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18"/>
  </p:notesMasterIdLst>
  <p:handoutMasterIdLst>
    <p:handoutMasterId r:id="rId19"/>
  </p:handoutMasterIdLst>
  <p:sldIdLst>
    <p:sldId id="256" r:id="rId5"/>
    <p:sldId id="257" r:id="rId6"/>
    <p:sldId id="258" r:id="rId7"/>
    <p:sldId id="259" r:id="rId8"/>
    <p:sldId id="263" r:id="rId9"/>
    <p:sldId id="264" r:id="rId10"/>
    <p:sldId id="265" r:id="rId11"/>
    <p:sldId id="266" r:id="rId12"/>
    <p:sldId id="267" r:id="rId13"/>
    <p:sldId id="260" r:id="rId14"/>
    <p:sldId id="261" r:id="rId15"/>
    <p:sldId id="262"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74" d="100"/>
          <a:sy n="74" d="100"/>
        </p:scale>
        <p:origin x="200" y="784"/>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5/16/23</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5/16/23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5/16/23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5/16/23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5/16/23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5/16/23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5/16/23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5/16/23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5/16/23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a:xfrm>
            <a:off x="1876423" y="316452"/>
            <a:ext cx="8791575" cy="2387600"/>
          </a:xfrm>
        </p:spPr>
        <p:txBody>
          <a:bodyPr>
            <a:normAutofit/>
          </a:bodyPr>
          <a:lstStyle/>
          <a:p>
            <a:pPr algn="ctr"/>
            <a:r>
              <a:rPr lang="en-US" sz="5400" dirty="0">
                <a:latin typeface="Rockwell" panose="02060603020205020403" pitchFamily="18" charset="0"/>
              </a:rPr>
              <a:t>JIBEBE PROJECT 2023</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a:xfrm>
            <a:off x="1876423" y="3015040"/>
            <a:ext cx="8791575" cy="1655762"/>
          </a:xfrm>
        </p:spPr>
        <p:txBody>
          <a:bodyPr>
            <a:normAutofit/>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&lt;ELECTRICAL SUBSYSTEM&gt;</a:t>
            </a:r>
          </a:p>
          <a:p>
            <a:pPr algn="ctr"/>
            <a:endParaRPr lang="en-US" sz="2400" dirty="0">
              <a:latin typeface="Tahoma" panose="020B0604030504040204" pitchFamily="34" charset="0"/>
              <a:ea typeface="Tahoma" panose="020B0604030504040204" pitchFamily="34" charset="0"/>
              <a:cs typeface="Tahoma" panose="020B0604030504040204" pitchFamily="34" charset="0"/>
            </a:endParaRPr>
          </a:p>
        </p:txBody>
      </p:sp>
      <p:sp>
        <p:nvSpPr>
          <p:cNvPr id="4" name="TextBox 3"/>
          <p:cNvSpPr txBox="1"/>
          <p:nvPr/>
        </p:nvSpPr>
        <p:spPr>
          <a:xfrm>
            <a:off x="2433233" y="5291756"/>
            <a:ext cx="6664271" cy="1754326"/>
          </a:xfrm>
          <a:prstGeom prst="rect">
            <a:avLst/>
          </a:prstGeom>
          <a:noFill/>
        </p:spPr>
        <p:txBody>
          <a:bodyPr wrap="square" rtlCol="0">
            <a:spAutoFit/>
          </a:bodyPr>
          <a:lstStyle/>
          <a:p>
            <a:r>
              <a:rPr lang="en-US" dirty="0"/>
              <a:t> TEAM : </a:t>
            </a:r>
          </a:p>
          <a:p>
            <a:pPr marL="285750" indent="-285750">
              <a:buFont typeface="Arial" panose="020B0604020202020204" pitchFamily="34" charset="0"/>
              <a:buChar char="•"/>
            </a:pPr>
            <a:r>
              <a:rPr lang="en-US" dirty="0"/>
              <a:t>EUNICE ORENGE</a:t>
            </a:r>
          </a:p>
          <a:p>
            <a:pPr marL="285750" indent="-285750">
              <a:buFont typeface="Arial" panose="020B0604020202020204" pitchFamily="34" charset="0"/>
              <a:buChar char="•"/>
            </a:pPr>
            <a:r>
              <a:rPr lang="en-US" dirty="0"/>
              <a:t> LABAN MWANGI</a:t>
            </a:r>
          </a:p>
          <a:p>
            <a:pPr marL="285750" indent="-285750">
              <a:buFont typeface="Arial" panose="020B0604020202020204" pitchFamily="34" charset="0"/>
              <a:buChar char="•"/>
            </a:pPr>
            <a:r>
              <a:rPr lang="en-US" dirty="0"/>
              <a:t>VICTOR MAINA</a:t>
            </a:r>
          </a:p>
          <a:p>
            <a:pPr marL="285750" indent="-285750">
              <a:buFont typeface="Arial" panose="020B0604020202020204" pitchFamily="34" charset="0"/>
              <a:buChar char="•"/>
            </a:pPr>
            <a:r>
              <a:rPr lang="en-US" dirty="0"/>
              <a:t>STEPHEN KINUTHIA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1.SpEED TEST</a:t>
            </a:r>
          </a:p>
        </p:txBody>
      </p:sp>
      <p:sp>
        <p:nvSpPr>
          <p:cNvPr id="2" name="TextBox 1"/>
          <p:cNvSpPr txBox="1"/>
          <p:nvPr/>
        </p:nvSpPr>
        <p:spPr>
          <a:xfrm>
            <a:off x="1141413" y="2006600"/>
            <a:ext cx="8421687" cy="3785652"/>
          </a:xfrm>
          <a:prstGeom prst="rect">
            <a:avLst/>
          </a:prstGeom>
          <a:noFill/>
        </p:spPr>
        <p:txBody>
          <a:bodyPr wrap="square" rtlCol="0">
            <a:spAutoFit/>
          </a:bodyPr>
          <a:lstStyle/>
          <a:p>
            <a:r>
              <a:rPr lang="en-US" sz="2000" dirty="0"/>
              <a:t>The speed of the motor was noticed to be relatively low after the installation/connection of the motor and this was first solved by interchanging the U and V phases which gave us an output speed of 4500rpm. </a:t>
            </a:r>
          </a:p>
          <a:p>
            <a:r>
              <a:rPr lang="en-US" sz="2000" dirty="0"/>
              <a:t> </a:t>
            </a:r>
          </a:p>
          <a:p>
            <a:r>
              <a:rPr lang="en-US" sz="2000" dirty="0"/>
              <a:t>Later on, we interchanged the V and W phases and got a higher speed in relation to the previous speed. Though, we are yet to measure this speed. We are planning for the acquisition of the analogue tachometer from the Machines Lab to facilitate this measurement. </a:t>
            </a:r>
          </a:p>
          <a:p>
            <a:endParaRPr lang="en-US" sz="2000" dirty="0"/>
          </a:p>
          <a:p>
            <a:r>
              <a:rPr lang="en-US" sz="2000" dirty="0"/>
              <a:t>The speed test proved successful and we can bring it to a close after examining that there are no more possible ways to increase the output speed of the motor further </a:t>
            </a:r>
          </a:p>
        </p:txBody>
      </p:sp>
    </p:spTree>
    <p:extLst>
      <p:ext uri="{BB962C8B-B14F-4D97-AF65-F5344CB8AC3E}">
        <p14:creationId xmlns:p14="http://schemas.microsoft.com/office/powerpoint/2010/main" val="1398410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2. BRAKING TEST</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a:bodyPr>
          <a:lstStyle/>
          <a:p>
            <a:pPr marL="457200" lvl="1" indent="0">
              <a:buNone/>
            </a:pPr>
            <a:r>
              <a:rPr lang="en-US" sz="2400" dirty="0">
                <a:latin typeface="Tahoma" panose="020B0604030504040204" pitchFamily="34" charset="0"/>
                <a:ea typeface="Tahoma" panose="020B0604030504040204" pitchFamily="34" charset="0"/>
                <a:cs typeface="Tahoma" panose="020B0604030504040204" pitchFamily="34" charset="0"/>
              </a:rPr>
              <a:t>The testing of the braking system of the motor with the controls of the controller is still failing. We endeavor to re-check the connections and troubleshoot in subsequent tests. </a:t>
            </a:r>
          </a:p>
        </p:txBody>
      </p:sp>
    </p:spTree>
    <p:extLst>
      <p:ext uri="{BB962C8B-B14F-4D97-AF65-F5344CB8AC3E}">
        <p14:creationId xmlns:p14="http://schemas.microsoft.com/office/powerpoint/2010/main" val="1348318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3</a:t>
            </a:r>
            <a:r>
              <a:rPr lang="en-US" sz="4000" dirty="0">
                <a:latin typeface="Rockwell" panose="02060603020205020403" pitchFamily="18" charset="0"/>
              </a:rPr>
              <a:t>. THE OUTPUT OF THE CONTROLLER</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fontScale="77500" lnSpcReduction="20000"/>
          </a:bodyPr>
          <a:lstStyle/>
          <a:p>
            <a:pPr marL="457200" lvl="1" indent="0">
              <a:buNone/>
            </a:pPr>
            <a:r>
              <a:rPr lang="en-US" sz="2400" dirty="0">
                <a:latin typeface="Tahoma" panose="020B0604030504040204" pitchFamily="34" charset="0"/>
                <a:ea typeface="Tahoma" panose="020B0604030504040204" pitchFamily="34" charset="0"/>
                <a:cs typeface="Tahoma" panose="020B0604030504040204" pitchFamily="34" charset="0"/>
              </a:rPr>
              <a:t>At first the output measured from the controller was 23V AC line to line. After interchanging the V and U phases in a bid to increase the output speed, the output of the controller was noticed to have increased to 26V AC line to line. </a:t>
            </a:r>
          </a:p>
          <a:p>
            <a:pPr marL="457200" lvl="1" indent="0">
              <a:buNone/>
            </a:pPr>
            <a:endParaRPr lang="en-US" sz="2400" dirty="0">
              <a:latin typeface="Tahoma" panose="020B0604030504040204" pitchFamily="34" charset="0"/>
              <a:ea typeface="Tahoma" panose="020B0604030504040204" pitchFamily="34" charset="0"/>
              <a:cs typeface="Tahoma" panose="020B0604030504040204" pitchFamily="34" charset="0"/>
            </a:endParaRPr>
          </a:p>
          <a:p>
            <a:pPr marL="457200" lvl="1" indent="0">
              <a:buNone/>
            </a:pPr>
            <a:r>
              <a:rPr lang="en-US" sz="2400" dirty="0">
                <a:latin typeface="Tahoma" panose="020B0604030504040204" pitchFamily="34" charset="0"/>
                <a:ea typeface="Tahoma" panose="020B0604030504040204" pitchFamily="34" charset="0"/>
                <a:cs typeface="Tahoma" panose="020B0604030504040204" pitchFamily="34" charset="0"/>
              </a:rPr>
              <a:t>A later interchanging of the phases to W and V causes an increase on the output voltage to a peak of 60V AC line to line and a constant of 50V AC when the throttle is accelerated to the maximum. </a:t>
            </a:r>
          </a:p>
          <a:p>
            <a:pPr marL="457200" lvl="1" indent="0">
              <a:buNone/>
            </a:pPr>
            <a:endParaRPr lang="en-US" sz="2400" dirty="0">
              <a:latin typeface="Tahoma" panose="020B0604030504040204" pitchFamily="34" charset="0"/>
              <a:ea typeface="Tahoma" panose="020B0604030504040204" pitchFamily="34" charset="0"/>
              <a:cs typeface="Tahoma" panose="020B0604030504040204" pitchFamily="34" charset="0"/>
            </a:endParaRPr>
          </a:p>
          <a:p>
            <a:pPr marL="457200" lvl="1" indent="0">
              <a:buNone/>
            </a:pPr>
            <a:r>
              <a:rPr lang="en-US" sz="2400" dirty="0">
                <a:latin typeface="Tahoma" panose="020B0604030504040204" pitchFamily="34" charset="0"/>
                <a:ea typeface="Tahoma" panose="020B0604030504040204" pitchFamily="34" charset="0"/>
                <a:cs typeface="Tahoma" panose="020B0604030504040204" pitchFamily="34" charset="0"/>
              </a:rPr>
              <a:t>The team is yet to investigate the theoretical knowledge or principle behind this behavior of the motor and controller, as all this information was arrived at after reading through the manual on the ACIM controller. </a:t>
            </a:r>
          </a:p>
        </p:txBody>
      </p:sp>
    </p:spTree>
    <p:extLst>
      <p:ext uri="{BB962C8B-B14F-4D97-AF65-F5344CB8AC3E}">
        <p14:creationId xmlns:p14="http://schemas.microsoft.com/office/powerpoint/2010/main" val="2919556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4. </a:t>
            </a:r>
            <a:r>
              <a:rPr lang="en-US" sz="4400" dirty="0" err="1">
                <a:latin typeface="Rockwell" panose="02060603020205020403" pitchFamily="18" charset="0"/>
              </a:rPr>
              <a:t>NaVIGATION</a:t>
            </a:r>
            <a:r>
              <a:rPr lang="en-US" sz="4400" dirty="0">
                <a:latin typeface="Rockwell" panose="02060603020205020403" pitchFamily="18" charset="0"/>
              </a:rPr>
              <a:t> MODES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vert="horz" lIns="91440" tIns="45720" rIns="91440" bIns="45720" rtlCol="0" anchor="t">
            <a:normAutofit/>
          </a:bodyPr>
          <a:lstStyle/>
          <a:p>
            <a:pPr marL="0" lvl="0" indent="0">
              <a:buNone/>
            </a:pPr>
            <a:r>
              <a:rPr lang="en-US" dirty="0">
                <a:latin typeface="Tahoma" panose="020B0604030504040204" pitchFamily="34" charset="0"/>
                <a:ea typeface="Tahoma" panose="020B0604030504040204" pitchFamily="34" charset="0"/>
                <a:cs typeface="Tahoma" panose="020B0604030504040204" pitchFamily="34" charset="0"/>
              </a:rPr>
              <a:t>There are three modes namely, forward , reverse and half speed. </a:t>
            </a:r>
          </a:p>
          <a:p>
            <a:pPr marL="0" lvl="0" indent="0">
              <a:buNone/>
            </a:pPr>
            <a:r>
              <a:rPr lang="en-US" dirty="0">
                <a:latin typeface="Tahoma" panose="020B0604030504040204" pitchFamily="34" charset="0"/>
                <a:ea typeface="Tahoma" panose="020B0604030504040204" pitchFamily="34" charset="0"/>
                <a:cs typeface="Tahoma" panose="020B0604030504040204" pitchFamily="34" charset="0"/>
              </a:rPr>
              <a:t>The testing of all three was successful and though the interchanging of the phases caused a switch in the working of the reverse and forward modes, such that a command to move the motor in the forward direction moved it in reverse and vice-versa, the team was able to find a way around it and the test was brought to completion successfully.    </a:t>
            </a:r>
          </a:p>
        </p:txBody>
      </p:sp>
    </p:spTree>
    <p:extLst>
      <p:ext uri="{BB962C8B-B14F-4D97-AF65-F5344CB8AC3E}">
        <p14:creationId xmlns:p14="http://schemas.microsoft.com/office/powerpoint/2010/main" val="2248427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OBJECTIVE</a:t>
            </a:r>
          </a:p>
        </p:txBody>
      </p:sp>
      <p:sp>
        <p:nvSpPr>
          <p:cNvPr id="3" name="Content Placeholder 2"/>
          <p:cNvSpPr>
            <a:spLocks noGrp="1"/>
          </p:cNvSpPr>
          <p:nvPr>
            <p:ph idx="1"/>
          </p:nvPr>
        </p:nvSpPr>
        <p:spPr/>
        <p:txBody>
          <a:bodyPr/>
          <a:lstStyle/>
          <a:p>
            <a:pPr marL="0" indent="0">
              <a:buNone/>
            </a:pPr>
            <a:r>
              <a:rPr lang="en-US" dirty="0"/>
              <a:t> </a:t>
            </a:r>
            <a:r>
              <a:rPr lang="en-US" sz="4400" dirty="0"/>
              <a:t>To design and fabricate the electric system for an electric tractor</a:t>
            </a:r>
          </a:p>
        </p:txBody>
      </p:sp>
    </p:spTree>
    <p:extLst>
      <p:ext uri="{BB962C8B-B14F-4D97-AF65-F5344CB8AC3E}">
        <p14:creationId xmlns:p14="http://schemas.microsoft.com/office/powerpoint/2010/main" val="325368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MAJOR COMPONENTS </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A.C MOTOR 15kW, 3000 rpm</a:t>
            </a:r>
          </a:p>
          <a:p>
            <a:r>
              <a:rPr lang="en-US" dirty="0">
                <a:latin typeface="Tahoma" panose="020B0604030504040204" pitchFamily="34" charset="0"/>
                <a:ea typeface="Tahoma" panose="020B0604030504040204" pitchFamily="34" charset="0"/>
                <a:cs typeface="Tahoma" panose="020B0604030504040204" pitchFamily="34" charset="0"/>
              </a:rPr>
              <a:t> 96V Slider ACIM Controller </a:t>
            </a:r>
          </a:p>
          <a:p>
            <a:r>
              <a:rPr lang="en-US" dirty="0">
                <a:latin typeface="Tahoma" panose="020B0604030504040204" pitchFamily="34" charset="0"/>
                <a:ea typeface="Tahoma" panose="020B0604030504040204" pitchFamily="34" charset="0"/>
                <a:cs typeface="Tahoma" panose="020B0604030504040204" pitchFamily="34" charset="0"/>
              </a:rPr>
              <a:t>96V 165Ah Battery </a:t>
            </a:r>
          </a:p>
          <a:p>
            <a:r>
              <a:rPr lang="en-US" dirty="0">
                <a:latin typeface="Tahoma" panose="020B0604030504040204" pitchFamily="34" charset="0"/>
                <a:ea typeface="Tahoma" panose="020B0604030504040204" pitchFamily="34" charset="0"/>
                <a:cs typeface="Tahoma" panose="020B0604030504040204" pitchFamily="34" charset="0"/>
              </a:rPr>
              <a:t>Charging system </a:t>
            </a:r>
          </a:p>
        </p:txBody>
      </p:sp>
    </p:spTree>
    <p:extLst>
      <p:ext uri="{BB962C8B-B14F-4D97-AF65-F5344CB8AC3E}">
        <p14:creationId xmlns:p14="http://schemas.microsoft.com/office/powerpoint/2010/main" val="2172179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OPERATION </a:t>
            </a:r>
          </a:p>
        </p:txBody>
      </p:sp>
      <p:sp>
        <p:nvSpPr>
          <p:cNvPr id="3" name="Content Placeholder 2"/>
          <p:cNvSpPr>
            <a:spLocks noGrp="1"/>
          </p:cNvSpPr>
          <p:nvPr>
            <p:ph idx="1"/>
          </p:nvPr>
        </p:nvSpPr>
        <p:spPr/>
        <p:txBody>
          <a:bodyPr>
            <a:normAutofit fontScale="70000" lnSpcReduction="20000"/>
          </a:bodyPr>
          <a:lstStyle/>
          <a:p>
            <a:r>
              <a:rPr lang="en-US" dirty="0"/>
              <a:t>The first step to operate the electric tractor is to turn it on through the ignition.</a:t>
            </a:r>
          </a:p>
          <a:p>
            <a:r>
              <a:rPr lang="en-US" dirty="0"/>
              <a:t> This action activates the controller to allow power flow to the electric motor. </a:t>
            </a:r>
          </a:p>
          <a:p>
            <a:r>
              <a:rPr lang="en-US" dirty="0"/>
              <a:t>The tractor is still stationary and upon application of the either the travelling , reverse and working gears  then pressing the accelerator , the tractor starts moving.</a:t>
            </a:r>
          </a:p>
          <a:p>
            <a:r>
              <a:rPr lang="en-US" dirty="0"/>
              <a:t>The travelling gear moves the tractor at high speed and low torque, favorable for movement in a smooth surface for example, a tarmac road.</a:t>
            </a:r>
          </a:p>
          <a:p>
            <a:r>
              <a:rPr lang="en-US" dirty="0"/>
              <a:t>The reverse gear moves the tractor in the opposite direction.</a:t>
            </a:r>
          </a:p>
          <a:p>
            <a:r>
              <a:rPr lang="en-US" dirty="0"/>
              <a:t>The working gear moves the tractor in low speed but high torque, favorable for tilling.</a:t>
            </a:r>
          </a:p>
          <a:p>
            <a:r>
              <a:rPr lang="en-US" dirty="0"/>
              <a:t>All these operations are managed by the controller which acts as the brain of the motor. It also inverts DC voltage from the battery to AC</a:t>
            </a:r>
          </a:p>
          <a:p>
            <a:endParaRPr lang="en-US" dirty="0"/>
          </a:p>
        </p:txBody>
      </p:sp>
    </p:spTree>
    <p:extLst>
      <p:ext uri="{BB962C8B-B14F-4D97-AF65-F5344CB8AC3E}">
        <p14:creationId xmlns:p14="http://schemas.microsoft.com/office/powerpoint/2010/main" val="119341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Power flow-chart </a:t>
            </a:r>
          </a:p>
        </p:txBody>
      </p:sp>
      <p:sp>
        <p:nvSpPr>
          <p:cNvPr id="4" name="Content Placeholder 3"/>
          <p:cNvSpPr>
            <a:spLocks noGrp="1"/>
          </p:cNvSpPr>
          <p:nvPr>
            <p:ph idx="1"/>
          </p:nvPr>
        </p:nvSpPr>
        <p:spPr/>
        <p:style>
          <a:lnRef idx="1">
            <a:schemeClr val="accent6"/>
          </a:lnRef>
          <a:fillRef idx="1002">
            <a:schemeClr val="dk2"/>
          </a:fillRef>
          <a:effectRef idx="2">
            <a:schemeClr val="accent6"/>
          </a:effectRef>
          <a:fontRef idx="minor">
            <a:schemeClr val="lt1"/>
          </a:fontRef>
        </p:style>
        <p:txBody>
          <a:bodyPr/>
          <a:lstStyle/>
          <a:p>
            <a:pPr marL="0" indent="0">
              <a:buNone/>
            </a:pPr>
            <a:endParaRPr lang="en-US" dirty="0"/>
          </a:p>
        </p:txBody>
      </p:sp>
      <p:sp>
        <p:nvSpPr>
          <p:cNvPr id="5" name="Oval 4"/>
          <p:cNvSpPr/>
          <p:nvPr/>
        </p:nvSpPr>
        <p:spPr>
          <a:xfrm>
            <a:off x="1379349" y="3555395"/>
            <a:ext cx="2045776" cy="92989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Source from Socket</a:t>
            </a:r>
          </a:p>
        </p:txBody>
      </p:sp>
      <p:sp>
        <p:nvSpPr>
          <p:cNvPr id="6" name="Rectangle 5"/>
          <p:cNvSpPr/>
          <p:nvPr/>
        </p:nvSpPr>
        <p:spPr>
          <a:xfrm>
            <a:off x="3709113" y="2774197"/>
            <a:ext cx="1487837" cy="6819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Battery</a:t>
            </a:r>
          </a:p>
        </p:txBody>
      </p:sp>
      <p:sp>
        <p:nvSpPr>
          <p:cNvPr id="8" name="Rectangle 7"/>
          <p:cNvSpPr/>
          <p:nvPr/>
        </p:nvSpPr>
        <p:spPr>
          <a:xfrm>
            <a:off x="6277882" y="2774197"/>
            <a:ext cx="1565329" cy="6819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Motor controller</a:t>
            </a:r>
          </a:p>
        </p:txBody>
      </p:sp>
      <p:cxnSp>
        <p:nvCxnSpPr>
          <p:cNvPr id="10" name="Straight Arrow Connector 9"/>
          <p:cNvCxnSpPr>
            <a:stCxn id="5" idx="0"/>
            <a:endCxn id="5" idx="0"/>
          </p:cNvCxnSpPr>
          <p:nvPr/>
        </p:nvCxnSpPr>
        <p:spPr>
          <a:xfrm>
            <a:off x="2402237" y="3555395"/>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8924143" y="2701870"/>
            <a:ext cx="1534332" cy="7811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Motor</a:t>
            </a:r>
          </a:p>
        </p:txBody>
      </p:sp>
      <p:sp>
        <p:nvSpPr>
          <p:cNvPr id="12" name="Rectangle 11"/>
          <p:cNvSpPr/>
          <p:nvPr/>
        </p:nvSpPr>
        <p:spPr>
          <a:xfrm>
            <a:off x="3828081" y="3797085"/>
            <a:ext cx="1534333" cy="6882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Low Voltage DC Converter</a:t>
            </a:r>
          </a:p>
        </p:txBody>
      </p:sp>
      <p:sp>
        <p:nvSpPr>
          <p:cNvPr id="13" name="Rectangle 12"/>
          <p:cNvSpPr/>
          <p:nvPr/>
        </p:nvSpPr>
        <p:spPr>
          <a:xfrm>
            <a:off x="3828081" y="4773478"/>
            <a:ext cx="1534333" cy="7129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Navigation systems</a:t>
            </a:r>
          </a:p>
        </p:txBody>
      </p:sp>
      <p:sp>
        <p:nvSpPr>
          <p:cNvPr id="14" name="Rectangle 13"/>
          <p:cNvSpPr/>
          <p:nvPr/>
        </p:nvSpPr>
        <p:spPr>
          <a:xfrm>
            <a:off x="6952058" y="3643777"/>
            <a:ext cx="1596326" cy="7531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Lights and indicators</a:t>
            </a:r>
          </a:p>
        </p:txBody>
      </p:sp>
      <p:cxnSp>
        <p:nvCxnSpPr>
          <p:cNvPr id="16" name="Elbow Connector 15"/>
          <p:cNvCxnSpPr>
            <a:stCxn id="5" idx="0"/>
          </p:cNvCxnSpPr>
          <p:nvPr/>
        </p:nvCxnSpPr>
        <p:spPr>
          <a:xfrm rot="5400000" flipH="1" flipV="1">
            <a:off x="2835557" y="2681839"/>
            <a:ext cx="440236" cy="130687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8" idx="1"/>
          </p:cNvCxnSpPr>
          <p:nvPr/>
        </p:nvCxnSpPr>
        <p:spPr>
          <a:xfrm>
            <a:off x="5196950" y="3115160"/>
            <a:ext cx="10809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8" idx="3"/>
            <a:endCxn id="11" idx="1"/>
          </p:cNvCxnSpPr>
          <p:nvPr/>
        </p:nvCxnSpPr>
        <p:spPr>
          <a:xfrm flipV="1">
            <a:off x="7843211" y="3092469"/>
            <a:ext cx="1080932" cy="22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2"/>
          </p:cNvCxnSpPr>
          <p:nvPr/>
        </p:nvCxnSpPr>
        <p:spPr>
          <a:xfrm flipH="1">
            <a:off x="4453031" y="3456122"/>
            <a:ext cx="1" cy="340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2" idx="2"/>
            <a:endCxn id="13" idx="0"/>
          </p:cNvCxnSpPr>
          <p:nvPr/>
        </p:nvCxnSpPr>
        <p:spPr>
          <a:xfrm>
            <a:off x="4595248" y="4485293"/>
            <a:ext cx="0" cy="288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2" idx="3"/>
          </p:cNvCxnSpPr>
          <p:nvPr/>
        </p:nvCxnSpPr>
        <p:spPr>
          <a:xfrm>
            <a:off x="5362414" y="4141189"/>
            <a:ext cx="15896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2613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a:latin typeface="Rockwell" panose="02060603020205020403" pitchFamily="18" charset="0"/>
              </a:rPr>
              <a:t>testing</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p:txBody>
          <a:bodyPr>
            <a:normAutofit/>
          </a:bodyPr>
          <a:lstStyle/>
          <a:p>
            <a:pPr algn="ct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32078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testing</a:t>
            </a:r>
          </a:p>
        </p:txBody>
      </p:sp>
      <p:sp>
        <p:nvSpPr>
          <p:cNvPr id="3" name="Content Placeholder 2"/>
          <p:cNvSpPr>
            <a:spLocks noGrp="1"/>
          </p:cNvSpPr>
          <p:nvPr>
            <p:ph idx="1"/>
          </p:nvPr>
        </p:nvSpPr>
        <p:spPr/>
        <p:txBody>
          <a:bodyPr/>
          <a:lstStyle/>
          <a:p>
            <a:pPr marL="457200" indent="-457200">
              <a:buFont typeface="+mj-lt"/>
              <a:buAutoNum type="alphaLcParenR"/>
            </a:pPr>
            <a:r>
              <a:rPr lang="en-US" dirty="0"/>
              <a:t>Battery testing</a:t>
            </a:r>
          </a:p>
          <a:p>
            <a:pPr marL="457200" indent="-457200">
              <a:buFont typeface="+mj-lt"/>
              <a:buAutoNum type="alphaLcParenR"/>
            </a:pPr>
            <a:r>
              <a:rPr lang="en-US" dirty="0"/>
              <a:t>Motor testing </a:t>
            </a:r>
          </a:p>
          <a:p>
            <a:pPr marL="0" indent="0">
              <a:buNone/>
            </a:pPr>
            <a:endParaRPr lang="en-US" dirty="0"/>
          </a:p>
          <a:p>
            <a:pPr marL="457200" indent="-457200">
              <a:buFont typeface="+mj-lt"/>
              <a:buAutoNum type="alphaLcParenR"/>
            </a:pPr>
            <a:endParaRPr lang="en-US" dirty="0"/>
          </a:p>
        </p:txBody>
      </p:sp>
    </p:spTree>
    <p:extLst>
      <p:ext uri="{BB962C8B-B14F-4D97-AF65-F5344CB8AC3E}">
        <p14:creationId xmlns:p14="http://schemas.microsoft.com/office/powerpoint/2010/main" val="174975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fontScale="92500" lnSpcReduction="10000"/>
          </a:bodyPr>
          <a:lstStyle/>
          <a:p>
            <a:r>
              <a:rPr lang="en-US" dirty="0">
                <a:latin typeface="Tahoma" panose="020B0604030504040204" pitchFamily="34" charset="0"/>
                <a:ea typeface="Tahoma" panose="020B0604030504040204" pitchFamily="34" charset="0"/>
                <a:cs typeface="Tahoma" panose="020B0604030504040204" pitchFamily="34" charset="0"/>
              </a:rPr>
              <a:t>Charging of the battery has not been tested since cable lugs are yet to be acquired.</a:t>
            </a:r>
          </a:p>
          <a:p>
            <a:r>
              <a:rPr lang="en-US" dirty="0">
                <a:latin typeface="Tahoma" panose="020B0604030504040204" pitchFamily="34" charset="0"/>
                <a:ea typeface="Tahoma" panose="020B0604030504040204" pitchFamily="34" charset="0"/>
                <a:cs typeface="Tahoma" panose="020B0604030504040204" pitchFamily="34" charset="0"/>
              </a:rPr>
              <a:t>The discharging of the battery is also yet to be determined, such that we know just how long it will take to discharge the battery.</a:t>
            </a:r>
          </a:p>
          <a:p>
            <a:r>
              <a:rPr lang="en-US" dirty="0">
                <a:latin typeface="Tahoma" panose="020B0604030504040204" pitchFamily="34" charset="0"/>
                <a:ea typeface="Tahoma" panose="020B0604030504040204" pitchFamily="34" charset="0"/>
                <a:cs typeface="Tahoma" panose="020B0604030504040204" pitchFamily="34" charset="0"/>
              </a:rPr>
              <a:t>There is a thought in the pipeline of incorporating a regenerative braking system that recharges the battery as the motor slows down, though a lot of research still needs to be done on the subject.  </a:t>
            </a:r>
          </a:p>
          <a:p>
            <a:r>
              <a:rPr lang="en-US" dirty="0">
                <a:latin typeface="Tahoma" panose="020B0604030504040204" pitchFamily="34" charset="0"/>
                <a:ea typeface="Tahoma" panose="020B0604030504040204" pitchFamily="34" charset="0"/>
                <a:cs typeface="Tahoma" panose="020B0604030504040204" pitchFamily="34" charset="0"/>
              </a:rPr>
              <a:t>The output terminals of the battery were measured to be 106V DC. </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Title 3"/>
          <p:cNvSpPr>
            <a:spLocks noGrp="1"/>
          </p:cNvSpPr>
          <p:nvPr>
            <p:ph type="title"/>
          </p:nvPr>
        </p:nvSpPr>
        <p:spPr/>
        <p:txBody>
          <a:bodyPr/>
          <a:lstStyle/>
          <a:p>
            <a:r>
              <a:rPr lang="en-US" dirty="0"/>
              <a:t>A) BATTERY TESTING</a:t>
            </a:r>
          </a:p>
        </p:txBody>
      </p:sp>
    </p:spTree>
    <p:extLst>
      <p:ext uri="{BB962C8B-B14F-4D97-AF65-F5344CB8AC3E}">
        <p14:creationId xmlns:p14="http://schemas.microsoft.com/office/powerpoint/2010/main" val="3415927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B) MOTOR TESTING</a:t>
            </a:r>
          </a:p>
        </p:txBody>
      </p:sp>
      <p:sp>
        <p:nvSpPr>
          <p:cNvPr id="4" name="TextBox 3"/>
          <p:cNvSpPr txBox="1"/>
          <p:nvPr/>
        </p:nvSpPr>
        <p:spPr>
          <a:xfrm>
            <a:off x="1041400" y="2410691"/>
            <a:ext cx="9283700" cy="2554545"/>
          </a:xfrm>
          <a:prstGeom prst="rect">
            <a:avLst/>
          </a:prstGeom>
          <a:noFill/>
        </p:spPr>
        <p:txBody>
          <a:bodyPr wrap="square" rtlCol="0">
            <a:spAutoFit/>
          </a:bodyPr>
          <a:lstStyle/>
          <a:p>
            <a:r>
              <a:rPr lang="en-US" sz="3200" dirty="0"/>
              <a:t>The motor testing was sub-divided into the following</a:t>
            </a:r>
          </a:p>
          <a:p>
            <a:r>
              <a:rPr lang="en-US" sz="3200" dirty="0"/>
              <a:t> 1. Speed test</a:t>
            </a:r>
          </a:p>
          <a:p>
            <a:r>
              <a:rPr lang="en-US" sz="3200" dirty="0"/>
              <a:t> 2. Braking test</a:t>
            </a:r>
          </a:p>
          <a:p>
            <a:r>
              <a:rPr lang="en-US" sz="3200" dirty="0"/>
              <a:t> 3. AC output voltage of the controller</a:t>
            </a:r>
          </a:p>
          <a:p>
            <a:r>
              <a:rPr lang="en-US" sz="3200" dirty="0"/>
              <a:t> 4. Navigation modes test</a:t>
            </a:r>
          </a:p>
        </p:txBody>
      </p:sp>
    </p:spTree>
    <p:extLst>
      <p:ext uri="{BB962C8B-B14F-4D97-AF65-F5344CB8AC3E}">
        <p14:creationId xmlns:p14="http://schemas.microsoft.com/office/powerpoint/2010/main" val="9681945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2.xml><?xml version="1.0" encoding="utf-8"?>
<ds:datastoreItem xmlns:ds="http://schemas.openxmlformats.org/officeDocument/2006/customXml" ds:itemID="{E7866CFD-F94E-4AE5-ACEA-86FEC0F48A10}">
  <ds:schemaRef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0</TotalTime>
  <Words>731</Words>
  <Application>Microsoft Macintosh PowerPoint</Application>
  <PresentationFormat>Widescreen</PresentationFormat>
  <Paragraphs>62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Rockwell</vt:lpstr>
      <vt:lpstr>Tahoma</vt:lpstr>
      <vt:lpstr>Tw Cen MT</vt:lpstr>
      <vt:lpstr>Circuit</vt:lpstr>
      <vt:lpstr>JIBEBE PROJECT 2023</vt:lpstr>
      <vt:lpstr>OBJECTIVE</vt:lpstr>
      <vt:lpstr>MAJOR COMPONENTS </vt:lpstr>
      <vt:lpstr>OPERATION </vt:lpstr>
      <vt:lpstr>Power flow-chart </vt:lpstr>
      <vt:lpstr>testing</vt:lpstr>
      <vt:lpstr>testing</vt:lpstr>
      <vt:lpstr>A) BATTERY TESTING</vt:lpstr>
      <vt:lpstr>B) MOTOR TESTING</vt:lpstr>
      <vt:lpstr>1.SpEED TEST</vt:lpstr>
      <vt:lpstr>2. BRAKING TEST</vt:lpstr>
      <vt:lpstr>3. THE OUTPUT OF THE CONTROLLER</vt:lpstr>
      <vt:lpstr>4. NaVIGATION MODES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2023-01-19T08:19:20Z</dcterms:created>
  <dcterms:modified xsi:type="dcterms:W3CDTF">2023-05-16T11:18:29Z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