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15"/>
  </p:handoutMasterIdLst>
  <p:sldIdLst>
    <p:sldId id="256" r:id="rId3"/>
    <p:sldId id="263" r:id="rId5"/>
    <p:sldId id="264" r:id="rId6"/>
    <p:sldId id="266" r:id="rId7"/>
    <p:sldId id="268" r:id="rId8"/>
    <p:sldId id="270" r:id="rId9"/>
    <p:sldId id="265" r:id="rId10"/>
    <p:sldId id="267" r:id="rId11"/>
    <p:sldId id="287" r:id="rId12"/>
    <p:sldId id="271" r:id="rId13"/>
    <p:sldId id="285" r:id="rId14"/>
  </p:sldIdLst>
  <p:sldSz cx="12192000" cy="6858000"/>
  <p:notesSz cx="6858000" cy="9144000"/>
  <p:defaultTextStyle>
    <a:defPPr>
      <a:defRPr lang="zh-CN"/>
    </a:defPPr>
    <a:lvl1pPr marL="0" lvl="0"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040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showGuides="1">
      <p:cViewPr>
        <p:scale>
          <a:sx n="66" d="100"/>
          <a:sy n="66" d="100"/>
        </p:scale>
        <p:origin x="222" y="-6"/>
      </p:cViewPr>
      <p:guideLst>
        <p:guide orient="horz" pos="2167"/>
        <p:guide pos="3836"/>
      </p:guideLst>
    </p:cSldViewPr>
  </p:slideViewPr>
  <p:notesTextViewPr>
    <p:cViewPr>
      <p:scale>
        <a:sx n="1" d="1"/>
        <a:sy n="1" d="1"/>
      </p:scale>
      <p:origin x="0" y="0"/>
    </p:cViewPr>
  </p:notesTextViewPr>
  <p:sorterViewPr showFormatting="0">
    <p:cViewPr>
      <p:scale>
        <a:sx n="100" d="100"/>
        <a:sy n="100" d="100"/>
      </p:scale>
      <p:origin x="0" y="-11064"/>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handoutMaster" Target="handoutMasters/handoutMaster1.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fontAlgn="base"/>
            <a:endParaRPr lang="zh-CN" altLang="en-US" strike="noStrike" noProof="1"/>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fontAlgn="base"/>
            <a:fld id="{0F9B84EA-7D68-4D60-9CB1-D50884785D1C}" type="datetimeFigureOut">
              <a:rPr lang="zh-CN" altLang="en-US" strike="noStrike" noProof="1" smtClean="0">
                <a:latin typeface="Calibri" panose="020F0502020204030204" pitchFamily="34" charset="0"/>
                <a:ea typeface="SimSun" panose="02010600030101010101" pitchFamily="2" charset="-122"/>
                <a:cs typeface="+mn-cs"/>
              </a:rPr>
            </a:fld>
            <a:endParaRPr lang="zh-CN" altLang="en-US" strike="noStrike" noProof="1"/>
          </a:p>
        </p:txBody>
      </p:sp>
      <p:sp>
        <p:nvSpPr>
          <p:cNvPr id="4" name="页脚占位符 3"/>
          <p:cNvSpPr>
            <a:spLocks noGrp="1"/>
          </p:cNvSpPr>
          <p:nvPr>
            <p:ph type="ftr" sz="quarter" idx="2"/>
          </p:nvPr>
        </p:nvSpPr>
        <p:spPr>
          <a:xfrm>
            <a:off x="0" y="8685213"/>
            <a:ext cx="2971800" cy="458788"/>
          </a:xfrm>
          <a:prstGeom prst="rect">
            <a:avLst/>
          </a:prstGeom>
        </p:spPr>
        <p:txBody>
          <a:bodyPr vert="horz" lIns="91440" tIns="45720" rIns="91440" bIns="45720" rtlCol="0" anchor="b"/>
          <a:lstStyle>
            <a:lvl1pPr algn="l">
              <a:defRPr sz="1200"/>
            </a:lvl1pPr>
          </a:lstStyle>
          <a:p>
            <a:pPr fontAlgn="base"/>
            <a:endParaRPr lang="zh-CN" altLang="en-US" strike="noStrike" noProof="1"/>
          </a:p>
        </p:txBody>
      </p:sp>
      <p:sp>
        <p:nvSpPr>
          <p:cNvPr id="5" name="灯片编号占位符 4"/>
          <p:cNvSpPr>
            <a:spLocks noGrp="1"/>
          </p:cNvSpPr>
          <p:nvPr>
            <p:ph type="sldNum" sz="quarter" idx="3"/>
          </p:nvPr>
        </p:nvSpPr>
        <p:spPr>
          <a:xfrm>
            <a:off x="3884613" y="8685213"/>
            <a:ext cx="2971800" cy="458788"/>
          </a:xfrm>
          <a:prstGeom prst="rect">
            <a:avLst/>
          </a:prstGeom>
        </p:spPr>
        <p:txBody>
          <a:bodyPr vert="horz" lIns="91440" tIns="45720" rIns="91440" bIns="45720" rtlCol="0" anchor="b"/>
          <a:lstStyle>
            <a:lvl1pPr algn="r">
              <a:defRPr sz="1200"/>
            </a:lvl1pPr>
          </a:lstStyle>
          <a:p>
            <a:pPr fontAlgn="base"/>
            <a:fld id="{8D4E0FC9-F1F8-4FAE-9988-3BA365CFD46F}" type="slidenum">
              <a:rPr lang="zh-CN" altLang="en-US" strike="noStrike" noProof="1" smtClean="0">
                <a:latin typeface="Calibri" panose="020F0502020204030204" pitchFamily="34" charset="0"/>
                <a:ea typeface="SimSun" panose="02010600030101010101" pitchFamily="2" charset="-122"/>
                <a:cs typeface="+mn-cs"/>
              </a:rPr>
            </a:fld>
            <a:endParaRPr lang="zh-CN" altLang="en-US" strike="noStrike" noProof="1"/>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fontAlgn="base"/>
            <a:endParaRPr lang="zh-CN" altLang="en-US" strike="noStrike" noProof="1"/>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fontAlgn="base"/>
            <a:fld id="{D2A48B96-639E-45A3-A0BA-2464DFDB1FAA}" type="datetimeFigureOut">
              <a:rPr lang="zh-CN" altLang="en-US" strike="noStrike" noProof="1" smtClean="0">
                <a:latin typeface="Calibri" panose="020F0502020204030204" pitchFamily="34" charset="0"/>
                <a:ea typeface="SimSun" panose="02010600030101010101" pitchFamily="2" charset="-122"/>
                <a:cs typeface="+mn-cs"/>
              </a:rPr>
            </a:fld>
            <a:endParaRPr lang="zh-CN" altLang="en-US" strike="noStrike" noProof="1"/>
          </a:p>
        </p:txBody>
      </p:sp>
      <p:sp>
        <p:nvSpPr>
          <p:cNvPr id="3076" name="幻灯片图像占位符 3"/>
          <p:cNvSpPr>
            <a:spLocks noGrp="1" noRot="1" noChangeAspect="1"/>
          </p:cNvSpPr>
          <p:nvPr>
            <p:ph type="sldImg"/>
          </p:nvPr>
        </p:nvSpPr>
        <p:spPr>
          <a:xfrm>
            <a:off x="685800" y="1143000"/>
            <a:ext cx="5486400" cy="3086100"/>
          </a:xfrm>
          <a:prstGeom prst="rect">
            <a:avLst/>
          </a:prstGeom>
          <a:noFill/>
          <a:ln w="12700" cap="flat" cmpd="sng">
            <a:solidFill>
              <a:srgbClr val="000000"/>
            </a:solidFill>
            <a:prstDash val="solid"/>
            <a:round/>
            <a:headEnd type="none" w="med" len="med"/>
            <a:tailEnd type="none" w="med" len="med"/>
          </a:ln>
        </p:spPr>
      </p:sp>
      <p:sp>
        <p:nvSpPr>
          <p:cNvPr id="3077" name="备注占位符 4"/>
          <p:cNvSpPr>
            <a:spLocks noGrp="1"/>
          </p:cNvSpPr>
          <p:nvPr>
            <p:ph type="body" sz="quarter"/>
          </p:nvPr>
        </p:nvSpPr>
        <p:spPr>
          <a:xfrm>
            <a:off x="685800" y="4400550"/>
            <a:ext cx="5486400" cy="3600450"/>
          </a:xfrm>
          <a:prstGeom prst="rect">
            <a:avLst/>
          </a:prstGeom>
          <a:noFill/>
          <a:ln w="9525">
            <a:noFill/>
          </a:ln>
        </p:spPr>
        <p:txBody>
          <a:bodyPr lIns="91440" tIns="45720" rIns="91440" bIns="45720" anchor="t"/>
          <a:p>
            <a:pPr lvl="0"/>
            <a:r>
              <a:rPr lang="zh-CN" altLang="en-US" dirty="0"/>
              <a:t>Click to edit Master text style</a:t>
            </a:r>
            <a:endParaRPr lang="zh-CN" altLang="en-US" dirty="0"/>
          </a:p>
          <a:p>
            <a:pPr lvl="1" indent="0"/>
            <a:r>
              <a:rPr lang="zh-CN" altLang="en-US" dirty="0"/>
              <a:t>Second level</a:t>
            </a:r>
            <a:endParaRPr lang="zh-CN" altLang="en-US" dirty="0"/>
          </a:p>
          <a:p>
            <a:pPr lvl="2" indent="0"/>
            <a:r>
              <a:rPr lang="zh-CN" altLang="en-US" dirty="0"/>
              <a:t>Third level</a:t>
            </a:r>
            <a:endParaRPr lang="zh-CN" altLang="en-US" dirty="0"/>
          </a:p>
          <a:p>
            <a:pPr lvl="3" indent="0"/>
            <a:r>
              <a:rPr lang="zh-CN" altLang="en-US" dirty="0"/>
              <a:t>Fourth level</a:t>
            </a:r>
            <a:endParaRPr lang="zh-CN" altLang="en-US" dirty="0"/>
          </a:p>
          <a:p>
            <a:pPr lvl="4" indent="0"/>
            <a:r>
              <a:rPr lang="zh-CN" altLang="en-US" dirty="0"/>
              <a:t>Fifth level</a:t>
            </a:r>
            <a:endParaRPr lang="zh-CN" altLang="en-US"/>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a:defRPr sz="1200"/>
            </a:lvl1pPr>
          </a:lstStyle>
          <a:p>
            <a:pPr fontAlgn="base"/>
            <a:endParaRPr lang="zh-CN" altLang="en-US" strike="noStrike" noProof="1"/>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lIns="91440" tIns="45720" rIns="91440" bIns="45720" rtlCol="0" anchor="b"/>
          <a:lstStyle>
            <a:lvl1pPr algn="r">
              <a:defRPr sz="1200"/>
            </a:lvl1pPr>
          </a:lstStyle>
          <a:p>
            <a:pPr fontAlgn="base"/>
            <a:fld id="{A6837353-30EB-4A48-80EB-173D804AEFBD}" type="slidenum">
              <a:rPr lang="zh-CN" altLang="en-US" strike="noStrike" noProof="1" smtClean="0">
                <a:latin typeface="Calibri" panose="020F0502020204030204" pitchFamily="34" charset="0"/>
                <a:ea typeface="SimSun" panose="02010600030101010101" pitchFamily="2" charset="-122"/>
                <a:cs typeface="+mn-cs"/>
              </a:rPr>
            </a:fld>
            <a:endParaRPr lang="zh-CN" altLang="en-US" strike="noStrike" noProof="1"/>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p:nvPr>
        </p:nvSpPr>
        <p:spPr/>
      </p:sp>
      <p:sp>
        <p:nvSpPr>
          <p:cNvPr id="3" name="Text Placeholder 2"/>
          <p:cNvSpPr/>
          <p:nvPr>
            <p:ph type="body"/>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pPr fontAlgn="auto"/>
            <a:r>
              <a:rPr lang="zh-CN" altLang="en-US" strike="noStrike" noProof="1" smtClean="0"/>
              <a:t>Click to edit Master title style</a:t>
            </a:r>
            <a:endParaRPr lang="zh-CN" altLang="en-US" strike="noStrike" noProof="1" smtClean="0"/>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fontAlgn="auto"/>
            <a:r>
              <a:rPr lang="zh-CN" altLang="en-US" strike="noStrike" noProof="1" smtClean="0"/>
              <a:t>Click to edit Master title style</a:t>
            </a:r>
            <a:endParaRPr lang="zh-CN" altLang="en-US" strike="noStrike" noProof="1" smtClean="0"/>
          </a:p>
        </p:txBody>
      </p:sp>
      <p:sp>
        <p:nvSpPr>
          <p:cNvPr id="4" name="Date Placeholder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BEF05245-1089-431C-9CB9-1C9E798A99A0}"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transition spd="slow">
    <p:wipe/>
  </p:transition>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1026" name="标题占位符 1"/>
          <p:cNvSpPr>
            <a:spLocks noGrp="1"/>
          </p:cNvSpPr>
          <p:nvPr>
            <p:ph type="title"/>
          </p:nvPr>
        </p:nvSpPr>
        <p:spPr>
          <a:xfrm>
            <a:off x="838200" y="365125"/>
            <a:ext cx="10515600" cy="1325563"/>
          </a:xfrm>
          <a:prstGeom prst="rect">
            <a:avLst/>
          </a:prstGeom>
          <a:noFill/>
          <a:ln w="9525">
            <a:noFill/>
          </a:ln>
        </p:spPr>
        <p:txBody>
          <a:bodyPr anchor="ctr"/>
          <a:p>
            <a:pPr lvl="0"/>
            <a:r>
              <a:rPr lang="zh-CN" altLang="en-US" dirty="0"/>
              <a:t>Click to edit Master title style</a:t>
            </a:r>
            <a:endParaRPr lang="zh-CN" altLang="en-US" dirty="0"/>
          </a:p>
        </p:txBody>
      </p:sp>
      <p:sp>
        <p:nvSpPr>
          <p:cNvPr id="1027" name="文本占位符 2"/>
          <p:cNvSpPr>
            <a:spLocks noGrp="1"/>
          </p:cNvSpPr>
          <p:nvPr>
            <p:ph type="body"/>
          </p:nvPr>
        </p:nvSpPr>
        <p:spPr>
          <a:xfrm>
            <a:off x="838200" y="1825625"/>
            <a:ext cx="10515600" cy="4351338"/>
          </a:xfrm>
          <a:prstGeom prst="rect">
            <a:avLst/>
          </a:prstGeom>
          <a:noFill/>
          <a:ln w="9525">
            <a:noFill/>
          </a:ln>
        </p:spPr>
        <p:txBody>
          <a:bodyPr anchor="t"/>
          <a:p>
            <a:pPr lvl="0" indent="-228600"/>
            <a:r>
              <a:rPr lang="zh-CN" altLang="en-US" dirty="0"/>
              <a:t>Click to edit Master text style</a:t>
            </a:r>
            <a:endParaRPr lang="zh-CN" altLang="en-US" dirty="0"/>
          </a:p>
          <a:p>
            <a:pPr lvl="1" indent="-228600"/>
            <a:r>
              <a:rPr lang="zh-CN" altLang="en-US" dirty="0"/>
              <a:t>Second level</a:t>
            </a:r>
            <a:endParaRPr lang="zh-CN" altLang="en-US" dirty="0"/>
          </a:p>
          <a:p>
            <a:pPr lvl="2" indent="-228600"/>
            <a:r>
              <a:rPr lang="zh-CN" altLang="en-US" dirty="0"/>
              <a:t>Third level</a:t>
            </a:r>
            <a:endParaRPr lang="zh-CN" altLang="en-US" dirty="0"/>
          </a:p>
          <a:p>
            <a:pPr lvl="3" indent="-228600"/>
            <a:r>
              <a:rPr lang="zh-CN" altLang="en-US" dirty="0"/>
              <a:t>Fourth level</a:t>
            </a:r>
            <a:endParaRPr lang="zh-CN" altLang="en-US" dirty="0"/>
          </a:p>
          <a:p>
            <a:pPr lvl="4" indent="-228600"/>
            <a:r>
              <a:rPr lang="zh-CN" altLang="en-US" dirty="0"/>
              <a:t>Fifth level</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BEF05245-1089-431C-9CB9-1C9E798A99A0}"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49" r:id="rId1"/>
  </p:sldLayoutIdLst>
  <p:transition spd="slow">
    <p:wipe/>
  </p:transition>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6.png"/><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7.png"/><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097" name="图片 3"/>
          <p:cNvPicPr>
            <a:picLocks noChangeAspect="1"/>
          </p:cNvPicPr>
          <p:nvPr/>
        </p:nvPicPr>
        <p:blipFill>
          <a:blip r:embed="rId1"/>
          <a:srcRect l="5727" r="16841" b="26530"/>
          <a:stretch>
            <a:fillRect/>
          </a:stretch>
        </p:blipFill>
        <p:spPr>
          <a:xfrm>
            <a:off x="-7620" y="0"/>
            <a:ext cx="12192000" cy="6858000"/>
          </a:xfrm>
          <a:prstGeom prst="rect">
            <a:avLst/>
          </a:prstGeom>
          <a:noFill/>
          <a:ln w="9525">
            <a:noFill/>
          </a:ln>
        </p:spPr>
      </p:pic>
      <p:sp>
        <p:nvSpPr>
          <p:cNvPr id="2" name="Text Box 1"/>
          <p:cNvSpPr txBox="1"/>
          <p:nvPr/>
        </p:nvSpPr>
        <p:spPr>
          <a:xfrm>
            <a:off x="1357630" y="2277745"/>
            <a:ext cx="10221595" cy="706755"/>
          </a:xfrm>
          <a:prstGeom prst="rect">
            <a:avLst/>
          </a:prstGeom>
          <a:noFill/>
        </p:spPr>
        <p:txBody>
          <a:bodyPr wrap="square" rtlCol="0">
            <a:spAutoFit/>
          </a:bodyPr>
          <a:p>
            <a:r>
              <a:rPr lang="en-US" sz="4000"/>
              <a:t>ELECTRICAL TEAM WEEK 4 PROGRESS REPORT</a:t>
            </a:r>
            <a:endParaRPr lang="en-US" sz="4000"/>
          </a:p>
        </p:txBody>
      </p:sp>
      <p:sp>
        <p:nvSpPr>
          <p:cNvPr id="3" name="Text Box 2"/>
          <p:cNvSpPr txBox="1"/>
          <p:nvPr/>
        </p:nvSpPr>
        <p:spPr>
          <a:xfrm>
            <a:off x="8874125" y="3771900"/>
            <a:ext cx="1635125" cy="368300"/>
          </a:xfrm>
          <a:prstGeom prst="rect">
            <a:avLst/>
          </a:prstGeom>
          <a:noFill/>
        </p:spPr>
        <p:txBody>
          <a:bodyPr wrap="none" rtlCol="0">
            <a:spAutoFit/>
          </a:bodyPr>
          <a:p>
            <a:r>
              <a:rPr lang="en-US" b="1"/>
              <a:t>Team members</a:t>
            </a:r>
            <a:endParaRPr lang="en-US" b="1"/>
          </a:p>
        </p:txBody>
      </p:sp>
      <p:sp>
        <p:nvSpPr>
          <p:cNvPr id="4" name="Text Box 3"/>
          <p:cNvSpPr txBox="1"/>
          <p:nvPr/>
        </p:nvSpPr>
        <p:spPr>
          <a:xfrm>
            <a:off x="8874125" y="4269105"/>
            <a:ext cx="1771015" cy="1198880"/>
          </a:xfrm>
          <a:prstGeom prst="rect">
            <a:avLst/>
          </a:prstGeom>
          <a:noFill/>
        </p:spPr>
        <p:txBody>
          <a:bodyPr wrap="none" rtlCol="0">
            <a:spAutoFit/>
          </a:bodyPr>
          <a:p>
            <a:r>
              <a:rPr lang="en-US"/>
              <a:t>Eunice Orenge</a:t>
            </a:r>
            <a:endParaRPr lang="en-US"/>
          </a:p>
          <a:p>
            <a:r>
              <a:rPr lang="en-US"/>
              <a:t>Laban Mwangi</a:t>
            </a:r>
            <a:endParaRPr lang="en-US"/>
          </a:p>
          <a:p>
            <a:r>
              <a:rPr lang="en-US"/>
              <a:t>Stephen Kinuthia</a:t>
            </a:r>
            <a:endParaRPr lang="en-US"/>
          </a:p>
          <a:p>
            <a:r>
              <a:rPr lang="en-US"/>
              <a:t>Victor Maina</a:t>
            </a:r>
            <a:endParaRPr lang="en-US"/>
          </a:p>
        </p:txBody>
      </p:sp>
    </p:spTree>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9457" name="图片 3"/>
          <p:cNvPicPr>
            <a:picLocks noChangeAspect="1"/>
          </p:cNvPicPr>
          <p:nvPr/>
        </p:nvPicPr>
        <p:blipFill>
          <a:blip r:embed="rId1"/>
          <a:srcRect l="5727" r="16841" b="26530"/>
          <a:stretch>
            <a:fillRect/>
          </a:stretch>
        </p:blipFill>
        <p:spPr>
          <a:xfrm>
            <a:off x="0" y="0"/>
            <a:ext cx="12192000" cy="6858000"/>
          </a:xfrm>
          <a:prstGeom prst="rect">
            <a:avLst/>
          </a:prstGeom>
          <a:noFill/>
          <a:ln w="9525">
            <a:noFill/>
          </a:ln>
        </p:spPr>
      </p:pic>
      <p:sp>
        <p:nvSpPr>
          <p:cNvPr id="11274" name="文本框 28"/>
          <p:cNvSpPr txBox="1"/>
          <p:nvPr/>
        </p:nvSpPr>
        <p:spPr>
          <a:xfrm>
            <a:off x="926465" y="523875"/>
            <a:ext cx="7409180" cy="706755"/>
          </a:xfrm>
          <a:prstGeom prst="rect">
            <a:avLst/>
          </a:prstGeom>
          <a:noFill/>
          <a:ln w="9525">
            <a:noFill/>
          </a:ln>
        </p:spPr>
        <p:txBody>
          <a:bodyPr wrap="square" anchor="t">
            <a:spAutoFit/>
          </a:bodyPr>
          <a:p>
            <a:pPr>
              <a:buFont typeface="Arial" panose="020B0604020202020204" pitchFamily="34" charset="0"/>
            </a:pPr>
            <a:r>
              <a:rPr lang="en-US" altLang="zh-CN" sz="4000" b="1" dirty="0">
                <a:solidFill>
                  <a:srgbClr val="404040"/>
                </a:solidFill>
                <a:ea typeface="Calibri" panose="020F0502020204030204" pitchFamily="34" charset="0"/>
              </a:rPr>
              <a:t>CONCLUSION</a:t>
            </a:r>
            <a:endParaRPr lang="en-US" altLang="zh-CN" sz="4000" b="1" dirty="0">
              <a:solidFill>
                <a:srgbClr val="404040"/>
              </a:solidFill>
              <a:ea typeface="Calibri" panose="020F0502020204030204" pitchFamily="34" charset="0"/>
            </a:endParaRPr>
          </a:p>
        </p:txBody>
      </p:sp>
      <p:sp>
        <p:nvSpPr>
          <p:cNvPr id="2" name="Text Box 1"/>
          <p:cNvSpPr txBox="1"/>
          <p:nvPr/>
        </p:nvSpPr>
        <p:spPr>
          <a:xfrm>
            <a:off x="589915" y="1633855"/>
            <a:ext cx="10595610" cy="2676525"/>
          </a:xfrm>
          <a:prstGeom prst="rect">
            <a:avLst/>
          </a:prstGeom>
          <a:noFill/>
        </p:spPr>
        <p:txBody>
          <a:bodyPr wrap="square" rtlCol="0">
            <a:spAutoFit/>
          </a:bodyPr>
          <a:p>
            <a:r>
              <a:rPr lang="en-US" sz="2400"/>
              <a:t>Time is running out and we are a long way to go to complete the project. However , we have talked to Dr.Aoki and he has suggested we parallel follow these three options:</a:t>
            </a:r>
            <a:endParaRPr lang="en-US" sz="2400"/>
          </a:p>
          <a:p>
            <a:endParaRPr lang="en-US" sz="2400"/>
          </a:p>
          <a:p>
            <a:pPr marL="342900" indent="-342900">
              <a:buFont typeface="Wingdings" panose="05000000000000000000" charset="0"/>
              <a:buChar char="v"/>
            </a:pPr>
            <a:r>
              <a:rPr lang="en-US" sz="2400"/>
              <a:t>Purchase a compatible foot pedal throttle.</a:t>
            </a:r>
            <a:endParaRPr lang="en-US" sz="2400"/>
          </a:p>
          <a:p>
            <a:pPr marL="342900" indent="-342900">
              <a:buFont typeface="Wingdings" panose="05000000000000000000" charset="0"/>
              <a:buChar char="v"/>
            </a:pPr>
            <a:r>
              <a:rPr lang="en-US" sz="2400"/>
              <a:t>Use local engineers to try and further troubleshoot the controller.</a:t>
            </a:r>
            <a:endParaRPr lang="en-US" sz="2400"/>
          </a:p>
          <a:p>
            <a:pPr marL="342900" indent="-342900">
              <a:buFont typeface="Wingdings" panose="05000000000000000000" charset="0"/>
              <a:buChar char="v"/>
            </a:pPr>
            <a:r>
              <a:rPr lang="en-US" sz="2400"/>
              <a:t>Research &amp; see purchasing a popular, well-documented controller. </a:t>
            </a:r>
            <a:endParaRPr lang="en-US" sz="2400"/>
          </a:p>
        </p:txBody>
      </p:sp>
    </p:spTree>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9697" name="图片 3"/>
          <p:cNvPicPr>
            <a:picLocks noChangeAspect="1"/>
          </p:cNvPicPr>
          <p:nvPr/>
        </p:nvPicPr>
        <p:blipFill>
          <a:blip r:embed="rId1"/>
          <a:srcRect l="5727" r="16841" b="26530"/>
          <a:stretch>
            <a:fillRect/>
          </a:stretch>
        </p:blipFill>
        <p:spPr>
          <a:xfrm>
            <a:off x="0" y="0"/>
            <a:ext cx="12192000" cy="6858000"/>
          </a:xfrm>
          <a:prstGeom prst="rect">
            <a:avLst/>
          </a:prstGeom>
          <a:noFill/>
          <a:ln w="9525">
            <a:noFill/>
          </a:ln>
        </p:spPr>
      </p:pic>
      <p:grpSp>
        <p:nvGrpSpPr>
          <p:cNvPr id="29698" name="组合 4"/>
          <p:cNvGrpSpPr/>
          <p:nvPr/>
        </p:nvGrpSpPr>
        <p:grpSpPr>
          <a:xfrm>
            <a:off x="3302000" y="2217396"/>
            <a:ext cx="5588000" cy="2300629"/>
            <a:chOff x="3457574" y="1980069"/>
            <a:chExt cx="5143501" cy="2116786"/>
          </a:xfrm>
        </p:grpSpPr>
        <p:grpSp>
          <p:nvGrpSpPr>
            <p:cNvPr id="29699" name="组合 5"/>
            <p:cNvGrpSpPr/>
            <p:nvPr/>
          </p:nvGrpSpPr>
          <p:grpSpPr>
            <a:xfrm>
              <a:off x="3590925" y="1980069"/>
              <a:ext cx="5010150" cy="679906"/>
              <a:chOff x="4324350" y="2295525"/>
              <a:chExt cx="3733800" cy="679906"/>
            </a:xfrm>
          </p:grpSpPr>
          <p:cxnSp>
            <p:nvCxnSpPr>
              <p:cNvPr id="15" name="直接连接符 14"/>
              <p:cNvCxnSpPr/>
              <p:nvPr/>
            </p:nvCxnSpPr>
            <p:spPr>
              <a:xfrm>
                <a:off x="4325257" y="2295525"/>
                <a:ext cx="0" cy="679904"/>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4324350" y="2295525"/>
                <a:ext cx="360045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7916182" y="2295525"/>
                <a:ext cx="0" cy="679904"/>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flipV="1">
                <a:off x="7915275" y="2886075"/>
                <a:ext cx="142875" cy="89356"/>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grpSp>
          <p:nvGrpSpPr>
            <p:cNvPr id="29704" name="组合 6"/>
            <p:cNvGrpSpPr/>
            <p:nvPr/>
          </p:nvGrpSpPr>
          <p:grpSpPr>
            <a:xfrm flipH="1" flipV="1">
              <a:off x="3457574" y="3370824"/>
              <a:ext cx="4951785" cy="726031"/>
              <a:chOff x="4324350" y="2295525"/>
              <a:chExt cx="3733800" cy="679906"/>
            </a:xfrm>
          </p:grpSpPr>
          <p:cxnSp>
            <p:nvCxnSpPr>
              <p:cNvPr id="11" name="直接连接符 10"/>
              <p:cNvCxnSpPr/>
              <p:nvPr/>
            </p:nvCxnSpPr>
            <p:spPr>
              <a:xfrm>
                <a:off x="4325257" y="2295525"/>
                <a:ext cx="0" cy="679904"/>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4324350" y="2295525"/>
                <a:ext cx="360045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7916182" y="2295525"/>
                <a:ext cx="0" cy="679904"/>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flipV="1">
                <a:off x="7915275" y="2886075"/>
                <a:ext cx="142875" cy="89356"/>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sp>
          <p:nvSpPr>
            <p:cNvPr id="29709" name="文本框 7"/>
            <p:cNvSpPr txBox="1"/>
            <p:nvPr/>
          </p:nvSpPr>
          <p:spPr>
            <a:xfrm>
              <a:off x="3646364" y="2020114"/>
              <a:ext cx="4761830" cy="1712458"/>
            </a:xfrm>
            <a:prstGeom prst="rect">
              <a:avLst/>
            </a:prstGeom>
            <a:noFill/>
            <a:ln w="9525">
              <a:noFill/>
            </a:ln>
          </p:spPr>
          <p:txBody>
            <a:bodyPr wrap="square" anchor="t">
              <a:spAutoFit/>
            </a:bodyPr>
            <a:p>
              <a:pPr defTabSz="914400"/>
              <a:r>
                <a:rPr lang="en-US" altLang="zh-CN" sz="11500" i="1" dirty="0">
                  <a:solidFill>
                    <a:srgbClr val="404040"/>
                  </a:solidFill>
                  <a:ea typeface="Calibri" panose="020F0502020204030204" pitchFamily="34" charset="0"/>
                </a:rPr>
                <a:t>THANKS</a:t>
              </a:r>
              <a:endParaRPr lang="en-US" altLang="zh-CN" sz="11500" i="1" dirty="0">
                <a:solidFill>
                  <a:srgbClr val="404040"/>
                </a:solidFill>
                <a:ea typeface="Calibri" panose="020F0502020204030204" pitchFamily="34" charset="0"/>
              </a:endParaRPr>
            </a:p>
          </p:txBody>
        </p:sp>
      </p:grpSp>
    </p:spTree>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0241" name="图片 3"/>
          <p:cNvPicPr>
            <a:picLocks noChangeAspect="1"/>
          </p:cNvPicPr>
          <p:nvPr/>
        </p:nvPicPr>
        <p:blipFill>
          <a:blip r:embed="rId1"/>
          <a:srcRect l="5727" r="16841" b="26530"/>
          <a:stretch>
            <a:fillRect/>
          </a:stretch>
        </p:blipFill>
        <p:spPr>
          <a:xfrm>
            <a:off x="0" y="20320"/>
            <a:ext cx="12192000" cy="6858000"/>
          </a:xfrm>
          <a:prstGeom prst="rect">
            <a:avLst/>
          </a:prstGeom>
          <a:noFill/>
          <a:ln w="9525">
            <a:noFill/>
          </a:ln>
        </p:spPr>
      </p:pic>
      <p:sp>
        <p:nvSpPr>
          <p:cNvPr id="10250" name="文本框 28"/>
          <p:cNvSpPr txBox="1"/>
          <p:nvPr/>
        </p:nvSpPr>
        <p:spPr>
          <a:xfrm>
            <a:off x="748030" y="825500"/>
            <a:ext cx="6223635" cy="706755"/>
          </a:xfrm>
          <a:prstGeom prst="rect">
            <a:avLst/>
          </a:prstGeom>
          <a:noFill/>
          <a:ln w="9525">
            <a:noFill/>
          </a:ln>
        </p:spPr>
        <p:txBody>
          <a:bodyPr wrap="square" anchor="t">
            <a:spAutoFit/>
          </a:bodyPr>
          <a:p>
            <a:pPr>
              <a:buFont typeface="Arial" panose="020B0604020202020204" pitchFamily="34" charset="0"/>
            </a:pPr>
            <a:r>
              <a:rPr lang="en-US" altLang="zh-CN" sz="4000" b="1" dirty="0">
                <a:solidFill>
                  <a:srgbClr val="404040"/>
                </a:solidFill>
                <a:ea typeface="Calibri" panose="020F0502020204030204" pitchFamily="34" charset="0"/>
              </a:rPr>
              <a:t>OBJECTIVES OF PAST WEEK</a:t>
            </a:r>
            <a:endParaRPr lang="en-US" altLang="zh-CN" sz="4000" b="1" dirty="0">
              <a:solidFill>
                <a:srgbClr val="404040"/>
              </a:solidFill>
              <a:ea typeface="Calibri" panose="020F0502020204030204" pitchFamily="34" charset="0"/>
            </a:endParaRPr>
          </a:p>
        </p:txBody>
      </p:sp>
      <p:sp>
        <p:nvSpPr>
          <p:cNvPr id="10255" name="矩形 8"/>
          <p:cNvSpPr/>
          <p:nvPr/>
        </p:nvSpPr>
        <p:spPr>
          <a:xfrm>
            <a:off x="855980" y="2399665"/>
            <a:ext cx="8994775" cy="590550"/>
          </a:xfrm>
          <a:prstGeom prst="rect">
            <a:avLst/>
          </a:prstGeom>
          <a:noFill/>
          <a:ln w="9525">
            <a:noFill/>
          </a:ln>
        </p:spPr>
        <p:txBody>
          <a:bodyPr wrap="square" lIns="0" tIns="0" rIns="0" bIns="0" anchor="t">
            <a:spAutoFit/>
          </a:bodyPr>
          <a:p>
            <a:pPr algn="l" defTabSz="1216025">
              <a:lnSpc>
                <a:spcPct val="120000"/>
              </a:lnSpc>
              <a:spcBef>
                <a:spcPct val="20000"/>
              </a:spcBef>
              <a:buFont typeface="Arial" panose="020B0604020202020204" pitchFamily="34" charset="0"/>
            </a:pPr>
            <a:r>
              <a:rPr lang="en-US" altLang="zh-CN" sz="3200" dirty="0">
                <a:solidFill>
                  <a:srgbClr val="404040"/>
                </a:solidFill>
                <a:ea typeface="Calibri" panose="020F0502020204030204" pitchFamily="34" charset="0"/>
                <a:sym typeface="Arial" panose="020B0604020202020204" pitchFamily="34" charset="0"/>
              </a:rPr>
              <a:t>1. Continue troubleshooting the motor controller</a:t>
            </a:r>
            <a:endParaRPr lang="en-US" altLang="zh-CN" sz="3200" dirty="0">
              <a:solidFill>
                <a:srgbClr val="404040"/>
              </a:solidFill>
              <a:ea typeface="Calibri" panose="020F0502020204030204" pitchFamily="34" charset="0"/>
              <a:sym typeface="Arial" panose="020B0604020202020204" pitchFamily="34" charset="0"/>
            </a:endParaRPr>
          </a:p>
        </p:txBody>
      </p:sp>
      <p:sp>
        <p:nvSpPr>
          <p:cNvPr id="2" name="矩形 8"/>
          <p:cNvSpPr/>
          <p:nvPr/>
        </p:nvSpPr>
        <p:spPr>
          <a:xfrm>
            <a:off x="855980" y="3205480"/>
            <a:ext cx="8994775" cy="590550"/>
          </a:xfrm>
          <a:prstGeom prst="rect">
            <a:avLst/>
          </a:prstGeom>
          <a:noFill/>
          <a:ln w="9525">
            <a:noFill/>
          </a:ln>
        </p:spPr>
        <p:txBody>
          <a:bodyPr wrap="square" lIns="0" tIns="0" rIns="0" bIns="0" anchor="t">
            <a:spAutoFit/>
          </a:bodyPr>
          <a:p>
            <a:pPr algn="l" defTabSz="1216025">
              <a:lnSpc>
                <a:spcPct val="120000"/>
              </a:lnSpc>
              <a:spcBef>
                <a:spcPct val="20000"/>
              </a:spcBef>
              <a:buFont typeface="Arial" panose="020B0604020202020204" pitchFamily="34" charset="0"/>
            </a:pPr>
            <a:r>
              <a:rPr lang="en-US" altLang="zh-CN" sz="3200" dirty="0">
                <a:solidFill>
                  <a:srgbClr val="404040"/>
                </a:solidFill>
                <a:ea typeface="Calibri" panose="020F0502020204030204" pitchFamily="34" charset="0"/>
                <a:sym typeface="Arial" panose="020B0604020202020204" pitchFamily="34" charset="0"/>
              </a:rPr>
              <a:t>2. Designing power ports</a:t>
            </a:r>
            <a:endParaRPr lang="en-US" altLang="zh-CN" sz="3200" dirty="0">
              <a:solidFill>
                <a:srgbClr val="404040"/>
              </a:solidFill>
              <a:ea typeface="Calibri" panose="020F0502020204030204" pitchFamily="34" charset="0"/>
              <a:sym typeface="Arial" panose="020B0604020202020204" pitchFamily="34" charset="0"/>
            </a:endParaRPr>
          </a:p>
        </p:txBody>
      </p:sp>
    </p:spTree>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1265" name="图片 3"/>
          <p:cNvPicPr>
            <a:picLocks noChangeAspect="1"/>
          </p:cNvPicPr>
          <p:nvPr/>
        </p:nvPicPr>
        <p:blipFill>
          <a:blip r:embed="rId1"/>
          <a:srcRect l="5727" r="16841" b="26530"/>
          <a:stretch>
            <a:fillRect/>
          </a:stretch>
        </p:blipFill>
        <p:spPr>
          <a:xfrm>
            <a:off x="0" y="0"/>
            <a:ext cx="12192000" cy="6858000"/>
          </a:xfrm>
          <a:prstGeom prst="rect">
            <a:avLst/>
          </a:prstGeom>
          <a:noFill/>
          <a:ln w="9525">
            <a:noFill/>
          </a:ln>
        </p:spPr>
      </p:pic>
      <p:sp>
        <p:nvSpPr>
          <p:cNvPr id="11274" name="文本框 28"/>
          <p:cNvSpPr txBox="1"/>
          <p:nvPr/>
        </p:nvSpPr>
        <p:spPr>
          <a:xfrm>
            <a:off x="1735455" y="673100"/>
            <a:ext cx="7409180" cy="706755"/>
          </a:xfrm>
          <a:prstGeom prst="rect">
            <a:avLst/>
          </a:prstGeom>
          <a:noFill/>
          <a:ln w="9525">
            <a:noFill/>
          </a:ln>
        </p:spPr>
        <p:txBody>
          <a:bodyPr wrap="square" anchor="t">
            <a:spAutoFit/>
          </a:bodyPr>
          <a:p>
            <a:pPr>
              <a:buFont typeface="Arial" panose="020B0604020202020204" pitchFamily="34" charset="0"/>
            </a:pPr>
            <a:r>
              <a:rPr lang="en-US" altLang="zh-CN" sz="4000" b="1" dirty="0">
                <a:solidFill>
                  <a:srgbClr val="404040"/>
                </a:solidFill>
                <a:ea typeface="Calibri" panose="020F0502020204030204" pitchFamily="34" charset="0"/>
              </a:rPr>
              <a:t>1. TROUBLESHOOTING PROGRESS</a:t>
            </a:r>
            <a:endParaRPr lang="en-US" altLang="zh-CN" sz="4000" b="1" dirty="0">
              <a:solidFill>
                <a:srgbClr val="404040"/>
              </a:solidFill>
              <a:ea typeface="Calibri" panose="020F0502020204030204" pitchFamily="34" charset="0"/>
            </a:endParaRPr>
          </a:p>
        </p:txBody>
      </p:sp>
      <p:sp>
        <p:nvSpPr>
          <p:cNvPr id="2" name="Text Box 1"/>
          <p:cNvSpPr txBox="1"/>
          <p:nvPr/>
        </p:nvSpPr>
        <p:spPr>
          <a:xfrm>
            <a:off x="826770" y="1828165"/>
            <a:ext cx="10595610" cy="829945"/>
          </a:xfrm>
          <a:prstGeom prst="rect">
            <a:avLst/>
          </a:prstGeom>
          <a:noFill/>
        </p:spPr>
        <p:txBody>
          <a:bodyPr wrap="square" rtlCol="0">
            <a:spAutoFit/>
          </a:bodyPr>
          <a:p>
            <a:r>
              <a:rPr lang="en-US" sz="2400"/>
              <a:t>So far , our troubleshooting has been to no avail. The motor controller keeps giving three recurring errors which are:</a:t>
            </a:r>
            <a:endParaRPr lang="en-US" sz="2400"/>
          </a:p>
        </p:txBody>
      </p:sp>
      <p:sp>
        <p:nvSpPr>
          <p:cNvPr id="3" name="Text Box 2"/>
          <p:cNvSpPr txBox="1"/>
          <p:nvPr/>
        </p:nvSpPr>
        <p:spPr>
          <a:xfrm>
            <a:off x="1249680" y="2916555"/>
            <a:ext cx="3298825" cy="460375"/>
          </a:xfrm>
          <a:prstGeom prst="rect">
            <a:avLst/>
          </a:prstGeom>
          <a:noFill/>
        </p:spPr>
        <p:txBody>
          <a:bodyPr wrap="none" rtlCol="0">
            <a:spAutoFit/>
          </a:bodyPr>
          <a:p>
            <a:pPr marL="285750" indent="-285750">
              <a:buFont typeface="Wingdings" panose="05000000000000000000" charset="0"/>
              <a:buChar char="v"/>
            </a:pPr>
            <a:r>
              <a:rPr lang="en-US" sz="2400"/>
              <a:t>Accelerator </a:t>
            </a:r>
            <a:r>
              <a:rPr lang="en-US" sz="2400"/>
              <a:t>fault alarm</a:t>
            </a:r>
            <a:endParaRPr lang="en-US" sz="2400"/>
          </a:p>
        </p:txBody>
      </p:sp>
      <p:sp>
        <p:nvSpPr>
          <p:cNvPr id="6" name="Text Box 5"/>
          <p:cNvSpPr txBox="1"/>
          <p:nvPr/>
        </p:nvSpPr>
        <p:spPr>
          <a:xfrm>
            <a:off x="1264920" y="3480435"/>
            <a:ext cx="2896235" cy="460375"/>
          </a:xfrm>
          <a:prstGeom prst="rect">
            <a:avLst/>
          </a:prstGeom>
          <a:noFill/>
        </p:spPr>
        <p:txBody>
          <a:bodyPr wrap="none" rtlCol="0">
            <a:spAutoFit/>
          </a:bodyPr>
          <a:p>
            <a:pPr marL="285750" indent="-285750">
              <a:buFont typeface="Wingdings" panose="05000000000000000000" charset="0"/>
              <a:buChar char="v"/>
            </a:pPr>
            <a:r>
              <a:rPr lang="en-US" sz="2400"/>
              <a:t>Encoder fault alarm</a:t>
            </a:r>
            <a:endParaRPr lang="en-US" sz="2400"/>
          </a:p>
        </p:txBody>
      </p:sp>
      <p:sp>
        <p:nvSpPr>
          <p:cNvPr id="7" name="Text Box 6"/>
          <p:cNvSpPr txBox="1"/>
          <p:nvPr/>
        </p:nvSpPr>
        <p:spPr>
          <a:xfrm>
            <a:off x="1264920" y="4044315"/>
            <a:ext cx="2994025" cy="460375"/>
          </a:xfrm>
          <a:prstGeom prst="rect">
            <a:avLst/>
          </a:prstGeom>
          <a:noFill/>
        </p:spPr>
        <p:txBody>
          <a:bodyPr wrap="none" rtlCol="0">
            <a:spAutoFit/>
          </a:bodyPr>
          <a:p>
            <a:pPr marL="285750" indent="-285750">
              <a:buFont typeface="Wingdings" panose="05000000000000000000" charset="0"/>
              <a:buChar char="v"/>
            </a:pPr>
            <a:r>
              <a:rPr lang="en-US" sz="2400"/>
              <a:t>Under voltage alarm</a:t>
            </a:r>
            <a:endParaRPr lang="en-US" sz="2400"/>
          </a:p>
        </p:txBody>
      </p:sp>
      <p:sp>
        <p:nvSpPr>
          <p:cNvPr id="8" name="Text Box 7"/>
          <p:cNvSpPr txBox="1"/>
          <p:nvPr/>
        </p:nvSpPr>
        <p:spPr>
          <a:xfrm>
            <a:off x="826770" y="4763135"/>
            <a:ext cx="10595610" cy="829945"/>
          </a:xfrm>
          <a:prstGeom prst="rect">
            <a:avLst/>
          </a:prstGeom>
          <a:noFill/>
        </p:spPr>
        <p:txBody>
          <a:bodyPr wrap="square" rtlCol="0">
            <a:spAutoFit/>
          </a:bodyPr>
          <a:p>
            <a:r>
              <a:rPr lang="en-US" sz="2400"/>
              <a:t>However , we did manage to get in contact with the manufacturers and they gave us a more detailed manual and possible issues that might be causing the errors.</a:t>
            </a:r>
            <a:endParaRPr lang="en-US" sz="2400"/>
          </a:p>
        </p:txBody>
      </p:sp>
    </p:spTree>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3313" name="图片 3"/>
          <p:cNvPicPr>
            <a:picLocks noChangeAspect="1"/>
          </p:cNvPicPr>
          <p:nvPr/>
        </p:nvPicPr>
        <p:blipFill>
          <a:blip r:embed="rId1"/>
          <a:srcRect l="5727" r="16841" b="26530"/>
          <a:stretch>
            <a:fillRect/>
          </a:stretch>
        </p:blipFill>
        <p:spPr>
          <a:xfrm>
            <a:off x="0" y="0"/>
            <a:ext cx="12192000" cy="6858000"/>
          </a:xfrm>
          <a:prstGeom prst="rect">
            <a:avLst/>
          </a:prstGeom>
          <a:noFill/>
          <a:ln w="9525">
            <a:noFill/>
          </a:ln>
        </p:spPr>
      </p:pic>
      <p:sp>
        <p:nvSpPr>
          <p:cNvPr id="2" name="Text Box 1"/>
          <p:cNvSpPr txBox="1"/>
          <p:nvPr/>
        </p:nvSpPr>
        <p:spPr>
          <a:xfrm>
            <a:off x="422910" y="615315"/>
            <a:ext cx="4658995" cy="583565"/>
          </a:xfrm>
          <a:prstGeom prst="rect">
            <a:avLst/>
          </a:prstGeom>
          <a:noFill/>
        </p:spPr>
        <p:txBody>
          <a:bodyPr wrap="none" rtlCol="0">
            <a:spAutoFit/>
          </a:bodyPr>
          <a:p>
            <a:r>
              <a:rPr lang="en-US" sz="3200" b="1"/>
              <a:t>1a. Accelerator fault alarm</a:t>
            </a:r>
            <a:endParaRPr lang="en-US" sz="3200" b="1"/>
          </a:p>
        </p:txBody>
      </p:sp>
      <p:sp>
        <p:nvSpPr>
          <p:cNvPr id="3" name="Text Box 2"/>
          <p:cNvSpPr txBox="1"/>
          <p:nvPr/>
        </p:nvSpPr>
        <p:spPr>
          <a:xfrm>
            <a:off x="422910" y="1311910"/>
            <a:ext cx="10595610" cy="460375"/>
          </a:xfrm>
          <a:prstGeom prst="rect">
            <a:avLst/>
          </a:prstGeom>
          <a:noFill/>
        </p:spPr>
        <p:txBody>
          <a:bodyPr wrap="square" rtlCol="0">
            <a:spAutoFit/>
          </a:bodyPr>
          <a:p>
            <a:r>
              <a:rPr lang="en-US" sz="2400"/>
              <a:t>The working principle of the throttle is as follows:</a:t>
            </a:r>
            <a:endParaRPr lang="en-US" sz="2400"/>
          </a:p>
        </p:txBody>
      </p:sp>
      <p:sp>
        <p:nvSpPr>
          <p:cNvPr id="4" name="Text Box 3"/>
          <p:cNvSpPr txBox="1"/>
          <p:nvPr/>
        </p:nvSpPr>
        <p:spPr>
          <a:xfrm>
            <a:off x="641985" y="1885315"/>
            <a:ext cx="10595610" cy="1938020"/>
          </a:xfrm>
          <a:prstGeom prst="rect">
            <a:avLst/>
          </a:prstGeom>
          <a:noFill/>
        </p:spPr>
        <p:txBody>
          <a:bodyPr wrap="square" rtlCol="0">
            <a:spAutoFit/>
          </a:bodyPr>
          <a:p>
            <a:r>
              <a:rPr lang="en-US" sz="2400"/>
              <a:t>The controller has 4 pins for throttle control ie. a 12V output pin, a ground terminal, a 0-5V signal input pin(IND1) and a switch pin (LOCK PIN). The throttle is supplied power using the 12V supply output and grounded with the controller’s ground.The lock pin is set to high by connecting it to the 12V supply. By varying the throttle, an input is sent to the controller, 0V for no motor action and 5V for high motor speed.</a:t>
            </a:r>
            <a:endParaRPr lang="en-US" sz="2400"/>
          </a:p>
        </p:txBody>
      </p:sp>
      <p:pic>
        <p:nvPicPr>
          <p:cNvPr id="5" name="Picture 4" descr="1"/>
          <p:cNvPicPr>
            <a:picLocks noChangeAspect="1"/>
          </p:cNvPicPr>
          <p:nvPr/>
        </p:nvPicPr>
        <p:blipFill>
          <a:blip r:embed="rId2"/>
          <a:stretch>
            <a:fillRect/>
          </a:stretch>
        </p:blipFill>
        <p:spPr>
          <a:xfrm>
            <a:off x="1181100" y="3936365"/>
            <a:ext cx="9078595" cy="2562225"/>
          </a:xfrm>
          <a:prstGeom prst="rect">
            <a:avLst/>
          </a:prstGeom>
        </p:spPr>
      </p:pic>
    </p:spTree>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5361" name="图片 3"/>
          <p:cNvPicPr>
            <a:picLocks noChangeAspect="1"/>
          </p:cNvPicPr>
          <p:nvPr/>
        </p:nvPicPr>
        <p:blipFill>
          <a:blip r:embed="rId1"/>
          <a:srcRect l="5727" r="16841" b="26530"/>
          <a:stretch>
            <a:fillRect/>
          </a:stretch>
        </p:blipFill>
        <p:spPr>
          <a:xfrm>
            <a:off x="0" y="0"/>
            <a:ext cx="12192000" cy="6858000"/>
          </a:xfrm>
          <a:prstGeom prst="rect">
            <a:avLst/>
          </a:prstGeom>
          <a:noFill/>
          <a:ln w="9525">
            <a:noFill/>
          </a:ln>
        </p:spPr>
      </p:pic>
      <p:sp>
        <p:nvSpPr>
          <p:cNvPr id="2" name="Text Box 1"/>
          <p:cNvSpPr txBox="1"/>
          <p:nvPr/>
        </p:nvSpPr>
        <p:spPr>
          <a:xfrm>
            <a:off x="764540" y="631190"/>
            <a:ext cx="2911475" cy="460375"/>
          </a:xfrm>
          <a:prstGeom prst="rect">
            <a:avLst/>
          </a:prstGeom>
          <a:noFill/>
        </p:spPr>
        <p:txBody>
          <a:bodyPr wrap="none" rtlCol="0">
            <a:spAutoFit/>
          </a:bodyPr>
          <a:p>
            <a:r>
              <a:rPr lang="en-US" sz="2400" b="1"/>
              <a:t>Possible error causes:</a:t>
            </a:r>
            <a:endParaRPr lang="en-US" sz="2400" b="1"/>
          </a:p>
        </p:txBody>
      </p:sp>
      <p:sp>
        <p:nvSpPr>
          <p:cNvPr id="3" name="Text Box 2"/>
          <p:cNvSpPr txBox="1"/>
          <p:nvPr/>
        </p:nvSpPr>
        <p:spPr>
          <a:xfrm>
            <a:off x="891540" y="1174750"/>
            <a:ext cx="10764520" cy="1198880"/>
          </a:xfrm>
          <a:prstGeom prst="rect">
            <a:avLst/>
          </a:prstGeom>
          <a:noFill/>
        </p:spPr>
        <p:txBody>
          <a:bodyPr wrap="square" rtlCol="0">
            <a:spAutoFit/>
          </a:bodyPr>
          <a:p>
            <a:pPr marL="342900" indent="-342900">
              <a:buFont typeface="Wingdings" panose="05000000000000000000" charset="0"/>
              <a:buChar char="v"/>
            </a:pPr>
            <a:r>
              <a:rPr lang="en-US" sz="2400"/>
              <a:t>Incompatible foot pedal - we sent the manufaturer pictures of the throttle we were using and they said that could have been our source of error. They also gave us a recommendation for a compatible one as shown below (far right):</a:t>
            </a:r>
            <a:endParaRPr lang="en-US" sz="2400"/>
          </a:p>
        </p:txBody>
      </p:sp>
      <p:pic>
        <p:nvPicPr>
          <p:cNvPr id="9" name="Picture 8" descr="pot_1"/>
          <p:cNvPicPr>
            <a:picLocks noChangeAspect="1"/>
          </p:cNvPicPr>
          <p:nvPr/>
        </p:nvPicPr>
        <p:blipFill>
          <a:blip r:embed="rId2"/>
          <a:stretch>
            <a:fillRect/>
          </a:stretch>
        </p:blipFill>
        <p:spPr>
          <a:xfrm>
            <a:off x="1537970" y="2787650"/>
            <a:ext cx="2793365" cy="2170430"/>
          </a:xfrm>
          <a:prstGeom prst="rect">
            <a:avLst/>
          </a:prstGeom>
        </p:spPr>
      </p:pic>
      <p:pic>
        <p:nvPicPr>
          <p:cNvPr id="10" name="Picture 9" descr="throttle_1"/>
          <p:cNvPicPr>
            <a:picLocks noChangeAspect="1"/>
          </p:cNvPicPr>
          <p:nvPr/>
        </p:nvPicPr>
        <p:blipFill>
          <a:blip r:embed="rId3"/>
          <a:stretch>
            <a:fillRect/>
          </a:stretch>
        </p:blipFill>
        <p:spPr>
          <a:xfrm>
            <a:off x="4629150" y="2787650"/>
            <a:ext cx="3366770" cy="2162810"/>
          </a:xfrm>
          <a:prstGeom prst="rect">
            <a:avLst/>
          </a:prstGeom>
        </p:spPr>
      </p:pic>
      <p:pic>
        <p:nvPicPr>
          <p:cNvPr id="11" name="Picture 10" descr="pedal_1"/>
          <p:cNvPicPr>
            <a:picLocks noChangeAspect="1"/>
          </p:cNvPicPr>
          <p:nvPr/>
        </p:nvPicPr>
        <p:blipFill>
          <a:blip r:embed="rId4"/>
          <a:stretch>
            <a:fillRect/>
          </a:stretch>
        </p:blipFill>
        <p:spPr>
          <a:xfrm>
            <a:off x="9226550" y="2373630"/>
            <a:ext cx="2029460" cy="4241165"/>
          </a:xfrm>
          <a:prstGeom prst="rect">
            <a:avLst/>
          </a:prstGeom>
        </p:spPr>
      </p:pic>
      <p:sp>
        <p:nvSpPr>
          <p:cNvPr id="12" name="Text Box 11"/>
          <p:cNvSpPr txBox="1"/>
          <p:nvPr/>
        </p:nvSpPr>
        <p:spPr>
          <a:xfrm>
            <a:off x="1325245" y="5191125"/>
            <a:ext cx="5798185" cy="922020"/>
          </a:xfrm>
          <a:prstGeom prst="rect">
            <a:avLst/>
          </a:prstGeom>
          <a:noFill/>
        </p:spPr>
        <p:txBody>
          <a:bodyPr wrap="square" rtlCol="0">
            <a:spAutoFit/>
          </a:bodyPr>
          <a:p>
            <a:r>
              <a:rPr lang="en-US"/>
              <a:t>Our troubleshooting involved switching between two throttles and varying the supply to them in an attempt to make the motor run once again.</a:t>
            </a:r>
            <a:endParaRPr lang="en-US"/>
          </a:p>
        </p:txBody>
      </p:sp>
    </p:spTree>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7409" name="图片 3"/>
          <p:cNvPicPr>
            <a:picLocks noChangeAspect="1"/>
          </p:cNvPicPr>
          <p:nvPr/>
        </p:nvPicPr>
        <p:blipFill>
          <a:blip r:embed="rId1"/>
          <a:srcRect l="5727" r="16841" b="26530"/>
          <a:stretch>
            <a:fillRect/>
          </a:stretch>
        </p:blipFill>
        <p:spPr>
          <a:xfrm>
            <a:off x="0" y="-30480"/>
            <a:ext cx="12192000" cy="6858000"/>
          </a:xfrm>
          <a:prstGeom prst="rect">
            <a:avLst/>
          </a:prstGeom>
          <a:noFill/>
          <a:ln w="9525">
            <a:noFill/>
          </a:ln>
        </p:spPr>
      </p:pic>
      <p:sp>
        <p:nvSpPr>
          <p:cNvPr id="74" name="矩形 73"/>
          <p:cNvSpPr/>
          <p:nvPr/>
        </p:nvSpPr>
        <p:spPr>
          <a:xfrm>
            <a:off x="12072938" y="1030288"/>
            <a:ext cx="119063" cy="4702175"/>
          </a:xfrm>
          <a:prstGeom prst="rect">
            <a:avLst/>
          </a:prstGeom>
          <a:noFill/>
          <a:ln>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50000"/>
                  <a:lumOff val="50000"/>
                </a:schemeClr>
              </a:solidFill>
              <a:effectLst/>
              <a:uLnTx/>
              <a:uFillTx/>
              <a:latin typeface="+mn-lt"/>
              <a:ea typeface="+mn-ea"/>
              <a:cs typeface="+mn-cs"/>
            </a:endParaRPr>
          </a:p>
        </p:txBody>
      </p:sp>
      <p:sp>
        <p:nvSpPr>
          <p:cNvPr id="2" name="Text Box 1"/>
          <p:cNvSpPr txBox="1"/>
          <p:nvPr/>
        </p:nvSpPr>
        <p:spPr>
          <a:xfrm>
            <a:off x="422910" y="615315"/>
            <a:ext cx="4117975" cy="583565"/>
          </a:xfrm>
          <a:prstGeom prst="rect">
            <a:avLst/>
          </a:prstGeom>
          <a:noFill/>
        </p:spPr>
        <p:txBody>
          <a:bodyPr wrap="none" rtlCol="0">
            <a:spAutoFit/>
          </a:bodyPr>
          <a:p>
            <a:r>
              <a:rPr lang="en-US" sz="3200" b="1"/>
              <a:t>1b. Encoder fault alarm</a:t>
            </a:r>
            <a:endParaRPr lang="en-US" sz="3200" b="1"/>
          </a:p>
        </p:txBody>
      </p:sp>
      <p:sp>
        <p:nvSpPr>
          <p:cNvPr id="3" name="Text Box 2"/>
          <p:cNvSpPr txBox="1"/>
          <p:nvPr/>
        </p:nvSpPr>
        <p:spPr>
          <a:xfrm>
            <a:off x="422910" y="1311910"/>
            <a:ext cx="10595610" cy="460375"/>
          </a:xfrm>
          <a:prstGeom prst="rect">
            <a:avLst/>
          </a:prstGeom>
          <a:noFill/>
        </p:spPr>
        <p:txBody>
          <a:bodyPr wrap="square" rtlCol="0">
            <a:spAutoFit/>
          </a:bodyPr>
          <a:p>
            <a:r>
              <a:rPr lang="en-US" sz="2400"/>
              <a:t>The working principle of the encoder is as follows:</a:t>
            </a:r>
            <a:endParaRPr lang="en-US" sz="2400"/>
          </a:p>
        </p:txBody>
      </p:sp>
      <p:sp>
        <p:nvSpPr>
          <p:cNvPr id="4" name="Text Box 3"/>
          <p:cNvSpPr txBox="1"/>
          <p:nvPr/>
        </p:nvSpPr>
        <p:spPr>
          <a:xfrm>
            <a:off x="638810" y="1798320"/>
            <a:ext cx="10595610" cy="1568450"/>
          </a:xfrm>
          <a:prstGeom prst="rect">
            <a:avLst/>
          </a:prstGeom>
          <a:noFill/>
        </p:spPr>
        <p:txBody>
          <a:bodyPr wrap="square" rtlCol="0">
            <a:spAutoFit/>
          </a:bodyPr>
          <a:p>
            <a:r>
              <a:rPr lang="en-US" sz="2400"/>
              <a:t>The motor encoder is responsible for converting mechanical rotation to electrical signals.These signals are responsible for speed &amp; torque control and braking. The controller supplies 5V output with a ground to the motor’s encoder adapter and the motor sends back signals through the other 2 pins.</a:t>
            </a:r>
            <a:endParaRPr lang="en-US" sz="2400"/>
          </a:p>
        </p:txBody>
      </p:sp>
      <p:pic>
        <p:nvPicPr>
          <p:cNvPr id="5" name="Picture 4" descr="encoder"/>
          <p:cNvPicPr>
            <a:picLocks noChangeAspect="1"/>
          </p:cNvPicPr>
          <p:nvPr/>
        </p:nvPicPr>
        <p:blipFill>
          <a:blip r:embed="rId2"/>
          <a:stretch>
            <a:fillRect/>
          </a:stretch>
        </p:blipFill>
        <p:spPr>
          <a:xfrm>
            <a:off x="1061720" y="3511550"/>
            <a:ext cx="9749155" cy="3146425"/>
          </a:xfrm>
          <a:prstGeom prst="rect">
            <a:avLst/>
          </a:prstGeom>
        </p:spPr>
      </p:pic>
    </p:spTree>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2289" name="图片 3"/>
          <p:cNvPicPr>
            <a:picLocks noChangeAspect="1"/>
          </p:cNvPicPr>
          <p:nvPr/>
        </p:nvPicPr>
        <p:blipFill>
          <a:blip r:embed="rId1"/>
          <a:srcRect l="5727" r="16841" b="26530"/>
          <a:stretch>
            <a:fillRect/>
          </a:stretch>
        </p:blipFill>
        <p:spPr>
          <a:xfrm>
            <a:off x="0" y="0"/>
            <a:ext cx="12192000" cy="6858000"/>
          </a:xfrm>
          <a:prstGeom prst="rect">
            <a:avLst/>
          </a:prstGeom>
          <a:noFill/>
          <a:ln w="9525">
            <a:noFill/>
          </a:ln>
        </p:spPr>
      </p:pic>
      <p:sp>
        <p:nvSpPr>
          <p:cNvPr id="2" name="Text Box 1"/>
          <p:cNvSpPr txBox="1"/>
          <p:nvPr/>
        </p:nvSpPr>
        <p:spPr>
          <a:xfrm>
            <a:off x="764540" y="631190"/>
            <a:ext cx="2911475" cy="460375"/>
          </a:xfrm>
          <a:prstGeom prst="rect">
            <a:avLst/>
          </a:prstGeom>
          <a:noFill/>
        </p:spPr>
        <p:txBody>
          <a:bodyPr wrap="none" rtlCol="0">
            <a:spAutoFit/>
          </a:bodyPr>
          <a:p>
            <a:r>
              <a:rPr lang="en-US" sz="2400" b="1"/>
              <a:t>Possible error causes:</a:t>
            </a:r>
            <a:endParaRPr lang="en-US" sz="2400" b="1"/>
          </a:p>
        </p:txBody>
      </p:sp>
      <p:sp>
        <p:nvSpPr>
          <p:cNvPr id="4" name="Text Box 3"/>
          <p:cNvSpPr txBox="1"/>
          <p:nvPr/>
        </p:nvSpPr>
        <p:spPr>
          <a:xfrm>
            <a:off x="869950" y="1358265"/>
            <a:ext cx="10764520" cy="829945"/>
          </a:xfrm>
          <a:prstGeom prst="rect">
            <a:avLst/>
          </a:prstGeom>
          <a:noFill/>
        </p:spPr>
        <p:txBody>
          <a:bodyPr wrap="square" rtlCol="0">
            <a:spAutoFit/>
          </a:bodyPr>
          <a:p>
            <a:pPr marL="342900" indent="-342900">
              <a:buFont typeface="Wingdings" panose="05000000000000000000" charset="0"/>
              <a:buChar char="v"/>
            </a:pPr>
            <a:r>
              <a:rPr lang="en-US" sz="2400"/>
              <a:t>Under-voltage supply by the controller- the encoder’s 5V supply outputs 2-3V which on powering it with a 5V external source clears the error. </a:t>
            </a:r>
            <a:endParaRPr lang="en-US" sz="2400"/>
          </a:p>
        </p:txBody>
      </p:sp>
      <p:sp>
        <p:nvSpPr>
          <p:cNvPr id="5" name="Text Box 4"/>
          <p:cNvSpPr txBox="1"/>
          <p:nvPr/>
        </p:nvSpPr>
        <p:spPr>
          <a:xfrm>
            <a:off x="869950" y="2636520"/>
            <a:ext cx="10595610" cy="2306955"/>
          </a:xfrm>
          <a:prstGeom prst="rect">
            <a:avLst/>
          </a:prstGeom>
          <a:noFill/>
        </p:spPr>
        <p:txBody>
          <a:bodyPr wrap="square" rtlCol="0">
            <a:spAutoFit/>
          </a:bodyPr>
          <a:p>
            <a:r>
              <a:rPr lang="en-US" sz="2400"/>
              <a:t>We strongly believe the encoder fault alarm goes hand in hand with the undervoltage alarm.</a:t>
            </a:r>
            <a:endParaRPr lang="en-US" sz="2400"/>
          </a:p>
          <a:p>
            <a:endParaRPr lang="en-US" sz="2400"/>
          </a:p>
          <a:p>
            <a:r>
              <a:rPr lang="en-US" sz="2400"/>
              <a:t>In addition , at times we manage to clear all errors but upon trying to start the motor, the motor’s shaft does not rotate nor does the controller provide AC power to it.</a:t>
            </a:r>
            <a:endParaRPr lang="en-US" sz="2400"/>
          </a:p>
        </p:txBody>
      </p:sp>
    </p:spTree>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4337" name="图片 3"/>
          <p:cNvPicPr>
            <a:picLocks noChangeAspect="1"/>
          </p:cNvPicPr>
          <p:nvPr/>
        </p:nvPicPr>
        <p:blipFill>
          <a:blip r:embed="rId1"/>
          <a:srcRect l="5727" r="16841" b="26530"/>
          <a:stretch>
            <a:fillRect/>
          </a:stretch>
        </p:blipFill>
        <p:spPr>
          <a:xfrm>
            <a:off x="0" y="0"/>
            <a:ext cx="12192000" cy="6858000"/>
          </a:xfrm>
          <a:prstGeom prst="rect">
            <a:avLst/>
          </a:prstGeom>
          <a:noFill/>
          <a:ln w="9525">
            <a:noFill/>
          </a:ln>
        </p:spPr>
      </p:pic>
      <p:sp>
        <p:nvSpPr>
          <p:cNvPr id="11274" name="文本框 28"/>
          <p:cNvSpPr txBox="1"/>
          <p:nvPr/>
        </p:nvSpPr>
        <p:spPr>
          <a:xfrm>
            <a:off x="1735455" y="642620"/>
            <a:ext cx="7409180" cy="706755"/>
          </a:xfrm>
          <a:prstGeom prst="rect">
            <a:avLst/>
          </a:prstGeom>
          <a:noFill/>
          <a:ln w="9525">
            <a:noFill/>
          </a:ln>
        </p:spPr>
        <p:txBody>
          <a:bodyPr wrap="square" anchor="t">
            <a:spAutoFit/>
          </a:bodyPr>
          <a:p>
            <a:pPr>
              <a:buFont typeface="Arial" panose="020B0604020202020204" pitchFamily="34" charset="0"/>
            </a:pPr>
            <a:r>
              <a:rPr lang="en-US" altLang="zh-CN" sz="4000" b="1" dirty="0">
                <a:solidFill>
                  <a:srgbClr val="404040"/>
                </a:solidFill>
                <a:ea typeface="Calibri" panose="020F0502020204030204" pitchFamily="34" charset="0"/>
              </a:rPr>
              <a:t>2.POWER PORTS PROGRESS</a:t>
            </a:r>
            <a:endParaRPr lang="en-US" altLang="zh-CN" sz="4000" b="1" dirty="0">
              <a:solidFill>
                <a:srgbClr val="404040"/>
              </a:solidFill>
              <a:ea typeface="Calibri" panose="020F0502020204030204" pitchFamily="34" charset="0"/>
            </a:endParaRPr>
          </a:p>
        </p:txBody>
      </p:sp>
      <p:sp>
        <p:nvSpPr>
          <p:cNvPr id="2" name="Text Box 1"/>
          <p:cNvSpPr txBox="1"/>
          <p:nvPr/>
        </p:nvSpPr>
        <p:spPr>
          <a:xfrm>
            <a:off x="826770" y="1828165"/>
            <a:ext cx="10595610" cy="829945"/>
          </a:xfrm>
          <a:prstGeom prst="rect">
            <a:avLst/>
          </a:prstGeom>
          <a:noFill/>
        </p:spPr>
        <p:txBody>
          <a:bodyPr wrap="square" rtlCol="0">
            <a:spAutoFit/>
          </a:bodyPr>
          <a:p>
            <a:r>
              <a:rPr lang="en-US" sz="2400"/>
              <a:t>We completed research on the DC-DC converters and we were able to come up with a design on how we would accomplish this and it is as follows:</a:t>
            </a:r>
            <a:endParaRPr lang="en-US" sz="2400"/>
          </a:p>
        </p:txBody>
      </p:sp>
      <p:pic>
        <p:nvPicPr>
          <p:cNvPr id="3" name="Picture 2" descr="schematic"/>
          <p:cNvPicPr>
            <a:picLocks noChangeAspect="1"/>
          </p:cNvPicPr>
          <p:nvPr/>
        </p:nvPicPr>
        <p:blipFill>
          <a:blip r:embed="rId2"/>
          <a:stretch>
            <a:fillRect/>
          </a:stretch>
        </p:blipFill>
        <p:spPr>
          <a:xfrm>
            <a:off x="2399030" y="2830830"/>
            <a:ext cx="6745605" cy="3794125"/>
          </a:xfrm>
          <a:prstGeom prst="rect">
            <a:avLst/>
          </a:prstGeom>
        </p:spPr>
      </p:pic>
    </p:spTree>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4337" name="图片 3"/>
          <p:cNvPicPr>
            <a:picLocks noChangeAspect="1"/>
          </p:cNvPicPr>
          <p:nvPr/>
        </p:nvPicPr>
        <p:blipFill>
          <a:blip r:embed="rId1"/>
          <a:srcRect l="5727" r="16841" b="26530"/>
          <a:stretch>
            <a:fillRect/>
          </a:stretch>
        </p:blipFill>
        <p:spPr>
          <a:xfrm>
            <a:off x="0" y="0"/>
            <a:ext cx="12192000" cy="6858000"/>
          </a:xfrm>
          <a:prstGeom prst="rect">
            <a:avLst/>
          </a:prstGeom>
          <a:noFill/>
          <a:ln w="9525">
            <a:noFill/>
          </a:ln>
        </p:spPr>
      </p:pic>
      <p:sp>
        <p:nvSpPr>
          <p:cNvPr id="2" name="Text Box 1"/>
          <p:cNvSpPr txBox="1"/>
          <p:nvPr/>
        </p:nvSpPr>
        <p:spPr>
          <a:xfrm>
            <a:off x="473710" y="501650"/>
            <a:ext cx="10595610" cy="1568450"/>
          </a:xfrm>
          <a:prstGeom prst="rect">
            <a:avLst/>
          </a:prstGeom>
          <a:noFill/>
        </p:spPr>
        <p:txBody>
          <a:bodyPr wrap="square" rtlCol="0">
            <a:spAutoFit/>
          </a:bodyPr>
          <a:p>
            <a:r>
              <a:rPr lang="en-US" sz="2400"/>
              <a:t>We have come across a few models of the buck converters and we are still looking for the best prices and suitability to come up with the bill of materials.</a:t>
            </a:r>
            <a:endParaRPr lang="en-US" sz="2400"/>
          </a:p>
          <a:p>
            <a:endParaRPr lang="en-US" sz="2400"/>
          </a:p>
          <a:p>
            <a:r>
              <a:rPr lang="en-US" sz="2400"/>
              <a:t>Here are some of them:</a:t>
            </a:r>
            <a:endParaRPr lang="en-US" sz="2400"/>
          </a:p>
        </p:txBody>
      </p:sp>
      <p:pic>
        <p:nvPicPr>
          <p:cNvPr id="4" name="Picture 3" descr="buck_1"/>
          <p:cNvPicPr>
            <a:picLocks noChangeAspect="1"/>
          </p:cNvPicPr>
          <p:nvPr/>
        </p:nvPicPr>
        <p:blipFill>
          <a:blip r:embed="rId2"/>
          <a:stretch>
            <a:fillRect/>
          </a:stretch>
        </p:blipFill>
        <p:spPr>
          <a:xfrm>
            <a:off x="473710" y="2235200"/>
            <a:ext cx="3120390" cy="4452620"/>
          </a:xfrm>
          <a:prstGeom prst="rect">
            <a:avLst/>
          </a:prstGeom>
        </p:spPr>
      </p:pic>
      <p:pic>
        <p:nvPicPr>
          <p:cNvPr id="5" name="Picture 4" descr="buck_2"/>
          <p:cNvPicPr>
            <a:picLocks noChangeAspect="1"/>
          </p:cNvPicPr>
          <p:nvPr/>
        </p:nvPicPr>
        <p:blipFill>
          <a:blip r:embed="rId3"/>
          <a:stretch>
            <a:fillRect/>
          </a:stretch>
        </p:blipFill>
        <p:spPr>
          <a:xfrm>
            <a:off x="3936365" y="2380615"/>
            <a:ext cx="8124825" cy="3336925"/>
          </a:xfrm>
          <a:prstGeom prst="rect">
            <a:avLst/>
          </a:prstGeom>
        </p:spPr>
      </p:pic>
    </p:spTree>
  </p:cSld>
  <p:clrMapOvr>
    <a:masterClrMapping/>
  </p:clrMapOvr>
  <p:transition spd="slow">
    <p:wip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2948</Words>
  <Application>WPS Presentation</Application>
  <PresentationFormat>宽屏</PresentationFormat>
  <Paragraphs>71</Paragraphs>
  <Slides>11</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11</vt:i4>
      </vt:variant>
    </vt:vector>
  </HeadingPairs>
  <TitlesOfParts>
    <vt:vector size="20" baseType="lpstr">
      <vt:lpstr>Arial</vt:lpstr>
      <vt:lpstr>SimSun</vt:lpstr>
      <vt:lpstr>Wingdings</vt:lpstr>
      <vt:lpstr>Calibri</vt:lpstr>
      <vt:lpstr>Wingdings</vt:lpstr>
      <vt:lpstr>Microsoft YaHei</vt:lpstr>
      <vt:lpstr>Arial Unicode MS</vt:lpstr>
      <vt:lpstr>Calibri Light</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ZhuLong</dc:creator>
  <cp:lastModifiedBy>Kinut</cp:lastModifiedBy>
  <cp:revision>19</cp:revision>
  <dcterms:created xsi:type="dcterms:W3CDTF">2016-01-13T03:02:00Z</dcterms:created>
  <dcterms:modified xsi:type="dcterms:W3CDTF">2023-02-15T11:45:28Z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1033-11.2.0.11219</vt:lpwstr>
  </property>
  <property fmtid="{D5CDD505-2E9C-101B-9397-08002B2CF9AE}" pid="3" name="ICV">
    <vt:lpwstr>BC4507BE217A41FBBF271AD52FBD3700</vt:lpwstr>
  </property>
</Properties>
</file>