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p:cViewPr varScale="1">
        <p:scale>
          <a:sx n="159" d="100"/>
          <a:sy n="159" d="100"/>
        </p:scale>
        <p:origin x="728"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bb263e154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27" name="Google Shape;127;g22bb263e154_2_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22bb263e154_2_7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rgbClr val="000000"/>
                </a:solidFill>
                <a:latin typeface="Arial"/>
                <a:ea typeface="Arial"/>
                <a:cs typeface="Arial"/>
                <a:sym typeface="Arial"/>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2d27a7c77e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2d27a7c77e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2d27a7c77e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2d27a7c77e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2d27a7c77e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2d27a7c77e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2d27a7c77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2d27a7c7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2d27a7c77e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2d27a7c77e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2bb263e15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2bb263e1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2d27a7c77e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2d27a7c77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2d27a7c77e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2d27a7c77e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2d27a7c77e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2d27a7c77e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2d27a7c77e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2d27a7c77e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8" name="Google Shape;58;p1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a:endParaRPr/>
          </a:p>
        </p:txBody>
      </p:sp>
      <p:sp>
        <p:nvSpPr>
          <p:cNvPr id="59" name="Google Shape;59;p14"/>
          <p:cNvSpPr txBox="1">
            <a:spLocks noGrp="1"/>
          </p:cNvSpPr>
          <p:nvPr>
            <p:ph type="dt" idx="10"/>
          </p:nvPr>
        </p:nvSpPr>
        <p:spPr>
          <a:xfrm>
            <a:off x="457200" y="4683919"/>
            <a:ext cx="2133600" cy="3571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4683919"/>
            <a:ext cx="2895600" cy="3571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4683919"/>
            <a:ext cx="2133600" cy="35718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457200" y="4683919"/>
            <a:ext cx="2133600" cy="3571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4683919"/>
            <a:ext cx="2895600" cy="3571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4683919"/>
            <a:ext cx="2133600" cy="35718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rot="5400000">
            <a:off x="5463778" y="1371600"/>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1272778" y="-609600"/>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457200" y="4683919"/>
            <a:ext cx="2133600" cy="3571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4683919"/>
            <a:ext cx="2895600" cy="3571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4683919"/>
            <a:ext cx="2133600" cy="35718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2874764" y="-1217414"/>
            <a:ext cx="339447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457200" y="4683919"/>
            <a:ext cx="2133600" cy="3571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3124200" y="4683919"/>
            <a:ext cx="2895600" cy="3571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6553200" y="4683919"/>
            <a:ext cx="2133600" cy="35718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2" name="Google Shape;82;p18"/>
          <p:cNvSpPr>
            <a:spLocks noGrp="1"/>
          </p:cNvSpPr>
          <p:nvPr>
            <p:ph type="pic" idx="2"/>
          </p:nvPr>
        </p:nvSpPr>
        <p:spPr>
          <a:xfrm>
            <a:off x="1792288" y="459581"/>
            <a:ext cx="5486400" cy="3086100"/>
          </a:xfrm>
          <a:prstGeom prst="rect">
            <a:avLst/>
          </a:prstGeom>
          <a:noFill/>
          <a:ln>
            <a:noFill/>
          </a:ln>
        </p:spPr>
      </p:sp>
      <p:sp>
        <p:nvSpPr>
          <p:cNvPr id="83" name="Google Shape;83;p18"/>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84" name="Google Shape;84;p18"/>
          <p:cNvSpPr txBox="1">
            <a:spLocks noGrp="1"/>
          </p:cNvSpPr>
          <p:nvPr>
            <p:ph type="dt" idx="10"/>
          </p:nvPr>
        </p:nvSpPr>
        <p:spPr>
          <a:xfrm>
            <a:off x="457200" y="4683919"/>
            <a:ext cx="2133600" cy="3571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8"/>
          <p:cNvSpPr txBox="1">
            <a:spLocks noGrp="1"/>
          </p:cNvSpPr>
          <p:nvPr>
            <p:ph type="ftr" idx="11"/>
          </p:nvPr>
        </p:nvSpPr>
        <p:spPr>
          <a:xfrm>
            <a:off x="3124200" y="4683919"/>
            <a:ext cx="2895600" cy="3571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8"/>
          <p:cNvSpPr txBox="1">
            <a:spLocks noGrp="1"/>
          </p:cNvSpPr>
          <p:nvPr>
            <p:ph type="sldNum" idx="12"/>
          </p:nvPr>
        </p:nvSpPr>
        <p:spPr>
          <a:xfrm>
            <a:off x="6553200" y="4683919"/>
            <a:ext cx="2133600" cy="35718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457200" y="204788"/>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9" name="Google Shape;89;p19"/>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90" name="Google Shape;90;p19"/>
          <p:cNvSpPr txBox="1">
            <a:spLocks noGrp="1"/>
          </p:cNvSpPr>
          <p:nvPr>
            <p:ph type="body" idx="2"/>
          </p:nvPr>
        </p:nvSpPr>
        <p:spPr>
          <a:xfrm>
            <a:off x="457200" y="1076325"/>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91" name="Google Shape;91;p19"/>
          <p:cNvSpPr txBox="1">
            <a:spLocks noGrp="1"/>
          </p:cNvSpPr>
          <p:nvPr>
            <p:ph type="dt" idx="10"/>
          </p:nvPr>
        </p:nvSpPr>
        <p:spPr>
          <a:xfrm>
            <a:off x="457200" y="4683919"/>
            <a:ext cx="2133600" cy="3571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9"/>
          <p:cNvSpPr txBox="1">
            <a:spLocks noGrp="1"/>
          </p:cNvSpPr>
          <p:nvPr>
            <p:ph type="ftr" idx="11"/>
          </p:nvPr>
        </p:nvSpPr>
        <p:spPr>
          <a:xfrm>
            <a:off x="3124200" y="4683919"/>
            <a:ext cx="2895600" cy="3571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9"/>
          <p:cNvSpPr txBox="1">
            <a:spLocks noGrp="1"/>
          </p:cNvSpPr>
          <p:nvPr>
            <p:ph type="sldNum" idx="12"/>
          </p:nvPr>
        </p:nvSpPr>
        <p:spPr>
          <a:xfrm>
            <a:off x="6553200" y="4683919"/>
            <a:ext cx="2133600" cy="35718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94"/>
        <p:cNvGrpSpPr/>
        <p:nvPr/>
      </p:nvGrpSpPr>
      <p:grpSpPr>
        <a:xfrm>
          <a:off x="0" y="0"/>
          <a:ext cx="0" cy="0"/>
          <a:chOff x="0" y="0"/>
          <a:chExt cx="0" cy="0"/>
        </a:xfrm>
      </p:grpSpPr>
      <p:sp>
        <p:nvSpPr>
          <p:cNvPr id="95" name="Google Shape;95;p20"/>
          <p:cNvSpPr txBox="1">
            <a:spLocks noGrp="1"/>
          </p:cNvSpPr>
          <p:nvPr>
            <p:ph type="dt" idx="10"/>
          </p:nvPr>
        </p:nvSpPr>
        <p:spPr>
          <a:xfrm>
            <a:off x="457200" y="4683919"/>
            <a:ext cx="2133600" cy="3571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0"/>
          <p:cNvSpPr txBox="1">
            <a:spLocks noGrp="1"/>
          </p:cNvSpPr>
          <p:nvPr>
            <p:ph type="ftr" idx="11"/>
          </p:nvPr>
        </p:nvSpPr>
        <p:spPr>
          <a:xfrm>
            <a:off x="3124200" y="4683919"/>
            <a:ext cx="2895600" cy="3571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0"/>
          <p:cNvSpPr txBox="1">
            <a:spLocks noGrp="1"/>
          </p:cNvSpPr>
          <p:nvPr>
            <p:ph type="sldNum" idx="12"/>
          </p:nvPr>
        </p:nvSpPr>
        <p:spPr>
          <a:xfrm>
            <a:off x="6553200" y="4683919"/>
            <a:ext cx="2133600" cy="35718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0" name="Google Shape;100;p21"/>
          <p:cNvSpPr txBox="1">
            <a:spLocks noGrp="1"/>
          </p:cNvSpPr>
          <p:nvPr>
            <p:ph type="dt" idx="10"/>
          </p:nvPr>
        </p:nvSpPr>
        <p:spPr>
          <a:xfrm>
            <a:off x="457200" y="4683919"/>
            <a:ext cx="2133600" cy="3571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1"/>
          <p:cNvSpPr txBox="1">
            <a:spLocks noGrp="1"/>
          </p:cNvSpPr>
          <p:nvPr>
            <p:ph type="ftr" idx="11"/>
          </p:nvPr>
        </p:nvSpPr>
        <p:spPr>
          <a:xfrm>
            <a:off x="3124200" y="4683919"/>
            <a:ext cx="2895600" cy="3571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1"/>
          <p:cNvSpPr txBox="1">
            <a:spLocks noGrp="1"/>
          </p:cNvSpPr>
          <p:nvPr>
            <p:ph type="sldNum" idx="12"/>
          </p:nvPr>
        </p:nvSpPr>
        <p:spPr>
          <a:xfrm>
            <a:off x="6553200" y="4683919"/>
            <a:ext cx="2133600" cy="35718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5" name="Google Shape;105;p22"/>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106" name="Google Shape;106;p22"/>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107" name="Google Shape;107;p22"/>
          <p:cNvSpPr txBox="1">
            <a:spLocks noGrp="1"/>
          </p:cNvSpPr>
          <p:nvPr>
            <p:ph type="body" idx="3"/>
          </p:nvPr>
        </p:nvSpPr>
        <p:spPr>
          <a:xfrm>
            <a:off x="4645025" y="1151335"/>
            <a:ext cx="4041775" cy="47982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108" name="Google Shape;108;p22"/>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109" name="Google Shape;109;p22"/>
          <p:cNvSpPr txBox="1">
            <a:spLocks noGrp="1"/>
          </p:cNvSpPr>
          <p:nvPr>
            <p:ph type="dt" idx="10"/>
          </p:nvPr>
        </p:nvSpPr>
        <p:spPr>
          <a:xfrm>
            <a:off x="457200" y="4683919"/>
            <a:ext cx="2133600" cy="3571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2"/>
          <p:cNvSpPr txBox="1">
            <a:spLocks noGrp="1"/>
          </p:cNvSpPr>
          <p:nvPr>
            <p:ph type="ftr" idx="11"/>
          </p:nvPr>
        </p:nvSpPr>
        <p:spPr>
          <a:xfrm>
            <a:off x="3124200" y="4683919"/>
            <a:ext cx="2895600" cy="3571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2"/>
          <p:cNvSpPr txBox="1">
            <a:spLocks noGrp="1"/>
          </p:cNvSpPr>
          <p:nvPr>
            <p:ph type="sldNum" idx="12"/>
          </p:nvPr>
        </p:nvSpPr>
        <p:spPr>
          <a:xfrm>
            <a:off x="6553200" y="4683919"/>
            <a:ext cx="2133600" cy="35718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4" name="Google Shape;114;p23"/>
          <p:cNvSpPr txBox="1">
            <a:spLocks noGrp="1"/>
          </p:cNvSpPr>
          <p:nvPr>
            <p:ph type="body" idx="1"/>
          </p:nvPr>
        </p:nvSpPr>
        <p:spPr>
          <a:xfrm>
            <a:off x="457200" y="1200150"/>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115" name="Google Shape;115;p23"/>
          <p:cNvSpPr txBox="1">
            <a:spLocks noGrp="1"/>
          </p:cNvSpPr>
          <p:nvPr>
            <p:ph type="body" idx="2"/>
          </p:nvPr>
        </p:nvSpPr>
        <p:spPr>
          <a:xfrm>
            <a:off x="4648200" y="1200150"/>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116" name="Google Shape;116;p23"/>
          <p:cNvSpPr txBox="1">
            <a:spLocks noGrp="1"/>
          </p:cNvSpPr>
          <p:nvPr>
            <p:ph type="dt" idx="10"/>
          </p:nvPr>
        </p:nvSpPr>
        <p:spPr>
          <a:xfrm>
            <a:off x="457200" y="4683919"/>
            <a:ext cx="2133600" cy="3571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4683919"/>
            <a:ext cx="2895600" cy="3571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4683919"/>
            <a:ext cx="2133600" cy="35718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722313" y="3305175"/>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122" name="Google Shape;122;p24"/>
          <p:cNvSpPr txBox="1">
            <a:spLocks noGrp="1"/>
          </p:cNvSpPr>
          <p:nvPr>
            <p:ph type="dt" idx="10"/>
          </p:nvPr>
        </p:nvSpPr>
        <p:spPr>
          <a:xfrm>
            <a:off x="457200" y="4683919"/>
            <a:ext cx="2133600" cy="3571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4683919"/>
            <a:ext cx="2895600" cy="357188"/>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4683919"/>
            <a:ext cx="2133600" cy="357188"/>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457200" y="4683919"/>
            <a:ext cx="2133600" cy="3571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124200" y="4683919"/>
            <a:ext cx="2895600" cy="3571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553200" y="4683919"/>
            <a:ext cx="2133600" cy="357188"/>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youtu.be/Y43FCHbUwr"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9"/>
        <p:cNvGrpSpPr/>
        <p:nvPr/>
      </p:nvGrpSpPr>
      <p:grpSpPr>
        <a:xfrm>
          <a:off x="0" y="0"/>
          <a:ext cx="0" cy="0"/>
          <a:chOff x="0" y="0"/>
          <a:chExt cx="0" cy="0"/>
        </a:xfrm>
      </p:grpSpPr>
      <p:sp>
        <p:nvSpPr>
          <p:cNvPr id="130" name="Google Shape;130;p25"/>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Arial"/>
              <a:buNone/>
            </a:pPr>
            <a:r>
              <a:rPr lang="en-GB">
                <a:solidFill>
                  <a:schemeClr val="dk1"/>
                </a:solidFill>
              </a:rPr>
              <a:t>JIBEBE MECHANICAL WEEK 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pic>
        <p:nvPicPr>
          <p:cNvPr id="198" name="Google Shape;198;p34"/>
          <p:cNvPicPr preferRelativeResize="0"/>
          <p:nvPr/>
        </p:nvPicPr>
        <p:blipFill>
          <a:blip r:embed="rId3">
            <a:alphaModFix/>
          </a:blip>
          <a:stretch>
            <a:fillRect/>
          </a:stretch>
        </p:blipFill>
        <p:spPr>
          <a:xfrm>
            <a:off x="6355125" y="980013"/>
            <a:ext cx="2677625" cy="3570176"/>
          </a:xfrm>
          <a:prstGeom prst="rect">
            <a:avLst/>
          </a:prstGeom>
          <a:noFill/>
          <a:ln>
            <a:noFill/>
          </a:ln>
        </p:spPr>
      </p:pic>
      <p:pic>
        <p:nvPicPr>
          <p:cNvPr id="199" name="Google Shape;199;p34"/>
          <p:cNvPicPr preferRelativeResize="0"/>
          <p:nvPr/>
        </p:nvPicPr>
        <p:blipFill>
          <a:blip r:embed="rId4">
            <a:alphaModFix/>
          </a:blip>
          <a:stretch>
            <a:fillRect/>
          </a:stretch>
        </p:blipFill>
        <p:spPr>
          <a:xfrm>
            <a:off x="3595425" y="946163"/>
            <a:ext cx="2268824" cy="3801824"/>
          </a:xfrm>
          <a:prstGeom prst="rect">
            <a:avLst/>
          </a:prstGeom>
          <a:noFill/>
          <a:ln>
            <a:noFill/>
          </a:ln>
        </p:spPr>
      </p:pic>
      <p:pic>
        <p:nvPicPr>
          <p:cNvPr id="200" name="Google Shape;200;p34"/>
          <p:cNvPicPr preferRelativeResize="0"/>
          <p:nvPr/>
        </p:nvPicPr>
        <p:blipFill>
          <a:blip r:embed="rId5">
            <a:alphaModFix/>
          </a:blip>
          <a:stretch>
            <a:fillRect/>
          </a:stretch>
        </p:blipFill>
        <p:spPr>
          <a:xfrm>
            <a:off x="437725" y="946175"/>
            <a:ext cx="2378347" cy="3570176"/>
          </a:xfrm>
          <a:prstGeom prst="rect">
            <a:avLst/>
          </a:prstGeom>
          <a:noFill/>
          <a:ln>
            <a:noFill/>
          </a:ln>
        </p:spPr>
      </p:pic>
      <p:sp>
        <p:nvSpPr>
          <p:cNvPr id="201" name="Google Shape;201;p34"/>
          <p:cNvSpPr txBox="1"/>
          <p:nvPr/>
        </p:nvSpPr>
        <p:spPr>
          <a:xfrm>
            <a:off x="328300" y="250150"/>
            <a:ext cx="822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5"/>
          <p:cNvPicPr preferRelativeResize="0"/>
          <p:nvPr/>
        </p:nvPicPr>
        <p:blipFill>
          <a:blip r:embed="rId3">
            <a:alphaModFix/>
          </a:blip>
          <a:stretch>
            <a:fillRect/>
          </a:stretch>
        </p:blipFill>
        <p:spPr>
          <a:xfrm>
            <a:off x="742575" y="980012"/>
            <a:ext cx="2891150" cy="3789075"/>
          </a:xfrm>
          <a:prstGeom prst="rect">
            <a:avLst/>
          </a:prstGeom>
          <a:noFill/>
          <a:ln>
            <a:noFill/>
          </a:ln>
        </p:spPr>
      </p:pic>
      <p:pic>
        <p:nvPicPr>
          <p:cNvPr id="207" name="Google Shape;207;p35"/>
          <p:cNvPicPr preferRelativeResize="0"/>
          <p:nvPr/>
        </p:nvPicPr>
        <p:blipFill>
          <a:blip r:embed="rId4">
            <a:alphaModFix/>
          </a:blip>
          <a:stretch>
            <a:fillRect/>
          </a:stretch>
        </p:blipFill>
        <p:spPr>
          <a:xfrm>
            <a:off x="4791975" y="980000"/>
            <a:ext cx="2891150" cy="3732749"/>
          </a:xfrm>
          <a:prstGeom prst="rect">
            <a:avLst/>
          </a:prstGeom>
          <a:noFill/>
          <a:ln>
            <a:noFill/>
          </a:ln>
        </p:spPr>
      </p:pic>
      <p:sp>
        <p:nvSpPr>
          <p:cNvPr id="208" name="Google Shape;208;p35"/>
          <p:cNvSpPr txBox="1"/>
          <p:nvPr/>
        </p:nvSpPr>
        <p:spPr>
          <a:xfrm>
            <a:off x="984925" y="156325"/>
            <a:ext cx="6519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a:spLocks noGrp="1"/>
          </p:cNvSpPr>
          <p:nvPr>
            <p:ph type="ctrTitle"/>
          </p:nvPr>
        </p:nvSpPr>
        <p:spPr>
          <a:xfrm>
            <a:off x="432625" y="291944"/>
            <a:ext cx="7772400" cy="11025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GB"/>
              <a:t>TASKS DONE</a:t>
            </a:r>
            <a:endParaRPr/>
          </a:p>
        </p:txBody>
      </p:sp>
      <p:sp>
        <p:nvSpPr>
          <p:cNvPr id="136" name="Google Shape;136;p26"/>
          <p:cNvSpPr txBox="1">
            <a:spLocks noGrp="1"/>
          </p:cNvSpPr>
          <p:nvPr>
            <p:ph type="subTitle" idx="1"/>
          </p:nvPr>
        </p:nvSpPr>
        <p:spPr>
          <a:xfrm>
            <a:off x="1304975" y="1622125"/>
            <a:ext cx="6400800" cy="1314600"/>
          </a:xfrm>
          <a:prstGeom prst="rect">
            <a:avLst/>
          </a:prstGeom>
        </p:spPr>
        <p:txBody>
          <a:bodyPr spcFirstLastPara="1" wrap="square" lIns="91425" tIns="45700" rIns="91425" bIns="45700" anchor="t" anchorCtr="0">
            <a:noAutofit/>
          </a:bodyPr>
          <a:lstStyle/>
          <a:p>
            <a:pPr marL="457200" lvl="0" indent="-431800" algn="l" rtl="0">
              <a:spcBef>
                <a:spcPts val="640"/>
              </a:spcBef>
              <a:spcAft>
                <a:spcPts val="0"/>
              </a:spcAft>
              <a:buSzPts val="3200"/>
              <a:buChar char="●"/>
            </a:pPr>
            <a:r>
              <a:rPr lang="en-GB"/>
              <a:t>Flywheel coupling hardening</a:t>
            </a:r>
            <a:endParaRPr/>
          </a:p>
          <a:p>
            <a:pPr marL="457200" lvl="0" indent="-431800" algn="l" rtl="0">
              <a:spcBef>
                <a:spcPts val="0"/>
              </a:spcBef>
              <a:spcAft>
                <a:spcPts val="0"/>
              </a:spcAft>
              <a:buSzPts val="3200"/>
              <a:buChar char="●"/>
            </a:pPr>
            <a:r>
              <a:rPr lang="en-GB"/>
              <a:t>Steering developments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672963" y="602300"/>
            <a:ext cx="5486400" cy="4251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MILD STEEL HARDENING PROCESS</a:t>
            </a:r>
            <a:endParaRPr/>
          </a:p>
        </p:txBody>
      </p:sp>
      <p:sp>
        <p:nvSpPr>
          <p:cNvPr id="142" name="Google Shape;142;p27"/>
          <p:cNvSpPr txBox="1">
            <a:spLocks noGrp="1"/>
          </p:cNvSpPr>
          <p:nvPr>
            <p:ph type="body" idx="1"/>
          </p:nvPr>
        </p:nvSpPr>
        <p:spPr>
          <a:xfrm>
            <a:off x="559650" y="1132600"/>
            <a:ext cx="5959500" cy="3136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2200"/>
              <a:t>Mild steel is packed in a steel box with graphite and the box is charged into a furnace at 900 degress . At this temperature the carbon infuses into the surface of the metal converting it to a high carbon steel, and the depth to which this takes place depends upon the time of treatment, but generally 3 or 4 hours are sufficient.</a:t>
            </a:r>
            <a:r>
              <a:rPr lang="en-GB"/>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511725" y="237625"/>
            <a:ext cx="5486400" cy="5751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a:t>PROCESS CONT…</a:t>
            </a:r>
            <a:endParaRPr/>
          </a:p>
        </p:txBody>
      </p:sp>
      <p:sp>
        <p:nvSpPr>
          <p:cNvPr id="148" name="Google Shape;148;p28"/>
          <p:cNvSpPr txBox="1">
            <a:spLocks noGrp="1"/>
          </p:cNvSpPr>
          <p:nvPr>
            <p:ph type="body" idx="1"/>
          </p:nvPr>
        </p:nvSpPr>
        <p:spPr>
          <a:xfrm>
            <a:off x="453050" y="1087750"/>
            <a:ext cx="6862200" cy="3484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sz="2300"/>
              <a:t>At the end of this time the box is allowed to cool slowly and when removed then steel parts consist of a soft mild steel core with a case of high carbon steel. Due to the prolonged heating at a high temperature the grain structure of the core will be relatively coarse, so that as well as hardening the case, a treatment will be necessary to refine and toughen the core. The core may first be refined by heating to about 900 degrees and quenching in oil after which the case is further hardened by heating to 770 degrees and quenched in water.</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458600" y="482675"/>
            <a:ext cx="8124300" cy="4251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GB" sz="2200">
                <a:solidFill>
                  <a:schemeClr val="dk1"/>
                </a:solidFill>
              </a:rPr>
              <a:t>FLOW CHART OF MILD STEEL HARDENING PROCESS</a:t>
            </a:r>
            <a:endParaRPr sz="2200">
              <a:solidFill>
                <a:schemeClr val="dk1"/>
              </a:solidFill>
            </a:endParaRPr>
          </a:p>
        </p:txBody>
      </p:sp>
      <p:sp>
        <p:nvSpPr>
          <p:cNvPr id="154" name="Google Shape;154;p29"/>
          <p:cNvSpPr/>
          <p:nvPr/>
        </p:nvSpPr>
        <p:spPr>
          <a:xfrm>
            <a:off x="242170" y="1655057"/>
            <a:ext cx="1061695" cy="1078735"/>
          </a:xfrm>
          <a:prstGeom prst="rect">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1200"/>
              </a:spcBef>
              <a:spcAft>
                <a:spcPts val="0"/>
              </a:spcAft>
              <a:buClr>
                <a:schemeClr val="dk1"/>
              </a:buClr>
              <a:buSzPts val="1100"/>
              <a:buFont typeface="Arial"/>
              <a:buNone/>
            </a:pPr>
            <a:r>
              <a:rPr lang="en-GB" sz="1600" dirty="0">
                <a:solidFill>
                  <a:schemeClr val="dk1"/>
                </a:solidFill>
                <a:latin typeface="Arial" panose="020B0604020202020204" pitchFamily="34" charset="0"/>
                <a:ea typeface="Times New Roman"/>
                <a:cs typeface="Arial" panose="020B0604020202020204" pitchFamily="34" charset="0"/>
                <a:sym typeface="Times New Roman"/>
              </a:rPr>
              <a:t>Furnace   at 900 degrees</a:t>
            </a:r>
            <a:endParaRPr sz="1600" dirty="0">
              <a:solidFill>
                <a:schemeClr val="dk1"/>
              </a:solidFill>
              <a:latin typeface="Arial" panose="020B0604020202020204" pitchFamily="34" charset="0"/>
              <a:ea typeface="Times New Roman"/>
              <a:cs typeface="Arial" panose="020B0604020202020204" pitchFamily="34" charset="0"/>
              <a:sym typeface="Times New Roman"/>
            </a:endParaRPr>
          </a:p>
        </p:txBody>
      </p:sp>
      <p:sp>
        <p:nvSpPr>
          <p:cNvPr id="155" name="Google Shape;155;p29"/>
          <p:cNvSpPr txBox="1"/>
          <p:nvPr/>
        </p:nvSpPr>
        <p:spPr>
          <a:xfrm>
            <a:off x="1505375" y="3091000"/>
            <a:ext cx="259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56" name="Google Shape;156;p29"/>
          <p:cNvSpPr/>
          <p:nvPr/>
        </p:nvSpPr>
        <p:spPr>
          <a:xfrm>
            <a:off x="3082377" y="1727375"/>
            <a:ext cx="1061695" cy="866100"/>
          </a:xfrm>
          <a:prstGeom prst="rect">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15000"/>
              </a:lnSpc>
              <a:spcBef>
                <a:spcPts val="1200"/>
              </a:spcBef>
              <a:spcAft>
                <a:spcPts val="1200"/>
              </a:spcAft>
              <a:buNone/>
            </a:pPr>
            <a:r>
              <a:rPr lang="en-GB" sz="1600" dirty="0">
                <a:solidFill>
                  <a:schemeClr val="dk1"/>
                </a:solidFill>
                <a:latin typeface="Arial" panose="020B0604020202020204" pitchFamily="34" charset="0"/>
                <a:ea typeface="Times New Roman"/>
                <a:cs typeface="Arial" panose="020B0604020202020204" pitchFamily="34" charset="0"/>
                <a:sym typeface="Times New Roman"/>
              </a:rPr>
              <a:t>Cooling with the mild steel</a:t>
            </a:r>
            <a:endParaRPr sz="1600" dirty="0">
              <a:latin typeface="Arial" panose="020B0604020202020204" pitchFamily="34" charset="0"/>
              <a:cs typeface="Arial" panose="020B0604020202020204" pitchFamily="34" charset="0"/>
            </a:endParaRPr>
          </a:p>
        </p:txBody>
      </p:sp>
      <p:sp>
        <p:nvSpPr>
          <p:cNvPr id="157" name="Google Shape;157;p29"/>
          <p:cNvSpPr/>
          <p:nvPr/>
        </p:nvSpPr>
        <p:spPr>
          <a:xfrm>
            <a:off x="1698491" y="1726034"/>
            <a:ext cx="979200" cy="866100"/>
          </a:xfrm>
          <a:prstGeom prst="rect">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lnSpc>
                <a:spcPct val="115000"/>
              </a:lnSpc>
              <a:spcBef>
                <a:spcPts val="1200"/>
              </a:spcBef>
              <a:spcAft>
                <a:spcPts val="1200"/>
              </a:spcAft>
              <a:buNone/>
            </a:pPr>
            <a:r>
              <a:rPr lang="en-GB" sz="1600" dirty="0">
                <a:solidFill>
                  <a:schemeClr val="dk1"/>
                </a:solidFill>
                <a:latin typeface="Arial" panose="020B0604020202020204" pitchFamily="34" charset="0"/>
                <a:ea typeface="Times New Roman"/>
                <a:cs typeface="Arial" panose="020B0604020202020204" pitchFamily="34" charset="0"/>
                <a:sym typeface="Times New Roman"/>
              </a:rPr>
              <a:t>Graphite</a:t>
            </a:r>
            <a:endParaRPr sz="1600" dirty="0">
              <a:latin typeface="Arial" panose="020B0604020202020204" pitchFamily="34" charset="0"/>
              <a:cs typeface="Arial" panose="020B0604020202020204" pitchFamily="34" charset="0"/>
            </a:endParaRPr>
          </a:p>
        </p:txBody>
      </p:sp>
      <p:sp>
        <p:nvSpPr>
          <p:cNvPr id="158" name="Google Shape;158;p29"/>
          <p:cNvSpPr txBox="1"/>
          <p:nvPr/>
        </p:nvSpPr>
        <p:spPr>
          <a:xfrm>
            <a:off x="2464075" y="2720200"/>
            <a:ext cx="2298300" cy="17115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GB" sz="1200" dirty="0">
                <a:solidFill>
                  <a:schemeClr val="dk1"/>
                </a:solidFill>
                <a:latin typeface="Times New Roman"/>
                <a:ea typeface="Times New Roman"/>
                <a:cs typeface="Times New Roman"/>
                <a:sym typeface="Times New Roman"/>
              </a:rPr>
              <a:t> A  layer of high carbon steel</a:t>
            </a:r>
            <a:endParaRPr sz="12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GB" sz="1200" dirty="0">
                <a:solidFill>
                  <a:schemeClr val="dk1"/>
                </a:solidFill>
                <a:latin typeface="Times New Roman"/>
                <a:ea typeface="Times New Roman"/>
                <a:cs typeface="Times New Roman"/>
                <a:sym typeface="Times New Roman"/>
              </a:rPr>
              <a:t> is formed on the surface of the</a:t>
            </a:r>
            <a:endParaRPr sz="12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GB" sz="1200" dirty="0">
                <a:solidFill>
                  <a:schemeClr val="dk1"/>
                </a:solidFill>
                <a:latin typeface="Times New Roman"/>
                <a:ea typeface="Times New Roman"/>
                <a:cs typeface="Times New Roman"/>
                <a:sym typeface="Times New Roman"/>
              </a:rPr>
              <a:t> mild steel while the core remains to be of mild steel</a:t>
            </a:r>
            <a:endParaRPr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dirty="0"/>
          </a:p>
        </p:txBody>
      </p:sp>
      <p:sp>
        <p:nvSpPr>
          <p:cNvPr id="159" name="Google Shape;159;p29"/>
          <p:cNvSpPr txBox="1"/>
          <p:nvPr/>
        </p:nvSpPr>
        <p:spPr>
          <a:xfrm>
            <a:off x="4928150" y="2720200"/>
            <a:ext cx="2088300" cy="14991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GB" sz="1200">
                <a:solidFill>
                  <a:schemeClr val="dk1"/>
                </a:solidFill>
                <a:latin typeface="Times New Roman"/>
                <a:ea typeface="Times New Roman"/>
                <a:cs typeface="Times New Roman"/>
                <a:sym typeface="Times New Roman"/>
              </a:rPr>
              <a:t>The steel is allowed to cool</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GB" sz="1200">
                <a:solidFill>
                  <a:schemeClr val="dk1"/>
                </a:solidFill>
                <a:latin typeface="Times New Roman"/>
                <a:ea typeface="Times New Roman"/>
                <a:cs typeface="Times New Roman"/>
                <a:sym typeface="Times New Roman"/>
              </a:rPr>
              <a:t> slowly, which forms the hard </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GB" sz="1200">
                <a:solidFill>
                  <a:schemeClr val="dk1"/>
                </a:solidFill>
                <a:latin typeface="Times New Roman"/>
                <a:ea typeface="Times New Roman"/>
                <a:cs typeface="Times New Roman"/>
                <a:sym typeface="Times New Roman"/>
              </a:rPr>
              <a:t>High carbon surface</a:t>
            </a:r>
            <a:endParaRPr sz="1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161" name="Google Shape;161;p29"/>
          <p:cNvSpPr/>
          <p:nvPr/>
        </p:nvSpPr>
        <p:spPr>
          <a:xfrm>
            <a:off x="1327316" y="1946534"/>
            <a:ext cx="352759" cy="425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9"/>
          <p:cNvSpPr txBox="1"/>
          <p:nvPr/>
        </p:nvSpPr>
        <p:spPr>
          <a:xfrm>
            <a:off x="0" y="2875450"/>
            <a:ext cx="2298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The mild steel is heated to 900 degrees in the presence of graphite</a:t>
            </a:r>
            <a:endParaRPr/>
          </a:p>
        </p:txBody>
      </p:sp>
      <p:sp>
        <p:nvSpPr>
          <p:cNvPr id="164" name="Google Shape;164;p29"/>
          <p:cNvSpPr/>
          <p:nvPr/>
        </p:nvSpPr>
        <p:spPr>
          <a:xfrm>
            <a:off x="4496831" y="1685775"/>
            <a:ext cx="1308900" cy="1000500"/>
          </a:xfrm>
          <a:prstGeom prst="rect">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r>
              <a:rPr lang="en-GB" sz="1600" dirty="0">
                <a:latin typeface="Arial" panose="020B0604020202020204" pitchFamily="34" charset="0"/>
                <a:cs typeface="Arial" panose="020B0604020202020204" pitchFamily="34" charset="0"/>
              </a:rPr>
              <a:t>Quenching in oil and water</a:t>
            </a:r>
            <a:endParaRPr sz="1600" dirty="0">
              <a:latin typeface="Arial" panose="020B0604020202020204" pitchFamily="34" charset="0"/>
              <a:cs typeface="Arial" panose="020B0604020202020204" pitchFamily="34" charset="0"/>
            </a:endParaRPr>
          </a:p>
        </p:txBody>
      </p:sp>
      <p:sp>
        <p:nvSpPr>
          <p:cNvPr id="165" name="Google Shape;165;p29"/>
          <p:cNvSpPr txBox="1"/>
          <p:nvPr/>
        </p:nvSpPr>
        <p:spPr>
          <a:xfrm>
            <a:off x="7016450" y="2970400"/>
            <a:ext cx="2127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Quenching is done to toughen the core</a:t>
            </a:r>
            <a:endParaRPr/>
          </a:p>
        </p:txBody>
      </p:sp>
      <p:sp>
        <p:nvSpPr>
          <p:cNvPr id="2" name="Google Shape;161;p29">
            <a:extLst>
              <a:ext uri="{FF2B5EF4-FFF2-40B4-BE49-F238E27FC236}">
                <a16:creationId xmlns:a16="http://schemas.microsoft.com/office/drawing/2014/main" id="{E9B2609D-C893-3952-1E98-21F8BF1344FA}"/>
              </a:ext>
            </a:extLst>
          </p:cNvPr>
          <p:cNvSpPr/>
          <p:nvPr/>
        </p:nvSpPr>
        <p:spPr>
          <a:xfrm>
            <a:off x="2724593" y="1973475"/>
            <a:ext cx="352759" cy="425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61;p29">
            <a:extLst>
              <a:ext uri="{FF2B5EF4-FFF2-40B4-BE49-F238E27FC236}">
                <a16:creationId xmlns:a16="http://schemas.microsoft.com/office/drawing/2014/main" id="{AC219749-4B76-5CDF-63D9-AF2C844247AB}"/>
              </a:ext>
            </a:extLst>
          </p:cNvPr>
          <p:cNvSpPr/>
          <p:nvPr/>
        </p:nvSpPr>
        <p:spPr>
          <a:xfrm>
            <a:off x="4144072" y="1979178"/>
            <a:ext cx="352759" cy="425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0"/>
          <p:cNvSpPr txBox="1">
            <a:spLocks noGrp="1"/>
          </p:cNvSpPr>
          <p:nvPr>
            <p:ph type="subTitle" idx="1"/>
          </p:nvPr>
        </p:nvSpPr>
        <p:spPr>
          <a:xfrm>
            <a:off x="626275" y="720150"/>
            <a:ext cx="7928400" cy="709800"/>
          </a:xfrm>
          <a:prstGeom prst="rect">
            <a:avLst/>
          </a:prstGeom>
        </p:spPr>
        <p:txBody>
          <a:bodyPr spcFirstLastPara="1" wrap="square" lIns="91425" tIns="45700" rIns="91425" bIns="45700" anchor="t" anchorCtr="0">
            <a:noAutofit/>
          </a:bodyPr>
          <a:lstStyle/>
          <a:p>
            <a:pPr marL="0" lvl="0" indent="0" algn="ctr" rtl="0">
              <a:spcBef>
                <a:spcPts val="640"/>
              </a:spcBef>
              <a:spcAft>
                <a:spcPts val="0"/>
              </a:spcAft>
              <a:buNone/>
            </a:pPr>
            <a:r>
              <a:rPr lang="en-GB" sz="2300"/>
              <a:t>PROCESS IS STILL ONGOING AT THE FOUNDRY SHOP</a:t>
            </a:r>
            <a:endParaRPr sz="2300"/>
          </a:p>
        </p:txBody>
      </p:sp>
      <p:pic>
        <p:nvPicPr>
          <p:cNvPr id="171" name="Google Shape;171;p30"/>
          <p:cNvPicPr preferRelativeResize="0"/>
          <p:nvPr/>
        </p:nvPicPr>
        <p:blipFill>
          <a:blip r:embed="rId3">
            <a:alphaModFix/>
          </a:blip>
          <a:stretch>
            <a:fillRect/>
          </a:stretch>
        </p:blipFill>
        <p:spPr>
          <a:xfrm>
            <a:off x="3631150" y="1731800"/>
            <a:ext cx="2047250" cy="2729701"/>
          </a:xfrm>
          <a:prstGeom prst="rect">
            <a:avLst/>
          </a:prstGeom>
          <a:noFill/>
          <a:ln>
            <a:noFill/>
          </a:ln>
        </p:spPr>
      </p:pic>
      <p:pic>
        <p:nvPicPr>
          <p:cNvPr id="172" name="Google Shape;172;p30"/>
          <p:cNvPicPr preferRelativeResize="0"/>
          <p:nvPr/>
        </p:nvPicPr>
        <p:blipFill>
          <a:blip r:embed="rId4">
            <a:alphaModFix/>
          </a:blip>
          <a:stretch>
            <a:fillRect/>
          </a:stretch>
        </p:blipFill>
        <p:spPr>
          <a:xfrm>
            <a:off x="6595375" y="1731800"/>
            <a:ext cx="2047276" cy="2729701"/>
          </a:xfrm>
          <a:prstGeom prst="rect">
            <a:avLst/>
          </a:prstGeom>
          <a:noFill/>
          <a:ln>
            <a:noFill/>
          </a:ln>
        </p:spPr>
      </p:pic>
      <p:pic>
        <p:nvPicPr>
          <p:cNvPr id="173" name="Google Shape;173;p30"/>
          <p:cNvPicPr preferRelativeResize="0"/>
          <p:nvPr/>
        </p:nvPicPr>
        <p:blipFill>
          <a:blip r:embed="rId5">
            <a:alphaModFix/>
          </a:blip>
          <a:stretch>
            <a:fillRect/>
          </a:stretch>
        </p:blipFill>
        <p:spPr>
          <a:xfrm>
            <a:off x="321701" y="1762893"/>
            <a:ext cx="2000626" cy="2667506"/>
          </a:xfrm>
          <a:prstGeom prst="rect">
            <a:avLst/>
          </a:prstGeom>
          <a:noFill/>
          <a:ln>
            <a:noFill/>
          </a:ln>
        </p:spPr>
      </p:pic>
      <p:sp>
        <p:nvSpPr>
          <p:cNvPr id="174" name="Google Shape;174;p30"/>
          <p:cNvSpPr/>
          <p:nvPr/>
        </p:nvSpPr>
        <p:spPr>
          <a:xfrm>
            <a:off x="2322325" y="2998150"/>
            <a:ext cx="1279200" cy="239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0"/>
          <p:cNvSpPr/>
          <p:nvPr/>
        </p:nvSpPr>
        <p:spPr>
          <a:xfrm>
            <a:off x="5678400" y="3070600"/>
            <a:ext cx="917100" cy="239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ctrTitle"/>
          </p:nvPr>
        </p:nvSpPr>
        <p:spPr>
          <a:xfrm>
            <a:off x="472600" y="105398"/>
            <a:ext cx="7772400" cy="7608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GB"/>
              <a:t>STEERING DEVELOPMENT</a:t>
            </a:r>
            <a:endParaRPr/>
          </a:p>
        </p:txBody>
      </p:sp>
      <p:sp>
        <p:nvSpPr>
          <p:cNvPr id="181" name="Google Shape;181;p31"/>
          <p:cNvSpPr txBox="1">
            <a:spLocks noGrp="1"/>
          </p:cNvSpPr>
          <p:nvPr>
            <p:ph type="subTitle" idx="1"/>
          </p:nvPr>
        </p:nvSpPr>
        <p:spPr>
          <a:xfrm>
            <a:off x="687875" y="953650"/>
            <a:ext cx="7084500" cy="36426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GB"/>
              <a:t>This was done so as to fit the steering wheel to the column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ctrTitle"/>
          </p:nvPr>
        </p:nvSpPr>
        <p:spPr>
          <a:xfrm>
            <a:off x="889025" y="143897"/>
            <a:ext cx="7772400" cy="6222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GB"/>
              <a:t>UNIVERSAL JOINT</a:t>
            </a:r>
            <a:endParaRPr/>
          </a:p>
        </p:txBody>
      </p:sp>
      <p:sp>
        <p:nvSpPr>
          <p:cNvPr id="187" name="Google Shape;187;p32"/>
          <p:cNvSpPr txBox="1">
            <a:spLocks noGrp="1"/>
          </p:cNvSpPr>
          <p:nvPr>
            <p:ph type="subTitle" idx="1"/>
          </p:nvPr>
        </p:nvSpPr>
        <p:spPr>
          <a:xfrm>
            <a:off x="91700" y="2794100"/>
            <a:ext cx="8663100" cy="2076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endParaRPr/>
          </a:p>
          <a:p>
            <a:pPr marL="0" lvl="0" indent="0" algn="l" rtl="0">
              <a:spcBef>
                <a:spcPts val="640"/>
              </a:spcBef>
              <a:spcAft>
                <a:spcPts val="0"/>
              </a:spcAft>
              <a:buNone/>
            </a:pPr>
            <a:r>
              <a:rPr lang="en-GB" sz="2400"/>
              <a:t>U-joints are used to connect two shafts with misalignment. The choice of the ujoint is determined by the angle between the input and output shaft. Common ujoints have a maximum angle of 7 degrees.</a:t>
            </a:r>
            <a:endParaRPr sz="2400"/>
          </a:p>
        </p:txBody>
      </p:sp>
      <p:pic>
        <p:nvPicPr>
          <p:cNvPr id="188" name="Google Shape;188;p32"/>
          <p:cNvPicPr preferRelativeResize="0"/>
          <p:nvPr/>
        </p:nvPicPr>
        <p:blipFill>
          <a:blip r:embed="rId3">
            <a:alphaModFix/>
          </a:blip>
          <a:stretch>
            <a:fillRect/>
          </a:stretch>
        </p:blipFill>
        <p:spPr>
          <a:xfrm>
            <a:off x="694825" y="766100"/>
            <a:ext cx="3682625" cy="1891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3"/>
          <p:cNvSpPr txBox="1">
            <a:spLocks noGrp="1"/>
          </p:cNvSpPr>
          <p:nvPr>
            <p:ph type="subTitle" idx="1"/>
          </p:nvPr>
        </p:nvSpPr>
        <p:spPr>
          <a:xfrm>
            <a:off x="1371600" y="250150"/>
            <a:ext cx="6400800" cy="3978900"/>
          </a:xfrm>
          <a:prstGeom prst="rect">
            <a:avLst/>
          </a:prstGeom>
        </p:spPr>
        <p:txBody>
          <a:bodyPr spcFirstLastPara="1" wrap="square" lIns="91425" tIns="45700" rIns="91425" bIns="45700" anchor="t" anchorCtr="0">
            <a:noAutofit/>
          </a:bodyPr>
          <a:lstStyle/>
          <a:p>
            <a:pPr marL="0" lvl="0" indent="0" algn="l" rtl="0">
              <a:spcBef>
                <a:spcPts val="640"/>
              </a:spcBef>
              <a:spcAft>
                <a:spcPts val="0"/>
              </a:spcAft>
              <a:buNone/>
            </a:pPr>
            <a:r>
              <a:rPr lang="en-GB" sz="2400"/>
              <a:t>In our case, we had to turn the motion through an angle of 90 degrees. For such cases, double universal joints connected at 90 degrees out of phase with each other are used to increase the angle that can be turned, and maintain a uniform angular velocity.</a:t>
            </a:r>
            <a:endParaRPr sz="2400"/>
          </a:p>
          <a:p>
            <a:pPr marL="0" lvl="0" indent="0" algn="l" rtl="0">
              <a:spcBef>
                <a:spcPts val="640"/>
              </a:spcBef>
              <a:spcAft>
                <a:spcPts val="0"/>
              </a:spcAft>
              <a:buNone/>
            </a:pPr>
            <a:endParaRPr sz="2400"/>
          </a:p>
          <a:p>
            <a:pPr marL="0" lvl="0" indent="0" algn="l" rtl="0">
              <a:spcBef>
                <a:spcPts val="640"/>
              </a:spcBef>
              <a:spcAft>
                <a:spcPts val="0"/>
              </a:spcAft>
              <a:buNone/>
            </a:pPr>
            <a:r>
              <a:rPr lang="en-GB" sz="2400"/>
              <a:t>Video; </a:t>
            </a:r>
            <a:r>
              <a:rPr lang="en-GB" sz="2400" u="sng">
                <a:solidFill>
                  <a:schemeClr val="hlink"/>
                </a:solidFill>
                <a:hlinkClick r:id="rId3"/>
              </a:rPr>
              <a:t>https://youtu.be/Y43FCHbUwr</a:t>
            </a:r>
            <a:endParaRPr sz="2400"/>
          </a:p>
          <a:p>
            <a:pPr marL="0" lvl="0" indent="0" algn="l" rtl="0">
              <a:spcBef>
                <a:spcPts val="640"/>
              </a:spcBef>
              <a:spcAft>
                <a:spcPts val="0"/>
              </a:spcAft>
              <a:buNone/>
            </a:pPr>
            <a:endParaRPr sz="24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401</Words>
  <Application>Microsoft Macintosh PowerPoint</Application>
  <PresentationFormat>On-screen Show (16:9)</PresentationFormat>
  <Paragraphs>31</Paragraphs>
  <Slides>11</Slides>
  <Notes>11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11</vt:i4>
      </vt:variant>
    </vt:vector>
  </HeadingPairs>
  <TitlesOfParts>
    <vt:vector size="15" baseType="lpstr">
      <vt:lpstr>Arial</vt:lpstr>
      <vt:lpstr>Times New Roman</vt:lpstr>
      <vt:lpstr>Simple Light</vt:lpstr>
      <vt:lpstr>Diseño predeterminado</vt:lpstr>
      <vt:lpstr>JIBEBE MECHANICAL WEEK 12</vt:lpstr>
      <vt:lpstr>TASKS DONE</vt:lpstr>
      <vt:lpstr>MILD STEEL HARDENING PROCESS</vt:lpstr>
      <vt:lpstr>PROCESS CONT…</vt:lpstr>
      <vt:lpstr>FLOW CHART OF MILD STEEL HARDENING PROCESS</vt:lpstr>
      <vt:lpstr>PowerPoint Presentation</vt:lpstr>
      <vt:lpstr>STEERING DEVELOPMENT</vt:lpstr>
      <vt:lpstr>UNIVERSAL JOINT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JIBEBE MECHANICAL WEEK 12</dc:title>
  <cp:lastModifiedBy>Shohei Aoki</cp:lastModifiedBy>
  <cp:revision>1</cp:revision>
  <dcterms:modified xsi:type="dcterms:W3CDTF">2023-05-09T13:22:04Z</dcterms:modified>
</cp:coreProperties>
</file>