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fill="norm" stroke="1"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17" name="Straight Connector 16"/>
          <p:cNvCxnSpPr>
            <a:cxnSpLocks/>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Picture Placeholder 2"/>
          <p:cNvSpPr>
            <a:spLocks noChangeAspect="1" noGrp="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1" name="Picture Placeholder 2"/>
          <p:cNvSpPr>
            <a:spLocks noChangeAspect="1" noGrp="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2" name="Picture Placeholder 2"/>
          <p:cNvSpPr>
            <a:spLocks noChangeAspect="1" noGrp="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43" name="Straight Connector 42"/>
          <p:cNvCxnSpPr>
            <a:cxnSpLocks/>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8">
              <a:off x="3787244"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2229377"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8">
              <a:off x="32954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FIVE progress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a:t>
            </a:r>
            <a:endParaRPr lang="en-US"/>
          </a:p>
        </p:txBody>
      </p:sp>
      <p:sp>
        <p:nvSpPr>
          <p:cNvPr id="3" name="Content Placeholder 2"/>
          <p:cNvSpPr>
            <a:spLocks noGrp="1"/>
          </p:cNvSpPr>
          <p:nvPr>
            <p:ph idx="1"/>
          </p:nvPr>
        </p:nvSpPr>
        <p:spPr bwMode="auto"/>
        <p:txBody>
          <a:bodyPr/>
          <a:lstStyle/>
          <a:p>
            <a:pPr>
              <a:defRPr/>
            </a:pPr>
            <a:r>
              <a:rPr lang="en-US"/>
              <a:t>List of members;</a:t>
            </a:r>
            <a:endParaRPr/>
          </a:p>
          <a:p>
            <a:pPr marL="514350" indent="-514350">
              <a:buFont typeface="+mj-lt"/>
              <a:buAutoNum type="arabicPeriod"/>
              <a:defRPr/>
            </a:pPr>
            <a:r>
              <a:rPr lang="en-US"/>
              <a:t>Dennis </a:t>
            </a:r>
            <a:r>
              <a:rPr lang="en-US"/>
              <a:t>Bundi</a:t>
            </a:r>
            <a:r>
              <a:rPr lang="en-US"/>
              <a:t>.</a:t>
            </a:r>
            <a:endParaRPr/>
          </a:p>
          <a:p>
            <a:pPr marL="514350" indent="-514350">
              <a:buFont typeface="+mj-lt"/>
              <a:buAutoNum type="arabicPeriod"/>
              <a:defRPr/>
            </a:pPr>
            <a:r>
              <a:rPr lang="en-US"/>
              <a:t>Charles </a:t>
            </a:r>
            <a:r>
              <a:rPr lang="en-US"/>
              <a:t>Otieno</a:t>
            </a:r>
            <a:r>
              <a:rPr lang="en-US"/>
              <a:t>.</a:t>
            </a:r>
            <a:endParaRPr/>
          </a:p>
          <a:p>
            <a:pPr marL="514350" indent="-514350">
              <a:buFont typeface="+mj-lt"/>
              <a:buAutoNum type="arabicPeriod"/>
              <a:defRPr/>
            </a:pPr>
            <a:r>
              <a:rPr lang="en-US"/>
              <a:t>Kiragu</a:t>
            </a:r>
            <a:r>
              <a:rPr lang="en-US"/>
              <a:t> </a:t>
            </a:r>
            <a:r>
              <a:rPr lang="en-US"/>
              <a:t>Maina</a:t>
            </a:r>
            <a:r>
              <a:rPr lang="en-US"/>
              <a:t>.</a:t>
            </a:r>
            <a:endParaRPr/>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test robot assembly</a:t>
            </a:r>
            <a:endParaRPr lang="en-US"/>
          </a:p>
        </p:txBody>
      </p:sp>
      <p:sp>
        <p:nvSpPr>
          <p:cNvPr id="3" name="Content Placeholder 2"/>
          <p:cNvSpPr>
            <a:spLocks noGrp="1"/>
          </p:cNvSpPr>
          <p:nvPr>
            <p:ph idx="1"/>
          </p:nvPr>
        </p:nvSpPr>
        <p:spPr bwMode="auto"/>
        <p:txBody>
          <a:bodyPr/>
          <a:lstStyle/>
          <a:p>
            <a:pPr>
              <a:defRPr/>
            </a:pPr>
            <a:r>
              <a:rPr b="1">
                <a:latin typeface="Times New Roman"/>
                <a:cs typeface="Times New Roman"/>
              </a:rPr>
              <a:t>We were able to stabilize the GPS coordinates stated in the code not to offer a variation of location coordinates even inside an obstructed  path eg, inside a building.</a:t>
            </a:r>
            <a:endParaRPr b="1">
              <a:latin typeface="Times New Roman"/>
              <a:cs typeface="Times New Roman"/>
            </a:endParaRPr>
          </a:p>
          <a:p>
            <a:pPr>
              <a:defRPr/>
            </a:pPr>
            <a:r>
              <a:rPr b="1">
                <a:latin typeface="Times New Roman"/>
                <a:cs typeface="Times New Roman"/>
              </a:rPr>
              <a:t>We’re still working on combining the raspberry with the existing arduino setup.</a:t>
            </a:r>
            <a:endParaRPr b="1">
              <a:latin typeface="Times New Roman"/>
              <a:cs typeface="Times New Roman"/>
            </a:endParaRPr>
          </a:p>
          <a:p>
            <a:pPr>
              <a:defRPr/>
            </a:pPr>
            <a:r>
              <a:rPr b="1">
                <a:latin typeface="Times New Roman"/>
                <a:cs typeface="Times New Roman"/>
              </a:rPr>
              <a:t>Using both will help save resources on the pi as it’ll be performing the image processing as well.</a:t>
            </a:r>
            <a:endParaRPr b="1">
              <a:latin typeface="Times New Roman"/>
              <a:cs typeface="Times New Roman"/>
            </a:endParaRPr>
          </a:p>
          <a:p>
            <a:pPr>
              <a:defRPr/>
            </a:pPr>
            <a:r>
              <a:rPr sz="2000" b="1" i="0" u="none">
                <a:solidFill>
                  <a:srgbClr val="000000"/>
                </a:solidFill>
                <a:latin typeface="Times New Roman"/>
                <a:ea typeface="Times New Roman"/>
                <a:cs typeface="Times New Roman"/>
              </a:rPr>
              <a:t>The Raspberry Pi has a UART (Universal Asynchronous  Receiver/Transmitter) interface that allows it to communicate with other  devices using serial communication. The Raspberry Pi's  UART pins are to be connected to the Arduino's UART pins using jumper wires.</a:t>
            </a:r>
            <a:endParaRPr b="1">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Progress Software Side</a:t>
            </a:r>
            <a:endParaRPr lang="en-US"/>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buClr>
                <a:schemeClr val="accent1"/>
              </a:buClr>
              <a:buSzPct val="80000"/>
              <a:buFont typeface="Wingdings 3"/>
              <a:buNone/>
              <a:defRPr/>
            </a:pPr>
            <a:r>
              <a:rPr lang="en-US"/>
              <a:t>RASPBERRY PI AND CAMERA FOR COMPUTER VISION</a:t>
            </a:r>
            <a:endParaRPr lang="en-US"/>
          </a:p>
          <a:p>
            <a:pPr marL="0" indent="0">
              <a:buClr>
                <a:schemeClr val="accent1"/>
              </a:buClr>
              <a:buSzPct val="80000"/>
              <a:buFont typeface="Wingdings 3"/>
              <a:buNone/>
              <a:defRPr/>
            </a:pPr>
            <a:r>
              <a:rPr lang="en-US"/>
              <a:t>We also did research on how we’d go about the obstacle detection and path finding using the pi.</a:t>
            </a:r>
            <a:endParaRPr lang="en-US"/>
          </a:p>
          <a:p>
            <a:pPr marL="0" indent="0">
              <a:buClr>
                <a:schemeClr val="accent1"/>
              </a:buClr>
              <a:buSzPct val="80000"/>
              <a:buFont typeface="Wingdings 3"/>
              <a:buNone/>
              <a:defRPr/>
            </a:pPr>
            <a:r>
              <a:rPr lang="en-US"/>
              <a:t>This is a brief outline of how the program should work.</a:t>
            </a:r>
            <a:endParaRPr lang="en-US"/>
          </a:p>
          <a:p>
            <a:pPr marL="0" indent="0">
              <a:buClr>
                <a:schemeClr val="accent1"/>
              </a:buClr>
              <a:buSzPct val="80000"/>
              <a:buFont typeface="Wingdings 3"/>
              <a:buNone/>
              <a:defRPr/>
            </a:pPr>
            <a:r>
              <a:rPr lang="en-US"/>
              <a:t>	:</a:t>
            </a:r>
            <a:endParaRPr lang="en-US"/>
          </a:p>
          <a:p>
            <a:pPr marL="0" indent="0">
              <a:buClr>
                <a:schemeClr val="accent1"/>
              </a:buClr>
              <a:buSzPct val="80000"/>
              <a:buFont typeface="Wingdings 3"/>
              <a:buNone/>
              <a:defRPr/>
            </a:pPr>
            <a:endParaRPr lang="en-US"/>
          </a:p>
          <a:p>
            <a:pPr>
              <a:defRPr/>
            </a:pPr>
            <a:endParaRPr/>
          </a:p>
          <a:p>
            <a:pPr marL="0" indent="0">
              <a:buClr>
                <a:schemeClr val="accent1"/>
              </a:buClr>
              <a:buSzPct val="80000"/>
              <a:buFont typeface="Wingdings 3"/>
              <a:buNone/>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9618372" name="Title 1"/>
          <p:cNvSpPr>
            <a:spLocks noGrp="1"/>
          </p:cNvSpPr>
          <p:nvPr>
            <p:ph type="title"/>
          </p:nvPr>
        </p:nvSpPr>
        <p:spPr bwMode="auto"/>
        <p:txBody>
          <a:bodyPr/>
          <a:lstStyle/>
          <a:p>
            <a:pPr>
              <a:defRPr/>
            </a:pPr>
            <a:r>
              <a:rPr/>
              <a:t>Program operation</a:t>
            </a:r>
            <a:endParaRPr/>
          </a:p>
        </p:txBody>
      </p:sp>
      <p:sp>
        <p:nvSpPr>
          <p:cNvPr id="698640605" name="Content Placeholder 2"/>
          <p:cNvSpPr>
            <a:spLocks noGrp="1"/>
          </p:cNvSpPr>
          <p:nvPr>
            <p:ph idx="1"/>
          </p:nvPr>
        </p:nvSpPr>
        <p:spPr bwMode="auto">
          <a:xfrm flipH="0" flipV="0">
            <a:off x="1154953" y="2292457"/>
            <a:ext cx="8825658" cy="3727342"/>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endParaRPr/>
          </a:p>
          <a:p>
            <a:pPr>
              <a:defRPr/>
            </a:pPr>
            <a:r>
              <a:rPr sz="2200" b="0" i="0" u="sng">
                <a:solidFill>
                  <a:srgbClr val="000000"/>
                </a:solidFill>
                <a:highlight>
                  <a:srgbClr val="FFFF00"/>
                </a:highlight>
                <a:latin typeface="Times New Roman"/>
                <a:ea typeface="Times New Roman"/>
                <a:cs typeface="Times New Roman"/>
              </a:rPr>
              <a:t>Capture and process images</a:t>
            </a:r>
            <a:r>
              <a:rPr sz="2200" b="0" i="0" u="none">
                <a:solidFill>
                  <a:srgbClr val="000000"/>
                </a:solidFill>
                <a:latin typeface="Times New Roman"/>
                <a:ea typeface="Times New Roman"/>
                <a:cs typeface="Times New Roman"/>
              </a:rPr>
              <a:t>: Use OpenCV to capture images from the camera and process them to detect obstacles or other features that can be used for pathfinding. This can include edge detection, color filtering, or other image processing techniques.</a:t>
            </a:r>
            <a:endParaRPr sz="2200"/>
          </a:p>
          <a:p>
            <a:pPr>
              <a:defRPr/>
            </a:pPr>
            <a:r>
              <a:rPr sz="2200" b="0" i="0" u="sng">
                <a:solidFill>
                  <a:srgbClr val="000000"/>
                </a:solidFill>
                <a:highlight>
                  <a:srgbClr val="FFFF00"/>
                </a:highlight>
                <a:latin typeface="Times New Roman"/>
                <a:ea typeface="Times New Roman"/>
                <a:cs typeface="Times New Roman"/>
              </a:rPr>
              <a:t>Determine path</a:t>
            </a:r>
            <a:r>
              <a:rPr sz="2200" b="0" i="0" u="none">
                <a:solidFill>
                  <a:srgbClr val="000000"/>
                </a:solidFill>
                <a:latin typeface="Times New Roman"/>
                <a:ea typeface="Times New Roman"/>
                <a:cs typeface="Times New Roman"/>
              </a:rPr>
              <a:t>: Use the prebuilt pathfinding </a:t>
            </a:r>
            <a:r>
              <a:rPr sz="2200" b="0" i="0" u="none">
                <a:solidFill>
                  <a:srgbClr val="000000"/>
                </a:solidFill>
                <a:latin typeface="Times New Roman"/>
                <a:ea typeface="Times New Roman"/>
                <a:cs typeface="Times New Roman"/>
              </a:rPr>
              <a:t>algorithm </a:t>
            </a:r>
            <a:r>
              <a:rPr sz="2200" b="0" i="0" u="sng">
                <a:solidFill>
                  <a:srgbClr val="000000"/>
                </a:solidFill>
                <a:latin typeface="Times New Roman"/>
                <a:ea typeface="Times New Roman"/>
                <a:cs typeface="Times New Roman"/>
              </a:rPr>
              <a:t>(</a:t>
            </a:r>
            <a:r>
              <a:rPr lang="en-US" sz="2200" b="0" i="0" u="sng" strike="noStrike" cap="none" spc="0">
                <a:solidFill>
                  <a:srgbClr val="000000"/>
                </a:solidFill>
                <a:latin typeface="Times New Roman"/>
                <a:ea typeface="Times New Roman"/>
                <a:cs typeface="Times New Roman"/>
              </a:rPr>
              <a:t>e.g </a:t>
            </a:r>
            <a:r>
              <a:rPr lang="en-US" sz="2200" b="0" i="0" u="sng" strike="noStrike" cap="none" spc="0">
                <a:solidFill>
                  <a:srgbClr val="000000"/>
                </a:solidFill>
                <a:latin typeface="Times New Roman"/>
                <a:ea typeface="Times New Roman"/>
                <a:cs typeface="Times New Roman"/>
              </a:rPr>
              <a:t> Dijkstra's algorithm</a:t>
            </a:r>
            <a:r>
              <a:rPr sz="2200" b="0" i="0" u="sng">
                <a:solidFill>
                  <a:srgbClr val="000000"/>
                </a:solidFill>
                <a:latin typeface="Times New Roman"/>
                <a:ea typeface="Times New Roman"/>
                <a:cs typeface="Times New Roman"/>
              </a:rPr>
              <a:t>)</a:t>
            </a:r>
            <a:r>
              <a:rPr sz="2200" b="0" i="0" u="none">
                <a:solidFill>
                  <a:srgbClr val="000000"/>
                </a:solidFill>
                <a:latin typeface="Times New Roman"/>
                <a:ea typeface="Times New Roman"/>
                <a:cs typeface="Times New Roman"/>
              </a:rPr>
              <a:t> to determine the path from the robot's current location to the desired destination based on the processed images. This can involve calculating distances, angles, and other parameters.</a:t>
            </a:r>
            <a:endParaRPr/>
          </a:p>
          <a:p>
            <a:pPr>
              <a:defRPr/>
            </a:pPr>
            <a:r>
              <a:rPr sz="2200" b="0" i="0" u="sng">
                <a:solidFill>
                  <a:srgbClr val="000000"/>
                </a:solidFill>
                <a:highlight>
                  <a:srgbClr val="FFFF00"/>
                </a:highlight>
                <a:latin typeface="Times New Roman"/>
                <a:ea typeface="Times New Roman"/>
                <a:cs typeface="Times New Roman"/>
              </a:rPr>
              <a:t>Control motors</a:t>
            </a:r>
            <a:r>
              <a:rPr sz="2200" b="0" i="0" u="none">
                <a:solidFill>
                  <a:srgbClr val="000000"/>
                </a:solidFill>
                <a:latin typeface="Times New Roman"/>
                <a:ea typeface="Times New Roman"/>
                <a:cs typeface="Times New Roman"/>
              </a:rPr>
              <a:t>: Use the path determined in the previous step to control the motors and move the robot towards the destination while avoiding obstacles. This can involve adjusting the speed and direction of the motors based on the current position and the desired path.</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90113824" name="Title 1"/>
          <p:cNvSpPr>
            <a:spLocks noGrp="1"/>
          </p:cNvSpPr>
          <p:nvPr>
            <p:ph type="title"/>
          </p:nvPr>
        </p:nvSpPr>
        <p:spPr bwMode="auto"/>
        <p:txBody>
          <a:bodyPr/>
          <a:lstStyle/>
          <a:p>
            <a:pPr>
              <a:defRPr/>
            </a:pPr>
            <a:r>
              <a:rPr/>
              <a:t>Acceleration actuator.</a:t>
            </a:r>
            <a:endParaRPr/>
          </a:p>
        </p:txBody>
      </p:sp>
      <p:sp>
        <p:nvSpPr>
          <p:cNvPr id="952159429" name="Content Placeholder 2"/>
          <p:cNvSpPr>
            <a:spLocks noGrp="1"/>
          </p:cNvSpPr>
          <p:nvPr>
            <p:ph idx="1"/>
          </p:nvPr>
        </p:nvSpPr>
        <p:spPr bwMode="auto">
          <a:xfrm>
            <a:off x="1154953" y="2603499"/>
            <a:ext cx="8825658" cy="3416298"/>
          </a:xfrm>
        </p:spPr>
        <p:txBody>
          <a:bodyPr/>
          <a:lstStyle/>
          <a:p>
            <a:pPr>
              <a:defRPr/>
            </a:pPr>
            <a:r>
              <a:rPr/>
              <a:t>We’ll control the voltage directly from the analog output of the arduino controller to vary the speed.</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4782499" name="Title 1"/>
          <p:cNvSpPr>
            <a:spLocks noGrp="1"/>
          </p:cNvSpPr>
          <p:nvPr>
            <p:ph type="title"/>
          </p:nvPr>
        </p:nvSpPr>
        <p:spPr bwMode="auto"/>
        <p:txBody>
          <a:bodyPr/>
          <a:lstStyle/>
          <a:p>
            <a:pPr>
              <a:defRPr/>
            </a:pPr>
            <a:r>
              <a:rPr/>
              <a:t>Challenges</a:t>
            </a:r>
            <a:endParaRPr/>
          </a:p>
        </p:txBody>
      </p:sp>
      <p:sp>
        <p:nvSpPr>
          <p:cNvPr id="1106483667" name="Content Placeholder 2"/>
          <p:cNvSpPr>
            <a:spLocks noGrp="1"/>
          </p:cNvSpPr>
          <p:nvPr>
            <p:ph idx="1"/>
          </p:nvPr>
        </p:nvSpPr>
        <p:spPr bwMode="auto">
          <a:xfrm>
            <a:off x="1154953" y="2603499"/>
            <a:ext cx="8825658" cy="3416299"/>
          </a:xfrm>
        </p:spPr>
        <p:txBody>
          <a:bodyPr/>
          <a:lstStyle/>
          <a:p>
            <a:pPr>
              <a:defRPr/>
            </a:pPr>
            <a:r>
              <a:rPr/>
              <a:t>Storage for the raspberry pi.</a:t>
            </a:r>
            <a:endParaRPr/>
          </a:p>
          <a:p>
            <a:pPr>
              <a:defRPr/>
            </a:pPr>
            <a:r>
              <a:rPr/>
              <a:t>We need a memory card to help install an operating system to the pi.</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1746387" name="Title 1"/>
          <p:cNvSpPr>
            <a:spLocks noGrp="1"/>
          </p:cNvSpPr>
          <p:nvPr>
            <p:ph type="title"/>
          </p:nvPr>
        </p:nvSpPr>
        <p:spPr bwMode="auto"/>
        <p:txBody>
          <a:bodyPr/>
          <a:lstStyle/>
          <a:p>
            <a:pPr>
              <a:defRPr/>
            </a:pPr>
            <a:endParaRPr/>
          </a:p>
        </p:txBody>
      </p:sp>
      <p:sp>
        <p:nvSpPr>
          <p:cNvPr id="708436697" name="Content Placeholder 2"/>
          <p:cNvSpPr>
            <a:spLocks noGrp="1"/>
          </p:cNvSpPr>
          <p:nvPr>
            <p:ph idx="1"/>
          </p:nvPr>
        </p:nvSpPr>
        <p:spPr bwMode="auto">
          <a:xfrm>
            <a:off x="1154953" y="2603499"/>
            <a:ext cx="8825658" cy="3416299"/>
          </a:xfrm>
        </p:spPr>
        <p:txBody>
          <a:bodyPr/>
          <a:lstStyle/>
          <a:p>
            <a:pPr>
              <a:defRPr/>
            </a:pPr>
            <a:r>
              <a:rPr sz="4800"/>
              <a:t>             THE END</a:t>
            </a:r>
            <a:endParaRPr sz="4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ONLYOFFICE/7.3.0.184</Application>
  <DocSecurity>0</DocSecurity>
  <PresentationFormat>Widescreen</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subject/>
  <dc:creator>user</dc:creator>
  <cp:keywords/>
  <dc:description/>
  <dc:identifier/>
  <dc:language/>
  <cp:lastModifiedBy/>
  <cp:revision>6</cp:revision>
  <dcterms:created xsi:type="dcterms:W3CDTF">2023-02-01T06:54:03Z</dcterms:created>
  <dcterms:modified xsi:type="dcterms:W3CDTF">2023-02-22T11:29:47Z</dcterms:modified>
  <cp:category/>
  <cp:contentStatus/>
  <cp:version/>
</cp:coreProperties>
</file>