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863fb71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863fb71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863fb71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863fb71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863fb71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863fb71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863fb71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863fb71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85b4b358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85b4b358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85b4b358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85b4b358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85b4b358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85b4b358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863fb71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863fb71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863fb70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863fb7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863fb70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863fb70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863fb71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863fb71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863fb7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863fb7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MECHANICAL TEAM WEEK 10 PROGRESS REPORT</a:t>
            </a:r>
            <a:endParaRPr/>
          </a:p>
        </p:txBody>
      </p:sp>
      <p:sp>
        <p:nvSpPr>
          <p:cNvPr id="60" name="Google Shape;60;p13"/>
          <p:cNvSpPr txBox="1"/>
          <p:nvPr>
            <p:ph idx="1" type="subTitle"/>
          </p:nvPr>
        </p:nvSpPr>
        <p:spPr>
          <a:xfrm>
            <a:off x="6320800" y="3154825"/>
            <a:ext cx="8667300" cy="184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     MEMBERS</a:t>
            </a:r>
            <a:endParaRPr/>
          </a:p>
          <a:p>
            <a:pPr indent="-351948" lvl="0" marL="457200" rtl="0" algn="l">
              <a:spcBef>
                <a:spcPts val="0"/>
              </a:spcBef>
              <a:spcAft>
                <a:spcPts val="0"/>
              </a:spcAft>
              <a:buSzPct val="100000"/>
              <a:buAutoNum type="arabicPeriod"/>
            </a:pPr>
            <a:r>
              <a:rPr lang="en-GB"/>
              <a:t>Ian Mutisya</a:t>
            </a:r>
            <a:endParaRPr/>
          </a:p>
          <a:p>
            <a:pPr indent="-351948" lvl="0" marL="457200" rtl="0" algn="l">
              <a:spcBef>
                <a:spcPts val="0"/>
              </a:spcBef>
              <a:spcAft>
                <a:spcPts val="0"/>
              </a:spcAft>
              <a:buSzPct val="100000"/>
              <a:buAutoNum type="arabicPeriod"/>
            </a:pPr>
            <a:r>
              <a:rPr lang="en-GB"/>
              <a:t>Isaac Ngugi</a:t>
            </a:r>
            <a:endParaRPr/>
          </a:p>
          <a:p>
            <a:pPr indent="-351948" lvl="0" marL="457200" rtl="0" algn="l">
              <a:spcBef>
                <a:spcPts val="0"/>
              </a:spcBef>
              <a:spcAft>
                <a:spcPts val="0"/>
              </a:spcAft>
              <a:buSzPct val="100000"/>
              <a:buAutoNum type="arabicPeriod"/>
            </a:pPr>
            <a:r>
              <a:rPr lang="en-GB"/>
              <a:t>Peter Nzioki</a:t>
            </a:r>
            <a:endParaRPr/>
          </a:p>
          <a:p>
            <a:pPr indent="-351948" lvl="0" marL="457200" rtl="0" algn="l">
              <a:spcBef>
                <a:spcPts val="0"/>
              </a:spcBef>
              <a:spcAft>
                <a:spcPts val="0"/>
              </a:spcAft>
              <a:buSzPct val="100000"/>
              <a:buAutoNum type="arabicPeriod"/>
            </a:pPr>
            <a:r>
              <a:rPr lang="en-GB"/>
              <a:t>Clinton Otieno</a:t>
            </a:r>
            <a:endParaRPr/>
          </a:p>
          <a:p>
            <a:pPr indent="-351948" lvl="0" marL="457200" rtl="0" algn="l">
              <a:spcBef>
                <a:spcPts val="0"/>
              </a:spcBef>
              <a:spcAft>
                <a:spcPts val="0"/>
              </a:spcAft>
              <a:buSzPct val="100000"/>
              <a:buAutoNum type="arabicPeriod"/>
            </a:pPr>
            <a:r>
              <a:rPr lang="en-GB"/>
              <a:t>Catherine Kipkazi</a:t>
            </a:r>
            <a:endParaRPr/>
          </a:p>
          <a:p>
            <a:pPr indent="-351948" lvl="0" marL="457200" rtl="0" algn="l">
              <a:spcBef>
                <a:spcPts val="0"/>
              </a:spcBef>
              <a:spcAft>
                <a:spcPts val="0"/>
              </a:spcAft>
              <a:buSzPct val="100000"/>
              <a:buAutoNum type="arabicPeriod"/>
            </a:pPr>
            <a:r>
              <a:rPr lang="en-GB"/>
              <a:t>Kennedy Ouma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KEYED AND TAPERED</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10267950" y="3054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rotWithShape="1">
          <a:blip r:embed="rId3">
            <a:alphaModFix/>
          </a:blip>
          <a:srcRect b="45103" l="0" r="0" t="0"/>
          <a:stretch/>
        </p:blipFill>
        <p:spPr>
          <a:xfrm>
            <a:off x="889775" y="1571175"/>
            <a:ext cx="6850101" cy="2712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1082400" y="271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flipH="1">
            <a:off x="10928325" y="2990975"/>
            <a:ext cx="2422200" cy="199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2640950" y="354725"/>
            <a:ext cx="3862075"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1421025" y="239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10776050" y="2968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rot="5400000">
            <a:off x="2640963" y="209600"/>
            <a:ext cx="3862075"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2640963" y="0"/>
            <a:ext cx="3862075"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Tasks done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Wheelbase modification</a:t>
            </a:r>
            <a:endParaRPr sz="2900"/>
          </a:p>
          <a:p>
            <a:pPr indent="0" lvl="0" marL="0" rtl="0" algn="l">
              <a:spcBef>
                <a:spcPts val="1200"/>
              </a:spcBef>
              <a:spcAft>
                <a:spcPts val="0"/>
              </a:spcAft>
              <a:buNone/>
            </a:pPr>
            <a:r>
              <a:rPr lang="en-GB" sz="2900"/>
              <a:t>Steering fabrication </a:t>
            </a:r>
            <a:endParaRPr sz="2900"/>
          </a:p>
          <a:p>
            <a:pPr indent="0" lvl="0" marL="0" rtl="0" algn="l">
              <a:spcBef>
                <a:spcPts val="1200"/>
              </a:spcBef>
              <a:spcAft>
                <a:spcPts val="0"/>
              </a:spcAft>
              <a:buNone/>
            </a:pPr>
            <a:r>
              <a:rPr lang="en-GB" sz="2900"/>
              <a:t>Taper turning</a:t>
            </a:r>
            <a:endParaRPr sz="29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Taper turning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Taper was done to the flywheel-motor </a:t>
            </a:r>
            <a:r>
              <a:rPr lang="en-GB"/>
              <a:t>coupling. This was done so that it can fit into the flywheel bore.</a:t>
            </a:r>
            <a:endParaRPr/>
          </a:p>
          <a:p>
            <a:pPr indent="0" lvl="0" marL="0" rtl="0" algn="l">
              <a:spcBef>
                <a:spcPts val="1200"/>
              </a:spcBef>
              <a:spcAft>
                <a:spcPts val="0"/>
              </a:spcAft>
              <a:buNone/>
            </a:pPr>
            <a:r>
              <a:rPr lang="en-GB"/>
              <a:t> It was done using a lathe machine in the machine shop</a:t>
            </a:r>
            <a:endParaRPr/>
          </a:p>
          <a:p>
            <a:pPr indent="0" lvl="0" marL="0" rtl="0" algn="l">
              <a:spcBef>
                <a:spcPts val="1200"/>
              </a:spcBef>
              <a:spcAft>
                <a:spcPts val="1200"/>
              </a:spcAft>
              <a:buNone/>
            </a:pPr>
            <a:r>
              <a:rPr lang="en-GB"/>
              <a:t>Key cutting is still in progress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Wheelbase modification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 assuming the whole tractor being a simply supported beam and the wheels to be the supports, calculations were done so as to determine the new front wheel position.</a:t>
            </a:r>
            <a:endParaRPr/>
          </a:p>
          <a:p>
            <a:pPr indent="0" lvl="0" marL="0" rtl="0" algn="l">
              <a:spcBef>
                <a:spcPts val="1200"/>
              </a:spcBef>
              <a:spcAft>
                <a:spcPts val="0"/>
              </a:spcAft>
              <a:buNone/>
            </a:pPr>
            <a:r>
              <a:rPr lang="en-GB"/>
              <a:t>We were able to extend the wheelbase by 200mm after calculations.</a:t>
            </a:r>
            <a:endParaRPr/>
          </a:p>
          <a:p>
            <a:pPr indent="0" lvl="0" marL="0" rtl="0" algn="l">
              <a:spcBef>
                <a:spcPts val="1200"/>
              </a:spcBef>
              <a:spcAft>
                <a:spcPts val="0"/>
              </a:spcAft>
              <a:buNone/>
            </a:pPr>
            <a:r>
              <a:rPr lang="en-GB"/>
              <a:t>ASSUMPTIONS</a:t>
            </a:r>
            <a:endParaRPr/>
          </a:p>
          <a:p>
            <a:pPr indent="0" lvl="0" marL="0" rtl="0" algn="l">
              <a:spcBef>
                <a:spcPts val="1200"/>
              </a:spcBef>
              <a:spcAft>
                <a:spcPts val="0"/>
              </a:spcAft>
              <a:buNone/>
            </a:pPr>
            <a:r>
              <a:rPr lang="en-GB"/>
              <a:t>The tractor was assumed to be a simply supported beam with the wheels as the reaction points.</a:t>
            </a:r>
            <a:endParaRPr/>
          </a:p>
          <a:p>
            <a:pPr indent="0" lvl="0" marL="0" rtl="0" algn="l">
              <a:spcBef>
                <a:spcPts val="1200"/>
              </a:spcBef>
              <a:spcAft>
                <a:spcPts val="0"/>
              </a:spcAft>
              <a:buNone/>
            </a:pPr>
            <a:r>
              <a:rPr lang="en-GB"/>
              <a:t>The modification balanced out the reactions at the wheels to Ra=Rb to be 4.8kN.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1146925"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424550" y="6526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2100"/>
              <a:t>Before the modification,the reaction force at the front wheels was 5.2kN, &amp; the rear 4.4kN. This added load to the front wheels increases tire load and steering load making turning difficult and unstable on banked road surfaces. The rear had reduced tire load increasing risk of slippage.since the tractor’s torque is transmitted to them. Reduced traction at the rear will impede operations on soft agricultural soils and in wet conditions. </a:t>
            </a:r>
            <a:endParaRPr sz="2100"/>
          </a:p>
          <a:p>
            <a:pPr indent="0" lvl="0" marL="0" rtl="0" algn="l">
              <a:lnSpc>
                <a:spcPct val="95000"/>
              </a:lnSpc>
              <a:spcBef>
                <a:spcPts val="1200"/>
              </a:spcBef>
              <a:spcAft>
                <a:spcPts val="0"/>
              </a:spcAft>
              <a:buNone/>
            </a:pPr>
            <a:r>
              <a:rPr lang="en-GB" sz="2100"/>
              <a:t>Balancing of the tire load enables;</a:t>
            </a:r>
            <a:endParaRPr sz="2100"/>
          </a:p>
          <a:p>
            <a:pPr indent="0" lvl="0" marL="0" rtl="0" algn="l">
              <a:lnSpc>
                <a:spcPct val="95000"/>
              </a:lnSpc>
              <a:spcBef>
                <a:spcPts val="1200"/>
              </a:spcBef>
              <a:spcAft>
                <a:spcPts val="0"/>
              </a:spcAft>
              <a:buNone/>
            </a:pPr>
            <a:r>
              <a:rPr lang="en-GB" sz="2100"/>
              <a:t>-less steering force</a:t>
            </a:r>
            <a:endParaRPr sz="2100"/>
          </a:p>
          <a:p>
            <a:pPr indent="0" lvl="0" marL="0" rtl="0" algn="l">
              <a:lnSpc>
                <a:spcPct val="95000"/>
              </a:lnSpc>
              <a:spcBef>
                <a:spcPts val="1200"/>
              </a:spcBef>
              <a:spcAft>
                <a:spcPts val="0"/>
              </a:spcAft>
              <a:buNone/>
            </a:pPr>
            <a:r>
              <a:rPr lang="en-GB" sz="2100"/>
              <a:t>- pitching is minimized</a:t>
            </a:r>
            <a:endParaRPr sz="2100"/>
          </a:p>
          <a:p>
            <a:pPr indent="0" lvl="0" marL="0" rtl="0" algn="l">
              <a:lnSpc>
                <a:spcPct val="95000"/>
              </a:lnSpc>
              <a:spcBef>
                <a:spcPts val="1200"/>
              </a:spcBef>
              <a:spcAft>
                <a:spcPts val="1200"/>
              </a:spcAft>
              <a:buNone/>
            </a:pPr>
            <a:r>
              <a:rPr lang="en-GB" sz="2100"/>
              <a:t>-yawing chances are significantly reduced.</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FLIP ORIENTATION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rot="-5400000">
            <a:off x="1175338" y="464537"/>
            <a:ext cx="3416224"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058175" y="42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VIEW ORIENTATION</a:t>
            </a:r>
            <a:endParaRPr/>
          </a:p>
        </p:txBody>
      </p:sp>
      <p:sp>
        <p:nvSpPr>
          <p:cNvPr id="97" name="Google Shape;97;p19"/>
          <p:cNvSpPr txBox="1"/>
          <p:nvPr>
            <p:ph idx="1" type="body"/>
          </p:nvPr>
        </p:nvSpPr>
        <p:spPr>
          <a:xfrm>
            <a:off x="-9188425" y="2841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rot="-5400000">
            <a:off x="1739288" y="412100"/>
            <a:ext cx="3862075"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348075" y="502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STEERING INSTALLATION  PROCESS</a:t>
            </a:r>
            <a:endParaRPr/>
          </a:p>
        </p:txBody>
      </p:sp>
      <p:sp>
        <p:nvSpPr>
          <p:cNvPr id="104" name="Google Shape;104;p20"/>
          <p:cNvSpPr txBox="1"/>
          <p:nvPr>
            <p:ph idx="1" type="body"/>
          </p:nvPr>
        </p:nvSpPr>
        <p:spPr>
          <a:xfrm>
            <a:off x="9773425" y="1727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1943013" y="1190850"/>
            <a:ext cx="386207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0965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STEERING</a:t>
            </a:r>
            <a:endParaRPr/>
          </a:p>
        </p:txBody>
      </p:sp>
      <p:sp>
        <p:nvSpPr>
          <p:cNvPr id="111" name="Google Shape;111;p21"/>
          <p:cNvSpPr txBox="1"/>
          <p:nvPr>
            <p:ph idx="1" type="body"/>
          </p:nvPr>
        </p:nvSpPr>
        <p:spPr>
          <a:xfrm>
            <a:off x="-1434800" y="5259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605000" y="1075775"/>
            <a:ext cx="6850101" cy="412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