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7" r:id="rId5"/>
    <p:sldId id="268" r:id="rId6"/>
    <p:sldId id="269" r:id="rId7"/>
    <p:sldId id="270" r:id="rId8"/>
    <p:sldId id="271" r:id="rId9"/>
    <p:sldId id="262" r:id="rId10"/>
    <p:sldId id="266" r:id="rId11"/>
    <p:sldId id="263" r:id="rId12"/>
    <p:sldId id="264" r:id="rId13"/>
    <p:sldId id="265" r:id="rId14"/>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9" name="Rectangle 8"/>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bwMode="auto">
          <a:xfrm>
            <a:off x="1154955" y="2099733"/>
            <a:ext cx="8825658" cy="2677648"/>
          </a:xfrm>
        </p:spPr>
        <p:txBody>
          <a:bodyPr anchor="b"/>
          <a:lstStyle>
            <a:lvl1pPr>
              <a:defRPr sz="5400"/>
            </a:lvl1pPr>
          </a:lstStyle>
          <a:p>
            <a:pPr>
              <a:defRPr/>
            </a:pPr>
            <a:r>
              <a:rPr lang="en-US"/>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bwMode="auto">
          <a:xfrm>
            <a:off x="10352539" y="295728"/>
            <a:ext cx="838198" cy="767687"/>
          </a:xfrm>
        </p:spPr>
        <p:txBody>
          <a:bodyPr/>
          <a:lstStyle/>
          <a:p>
            <a:pPr>
              <a:defRPr/>
            </a:pPr>
            <a:fld id="{00E55A38-CD7B-4575-ADB2-599742FE9C88}"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PhAnim="0" userDrawn="1">
  <p:cSld name="Panoramic 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3" name="Rectangle 12"/>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4969927"/>
            <a:ext cx="8825659"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Grp="1" noChangeAspect="1"/>
          </p:cNvSpPr>
          <p:nvPr>
            <p:ph type="pic" idx="1"/>
          </p:nvPr>
        </p:nvSpPr>
        <p:spPr bwMode="auto">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154954" y="5536664"/>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PhAnim="0" showMasterSp="0" userDrawn="1">
  <p:cSld name="Title and Caption">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48798" y="1063417"/>
            <a:ext cx="8831816" cy="1372986"/>
          </a:xfrm>
        </p:spPr>
        <p:txBody>
          <a:bodyPr/>
          <a:lstStyle>
            <a:lvl1pPr>
              <a:defRPr sz="4000"/>
            </a:lvl1pPr>
          </a:lstStyle>
          <a:p>
            <a:pPr>
              <a:defRPr/>
            </a:pPr>
            <a:r>
              <a:rPr lang="en-US"/>
              <a:t>Click to edit Master title style</a:t>
            </a:r>
            <a:endParaRPr lang="en-US"/>
          </a:p>
        </p:txBody>
      </p:sp>
      <p:sp>
        <p:nvSpPr>
          <p:cNvPr id="8" name="Text Placeholder 3"/>
          <p:cNvSpPr>
            <a:spLocks noGrp="1"/>
          </p:cNvSpPr>
          <p:nvPr>
            <p:ph type="body" sz="half" idx="2"/>
          </p:nvPr>
        </p:nvSpPr>
        <p:spPr bwMode="auto">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3" name="Rectangle 12"/>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PhAnim="0" showMasterSp="0" userDrawn="1">
  <p:cSld name="Quote with Caption">
    <p:spTree>
      <p:nvGrpSpPr>
        <p:cNvPr id="1" name=""/>
        <p:cNvGrpSpPr/>
        <p:nvPr/>
      </p:nvGrpSpPr>
      <p:grpSpPr bwMode="auto">
        <a:xfrm>
          <a:off x="0" y="0"/>
          <a:ext cx="0" cy="0"/>
          <a:chOff x="0" y="0"/>
          <a:chExt cx="0" cy="0"/>
        </a:xfrm>
      </p:grpSpPr>
      <p:grpSp>
        <p:nvGrpSpPr>
          <p:cNvPr id="3" name="Group 2"/>
          <p:cNvGrpSpPr/>
          <p:nvPr/>
        </p:nvGrpSpPr>
        <p:grpSpPr bwMode="auto">
          <a:xfrm>
            <a:off x="0" y="0"/>
            <a:ext cx="12192000" cy="6858000"/>
            <a:chOff x="0" y="0"/>
            <a:chExt cx="12192000" cy="6858000"/>
          </a:xfrm>
        </p:grpSpPr>
        <p:sp>
          <p:nvSpPr>
            <p:cNvPr id="17" name="Rectangle 16"/>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lang="en-US" sz="9600" b="0" i="0">
              <a:solidFill>
                <a:schemeClr val="accent1">
                  <a:lumMod val="60000"/>
                  <a:lumOff val="40000"/>
                </a:schemeClr>
              </a:solidFill>
              <a:latin typeface="Arial"/>
              <a:cs typeface="Arial"/>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lang="en-US" sz="9600" b="0" i="0">
              <a:solidFill>
                <a:schemeClr val="accent1">
                  <a:lumMod val="60000"/>
                  <a:lumOff val="40000"/>
                </a:schemeClr>
              </a:solidFill>
              <a:latin typeface="Arial"/>
              <a:cs typeface="Arial"/>
            </a:endParaRPr>
          </a:p>
        </p:txBody>
      </p:sp>
      <p:sp>
        <p:nvSpPr>
          <p:cNvPr id="2" name="Title 1"/>
          <p:cNvSpPr>
            <a:spLocks noGrp="1"/>
          </p:cNvSpPr>
          <p:nvPr>
            <p:ph type="title"/>
          </p:nvPr>
        </p:nvSpPr>
        <p:spPr bwMode="auto">
          <a:xfrm>
            <a:off x="1581878" y="982134"/>
            <a:ext cx="8453906" cy="2696632"/>
          </a:xfrm>
        </p:spPr>
        <p:txBody>
          <a:bodyPr/>
          <a:lstStyle>
            <a:lvl1pPr>
              <a:defRPr sz="4000"/>
            </a:lvl1pPr>
          </a:lstStyle>
          <a:p>
            <a:pPr>
              <a:defRPr/>
            </a:pPr>
            <a:r>
              <a:rPr lang="en-US"/>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10" name="Text Placeholder 3"/>
          <p:cNvSpPr>
            <a:spLocks noGrp="1"/>
          </p:cNvSpPr>
          <p:nvPr>
            <p:ph type="body" sz="half" idx="2"/>
          </p:nvPr>
        </p:nvSpPr>
        <p:spPr bwMode="auto">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9" name="Rectangle 18"/>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PhAnim="0" showMasterSp="0" userDrawn="1">
  <p:cSld name="Name Card">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370667"/>
            <a:ext cx="8825660" cy="1822514"/>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16" name="Text Placeholder 3"/>
          <p:cNvSpPr>
            <a:spLocks noGrp="1"/>
          </p:cNvSpPr>
          <p:nvPr>
            <p:ph type="body" sz="half" idx="15"/>
          </p:nvPr>
        </p:nvSpPr>
        <p:spPr bwMode="auto">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Text Placeholder 4"/>
          <p:cNvSpPr>
            <a:spLocks noGrp="1"/>
          </p:cNvSpPr>
          <p:nvPr>
            <p:ph type="body" sz="quarter" idx="3"/>
          </p:nvPr>
        </p:nvSpPr>
        <p:spPr bwMode="auto">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19" name="Text Placeholder 3"/>
          <p:cNvSpPr>
            <a:spLocks noGrp="1"/>
          </p:cNvSpPr>
          <p:nvPr>
            <p:ph type="body" sz="half" idx="16"/>
          </p:nvPr>
        </p:nvSpPr>
        <p:spPr bwMode="auto">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14" name="Text Placeholder 4"/>
          <p:cNvSpPr>
            <a:spLocks noGrp="1"/>
          </p:cNvSpPr>
          <p:nvPr>
            <p:ph type="body" sz="quarter" idx="13"/>
          </p:nvPr>
        </p:nvSpPr>
        <p:spPr bwMode="auto">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20" name="Text Placeholder 3"/>
          <p:cNvSpPr>
            <a:spLocks noGrp="1"/>
          </p:cNvSpPr>
          <p:nvPr>
            <p:ph type="body" sz="half" idx="17"/>
          </p:nvPr>
        </p:nvSpPr>
        <p:spPr bwMode="auto">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cxnSp>
        <p:nvCxnSpPr>
          <p:cNvPr id="17" name="Straight Connector 16"/>
          <p:cNvCxnSpPr/>
          <p:nvPr/>
        </p:nvCxnSpPr>
        <p:spPr bwMode="auto">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bwMode="auto">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PhAnim="0" userDrawn="1">
  <p:cSld name="3 Picture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19" name="Picture Placeholder 2"/>
          <p:cNvSpPr>
            <a:spLocks noGrp="1" noChangeAspect="1"/>
          </p:cNvSpPr>
          <p:nvPr>
            <p:ph type="pic" idx="15"/>
          </p:nvPr>
        </p:nvSpPr>
        <p:spPr bwMode="auto">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2" name="Text Placeholder 3"/>
          <p:cNvSpPr>
            <a:spLocks noGrp="1"/>
          </p:cNvSpPr>
          <p:nvPr>
            <p:ph type="body" sz="half" idx="18"/>
          </p:nvPr>
        </p:nvSpPr>
        <p:spPr bwMode="auto">
          <a:xfrm>
            <a:off x="1154954" y="5109106"/>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Text Placeholder 4"/>
          <p:cNvSpPr>
            <a:spLocks noGrp="1"/>
          </p:cNvSpPr>
          <p:nvPr>
            <p:ph type="body" sz="quarter" idx="3"/>
          </p:nvPr>
        </p:nvSpPr>
        <p:spPr bwMode="auto">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41" name="Picture Placeholder 2"/>
          <p:cNvSpPr>
            <a:spLocks noGrp="1" noChangeAspect="1"/>
          </p:cNvSpPr>
          <p:nvPr>
            <p:ph type="pic" idx="21"/>
          </p:nvPr>
        </p:nvSpPr>
        <p:spPr bwMode="auto">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3" name="Text Placeholder 3"/>
          <p:cNvSpPr>
            <a:spLocks noGrp="1"/>
          </p:cNvSpPr>
          <p:nvPr>
            <p:ph type="body" sz="half" idx="19"/>
          </p:nvPr>
        </p:nvSpPr>
        <p:spPr bwMode="auto">
          <a:xfrm>
            <a:off x="4570172" y="5109105"/>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14" name="Text Placeholder 4"/>
          <p:cNvSpPr>
            <a:spLocks noGrp="1"/>
          </p:cNvSpPr>
          <p:nvPr>
            <p:ph type="body" sz="quarter" idx="13"/>
          </p:nvPr>
        </p:nvSpPr>
        <p:spPr bwMode="auto">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42" name="Picture Placeholder 2"/>
          <p:cNvSpPr>
            <a:spLocks noGrp="1" noChangeAspect="1"/>
          </p:cNvSpPr>
          <p:nvPr>
            <p:ph type="pic" idx="22"/>
          </p:nvPr>
        </p:nvSpPr>
        <p:spPr bwMode="auto">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20"/>
          </p:nvPr>
        </p:nvSpPr>
        <p:spPr bwMode="auto">
          <a:xfrm>
            <a:off x="7982775" y="5109104"/>
            <a:ext cx="3051096"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cxnSp>
        <p:nvCxnSpPr>
          <p:cNvPr id="43" name="Straight Connector 42"/>
          <p:cNvCxnSpPr/>
          <p:nvPr/>
        </p:nvCxnSpPr>
        <p:spPr bwMode="auto">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bwMode="auto">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8" name="Footer Placeholder 7"/>
          <p:cNvSpPr>
            <a:spLocks noGrp="1"/>
          </p:cNvSpPr>
          <p:nvPr>
            <p:ph type="ftr" sz="quarter" idx="11"/>
          </p:nvPr>
        </p:nvSpPr>
        <p:spPr bwMode="auto">
          <a:xfrm>
            <a:off x="561111" y="6391838"/>
            <a:ext cx="3644282" cy="304801"/>
          </a:xfr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2603500"/>
            <a:ext cx="8825659" cy="3416300"/>
          </a:xfrm>
        </p:spPr>
        <p:txBody>
          <a:bodyPr vert="eaVert" anchor="t" anchorCtr="0"/>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a:xfrm>
            <a:off x="10695439" y="6391838"/>
            <a:ext cx="990599" cy="304799"/>
          </a:xfrm>
        </p:spPr>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PhAnim="0" showMasterSp="0" userDrawn="1">
  <p:cSld name="Vertical Title and Text">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2" name="Rectangle 11"/>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bwMode="auto">
          <a:xfrm>
            <a:off x="8585235" y="1278467"/>
            <a:ext cx="1409965" cy="4748590"/>
          </a:xfrm>
        </p:spPr>
        <p:txBody>
          <a:bodyPr vert="eaVert" anchor="b" anchorCtr="0"/>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1278467"/>
            <a:ext cx="6256025" cy="4748590"/>
          </a:xfr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a:xfrm>
            <a:off x="10653104" y="6391838"/>
            <a:ext cx="992135" cy="304799"/>
          </a:xfrm>
        </p:spPr>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PhAnim="0"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1154954" y="2603500"/>
            <a:ext cx="8825659" cy="3416300"/>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showMasterSp="0" userDrawn="1">
  <p:cSld name="Section Header">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199998">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677645"/>
            <a:ext cx="4351025" cy="2283824"/>
          </a:xfrm>
        </p:spPr>
        <p:txBody>
          <a:bodyPr anchor="ctr"/>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54954" y="2603500"/>
            <a:ext cx="4825158" cy="3416301"/>
          </a:xfrm>
        </p:spPr>
        <p:txBody>
          <a:bodyPr>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half" idx="2"/>
          </p:nvPr>
        </p:nvSpPr>
        <p:spPr bwMode="auto">
          <a:xfrm>
            <a:off x="6208712" y="2603500"/>
            <a:ext cx="4825159" cy="3416300"/>
          </a:xfrm>
        </p:spPr>
        <p:txBody>
          <a:bodyPr>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4" name="Content Placeholder 3"/>
          <p:cNvSpPr>
            <a:spLocks noGrp="1"/>
          </p:cNvSpPr>
          <p:nvPr>
            <p:ph sz="half" idx="2"/>
          </p:nvPr>
        </p:nvSpPr>
        <p:spPr bwMode="auto">
          <a:xfrm>
            <a:off x="1154954" y="3179762"/>
            <a:ext cx="4825158" cy="2840039"/>
          </a:xfrm>
        </p:spPr>
        <p:txBody>
          <a:bodyPr>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Text Placeholder 4"/>
          <p:cNvSpPr>
            <a:spLocks noGrp="1"/>
          </p:cNvSpPr>
          <p:nvPr>
            <p:ph type="body" sz="quarter" idx="3"/>
          </p:nvPr>
        </p:nvSpPr>
        <p:spPr bwMode="auto">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6" name="Content Placeholder 5"/>
          <p:cNvSpPr>
            <a:spLocks noGrp="1"/>
          </p:cNvSpPr>
          <p:nvPr>
            <p:ph sz="quarter" idx="4"/>
          </p:nvPr>
        </p:nvSpPr>
        <p:spPr bwMode="auto">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Title Only">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1154954" y="973668"/>
            <a:ext cx="8761413" cy="706964"/>
          </a:xfrm>
        </p:spPr>
        <p:txBody>
          <a:bodyPr/>
          <a:lstStyle>
            <a:lvl1pPr>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PhAnim="0" showMasterSp="0"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7" name="Rectangle 6"/>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PhAnim="0" showMasterSp="0" userDrawn="1">
  <p:cSld name="Content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8">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295400"/>
            <a:ext cx="2793158" cy="1600200"/>
          </a:xfrm>
        </p:spPr>
        <p:txBody>
          <a:bodyPr anchor="b"/>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5781146" y="1447800"/>
            <a:ext cx="5190066" cy="4572000"/>
          </a:xfrm>
        </p:spPr>
        <p:txBody>
          <a:bodyPr anchor="ctr">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Text Placeholder 3"/>
          <p:cNvSpPr>
            <a:spLocks noGrp="1"/>
          </p:cNvSpPr>
          <p:nvPr>
            <p:ph type="body" sz="half" idx="2"/>
          </p:nvPr>
        </p:nvSpPr>
        <p:spPr bwMode="gray">
          <a:xfrm>
            <a:off x="1154954" y="3129280"/>
            <a:ext cx="2793158" cy="2895598"/>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PhAnim="0" showMasterSp="0" userDrawn="1">
  <p:cSld name="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8">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693333"/>
            <a:ext cx="3865134" cy="1735667"/>
          </a:xfrm>
        </p:spPr>
        <p:txBody>
          <a:bodyPr anchor="b">
            <a:normAutofit/>
          </a:bodyPr>
          <a:lstStyle>
            <a:lvl1pPr algn="l">
              <a:defRPr sz="3600" b="0"/>
            </a:lvl1pPr>
          </a:lstStyle>
          <a:p>
            <a:pPr>
              <a:defRPr/>
            </a:pPr>
            <a:r>
              <a:rPr lang="en-US"/>
              <a:t>Click to edit Master title style</a:t>
            </a:r>
            <a:endParaRPr lang="en-US"/>
          </a:p>
        </p:txBody>
      </p:sp>
      <p:sp>
        <p:nvSpPr>
          <p:cNvPr id="3" name="Picture Placeholder 2"/>
          <p:cNvSpPr>
            <a:spLocks noGrp="1" noChangeAspect="1"/>
          </p:cNvSpPr>
          <p:nvPr>
            <p:ph type="pic" idx="1"/>
          </p:nvPr>
        </p:nvSpPr>
        <p:spPr bwMode="auto">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defRPr/>
            </a:pPr>
            <a:r>
              <a:rPr lang="en-US"/>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7" name="Rectangle 6"/>
            <p:cNvSpPr/>
            <p:nvPr/>
          </p:nvSpPr>
          <p:spPr bwMode="auto">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6"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8761413" cy="3416300"/>
          </a:xfrm>
          <a:prstGeom prst="rect">
            <a:avLst/>
          </a:prstGeom>
        </p:spPr>
        <p:txBody>
          <a:bodyPr vert="horz" lIns="91440" tIns="45720" rIns="91440" bIns="45720" rtlCol="0">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2"/>
          </p:nvPr>
        </p:nvSpPr>
        <p:spPr bwMode="auto">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BA38155F-AEC7-4C83-BD8B-86231E183429}" type="datetimeFigureOut">
              <a:rPr lang="en-US"/>
            </a:fld>
            <a:endParaRPr lang="en-US"/>
          </a:p>
        </p:txBody>
      </p:sp>
      <p:sp>
        <p:nvSpPr>
          <p:cNvPr id="5" name="Footer Placeholder 4"/>
          <p:cNvSpPr>
            <a:spLocks noGrp="1"/>
          </p:cNvSpPr>
          <p:nvPr>
            <p:ph type="ftr" sz="quarter" idx="3"/>
          </p:nvPr>
        </p:nvSpPr>
        <p:spPr bwMode="auto">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p>
        </p:txBody>
      </p:sp>
      <p:sp>
        <p:nvSpPr>
          <p:cNvPr id="21" name="Rectangle 2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39" y="295728"/>
            <a:ext cx="838198"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00E55A38-CD7B-4575-ADB2-599742FE9C88}"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a:spcBef>
          <a:spcPts val="0"/>
        </a:spcBef>
        <a:buNone/>
        <a:defRPr sz="3600" b="0" i="0">
          <a:solidFill>
            <a:schemeClr val="bg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b="0" i="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b="0" i="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b="0" i="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Navigation Group</a:t>
            </a:r>
            <a:endParaRPr lang="en-US"/>
          </a:p>
        </p:txBody>
      </p:sp>
      <p:sp>
        <p:nvSpPr>
          <p:cNvPr id="3" name="Subtitle 2"/>
          <p:cNvSpPr>
            <a:spLocks noGrp="1"/>
          </p:cNvSpPr>
          <p:nvPr>
            <p:ph type="subTitle" idx="1"/>
          </p:nvPr>
        </p:nvSpPr>
        <p:spPr bwMode="auto"/>
        <p:txBody>
          <a:bodyPr/>
          <a:lstStyle/>
          <a:p>
            <a:pPr>
              <a:defRPr/>
            </a:pPr>
            <a:r>
              <a:rPr lang="en-US"/>
              <a:t>Week SEVEN progress and tasks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90113824" name="Title 1"/>
          <p:cNvSpPr>
            <a:spLocks noGrp="1"/>
          </p:cNvSpPr>
          <p:nvPr>
            <p:ph type="title"/>
          </p:nvPr>
        </p:nvSpPr>
        <p:spPr bwMode="auto"/>
        <p:txBody>
          <a:bodyPr/>
          <a:lstStyle/>
          <a:p>
            <a:pPr>
              <a:defRPr/>
            </a:pPr>
            <a:r>
              <a:rPr lang="en-US"/>
              <a:t>Necessary items </a:t>
            </a:r>
            <a:endParaRPr lang="en-US"/>
          </a:p>
        </p:txBody>
      </p:sp>
      <p:sp>
        <p:nvSpPr>
          <p:cNvPr id="952159429" name="Content Placeholder 2"/>
          <p:cNvSpPr>
            <a:spLocks noGrp="1"/>
          </p:cNvSpPr>
          <p:nvPr>
            <p:ph idx="1"/>
          </p:nvPr>
        </p:nvSpPr>
        <p:spPr bwMode="auto">
          <a:xfrm>
            <a:off x="1154953" y="2603499"/>
            <a:ext cx="8825658" cy="3416298"/>
          </a:xfrm>
        </p:spPr>
        <p:txBody>
          <a:bodyPr/>
          <a:lstStyle/>
          <a:p>
            <a:pPr marL="0" indent="0">
              <a:buNone/>
              <a:defRPr/>
            </a:pPr>
            <a:r>
              <a:rPr lang="en-US"/>
              <a:t>We will potentially need 3 electro-mechanical Actuators,to be determined after liasing.</a:t>
            </a:r>
            <a:endParaRPr lang="en-US"/>
          </a:p>
          <a:p>
            <a:pPr marL="0" indent="0">
              <a:buNone/>
              <a:defRPr/>
            </a:pPr>
            <a:r>
              <a:rPr lang="en-US"/>
              <a:t>A 17kg Servo motor.</a:t>
            </a:r>
            <a:endParaRPr lang="en-US"/>
          </a:p>
          <a:p>
            <a:pPr marL="0" indent="0">
              <a:buNone/>
              <a:defRPr/>
            </a:pPr>
            <a:r>
              <a:rPr lang="en-US"/>
              <a:t>List will be ammended again before end of day.</a:t>
            </a:r>
            <a:endParaRPr lang="en-US"/>
          </a:p>
          <a:p>
            <a:pPr>
              <a:defRPr/>
            </a:p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4782499" name="Title 1"/>
          <p:cNvSpPr>
            <a:spLocks noGrp="1"/>
          </p:cNvSpPr>
          <p:nvPr>
            <p:ph type="title"/>
          </p:nvPr>
        </p:nvSpPr>
        <p:spPr bwMode="auto"/>
        <p:txBody>
          <a:bodyPr/>
          <a:lstStyle/>
          <a:p>
            <a:pPr>
              <a:defRPr/>
            </a:pPr>
            <a:r>
              <a:t>Challenges</a:t>
            </a:r>
          </a:p>
        </p:txBody>
      </p:sp>
      <p:sp>
        <p:nvSpPr>
          <p:cNvPr id="1106483667" name="Content Placeholder 2"/>
          <p:cNvSpPr>
            <a:spLocks noGrp="1"/>
          </p:cNvSpPr>
          <p:nvPr>
            <p:ph idx="1"/>
          </p:nvPr>
        </p:nvSpPr>
        <p:spPr bwMode="auto">
          <a:xfrm>
            <a:off x="1154953" y="2603499"/>
            <a:ext cx="8825658" cy="3416298"/>
          </a:xfrm>
        </p:spPr>
        <p:txBody>
          <a:bodyPr/>
          <a:lstStyle/>
          <a:p>
            <a:pPr>
              <a:defRPr/>
            </a:pPr>
            <a:r>
              <a:rPr lang="en-US"/>
              <a:t>PID algorithm code generation and formulation.</a:t>
            </a:r>
            <a:endParaRPr lang="en-US"/>
          </a:p>
          <a:p>
            <a:pPr>
              <a:defRPr/>
            </a:pPr>
            <a:endParaRPr lang="en-US"/>
          </a:p>
          <a:p>
            <a:pPr>
              <a:defRPr/>
            </a:p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41746387" name="Title 1"/>
          <p:cNvSpPr>
            <a:spLocks noGrp="1"/>
          </p:cNvSpPr>
          <p:nvPr>
            <p:ph type="title"/>
          </p:nvPr>
        </p:nvSpPr>
        <p:spPr bwMode="auto"/>
        <p:txBody>
          <a:bodyPr/>
          <a:lstStyle/>
          <a:p>
            <a:pPr>
              <a:defRPr/>
            </a:pPr>
            <a:r>
              <a:rPr lang="en-US"/>
              <a:t>Finale</a:t>
            </a:r>
            <a:endParaRPr lang="en-US"/>
          </a:p>
        </p:txBody>
      </p:sp>
      <p:sp>
        <p:nvSpPr>
          <p:cNvPr id="708436697" name="Content Placeholder 2"/>
          <p:cNvSpPr>
            <a:spLocks noGrp="1"/>
          </p:cNvSpPr>
          <p:nvPr>
            <p:ph idx="1"/>
          </p:nvPr>
        </p:nvSpPr>
        <p:spPr bwMode="auto">
          <a:xfrm>
            <a:off x="1154953" y="2603499"/>
            <a:ext cx="8825658" cy="3416298"/>
          </a:xfrm>
        </p:spPr>
        <p:txBody>
          <a:bodyPr/>
          <a:lstStyle/>
          <a:p>
            <a:pPr>
              <a:defRPr/>
            </a:pPr>
            <a:r>
              <a:rPr sz="4800"/>
              <a:t>             THE END</a:t>
            </a:r>
            <a:endParaRPr sz="48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Members</a:t>
            </a:r>
            <a:endParaRPr lang="en-US"/>
          </a:p>
        </p:txBody>
      </p:sp>
      <p:sp>
        <p:nvSpPr>
          <p:cNvPr id="3" name="Content Placeholder 2"/>
          <p:cNvSpPr>
            <a:spLocks noGrp="1"/>
          </p:cNvSpPr>
          <p:nvPr>
            <p:ph idx="1"/>
          </p:nvPr>
        </p:nvSpPr>
        <p:spPr bwMode="auto"/>
        <p:txBody>
          <a:bodyPr/>
          <a:lstStyle/>
          <a:p>
            <a:pPr>
              <a:defRPr/>
            </a:pPr>
            <a:r>
              <a:rPr lang="en-US"/>
              <a:t>Members;</a:t>
            </a:r>
            <a:endParaRPr lang="en-US"/>
          </a:p>
          <a:p>
            <a:pPr marL="514350" indent="-514350">
              <a:buFont typeface="+mj-lt"/>
              <a:buAutoNum type="arabicPeriod"/>
              <a:defRPr/>
            </a:pPr>
            <a:r>
              <a:rPr lang="en-US"/>
              <a:t>Dennis </a:t>
            </a:r>
            <a:r>
              <a:rPr lang="en-US"/>
              <a:t>Bundi</a:t>
            </a:r>
            <a:r>
              <a:rPr lang="en-US"/>
              <a:t>.</a:t>
            </a:r>
            <a:endParaRPr lang="en-US"/>
          </a:p>
          <a:p>
            <a:pPr marL="514350" indent="-514350">
              <a:buFont typeface="+mj-lt"/>
              <a:buAutoNum type="arabicPeriod"/>
              <a:defRPr/>
            </a:pPr>
            <a:r>
              <a:rPr lang="en-US"/>
              <a:t>Charles </a:t>
            </a:r>
            <a:r>
              <a:rPr lang="en-US"/>
              <a:t>Otieno</a:t>
            </a:r>
            <a:r>
              <a:rPr lang="en-US"/>
              <a:t>.</a:t>
            </a:r>
            <a:endParaRPr lang="en-US"/>
          </a:p>
          <a:p>
            <a:pPr marL="514350" indent="-514350">
              <a:buFont typeface="+mj-lt"/>
              <a:buAutoNum type="arabicPeriod"/>
              <a:defRPr/>
            </a:pPr>
            <a:r>
              <a:rPr lang="en-US"/>
              <a:t>Kiragu</a:t>
            </a:r>
            <a:r>
              <a:rPr lang="en-US"/>
              <a:t> </a:t>
            </a:r>
            <a:r>
              <a:rPr lang="en-US"/>
              <a:t>Maina</a:t>
            </a:r>
            <a:r>
              <a:rPr lang="en-US"/>
              <a:t>.</a:t>
            </a:r>
            <a:endParaRPr lang="en-US"/>
          </a:p>
          <a:p>
            <a:pPr marL="514350" indent="-514350">
              <a:buFont typeface="+mj-lt"/>
              <a:buAutoNum type="arabicPeriod"/>
              <a:defRPr/>
            </a:pPr>
            <a:r>
              <a:rPr lang="en-US"/>
              <a:t>Omar Waka.</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Objectives:</a:t>
            </a:r>
            <a:endParaRPr lang="en-US"/>
          </a:p>
        </p:txBody>
      </p:sp>
      <p:sp>
        <p:nvSpPr>
          <p:cNvPr id="3" name="Content Placeholder 2"/>
          <p:cNvSpPr>
            <a:spLocks noGrp="1"/>
          </p:cNvSpPr>
          <p:nvPr>
            <p:ph idx="1"/>
          </p:nvPr>
        </p:nvSpPr>
        <p:spPr/>
        <p:txBody>
          <a:bodyPr/>
          <a:p>
            <a:r>
              <a:rPr lang="en-US"/>
              <a:t>PID algorithm and solution </a:t>
            </a:r>
            <a:r>
              <a:rPr lang="en-US">
                <a:sym typeface="+mn-ea"/>
              </a:rPr>
              <a:t>PID (proportional integral derivative control algorithm) .</a:t>
            </a:r>
            <a:endParaRPr lang="en-US">
              <a:sym typeface="+mn-ea"/>
            </a:endParaRPr>
          </a:p>
          <a:p>
            <a:r>
              <a:rPr lang="en-US"/>
              <a:t>Actuators and motor decision...</a:t>
            </a:r>
            <a:endParaRPr lang="en-US"/>
          </a:p>
          <a:p>
            <a:r>
              <a:rPr lang="en-US"/>
              <a:t>-Brake</a:t>
            </a:r>
            <a:endParaRPr lang="en-US"/>
          </a:p>
          <a:p>
            <a:r>
              <a:rPr lang="en-US"/>
              <a:t>-clutch</a:t>
            </a:r>
            <a:endParaRPr lang="en-US"/>
          </a:p>
          <a:p>
            <a:r>
              <a:rPr lang="en-US"/>
              <a:t>-steering</a:t>
            </a:r>
            <a:endParaRPr lang="en-US"/>
          </a:p>
          <a:p>
            <a:r>
              <a:rPr lang="en-US"/>
              <a:t>-hydraulic valve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Illustration</a:t>
            </a:r>
            <a:endParaRPr lang="en-US"/>
          </a:p>
        </p:txBody>
      </p:sp>
      <p:sp>
        <p:nvSpPr>
          <p:cNvPr id="3" name="Content Placeholder 2"/>
          <p:cNvSpPr>
            <a:spLocks noGrp="1"/>
          </p:cNvSpPr>
          <p:nvPr>
            <p:ph idx="1"/>
          </p:nvPr>
        </p:nvSpPr>
        <p:spPr/>
        <p:txBody>
          <a:bodyPr/>
          <a:p>
            <a:r>
              <a:rPr lang="en-US"/>
              <a:t>Due to the complexity of PID (proportional integral derivative control algorithm) ,we sought to find alternatives while still working on PID and eventually came up with:</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Illustration:</a:t>
            </a:r>
            <a:endParaRPr lang="en-US"/>
          </a:p>
        </p:txBody>
      </p:sp>
      <p:pic>
        <p:nvPicPr>
          <p:cNvPr id="4" name="Content Placeholder 3" descr="Screenshot (8)"/>
          <p:cNvPicPr>
            <a:picLocks noChangeAspect="1"/>
          </p:cNvPicPr>
          <p:nvPr>
            <p:ph idx="1"/>
          </p:nvPr>
        </p:nvPicPr>
        <p:blipFill>
          <a:blip r:embed="rId1"/>
          <a:stretch>
            <a:fillRect/>
          </a:stretch>
        </p:blipFill>
        <p:spPr>
          <a:xfrm>
            <a:off x="1055370" y="1557020"/>
            <a:ext cx="8829675" cy="49650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Illustration:</a:t>
            </a:r>
            <a:endParaRPr lang="en-US"/>
          </a:p>
        </p:txBody>
      </p:sp>
      <p:pic>
        <p:nvPicPr>
          <p:cNvPr id="4" name="Content Placeholder 3" descr="Screenshot (9)"/>
          <p:cNvPicPr>
            <a:picLocks noChangeAspect="1"/>
          </p:cNvPicPr>
          <p:nvPr>
            <p:ph idx="1"/>
          </p:nvPr>
        </p:nvPicPr>
        <p:blipFill>
          <a:blip r:embed="rId1"/>
          <a:stretch>
            <a:fillRect/>
          </a:stretch>
        </p:blipFill>
        <p:spPr>
          <a:xfrm>
            <a:off x="1343660" y="1701165"/>
            <a:ext cx="8381365" cy="47129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 Explanation</a:t>
            </a:r>
            <a:endParaRPr lang="en-US"/>
          </a:p>
        </p:txBody>
      </p:sp>
      <p:sp>
        <p:nvSpPr>
          <p:cNvPr id="3" name="Content Placeholder 2"/>
          <p:cNvSpPr>
            <a:spLocks noGrp="1"/>
          </p:cNvSpPr>
          <p:nvPr>
            <p:ph idx="1"/>
          </p:nvPr>
        </p:nvSpPr>
        <p:spPr/>
        <p:txBody>
          <a:bodyPr/>
          <a:p>
            <a:r>
              <a:rPr lang="en-US"/>
              <a:t>From the first picture, we have the code details of the algorithm of subtracting the two locations to achieve the distance to set TARGET.</a:t>
            </a:r>
            <a:endParaRPr lang="en-US"/>
          </a:p>
          <a:p>
            <a:r>
              <a:rPr lang="en-US"/>
              <a:t>The code works around its own algorithm to calculate both the distance and cardinal orientention from the current position to the set TARGET location.</a:t>
            </a:r>
            <a:endParaRPr lang="en-US"/>
          </a:p>
          <a:p>
            <a:r>
              <a:rPr lang="en-US"/>
              <a:t>From the second picture, we can observe the reduction of distance and change in orientation from the serial monitor. Upon further increase and maintaining  the same coordinates, the distance and orientation remians constant showing the the GPS module is working and actively calculating the distance.</a:t>
            </a:r>
            <a:endParaRPr lang="en-US"/>
          </a:p>
          <a:p>
            <a:r>
              <a:rPr lang="en-US"/>
              <a:t>The tests were done within the room and gives improved understanding on how to both stabilise and maneuvre the GPS location within buildings and structures.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39618372" name="Title 1"/>
          <p:cNvSpPr>
            <a:spLocks noGrp="1"/>
          </p:cNvSpPr>
          <p:nvPr>
            <p:ph type="title"/>
          </p:nvPr>
        </p:nvSpPr>
        <p:spPr bwMode="auto"/>
        <p:txBody>
          <a:bodyPr/>
          <a:lstStyle/>
          <a:p>
            <a:pPr>
              <a:defRPr/>
            </a:pPr>
            <a:r>
              <a:rPr lang="en-US"/>
              <a:t>Agreement on Operation with Mechanical team</a:t>
            </a:r>
            <a:endParaRPr lang="en-US"/>
          </a:p>
        </p:txBody>
      </p:sp>
      <p:sp>
        <p:nvSpPr>
          <p:cNvPr id="698640605" name="Content Placeholder 2"/>
          <p:cNvSpPr>
            <a:spLocks noGrp="1"/>
          </p:cNvSpPr>
          <p:nvPr>
            <p:ph idx="1"/>
          </p:nvPr>
        </p:nvSpPr>
        <p:spPr bwMode="auto">
          <a:xfrm>
            <a:off x="1154953" y="2292457"/>
            <a:ext cx="8825658" cy="3727342"/>
          </a:xfrm>
        </p:spPr>
        <p:txBody>
          <a:bodyPr vertOverflow="overflow" horzOverflow="overflow" vert="horz" wrap="square" lIns="91440" tIns="45720" rIns="91440" bIns="45720" numCol="1" spcCol="0" rtlCol="0" fromWordArt="0" anchor="t" anchorCtr="0" forceAA="0" upright="0" compatLnSpc="0">
            <a:normAutofit/>
          </a:bodyPr>
          <a:lstStyle/>
          <a:p>
            <a:pPr>
              <a:defRPr/>
            </a:pPr>
          </a:p>
          <a:p>
            <a:pPr>
              <a:defRPr/>
            </a:pPr>
            <a:r>
              <a:rPr lang="en-US" sz="2200" b="0" i="0" u="none">
                <a:solidFill>
                  <a:srgbClr val="000000"/>
                </a:solidFill>
                <a:latin typeface="Times New Roman"/>
                <a:ea typeface="Times New Roman"/>
                <a:cs typeface="Times New Roman"/>
              </a:rPr>
              <a:t>The mechanical team is to do the necessary calculatios for the determination for the properties of our:</a:t>
            </a:r>
            <a:endParaRPr lang="en-US" sz="2200" b="0" i="0" u="none">
              <a:solidFill>
                <a:srgbClr val="000000"/>
              </a:solidFill>
              <a:latin typeface="Times New Roman"/>
              <a:ea typeface="Times New Roman"/>
              <a:cs typeface="Times New Roman"/>
            </a:endParaRPr>
          </a:p>
          <a:p>
            <a:pPr>
              <a:defRPr/>
            </a:pPr>
            <a:r>
              <a:rPr lang="en-US" sz="2200" b="0" i="0" u="none">
                <a:solidFill>
                  <a:srgbClr val="000000"/>
                </a:solidFill>
                <a:latin typeface="Times New Roman"/>
                <a:ea typeface="Times New Roman"/>
                <a:cs typeface="Times New Roman"/>
              </a:rPr>
              <a:t>1:Braking System implementation...</a:t>
            </a:r>
            <a:endParaRPr lang="en-US" sz="2200" b="0" i="0" u="none">
              <a:solidFill>
                <a:srgbClr val="000000"/>
              </a:solidFill>
              <a:latin typeface="Times New Roman"/>
              <a:ea typeface="Times New Roman"/>
              <a:cs typeface="Times New Roman"/>
            </a:endParaRPr>
          </a:p>
          <a:p>
            <a:pPr>
              <a:defRPr/>
            </a:pPr>
            <a:r>
              <a:rPr lang="en-US" sz="2200" b="0" i="0" u="none">
                <a:solidFill>
                  <a:srgbClr val="000000"/>
                </a:solidFill>
                <a:latin typeface="Times New Roman"/>
                <a:ea typeface="Times New Roman"/>
                <a:cs typeface="Times New Roman"/>
              </a:rPr>
              <a:t>we concluded to use an electromechanical pneumatic mechanism,pending calculation on the necessary force needed to push the pedal.</a:t>
            </a:r>
            <a:endParaRPr lang="en-US" sz="2200" b="0" i="0" u="none">
              <a:solidFill>
                <a:srgbClr val="000000"/>
              </a:solidFill>
              <a:latin typeface="Times New Roman"/>
              <a:ea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Agreement on Operation With Mechanical Team</a:t>
            </a:r>
            <a:endParaRPr lang="en-US"/>
          </a:p>
        </p:txBody>
      </p:sp>
      <p:sp>
        <p:nvSpPr>
          <p:cNvPr id="3" name="Content Placeholder 2"/>
          <p:cNvSpPr>
            <a:spLocks noGrp="1"/>
          </p:cNvSpPr>
          <p:nvPr>
            <p:ph idx="1"/>
          </p:nvPr>
        </p:nvSpPr>
        <p:spPr/>
        <p:txBody>
          <a:bodyPr/>
          <a:p>
            <a:r>
              <a:rPr lang="en-US"/>
              <a:t>2:Clutch necessity,This was also concluded that we will use another electro-mechanical pneumatic mechanism.</a:t>
            </a:r>
            <a:endParaRPr lang="en-US"/>
          </a:p>
          <a:p>
            <a:r>
              <a:rPr lang="en-US"/>
              <a:t>Pending the necessary calculations.</a:t>
            </a:r>
            <a:endParaRPr lang="en-US"/>
          </a:p>
          <a:p>
            <a:endParaRPr lang="en-US"/>
          </a:p>
          <a:p>
            <a:r>
              <a:rPr lang="en-US"/>
              <a:t>3:Steering:</a:t>
            </a:r>
            <a:endParaRPr lang="en-US"/>
          </a:p>
          <a:p>
            <a:r>
              <a:rPr lang="en-US"/>
              <a:t>based on the mechanical teams calculations ,the general consesu for the necessary force needed to work on the steering while both stationary and in motion,a force generation of atleast 156N/M was needed.</a:t>
            </a:r>
            <a:endParaRPr lang="en-US"/>
          </a:p>
          <a:p>
            <a:r>
              <a:rPr lang="en-US"/>
              <a:t>This will be implemented using a 17kg servo-motor.</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a:ea typeface="Arial"/>
        <a:cs typeface="Arial"/>
      </a:majorFont>
      <a:minorFont>
        <a:latin typeface="Century Gothic"/>
        <a:ea typeface="Arial"/>
        <a:cs typeface="Arial"/>
      </a:minorFont>
    </a:fontScheme>
    <a:fmtScheme name="Ion Boardroom">
      <a:fillStyleLst>
        <a:solidFill>
          <a:schemeClr val="phClr"/>
        </a:solidFill>
        <a:gradFill>
          <a:gsLst>
            <a:gs pos="0">
              <a:schemeClr val="phClr">
                <a:tint val="64000"/>
                <a:lumMod val="118000"/>
              </a:schemeClr>
            </a:gs>
            <a:gs pos="100000">
              <a:schemeClr val="phClr">
                <a:tint val="92000"/>
                <a:alpha val="100000"/>
                <a:lumMod val="110000"/>
              </a:schemeClr>
            </a:gs>
          </a:gsLst>
          <a:lin ang="5400000" scaled="0"/>
        </a:gradFill>
        <a:gradFill>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8000"/>
                <a:hueMod val="124000"/>
                <a:satMod val="148000"/>
                <a:lumMod val="124000"/>
              </a:schemeClr>
            </a:gs>
            <a:gs pos="100000">
              <a:schemeClr val="phClr">
                <a:shade val="76000"/>
                <a:hueMod val="89000"/>
                <a:satMod val="164000"/>
                <a:lumMod val="56000"/>
              </a:schemeClr>
            </a:gs>
          </a:gsLst>
          <a:path path="circle"/>
        </a:gradFill>
        <a:blipFill>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2266</Words>
  <Application>WPS Presentation</Application>
  <PresentationFormat>Widescreen</PresentationFormat>
  <Paragraphs>70</Paragraphs>
  <Slides>12</Slides>
  <Notes>10</Notes>
  <HiddenSlides>0</HiddenSlides>
  <MMClips>2</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Wingdings 3</vt:lpstr>
      <vt:lpstr>Gubbi</vt:lpstr>
      <vt:lpstr>Arial</vt:lpstr>
      <vt:lpstr>Nimbus Roman No9 L</vt:lpstr>
      <vt:lpstr>Times New Roman</vt:lpstr>
      <vt:lpstr>Century Gothic</vt:lpstr>
      <vt:lpstr>Microsoft YaHei</vt:lpstr>
      <vt:lpstr>Droid Sans Fallback</vt:lpstr>
      <vt:lpstr>Arial Unicode MS</vt:lpstr>
      <vt:lpstr>Calibri</vt:lpstr>
      <vt:lpstr>DejaVu Sans</vt:lpstr>
      <vt:lpstr>OpenSymbol</vt:lpstr>
      <vt:lpstr>Ion Boardroom</vt:lpstr>
      <vt:lpstr>Navigation Group</vt:lpstr>
      <vt:lpstr>Members</vt:lpstr>
      <vt:lpstr>PowerPoint 演示文稿</vt:lpstr>
      <vt:lpstr>Code Illustration</vt:lpstr>
      <vt:lpstr>Code Illustration:</vt:lpstr>
      <vt:lpstr>Code Illustration:</vt:lpstr>
      <vt:lpstr>Code Explanation</vt:lpstr>
      <vt:lpstr>Agreement on Operation with Mechanical team</vt:lpstr>
      <vt:lpstr>Agreement on Operation With Mechanical Team</vt:lpstr>
      <vt:lpstr>Necessary items </vt:lpstr>
      <vt:lpstr>Challenges</vt:lpstr>
      <vt:lpstr>Finale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creator>user</dc:creator>
  <cp:lastModifiedBy>o_w</cp:lastModifiedBy>
  <cp:revision>13</cp:revision>
  <dcterms:created xsi:type="dcterms:W3CDTF">2023-03-08T12:59:03Z</dcterms:created>
  <dcterms:modified xsi:type="dcterms:W3CDTF">2023-03-08T12:59:03Z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