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63" r:id="rId5"/>
    <p:sldId id="264" r:id="rId6"/>
    <p:sldId id="266" r:id="rId7"/>
    <p:sldId id="268" r:id="rId8"/>
    <p:sldId id="270" r:id="rId9"/>
    <p:sldId id="265" r:id="rId10"/>
    <p:sldId id="267" r:id="rId11"/>
    <p:sldId id="271" r:id="rId12"/>
    <p:sldId id="285" r:id="rId1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p:scale>
          <a:sx n="66" d="100"/>
          <a:sy n="66" d="100"/>
        </p:scale>
        <p:origin x="222" y="-6"/>
      </p:cViewPr>
      <p:guideLst>
        <p:guide orient="horz" pos="2167"/>
        <p:guide pos="3836"/>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p>
            <a:pPr lvl="0"/>
            <a:r>
              <a:rPr lang="zh-CN" altLang="en-US" dirty="0"/>
              <a:t>Click to edit Master text style</a:t>
            </a:r>
            <a:endParaRPr lang="zh-CN" altLang="en-US" dirty="0"/>
          </a:p>
          <a:p>
            <a:pPr lvl="1" indent="0"/>
            <a:r>
              <a:rPr lang="zh-CN" altLang="en-US" dirty="0"/>
              <a:t>Second level</a:t>
            </a:r>
            <a:endParaRPr lang="zh-CN" altLang="en-US" dirty="0"/>
          </a:p>
          <a:p>
            <a:pPr lvl="2" indent="0"/>
            <a:r>
              <a:rPr lang="zh-CN" altLang="en-US" dirty="0"/>
              <a:t>Third level</a:t>
            </a:r>
            <a:endParaRPr lang="zh-CN" altLang="en-US" dirty="0"/>
          </a:p>
          <a:p>
            <a:pPr lvl="3" indent="0"/>
            <a:r>
              <a:rPr lang="zh-CN" altLang="en-US" dirty="0"/>
              <a:t>Fourth level</a:t>
            </a:r>
            <a:endParaRPr lang="zh-CN" altLang="en-US" dirty="0"/>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7" name="图片 3"/>
          <p:cNvPicPr>
            <a:picLocks noChangeAspect="1"/>
          </p:cNvPicPr>
          <p:nvPr/>
        </p:nvPicPr>
        <p:blipFill>
          <a:blip r:embed="rId1"/>
          <a:srcRect l="5727" r="16841" b="26530"/>
          <a:stretch>
            <a:fillRect/>
          </a:stretch>
        </p:blipFill>
        <p:spPr>
          <a:xfrm>
            <a:off x="-7620" y="0"/>
            <a:ext cx="12192000" cy="6858000"/>
          </a:xfrm>
          <a:prstGeom prst="rect">
            <a:avLst/>
          </a:prstGeom>
          <a:noFill/>
          <a:ln w="9525">
            <a:noFill/>
          </a:ln>
        </p:spPr>
      </p:pic>
      <p:sp>
        <p:nvSpPr>
          <p:cNvPr id="2" name="Text Box 1"/>
          <p:cNvSpPr txBox="1"/>
          <p:nvPr/>
        </p:nvSpPr>
        <p:spPr>
          <a:xfrm>
            <a:off x="1357630" y="2277745"/>
            <a:ext cx="10221595" cy="706755"/>
          </a:xfrm>
          <a:prstGeom prst="rect">
            <a:avLst/>
          </a:prstGeom>
          <a:noFill/>
        </p:spPr>
        <p:txBody>
          <a:bodyPr wrap="square" rtlCol="0">
            <a:spAutoFit/>
          </a:bodyPr>
          <a:p>
            <a:r>
              <a:rPr lang="en-US" sz="4000"/>
              <a:t>ELECTRICAL TEAM WEEK 4 PROGRESS REPORT</a:t>
            </a:r>
            <a:endParaRPr lang="en-US" sz="4000"/>
          </a:p>
        </p:txBody>
      </p:sp>
      <p:sp>
        <p:nvSpPr>
          <p:cNvPr id="3" name="Text Box 2"/>
          <p:cNvSpPr txBox="1"/>
          <p:nvPr/>
        </p:nvSpPr>
        <p:spPr>
          <a:xfrm>
            <a:off x="8874125" y="3771900"/>
            <a:ext cx="1635125" cy="368300"/>
          </a:xfrm>
          <a:prstGeom prst="rect">
            <a:avLst/>
          </a:prstGeom>
          <a:noFill/>
        </p:spPr>
        <p:txBody>
          <a:bodyPr wrap="none" rtlCol="0">
            <a:spAutoFit/>
          </a:bodyPr>
          <a:p>
            <a:r>
              <a:rPr lang="en-US" b="1"/>
              <a:t>Team members</a:t>
            </a:r>
            <a:endParaRPr lang="en-US" b="1"/>
          </a:p>
        </p:txBody>
      </p:sp>
      <p:sp>
        <p:nvSpPr>
          <p:cNvPr id="4" name="Text Box 3"/>
          <p:cNvSpPr txBox="1"/>
          <p:nvPr/>
        </p:nvSpPr>
        <p:spPr>
          <a:xfrm>
            <a:off x="8874125" y="4269105"/>
            <a:ext cx="1771015" cy="1198880"/>
          </a:xfrm>
          <a:prstGeom prst="rect">
            <a:avLst/>
          </a:prstGeom>
          <a:noFill/>
        </p:spPr>
        <p:txBody>
          <a:bodyPr wrap="none" rtlCol="0">
            <a:spAutoFit/>
          </a:bodyPr>
          <a:p>
            <a:r>
              <a:rPr lang="en-US"/>
              <a:t>Eunice Orenge</a:t>
            </a:r>
            <a:endParaRPr lang="en-US"/>
          </a:p>
          <a:p>
            <a:r>
              <a:rPr lang="en-US"/>
              <a:t>Laban Mwangi</a:t>
            </a:r>
            <a:endParaRPr lang="en-US"/>
          </a:p>
          <a:p>
            <a:r>
              <a:rPr lang="en-US"/>
              <a:t>Stephen Kinuthia</a:t>
            </a:r>
            <a:endParaRPr lang="en-US"/>
          </a:p>
          <a:p>
            <a:r>
              <a:rPr lang="en-US"/>
              <a:t>Victor Maina</a:t>
            </a:r>
            <a:endParaRPr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2217396"/>
            <a:ext cx="5588000" cy="2300629"/>
            <a:chOff x="3457574" y="1980069"/>
            <a:chExt cx="5143501"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pitchFamily="34" charset="0"/>
                </a:rPr>
                <a:t>THANKS</a:t>
              </a:r>
              <a:endParaRPr lang="en-US" altLang="zh-CN" sz="11500" i="1" dirty="0">
                <a:solidFill>
                  <a:srgbClr val="404040"/>
                </a:solidFill>
                <a:ea typeface="Calibri" panose="020F0502020204030204" pitchFamily="34" charset="0"/>
              </a:endParaRPr>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20320"/>
            <a:ext cx="12192000" cy="6858000"/>
          </a:xfrm>
          <a:prstGeom prst="rect">
            <a:avLst/>
          </a:prstGeom>
          <a:noFill/>
          <a:ln w="9525">
            <a:noFill/>
          </a:ln>
        </p:spPr>
      </p:pic>
      <p:sp>
        <p:nvSpPr>
          <p:cNvPr id="10250" name="文本框 28"/>
          <p:cNvSpPr txBox="1"/>
          <p:nvPr/>
        </p:nvSpPr>
        <p:spPr>
          <a:xfrm>
            <a:off x="748030" y="825500"/>
            <a:ext cx="6223635"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OBJECTIVES OF PAST WEEK</a:t>
            </a:r>
            <a:endParaRPr lang="en-US" altLang="zh-CN" sz="4000" b="1" dirty="0">
              <a:solidFill>
                <a:srgbClr val="404040"/>
              </a:solidFill>
              <a:ea typeface="Calibri" panose="020F0502020204030204" pitchFamily="34" charset="0"/>
            </a:endParaRPr>
          </a:p>
        </p:txBody>
      </p:sp>
      <p:sp>
        <p:nvSpPr>
          <p:cNvPr id="10255" name="矩形 8"/>
          <p:cNvSpPr/>
          <p:nvPr/>
        </p:nvSpPr>
        <p:spPr>
          <a:xfrm>
            <a:off x="855980" y="2399665"/>
            <a:ext cx="8994775" cy="590550"/>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3200" dirty="0">
                <a:solidFill>
                  <a:srgbClr val="404040"/>
                </a:solidFill>
                <a:ea typeface="Calibri" panose="020F0502020204030204" pitchFamily="34" charset="0"/>
                <a:sym typeface="Arial" panose="020B0604020202020204" pitchFamily="34" charset="0"/>
              </a:rPr>
              <a:t>1. Continue troubleshooting the motor controller</a:t>
            </a:r>
            <a:endParaRPr lang="en-US" altLang="zh-CN" sz="3200" dirty="0">
              <a:solidFill>
                <a:srgbClr val="404040"/>
              </a:solidFill>
              <a:ea typeface="Calibri" panose="020F0502020204030204" pitchFamily="34" charset="0"/>
              <a:sym typeface="Arial" panose="020B0604020202020204" pitchFamily="34" charset="0"/>
            </a:endParaRPr>
          </a:p>
        </p:txBody>
      </p:sp>
      <p:sp>
        <p:nvSpPr>
          <p:cNvPr id="2" name="矩形 8"/>
          <p:cNvSpPr/>
          <p:nvPr/>
        </p:nvSpPr>
        <p:spPr>
          <a:xfrm>
            <a:off x="855980" y="3205480"/>
            <a:ext cx="8994775" cy="590550"/>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3200" dirty="0">
                <a:solidFill>
                  <a:srgbClr val="404040"/>
                </a:solidFill>
                <a:ea typeface="Calibri" panose="020F0502020204030204" pitchFamily="34" charset="0"/>
                <a:sym typeface="Arial" panose="020B0604020202020204" pitchFamily="34" charset="0"/>
              </a:rPr>
              <a:t>2. Designing power ports</a:t>
            </a:r>
            <a:endParaRPr lang="en-US" altLang="zh-CN" sz="32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1735455" y="673100"/>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1. TROUBLESHOOTING PROGRESS</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826770" y="1828165"/>
            <a:ext cx="10595610" cy="829945"/>
          </a:xfrm>
          <a:prstGeom prst="rect">
            <a:avLst/>
          </a:prstGeom>
          <a:noFill/>
        </p:spPr>
        <p:txBody>
          <a:bodyPr wrap="square" rtlCol="0">
            <a:spAutoFit/>
          </a:bodyPr>
          <a:p>
            <a:r>
              <a:rPr lang="en-US" sz="2400"/>
              <a:t>So far , our troubleshooting has been to no avail. The motor controller keeps giving three recurring errors which are:</a:t>
            </a:r>
            <a:endParaRPr lang="en-US" sz="2400"/>
          </a:p>
        </p:txBody>
      </p:sp>
      <p:sp>
        <p:nvSpPr>
          <p:cNvPr id="3" name="Text Box 2"/>
          <p:cNvSpPr txBox="1"/>
          <p:nvPr/>
        </p:nvSpPr>
        <p:spPr>
          <a:xfrm>
            <a:off x="1249680" y="2916555"/>
            <a:ext cx="3298825" cy="460375"/>
          </a:xfrm>
          <a:prstGeom prst="rect">
            <a:avLst/>
          </a:prstGeom>
          <a:noFill/>
        </p:spPr>
        <p:txBody>
          <a:bodyPr wrap="none" rtlCol="0">
            <a:spAutoFit/>
          </a:bodyPr>
          <a:p>
            <a:pPr marL="285750" indent="-285750">
              <a:buFont typeface="Wingdings" panose="05000000000000000000" charset="0"/>
              <a:buChar char="v"/>
            </a:pPr>
            <a:r>
              <a:rPr lang="en-US" sz="2400"/>
              <a:t>Accelerator </a:t>
            </a:r>
            <a:r>
              <a:rPr lang="en-US" sz="2400"/>
              <a:t>fault alarm</a:t>
            </a:r>
            <a:endParaRPr lang="en-US" sz="2400"/>
          </a:p>
        </p:txBody>
      </p:sp>
      <p:sp>
        <p:nvSpPr>
          <p:cNvPr id="6" name="Text Box 5"/>
          <p:cNvSpPr txBox="1"/>
          <p:nvPr/>
        </p:nvSpPr>
        <p:spPr>
          <a:xfrm>
            <a:off x="1264920" y="3480435"/>
            <a:ext cx="2896235" cy="460375"/>
          </a:xfrm>
          <a:prstGeom prst="rect">
            <a:avLst/>
          </a:prstGeom>
          <a:noFill/>
        </p:spPr>
        <p:txBody>
          <a:bodyPr wrap="none" rtlCol="0">
            <a:spAutoFit/>
          </a:bodyPr>
          <a:p>
            <a:pPr marL="285750" indent="-285750">
              <a:buFont typeface="Wingdings" panose="05000000000000000000" charset="0"/>
              <a:buChar char="v"/>
            </a:pPr>
            <a:r>
              <a:rPr lang="en-US" sz="2400"/>
              <a:t>Encoder fault alarm</a:t>
            </a:r>
            <a:endParaRPr lang="en-US" sz="2400"/>
          </a:p>
        </p:txBody>
      </p:sp>
      <p:sp>
        <p:nvSpPr>
          <p:cNvPr id="7" name="Text Box 6"/>
          <p:cNvSpPr txBox="1"/>
          <p:nvPr/>
        </p:nvSpPr>
        <p:spPr>
          <a:xfrm>
            <a:off x="1264920" y="4044315"/>
            <a:ext cx="2994025" cy="460375"/>
          </a:xfrm>
          <a:prstGeom prst="rect">
            <a:avLst/>
          </a:prstGeom>
          <a:noFill/>
        </p:spPr>
        <p:txBody>
          <a:bodyPr wrap="none" rtlCol="0">
            <a:spAutoFit/>
          </a:bodyPr>
          <a:p>
            <a:pPr marL="285750" indent="-285750">
              <a:buFont typeface="Wingdings" panose="05000000000000000000" charset="0"/>
              <a:buChar char="v"/>
            </a:pPr>
            <a:r>
              <a:rPr lang="en-US" sz="2400"/>
              <a:t>Under voltage alarm</a:t>
            </a:r>
            <a:endParaRPr lang="en-US" sz="2400"/>
          </a:p>
        </p:txBody>
      </p:sp>
      <p:sp>
        <p:nvSpPr>
          <p:cNvPr id="8" name="Text Box 7"/>
          <p:cNvSpPr txBox="1"/>
          <p:nvPr/>
        </p:nvSpPr>
        <p:spPr>
          <a:xfrm>
            <a:off x="826770" y="4763135"/>
            <a:ext cx="10595610" cy="829945"/>
          </a:xfrm>
          <a:prstGeom prst="rect">
            <a:avLst/>
          </a:prstGeom>
          <a:noFill/>
        </p:spPr>
        <p:txBody>
          <a:bodyPr wrap="square" rtlCol="0">
            <a:spAutoFit/>
          </a:bodyPr>
          <a:p>
            <a:r>
              <a:rPr lang="en-US" sz="2400"/>
              <a:t>However , we did manage to get in contact with the manufacturers and they gave us a more detailed manual and possible issues that might be causing the errors.</a:t>
            </a:r>
            <a:endParaRPr lang="en-US" sz="240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313"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422910" y="615315"/>
            <a:ext cx="4658995" cy="583565"/>
          </a:xfrm>
          <a:prstGeom prst="rect">
            <a:avLst/>
          </a:prstGeom>
          <a:noFill/>
        </p:spPr>
        <p:txBody>
          <a:bodyPr wrap="none" rtlCol="0">
            <a:spAutoFit/>
          </a:bodyPr>
          <a:p>
            <a:r>
              <a:rPr lang="en-US" sz="3200" b="1"/>
              <a:t>1a. Accelerator fault alarm</a:t>
            </a:r>
            <a:endParaRPr lang="en-US" sz="3200" b="1"/>
          </a:p>
        </p:txBody>
      </p:sp>
      <p:sp>
        <p:nvSpPr>
          <p:cNvPr id="3" name="Text Box 2"/>
          <p:cNvSpPr txBox="1"/>
          <p:nvPr/>
        </p:nvSpPr>
        <p:spPr>
          <a:xfrm>
            <a:off x="422910" y="1311910"/>
            <a:ext cx="10595610" cy="460375"/>
          </a:xfrm>
          <a:prstGeom prst="rect">
            <a:avLst/>
          </a:prstGeom>
          <a:noFill/>
        </p:spPr>
        <p:txBody>
          <a:bodyPr wrap="square" rtlCol="0">
            <a:spAutoFit/>
          </a:bodyPr>
          <a:p>
            <a:r>
              <a:rPr lang="en-US" sz="2400"/>
              <a:t>The working principle of the throttle is as follows:</a:t>
            </a:r>
            <a:endParaRPr lang="en-US" sz="2400"/>
          </a:p>
        </p:txBody>
      </p:sp>
      <p:sp>
        <p:nvSpPr>
          <p:cNvPr id="4" name="Text Box 3"/>
          <p:cNvSpPr txBox="1"/>
          <p:nvPr/>
        </p:nvSpPr>
        <p:spPr>
          <a:xfrm>
            <a:off x="641985" y="1885315"/>
            <a:ext cx="10595610" cy="1938020"/>
          </a:xfrm>
          <a:prstGeom prst="rect">
            <a:avLst/>
          </a:prstGeom>
          <a:noFill/>
        </p:spPr>
        <p:txBody>
          <a:bodyPr wrap="square" rtlCol="0">
            <a:spAutoFit/>
          </a:bodyPr>
          <a:p>
            <a:r>
              <a:rPr lang="en-US" sz="2400"/>
              <a:t>The controller has 4 pins for throttle control ie. a 12V output pin, a ground terminal, a 0-5V signal input pin(IND1) and a switch pin (LOCK PIN). The throttle is supplied power using the 12V supply output and grounded with the controller’s ground.The lock pin is set to high by connecting it to the 12V supply. By varying the throttle, an input is sent to the controller, 0V for no motor action and 5V for high motor speed.</a:t>
            </a:r>
            <a:endParaRPr lang="en-US" sz="2400"/>
          </a:p>
        </p:txBody>
      </p:sp>
      <p:pic>
        <p:nvPicPr>
          <p:cNvPr id="5" name="Picture 4" descr="1"/>
          <p:cNvPicPr>
            <a:picLocks noChangeAspect="1"/>
          </p:cNvPicPr>
          <p:nvPr/>
        </p:nvPicPr>
        <p:blipFill>
          <a:blip r:embed="rId2"/>
          <a:stretch>
            <a:fillRect/>
          </a:stretch>
        </p:blipFill>
        <p:spPr>
          <a:xfrm>
            <a:off x="1181100" y="3936365"/>
            <a:ext cx="9078595" cy="2562225"/>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764540" y="631190"/>
            <a:ext cx="2911475" cy="460375"/>
          </a:xfrm>
          <a:prstGeom prst="rect">
            <a:avLst/>
          </a:prstGeom>
          <a:noFill/>
        </p:spPr>
        <p:txBody>
          <a:bodyPr wrap="none" rtlCol="0">
            <a:spAutoFit/>
          </a:bodyPr>
          <a:p>
            <a:r>
              <a:rPr lang="en-US" sz="2400" b="1"/>
              <a:t>Possible error causes:</a:t>
            </a:r>
            <a:endParaRPr lang="en-US" sz="2400" b="1"/>
          </a:p>
        </p:txBody>
      </p:sp>
      <p:sp>
        <p:nvSpPr>
          <p:cNvPr id="3" name="Text Box 2"/>
          <p:cNvSpPr txBox="1"/>
          <p:nvPr/>
        </p:nvSpPr>
        <p:spPr>
          <a:xfrm>
            <a:off x="891540" y="1174750"/>
            <a:ext cx="10764520" cy="1198880"/>
          </a:xfrm>
          <a:prstGeom prst="rect">
            <a:avLst/>
          </a:prstGeom>
          <a:noFill/>
        </p:spPr>
        <p:txBody>
          <a:bodyPr wrap="square" rtlCol="0">
            <a:spAutoFit/>
          </a:bodyPr>
          <a:p>
            <a:pPr marL="342900" indent="-342900">
              <a:buFont typeface="Wingdings" panose="05000000000000000000" charset="0"/>
              <a:buChar char="v"/>
            </a:pPr>
            <a:r>
              <a:rPr lang="en-US" sz="2400"/>
              <a:t>Incompatible foot pedal - we sent the manufaturer pictures of the throttle we were using and they said that could have been our source of error. They also gave us a recommendation for a compatible one as shown below (far right):</a:t>
            </a:r>
            <a:endParaRPr lang="en-US" sz="2400"/>
          </a:p>
        </p:txBody>
      </p:sp>
      <p:pic>
        <p:nvPicPr>
          <p:cNvPr id="9" name="Picture 8" descr="pot_1"/>
          <p:cNvPicPr>
            <a:picLocks noChangeAspect="1"/>
          </p:cNvPicPr>
          <p:nvPr/>
        </p:nvPicPr>
        <p:blipFill>
          <a:blip r:embed="rId2"/>
          <a:stretch>
            <a:fillRect/>
          </a:stretch>
        </p:blipFill>
        <p:spPr>
          <a:xfrm>
            <a:off x="1537970" y="2787650"/>
            <a:ext cx="2793365" cy="2170430"/>
          </a:xfrm>
          <a:prstGeom prst="rect">
            <a:avLst/>
          </a:prstGeom>
        </p:spPr>
      </p:pic>
      <p:pic>
        <p:nvPicPr>
          <p:cNvPr id="10" name="Picture 9" descr="throttle_1"/>
          <p:cNvPicPr>
            <a:picLocks noChangeAspect="1"/>
          </p:cNvPicPr>
          <p:nvPr/>
        </p:nvPicPr>
        <p:blipFill>
          <a:blip r:embed="rId3"/>
          <a:stretch>
            <a:fillRect/>
          </a:stretch>
        </p:blipFill>
        <p:spPr>
          <a:xfrm>
            <a:off x="4629150" y="2787650"/>
            <a:ext cx="3366770" cy="2162810"/>
          </a:xfrm>
          <a:prstGeom prst="rect">
            <a:avLst/>
          </a:prstGeom>
        </p:spPr>
      </p:pic>
      <p:pic>
        <p:nvPicPr>
          <p:cNvPr id="11" name="Picture 10" descr="pedal_1"/>
          <p:cNvPicPr>
            <a:picLocks noChangeAspect="1"/>
          </p:cNvPicPr>
          <p:nvPr/>
        </p:nvPicPr>
        <p:blipFill>
          <a:blip r:embed="rId4"/>
          <a:stretch>
            <a:fillRect/>
          </a:stretch>
        </p:blipFill>
        <p:spPr>
          <a:xfrm>
            <a:off x="9226550" y="2373630"/>
            <a:ext cx="2029460" cy="4241165"/>
          </a:xfrm>
          <a:prstGeom prst="rect">
            <a:avLst/>
          </a:prstGeom>
        </p:spPr>
      </p:pic>
      <p:sp>
        <p:nvSpPr>
          <p:cNvPr id="12" name="Text Box 11"/>
          <p:cNvSpPr txBox="1"/>
          <p:nvPr/>
        </p:nvSpPr>
        <p:spPr>
          <a:xfrm>
            <a:off x="1325245" y="5191125"/>
            <a:ext cx="5798185" cy="922020"/>
          </a:xfrm>
          <a:prstGeom prst="rect">
            <a:avLst/>
          </a:prstGeom>
          <a:noFill/>
        </p:spPr>
        <p:txBody>
          <a:bodyPr wrap="square" rtlCol="0">
            <a:spAutoFit/>
          </a:bodyPr>
          <a:p>
            <a:r>
              <a:rPr lang="en-US"/>
              <a:t>Our troubleshooting involved switching between two throttles and varying the supply to them in an attempt to make the motor run once again.</a:t>
            </a:r>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3"/>
          <p:cNvPicPr>
            <a:picLocks noChangeAspect="1"/>
          </p:cNvPicPr>
          <p:nvPr/>
        </p:nvPicPr>
        <p:blipFill>
          <a:blip r:embed="rId1"/>
          <a:srcRect l="5727" r="16841" b="26530"/>
          <a:stretch>
            <a:fillRect/>
          </a:stretch>
        </p:blipFill>
        <p:spPr>
          <a:xfrm>
            <a:off x="0" y="-30480"/>
            <a:ext cx="12192000" cy="6858000"/>
          </a:xfrm>
          <a:prstGeom prst="rect">
            <a:avLst/>
          </a:prstGeom>
          <a:noFill/>
          <a:ln w="9525">
            <a:noFill/>
          </a:ln>
        </p:spPr>
      </p:pic>
      <p:sp>
        <p:nvSpPr>
          <p:cNvPr id="74" name="矩形 73"/>
          <p:cNvSpPr/>
          <p:nvPr/>
        </p:nvSpPr>
        <p:spPr>
          <a:xfrm>
            <a:off x="12072938" y="1030288"/>
            <a:ext cx="119063" cy="470217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 name="Text Box 1"/>
          <p:cNvSpPr txBox="1"/>
          <p:nvPr/>
        </p:nvSpPr>
        <p:spPr>
          <a:xfrm>
            <a:off x="422910" y="615315"/>
            <a:ext cx="4117975" cy="583565"/>
          </a:xfrm>
          <a:prstGeom prst="rect">
            <a:avLst/>
          </a:prstGeom>
          <a:noFill/>
        </p:spPr>
        <p:txBody>
          <a:bodyPr wrap="none" rtlCol="0">
            <a:spAutoFit/>
          </a:bodyPr>
          <a:p>
            <a:r>
              <a:rPr lang="en-US" sz="3200" b="1"/>
              <a:t>1b. Encoder fault alarm</a:t>
            </a:r>
            <a:endParaRPr lang="en-US" sz="3200" b="1"/>
          </a:p>
        </p:txBody>
      </p:sp>
      <p:sp>
        <p:nvSpPr>
          <p:cNvPr id="3" name="Text Box 2"/>
          <p:cNvSpPr txBox="1"/>
          <p:nvPr/>
        </p:nvSpPr>
        <p:spPr>
          <a:xfrm>
            <a:off x="422910" y="1311910"/>
            <a:ext cx="10595610" cy="460375"/>
          </a:xfrm>
          <a:prstGeom prst="rect">
            <a:avLst/>
          </a:prstGeom>
          <a:noFill/>
        </p:spPr>
        <p:txBody>
          <a:bodyPr wrap="square" rtlCol="0">
            <a:spAutoFit/>
          </a:bodyPr>
          <a:p>
            <a:r>
              <a:rPr lang="en-US" sz="2400"/>
              <a:t>The working principle of the encoder is as follows:</a:t>
            </a:r>
            <a:endParaRPr lang="en-US" sz="2400"/>
          </a:p>
        </p:txBody>
      </p:sp>
      <p:sp>
        <p:nvSpPr>
          <p:cNvPr id="4" name="Text Box 3"/>
          <p:cNvSpPr txBox="1"/>
          <p:nvPr/>
        </p:nvSpPr>
        <p:spPr>
          <a:xfrm>
            <a:off x="638810" y="1798320"/>
            <a:ext cx="10595610" cy="1568450"/>
          </a:xfrm>
          <a:prstGeom prst="rect">
            <a:avLst/>
          </a:prstGeom>
          <a:noFill/>
        </p:spPr>
        <p:txBody>
          <a:bodyPr wrap="square" rtlCol="0">
            <a:spAutoFit/>
          </a:bodyPr>
          <a:p>
            <a:r>
              <a:rPr lang="en-US" sz="2400"/>
              <a:t>The motor encoder is responsible for converting mechanical rotation to electrical signals.These signals are responsible for speed &amp; torque control and braking. The controller supplies 5V output with a ground to the motor’s encoder adapter and the motor sends back signals through the other 2 pins.</a:t>
            </a:r>
            <a:endParaRPr lang="en-US" sz="2400"/>
          </a:p>
        </p:txBody>
      </p:sp>
      <p:pic>
        <p:nvPicPr>
          <p:cNvPr id="5" name="Picture 4" descr="encoder"/>
          <p:cNvPicPr>
            <a:picLocks noChangeAspect="1"/>
          </p:cNvPicPr>
          <p:nvPr/>
        </p:nvPicPr>
        <p:blipFill>
          <a:blip r:embed="rId2"/>
          <a:stretch>
            <a:fillRect/>
          </a:stretch>
        </p:blipFill>
        <p:spPr>
          <a:xfrm>
            <a:off x="1061720" y="3511550"/>
            <a:ext cx="9749155" cy="3146425"/>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764540" y="631190"/>
            <a:ext cx="2911475" cy="460375"/>
          </a:xfrm>
          <a:prstGeom prst="rect">
            <a:avLst/>
          </a:prstGeom>
          <a:noFill/>
        </p:spPr>
        <p:txBody>
          <a:bodyPr wrap="none" rtlCol="0">
            <a:spAutoFit/>
          </a:bodyPr>
          <a:p>
            <a:r>
              <a:rPr lang="en-US" sz="2400" b="1"/>
              <a:t>Possible error causes:</a:t>
            </a:r>
            <a:endParaRPr lang="en-US" sz="2400" b="1"/>
          </a:p>
        </p:txBody>
      </p:sp>
      <p:sp>
        <p:nvSpPr>
          <p:cNvPr id="4" name="Text Box 3"/>
          <p:cNvSpPr txBox="1"/>
          <p:nvPr/>
        </p:nvSpPr>
        <p:spPr>
          <a:xfrm>
            <a:off x="869950" y="1358265"/>
            <a:ext cx="10764520" cy="829945"/>
          </a:xfrm>
          <a:prstGeom prst="rect">
            <a:avLst/>
          </a:prstGeom>
          <a:noFill/>
        </p:spPr>
        <p:txBody>
          <a:bodyPr wrap="square" rtlCol="0">
            <a:spAutoFit/>
          </a:bodyPr>
          <a:p>
            <a:pPr marL="342900" indent="-342900">
              <a:buFont typeface="Wingdings" panose="05000000000000000000" charset="0"/>
              <a:buChar char="v"/>
            </a:pPr>
            <a:r>
              <a:rPr lang="en-US" sz="2400"/>
              <a:t>Under-voltage supply by the controller- the encoder’s 5V supply outputs 2-3V which on powering it with a 5V external source clears the error. </a:t>
            </a:r>
            <a:endParaRPr lang="en-US" sz="2400"/>
          </a:p>
        </p:txBody>
      </p:sp>
      <p:sp>
        <p:nvSpPr>
          <p:cNvPr id="5" name="Text Box 4"/>
          <p:cNvSpPr txBox="1"/>
          <p:nvPr/>
        </p:nvSpPr>
        <p:spPr>
          <a:xfrm>
            <a:off x="869950" y="2636520"/>
            <a:ext cx="10595610" cy="2306955"/>
          </a:xfrm>
          <a:prstGeom prst="rect">
            <a:avLst/>
          </a:prstGeom>
          <a:noFill/>
        </p:spPr>
        <p:txBody>
          <a:bodyPr wrap="square" rtlCol="0">
            <a:spAutoFit/>
          </a:bodyPr>
          <a:p>
            <a:r>
              <a:rPr lang="en-US" sz="2400"/>
              <a:t>We strongly believe the encoder fault alarm goes hand in hand with the undervoltage alarm.</a:t>
            </a:r>
            <a:endParaRPr lang="en-US" sz="2400"/>
          </a:p>
          <a:p>
            <a:endParaRPr lang="en-US" sz="2400"/>
          </a:p>
          <a:p>
            <a:r>
              <a:rPr lang="en-US" sz="2400"/>
              <a:t>In addition , at times we manage to clear all errors but upon trying to start the motor, the motor’s shaft does not rotate nor does the controller provide AC power to it.</a:t>
            </a:r>
            <a:endParaRPr lang="en-US" sz="240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1735455" y="642620"/>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2.POWER PORTS PROGRESS</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826770" y="1828165"/>
            <a:ext cx="10595610" cy="829945"/>
          </a:xfrm>
          <a:prstGeom prst="rect">
            <a:avLst/>
          </a:prstGeom>
          <a:noFill/>
        </p:spPr>
        <p:txBody>
          <a:bodyPr wrap="square" rtlCol="0">
            <a:spAutoFit/>
          </a:bodyPr>
          <a:p>
            <a:r>
              <a:rPr lang="en-US" sz="2400"/>
              <a:t>We completed research on the DC-DC converters and we were able to come up with a design on how we would accomplish this and it is as follows:</a:t>
            </a:r>
            <a:endParaRPr lang="en-US" sz="2400"/>
          </a:p>
        </p:txBody>
      </p:sp>
      <p:pic>
        <p:nvPicPr>
          <p:cNvPr id="3" name="Picture 2" descr="schematic"/>
          <p:cNvPicPr>
            <a:picLocks noChangeAspect="1"/>
          </p:cNvPicPr>
          <p:nvPr/>
        </p:nvPicPr>
        <p:blipFill>
          <a:blip r:embed="rId2"/>
          <a:stretch>
            <a:fillRect/>
          </a:stretch>
        </p:blipFill>
        <p:spPr>
          <a:xfrm>
            <a:off x="2399030" y="2830830"/>
            <a:ext cx="6745605" cy="3794125"/>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1274" name="文本框 28"/>
          <p:cNvSpPr txBox="1"/>
          <p:nvPr/>
        </p:nvSpPr>
        <p:spPr>
          <a:xfrm>
            <a:off x="926465" y="523875"/>
            <a:ext cx="7409180" cy="706755"/>
          </a:xfrm>
          <a:prstGeom prst="rect">
            <a:avLst/>
          </a:prstGeom>
          <a:noFill/>
          <a:ln w="9525">
            <a:noFill/>
          </a:ln>
        </p:spPr>
        <p:txBody>
          <a:bodyPr wrap="square" anchor="t">
            <a:spAutoFit/>
          </a:bodyPr>
          <a:p>
            <a:pPr>
              <a:buFont typeface="Arial" panose="020B0604020202020204" pitchFamily="34" charset="0"/>
            </a:pPr>
            <a:r>
              <a:rPr lang="en-US" altLang="zh-CN" sz="4000" b="1" dirty="0">
                <a:solidFill>
                  <a:srgbClr val="404040"/>
                </a:solidFill>
                <a:ea typeface="Calibri" panose="020F0502020204030204" pitchFamily="34" charset="0"/>
              </a:rPr>
              <a:t>CONCLUSION</a:t>
            </a:r>
            <a:endParaRPr lang="en-US" altLang="zh-CN" sz="4000" b="1" dirty="0">
              <a:solidFill>
                <a:srgbClr val="404040"/>
              </a:solidFill>
              <a:ea typeface="Calibri" panose="020F0502020204030204" pitchFamily="34" charset="0"/>
            </a:endParaRPr>
          </a:p>
        </p:txBody>
      </p:sp>
      <p:sp>
        <p:nvSpPr>
          <p:cNvPr id="2" name="Text Box 1"/>
          <p:cNvSpPr txBox="1"/>
          <p:nvPr/>
        </p:nvSpPr>
        <p:spPr>
          <a:xfrm>
            <a:off x="589915" y="1633855"/>
            <a:ext cx="10595610" cy="2676525"/>
          </a:xfrm>
          <a:prstGeom prst="rect">
            <a:avLst/>
          </a:prstGeom>
          <a:noFill/>
        </p:spPr>
        <p:txBody>
          <a:bodyPr wrap="square" rtlCol="0">
            <a:spAutoFit/>
          </a:bodyPr>
          <a:p>
            <a:r>
              <a:rPr lang="en-US" sz="2400"/>
              <a:t>Time is running out and we are a long way to go to complete the project. However , we have talked to Dr.Aoki and he has suggested we parallel follow these three options:</a:t>
            </a:r>
            <a:endParaRPr lang="en-US" sz="2400"/>
          </a:p>
          <a:p>
            <a:endParaRPr lang="en-US" sz="2400"/>
          </a:p>
          <a:p>
            <a:pPr marL="342900" indent="-342900">
              <a:buFont typeface="Wingdings" panose="05000000000000000000" charset="0"/>
              <a:buChar char="v"/>
            </a:pPr>
            <a:r>
              <a:rPr lang="en-US" sz="2400"/>
              <a:t>Purchase a compatible foot pedal throttle.</a:t>
            </a:r>
            <a:endParaRPr lang="en-US" sz="2400"/>
          </a:p>
          <a:p>
            <a:pPr marL="342900" indent="-342900">
              <a:buFont typeface="Wingdings" panose="05000000000000000000" charset="0"/>
              <a:buChar char="v"/>
            </a:pPr>
            <a:r>
              <a:rPr lang="en-US" sz="2400"/>
              <a:t>Use local engineers to try and further troubleshoot the controller.</a:t>
            </a:r>
            <a:endParaRPr lang="en-US" sz="2400"/>
          </a:p>
          <a:p>
            <a:pPr marL="342900" indent="-342900">
              <a:buFont typeface="Wingdings" panose="05000000000000000000" charset="0"/>
              <a:buChar char="v"/>
            </a:pPr>
            <a:r>
              <a:rPr lang="en-US" sz="2400"/>
              <a:t>Research &amp; see purchasing a popular, well-documented controller. </a:t>
            </a:r>
            <a:endParaRPr lang="en-US" sz="240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2771</Words>
  <Application>WPS Presentation</Application>
  <PresentationFormat>宽屏</PresentationFormat>
  <Paragraphs>67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vt:lpstr>
      <vt:lpstr>Wingdings</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Kinut</cp:lastModifiedBy>
  <cp:revision>18</cp:revision>
  <dcterms:created xsi:type="dcterms:W3CDTF">2016-01-13T03:02:00Z</dcterms:created>
  <dcterms:modified xsi:type="dcterms:W3CDTF">2023-02-15T11:17:36Z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1033-11.2.0.11219</vt:lpwstr>
  </property>
  <property fmtid="{D5CDD505-2E9C-101B-9397-08002B2CF9AE}" pid="3" name="ICV">
    <vt:lpwstr>BC4507BE217A41FBBF271AD52FBD3700</vt:lpwstr>
  </property>
</Properties>
</file>