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82"/>
  </p:normalViewPr>
  <p:slideViewPr>
    <p:cSldViewPr snapToGrid="0" snapToObjects="1">
      <p:cViewPr varScale="1">
        <p:scale>
          <a:sx n="143" d="100"/>
          <a:sy n="143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A3B5-1B57-064D-BDBA-1EDE94D46C2B}" type="datetimeFigureOut">
              <a:rPr lang="es-ES_tradnl" smtClean="0"/>
              <a:t>3/4/17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D0B7-713D-C94F-94C8-4F4FF27EC4DA}" type="slidenum">
              <a:rPr lang="es-ES_tradnl" smtClean="0"/>
              <a:t>‹#›</a:t>
            </a:fld>
            <a:endParaRPr lang="es-ES_trad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A3B5-1B57-064D-BDBA-1EDE94D46C2B}" type="datetimeFigureOut">
              <a:rPr lang="es-ES_tradnl" smtClean="0"/>
              <a:t>3/4/17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D0B7-713D-C94F-94C8-4F4FF27EC4DA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A3B5-1B57-064D-BDBA-1EDE94D46C2B}" type="datetimeFigureOut">
              <a:rPr lang="es-ES_tradnl" smtClean="0"/>
              <a:t>3/4/17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D0B7-713D-C94F-94C8-4F4FF27EC4DA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A3B5-1B57-064D-BDBA-1EDE94D46C2B}" type="datetimeFigureOut">
              <a:rPr lang="es-ES_tradnl" smtClean="0"/>
              <a:t>3/4/17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D0B7-713D-C94F-94C8-4F4FF27EC4DA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A3B5-1B57-064D-BDBA-1EDE94D46C2B}" type="datetimeFigureOut">
              <a:rPr lang="es-ES_tradnl" smtClean="0"/>
              <a:t>3/4/17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D0B7-713D-C94F-94C8-4F4FF27EC4DA}" type="slidenum">
              <a:rPr lang="es-ES_tradnl" smtClean="0"/>
              <a:t>‹#›</a:t>
            </a:fld>
            <a:endParaRPr lang="es-ES_trad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A3B5-1B57-064D-BDBA-1EDE94D46C2B}" type="datetimeFigureOut">
              <a:rPr lang="es-ES_tradnl" smtClean="0"/>
              <a:t>3/4/17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D0B7-713D-C94F-94C8-4F4FF27EC4DA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A3B5-1B57-064D-BDBA-1EDE94D46C2B}" type="datetimeFigureOut">
              <a:rPr lang="es-ES_tradnl" smtClean="0"/>
              <a:t>3/4/17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D0B7-713D-C94F-94C8-4F4FF27EC4DA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A3B5-1B57-064D-BDBA-1EDE94D46C2B}" type="datetimeFigureOut">
              <a:rPr lang="es-ES_tradnl" smtClean="0"/>
              <a:t>3/4/17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D0B7-713D-C94F-94C8-4F4FF27EC4DA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A3B5-1B57-064D-BDBA-1EDE94D46C2B}" type="datetimeFigureOut">
              <a:rPr lang="es-ES_tradnl" smtClean="0"/>
              <a:t>3/4/17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D0B7-713D-C94F-94C8-4F4FF27EC4DA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31BA3B5-1B57-064D-BDBA-1EDE94D46C2B}" type="datetimeFigureOut">
              <a:rPr lang="es-ES_tradnl" smtClean="0"/>
              <a:t>3/4/17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D2D0B7-713D-C94F-94C8-4F4FF27EC4DA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A3B5-1B57-064D-BDBA-1EDE94D46C2B}" type="datetimeFigureOut">
              <a:rPr lang="es-ES_tradnl" smtClean="0"/>
              <a:t>3/4/17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D0B7-713D-C94F-94C8-4F4FF27EC4DA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1BA3B5-1B57-064D-BDBA-1EDE94D46C2B}" type="datetimeFigureOut">
              <a:rPr lang="es-ES_tradnl" smtClean="0"/>
              <a:t>3/4/17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DD2D0B7-713D-C94F-94C8-4F4FF27EC4DA}" type="slidenum">
              <a:rPr lang="es-ES_tradnl" smtClean="0"/>
              <a:t>‹#›</a:t>
            </a:fld>
            <a:endParaRPr lang="es-ES_trad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7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Pools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IIC3373: Programación Concurrente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1668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Definiciones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La estructura de datos comúnmente conocida como “Pool” corresponde a una estructura análoga a Set, que representa un conjunto de elementos, con la diferencia que un “Pool” admite elementos duplicados. Un “Pool” debe como mínimo soportar 2 métodos distintos:</a:t>
            </a:r>
          </a:p>
          <a:p>
            <a:pPr lvl="1"/>
            <a:r>
              <a:rPr lang="es-ES_tradnl" dirty="0" err="1" smtClean="0"/>
              <a:t>void</a:t>
            </a:r>
            <a:r>
              <a:rPr lang="es-ES_tradnl" dirty="0" smtClean="0"/>
              <a:t> </a:t>
            </a:r>
            <a:r>
              <a:rPr lang="es-ES_tradnl" dirty="0" err="1" smtClean="0"/>
              <a:t>Put</a:t>
            </a:r>
            <a:r>
              <a:rPr lang="es-ES_tradnl" dirty="0" smtClean="0"/>
              <a:t>(T </a:t>
            </a:r>
            <a:r>
              <a:rPr lang="es-ES_tradnl" dirty="0" err="1" smtClean="0"/>
              <a:t>element</a:t>
            </a:r>
            <a:r>
              <a:rPr lang="es-ES_tradnl" dirty="0" smtClean="0"/>
              <a:t>) // Añade un elemento al Pool</a:t>
            </a:r>
          </a:p>
          <a:p>
            <a:pPr lvl="1"/>
            <a:r>
              <a:rPr lang="es-ES_tradnl" dirty="0" smtClean="0"/>
              <a:t>T </a:t>
            </a:r>
            <a:r>
              <a:rPr lang="es-ES_tradnl" dirty="0" err="1" smtClean="0"/>
              <a:t>Take</a:t>
            </a:r>
            <a:r>
              <a:rPr lang="es-ES_tradnl" dirty="0" smtClean="0"/>
              <a:t>() // Obtiene y elimina un elemento del Pool</a:t>
            </a:r>
          </a:p>
          <a:p>
            <a:pPr lvl="1"/>
            <a:endParaRPr lang="es-ES_tradnl" dirty="0"/>
          </a:p>
          <a:p>
            <a:r>
              <a:rPr lang="es-ES_tradnl" dirty="0" smtClean="0"/>
              <a:t>Un “Pool” puede ser “</a:t>
            </a:r>
            <a:r>
              <a:rPr lang="es-ES_tradnl" dirty="0" err="1" smtClean="0"/>
              <a:t>bounded</a:t>
            </a:r>
            <a:r>
              <a:rPr lang="es-ES_tradnl" dirty="0" smtClean="0"/>
              <a:t>” o “</a:t>
            </a:r>
            <a:r>
              <a:rPr lang="es-ES_tradnl" dirty="0" err="1" smtClean="0"/>
              <a:t>unbounded</a:t>
            </a:r>
            <a:r>
              <a:rPr lang="es-ES_tradnl" dirty="0" smtClean="0"/>
              <a:t>”, es decir, puede o no aceptar un número máximo de elementos, tras lo cual toda llamada a </a:t>
            </a:r>
            <a:r>
              <a:rPr lang="es-ES_tradnl" dirty="0" err="1" smtClean="0"/>
              <a:t>Put</a:t>
            </a:r>
            <a:r>
              <a:rPr lang="es-ES_tradnl" dirty="0" smtClean="0"/>
              <a:t>(T </a:t>
            </a:r>
            <a:r>
              <a:rPr lang="es-ES_tradnl" dirty="0" err="1" smtClean="0"/>
              <a:t>element</a:t>
            </a:r>
            <a:r>
              <a:rPr lang="es-ES_tradnl" dirty="0" smtClean="0"/>
              <a:t>) arroja una excepción.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764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Definiciones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23372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smtClean="0"/>
              <a:t>Las implementaciones de una clases que implementen la interfaz “Pool” varían según el contexto, pero en general, los métodos que implementan los podemos clasificar en una de las siguientes 3 categorías:</a:t>
            </a:r>
          </a:p>
          <a:p>
            <a:pPr lvl="1"/>
            <a:r>
              <a:rPr lang="es-ES_tradnl" dirty="0" smtClean="0"/>
              <a:t>Total</a:t>
            </a:r>
          </a:p>
          <a:p>
            <a:pPr lvl="1"/>
            <a:r>
              <a:rPr lang="es-ES_tradnl" dirty="0" smtClean="0"/>
              <a:t>Parcial</a:t>
            </a:r>
          </a:p>
          <a:p>
            <a:pPr lvl="1"/>
            <a:r>
              <a:rPr lang="es-ES_tradnl" dirty="0" err="1" smtClean="0"/>
              <a:t>Synchronized</a:t>
            </a:r>
            <a:endParaRPr lang="es-ES_tradnl" dirty="0" smtClean="0"/>
          </a:p>
          <a:p>
            <a:pPr lvl="1"/>
            <a:endParaRPr lang="es-ES_tradnl" dirty="0"/>
          </a:p>
          <a:p>
            <a:r>
              <a:rPr lang="es-ES_tradnl" dirty="0" smtClean="0"/>
              <a:t>Un método es “Total” si retorna de forma inmediata sin esperar el cumplimiento de una condición (</a:t>
            </a:r>
            <a:r>
              <a:rPr lang="es-ES_tradnl" dirty="0" err="1" smtClean="0"/>
              <a:t>e.g</a:t>
            </a:r>
            <a:r>
              <a:rPr lang="es-ES_tradnl" dirty="0" smtClean="0"/>
              <a:t>: </a:t>
            </a:r>
            <a:r>
              <a:rPr lang="es-ES_tradnl" dirty="0" err="1" smtClean="0"/>
              <a:t>Size</a:t>
            </a:r>
            <a:r>
              <a:rPr lang="es-ES_tradnl" dirty="0" smtClean="0"/>
              <a:t>())</a:t>
            </a:r>
          </a:p>
          <a:p>
            <a:r>
              <a:rPr lang="es-ES_tradnl" dirty="0" smtClean="0"/>
              <a:t>Un método es “Parcial” si puede bloquear hasta que una condición se cumpla (</a:t>
            </a:r>
            <a:r>
              <a:rPr lang="es-ES_tradnl" dirty="0" err="1" smtClean="0"/>
              <a:t>e.g</a:t>
            </a:r>
            <a:r>
              <a:rPr lang="es-ES_tradnl" dirty="0" smtClean="0"/>
              <a:t>: </a:t>
            </a:r>
            <a:r>
              <a:rPr lang="es-ES_tradnl" dirty="0" err="1" smtClean="0"/>
              <a:t>Take</a:t>
            </a:r>
            <a:r>
              <a:rPr lang="es-ES_tradnl" dirty="0" smtClean="0"/>
              <a:t>() en caso de que </a:t>
            </a:r>
            <a:r>
              <a:rPr lang="es-ES_tradnl" dirty="0" err="1" smtClean="0"/>
              <a:t>Size</a:t>
            </a:r>
            <a:r>
              <a:rPr lang="es-ES_tradnl" dirty="0" smtClean="0"/>
              <a:t> == 0)</a:t>
            </a:r>
          </a:p>
          <a:p>
            <a:r>
              <a:rPr lang="es-ES_tradnl" dirty="0" smtClean="0"/>
              <a:t>Un método es “</a:t>
            </a:r>
            <a:r>
              <a:rPr lang="es-ES_tradnl" dirty="0" err="1" smtClean="0"/>
              <a:t>Synchronized</a:t>
            </a:r>
            <a:r>
              <a:rPr lang="es-ES_tradnl" dirty="0" smtClean="0"/>
              <a:t>” si tiene bloquea hasta que un método complementario se invoque (</a:t>
            </a:r>
            <a:r>
              <a:rPr lang="es-ES_tradnl" dirty="0" err="1" smtClean="0"/>
              <a:t>e.g</a:t>
            </a:r>
            <a:r>
              <a:rPr lang="es-ES_tradnl" dirty="0" smtClean="0"/>
              <a:t>: </a:t>
            </a:r>
            <a:r>
              <a:rPr lang="es-ES_tradnl" dirty="0" err="1" smtClean="0"/>
              <a:t>Take</a:t>
            </a:r>
            <a:r>
              <a:rPr lang="es-ES_tradnl" dirty="0" smtClean="0"/>
              <a:t>() bloquea hasta que alguien invoque </a:t>
            </a:r>
            <a:r>
              <a:rPr lang="es-ES_tradnl" dirty="0" err="1" smtClean="0"/>
              <a:t>Putelement</a:t>
            </a:r>
            <a:r>
              <a:rPr lang="es-ES_tradnl" dirty="0" smtClean="0"/>
              <a:t>) y viceversa). Se utiliza para implementar </a:t>
            </a:r>
            <a:r>
              <a:rPr lang="es-ES_tradnl" dirty="0" err="1" smtClean="0"/>
              <a:t>Rendezvouz</a:t>
            </a:r>
            <a:r>
              <a:rPr lang="es-ES_tradnl" dirty="0" smtClean="0"/>
              <a:t> en lenguajes como CSP y Ada.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4580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Implementaciones Clásicas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_tradnl" dirty="0" err="1" smtClean="0"/>
              <a:t>Queue</a:t>
            </a:r>
            <a:r>
              <a:rPr lang="es-ES_tradnl" dirty="0" smtClean="0"/>
              <a:t> (FIFO)</a:t>
            </a:r>
          </a:p>
          <a:p>
            <a:pPr lvl="1"/>
            <a:r>
              <a:rPr lang="es-ES_tradnl" dirty="0" err="1" smtClean="0"/>
              <a:t>Stack</a:t>
            </a:r>
            <a:r>
              <a:rPr lang="es-ES_tradnl" dirty="0" smtClean="0"/>
              <a:t> (LIFO)</a:t>
            </a:r>
          </a:p>
          <a:p>
            <a:pPr lvl="1"/>
            <a:endParaRPr lang="es-ES_tradnl" dirty="0"/>
          </a:p>
          <a:p>
            <a:r>
              <a:rPr lang="es-ES_tradnl" dirty="0" smtClean="0"/>
              <a:t>En este curso nos enfocaremos en distintas versiones concurrentes de los anteriores.</a:t>
            </a:r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195326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</TotalTime>
  <Words>272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Pools</vt:lpstr>
      <vt:lpstr>Definiciones</vt:lpstr>
      <vt:lpstr>Definiciones</vt:lpstr>
      <vt:lpstr>Implementaciones Clásicas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Pools</dc:title>
  <dc:creator>Jose Benedetto</dc:creator>
  <cp:lastModifiedBy>Jose Benedetto</cp:lastModifiedBy>
  <cp:revision>6</cp:revision>
  <dcterms:created xsi:type="dcterms:W3CDTF">2017-04-03T18:34:14Z</dcterms:created>
  <dcterms:modified xsi:type="dcterms:W3CDTF">2017-04-03T20:18:29Z</dcterms:modified>
</cp:coreProperties>
</file>