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Zgc7R7JP5+lVYrFGTFx75tVe6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CD554D-773F-4A28-96D4-35FF3FEAF7C1}">
  <a:tblStyle styleId="{F5CD554D-773F-4A28-96D4-35FF3FEAF7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51E3B7B-F4E9-41CF-9084-4C8EE584E8E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cc21d0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cc21d0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cc21d07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cc21d07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c21d07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3cc21d07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cbf1bb1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3cbf1bb1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b5b2b1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3b5b2b1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atc.tw/images/pdf/20200508291bd.pdf" TargetMode="External"/><Relationship Id="rId4" Type="http://schemas.openxmlformats.org/officeDocument/2006/relationships/hyperlink" Target="https://www.aatc.tw/products.php?lang=en&amp;id=635" TargetMode="External"/><Relationship Id="rId5" Type="http://schemas.openxmlformats.org/officeDocument/2006/relationships/hyperlink" Target="https://ieeexplore.ieee.org/document/710815" TargetMode="External"/><Relationship Id="rId6" Type="http://schemas.openxmlformats.org/officeDocument/2006/relationships/hyperlink" Target="https://ieeexplore.ieee.org/abstract/document/5255266" TargetMode="External"/><Relationship Id="rId7" Type="http://schemas.openxmlformats.org/officeDocument/2006/relationships/hyperlink" Target="https://wiki.dfrobot.com/DIGITAL_IR_Transmitter_Module__SKU_DFR0095_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5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Jibin Mathews 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11700" y="31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0" name="Google Shape;130;p6"/>
          <p:cNvGraphicFramePr/>
          <p:nvPr/>
        </p:nvGraphicFramePr>
        <p:xfrm>
          <a:off x="76625" y="8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{F5CD554D-773F-4A28-96D4-35FF3FEAF7C1}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Budget Lab 2 Project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Raspberry Pi 4 Model 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Material Costs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Receiver Module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$120.85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Misc. (LED, Resistors, Jumper wires)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Onn. Webcam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Elegoo Uno R3 (arduino)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$120.85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5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Buzzer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6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USB Type B - A cable connector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7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Breadboards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8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2N9304 Transistor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9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Track Elements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Whiteboard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$13.00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Metallic Tape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0:14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{651E3B7B-F4E9-41CF-9084-4C8EE584E8E0}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Lab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Hardware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Sensors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Receiver/ Transmitter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Object Tracking w/ Camera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Software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Download/ Install: Python/ OpenCV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7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Track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7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7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7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Built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on Algorithm for Rover Tracking</a:t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0" name="Google Shape;150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OpenCV: Real time road lane detection</a:t>
            </a:r>
            <a:r>
              <a:rPr lang="en" sz="1100">
                <a:solidFill>
                  <a:schemeClr val="dk1"/>
                </a:solidFill>
              </a:rPr>
              <a:t>. GeeksforGeeks. (2022, January 18). Retrieved June 28, 2022, from https://www.geeksforgeeks.org/opencv-real-time-road-lane-detection/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chrome-extension://efaidnbmnnnibpcajpcglclefindmkaj/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https://www.aatc.tw/images/pdf/20200508291bd.pdf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https://www.aatc.tw/products.php?lang=en&amp;id=635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Nayar, S. K. (2021, March 1). </a:t>
            </a:r>
            <a:r>
              <a:rPr i="1" lang="en" sz="1100">
                <a:solidFill>
                  <a:schemeClr val="dk1"/>
                </a:solidFill>
              </a:rPr>
              <a:t>Template matching by Correlation | Image processing I</a:t>
            </a:r>
            <a:r>
              <a:rPr lang="en" sz="1100">
                <a:solidFill>
                  <a:schemeClr val="dk1"/>
                </a:solidFill>
              </a:rPr>
              <a:t>. YouTube. Retrieved July 12, 2022, from https://www.youtube.com/watch?v=1_hwFc8PXVE&amp;ab_channel=FirstPrinciplesofComputerVision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Tomasi, C., &amp; Manduchi, R. (n.d.). </a:t>
            </a:r>
            <a:r>
              <a:rPr i="1" lang="en" sz="1100">
                <a:solidFill>
                  <a:schemeClr val="dk1"/>
                </a:solidFill>
              </a:rPr>
              <a:t>Bilateral filtering for gray and color images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https://ieeexplore.ieee.org/document/710815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Wilhelm, M., Nutter, B., Long, R., &amp; Antani, S. (n.d.). </a:t>
            </a:r>
            <a:r>
              <a:rPr i="1" lang="en" sz="1100">
                <a:solidFill>
                  <a:schemeClr val="dk1"/>
                </a:solidFill>
              </a:rPr>
              <a:t>Linear Array image analysis for automated detection of human papillomavirus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https://ieeexplore.ieee.org/abstract/document/5255266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https://wiki.dfrobot.com/DIGITAL_IR_Transmitter_Module__SKU_DFR0095_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Matching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Materials </a:t>
            </a:r>
            <a:r>
              <a:rPr lang="en"/>
              <a:t>Acquired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progress</a:t>
            </a:r>
            <a:r>
              <a:rPr lang="en"/>
              <a:t> 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c21d07a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Template Matching </a:t>
            </a:r>
            <a:endParaRPr/>
          </a:p>
        </p:txBody>
      </p:sp>
      <p:sp>
        <p:nvSpPr>
          <p:cNvPr id="82" name="Google Shape;82;g13cc21d07a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reference template within a given image.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Overlap the template and measure the difference between point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Difference is smallest then it is a match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Terms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of (Image - Template) ^2 : Sum of Squared Differences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this equals zero then there is a match</a:t>
            </a:r>
            <a:endParaRPr/>
          </a:p>
        </p:txBody>
      </p:sp>
      <p:sp>
        <p:nvSpPr>
          <p:cNvPr id="83" name="Google Shape;83;g13cc21d07a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g13cc21d07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5625"/>
            <a:ext cx="39433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3cc21d07ac_0_0"/>
          <p:cNvSpPr txBox="1"/>
          <p:nvPr/>
        </p:nvSpPr>
        <p:spPr>
          <a:xfrm>
            <a:off x="311700" y="3681900"/>
            <a:ext cx="3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(Sum of Squared Differences)</a:t>
            </a:r>
            <a:endParaRPr/>
          </a:p>
        </p:txBody>
      </p:sp>
      <p:pic>
        <p:nvPicPr>
          <p:cNvPr id="86" name="Google Shape;86;g13cc21d07a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50" y="3005625"/>
            <a:ext cx="47967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3cc21d07ac_0_0"/>
          <p:cNvSpPr txBox="1"/>
          <p:nvPr/>
        </p:nvSpPr>
        <p:spPr>
          <a:xfrm>
            <a:off x="4255050" y="3681900"/>
            <a:ext cx="36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Maximized (Cross- Correlation)</a:t>
            </a:r>
            <a:endParaRPr/>
          </a:p>
        </p:txBody>
      </p:sp>
      <p:sp>
        <p:nvSpPr>
          <p:cNvPr id="88" name="Google Shape;88;g13cc21d07ac_0_0"/>
          <p:cNvSpPr txBox="1"/>
          <p:nvPr/>
        </p:nvSpPr>
        <p:spPr>
          <a:xfrm>
            <a:off x="7562325" y="3712650"/>
            <a:ext cx="14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(Shree K. Nayar, 2021)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21d07ac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Template Matching Example  </a:t>
            </a:r>
            <a:endParaRPr/>
          </a:p>
        </p:txBody>
      </p:sp>
      <p:sp>
        <p:nvSpPr>
          <p:cNvPr id="94" name="Google Shape;94;g13cc21d07ac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g13cc21d07a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017725"/>
            <a:ext cx="65151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3cc21d07ac_0_13"/>
          <p:cNvSpPr txBox="1"/>
          <p:nvPr/>
        </p:nvSpPr>
        <p:spPr>
          <a:xfrm>
            <a:off x="311700" y="2903675"/>
            <a:ext cx="468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Cross Correlation Highest at C then B then A due to the higher values contained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For programming purposes we need A to be maximum to get the correct match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g13cc21d07ac_0_13"/>
          <p:cNvSpPr txBox="1"/>
          <p:nvPr/>
        </p:nvSpPr>
        <p:spPr>
          <a:xfrm>
            <a:off x="6340050" y="2903675"/>
            <a:ext cx="14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(Shree K. Nayar, 2021)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c21d07ac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 Correlation Solution</a:t>
            </a:r>
            <a:endParaRPr/>
          </a:p>
        </p:txBody>
      </p:sp>
      <p:sp>
        <p:nvSpPr>
          <p:cNvPr id="103" name="Google Shape;103;g13cc21d07ac_0_2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Cross Correlation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in overlap of template in image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of the template itself</a:t>
            </a:r>
            <a:endParaRPr/>
          </a:p>
        </p:txBody>
      </p:sp>
      <p:sp>
        <p:nvSpPr>
          <p:cNvPr id="104" name="Google Shape;104;g13cc21d07ac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13cc21d07a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081213"/>
            <a:ext cx="61722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3cc21d07ac_0_27"/>
          <p:cNvSpPr txBox="1"/>
          <p:nvPr/>
        </p:nvSpPr>
        <p:spPr>
          <a:xfrm>
            <a:off x="1485900" y="306230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allows the cross correlation to ignore adjustments made to lighting and looks for pattern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g13cc21d07ac_0_27"/>
          <p:cNvSpPr txBox="1"/>
          <p:nvPr/>
        </p:nvSpPr>
        <p:spPr>
          <a:xfrm>
            <a:off x="6168600" y="1742525"/>
            <a:ext cx="14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(Shree K. Nayar, 2021)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bf1bb162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IR Sensor </a:t>
            </a:r>
            <a:endParaRPr/>
          </a:p>
        </p:txBody>
      </p:sp>
      <p:sp>
        <p:nvSpPr>
          <p:cNvPr id="113" name="Google Shape;113;g13cbf1bb162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g13cbf1bb162_0_9"/>
          <p:cNvSpPr txBox="1"/>
          <p:nvPr/>
        </p:nvSpPr>
        <p:spPr>
          <a:xfrm>
            <a:off x="5568575" y="3709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cbf1bb162_0_9"/>
          <p:cNvSpPr txBox="1"/>
          <p:nvPr/>
        </p:nvSpPr>
        <p:spPr>
          <a:xfrm>
            <a:off x="5720975" y="3861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13cbf1bb16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100" y="1083375"/>
            <a:ext cx="51568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5b2b1b65_0_11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Snippet of Code for IR Sensor using Arduino IDE</a:t>
            </a:r>
            <a:endParaRPr/>
          </a:p>
        </p:txBody>
      </p:sp>
      <p:sp>
        <p:nvSpPr>
          <p:cNvPr id="122" name="Google Shape;122;g13b5b2b1b65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g13b5b2b1b6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25" y="832550"/>
            <a:ext cx="5344126" cy="3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