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M1q1MvLlTVQAR4OjS2pZ0C5B0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860DEA-CA7A-4853-943F-4B65416C7835}">
  <a:tblStyle styleId="{5C860DEA-CA7A-4853-943F-4B65416C78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312c10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3312c10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1c5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331c5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c60a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342c60a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d9b9acf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3d9b9acf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c21d0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3cc21d0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bf1bb1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3cbf1bb1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b5b2b1b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3b5b2b1b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atc.tw/images/pdf/20200508291bd.pdf" TargetMode="External"/><Relationship Id="rId4" Type="http://schemas.openxmlformats.org/officeDocument/2006/relationships/hyperlink" Target="https://www.aatc.tw/products.php?lang=en&amp;id=635" TargetMode="External"/><Relationship Id="rId5" Type="http://schemas.openxmlformats.org/officeDocument/2006/relationships/hyperlink" Target="https://ieeexplore.ieee.org/document/710815" TargetMode="External"/><Relationship Id="rId6" Type="http://schemas.openxmlformats.org/officeDocument/2006/relationships/hyperlink" Target="https://ieeexplore.ieee.org/abstract/document/5255266" TargetMode="External"/><Relationship Id="rId7" Type="http://schemas.openxmlformats.org/officeDocument/2006/relationships/hyperlink" Target="https://wiki.dfrobot.com/DIGITAL_IR_Transmitter_Module__SKU_DFR0095_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Week 6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 Jibin Mathews Maritza Torres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idx="4294967295" type="title"/>
          </p:nvPr>
        </p:nvSpPr>
        <p:spPr>
          <a:xfrm>
            <a:off x="311700" y="4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0" name="Google Shape;120;p8"/>
          <p:cNvGraphicFramePr/>
          <p:nvPr/>
        </p:nvGraphicFramePr>
        <p:xfrm>
          <a:off x="96238" y="103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{5C860DEA-CA7A-4853-943F-4B65416C7835}</a:tableStyleId>
              </a:tblPr>
              <a:tblGrid>
                <a:gridCol w="2376425"/>
                <a:gridCol w="939300"/>
                <a:gridCol w="939300"/>
                <a:gridCol w="939300"/>
                <a:gridCol w="939300"/>
                <a:gridCol w="939300"/>
                <a:gridCol w="939300"/>
                <a:gridCol w="939300"/>
              </a:tblGrid>
              <a:tr h="20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Lab 2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Week 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Hardware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2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Path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3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Sensors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4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Receiver/ Transmitter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5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Buzzer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6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Object Tracking w/ Camera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7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Software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8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Research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9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Download/ Install: Python/ OpenCV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120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0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Coding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1:7"/>
                      </a:ext>
                    </a:extLst>
                  </a:tcPr>
                </a:tc>
              </a:tr>
              <a:tr h="24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Track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  <a:extLst>
                      <a:ext uri="http://customooxmlschemas.google.com/">
                        <go:slidesCustomData xmlns:go="http://customooxmlschemas.google.com/" cellId="120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  <a:extLst>
                      <a:ext uri="http://customooxmlschemas.google.com/">
                        <go:slidesCustomData xmlns:go="http://customooxmlschemas.google.com/" cellId="120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20:12:7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Week's Deliverables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Dots onto Track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on Algorithm for Rover Tracking</a:t>
            </a:r>
            <a:endParaRPr/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312c10fd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3" name="Google Shape;133;g13312c10fd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OpenCV: Real time road lane detection</a:t>
            </a:r>
            <a:r>
              <a:rPr lang="en" sz="1100">
                <a:solidFill>
                  <a:schemeClr val="dk1"/>
                </a:solidFill>
              </a:rPr>
              <a:t>. GeeksforGeeks. (2022, January 18). Retrieved June 28, 2022, from https://www.geeksforgeeks.org/opencv-real-time-road-lane-detection/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chrome-extension://efaidnbmnnnibpcajpcglclefindmkaj/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https://www.aatc.tw/images/pdf/20200508291bd.pdf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https://www.aatc.tw/products.php?lang=en&amp;id=635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Nayar, S. K. (2021, March 1). </a:t>
            </a:r>
            <a:r>
              <a:rPr i="1" lang="en" sz="1100">
                <a:solidFill>
                  <a:schemeClr val="dk1"/>
                </a:solidFill>
              </a:rPr>
              <a:t>Template matching by Correlation | Image processing I</a:t>
            </a:r>
            <a:r>
              <a:rPr lang="en" sz="1100">
                <a:solidFill>
                  <a:schemeClr val="dk1"/>
                </a:solidFill>
              </a:rPr>
              <a:t>. YouTube. Retrieved July 12, 2022, from https://www.youtube.com/watch?v=1_hwFc8PXVE&amp;ab_channel=FirstPrinciplesofComputerVision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Tomasi, C., &amp; Manduchi, R. (n.d.). </a:t>
            </a:r>
            <a:r>
              <a:rPr i="1" lang="en" sz="1100">
                <a:solidFill>
                  <a:schemeClr val="dk1"/>
                </a:solidFill>
              </a:rPr>
              <a:t>Bilateral filtering for gray and color images</a:t>
            </a:r>
            <a:r>
              <a:rPr lang="en" sz="1100">
                <a:solidFill>
                  <a:schemeClr val="dk1"/>
                </a:solidFill>
              </a:rPr>
              <a:t>. IEEE Xplore. Retrieved July 12, 2022, from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https://ieeexplore.ieee.org/document/710815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Wilhelm, M., Nutter, B., Long, R., &amp; Antani, S. (n.d.). </a:t>
            </a:r>
            <a:r>
              <a:rPr i="1" lang="en" sz="1100">
                <a:solidFill>
                  <a:schemeClr val="dk1"/>
                </a:solidFill>
              </a:rPr>
              <a:t>Linear Array image analysis for automated detection of human papillomavirus</a:t>
            </a:r>
            <a:r>
              <a:rPr lang="en" sz="1100">
                <a:solidFill>
                  <a:schemeClr val="dk1"/>
                </a:solidFill>
              </a:rPr>
              <a:t>. IEEE Xplore. Retrieved July 12, 2022, from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https://ieeexplore.ieee.org/abstract/document/5255266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https://wiki.dfrobot.com/DIGITAL_IR_Transmitter_Module__SKU_DFR0095_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4" name="Google Shape;134;g13312c10fd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Make a course for the Lab 1 Group that is heavy on sensing and signaling.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must complete the course in 60 seconds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Track Position of Rover and Determine speed required to finish on time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communication for various actions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IR and Sound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1c5ad4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g1331c5ad4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 Matching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Built</a:t>
            </a:r>
            <a:endParaRPr/>
          </a:p>
        </p:txBody>
      </p:sp>
      <p:sp>
        <p:nvSpPr>
          <p:cNvPr id="69" name="Google Shape;69;g1331c5ad49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2c60a30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Track Elements</a:t>
            </a:r>
            <a:endParaRPr/>
          </a:p>
        </p:txBody>
      </p:sp>
      <p:sp>
        <p:nvSpPr>
          <p:cNvPr id="75" name="Google Shape;75;g1342c60a3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Metallic Strip as path for rover to follow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IR Sensor and Sound Communication to Decode/ Encode Information with Rover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Rovers location </a:t>
            </a:r>
            <a:endParaRPr/>
          </a:p>
        </p:txBody>
      </p:sp>
      <p:sp>
        <p:nvSpPr>
          <p:cNvPr id="76" name="Google Shape;76;g1342c60a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9b9acfc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Track Built </a:t>
            </a:r>
            <a:endParaRPr/>
          </a:p>
        </p:txBody>
      </p:sp>
      <p:sp>
        <p:nvSpPr>
          <p:cNvPr id="82" name="Google Shape;82;g13d9b9acfc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g13d9b9acfc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00" y="1017725"/>
            <a:ext cx="5809825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c21d07a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Template Matching </a:t>
            </a:r>
            <a:endParaRPr/>
          </a:p>
        </p:txBody>
      </p:sp>
      <p:sp>
        <p:nvSpPr>
          <p:cNvPr id="89" name="Google Shape;89;g13cc21d07a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g13cc21d07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213" y="1017725"/>
            <a:ext cx="49235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bf1bb162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IR Sensor </a:t>
            </a:r>
            <a:endParaRPr/>
          </a:p>
        </p:txBody>
      </p:sp>
      <p:sp>
        <p:nvSpPr>
          <p:cNvPr id="96" name="Google Shape;96;g13cbf1bb162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g13cbf1bb162_0_9"/>
          <p:cNvSpPr txBox="1"/>
          <p:nvPr/>
        </p:nvSpPr>
        <p:spPr>
          <a:xfrm>
            <a:off x="5568575" y="3709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cbf1bb162_0_9"/>
          <p:cNvSpPr txBox="1"/>
          <p:nvPr/>
        </p:nvSpPr>
        <p:spPr>
          <a:xfrm>
            <a:off x="5720975" y="38618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13cbf1bb162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100" y="1083375"/>
            <a:ext cx="51568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b5b2b1b65_0_11"/>
          <p:cNvSpPr txBox="1"/>
          <p:nvPr>
            <p:ph type="title"/>
          </p:nvPr>
        </p:nvSpPr>
        <p:spPr>
          <a:xfrm>
            <a:off x="311700" y="122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Snippet of Code for IR Sensor using Arduino IDE</a:t>
            </a:r>
            <a:endParaRPr/>
          </a:p>
        </p:txBody>
      </p:sp>
      <p:sp>
        <p:nvSpPr>
          <p:cNvPr id="105" name="Google Shape;105;g13b5b2b1b65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g13b5b2b1b6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125" y="832550"/>
            <a:ext cx="5344126" cy="37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311700" y="31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3" name="Google Shape;113;p6"/>
          <p:cNvGraphicFramePr/>
          <p:nvPr/>
        </p:nvGraphicFramePr>
        <p:xfrm>
          <a:off x="76625" y="89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{5C860DEA-CA7A-4853-943F-4B65416C7835}</a:tableStyleId>
              </a:tblPr>
              <a:tblGrid>
                <a:gridCol w="2600325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Budget Lab 2 Project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Spent: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Raspberry Pi 4 Model B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$129.99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Material Costs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Spent: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IR Receiver Module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$7.40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$7.40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$250.84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$120.85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Misc. (LED, Resistors, Jumper wires)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$10.00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Onn. Webcam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$27.00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$27.00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Total 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Actual Cost: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4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Elegoo Uno R3 (arduino)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$16.99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$16.99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$250.84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$120.85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5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Buzzer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$1.04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$1.04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6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USB Type B - A cable connector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$29.99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7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Breadboards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$9.99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8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2N9304 Transistor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$0.44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$0.44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9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Track Elements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0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Whiteboard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$13.00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1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Metallic Tape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$5.00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$5.00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2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3:6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13:14:6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