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WuL+Ws0pzGFNpLCvvc5VjRAp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1DCB64-A0A9-40CC-8DC4-05538455D85E}">
  <a:tblStyle styleId="{C51DCB64-A0A9-40CC-8DC4-05538455D85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312c10f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3312c10f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31c5ad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331c5ad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2c60a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342c60a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cc21d0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3cc21d0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e663449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3e663449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e663449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3e663449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cbf1bb1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3cbf1bb1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b5b2b1b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3b5b2b1b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atc.tw/images/pdf/20200508291bd.pdf" TargetMode="External"/><Relationship Id="rId4" Type="http://schemas.openxmlformats.org/officeDocument/2006/relationships/hyperlink" Target="https://www.aatc.tw/products.php?lang=en&amp;id=635" TargetMode="External"/><Relationship Id="rId5" Type="http://schemas.openxmlformats.org/officeDocument/2006/relationships/hyperlink" Target="https://ieeexplore.ieee.org/document/710815" TargetMode="External"/><Relationship Id="rId6" Type="http://schemas.openxmlformats.org/officeDocument/2006/relationships/hyperlink" Target="https://ieeexplore.ieee.org/abstract/document/5255266" TargetMode="External"/><Relationship Id="rId7" Type="http://schemas.openxmlformats.org/officeDocument/2006/relationships/hyperlink" Target="https://wiki.dfrobot.com/DIGITAL_IR_Transmitter_Module__SKU_DFR0095_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highlight>
                  <a:schemeClr val="lt1"/>
                </a:highlight>
              </a:rPr>
              <a:t>Week 7 Presentation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Group 1: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 Jibin Mathews Maritza Torres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311700" y="31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2" name="Google Shape;122;p6"/>
          <p:cNvGraphicFramePr/>
          <p:nvPr/>
        </p:nvGraphicFramePr>
        <p:xfrm>
          <a:off x="76625" y="89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{C51DCB64-A0A9-40CC-8DC4-05538455D85E}</a:tableStyleId>
              </a:tblPr>
              <a:tblGrid>
                <a:gridCol w="2600325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Budget Lab 2 Project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Cost: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Total Spent: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0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Raspberry Pi 4 Model B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$129.99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Material Costs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Cost: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Total Spent: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IR Receiver Module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$7.40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$7.40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$250.84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$120.85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2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Misc. (LED, Resistors, Jumper wires)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3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Onn. Webcam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$27.00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$27.00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Total Cost: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Actual Cost: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4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Elegoo Uno R3 (arduino)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$16.99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$16.99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$250.84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$120.85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5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Buzzer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$1.04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$1.04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6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USB Type B - A cable connector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$29.99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$29.99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7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Breadboards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$9.99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$9.99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8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2N9304 Transistor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$0.44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$0.44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9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Track Elements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0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Whiteboard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$13.00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1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Metallic Tape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$5.00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$5.00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2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3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2:14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idx="4294967295" type="title"/>
          </p:nvPr>
        </p:nvSpPr>
        <p:spPr>
          <a:xfrm>
            <a:off x="311700" y="46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9" name="Google Shape;129;p8"/>
          <p:cNvGraphicFramePr/>
          <p:nvPr/>
        </p:nvGraphicFramePr>
        <p:xfrm>
          <a:off x="96238" y="1034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{C51DCB64-A0A9-40CC-8DC4-05538455D85E}</a:tableStyleId>
              </a:tblPr>
              <a:tblGrid>
                <a:gridCol w="2376425"/>
                <a:gridCol w="939300"/>
                <a:gridCol w="939300"/>
                <a:gridCol w="939300"/>
                <a:gridCol w="939300"/>
                <a:gridCol w="939300"/>
                <a:gridCol w="939300"/>
                <a:gridCol w="939300"/>
              </a:tblGrid>
              <a:tr h="20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Lab 2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0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Hardware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Research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9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2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Path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9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9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3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Sensors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9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9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9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9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9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9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4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IR Receiver/ Transmitter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9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5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Buzzer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9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6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Object Tracking w/ Camera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9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7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Software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8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Research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9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9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Download/ Install: Python/ OpenCV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9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9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9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9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9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9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0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Actual Coding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9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1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Track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9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9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9:12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Week's Deliverables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Dots onto Track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on Algorithm for Rover Tracking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12c10fd2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2" name="Google Shape;142;g13312c10fd2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OpenCV: Real time road lane detection</a:t>
            </a:r>
            <a:r>
              <a:rPr lang="en" sz="1100">
                <a:solidFill>
                  <a:schemeClr val="dk1"/>
                </a:solidFill>
              </a:rPr>
              <a:t>. GeeksforGeeks. (2022, January 18). Retrieved June 28, 2022, from https://www.geeksforgeeks.org/opencv-real-time-road-lane-detection/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chrome-extension://efaidnbmnnnibpcajpcglclefindmkaj/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https://www.aatc.tw/images/pdf/20200508291bd.pdf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https://www.aatc.tw/products.php?lang=en&amp;id=635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Nayar, S. K. (2021, March 1). </a:t>
            </a:r>
            <a:r>
              <a:rPr i="1" lang="en" sz="1100">
                <a:solidFill>
                  <a:schemeClr val="dk1"/>
                </a:solidFill>
              </a:rPr>
              <a:t>Template matching by Correlation | Image processing I</a:t>
            </a:r>
            <a:r>
              <a:rPr lang="en" sz="1100">
                <a:solidFill>
                  <a:schemeClr val="dk1"/>
                </a:solidFill>
              </a:rPr>
              <a:t>. YouTube. Retrieved July 12, 2022, from https://www.youtube.com/watch?v=1_hwFc8PXVE&amp;ab_channel=FirstPrinciplesofComputerVision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Tomasi, C., &amp; Manduchi, R. (n.d.). </a:t>
            </a:r>
            <a:r>
              <a:rPr i="1" lang="en" sz="1100">
                <a:solidFill>
                  <a:schemeClr val="dk1"/>
                </a:solidFill>
              </a:rPr>
              <a:t>Bilateral filtering for gray and color images</a:t>
            </a:r>
            <a:r>
              <a:rPr lang="en" sz="1100">
                <a:solidFill>
                  <a:schemeClr val="dk1"/>
                </a:solidFill>
              </a:rPr>
              <a:t>. IEEE Xplore. Retrieved July 12, 2022, from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https://ieeexplore.ieee.org/document/710815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Wilhelm, M., Nutter, B., Long, R., &amp; Antani, S. (n.d.). </a:t>
            </a:r>
            <a:r>
              <a:rPr i="1" lang="en" sz="1100">
                <a:solidFill>
                  <a:schemeClr val="dk1"/>
                </a:solidFill>
              </a:rPr>
              <a:t>Linear Array image analysis for automated detection of human papillomavirus</a:t>
            </a:r>
            <a:r>
              <a:rPr lang="en" sz="1100">
                <a:solidFill>
                  <a:schemeClr val="dk1"/>
                </a:solidFill>
              </a:rPr>
              <a:t>. IEEE Xplore. Retrieved July 12, 2022, from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https://ieeexplore.ieee.org/abstract/document/5255266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https://wiki.dfrobot.com/DIGITAL_IR_Transmitter_Module__SKU_DFR0095_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3" name="Google Shape;143;g13312c10fd2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0"/>
              <a:t>?</a:t>
            </a:r>
            <a:endParaRPr sz="15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Make a course for the Lab 1 Group that is heavy on sensing and signaling.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Rover must complete the course in 60 seconds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Track Position of Rover and Determine speed required to finish on time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communication for various actions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IR and Sound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1c5ad49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8" name="Google Shape;68;g1331c5ad49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Matching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Tracking Dots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Multiple Dots</a:t>
            </a:r>
            <a:endParaRPr/>
          </a:p>
        </p:txBody>
      </p:sp>
      <p:sp>
        <p:nvSpPr>
          <p:cNvPr id="69" name="Google Shape;69;g1331c5ad49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42c60a30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Track Elements</a:t>
            </a:r>
            <a:endParaRPr/>
          </a:p>
        </p:txBody>
      </p:sp>
      <p:sp>
        <p:nvSpPr>
          <p:cNvPr id="75" name="Google Shape;75;g1342c60a30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Metallic Strip as path for rover to follow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IR Sensor and Sound Communication to Decode/ Encode Information with Rover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Rovers location </a:t>
            </a:r>
            <a:endParaRPr/>
          </a:p>
        </p:txBody>
      </p:sp>
      <p:sp>
        <p:nvSpPr>
          <p:cNvPr id="76" name="Google Shape;76;g1342c60a30f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cc21d07a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Template Matching with Threshold </a:t>
            </a:r>
            <a:endParaRPr/>
          </a:p>
        </p:txBody>
      </p:sp>
      <p:sp>
        <p:nvSpPr>
          <p:cNvPr id="82" name="Google Shape;82;g13cc21d07ac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g13cc21d07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426" y="1017725"/>
            <a:ext cx="4917143" cy="40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e663449c5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9" name="Google Shape;89;g13e663449c5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g13e663449c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19600" cy="346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3e663449c5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366281" cy="34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e663449c5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97" name="Google Shape;97;g13e663449c5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g13e663449c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439" y="842250"/>
            <a:ext cx="5243132" cy="42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cbf1bb162_0_9"/>
          <p:cNvSpPr txBox="1"/>
          <p:nvPr>
            <p:ph type="title"/>
          </p:nvPr>
        </p:nvSpPr>
        <p:spPr>
          <a:xfrm>
            <a:off x="440400" y="197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Buzzer Snippet of Code </a:t>
            </a:r>
            <a:endParaRPr/>
          </a:p>
        </p:txBody>
      </p:sp>
      <p:sp>
        <p:nvSpPr>
          <p:cNvPr id="104" name="Google Shape;104;g13cbf1bb162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g13cbf1bb162_0_9"/>
          <p:cNvSpPr txBox="1"/>
          <p:nvPr/>
        </p:nvSpPr>
        <p:spPr>
          <a:xfrm>
            <a:off x="5568575" y="3709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cbf1bb162_0_9"/>
          <p:cNvSpPr txBox="1"/>
          <p:nvPr/>
        </p:nvSpPr>
        <p:spPr>
          <a:xfrm>
            <a:off x="5720975" y="38618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3cbf1bb162_0_9"/>
          <p:cNvSpPr txBox="1"/>
          <p:nvPr/>
        </p:nvSpPr>
        <p:spPr>
          <a:xfrm>
            <a:off x="0" y="10534875"/>
            <a:ext cx="8961000" cy="238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Declaring Pins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buzzerPin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ledPin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motionPin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Setting Buzzer mode to False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buzzer_mode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For LED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previousMillis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Interval at which LED blinks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//The Following are our output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ledPin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buzzerPin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//Button is our Input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pinMode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Wait before starting the alarm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To chech whether the motion is detected or not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digitalRead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motionPin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buzzer_mode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 alarm mode is on,blink our LED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buzzer_mode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currentMillis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millis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currentMillis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previousMillis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previousMillis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currentMillis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Switch the LED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ledPin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buzzerPin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 alarm is off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buzzer_mode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No tone &amp; LED off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noTone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buzzerPin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digitalWrite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ledPin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 our button is pressed Switch off ringing and Setup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button_state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digitalRead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buttonPin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button_state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buzzer_mode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" name="Google Shape;108;g13cbf1bb16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00" y="844050"/>
            <a:ext cx="460057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5b2b1b65_0_11"/>
          <p:cNvSpPr txBox="1"/>
          <p:nvPr>
            <p:ph type="title"/>
          </p:nvPr>
        </p:nvSpPr>
        <p:spPr>
          <a:xfrm>
            <a:off x="311700" y="122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Snippet of Code for IR Sensor using Arduino IDE</a:t>
            </a:r>
            <a:endParaRPr/>
          </a:p>
        </p:txBody>
      </p:sp>
      <p:sp>
        <p:nvSpPr>
          <p:cNvPr id="114" name="Google Shape;114;g13b5b2b1b65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g13b5b2b1b65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45775"/>
            <a:ext cx="5344126" cy="3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