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00" r:id="rId6"/>
    <p:sldId id="293" r:id="rId7"/>
    <p:sldId id="314" r:id="rId8"/>
    <p:sldId id="316" r:id="rId9"/>
    <p:sldId id="317" r:id="rId10"/>
    <p:sldId id="275" r:id="rId11"/>
    <p:sldId id="318" r:id="rId12"/>
    <p:sldId id="319" r:id="rId13"/>
    <p:sldId id="320" r:id="rId14"/>
    <p:sldId id="324" r:id="rId15"/>
    <p:sldId id="325"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6B084-895C-4989-B84D-60942199195A}" v="2" dt="2023-05-31T13:05:19.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9" d="100"/>
          <a:sy n="89" d="100"/>
        </p:scale>
        <p:origin x="466"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5/31/2023</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dirty="0"/>
              <a:t>Click icon to add picture</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dirty="0"/>
              <a:t>Click icon to add picture</a:t>
            </a:r>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dirty="0"/>
              <a:t>Click icon to add picture</a:t>
            </a:r>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dirty="0"/>
              <a:t>Click icon to add picture</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dirty="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dirty="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dirty="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dirty="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dirty="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dirty="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dirty="0"/>
              <a:t>Click icon to add picture</a:t>
            </a:r>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dirty="0"/>
              <a:t>Click icon to add picture</a:t>
            </a:r>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dirty="0"/>
              <a:t>Click icon to add picture</a:t>
            </a:r>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dirty="0"/>
              <a:t>Click icon to add picture</a:t>
            </a:r>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dirty="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dirty="0"/>
              <a:t>Click icon to add picture</a:t>
            </a:r>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dirty="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dirty="0"/>
              <a:t>Click icon to add picture</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dirty="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dirty="0"/>
              <a:t>Click icon to add picture</a:t>
            </a:r>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dirty="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vXXfXRf2S4M&amp;list=PLgjw1dR712jrkldk1GFPQkPsp1RsZ3K1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four cacti in pots">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58724" y="477520"/>
            <a:ext cx="11274552" cy="5943600"/>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a:lstStyle/>
          <a:p>
            <a:r>
              <a:rPr lang="en-US" b="1" dirty="0">
                <a:latin typeface="Times New Roman" panose="02020603050405020304" pitchFamily="18" charset="0"/>
                <a:cs typeface="Times New Roman" panose="02020603050405020304" pitchFamily="18" charset="0"/>
              </a:rPr>
              <a:t>Online Quiz Site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098970" y="3105163"/>
            <a:ext cx="3167636" cy="647673"/>
          </a:xfrm>
        </p:spPr>
        <p:txBody>
          <a:bodyPr>
            <a:normAutofit fontScale="92500" lnSpcReduction="10000"/>
          </a:bodyPr>
          <a:lstStyle/>
          <a:p>
            <a:r>
              <a:rPr lang="en-US" b="1" dirty="0" err="1">
                <a:latin typeface="Times New Roman" panose="02020603050405020304" pitchFamily="18" charset="0"/>
                <a:cs typeface="Times New Roman" panose="02020603050405020304" pitchFamily="18" charset="0"/>
              </a:rPr>
              <a:t>Jibin</a:t>
            </a:r>
            <a:r>
              <a:rPr lang="en-US" b="1" dirty="0">
                <a:latin typeface="Times New Roman" panose="02020603050405020304" pitchFamily="18" charset="0"/>
                <a:cs typeface="Times New Roman" panose="02020603050405020304" pitchFamily="18" charset="0"/>
              </a:rPr>
              <a:t> Joseph</a:t>
            </a:r>
          </a:p>
          <a:p>
            <a:r>
              <a:rPr lang="en-US" b="1" dirty="0">
                <a:latin typeface="Times New Roman" panose="02020603050405020304" pitchFamily="18" charset="0"/>
                <a:cs typeface="Times New Roman" panose="02020603050405020304" pitchFamily="18" charset="0"/>
              </a:rPr>
              <a:t>22pmc130</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User homepage : Users are attending the quiz through this page and also see the results </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60" y="5492751"/>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0" name="Picture 9" descr="A screenshot of a computer&#10;&#10;Description automatically generated">
            <a:extLst>
              <a:ext uri="{FF2B5EF4-FFF2-40B4-BE49-F238E27FC236}">
                <a16:creationId xmlns:a16="http://schemas.microsoft.com/office/drawing/2014/main" id="{F1834AF0-3F36-A474-8696-8B86C614E69D}"/>
              </a:ext>
            </a:extLst>
          </p:cNvPr>
          <p:cNvPicPr>
            <a:picLocks noChangeAspect="1"/>
          </p:cNvPicPr>
          <p:nvPr/>
        </p:nvPicPr>
        <p:blipFill>
          <a:blip r:embed="rId2"/>
          <a:stretch>
            <a:fillRect/>
          </a:stretch>
        </p:blipFill>
        <p:spPr>
          <a:xfrm>
            <a:off x="838200" y="1188720"/>
            <a:ext cx="8773160" cy="4145280"/>
          </a:xfrm>
          <a:prstGeom prst="rect">
            <a:avLst/>
          </a:prstGeom>
        </p:spPr>
      </p:pic>
    </p:spTree>
    <p:extLst>
      <p:ext uri="{BB962C8B-B14F-4D97-AF65-F5344CB8AC3E}">
        <p14:creationId xmlns:p14="http://schemas.microsoft.com/office/powerpoint/2010/main" val="361075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User view mark : Users can view the results of their exam after the completion of the project</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60" y="5492751"/>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3" name="Picture 2" descr="A screenshot of a computer&#10;&#10;Description automatically generated">
            <a:extLst>
              <a:ext uri="{FF2B5EF4-FFF2-40B4-BE49-F238E27FC236}">
                <a16:creationId xmlns:a16="http://schemas.microsoft.com/office/drawing/2014/main" id="{00AEAB08-391F-1E44-2228-C94F837F6AB5}"/>
              </a:ext>
            </a:extLst>
          </p:cNvPr>
          <p:cNvPicPr>
            <a:picLocks noChangeAspect="1"/>
          </p:cNvPicPr>
          <p:nvPr/>
        </p:nvPicPr>
        <p:blipFill>
          <a:blip r:embed="rId2"/>
          <a:stretch>
            <a:fillRect/>
          </a:stretch>
        </p:blipFill>
        <p:spPr>
          <a:xfrm>
            <a:off x="1000760" y="1205230"/>
            <a:ext cx="7456867" cy="4194488"/>
          </a:xfrm>
          <a:prstGeom prst="rect">
            <a:avLst/>
          </a:prstGeom>
        </p:spPr>
      </p:pic>
    </p:spTree>
    <p:extLst>
      <p:ext uri="{BB962C8B-B14F-4D97-AF65-F5344CB8AC3E}">
        <p14:creationId xmlns:p14="http://schemas.microsoft.com/office/powerpoint/2010/main" val="148747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Admin Add Question : Admin can add the question, in the form of multiple questions</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59" y="5492750"/>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B7D80A7E-1DF5-D821-C419-DD77589E1AAB}"/>
              </a:ext>
            </a:extLst>
          </p:cNvPr>
          <p:cNvPicPr>
            <a:picLocks noChangeAspect="1"/>
          </p:cNvPicPr>
          <p:nvPr/>
        </p:nvPicPr>
        <p:blipFill>
          <a:blip r:embed="rId2"/>
          <a:stretch>
            <a:fillRect/>
          </a:stretch>
        </p:blipFill>
        <p:spPr>
          <a:xfrm>
            <a:off x="988467" y="1032334"/>
            <a:ext cx="8254185" cy="4642979"/>
          </a:xfrm>
          <a:prstGeom prst="rect">
            <a:avLst/>
          </a:prstGeom>
        </p:spPr>
      </p:pic>
    </p:spTree>
    <p:extLst>
      <p:ext uri="{BB962C8B-B14F-4D97-AF65-F5344CB8AC3E}">
        <p14:creationId xmlns:p14="http://schemas.microsoft.com/office/powerpoint/2010/main" val="243577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dirty="0">
                <a:latin typeface="Times New Roman" panose="02020603050405020304" pitchFamily="18" charset="0"/>
                <a:cs typeface="Times New Roman" panose="02020603050405020304" pitchFamily="18" charset="0"/>
              </a:rPr>
              <a:t>FUTURE ENHACEMENTS</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Time-Limited Quizzes: </a:t>
            </a:r>
            <a:r>
              <a:rPr lang="en-US" dirty="0">
                <a:latin typeface="Times New Roman" panose="02020603050405020304" pitchFamily="18" charset="0"/>
                <a:cs typeface="Times New Roman" panose="02020603050405020304" pitchFamily="18" charset="0"/>
              </a:rPr>
              <a:t>Include the option to set a time limit for each quiz. Students must complete the quiz within the specified time, adding an element of time management and urgency.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Analytics and Insights</a:t>
            </a:r>
            <a:r>
              <a:rPr lang="en-US" dirty="0">
                <a:latin typeface="Times New Roman" panose="02020603050405020304" pitchFamily="18" charset="0"/>
                <a:cs typeface="Times New Roman" panose="02020603050405020304" pitchFamily="18" charset="0"/>
              </a:rPr>
              <a:t>: Build a comprehensive analytics dashboard for administrators to track and analyze quiz performance, including statistics such as average scores, top-performing quizzes, or student progress over time. This data can help identify trends, strengths, and areas of improvement in the learning process.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Social Interactions: </a:t>
            </a:r>
            <a:r>
              <a:rPr lang="en-US" dirty="0">
                <a:latin typeface="Times New Roman" panose="02020603050405020304" pitchFamily="18" charset="0"/>
                <a:cs typeface="Times New Roman" panose="02020603050405020304" pitchFamily="18" charset="0"/>
              </a:rPr>
              <a:t>Integrate social features, such as allowing students to share their quiz results on social media platforms or enabling them to challenge their friends to quizzes. This promotes engagement and friendly competition among users.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Mobile application</a:t>
            </a:r>
            <a:r>
              <a:rPr lang="en-US" sz="1600" dirty="0">
                <a:latin typeface="Times New Roman" panose="02020603050405020304" pitchFamily="18" charset="0"/>
                <a:cs typeface="Times New Roman" panose="02020603050405020304" pitchFamily="18" charset="0"/>
              </a:rPr>
              <a:t>: Introduction of a mobile application can also be done so that this system becomes more user friendly</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84995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913449"/>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88372" y="1686561"/>
            <a:ext cx="10378508" cy="2712720"/>
          </a:xfrm>
        </p:spPr>
        <p:txBody>
          <a:bodyPr/>
          <a:lstStyle/>
          <a:p>
            <a:pPr algn="just"/>
            <a:r>
              <a:rPr lang="en-US" dirty="0">
                <a:latin typeface="Times New Roman" panose="02020603050405020304" pitchFamily="18" charset="0"/>
                <a:cs typeface="Times New Roman" panose="02020603050405020304" pitchFamily="18" charset="0"/>
              </a:rPr>
              <a:t>In conclusion, the Django quiz app project presents a robust and customizable platform for creating and managing quizzes. The app allows administrators to add courses, questions, and options, providing flexibility in designing quizzes for different subjects and topics. Students can access the quizzes, attempt them, and receive instant feedback on their performance.</a:t>
            </a:r>
            <a:r>
              <a:rPr lang="en-US" sz="1600" dirty="0">
                <a:latin typeface="Times New Roman" panose="02020603050405020304" pitchFamily="18" charset="0"/>
                <a:cs typeface="Times New Roman" panose="02020603050405020304" pitchFamily="18" charset="0"/>
              </a:rPr>
              <a:t> This website consist of a user friendly interface from where he/she will be able to attend the </a:t>
            </a:r>
            <a:r>
              <a:rPr lang="en-US" sz="1600" dirty="0" err="1">
                <a:latin typeface="Times New Roman" panose="02020603050405020304" pitchFamily="18" charset="0"/>
                <a:cs typeface="Times New Roman" panose="02020603050405020304" pitchFamily="18" charset="0"/>
              </a:rPr>
              <a:t>quizzess</a:t>
            </a:r>
            <a:r>
              <a:rPr lang="en-US" dirty="0">
                <a:latin typeface="Times New Roman" panose="02020603050405020304" pitchFamily="18" charset="0"/>
                <a:cs typeface="Times New Roman" panose="02020603050405020304" pitchFamily="18" charset="0"/>
              </a:rPr>
              <a:t>. In summary, the Django quiz app project serves as a foundation for building an interactive and comprehensive platform for quizzes and assessments. With the provided code and suggested future enhancements, the app can be further developed to meet specific requirements and provide an enriched learning experience for users.</a:t>
            </a: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81689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913449"/>
          </a:xfrm>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88372" y="1686561"/>
            <a:ext cx="10378508" cy="2712720"/>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https://www.youtube.com/watch?v=vXXfXRf2S4M&amp;list=PLgjw1dR712jrkldk1GFPQkPsp1RsZ3K1u</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https://www.youtube.com/watch?v=mL-G6LZ6ZVs&amp;list=PLVBKjEIdL9buA8BUtYbAyXG9LCzBK7SIa</a:t>
            </a: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1678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19925" y="136525"/>
            <a:ext cx="7287768" cy="624331"/>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ZA" b="1" dirty="0">
              <a:latin typeface="Times New Roman" panose="02020603050405020304" pitchFamily="18" charset="0"/>
              <a:cs typeface="Times New Roman" panose="02020603050405020304" pitchFamily="18" charset="0"/>
            </a:endParaRP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89280" y="760856"/>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019925" y="3429000"/>
            <a:ext cx="9143999" cy="2350008"/>
          </a:xfrm>
        </p:spPr>
        <p:txBody>
          <a:bodyPr>
            <a:normAutofit/>
          </a:bodyPr>
          <a:lstStyle/>
          <a:p>
            <a:pPr algn="just"/>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Online Quiz</a:t>
            </a:r>
            <a:r>
              <a:rPr lang="en-US" dirty="0">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developed to overcome the time consuming problem of manual system. Apart from that in current system, checking the answer sheets after taking test, waste the examiners time, so this application will check the correct answer and save the examiner time and carry the examination in an effective manner. Its</a:t>
            </a:r>
            <a:r>
              <a:rPr lang="en-US" dirty="0">
                <a:latin typeface="Times New Roman" panose="02020603050405020304" pitchFamily="18" charset="0"/>
                <a:cs typeface="Times New Roman" panose="02020603050405020304" pitchFamily="18" charset="0"/>
              </a:rPr>
              <a:t> a collection of number of different types of quizzes like technical, games, sports, etc. </a:t>
            </a:r>
            <a:r>
              <a:rPr lang="en-US" u="sng"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ser can access  all of the quizzes. There is a limited number of questions , also user can see the results.</a:t>
            </a:r>
          </a:p>
        </p:txBody>
      </p:sp>
      <p:sp>
        <p:nvSpPr>
          <p:cNvPr id="11" name="Date Placeholder 10">
            <a:extLst>
              <a:ext uri="{FF2B5EF4-FFF2-40B4-BE49-F238E27FC236}">
                <a16:creationId xmlns:a16="http://schemas.microsoft.com/office/drawing/2014/main" id="{AD240522-762B-4A1C-BAE4-2E57FC01F7BF}"/>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14633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REQUIREMENTS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615439"/>
            <a:ext cx="5146108" cy="4191635"/>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Login and registration</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Admin Dashboard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Ability to add questions and view the questions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Storing of each results under each user</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Previous quiz scores can be viewed on user page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Questions can be given a category</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Multiple choice question type</a:t>
            </a:r>
          </a:p>
          <a:p>
            <a:pPr marL="285750" indent="-285750">
              <a:buFont typeface="Arial" panose="020B0604020202020204" pitchFamily="34" charset="0"/>
              <a:buChar char="•"/>
            </a:pPr>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6344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FEATURES AND HIGHLIGHTS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Login and registration : </a:t>
            </a:r>
            <a:r>
              <a:rPr lang="en-US" sz="1600" dirty="0">
                <a:latin typeface="Times New Roman" panose="02020603050405020304" pitchFamily="18" charset="0"/>
                <a:cs typeface="Times New Roman" panose="02020603050405020304" pitchFamily="18" charset="0"/>
              </a:rPr>
              <a:t>The user will be able to register themselves using Django users. The user will be redirected to the user page after logging in. The admin adds the employee using the Django admin interface. Both admin and user will be redirected to their respective pages after logging in from the interface. </a:t>
            </a: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 user details </a:t>
            </a:r>
            <a:r>
              <a:rPr lang="en-US" sz="1600" dirty="0">
                <a:latin typeface="Times New Roman" panose="02020603050405020304" pitchFamily="18" charset="0"/>
                <a:cs typeface="Times New Roman" panose="02020603050405020304" pitchFamily="18" charset="0"/>
              </a:rPr>
              <a:t>: The user will be able to add his/her details after logging in and can also update their details whenever they would like to using the interface.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Add questions and view the questions : </a:t>
            </a:r>
            <a:r>
              <a:rPr lang="en-US" dirty="0">
                <a:latin typeface="Times New Roman" panose="02020603050405020304" pitchFamily="18" charset="0"/>
                <a:cs typeface="Times New Roman" panose="02020603050405020304" pitchFamily="18" charset="0"/>
              </a:rPr>
              <a:t>Admin can add questions and view the questions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Storing results : </a:t>
            </a:r>
            <a:r>
              <a:rPr lang="en-US" dirty="0">
                <a:latin typeface="Times New Roman" panose="02020603050405020304" pitchFamily="18" charset="0"/>
                <a:cs typeface="Times New Roman" panose="02020603050405020304" pitchFamily="18" charset="0"/>
              </a:rPr>
              <a:t>Each results can be stored under  each users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Previous quiz scores : </a:t>
            </a:r>
            <a:r>
              <a:rPr lang="en-US" dirty="0">
                <a:latin typeface="Times New Roman" panose="02020603050405020304" pitchFamily="18" charset="0"/>
                <a:cs typeface="Times New Roman" panose="02020603050405020304" pitchFamily="18" charset="0"/>
              </a:rPr>
              <a:t>The previous quiz scores can be viewed on user page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Category based   : </a:t>
            </a:r>
            <a:r>
              <a:rPr lang="en-US" dirty="0">
                <a:latin typeface="Times New Roman" panose="02020603050405020304" pitchFamily="18" charset="0"/>
                <a:cs typeface="Times New Roman" panose="02020603050405020304" pitchFamily="18" charset="0"/>
              </a:rPr>
              <a:t>Questions can be given a category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 user </a:t>
            </a:r>
            <a:r>
              <a:rPr lang="en-US" dirty="0">
                <a:latin typeface="Times New Roman" panose="02020603050405020304" pitchFamily="18" charset="0"/>
                <a:cs typeface="Times New Roman" panose="02020603050405020304" pitchFamily="18" charset="0"/>
              </a:rPr>
              <a:t>: admin can see the user details and the results of each users, also admin can see the total number of users, courses and questions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Update user :  </a:t>
            </a:r>
            <a:r>
              <a:rPr lang="en-US" dirty="0">
                <a:latin typeface="Times New Roman" panose="02020603050405020304" pitchFamily="18" charset="0"/>
                <a:cs typeface="Times New Roman" panose="02020603050405020304" pitchFamily="18" charset="0"/>
              </a:rPr>
              <a:t>Admin can update the user details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70150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19925" y="136525"/>
            <a:ext cx="7287768" cy="624331"/>
          </a:xfrm>
        </p:spPr>
        <p:txBody>
          <a:bodyPr>
            <a:normAutofit fontScale="90000"/>
          </a:bodyPr>
          <a:lstStyle/>
          <a:p>
            <a:r>
              <a:rPr lang="en-US" dirty="0">
                <a:latin typeface="Times New Roman" panose="02020603050405020304" pitchFamily="18" charset="0"/>
                <a:cs typeface="Times New Roman" panose="02020603050405020304" pitchFamily="18" charset="0"/>
              </a:rPr>
              <a:t>THIRD-PARTY LIBRARIES</a:t>
            </a:r>
            <a:endParaRPr lang="en-ZA" b="1" dirty="0">
              <a:latin typeface="Times New Roman" panose="02020603050405020304" pitchFamily="18" charset="0"/>
              <a:cs typeface="Times New Roman" panose="02020603050405020304" pitchFamily="18" charset="0"/>
            </a:endParaRP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89280" y="760856"/>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019925" y="3428999"/>
            <a:ext cx="9143999" cy="3292475"/>
          </a:xfrm>
        </p:spPr>
        <p:txBody>
          <a:bodyPr>
            <a:normAutofit fontScale="92500" lnSpcReduction="10000"/>
          </a:bodyPr>
          <a:lstStyle/>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Third-party applications and libraries in Django are pre-built components or packages developed by the community or other companies that you can use to extend the functionality of your Django projects</a:t>
            </a:r>
            <a:r>
              <a:rPr lang="en-US" sz="1600" b="0" i="0" dirty="0">
                <a:solidFill>
                  <a:srgbClr val="000000"/>
                </a:solidFill>
                <a:effectLst/>
                <a:latin typeface="-apple-system"/>
              </a:rPr>
              <a:t>.</a:t>
            </a:r>
          </a:p>
          <a:p>
            <a:pPr marL="285750" indent="-285750" algn="just">
              <a:buFont typeface="Arial" panose="020B0604020202020204" pitchFamily="34" charset="0"/>
              <a:buChar char="•"/>
            </a:pPr>
            <a:r>
              <a:rPr lang="en-US" b="1" i="0" dirty="0">
                <a:solidFill>
                  <a:srgbClr val="171717"/>
                </a:solidFill>
                <a:effectLst/>
                <a:latin typeface="Times New Roman" panose="02020603050405020304" pitchFamily="18" charset="0"/>
                <a:cs typeface="Times New Roman" panose="02020603050405020304" pitchFamily="18" charset="0"/>
              </a:rPr>
              <a:t>Django </a:t>
            </a:r>
            <a:r>
              <a:rPr lang="en-US" b="1" i="0" dirty="0" err="1">
                <a:solidFill>
                  <a:srgbClr val="171717"/>
                </a:solidFill>
                <a:effectLst/>
                <a:latin typeface="Times New Roman" panose="02020603050405020304" pitchFamily="18" charset="0"/>
                <a:cs typeface="Times New Roman" panose="02020603050405020304" pitchFamily="18" charset="0"/>
              </a:rPr>
              <a:t>Jazzmin</a:t>
            </a:r>
            <a:r>
              <a:rPr lang="en-US" dirty="0">
                <a:solidFill>
                  <a:srgbClr val="171717"/>
                </a:solidFill>
                <a:latin typeface="Times New Roman" panose="02020603050405020304" pitchFamily="18" charset="0"/>
                <a:cs typeface="Times New Roman" panose="02020603050405020304" pitchFamily="18" charset="0"/>
              </a:rPr>
              <a:t>: Django Jazmin is a customizable and modern admin interface for Django applications. It provides an alternative user interface for the Django admin site with a more visually appealing design and additional features.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i="0" dirty="0">
                <a:solidFill>
                  <a:srgbClr val="171717"/>
                </a:solidFill>
                <a:effectLst/>
                <a:latin typeface="Times New Roman" panose="02020603050405020304" pitchFamily="18" charset="0"/>
                <a:cs typeface="Times New Roman" panose="02020603050405020304" pitchFamily="18" charset="0"/>
              </a:rPr>
              <a:t>Django-</a:t>
            </a:r>
            <a:r>
              <a:rPr lang="en-US" b="1" dirty="0">
                <a:solidFill>
                  <a:srgbClr val="171717"/>
                </a:solidFill>
                <a:latin typeface="Times New Roman" panose="02020603050405020304" pitchFamily="18" charset="0"/>
                <a:cs typeface="Times New Roman" panose="02020603050405020304" pitchFamily="18" charset="0"/>
              </a:rPr>
              <a:t>w</a:t>
            </a:r>
            <a:r>
              <a:rPr lang="en-US" b="1" i="0" dirty="0">
                <a:solidFill>
                  <a:srgbClr val="171717"/>
                </a:solidFill>
                <a:effectLst/>
                <a:latin typeface="Times New Roman" panose="02020603050405020304" pitchFamily="18" charset="0"/>
                <a:cs typeface="Times New Roman" panose="02020603050405020304" pitchFamily="18" charset="0"/>
              </a:rPr>
              <a:t>idget-tweaks: </a:t>
            </a:r>
            <a:r>
              <a:rPr lang="en-US" b="0" i="0" dirty="0">
                <a:solidFill>
                  <a:srgbClr val="171717"/>
                </a:solidFill>
                <a:effectLst/>
                <a:latin typeface="Times New Roman" panose="02020603050405020304" pitchFamily="18" charset="0"/>
                <a:cs typeface="Times New Roman" panose="02020603050405020304" pitchFamily="18" charset="0"/>
              </a:rPr>
              <a:t>The primary purpose of Django-widget-tweaks is to enhance the control and customization options for form elements in Django templates. It provides a convenient way to add CSS classes, attributes, and other modifications to form fields without having to write extensive HTML markup or modify form definitions in Python code. </a:t>
            </a:r>
            <a:endParaRPr lang="en-US" sz="1600" b="0" i="0" dirty="0">
              <a:solidFill>
                <a:srgbClr val="000000"/>
              </a:solidFill>
              <a:effectLst/>
              <a:latin typeface="-apple-system"/>
            </a:endParaRPr>
          </a:p>
        </p:txBody>
      </p:sp>
      <p:sp>
        <p:nvSpPr>
          <p:cNvPr id="11" name="Date Placeholder 10">
            <a:extLst>
              <a:ext uri="{FF2B5EF4-FFF2-40B4-BE49-F238E27FC236}">
                <a16:creationId xmlns:a16="http://schemas.microsoft.com/office/drawing/2014/main" id="{AD240522-762B-4A1C-BAE4-2E57FC01F7BF}"/>
              </a:ext>
            </a:extLst>
          </p:cNvPr>
          <p:cNvSpPr>
            <a:spLocks noGrp="1"/>
          </p:cNvSpPr>
          <p:nvPr>
            <p:ph type="dt" sz="half" idx="10"/>
          </p:nvPr>
        </p:nvSpPr>
        <p:spPr>
          <a:xfrm>
            <a:off x="838200" y="6356350"/>
            <a:ext cx="2743200" cy="365125"/>
          </a:xfrm>
        </p:spPr>
        <p:txBody>
          <a:bodyPr/>
          <a:lstStyle/>
          <a:p>
            <a:r>
              <a:rPr lang="en-US" dirty="0"/>
              <a:t>20XX</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195296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CLASS DIAGRAM</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4" name="Picture 3">
            <a:extLst>
              <a:ext uri="{FF2B5EF4-FFF2-40B4-BE49-F238E27FC236}">
                <a16:creationId xmlns:a16="http://schemas.microsoft.com/office/drawing/2014/main" id="{F3102C87-BEC1-7648-7C11-C0903F00EFDF}"/>
              </a:ext>
            </a:extLst>
          </p:cNvPr>
          <p:cNvPicPr>
            <a:picLocks noChangeAspect="1"/>
          </p:cNvPicPr>
          <p:nvPr/>
        </p:nvPicPr>
        <p:blipFill>
          <a:blip r:embed="rId3"/>
          <a:stretch>
            <a:fillRect/>
          </a:stretch>
        </p:blipFill>
        <p:spPr>
          <a:xfrm>
            <a:off x="1508692" y="1056639"/>
            <a:ext cx="10378508" cy="4886960"/>
          </a:xfrm>
          <a:prstGeom prst="rect">
            <a:avLst/>
          </a:prstGeom>
        </p:spPr>
      </p:pic>
    </p:spTree>
    <p:extLst>
      <p:ext uri="{BB962C8B-B14F-4D97-AF65-F5344CB8AC3E}">
        <p14:creationId xmlns:p14="http://schemas.microsoft.com/office/powerpoint/2010/main" val="203484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6348334" y="812801"/>
            <a:ext cx="5559186" cy="975360"/>
          </a:xfrm>
        </p:spPr>
        <p:txBody>
          <a:bodyPr>
            <a:normAutofit/>
          </a:bodyPr>
          <a:lstStyle/>
          <a:p>
            <a:r>
              <a:rPr lang="en-US" sz="4000" dirty="0">
                <a:latin typeface="Times New Roman" panose="02020603050405020304" pitchFamily="18" charset="0"/>
                <a:cs typeface="Times New Roman" panose="02020603050405020304" pitchFamily="18" charset="0"/>
              </a:rPr>
              <a:t>CHALLENGES FACED</a:t>
            </a:r>
          </a:p>
        </p:txBody>
      </p:sp>
      <p:pic>
        <p:nvPicPr>
          <p:cNvPr id="6" name="Picture Placeholder 5" descr="photo of empty room with some brick walls and a window&#10; ">
            <a:extLst>
              <a:ext uri="{FF2B5EF4-FFF2-40B4-BE49-F238E27FC236}">
                <a16:creationId xmlns:a16="http://schemas.microsoft.com/office/drawing/2014/main" id="{AF5FE10B-AA36-4681-87ED-8007B7A12DD0}"/>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61935" y="1143000"/>
            <a:ext cx="4953000" cy="4572000"/>
          </a:xfrm>
        </p:spPr>
      </p:pic>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4"/>
          </p:nvPr>
        </p:nvSpPr>
        <p:spPr>
          <a:xfrm>
            <a:off x="6471920" y="1574800"/>
            <a:ext cx="5435600" cy="4140201"/>
          </a:xfrm>
        </p:spPr>
        <p:txBody>
          <a:bodyPr vert="horz" lIns="91440" tIns="45720" rIns="91440" bIns="45720" rtlCol="0" anchor="t">
            <a:normAutofit/>
          </a:bodyPr>
          <a:lstStyle/>
          <a:p>
            <a:r>
              <a:rPr lang="en-US" sz="1600" dirty="0">
                <a:latin typeface="Times New Roman" panose="02020603050405020304" pitchFamily="18" charset="0"/>
                <a:cs typeface="Times New Roman" panose="02020603050405020304" pitchFamily="18" charset="0"/>
              </a:rPr>
              <a:t>The major challenge faced by me was to plan the process flow of the project. While coming to the coding part I had difficulties in adding the courses and question</a:t>
            </a:r>
            <a:r>
              <a:rPr lang="en-US" dirty="0">
                <a:latin typeface="Times New Roman" panose="02020603050405020304" pitchFamily="18" charset="0"/>
                <a:cs typeface="Times New Roman" panose="02020603050405020304" pitchFamily="18" charset="0"/>
              </a:rPr>
              <a: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interface design and usability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Testing and quality assurance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Validation Mechanisms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Database Management </a:t>
            </a:r>
          </a:p>
        </p:txBody>
      </p:sp>
      <p:sp>
        <p:nvSpPr>
          <p:cNvPr id="7" name="Date Placeholder 6">
            <a:extLst>
              <a:ext uri="{FF2B5EF4-FFF2-40B4-BE49-F238E27FC236}">
                <a16:creationId xmlns:a16="http://schemas.microsoft.com/office/drawing/2014/main" id="{F77E2C42-2042-418E-9662-C5F50D84B52C}"/>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AEABA2FA-E564-482C-835A-F210D37EDFC9}"/>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9" name="Slide Number Placeholder 8">
            <a:extLst>
              <a:ext uri="{FF2B5EF4-FFF2-40B4-BE49-F238E27FC236}">
                <a16:creationId xmlns:a16="http://schemas.microsoft.com/office/drawing/2014/main" id="{A31EA141-3C56-48C9-B1FB-183C363CC09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147086" y="5485129"/>
            <a:ext cx="10510754" cy="1236345"/>
          </a:xfrm>
        </p:spPr>
        <p:txBody>
          <a:bodyPr/>
          <a:lstStyle/>
          <a:p>
            <a:r>
              <a:rPr lang="en-US" sz="1400" b="1" dirty="0">
                <a:latin typeface="Times New Roman" panose="02020603050405020304" pitchFamily="18" charset="0"/>
                <a:cs typeface="Times New Roman" panose="02020603050405020304" pitchFamily="18" charset="0"/>
              </a:rPr>
              <a:t>20XXAADmin</a:t>
            </a:r>
            <a:r>
              <a:rPr lang="en-US" sz="1400" b="1" dirty="0">
                <a:solidFill>
                  <a:schemeClr val="tx1"/>
                </a:solidFill>
                <a:latin typeface="Times New Roman" panose="02020603050405020304" pitchFamily="18" charset="0"/>
                <a:cs typeface="Times New Roman" panose="02020603050405020304" pitchFamily="18" charset="0"/>
              </a:rPr>
              <a:t>Admin homepage</a:t>
            </a:r>
            <a:r>
              <a:rPr lang="en-US" sz="1400" dirty="0">
                <a:solidFill>
                  <a:schemeClr val="tx1"/>
                </a:solidFill>
                <a:latin typeface="Times New Roman" panose="02020603050405020304" pitchFamily="18" charset="0"/>
                <a:cs typeface="Times New Roman" panose="02020603050405020304" pitchFamily="18" charset="0"/>
              </a:rPr>
              <a:t>: This is admin homepage , through this page admin manage student , course and questions </a:t>
            </a:r>
            <a:endParaRPr lang="en-US" sz="1400" dirty="0">
              <a:latin typeface="Times New Roman" panose="02020603050405020304" pitchFamily="18" charset="0"/>
              <a:cs typeface="Times New Roman" panose="02020603050405020304" pitchFamily="18" charset="0"/>
            </a:endParaRP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5" name="Picture 14" descr="A screenshot of a computer&#10;&#10;Description automatically generated">
            <a:extLst>
              <a:ext uri="{FF2B5EF4-FFF2-40B4-BE49-F238E27FC236}">
                <a16:creationId xmlns:a16="http://schemas.microsoft.com/office/drawing/2014/main" id="{AF76D5D6-48AE-CD9D-3EC8-F006C9437C06}"/>
              </a:ext>
            </a:extLst>
          </p:cNvPr>
          <p:cNvPicPr>
            <a:picLocks noChangeAspect="1"/>
          </p:cNvPicPr>
          <p:nvPr/>
        </p:nvPicPr>
        <p:blipFill>
          <a:blip r:embed="rId2"/>
          <a:stretch>
            <a:fillRect/>
          </a:stretch>
        </p:blipFill>
        <p:spPr>
          <a:xfrm>
            <a:off x="1005840" y="1044575"/>
            <a:ext cx="8646160" cy="4319905"/>
          </a:xfrm>
          <a:prstGeom prst="rect">
            <a:avLst/>
          </a:prstGeom>
        </p:spPr>
      </p:pic>
    </p:spTree>
    <p:extLst>
      <p:ext uri="{BB962C8B-B14F-4D97-AF65-F5344CB8AC3E}">
        <p14:creationId xmlns:p14="http://schemas.microsoft.com/office/powerpoint/2010/main" val="288241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137920" y="5140008"/>
            <a:ext cx="8097520"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Exam page </a:t>
            </a:r>
            <a:r>
              <a:rPr lang="en-US" sz="1400" dirty="0">
                <a:solidFill>
                  <a:schemeClr val="tx1"/>
                </a:solidFill>
                <a:latin typeface="Times New Roman" panose="02020603050405020304" pitchFamily="18" charset="0"/>
                <a:cs typeface="Times New Roman" panose="02020603050405020304" pitchFamily="18" charset="0"/>
              </a:rPr>
              <a:t>: Through this page,  users  attending the exam  and after the exam users can view the results</a:t>
            </a:r>
            <a:endParaRPr lang="en-US" sz="1400" dirty="0">
              <a:latin typeface="Times New Roman" panose="02020603050405020304" pitchFamily="18" charset="0"/>
              <a:cs typeface="Times New Roman" panose="02020603050405020304" pitchFamily="18" charset="0"/>
            </a:endParaRP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3" name="Picture 12" descr="A screenshot of a computer&#10;&#10;Description automatically generated">
            <a:extLst>
              <a:ext uri="{FF2B5EF4-FFF2-40B4-BE49-F238E27FC236}">
                <a16:creationId xmlns:a16="http://schemas.microsoft.com/office/drawing/2014/main" id="{D346E9F5-8133-964B-9A82-89724B667F0D}"/>
              </a:ext>
            </a:extLst>
          </p:cNvPr>
          <p:cNvPicPr>
            <a:picLocks noChangeAspect="1"/>
          </p:cNvPicPr>
          <p:nvPr/>
        </p:nvPicPr>
        <p:blipFill>
          <a:blip r:embed="rId2"/>
          <a:stretch>
            <a:fillRect/>
          </a:stretch>
        </p:blipFill>
        <p:spPr>
          <a:xfrm>
            <a:off x="1137920" y="1046481"/>
            <a:ext cx="8666480" cy="3972560"/>
          </a:xfrm>
          <a:prstGeom prst="rect">
            <a:avLst/>
          </a:prstGeom>
        </p:spPr>
      </p:pic>
    </p:spTree>
    <p:extLst>
      <p:ext uri="{BB962C8B-B14F-4D97-AF65-F5344CB8AC3E}">
        <p14:creationId xmlns:p14="http://schemas.microsoft.com/office/powerpoint/2010/main" val="2141238746"/>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F88C4BC3-D7CC-4809-9A20-83B96B306E67}"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Light sales pitch presentation</Template>
  <TotalTime>516</TotalTime>
  <Words>980</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Bodoni MT</vt:lpstr>
      <vt:lpstr>Calibri</vt:lpstr>
      <vt:lpstr>Source Sans Pro Light</vt:lpstr>
      <vt:lpstr>Times New Roman</vt:lpstr>
      <vt:lpstr>Office Theme</vt:lpstr>
      <vt:lpstr>Online Quiz Site</vt:lpstr>
      <vt:lpstr>ABSTRACT</vt:lpstr>
      <vt:lpstr>REQUIREMENTS</vt:lpstr>
      <vt:lpstr>FEATURES AND HIGHLIGHTS</vt:lpstr>
      <vt:lpstr>THIRD-PARTY LIBRARIES</vt:lpstr>
      <vt:lpstr>CLASS DIAGRAM</vt:lpstr>
      <vt:lpstr>CHALLENGES FACED</vt:lpstr>
      <vt:lpstr>Screenshots</vt:lpstr>
      <vt:lpstr>Screenshots</vt:lpstr>
      <vt:lpstr>Screenshots</vt:lpstr>
      <vt:lpstr>Screenshots</vt:lpstr>
      <vt:lpstr>Screenshots</vt:lpstr>
      <vt:lpstr>FUTURE ENHACEMENTS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917306059654</dc:creator>
  <cp:lastModifiedBy>917306059654</cp:lastModifiedBy>
  <cp:revision>4</cp:revision>
  <dcterms:created xsi:type="dcterms:W3CDTF">2023-05-26T10:58:18Z</dcterms:created>
  <dcterms:modified xsi:type="dcterms:W3CDTF">2023-05-31T13:13:25Z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