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4" r:id="rId6"/>
    <p:sldId id="262" r:id="rId7"/>
    <p:sldId id="260" r:id="rId8"/>
    <p:sldId id="263" r:id="rId9"/>
    <p:sldId id="265" r:id="rId10"/>
    <p:sldId id="261" r:id="rId11"/>
    <p:sldId id="267" r:id="rId12"/>
    <p:sldId id="269" r:id="rId13"/>
    <p:sldId id="268" r:id="rId14"/>
    <p:sldId id="270" r:id="rId15"/>
    <p:sldId id="271" r:id="rId16"/>
    <p:sldId id="266"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0AFA5D6-5867-4021-A6B9-AF561281D58A}" type="datetimeFigureOut">
              <a:rPr lang="en-IN" smtClean="0"/>
              <a:t>20-02-2023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39DED1B6-B3C0-4BEA-8614-69343CB71630}" type="slidenum">
              <a:rPr lang="en-IN" smtClean="0"/>
              <a:t>‹#›</a:t>
            </a:fld>
            <a:endParaRPr lang="en-IN"/>
          </a:p>
        </p:txBody>
      </p:sp>
    </p:spTree>
    <p:extLst>
      <p:ext uri="{BB962C8B-B14F-4D97-AF65-F5344CB8AC3E}">
        <p14:creationId xmlns:p14="http://schemas.microsoft.com/office/powerpoint/2010/main" val="6401970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0AFA5D6-5867-4021-A6B9-AF561281D58A}"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DED1B6-B3C0-4BEA-8614-69343CB71630}" type="slidenum">
              <a:rPr lang="en-IN" smtClean="0"/>
              <a:t>‹#›</a:t>
            </a:fld>
            <a:endParaRPr lang="en-IN"/>
          </a:p>
        </p:txBody>
      </p:sp>
    </p:spTree>
    <p:extLst>
      <p:ext uri="{BB962C8B-B14F-4D97-AF65-F5344CB8AC3E}">
        <p14:creationId xmlns:p14="http://schemas.microsoft.com/office/powerpoint/2010/main" val="758639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AFA5D6-5867-4021-A6B9-AF561281D58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ED1B6-B3C0-4BEA-8614-69343CB71630}" type="slidenum">
              <a:rPr lang="en-IN" smtClean="0"/>
              <a:t>‹#›</a:t>
            </a:fld>
            <a:endParaRPr lang="en-IN"/>
          </a:p>
        </p:txBody>
      </p:sp>
    </p:spTree>
    <p:extLst>
      <p:ext uri="{BB962C8B-B14F-4D97-AF65-F5344CB8AC3E}">
        <p14:creationId xmlns:p14="http://schemas.microsoft.com/office/powerpoint/2010/main" val="1128541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AFA5D6-5867-4021-A6B9-AF561281D58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ED1B6-B3C0-4BEA-8614-69343CB71630}" type="slidenum">
              <a:rPr lang="en-IN" smtClean="0"/>
              <a:t>‹#›</a:t>
            </a:fld>
            <a:endParaRPr lang="en-IN"/>
          </a:p>
        </p:txBody>
      </p:sp>
    </p:spTree>
    <p:extLst>
      <p:ext uri="{BB962C8B-B14F-4D97-AF65-F5344CB8AC3E}">
        <p14:creationId xmlns:p14="http://schemas.microsoft.com/office/powerpoint/2010/main" val="1731027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AFA5D6-5867-4021-A6B9-AF561281D58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ED1B6-B3C0-4BEA-8614-69343CB71630}" type="slidenum">
              <a:rPr lang="en-IN" smtClean="0"/>
              <a:t>‹#›</a:t>
            </a:fld>
            <a:endParaRPr lang="en-IN"/>
          </a:p>
        </p:txBody>
      </p:sp>
    </p:spTree>
    <p:extLst>
      <p:ext uri="{BB962C8B-B14F-4D97-AF65-F5344CB8AC3E}">
        <p14:creationId xmlns:p14="http://schemas.microsoft.com/office/powerpoint/2010/main" val="8892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AFA5D6-5867-4021-A6B9-AF561281D58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ED1B6-B3C0-4BEA-8614-69343CB71630}" type="slidenum">
              <a:rPr lang="en-IN" smtClean="0"/>
              <a:t>‹#›</a:t>
            </a:fld>
            <a:endParaRPr lang="en-IN"/>
          </a:p>
        </p:txBody>
      </p:sp>
    </p:spTree>
    <p:extLst>
      <p:ext uri="{BB962C8B-B14F-4D97-AF65-F5344CB8AC3E}">
        <p14:creationId xmlns:p14="http://schemas.microsoft.com/office/powerpoint/2010/main" val="3966090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AFA5D6-5867-4021-A6B9-AF561281D58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ED1B6-B3C0-4BEA-8614-69343CB71630}" type="slidenum">
              <a:rPr lang="en-IN" smtClean="0"/>
              <a:t>‹#›</a:t>
            </a:fld>
            <a:endParaRPr lang="en-IN"/>
          </a:p>
        </p:txBody>
      </p:sp>
    </p:spTree>
    <p:extLst>
      <p:ext uri="{BB962C8B-B14F-4D97-AF65-F5344CB8AC3E}">
        <p14:creationId xmlns:p14="http://schemas.microsoft.com/office/powerpoint/2010/main" val="228147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AFA5D6-5867-4021-A6B9-AF561281D58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ED1B6-B3C0-4BEA-8614-69343CB71630}"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330529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AFA5D6-5867-4021-A6B9-AF561281D58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ED1B6-B3C0-4BEA-8614-69343CB71630}" type="slidenum">
              <a:rPr lang="en-IN" smtClean="0"/>
              <a:t>‹#›</a:t>
            </a:fld>
            <a:endParaRPr lang="en-IN"/>
          </a:p>
        </p:txBody>
      </p:sp>
    </p:spTree>
    <p:extLst>
      <p:ext uri="{BB962C8B-B14F-4D97-AF65-F5344CB8AC3E}">
        <p14:creationId xmlns:p14="http://schemas.microsoft.com/office/powerpoint/2010/main" val="344421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AFA5D6-5867-4021-A6B9-AF561281D58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ED1B6-B3C0-4BEA-8614-69343CB71630}" type="slidenum">
              <a:rPr lang="en-IN" smtClean="0"/>
              <a:t>‹#›</a:t>
            </a:fld>
            <a:endParaRPr lang="en-IN"/>
          </a:p>
        </p:txBody>
      </p:sp>
    </p:spTree>
    <p:extLst>
      <p:ext uri="{BB962C8B-B14F-4D97-AF65-F5344CB8AC3E}">
        <p14:creationId xmlns:p14="http://schemas.microsoft.com/office/powerpoint/2010/main" val="1156231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AFA5D6-5867-4021-A6B9-AF561281D58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ED1B6-B3C0-4BEA-8614-69343CB71630}" type="slidenum">
              <a:rPr lang="en-IN" smtClean="0"/>
              <a:t>‹#›</a:t>
            </a:fld>
            <a:endParaRPr lang="en-IN"/>
          </a:p>
        </p:txBody>
      </p:sp>
    </p:spTree>
    <p:extLst>
      <p:ext uri="{BB962C8B-B14F-4D97-AF65-F5344CB8AC3E}">
        <p14:creationId xmlns:p14="http://schemas.microsoft.com/office/powerpoint/2010/main" val="405278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AFA5D6-5867-4021-A6B9-AF561281D58A}"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DED1B6-B3C0-4BEA-8614-69343CB71630}" type="slidenum">
              <a:rPr lang="en-IN" smtClean="0"/>
              <a:t>‹#›</a:t>
            </a:fld>
            <a:endParaRPr lang="en-IN"/>
          </a:p>
        </p:txBody>
      </p:sp>
    </p:spTree>
    <p:extLst>
      <p:ext uri="{BB962C8B-B14F-4D97-AF65-F5344CB8AC3E}">
        <p14:creationId xmlns:p14="http://schemas.microsoft.com/office/powerpoint/2010/main" val="1286020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AFA5D6-5867-4021-A6B9-AF561281D58A}" type="datetimeFigureOut">
              <a:rPr lang="en-IN" smtClean="0"/>
              <a:t>20-02-2023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DED1B6-B3C0-4BEA-8614-69343CB71630}" type="slidenum">
              <a:rPr lang="en-IN" smtClean="0"/>
              <a:t>‹#›</a:t>
            </a:fld>
            <a:endParaRPr lang="en-IN"/>
          </a:p>
        </p:txBody>
      </p:sp>
    </p:spTree>
    <p:extLst>
      <p:ext uri="{BB962C8B-B14F-4D97-AF65-F5344CB8AC3E}">
        <p14:creationId xmlns:p14="http://schemas.microsoft.com/office/powerpoint/2010/main" val="954566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AFA5D6-5867-4021-A6B9-AF561281D58A}" type="datetimeFigureOut">
              <a:rPr lang="en-IN" smtClean="0"/>
              <a:t>20-02-2023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DED1B6-B3C0-4BEA-8614-69343CB71630}" type="slidenum">
              <a:rPr lang="en-IN" smtClean="0"/>
              <a:t>‹#›</a:t>
            </a:fld>
            <a:endParaRPr lang="en-IN"/>
          </a:p>
        </p:txBody>
      </p:sp>
    </p:spTree>
    <p:extLst>
      <p:ext uri="{BB962C8B-B14F-4D97-AF65-F5344CB8AC3E}">
        <p14:creationId xmlns:p14="http://schemas.microsoft.com/office/powerpoint/2010/main" val="2565076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0AFA5D6-5867-4021-A6B9-AF561281D58A}" type="datetimeFigureOut">
              <a:rPr lang="en-IN" smtClean="0"/>
              <a:t>20-02-2023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DED1B6-B3C0-4BEA-8614-69343CB71630}" type="slidenum">
              <a:rPr lang="en-IN" smtClean="0"/>
              <a:t>‹#›</a:t>
            </a:fld>
            <a:endParaRPr lang="en-IN"/>
          </a:p>
        </p:txBody>
      </p:sp>
    </p:spTree>
    <p:extLst>
      <p:ext uri="{BB962C8B-B14F-4D97-AF65-F5344CB8AC3E}">
        <p14:creationId xmlns:p14="http://schemas.microsoft.com/office/powerpoint/2010/main" val="1478096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0AFA5D6-5867-4021-A6B9-AF561281D58A}"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DED1B6-B3C0-4BEA-8614-69343CB71630}" type="slidenum">
              <a:rPr lang="en-IN" smtClean="0"/>
              <a:t>‹#›</a:t>
            </a:fld>
            <a:endParaRPr lang="en-IN"/>
          </a:p>
        </p:txBody>
      </p:sp>
    </p:spTree>
    <p:extLst>
      <p:ext uri="{BB962C8B-B14F-4D97-AF65-F5344CB8AC3E}">
        <p14:creationId xmlns:p14="http://schemas.microsoft.com/office/powerpoint/2010/main" val="443473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0AFA5D6-5867-4021-A6B9-AF561281D58A}"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DED1B6-B3C0-4BEA-8614-69343CB71630}" type="slidenum">
              <a:rPr lang="en-IN" smtClean="0"/>
              <a:t>‹#›</a:t>
            </a:fld>
            <a:endParaRPr lang="en-IN"/>
          </a:p>
        </p:txBody>
      </p:sp>
    </p:spTree>
    <p:extLst>
      <p:ext uri="{BB962C8B-B14F-4D97-AF65-F5344CB8AC3E}">
        <p14:creationId xmlns:p14="http://schemas.microsoft.com/office/powerpoint/2010/main" val="56227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AFA5D6-5867-4021-A6B9-AF561281D58A}" type="datetimeFigureOut">
              <a:rPr lang="en-IN" smtClean="0"/>
              <a:t>20-02-2023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DED1B6-B3C0-4BEA-8614-69343CB71630}" type="slidenum">
              <a:rPr lang="en-IN" smtClean="0"/>
              <a:t>‹#›</a:t>
            </a:fld>
            <a:endParaRPr lang="en-IN"/>
          </a:p>
        </p:txBody>
      </p:sp>
    </p:spTree>
    <p:extLst>
      <p:ext uri="{BB962C8B-B14F-4D97-AF65-F5344CB8AC3E}">
        <p14:creationId xmlns:p14="http://schemas.microsoft.com/office/powerpoint/2010/main" val="1485410895"/>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1845" y="1296955"/>
            <a:ext cx="9890449" cy="1026368"/>
          </a:xfrm>
        </p:spPr>
        <p:txBody>
          <a:bodyPr>
            <a:normAutofit fontScale="90000"/>
          </a:bodyPr>
          <a:lstStyle/>
          <a:p>
            <a:r>
              <a:rPr lang="en-US" sz="3200" dirty="0" smtClean="0">
                <a:latin typeface="Arial" panose="020B0604020202020204" pitchFamily="34" charset="0"/>
                <a:cs typeface="Arial" panose="020B0604020202020204" pitchFamily="34" charset="0"/>
              </a:rPr>
              <a:t/>
            </a:r>
            <a:br>
              <a:rPr lang="en-US" sz="3200" dirty="0" smtClean="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
            </a:r>
            <a:br>
              <a:rPr lang="en-US" sz="3200" dirty="0">
                <a:latin typeface="Arial" panose="020B0604020202020204" pitchFamily="34" charset="0"/>
                <a:cs typeface="Arial" panose="020B0604020202020204" pitchFamily="34" charset="0"/>
              </a:rPr>
            </a:br>
            <a:r>
              <a:rPr lang="en-US" sz="3200" dirty="0" smtClean="0">
                <a:latin typeface="Arial" panose="020B0604020202020204" pitchFamily="34" charset="0"/>
                <a:cs typeface="Arial" panose="020B0604020202020204" pitchFamily="34" charset="0"/>
              </a:rPr>
              <a:t/>
            </a:r>
            <a:br>
              <a:rPr lang="en-US" sz="3200" dirty="0" smtClean="0">
                <a:latin typeface="Arial" panose="020B0604020202020204" pitchFamily="34" charset="0"/>
                <a:cs typeface="Arial" panose="020B0604020202020204" pitchFamily="34" charset="0"/>
              </a:rPr>
            </a:br>
            <a:r>
              <a:rPr lang="en-US" sz="3200" dirty="0" smtClean="0">
                <a:latin typeface="Arial" panose="020B0604020202020204" pitchFamily="34" charset="0"/>
                <a:cs typeface="Arial" panose="020B0604020202020204" pitchFamily="34" charset="0"/>
              </a:rPr>
              <a:t>CAPSTONE </a:t>
            </a:r>
            <a:r>
              <a:rPr lang="en-US" sz="3200" dirty="0">
                <a:latin typeface="Arial" panose="020B0604020202020204" pitchFamily="34" charset="0"/>
                <a:cs typeface="Arial" panose="020B0604020202020204" pitchFamily="34" charset="0"/>
              </a:rPr>
              <a:t>ON </a:t>
            </a:r>
            <a:r>
              <a:rPr lang="en-US" sz="3200" dirty="0" smtClean="0">
                <a:latin typeface="Arial" panose="020B0604020202020204" pitchFamily="34" charset="0"/>
                <a:cs typeface="Arial" panose="020B0604020202020204" pitchFamily="34" charset="0"/>
              </a:rPr>
              <a:t>TRAFFIC VIOLATION PREDICTION</a:t>
            </a:r>
            <a:endParaRPr lang="en-IN" sz="3200" dirty="0"/>
          </a:p>
        </p:txBody>
      </p:sp>
      <p:sp>
        <p:nvSpPr>
          <p:cNvPr id="4" name="TextBox 3"/>
          <p:cNvSpPr txBox="1"/>
          <p:nvPr/>
        </p:nvSpPr>
        <p:spPr>
          <a:xfrm>
            <a:off x="8910734" y="3722914"/>
            <a:ext cx="1931435" cy="830997"/>
          </a:xfrm>
          <a:prstGeom prst="rect">
            <a:avLst/>
          </a:prstGeom>
          <a:noFill/>
        </p:spPr>
        <p:txBody>
          <a:bodyPr wrap="square" rtlCol="0">
            <a:spAutoFit/>
          </a:bodyPr>
          <a:lstStyle/>
          <a:p>
            <a:r>
              <a:rPr lang="en-IN" sz="1600" dirty="0" smtClean="0"/>
              <a:t>SUBMITTED BY, </a:t>
            </a:r>
          </a:p>
          <a:p>
            <a:endParaRPr lang="en-IN" sz="1600" dirty="0"/>
          </a:p>
          <a:p>
            <a:r>
              <a:rPr lang="en-IN" sz="1600" dirty="0" smtClean="0"/>
              <a:t>         JIBIN JONAH B</a:t>
            </a:r>
            <a:endParaRPr lang="en-IN" sz="1600" dirty="0"/>
          </a:p>
        </p:txBody>
      </p:sp>
    </p:spTree>
    <p:extLst>
      <p:ext uri="{BB962C8B-B14F-4D97-AF65-F5344CB8AC3E}">
        <p14:creationId xmlns:p14="http://schemas.microsoft.com/office/powerpoint/2010/main" val="2271536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7559" y="867747"/>
            <a:ext cx="4245429" cy="707886"/>
          </a:xfrm>
          <a:prstGeom prst="rect">
            <a:avLst/>
          </a:prstGeom>
        </p:spPr>
        <p:txBody>
          <a:bodyPr wrap="square">
            <a:spAutoFit/>
          </a:bodyPr>
          <a:lstStyle/>
          <a:p>
            <a:r>
              <a:rPr lang="en-IN" sz="4000" dirty="0" err="1"/>
              <a:t>search_conducted</a:t>
            </a:r>
            <a:endParaRPr lang="en-IN" sz="4000" dirty="0"/>
          </a:p>
        </p:txBody>
      </p:sp>
      <p:pic>
        <p:nvPicPr>
          <p:cNvPr id="3" name="Picture 2"/>
          <p:cNvPicPr>
            <a:picLocks noChangeAspect="1"/>
          </p:cNvPicPr>
          <p:nvPr/>
        </p:nvPicPr>
        <p:blipFill>
          <a:blip r:embed="rId2"/>
          <a:stretch>
            <a:fillRect/>
          </a:stretch>
        </p:blipFill>
        <p:spPr>
          <a:xfrm>
            <a:off x="3697148" y="2120104"/>
            <a:ext cx="4275190" cy="2804403"/>
          </a:xfrm>
          <a:prstGeom prst="rect">
            <a:avLst/>
          </a:prstGeom>
        </p:spPr>
      </p:pic>
    </p:spTree>
    <p:extLst>
      <p:ext uri="{BB962C8B-B14F-4D97-AF65-F5344CB8AC3E}">
        <p14:creationId xmlns:p14="http://schemas.microsoft.com/office/powerpoint/2010/main" val="949723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7478" y="1203649"/>
            <a:ext cx="4301411" cy="707886"/>
          </a:xfrm>
          <a:prstGeom prst="rect">
            <a:avLst/>
          </a:prstGeom>
        </p:spPr>
        <p:txBody>
          <a:bodyPr wrap="square">
            <a:spAutoFit/>
          </a:bodyPr>
          <a:lstStyle/>
          <a:p>
            <a:r>
              <a:rPr lang="en-IN" sz="4000" dirty="0" err="1"/>
              <a:t>stop_outcome</a:t>
            </a:r>
            <a:endParaRPr lang="en-IN" sz="4000" dirty="0"/>
          </a:p>
        </p:txBody>
      </p:sp>
      <p:pic>
        <p:nvPicPr>
          <p:cNvPr id="3" name="Picture 2"/>
          <p:cNvPicPr>
            <a:picLocks noChangeAspect="1"/>
          </p:cNvPicPr>
          <p:nvPr/>
        </p:nvPicPr>
        <p:blipFill>
          <a:blip r:embed="rId2"/>
          <a:stretch>
            <a:fillRect/>
          </a:stretch>
        </p:blipFill>
        <p:spPr>
          <a:xfrm>
            <a:off x="2715208" y="2301937"/>
            <a:ext cx="5784979" cy="3635055"/>
          </a:xfrm>
          <a:prstGeom prst="rect">
            <a:avLst/>
          </a:prstGeom>
        </p:spPr>
      </p:pic>
    </p:spTree>
    <p:extLst>
      <p:ext uri="{BB962C8B-B14F-4D97-AF65-F5344CB8AC3E}">
        <p14:creationId xmlns:p14="http://schemas.microsoft.com/office/powerpoint/2010/main" val="1996929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7273" y="923731"/>
            <a:ext cx="2827175" cy="707886"/>
          </a:xfrm>
          <a:prstGeom prst="rect">
            <a:avLst/>
          </a:prstGeom>
        </p:spPr>
        <p:txBody>
          <a:bodyPr wrap="square">
            <a:spAutoFit/>
          </a:bodyPr>
          <a:lstStyle/>
          <a:p>
            <a:r>
              <a:rPr lang="en-IN" sz="4000" dirty="0" err="1"/>
              <a:t>is_arrested</a:t>
            </a:r>
            <a:endParaRPr lang="en-IN" sz="4000" dirty="0"/>
          </a:p>
        </p:txBody>
      </p:sp>
      <p:pic>
        <p:nvPicPr>
          <p:cNvPr id="3" name="Picture 2"/>
          <p:cNvPicPr>
            <a:picLocks noChangeAspect="1"/>
          </p:cNvPicPr>
          <p:nvPr/>
        </p:nvPicPr>
        <p:blipFill>
          <a:blip r:embed="rId2"/>
          <a:stretch>
            <a:fillRect/>
          </a:stretch>
        </p:blipFill>
        <p:spPr>
          <a:xfrm>
            <a:off x="3703987" y="2148096"/>
            <a:ext cx="4336156" cy="2804403"/>
          </a:xfrm>
          <a:prstGeom prst="rect">
            <a:avLst/>
          </a:prstGeom>
        </p:spPr>
      </p:pic>
    </p:spTree>
    <p:extLst>
      <p:ext uri="{BB962C8B-B14F-4D97-AF65-F5344CB8AC3E}">
        <p14:creationId xmlns:p14="http://schemas.microsoft.com/office/powerpoint/2010/main" val="4100521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6384" y="1259633"/>
            <a:ext cx="5281126" cy="707886"/>
          </a:xfrm>
          <a:prstGeom prst="rect">
            <a:avLst/>
          </a:prstGeom>
          <a:noFill/>
        </p:spPr>
        <p:txBody>
          <a:bodyPr wrap="square" rtlCol="0">
            <a:spAutoFit/>
          </a:bodyPr>
          <a:lstStyle/>
          <a:p>
            <a:r>
              <a:rPr lang="en-IN" sz="4000" dirty="0" smtClean="0"/>
              <a:t>  LOGISTIC REGRESSION </a:t>
            </a:r>
            <a:endParaRPr lang="en-IN" sz="4000" dirty="0"/>
          </a:p>
        </p:txBody>
      </p:sp>
      <p:pic>
        <p:nvPicPr>
          <p:cNvPr id="3" name="Picture 2"/>
          <p:cNvPicPr>
            <a:picLocks noChangeAspect="1"/>
          </p:cNvPicPr>
          <p:nvPr/>
        </p:nvPicPr>
        <p:blipFill>
          <a:blip r:embed="rId2"/>
          <a:stretch>
            <a:fillRect/>
          </a:stretch>
        </p:blipFill>
        <p:spPr>
          <a:xfrm>
            <a:off x="3008801" y="2696547"/>
            <a:ext cx="5388750" cy="1576873"/>
          </a:xfrm>
          <a:prstGeom prst="rect">
            <a:avLst/>
          </a:prstGeom>
        </p:spPr>
      </p:pic>
    </p:spTree>
    <p:extLst>
      <p:ext uri="{BB962C8B-B14F-4D97-AF65-F5344CB8AC3E}">
        <p14:creationId xmlns:p14="http://schemas.microsoft.com/office/powerpoint/2010/main" val="760647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1739" y="989045"/>
            <a:ext cx="5383763" cy="707886"/>
          </a:xfrm>
          <a:prstGeom prst="rect">
            <a:avLst/>
          </a:prstGeom>
        </p:spPr>
        <p:txBody>
          <a:bodyPr wrap="square">
            <a:spAutoFit/>
          </a:bodyPr>
          <a:lstStyle/>
          <a:p>
            <a:r>
              <a:rPr lang="en-IN" sz="4000" dirty="0"/>
              <a:t>K NEAREST NEIGHBOR</a:t>
            </a:r>
          </a:p>
        </p:txBody>
      </p:sp>
      <p:pic>
        <p:nvPicPr>
          <p:cNvPr id="3" name="Picture 2"/>
          <p:cNvPicPr>
            <a:picLocks noChangeAspect="1"/>
          </p:cNvPicPr>
          <p:nvPr/>
        </p:nvPicPr>
        <p:blipFill>
          <a:blip r:embed="rId2"/>
          <a:stretch>
            <a:fillRect/>
          </a:stretch>
        </p:blipFill>
        <p:spPr>
          <a:xfrm>
            <a:off x="3031496" y="2723885"/>
            <a:ext cx="4038950" cy="1334931"/>
          </a:xfrm>
          <a:prstGeom prst="rect">
            <a:avLst/>
          </a:prstGeom>
        </p:spPr>
      </p:pic>
    </p:spTree>
    <p:extLst>
      <p:ext uri="{BB962C8B-B14F-4D97-AF65-F5344CB8AC3E}">
        <p14:creationId xmlns:p14="http://schemas.microsoft.com/office/powerpoint/2010/main" val="299927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8816" y="821094"/>
            <a:ext cx="3806889" cy="707886"/>
          </a:xfrm>
          <a:prstGeom prst="rect">
            <a:avLst/>
          </a:prstGeom>
        </p:spPr>
        <p:txBody>
          <a:bodyPr wrap="square">
            <a:spAutoFit/>
          </a:bodyPr>
          <a:lstStyle/>
          <a:p>
            <a:r>
              <a:rPr lang="en-IN" sz="4000" dirty="0" smtClean="0"/>
              <a:t> Decision </a:t>
            </a:r>
            <a:r>
              <a:rPr lang="en-IN" sz="4000" dirty="0"/>
              <a:t>tree</a:t>
            </a:r>
          </a:p>
        </p:txBody>
      </p:sp>
      <p:pic>
        <p:nvPicPr>
          <p:cNvPr id="3" name="Picture 2"/>
          <p:cNvPicPr>
            <a:picLocks noChangeAspect="1"/>
          </p:cNvPicPr>
          <p:nvPr/>
        </p:nvPicPr>
        <p:blipFill>
          <a:blip r:embed="rId2"/>
          <a:stretch>
            <a:fillRect/>
          </a:stretch>
        </p:blipFill>
        <p:spPr>
          <a:xfrm>
            <a:off x="3032450" y="2403764"/>
            <a:ext cx="4394028" cy="1645722"/>
          </a:xfrm>
          <a:prstGeom prst="rect">
            <a:avLst/>
          </a:prstGeom>
        </p:spPr>
      </p:pic>
    </p:spTree>
    <p:extLst>
      <p:ext uri="{BB962C8B-B14F-4D97-AF65-F5344CB8AC3E}">
        <p14:creationId xmlns:p14="http://schemas.microsoft.com/office/powerpoint/2010/main" val="1772549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6890" y="522514"/>
            <a:ext cx="4376057" cy="707886"/>
          </a:xfrm>
          <a:prstGeom prst="rect">
            <a:avLst/>
          </a:prstGeom>
        </p:spPr>
        <p:txBody>
          <a:bodyPr wrap="square">
            <a:spAutoFit/>
          </a:bodyPr>
          <a:lstStyle/>
          <a:p>
            <a:r>
              <a:rPr lang="en-IN" sz="4000" b="1" dirty="0"/>
              <a:t>Random forest</a:t>
            </a:r>
          </a:p>
        </p:txBody>
      </p:sp>
      <p:pic>
        <p:nvPicPr>
          <p:cNvPr id="3" name="Picture 2"/>
          <p:cNvPicPr>
            <a:picLocks noChangeAspect="1"/>
          </p:cNvPicPr>
          <p:nvPr/>
        </p:nvPicPr>
        <p:blipFill>
          <a:blip r:embed="rId2"/>
          <a:stretch>
            <a:fillRect/>
          </a:stretch>
        </p:blipFill>
        <p:spPr>
          <a:xfrm>
            <a:off x="2672597" y="2369975"/>
            <a:ext cx="5827591" cy="1673713"/>
          </a:xfrm>
          <a:prstGeom prst="rect">
            <a:avLst/>
          </a:prstGeom>
        </p:spPr>
      </p:pic>
    </p:spTree>
    <p:extLst>
      <p:ext uri="{BB962C8B-B14F-4D97-AF65-F5344CB8AC3E}">
        <p14:creationId xmlns:p14="http://schemas.microsoft.com/office/powerpoint/2010/main" val="3972870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0033" y="811763"/>
            <a:ext cx="2901820" cy="707886"/>
          </a:xfrm>
          <a:prstGeom prst="rect">
            <a:avLst/>
          </a:prstGeom>
        </p:spPr>
        <p:txBody>
          <a:bodyPr wrap="square">
            <a:spAutoFit/>
          </a:bodyPr>
          <a:lstStyle/>
          <a:p>
            <a:r>
              <a:rPr lang="en-IN" sz="4000" dirty="0" err="1"/>
              <a:t>ADAboost</a:t>
            </a:r>
            <a:endParaRPr lang="en-IN" sz="4000" dirty="0"/>
          </a:p>
        </p:txBody>
      </p:sp>
      <p:pic>
        <p:nvPicPr>
          <p:cNvPr id="3" name="Picture 2"/>
          <p:cNvPicPr>
            <a:picLocks noChangeAspect="1"/>
          </p:cNvPicPr>
          <p:nvPr/>
        </p:nvPicPr>
        <p:blipFill>
          <a:blip r:embed="rId2"/>
          <a:stretch>
            <a:fillRect/>
          </a:stretch>
        </p:blipFill>
        <p:spPr>
          <a:xfrm>
            <a:off x="4202266" y="3002243"/>
            <a:ext cx="3787468" cy="853514"/>
          </a:xfrm>
          <a:prstGeom prst="rect">
            <a:avLst/>
          </a:prstGeom>
        </p:spPr>
      </p:pic>
    </p:spTree>
    <p:extLst>
      <p:ext uri="{BB962C8B-B14F-4D97-AF65-F5344CB8AC3E}">
        <p14:creationId xmlns:p14="http://schemas.microsoft.com/office/powerpoint/2010/main" val="3470346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45633" y="3036122"/>
            <a:ext cx="4431944" cy="1158958"/>
          </a:xfrm>
          <a:prstGeom prst="rect">
            <a:avLst/>
          </a:prstGeom>
        </p:spPr>
      </p:pic>
      <p:sp>
        <p:nvSpPr>
          <p:cNvPr id="3" name="TextBox 2"/>
          <p:cNvSpPr txBox="1"/>
          <p:nvPr/>
        </p:nvSpPr>
        <p:spPr>
          <a:xfrm>
            <a:off x="5066522" y="1194318"/>
            <a:ext cx="3676262" cy="707886"/>
          </a:xfrm>
          <a:prstGeom prst="rect">
            <a:avLst/>
          </a:prstGeom>
          <a:noFill/>
        </p:spPr>
        <p:txBody>
          <a:bodyPr wrap="square" rtlCol="0">
            <a:spAutoFit/>
          </a:bodyPr>
          <a:lstStyle/>
          <a:p>
            <a:r>
              <a:rPr lang="en-IN" sz="4000" dirty="0" smtClean="0"/>
              <a:t>SVM</a:t>
            </a:r>
            <a:endParaRPr lang="en-IN" sz="4000" dirty="0"/>
          </a:p>
        </p:txBody>
      </p:sp>
    </p:spTree>
    <p:extLst>
      <p:ext uri="{BB962C8B-B14F-4D97-AF65-F5344CB8AC3E}">
        <p14:creationId xmlns:p14="http://schemas.microsoft.com/office/powerpoint/2010/main" val="1408661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05469" y="821094"/>
            <a:ext cx="3666931" cy="707886"/>
          </a:xfrm>
          <a:prstGeom prst="rect">
            <a:avLst/>
          </a:prstGeom>
        </p:spPr>
        <p:txBody>
          <a:bodyPr wrap="square">
            <a:spAutoFit/>
          </a:bodyPr>
          <a:lstStyle/>
          <a:p>
            <a:r>
              <a:rPr lang="en-IN" sz="4000" dirty="0">
                <a:latin typeface="Arial" panose="020B0604020202020204" pitchFamily="34" charset="0"/>
                <a:cs typeface="Arial" panose="020B0604020202020204" pitchFamily="34" charset="0"/>
              </a:rPr>
              <a:t>Key Findings</a:t>
            </a:r>
            <a:endParaRPr lang="en-IN" sz="4000" dirty="0"/>
          </a:p>
        </p:txBody>
      </p:sp>
      <p:sp>
        <p:nvSpPr>
          <p:cNvPr id="3" name="Rectangle 2"/>
          <p:cNvSpPr/>
          <p:nvPr/>
        </p:nvSpPr>
        <p:spPr>
          <a:xfrm>
            <a:off x="1082351" y="1968759"/>
            <a:ext cx="9237306" cy="646331"/>
          </a:xfrm>
          <a:prstGeom prst="rect">
            <a:avLst/>
          </a:prstGeom>
        </p:spPr>
        <p:txBody>
          <a:bodyPr wrap="square">
            <a:spAutoFit/>
          </a:bodyPr>
          <a:lstStyle/>
          <a:p>
            <a:r>
              <a:rPr lang="en-IN" dirty="0"/>
              <a:t>From the analysis we have done by creating various models we get to know which one is the best.</a:t>
            </a:r>
            <a:endParaRPr lang="en-IN" dirty="0"/>
          </a:p>
        </p:txBody>
      </p:sp>
      <p:sp>
        <p:nvSpPr>
          <p:cNvPr id="4" name="Rectangle 3"/>
          <p:cNvSpPr/>
          <p:nvPr/>
        </p:nvSpPr>
        <p:spPr>
          <a:xfrm>
            <a:off x="1082351" y="2967335"/>
            <a:ext cx="9032033" cy="646331"/>
          </a:xfrm>
          <a:prstGeom prst="rect">
            <a:avLst/>
          </a:prstGeom>
        </p:spPr>
        <p:txBody>
          <a:bodyPr wrap="square">
            <a:spAutoFit/>
          </a:bodyPr>
          <a:lstStyle/>
          <a:p>
            <a:r>
              <a:rPr lang="en-IN" dirty="0"/>
              <a:t>The accuracy we obtained on various models obtained by using different algorithms suggest that the </a:t>
            </a:r>
            <a:r>
              <a:rPr lang="en-IN" dirty="0" smtClean="0"/>
              <a:t>Random Forest  </a:t>
            </a:r>
            <a:r>
              <a:rPr lang="en-IN" dirty="0"/>
              <a:t>model is better. </a:t>
            </a:r>
            <a:endParaRPr lang="en-IN" dirty="0"/>
          </a:p>
        </p:txBody>
      </p:sp>
      <p:sp>
        <p:nvSpPr>
          <p:cNvPr id="7" name="TextBox 6"/>
          <p:cNvSpPr txBox="1"/>
          <p:nvPr/>
        </p:nvSpPr>
        <p:spPr>
          <a:xfrm>
            <a:off x="1082351" y="3965911"/>
            <a:ext cx="8808097" cy="646331"/>
          </a:xfrm>
          <a:prstGeom prst="rect">
            <a:avLst/>
          </a:prstGeom>
          <a:noFill/>
        </p:spPr>
        <p:txBody>
          <a:bodyPr wrap="square" rtlCol="0">
            <a:spAutoFit/>
          </a:bodyPr>
          <a:lstStyle/>
          <a:p>
            <a:r>
              <a:rPr lang="en-IN" dirty="0"/>
              <a:t>It will be the right option to solve our business problem.</a:t>
            </a:r>
          </a:p>
          <a:p>
            <a:endParaRPr lang="en-IN" dirty="0"/>
          </a:p>
        </p:txBody>
      </p:sp>
    </p:spTree>
    <p:extLst>
      <p:ext uri="{BB962C8B-B14F-4D97-AF65-F5344CB8AC3E}">
        <p14:creationId xmlns:p14="http://schemas.microsoft.com/office/powerpoint/2010/main" val="3357328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4335" y="1940767"/>
            <a:ext cx="5794310" cy="584775"/>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PROBLEM  STATEMENT</a:t>
            </a:r>
            <a:endParaRPr lang="en-IN" sz="3200" dirty="0"/>
          </a:p>
        </p:txBody>
      </p:sp>
      <p:sp>
        <p:nvSpPr>
          <p:cNvPr id="3" name="TextBox 2"/>
          <p:cNvSpPr txBox="1"/>
          <p:nvPr/>
        </p:nvSpPr>
        <p:spPr>
          <a:xfrm>
            <a:off x="1278294" y="3125755"/>
            <a:ext cx="9507894" cy="2031325"/>
          </a:xfrm>
          <a:prstGeom prst="rect">
            <a:avLst/>
          </a:prstGeom>
          <a:noFill/>
        </p:spPr>
        <p:txBody>
          <a:bodyPr wrap="square" rtlCol="0">
            <a:spAutoFit/>
          </a:bodyPr>
          <a:lstStyle/>
          <a:p>
            <a:r>
              <a:rPr lang="en-US" dirty="0" smtClean="0"/>
              <a:t>To </a:t>
            </a:r>
            <a:r>
              <a:rPr lang="en-US" dirty="0"/>
              <a:t>create a predictive model that accurately classifies traffic violations committed by drivers. This will involve analyzing historical data that includes various features such as the date and time of the traffic stop, the driver's demographic information, the type of violation, whether a search was conducted, and the outcome of the stop. The target variable in this model is the type of violation committed. The goal is to build a model that can accurately predict the type of violation based on the available features. The resulting model could be used by law enforcement agencies to identify areas for traffic enforcement and allocate resources more efficiently.</a:t>
            </a:r>
            <a:endParaRPr lang="en-IN" dirty="0"/>
          </a:p>
        </p:txBody>
      </p:sp>
    </p:spTree>
    <p:extLst>
      <p:ext uri="{BB962C8B-B14F-4D97-AF65-F5344CB8AC3E}">
        <p14:creationId xmlns:p14="http://schemas.microsoft.com/office/powerpoint/2010/main" val="85314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8392" y="811763"/>
            <a:ext cx="5906277" cy="707886"/>
          </a:xfrm>
          <a:prstGeom prst="rect">
            <a:avLst/>
          </a:prstGeom>
        </p:spPr>
        <p:txBody>
          <a:bodyPr wrap="square">
            <a:spAutoFit/>
          </a:bodyPr>
          <a:lstStyle/>
          <a:p>
            <a:r>
              <a:rPr lang="en-IN" sz="4000" dirty="0">
                <a:latin typeface="Arial" panose="020B0604020202020204" pitchFamily="34" charset="0"/>
                <a:cs typeface="Arial" panose="020B0604020202020204" pitchFamily="34" charset="0"/>
              </a:rPr>
              <a:t>How helpful for business</a:t>
            </a:r>
            <a:endParaRPr lang="en-IN" sz="4000" dirty="0"/>
          </a:p>
        </p:txBody>
      </p:sp>
      <p:sp>
        <p:nvSpPr>
          <p:cNvPr id="3" name="Rectangle 2"/>
          <p:cNvSpPr/>
          <p:nvPr/>
        </p:nvSpPr>
        <p:spPr>
          <a:xfrm>
            <a:off x="699797" y="1912776"/>
            <a:ext cx="10198358" cy="1190998"/>
          </a:xfrm>
          <a:prstGeom prst="rect">
            <a:avLst/>
          </a:prstGeom>
        </p:spPr>
        <p:txBody>
          <a:bodyPr wrap="square">
            <a:spAutoFit/>
          </a:bodyPr>
          <a:lstStyle/>
          <a:p>
            <a:r>
              <a:rPr lang="en-US" dirty="0"/>
              <a:t>Resource Allocation</a:t>
            </a:r>
            <a:r>
              <a:rPr lang="en-US" dirty="0" smtClean="0"/>
              <a:t>:   </a:t>
            </a:r>
            <a:r>
              <a:rPr lang="en-US" dirty="0"/>
              <a:t>The model can help businesses such as law enforcement agencies to allocate their resources more efficiently. By identifying areas where specific types of traffic violations are more likely to occur, businesses can prioritize their efforts and allocate their resources to those areas, resulting in more effective enforcement and safer roads.</a:t>
            </a:r>
            <a:endParaRPr lang="en-IN" dirty="0"/>
          </a:p>
        </p:txBody>
      </p:sp>
      <p:sp>
        <p:nvSpPr>
          <p:cNvPr id="5" name="TextBox 4"/>
          <p:cNvSpPr txBox="1"/>
          <p:nvPr/>
        </p:nvSpPr>
        <p:spPr>
          <a:xfrm>
            <a:off x="699797" y="3191069"/>
            <a:ext cx="10459614" cy="1200329"/>
          </a:xfrm>
          <a:prstGeom prst="rect">
            <a:avLst/>
          </a:prstGeom>
          <a:noFill/>
        </p:spPr>
        <p:txBody>
          <a:bodyPr wrap="square" rtlCol="0">
            <a:spAutoFit/>
          </a:bodyPr>
          <a:lstStyle/>
          <a:p>
            <a:r>
              <a:rPr lang="en-US" dirty="0"/>
              <a:t>Better Planning: By analyzing the data from the model, businesses can make more informed decisions about traffic planning and infrastructure. For example, if a certain type of violation is consistently occurring on a particular stretch of road, businesses can take steps to address the issue, such as installing additional signage or traffic lights.</a:t>
            </a:r>
            <a:endParaRPr lang="en-IN" dirty="0"/>
          </a:p>
        </p:txBody>
      </p:sp>
      <p:sp>
        <p:nvSpPr>
          <p:cNvPr id="6" name="TextBox 5"/>
          <p:cNvSpPr txBox="1"/>
          <p:nvPr/>
        </p:nvSpPr>
        <p:spPr>
          <a:xfrm>
            <a:off x="699796" y="4553339"/>
            <a:ext cx="10459615" cy="923330"/>
          </a:xfrm>
          <a:prstGeom prst="rect">
            <a:avLst/>
          </a:prstGeom>
          <a:noFill/>
        </p:spPr>
        <p:txBody>
          <a:bodyPr wrap="square" rtlCol="0">
            <a:spAutoFit/>
          </a:bodyPr>
          <a:lstStyle/>
          <a:p>
            <a:r>
              <a:rPr lang="en-US" dirty="0"/>
              <a:t>Improved Safety: By identifying and addressing traffic violations more effectively, businesses can contribute to improving overall road safety. This can benefit not only the businesses themselves, but also the wider community, including drivers, passengers, and pedestrians.</a:t>
            </a:r>
            <a:endParaRPr lang="en-IN" dirty="0"/>
          </a:p>
        </p:txBody>
      </p:sp>
      <p:sp>
        <p:nvSpPr>
          <p:cNvPr id="7" name="TextBox 6"/>
          <p:cNvSpPr txBox="1"/>
          <p:nvPr/>
        </p:nvSpPr>
        <p:spPr>
          <a:xfrm>
            <a:off x="699797" y="5638611"/>
            <a:ext cx="10870161" cy="923330"/>
          </a:xfrm>
          <a:prstGeom prst="rect">
            <a:avLst/>
          </a:prstGeom>
          <a:noFill/>
        </p:spPr>
        <p:txBody>
          <a:bodyPr wrap="square" rtlCol="0">
            <a:spAutoFit/>
          </a:bodyPr>
          <a:lstStyle/>
          <a:p>
            <a:r>
              <a:rPr lang="en-US"/>
              <a:t>Increased Revenue: In some cases, businesses may be able to generate revenue by issuing fines or penalties for traffic violations. By using the model to identify violations more accurately, businesses can increase their revenue stream and improve their bottom line.</a:t>
            </a:r>
            <a:endParaRPr lang="en-IN" dirty="0"/>
          </a:p>
        </p:txBody>
      </p:sp>
    </p:spTree>
    <p:extLst>
      <p:ext uri="{BB962C8B-B14F-4D97-AF65-F5344CB8AC3E}">
        <p14:creationId xmlns:p14="http://schemas.microsoft.com/office/powerpoint/2010/main" val="3109735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3502" y="1035698"/>
            <a:ext cx="3993502" cy="769441"/>
          </a:xfrm>
          <a:prstGeom prst="rect">
            <a:avLst/>
          </a:prstGeom>
          <a:noFill/>
        </p:spPr>
        <p:txBody>
          <a:bodyPr wrap="square" rtlCol="0">
            <a:spAutoFit/>
          </a:bodyPr>
          <a:lstStyle/>
          <a:p>
            <a:r>
              <a:rPr lang="en-IN" sz="4400" dirty="0" smtClean="0"/>
              <a:t>Target variable</a:t>
            </a:r>
            <a:endParaRPr lang="en-IN" sz="4400" dirty="0"/>
          </a:p>
        </p:txBody>
      </p:sp>
      <p:sp>
        <p:nvSpPr>
          <p:cNvPr id="3" name="Rectangle 2"/>
          <p:cNvSpPr/>
          <p:nvPr/>
        </p:nvSpPr>
        <p:spPr>
          <a:xfrm>
            <a:off x="1492898" y="2155371"/>
            <a:ext cx="8705461" cy="646331"/>
          </a:xfrm>
          <a:prstGeom prst="rect">
            <a:avLst/>
          </a:prstGeom>
        </p:spPr>
        <p:txBody>
          <a:bodyPr wrap="square">
            <a:spAutoFit/>
          </a:bodyPr>
          <a:lstStyle/>
          <a:p>
            <a:r>
              <a:rPr lang="en-US" dirty="0" smtClean="0"/>
              <a:t>The </a:t>
            </a:r>
            <a:r>
              <a:rPr lang="en-US" dirty="0"/>
              <a:t>target variable "violation" has six levels or categories, namely: speeding, other, seatbelt, equipment, moving violation, and registration/plates. </a:t>
            </a:r>
            <a:endParaRPr lang="en-IN" dirty="0"/>
          </a:p>
        </p:txBody>
      </p:sp>
      <p:sp>
        <p:nvSpPr>
          <p:cNvPr id="4" name="Rectangle 3"/>
          <p:cNvSpPr/>
          <p:nvPr/>
        </p:nvSpPr>
        <p:spPr>
          <a:xfrm>
            <a:off x="849084" y="3151934"/>
            <a:ext cx="10702213" cy="3139321"/>
          </a:xfrm>
          <a:prstGeom prst="rect">
            <a:avLst/>
          </a:prstGeom>
        </p:spPr>
        <p:txBody>
          <a:bodyPr wrap="square">
            <a:spAutoFit/>
          </a:bodyPr>
          <a:lstStyle/>
          <a:p>
            <a:pPr>
              <a:buFont typeface="+mj-lt"/>
              <a:buAutoNum type="arabicPeriod"/>
            </a:pPr>
            <a:r>
              <a:rPr lang="en-US" dirty="0"/>
              <a:t>Speeding: This category is used when a driver is found to be driving over the posted speed limit.</a:t>
            </a:r>
          </a:p>
          <a:p>
            <a:pPr>
              <a:buFont typeface="+mj-lt"/>
              <a:buAutoNum type="arabicPeriod"/>
            </a:pPr>
            <a:r>
              <a:rPr lang="en-US" dirty="0"/>
              <a:t>Other: This category is used when the violation does not fit into any of the other categories. For example, it could be used for things like illegal turns or driving in a bus lane.</a:t>
            </a:r>
          </a:p>
          <a:p>
            <a:pPr>
              <a:buFont typeface="+mj-lt"/>
              <a:buAutoNum type="arabicPeriod"/>
            </a:pPr>
            <a:r>
              <a:rPr lang="en-US" dirty="0"/>
              <a:t>Seatbelt: This category is used when a driver or passenger is not wearing a seatbelt.</a:t>
            </a:r>
          </a:p>
          <a:p>
            <a:pPr>
              <a:buFont typeface="+mj-lt"/>
              <a:buAutoNum type="arabicPeriod"/>
            </a:pPr>
            <a:r>
              <a:rPr lang="en-US" dirty="0"/>
              <a:t>Equipment: This category is used when a vehicle has a mechanical or electrical issue that renders it unsafe or non-compliant with regulations. For example, it could be used for a car with a broken taillight or no headlights.</a:t>
            </a:r>
          </a:p>
          <a:p>
            <a:pPr>
              <a:buFont typeface="+mj-lt"/>
              <a:buAutoNum type="arabicPeriod"/>
            </a:pPr>
            <a:r>
              <a:rPr lang="en-US" dirty="0"/>
              <a:t>Moving Violation: This category is used when a driver violates a traffic law that is related to how they are operating their vehicle. For example, it could be used for things like running a red light or making an illegal U-turn.</a:t>
            </a:r>
          </a:p>
          <a:p>
            <a:pPr>
              <a:buFont typeface="+mj-lt"/>
              <a:buAutoNum type="arabicPeriod"/>
            </a:pPr>
            <a:r>
              <a:rPr lang="en-US" dirty="0"/>
              <a:t>Registration/Plates: This category is used when there is an issue with the driver's registration or license plates. For example, it could be used for things like an expired registration or an illegible license plate.</a:t>
            </a:r>
          </a:p>
        </p:txBody>
      </p:sp>
    </p:spTree>
    <p:extLst>
      <p:ext uri="{BB962C8B-B14F-4D97-AF65-F5344CB8AC3E}">
        <p14:creationId xmlns:p14="http://schemas.microsoft.com/office/powerpoint/2010/main" val="216262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29698" y="328097"/>
            <a:ext cx="3022823" cy="584775"/>
          </a:xfrm>
          <a:prstGeom prst="rect">
            <a:avLst/>
          </a:prstGeom>
        </p:spPr>
        <p:txBody>
          <a:bodyPr wrap="square">
            <a:spAutoFit/>
          </a:bodyPr>
          <a:lstStyle/>
          <a:p>
            <a:r>
              <a:rPr lang="en-IN" sz="3200" b="1" dirty="0"/>
              <a:t>METHODOLOGY</a:t>
            </a:r>
            <a:endParaRPr lang="en-IN" sz="3200" b="1" dirty="0"/>
          </a:p>
        </p:txBody>
      </p:sp>
      <p:sp>
        <p:nvSpPr>
          <p:cNvPr id="4" name="Rectangle 3"/>
          <p:cNvSpPr/>
          <p:nvPr/>
        </p:nvSpPr>
        <p:spPr>
          <a:xfrm>
            <a:off x="1194317" y="1427584"/>
            <a:ext cx="9675845" cy="646331"/>
          </a:xfrm>
          <a:prstGeom prst="rect">
            <a:avLst/>
          </a:prstGeom>
        </p:spPr>
        <p:txBody>
          <a:bodyPr wrap="square">
            <a:spAutoFit/>
          </a:bodyPr>
          <a:lstStyle/>
          <a:p>
            <a:r>
              <a:rPr lang="en-US" dirty="0"/>
              <a:t>Collect historical traffic stop data that includes various features such as stop date and time, driver information, violation type, search conducted, and stop outcome.</a:t>
            </a:r>
            <a:endParaRPr lang="en-IN" dirty="0"/>
          </a:p>
        </p:txBody>
      </p:sp>
      <p:sp>
        <p:nvSpPr>
          <p:cNvPr id="5" name="Rectangle 4"/>
          <p:cNvSpPr/>
          <p:nvPr/>
        </p:nvSpPr>
        <p:spPr>
          <a:xfrm>
            <a:off x="1194317" y="2248678"/>
            <a:ext cx="9246638" cy="923330"/>
          </a:xfrm>
          <a:prstGeom prst="rect">
            <a:avLst/>
          </a:prstGeom>
        </p:spPr>
        <p:txBody>
          <a:bodyPr wrap="square">
            <a:spAutoFit/>
          </a:bodyPr>
          <a:lstStyle/>
          <a:p>
            <a:r>
              <a:rPr lang="en-US" dirty="0"/>
              <a:t>Pre-process the data to clean, transform, and normalize the features as necessary. This may include handling missing data, converting categorical data into numerical features, and feature scaling.</a:t>
            </a:r>
            <a:endParaRPr lang="en-IN" dirty="0"/>
          </a:p>
        </p:txBody>
      </p:sp>
      <p:sp>
        <p:nvSpPr>
          <p:cNvPr id="6" name="Rectangle 5"/>
          <p:cNvSpPr/>
          <p:nvPr/>
        </p:nvSpPr>
        <p:spPr>
          <a:xfrm>
            <a:off x="1194317" y="3346771"/>
            <a:ext cx="9088018" cy="646331"/>
          </a:xfrm>
          <a:prstGeom prst="rect">
            <a:avLst/>
          </a:prstGeom>
        </p:spPr>
        <p:txBody>
          <a:bodyPr wrap="square">
            <a:spAutoFit/>
          </a:bodyPr>
          <a:lstStyle/>
          <a:p>
            <a:r>
              <a:rPr lang="en-US" dirty="0"/>
              <a:t>Identify the most relevant features that will be used for prediction. This could be done through exploratory data analysis or using feature selection techniques.</a:t>
            </a:r>
            <a:endParaRPr lang="en-IN" dirty="0"/>
          </a:p>
        </p:txBody>
      </p:sp>
      <p:sp>
        <p:nvSpPr>
          <p:cNvPr id="8" name="Rectangle 7"/>
          <p:cNvSpPr/>
          <p:nvPr/>
        </p:nvSpPr>
        <p:spPr>
          <a:xfrm>
            <a:off x="1212979" y="4091845"/>
            <a:ext cx="9293290" cy="923330"/>
          </a:xfrm>
          <a:prstGeom prst="rect">
            <a:avLst/>
          </a:prstGeom>
        </p:spPr>
        <p:txBody>
          <a:bodyPr wrap="square">
            <a:spAutoFit/>
          </a:bodyPr>
          <a:lstStyle/>
          <a:p>
            <a:r>
              <a:rPr lang="en-US" dirty="0"/>
              <a:t>Evaluate various machine learning algorithms and select the most suitable model for this problem. Some algorithms to consider include Decision Trees, Random Forests, and Support Vector Machines (SVM).</a:t>
            </a:r>
            <a:endParaRPr lang="en-IN" dirty="0"/>
          </a:p>
        </p:txBody>
      </p:sp>
    </p:spTree>
    <p:extLst>
      <p:ext uri="{BB962C8B-B14F-4D97-AF65-F5344CB8AC3E}">
        <p14:creationId xmlns:p14="http://schemas.microsoft.com/office/powerpoint/2010/main" val="103893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9813" y="1129004"/>
            <a:ext cx="6055568" cy="707886"/>
          </a:xfrm>
          <a:prstGeom prst="rect">
            <a:avLst/>
          </a:prstGeom>
          <a:noFill/>
        </p:spPr>
        <p:txBody>
          <a:bodyPr wrap="square" rtlCol="0">
            <a:spAutoFit/>
          </a:bodyPr>
          <a:lstStyle/>
          <a:p>
            <a:pPr algn="ctr"/>
            <a:r>
              <a:rPr lang="en-IN" sz="4000" dirty="0" smtClean="0"/>
              <a:t>EDA</a:t>
            </a:r>
            <a:endParaRPr lang="en-IN" sz="4000" dirty="0"/>
          </a:p>
        </p:txBody>
      </p:sp>
      <p:pic>
        <p:nvPicPr>
          <p:cNvPr id="3" name="Picture 2"/>
          <p:cNvPicPr>
            <a:picLocks noChangeAspect="1"/>
          </p:cNvPicPr>
          <p:nvPr/>
        </p:nvPicPr>
        <p:blipFill>
          <a:blip r:embed="rId2"/>
          <a:stretch>
            <a:fillRect/>
          </a:stretch>
        </p:blipFill>
        <p:spPr>
          <a:xfrm>
            <a:off x="4932183" y="2166031"/>
            <a:ext cx="6675698" cy="3421677"/>
          </a:xfrm>
          <a:prstGeom prst="rect">
            <a:avLst/>
          </a:prstGeom>
        </p:spPr>
      </p:pic>
      <p:sp>
        <p:nvSpPr>
          <p:cNvPr id="4" name="TextBox 3"/>
          <p:cNvSpPr txBox="1"/>
          <p:nvPr/>
        </p:nvSpPr>
        <p:spPr>
          <a:xfrm>
            <a:off x="895739" y="2612571"/>
            <a:ext cx="3181739" cy="369332"/>
          </a:xfrm>
          <a:prstGeom prst="rect">
            <a:avLst/>
          </a:prstGeom>
          <a:noFill/>
        </p:spPr>
        <p:txBody>
          <a:bodyPr wrap="square" rtlCol="0">
            <a:spAutoFit/>
          </a:bodyPr>
          <a:lstStyle/>
          <a:p>
            <a:r>
              <a:rPr lang="en-IN" dirty="0" smtClean="0"/>
              <a:t>VIOLATION (target variable)</a:t>
            </a:r>
            <a:endParaRPr lang="en-IN" dirty="0"/>
          </a:p>
        </p:txBody>
      </p:sp>
    </p:spTree>
    <p:extLst>
      <p:ext uri="{BB962C8B-B14F-4D97-AF65-F5344CB8AC3E}">
        <p14:creationId xmlns:p14="http://schemas.microsoft.com/office/powerpoint/2010/main" val="406840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0033" y="1045029"/>
            <a:ext cx="4572000" cy="646331"/>
          </a:xfrm>
          <a:prstGeom prst="rect">
            <a:avLst/>
          </a:prstGeom>
        </p:spPr>
        <p:txBody>
          <a:bodyPr wrap="square">
            <a:spAutoFit/>
          </a:bodyPr>
          <a:lstStyle/>
          <a:p>
            <a:r>
              <a:rPr lang="en-IN" sz="3600" dirty="0" err="1"/>
              <a:t>driver_gender</a:t>
            </a:r>
            <a:endParaRPr lang="en-IN" sz="3600" dirty="0"/>
          </a:p>
        </p:txBody>
      </p:sp>
      <p:pic>
        <p:nvPicPr>
          <p:cNvPr id="3" name="Picture 2"/>
          <p:cNvPicPr>
            <a:picLocks noChangeAspect="1"/>
          </p:cNvPicPr>
          <p:nvPr/>
        </p:nvPicPr>
        <p:blipFill>
          <a:blip r:embed="rId2"/>
          <a:stretch>
            <a:fillRect/>
          </a:stretch>
        </p:blipFill>
        <p:spPr>
          <a:xfrm>
            <a:off x="1098646" y="2355080"/>
            <a:ext cx="4359018" cy="2819644"/>
          </a:xfrm>
          <a:prstGeom prst="rect">
            <a:avLst/>
          </a:prstGeom>
        </p:spPr>
      </p:pic>
      <p:pic>
        <p:nvPicPr>
          <p:cNvPr id="4" name="Picture 3"/>
          <p:cNvPicPr>
            <a:picLocks noChangeAspect="1"/>
          </p:cNvPicPr>
          <p:nvPr/>
        </p:nvPicPr>
        <p:blipFill>
          <a:blip r:embed="rId3"/>
          <a:stretch>
            <a:fillRect/>
          </a:stretch>
        </p:blipFill>
        <p:spPr>
          <a:xfrm>
            <a:off x="6844903" y="2355080"/>
            <a:ext cx="4374259" cy="2812024"/>
          </a:xfrm>
          <a:prstGeom prst="rect">
            <a:avLst/>
          </a:prstGeom>
        </p:spPr>
      </p:pic>
    </p:spTree>
    <p:extLst>
      <p:ext uri="{BB962C8B-B14F-4D97-AF65-F5344CB8AC3E}">
        <p14:creationId xmlns:p14="http://schemas.microsoft.com/office/powerpoint/2010/main" val="341111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4091" y="690465"/>
            <a:ext cx="2424700" cy="707886"/>
          </a:xfrm>
          <a:prstGeom prst="rect">
            <a:avLst/>
          </a:prstGeom>
        </p:spPr>
        <p:txBody>
          <a:bodyPr wrap="square">
            <a:spAutoFit/>
          </a:bodyPr>
          <a:lstStyle/>
          <a:p>
            <a:r>
              <a:rPr lang="en-IN" sz="4000" dirty="0" err="1"/>
              <a:t>driver_age</a:t>
            </a:r>
            <a:endParaRPr lang="en-IN" sz="4000" dirty="0"/>
          </a:p>
        </p:txBody>
      </p:sp>
      <p:pic>
        <p:nvPicPr>
          <p:cNvPr id="3" name="Picture 2"/>
          <p:cNvPicPr>
            <a:picLocks noChangeAspect="1"/>
          </p:cNvPicPr>
          <p:nvPr/>
        </p:nvPicPr>
        <p:blipFill>
          <a:blip r:embed="rId2"/>
          <a:stretch>
            <a:fillRect/>
          </a:stretch>
        </p:blipFill>
        <p:spPr>
          <a:xfrm>
            <a:off x="1025173" y="2480188"/>
            <a:ext cx="4244708" cy="2812024"/>
          </a:xfrm>
          <a:prstGeom prst="rect">
            <a:avLst/>
          </a:prstGeom>
        </p:spPr>
      </p:pic>
      <p:pic>
        <p:nvPicPr>
          <p:cNvPr id="4" name="Picture 3"/>
          <p:cNvPicPr>
            <a:picLocks noChangeAspect="1"/>
          </p:cNvPicPr>
          <p:nvPr/>
        </p:nvPicPr>
        <p:blipFill>
          <a:blip r:embed="rId3"/>
          <a:stretch>
            <a:fillRect/>
          </a:stretch>
        </p:blipFill>
        <p:spPr>
          <a:xfrm>
            <a:off x="6588802" y="2426844"/>
            <a:ext cx="3810330" cy="2865368"/>
          </a:xfrm>
          <a:prstGeom prst="rect">
            <a:avLst/>
          </a:prstGeom>
        </p:spPr>
      </p:pic>
    </p:spTree>
    <p:extLst>
      <p:ext uri="{BB962C8B-B14F-4D97-AF65-F5344CB8AC3E}">
        <p14:creationId xmlns:p14="http://schemas.microsoft.com/office/powerpoint/2010/main" val="927787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2082" y="811763"/>
            <a:ext cx="3060439" cy="707886"/>
          </a:xfrm>
          <a:prstGeom prst="rect">
            <a:avLst/>
          </a:prstGeom>
        </p:spPr>
        <p:txBody>
          <a:bodyPr wrap="square">
            <a:spAutoFit/>
          </a:bodyPr>
          <a:lstStyle/>
          <a:p>
            <a:r>
              <a:rPr lang="en-IN" sz="4000" dirty="0" err="1"/>
              <a:t>driver_race</a:t>
            </a:r>
            <a:endParaRPr lang="en-IN" sz="4000" dirty="0"/>
          </a:p>
        </p:txBody>
      </p:sp>
      <p:pic>
        <p:nvPicPr>
          <p:cNvPr id="3" name="Picture 2"/>
          <p:cNvPicPr>
            <a:picLocks noChangeAspect="1"/>
          </p:cNvPicPr>
          <p:nvPr/>
        </p:nvPicPr>
        <p:blipFill>
          <a:blip r:embed="rId2"/>
          <a:stretch>
            <a:fillRect/>
          </a:stretch>
        </p:blipFill>
        <p:spPr>
          <a:xfrm>
            <a:off x="824638" y="2185418"/>
            <a:ext cx="4328535" cy="2804403"/>
          </a:xfrm>
          <a:prstGeom prst="rect">
            <a:avLst/>
          </a:prstGeom>
        </p:spPr>
      </p:pic>
      <p:pic>
        <p:nvPicPr>
          <p:cNvPr id="4" name="Picture 3"/>
          <p:cNvPicPr>
            <a:picLocks noChangeAspect="1"/>
          </p:cNvPicPr>
          <p:nvPr/>
        </p:nvPicPr>
        <p:blipFill>
          <a:blip r:embed="rId3"/>
          <a:stretch>
            <a:fillRect/>
          </a:stretch>
        </p:blipFill>
        <p:spPr>
          <a:xfrm>
            <a:off x="6844594" y="2109211"/>
            <a:ext cx="4343776" cy="2880610"/>
          </a:xfrm>
          <a:prstGeom prst="rect">
            <a:avLst/>
          </a:prstGeom>
        </p:spPr>
      </p:pic>
    </p:spTree>
    <p:extLst>
      <p:ext uri="{BB962C8B-B14F-4D97-AF65-F5344CB8AC3E}">
        <p14:creationId xmlns:p14="http://schemas.microsoft.com/office/powerpoint/2010/main" val="3319687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1110" y="783771"/>
            <a:ext cx="6988629" cy="707886"/>
          </a:xfrm>
          <a:prstGeom prst="rect">
            <a:avLst/>
          </a:prstGeom>
        </p:spPr>
        <p:txBody>
          <a:bodyPr wrap="square">
            <a:spAutoFit/>
          </a:bodyPr>
          <a:lstStyle/>
          <a:p>
            <a:r>
              <a:rPr lang="en-IN" sz="4000" dirty="0"/>
              <a:t>violation  (target variable)</a:t>
            </a:r>
          </a:p>
        </p:txBody>
      </p:sp>
      <p:pic>
        <p:nvPicPr>
          <p:cNvPr id="3" name="Picture 2"/>
          <p:cNvPicPr>
            <a:picLocks noChangeAspect="1"/>
          </p:cNvPicPr>
          <p:nvPr/>
        </p:nvPicPr>
        <p:blipFill>
          <a:blip r:embed="rId2"/>
          <a:stretch>
            <a:fillRect/>
          </a:stretch>
        </p:blipFill>
        <p:spPr>
          <a:xfrm>
            <a:off x="2510035" y="1941706"/>
            <a:ext cx="6668078" cy="3459780"/>
          </a:xfrm>
          <a:prstGeom prst="rect">
            <a:avLst/>
          </a:prstGeom>
        </p:spPr>
      </p:pic>
    </p:spTree>
    <p:extLst>
      <p:ext uri="{BB962C8B-B14F-4D97-AF65-F5344CB8AC3E}">
        <p14:creationId xmlns:p14="http://schemas.microsoft.com/office/powerpoint/2010/main" val="1861152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864</TotalTime>
  <Words>778</Words>
  <Application>Microsoft Office PowerPoint</Application>
  <PresentationFormat>Widescreen</PresentationFormat>
  <Paragraphs>43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Celestial</vt:lpstr>
      <vt:lpstr>   CAPSTONE ON TRAFFIC VIOLATION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ON TRAFFIC VIOLATION PREDICTION</dc:title>
  <dc:creator>jibinxjonah</dc:creator>
  <cp:lastModifiedBy>jibinxjonah</cp:lastModifiedBy>
  <cp:revision>11</cp:revision>
  <dcterms:created xsi:type="dcterms:W3CDTF">2023-02-20T15:55:45Z</dcterms:created>
  <dcterms:modified xsi:type="dcterms:W3CDTF">2023-02-21T06:20:08Z</dcterms:modified>
</cp:coreProperties>
</file>