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DM Sans" pitchFamily="2" charset="0"/>
      <p:regular r:id="rId20"/>
    </p:embeddedFont>
    <p:embeddedFont>
      <p:font typeface="DM Sans Bold" charset="0"/>
      <p:regular r:id="rId21"/>
    </p:embeddedFont>
    <p:embeddedFont>
      <p:font typeface="Montserrat Classic Bold" panose="020B0604020202020204" charset="0"/>
      <p:regular r:id="rId22"/>
    </p:embeddedFont>
    <p:embeddedFont>
      <p:font typeface="Oswald" panose="00000500000000000000" pitchFamily="2" charset="0"/>
      <p:regular r:id="rId23"/>
    </p:embeddedFont>
    <p:embeddedFont>
      <p:font typeface="Oswald Bold" panose="00000800000000000000"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3.svg"/><Relationship Id="rId4" Type="http://schemas.openxmlformats.org/officeDocument/2006/relationships/image" Target="../media/image7.jpeg"/><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236347" y="1447977"/>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4236347" y="2744028"/>
            <a:ext cx="9815307" cy="2441715"/>
          </a:xfrm>
          <a:prstGeom prst="rect">
            <a:avLst/>
          </a:prstGeom>
        </p:spPr>
        <p:txBody>
          <a:bodyPr lIns="0" tIns="0" rIns="0" bIns="0" rtlCol="0" anchor="t">
            <a:spAutoFit/>
          </a:bodyPr>
          <a:lstStyle/>
          <a:p>
            <a:pPr algn="ctr">
              <a:lnSpc>
                <a:spcPts val="19924"/>
              </a:lnSpc>
            </a:pPr>
            <a:r>
              <a:rPr lang="en-US" sz="14438" b="1" spc="1414">
                <a:solidFill>
                  <a:srgbClr val="231F20"/>
                </a:solidFill>
                <a:latin typeface="Oswald Bold"/>
                <a:ea typeface="Oswald Bold"/>
                <a:cs typeface="Oswald Bold"/>
                <a:sym typeface="Oswald Bold"/>
              </a:rPr>
              <a:t>ANALYTICS</a:t>
            </a:r>
          </a:p>
        </p:txBody>
      </p:sp>
      <p:sp>
        <p:nvSpPr>
          <p:cNvPr id="9" name="TextBox 9"/>
          <p:cNvSpPr txBox="1"/>
          <p:nvPr/>
        </p:nvSpPr>
        <p:spPr>
          <a:xfrm>
            <a:off x="4236347" y="1286052"/>
            <a:ext cx="9815307" cy="1519122"/>
          </a:xfrm>
          <a:prstGeom prst="rect">
            <a:avLst/>
          </a:prstGeom>
        </p:spPr>
        <p:txBody>
          <a:bodyPr lIns="0" tIns="0" rIns="0" bIns="0" rtlCol="0" anchor="t">
            <a:spAutoFit/>
          </a:bodyPr>
          <a:lstStyle/>
          <a:p>
            <a:pPr algn="ctr">
              <a:lnSpc>
                <a:spcPts val="12369"/>
              </a:lnSpc>
            </a:pPr>
            <a:r>
              <a:rPr lang="en-US" sz="8963" b="1" spc="878">
                <a:solidFill>
                  <a:srgbClr val="231F20"/>
                </a:solidFill>
                <a:latin typeface="Oswald Bold"/>
                <a:ea typeface="Oswald Bold"/>
                <a:cs typeface="Oswald Bold"/>
                <a:sym typeface="Oswald Bold"/>
              </a:rPr>
              <a:t>MARKETING</a:t>
            </a:r>
          </a:p>
        </p:txBody>
      </p:sp>
      <p:sp>
        <p:nvSpPr>
          <p:cNvPr id="10" name="TextBox 10"/>
          <p:cNvSpPr txBox="1"/>
          <p:nvPr/>
        </p:nvSpPr>
        <p:spPr>
          <a:xfrm>
            <a:off x="2719596" y="6617039"/>
            <a:ext cx="12848809" cy="2882958"/>
          </a:xfrm>
          <a:prstGeom prst="rect">
            <a:avLst/>
          </a:prstGeom>
        </p:spPr>
        <p:txBody>
          <a:bodyPr lIns="0" tIns="0" rIns="0" bIns="0" rtlCol="0" anchor="t">
            <a:spAutoFit/>
          </a:bodyPr>
          <a:lstStyle/>
          <a:p>
            <a:pPr algn="ctr">
              <a:lnSpc>
                <a:spcPts val="4765"/>
              </a:lnSpc>
            </a:pPr>
            <a:r>
              <a:rPr lang="en-US" sz="3453" b="1" spc="183">
                <a:solidFill>
                  <a:srgbClr val="231F20"/>
                </a:solidFill>
                <a:latin typeface="Montserrat Classic Bold"/>
                <a:ea typeface="Montserrat Classic Bold"/>
                <a:cs typeface="Montserrat Classic Bold"/>
                <a:sym typeface="Montserrat Classic Bold"/>
              </a:rPr>
              <a:t>GROUP 4</a:t>
            </a:r>
          </a:p>
          <a:p>
            <a:pPr algn="ctr">
              <a:lnSpc>
                <a:spcPts val="3661"/>
              </a:lnSpc>
            </a:pPr>
            <a:r>
              <a:rPr lang="en-US" sz="2653" b="1" spc="140">
                <a:solidFill>
                  <a:srgbClr val="231F20"/>
                </a:solidFill>
                <a:latin typeface="Montserrat Classic Bold"/>
                <a:ea typeface="Montserrat Classic Bold"/>
                <a:cs typeface="Montserrat Classic Bold"/>
                <a:sym typeface="Montserrat Classic Bold"/>
              </a:rPr>
              <a:t>JIBIN SEBASTIAN</a:t>
            </a:r>
          </a:p>
          <a:p>
            <a:pPr algn="ctr">
              <a:lnSpc>
                <a:spcPts val="3661"/>
              </a:lnSpc>
            </a:pPr>
            <a:r>
              <a:rPr lang="en-US" sz="2653" b="1" spc="140">
                <a:solidFill>
                  <a:srgbClr val="231F20"/>
                </a:solidFill>
                <a:latin typeface="Montserrat Classic Bold"/>
                <a:ea typeface="Montserrat Classic Bold"/>
                <a:cs typeface="Montserrat Classic Bold"/>
                <a:sym typeface="Montserrat Classic Bold"/>
              </a:rPr>
              <a:t>JIBIN GEORGE</a:t>
            </a:r>
          </a:p>
          <a:p>
            <a:pPr algn="ctr">
              <a:lnSpc>
                <a:spcPts val="3661"/>
              </a:lnSpc>
            </a:pPr>
            <a:r>
              <a:rPr lang="en-US" sz="2653" b="1" spc="140">
                <a:solidFill>
                  <a:srgbClr val="231F20"/>
                </a:solidFill>
                <a:latin typeface="Montserrat Classic Bold"/>
                <a:ea typeface="Montserrat Classic Bold"/>
                <a:cs typeface="Montserrat Classic Bold"/>
                <a:sym typeface="Montserrat Classic Bold"/>
              </a:rPr>
              <a:t>KAILAS KRISHNAN </a:t>
            </a:r>
          </a:p>
          <a:p>
            <a:pPr algn="ctr">
              <a:lnSpc>
                <a:spcPts val="3661"/>
              </a:lnSpc>
            </a:pPr>
            <a:r>
              <a:rPr lang="en-US" sz="2653" b="1" spc="140">
                <a:solidFill>
                  <a:srgbClr val="231F20"/>
                </a:solidFill>
                <a:latin typeface="Montserrat Classic Bold"/>
                <a:ea typeface="Montserrat Classic Bold"/>
                <a:cs typeface="Montserrat Classic Bold"/>
                <a:sym typeface="Montserrat Classic Bold"/>
              </a:rPr>
              <a:t>VISHAL RAMESH BABU </a:t>
            </a:r>
          </a:p>
          <a:p>
            <a:pPr algn="ctr">
              <a:lnSpc>
                <a:spcPts val="3661"/>
              </a:lnSpc>
            </a:pPr>
            <a:r>
              <a:rPr lang="en-US" sz="2653" b="1" spc="140">
                <a:solidFill>
                  <a:srgbClr val="231F20"/>
                </a:solidFill>
                <a:latin typeface="Montserrat Classic Bold"/>
                <a:ea typeface="Montserrat Classic Bold"/>
                <a:cs typeface="Montserrat Classic Bold"/>
                <a:sym typeface="Montserrat Classic Bold"/>
              </a:rPr>
              <a:t>YASHAS MYSORE SRIHARI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231891" y="2305461"/>
            <a:ext cx="8903586" cy="5798460"/>
          </a:xfrm>
          <a:custGeom>
            <a:avLst/>
            <a:gdLst/>
            <a:ahLst/>
            <a:cxnLst/>
            <a:rect l="l" t="t" r="r" b="b"/>
            <a:pathLst>
              <a:path w="8903586" h="5798460">
                <a:moveTo>
                  <a:pt x="0" y="0"/>
                </a:moveTo>
                <a:lnTo>
                  <a:pt x="8903586" y="0"/>
                </a:lnTo>
                <a:lnTo>
                  <a:pt x="8903586" y="5798460"/>
                </a:lnTo>
                <a:lnTo>
                  <a:pt x="0" y="5798460"/>
                </a:lnTo>
                <a:lnTo>
                  <a:pt x="0" y="0"/>
                </a:lnTo>
                <a:close/>
              </a:path>
            </a:pathLst>
          </a:custGeom>
          <a:blipFill>
            <a:blip r:embed="rId4"/>
            <a:stretch>
              <a:fillRect/>
            </a:stretch>
          </a:blipFill>
        </p:spPr>
      </p:sp>
      <p:sp>
        <p:nvSpPr>
          <p:cNvPr id="4" name="TextBox 4"/>
          <p:cNvSpPr txBox="1"/>
          <p:nvPr/>
        </p:nvSpPr>
        <p:spPr>
          <a:xfrm>
            <a:off x="3897570" y="300278"/>
            <a:ext cx="10492860" cy="574167"/>
          </a:xfrm>
          <a:prstGeom prst="rect">
            <a:avLst/>
          </a:prstGeom>
        </p:spPr>
        <p:txBody>
          <a:bodyPr lIns="0" tIns="0" rIns="0" bIns="0" rtlCol="0" anchor="t">
            <a:spAutoFit/>
          </a:bodyPr>
          <a:lstStyle/>
          <a:p>
            <a:pPr algn="ctr">
              <a:lnSpc>
                <a:spcPts val="4602"/>
              </a:lnSpc>
              <a:spcBef>
                <a:spcPct val="0"/>
              </a:spcBef>
            </a:pPr>
            <a:r>
              <a:rPr lang="en-US" sz="3540" b="1">
                <a:solidFill>
                  <a:srgbClr val="000000"/>
                </a:solidFill>
                <a:latin typeface="DM Sans Bold"/>
                <a:ea typeface="DM Sans Bold"/>
                <a:cs typeface="DM Sans Bold"/>
                <a:sym typeface="DM Sans Bold"/>
              </a:rPr>
              <a:t>Average Estimated Monthly Spending by Tenure</a:t>
            </a:r>
          </a:p>
        </p:txBody>
      </p:sp>
      <p:sp>
        <p:nvSpPr>
          <p:cNvPr id="5" name="TextBox 5"/>
          <p:cNvSpPr txBox="1"/>
          <p:nvPr/>
        </p:nvSpPr>
        <p:spPr>
          <a:xfrm>
            <a:off x="610886" y="4072659"/>
            <a:ext cx="7036951" cy="1960708"/>
          </a:xfrm>
          <a:prstGeom prst="rect">
            <a:avLst/>
          </a:prstGeom>
        </p:spPr>
        <p:txBody>
          <a:bodyPr lIns="0" tIns="0" rIns="0" bIns="0" rtlCol="0" anchor="t">
            <a:spAutoFit/>
          </a:bodyPr>
          <a:lstStyle/>
          <a:p>
            <a:pPr algn="just">
              <a:lnSpc>
                <a:spcPts val="5324"/>
              </a:lnSpc>
            </a:pPr>
            <a:r>
              <a:rPr lang="en-US" sz="2878">
                <a:solidFill>
                  <a:srgbClr val="000000"/>
                </a:solidFill>
                <a:latin typeface="DM Sans"/>
                <a:ea typeface="DM Sans"/>
                <a:cs typeface="DM Sans"/>
                <a:sym typeface="DM Sans"/>
              </a:rPr>
              <a:t>The graph shows that the estimated monthly spending doesn't have any impact on tenure.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615759" y="1410412"/>
            <a:ext cx="9056482" cy="5773507"/>
          </a:xfrm>
          <a:custGeom>
            <a:avLst/>
            <a:gdLst/>
            <a:ahLst/>
            <a:cxnLst/>
            <a:rect l="l" t="t" r="r" b="b"/>
            <a:pathLst>
              <a:path w="9056482" h="5773507">
                <a:moveTo>
                  <a:pt x="0" y="0"/>
                </a:moveTo>
                <a:lnTo>
                  <a:pt x="9056482" y="0"/>
                </a:lnTo>
                <a:lnTo>
                  <a:pt x="9056482" y="5773507"/>
                </a:lnTo>
                <a:lnTo>
                  <a:pt x="0" y="5773507"/>
                </a:lnTo>
                <a:lnTo>
                  <a:pt x="0" y="0"/>
                </a:lnTo>
                <a:close/>
              </a:path>
            </a:pathLst>
          </a:custGeom>
          <a:blipFill>
            <a:blip r:embed="rId4"/>
            <a:stretch>
              <a:fillRect/>
            </a:stretch>
          </a:blipFill>
        </p:spPr>
      </p:sp>
      <p:sp>
        <p:nvSpPr>
          <p:cNvPr id="4" name="TextBox 4"/>
          <p:cNvSpPr txBox="1"/>
          <p:nvPr/>
        </p:nvSpPr>
        <p:spPr>
          <a:xfrm>
            <a:off x="6099870" y="300278"/>
            <a:ext cx="6088261" cy="574167"/>
          </a:xfrm>
          <a:prstGeom prst="rect">
            <a:avLst/>
          </a:prstGeom>
        </p:spPr>
        <p:txBody>
          <a:bodyPr lIns="0" tIns="0" rIns="0" bIns="0" rtlCol="0" anchor="t">
            <a:spAutoFit/>
          </a:bodyPr>
          <a:lstStyle/>
          <a:p>
            <a:pPr algn="ctr">
              <a:lnSpc>
                <a:spcPts val="4602"/>
              </a:lnSpc>
              <a:spcBef>
                <a:spcPct val="0"/>
              </a:spcBef>
            </a:pPr>
            <a:r>
              <a:rPr lang="en-US" sz="3540" b="1">
                <a:solidFill>
                  <a:srgbClr val="000000"/>
                </a:solidFill>
                <a:latin typeface="DM Sans Bold"/>
                <a:ea typeface="DM Sans Bold"/>
                <a:cs typeface="DM Sans Bold"/>
                <a:sym typeface="DM Sans Bold"/>
              </a:rPr>
              <a:t>Churn by Satisfaction Score</a:t>
            </a:r>
          </a:p>
        </p:txBody>
      </p:sp>
      <p:sp>
        <p:nvSpPr>
          <p:cNvPr id="5" name="TextBox 5"/>
          <p:cNvSpPr txBox="1"/>
          <p:nvPr/>
        </p:nvSpPr>
        <p:spPr>
          <a:xfrm>
            <a:off x="3515864" y="7691312"/>
            <a:ext cx="12727159" cy="2560320"/>
          </a:xfrm>
          <a:prstGeom prst="rect">
            <a:avLst/>
          </a:prstGeom>
        </p:spPr>
        <p:txBody>
          <a:bodyPr lIns="0" tIns="0" rIns="0" bIns="0" rtlCol="0" anchor="t">
            <a:spAutoFit/>
          </a:bodyPr>
          <a:lstStyle/>
          <a:p>
            <a:pPr algn="ctr">
              <a:lnSpc>
                <a:spcPts val="4095"/>
              </a:lnSpc>
            </a:pPr>
            <a:endParaRPr/>
          </a:p>
          <a:p>
            <a:pPr marL="680085" lvl="1" indent="-340042" algn="l">
              <a:lnSpc>
                <a:spcPts val="4095"/>
              </a:lnSpc>
              <a:buFont typeface="Arial"/>
              <a:buChar char="•"/>
            </a:pPr>
            <a:r>
              <a:rPr lang="en-US" sz="3150">
                <a:solidFill>
                  <a:srgbClr val="000000"/>
                </a:solidFill>
                <a:latin typeface="DM Sans"/>
                <a:ea typeface="DM Sans"/>
                <a:cs typeface="DM Sans"/>
                <a:sym typeface="DM Sans"/>
              </a:rPr>
              <a:t>Satisfaction Score has no effect on customer Churn  since the percentage of churned customers is similar by comparing bar heights.</a:t>
            </a:r>
          </a:p>
          <a:p>
            <a:pPr algn="l">
              <a:lnSpc>
                <a:spcPts val="4095"/>
              </a:lnSpc>
            </a:pPr>
            <a:endParaRPr lang="en-US" sz="3150">
              <a:solidFill>
                <a:srgbClr val="000000"/>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198924" y="1597544"/>
            <a:ext cx="9890153" cy="5649750"/>
          </a:xfrm>
          <a:custGeom>
            <a:avLst/>
            <a:gdLst/>
            <a:ahLst/>
            <a:cxnLst/>
            <a:rect l="l" t="t" r="r" b="b"/>
            <a:pathLst>
              <a:path w="9890153" h="5649750">
                <a:moveTo>
                  <a:pt x="0" y="0"/>
                </a:moveTo>
                <a:lnTo>
                  <a:pt x="9890152" y="0"/>
                </a:lnTo>
                <a:lnTo>
                  <a:pt x="9890152" y="5649749"/>
                </a:lnTo>
                <a:lnTo>
                  <a:pt x="0" y="5649749"/>
                </a:lnTo>
                <a:lnTo>
                  <a:pt x="0" y="0"/>
                </a:lnTo>
                <a:close/>
              </a:path>
            </a:pathLst>
          </a:custGeom>
          <a:blipFill>
            <a:blip r:embed="rId4"/>
            <a:stretch>
              <a:fillRect/>
            </a:stretch>
          </a:blipFill>
        </p:spPr>
      </p:sp>
      <p:sp>
        <p:nvSpPr>
          <p:cNvPr id="4" name="TextBox 4"/>
          <p:cNvSpPr txBox="1"/>
          <p:nvPr/>
        </p:nvSpPr>
        <p:spPr>
          <a:xfrm>
            <a:off x="3223200" y="300278"/>
            <a:ext cx="11841599" cy="574167"/>
          </a:xfrm>
          <a:prstGeom prst="rect">
            <a:avLst/>
          </a:prstGeom>
        </p:spPr>
        <p:txBody>
          <a:bodyPr lIns="0" tIns="0" rIns="0" bIns="0" rtlCol="0" anchor="t">
            <a:spAutoFit/>
          </a:bodyPr>
          <a:lstStyle/>
          <a:p>
            <a:pPr algn="ctr">
              <a:lnSpc>
                <a:spcPts val="4602"/>
              </a:lnSpc>
              <a:spcBef>
                <a:spcPct val="0"/>
              </a:spcBef>
            </a:pPr>
            <a:r>
              <a:rPr lang="en-US" sz="3540" b="1">
                <a:solidFill>
                  <a:srgbClr val="000000"/>
                </a:solidFill>
                <a:latin typeface="DM Sans Bold"/>
                <a:ea typeface="DM Sans Bold"/>
                <a:cs typeface="DM Sans Bold"/>
                <a:sym typeface="DM Sans Bold"/>
              </a:rPr>
              <a:t>Order Amount Hike by City Tier and Satisfaction Score</a:t>
            </a:r>
          </a:p>
        </p:txBody>
      </p:sp>
      <p:sp>
        <p:nvSpPr>
          <p:cNvPr id="5" name="TextBox 5"/>
          <p:cNvSpPr txBox="1"/>
          <p:nvPr/>
        </p:nvSpPr>
        <p:spPr>
          <a:xfrm>
            <a:off x="1028700" y="7672262"/>
            <a:ext cx="16589518" cy="2777299"/>
          </a:xfrm>
          <a:prstGeom prst="rect">
            <a:avLst/>
          </a:prstGeom>
        </p:spPr>
        <p:txBody>
          <a:bodyPr lIns="0" tIns="0" rIns="0" bIns="0" rtlCol="0" anchor="t">
            <a:spAutoFit/>
          </a:bodyPr>
          <a:lstStyle/>
          <a:p>
            <a:pPr marL="572138" lvl="1" indent="-286069" algn="just">
              <a:lnSpc>
                <a:spcPts val="3736"/>
              </a:lnSpc>
              <a:buFont typeface="Arial"/>
              <a:buChar char="•"/>
            </a:pPr>
            <a:r>
              <a:rPr lang="en-US" sz="2650">
                <a:solidFill>
                  <a:srgbClr val="000000"/>
                </a:solidFill>
                <a:latin typeface="DM Sans"/>
                <a:ea typeface="DM Sans"/>
                <a:cs typeface="DM Sans"/>
                <a:sym typeface="DM Sans"/>
              </a:rPr>
              <a:t>The order amount hike is equally distributed for all satisfaction scores for cities 1 and 3.</a:t>
            </a:r>
          </a:p>
          <a:p>
            <a:pPr marL="572138" lvl="1" indent="-286069" algn="just">
              <a:lnSpc>
                <a:spcPts val="3736"/>
              </a:lnSpc>
              <a:buFont typeface="Arial"/>
              <a:buChar char="•"/>
            </a:pPr>
            <a:r>
              <a:rPr lang="en-US" sz="2650">
                <a:solidFill>
                  <a:srgbClr val="000000"/>
                </a:solidFill>
                <a:latin typeface="DM Sans"/>
                <a:ea typeface="DM Sans"/>
                <a:cs typeface="DM Sans"/>
                <a:sym typeface="DM Sans"/>
              </a:rPr>
              <a:t>In tier 2 cities people with low satisfaction scores tend to have a lower order amount hike compared to people with good satisfaction scores.</a:t>
            </a:r>
          </a:p>
          <a:p>
            <a:pPr marL="572138" lvl="1" indent="-286069" algn="just">
              <a:lnSpc>
                <a:spcPts val="3736"/>
              </a:lnSpc>
              <a:buFont typeface="Arial"/>
              <a:buChar char="•"/>
            </a:pPr>
            <a:r>
              <a:rPr lang="en-US" sz="2650">
                <a:solidFill>
                  <a:srgbClr val="000000"/>
                </a:solidFill>
                <a:latin typeface="DM Sans"/>
                <a:ea typeface="DM Sans"/>
                <a:cs typeface="DM Sans"/>
                <a:sym typeface="DM Sans"/>
              </a:rPr>
              <a:t>This implies that the company could concentrate on customers in city tier 2 by giving more offers and discounts.</a:t>
            </a:r>
          </a:p>
          <a:p>
            <a:pPr algn="just">
              <a:lnSpc>
                <a:spcPts val="3736"/>
              </a:lnSpc>
            </a:pPr>
            <a:endParaRPr lang="en-US" sz="2650">
              <a:solidFill>
                <a:srgbClr val="000000"/>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44808" y="1976583"/>
            <a:ext cx="7899192" cy="7770830"/>
          </a:xfrm>
          <a:custGeom>
            <a:avLst/>
            <a:gdLst/>
            <a:ahLst/>
            <a:cxnLst/>
            <a:rect l="l" t="t" r="r" b="b"/>
            <a:pathLst>
              <a:path w="7899192" h="7770830">
                <a:moveTo>
                  <a:pt x="0" y="0"/>
                </a:moveTo>
                <a:lnTo>
                  <a:pt x="7899192" y="0"/>
                </a:lnTo>
                <a:lnTo>
                  <a:pt x="7899192" y="7770830"/>
                </a:lnTo>
                <a:lnTo>
                  <a:pt x="0" y="7770830"/>
                </a:lnTo>
                <a:lnTo>
                  <a:pt x="0" y="0"/>
                </a:lnTo>
                <a:close/>
              </a:path>
            </a:pathLst>
          </a:custGeom>
          <a:blipFill>
            <a:blip r:embed="rId4"/>
            <a:stretch>
              <a:fillRect/>
            </a:stretch>
          </a:blipFill>
        </p:spPr>
      </p:sp>
      <p:sp>
        <p:nvSpPr>
          <p:cNvPr id="4" name="TextBox 4"/>
          <p:cNvSpPr txBox="1"/>
          <p:nvPr/>
        </p:nvSpPr>
        <p:spPr>
          <a:xfrm>
            <a:off x="3821609" y="300278"/>
            <a:ext cx="10644783" cy="574167"/>
          </a:xfrm>
          <a:prstGeom prst="rect">
            <a:avLst/>
          </a:prstGeom>
        </p:spPr>
        <p:txBody>
          <a:bodyPr lIns="0" tIns="0" rIns="0" bIns="0" rtlCol="0" anchor="t">
            <a:spAutoFit/>
          </a:bodyPr>
          <a:lstStyle/>
          <a:p>
            <a:pPr algn="ctr">
              <a:lnSpc>
                <a:spcPts val="4602"/>
              </a:lnSpc>
              <a:spcBef>
                <a:spcPct val="0"/>
              </a:spcBef>
            </a:pPr>
            <a:r>
              <a:rPr lang="en-US" sz="3540" b="1">
                <a:solidFill>
                  <a:srgbClr val="000000"/>
                </a:solidFill>
                <a:latin typeface="DM Sans Bold"/>
                <a:ea typeface="DM Sans Bold"/>
                <a:cs typeface="DM Sans Bold"/>
                <a:sym typeface="DM Sans Bold"/>
              </a:rPr>
              <a:t>Pairplot of Continuous Variables by Churn Status</a:t>
            </a:r>
          </a:p>
        </p:txBody>
      </p:sp>
      <p:sp>
        <p:nvSpPr>
          <p:cNvPr id="5" name="TextBox 5"/>
          <p:cNvSpPr txBox="1"/>
          <p:nvPr/>
        </p:nvSpPr>
        <p:spPr>
          <a:xfrm>
            <a:off x="9475129" y="2585469"/>
            <a:ext cx="8474218" cy="7405688"/>
          </a:xfrm>
          <a:prstGeom prst="rect">
            <a:avLst/>
          </a:prstGeom>
        </p:spPr>
        <p:txBody>
          <a:bodyPr lIns="0" tIns="0" rIns="0" bIns="0" rtlCol="0" anchor="t">
            <a:spAutoFit/>
          </a:bodyPr>
          <a:lstStyle/>
          <a:p>
            <a:pPr marL="680085" lvl="1" indent="-340042" algn="just">
              <a:lnSpc>
                <a:spcPts val="4567"/>
              </a:lnSpc>
              <a:buFont typeface="Arial"/>
              <a:buChar char="•"/>
            </a:pPr>
            <a:r>
              <a:rPr lang="en-US" sz="3150">
                <a:solidFill>
                  <a:srgbClr val="000000"/>
                </a:solidFill>
                <a:latin typeface="DM Sans"/>
                <a:ea typeface="DM Sans"/>
                <a:cs typeface="DM Sans"/>
                <a:sym typeface="DM Sans"/>
              </a:rPr>
              <a:t>CouponUsed and OrderCount have a better correlation than any other features in the original data which doesn't provide any insights.</a:t>
            </a:r>
          </a:p>
          <a:p>
            <a:pPr algn="just">
              <a:lnSpc>
                <a:spcPts val="4567"/>
              </a:lnSpc>
            </a:pPr>
            <a:endParaRPr lang="en-US" sz="3150">
              <a:solidFill>
                <a:srgbClr val="000000"/>
              </a:solidFill>
              <a:latin typeface="DM Sans"/>
              <a:ea typeface="DM Sans"/>
              <a:cs typeface="DM Sans"/>
              <a:sym typeface="DM Sans"/>
            </a:endParaRPr>
          </a:p>
          <a:p>
            <a:pPr marL="680085" lvl="1" indent="-340042" algn="just">
              <a:lnSpc>
                <a:spcPts val="4567"/>
              </a:lnSpc>
              <a:buFont typeface="Arial"/>
              <a:buChar char="•"/>
            </a:pPr>
            <a:r>
              <a:rPr lang="en-US" sz="3150">
                <a:solidFill>
                  <a:srgbClr val="000000"/>
                </a:solidFill>
                <a:latin typeface="DM Sans"/>
                <a:ea typeface="DM Sans"/>
                <a:cs typeface="DM Sans"/>
                <a:sym typeface="DM Sans"/>
              </a:rPr>
              <a:t>Rest all features have a very lower correlation score with other variables.</a:t>
            </a:r>
          </a:p>
          <a:p>
            <a:pPr algn="just">
              <a:lnSpc>
                <a:spcPts val="4567"/>
              </a:lnSpc>
            </a:pPr>
            <a:endParaRPr lang="en-US" sz="3150">
              <a:solidFill>
                <a:srgbClr val="000000"/>
              </a:solidFill>
              <a:latin typeface="DM Sans"/>
              <a:ea typeface="DM Sans"/>
              <a:cs typeface="DM Sans"/>
              <a:sym typeface="DM Sans"/>
            </a:endParaRPr>
          </a:p>
          <a:p>
            <a:pPr marL="680085" lvl="1" indent="-340042" algn="just">
              <a:lnSpc>
                <a:spcPts val="4567"/>
              </a:lnSpc>
              <a:buFont typeface="Arial"/>
              <a:buChar char="•"/>
            </a:pPr>
            <a:r>
              <a:rPr lang="en-US" sz="3150">
                <a:solidFill>
                  <a:srgbClr val="000000"/>
                </a:solidFill>
                <a:latin typeface="DM Sans"/>
                <a:ea typeface="DM Sans"/>
                <a:cs typeface="DM Sans"/>
                <a:sym typeface="DM Sans"/>
              </a:rPr>
              <a:t>The made up column EstimatedMonthlySpending have a better correlation with all other variables in the dataset.</a:t>
            </a:r>
          </a:p>
          <a:p>
            <a:pPr algn="just">
              <a:lnSpc>
                <a:spcPts val="4567"/>
              </a:lnSpc>
            </a:pPr>
            <a:endParaRPr lang="en-US" sz="3150">
              <a:solidFill>
                <a:srgbClr val="000000"/>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8450837" y="2870125"/>
            <a:ext cx="6936252" cy="5562214"/>
          </a:xfrm>
          <a:custGeom>
            <a:avLst/>
            <a:gdLst/>
            <a:ahLst/>
            <a:cxnLst/>
            <a:rect l="l" t="t" r="r" b="b"/>
            <a:pathLst>
              <a:path w="6936252" h="5562214">
                <a:moveTo>
                  <a:pt x="0" y="0"/>
                </a:moveTo>
                <a:lnTo>
                  <a:pt x="6936252" y="0"/>
                </a:lnTo>
                <a:lnTo>
                  <a:pt x="6936252" y="5562214"/>
                </a:lnTo>
                <a:lnTo>
                  <a:pt x="0" y="5562214"/>
                </a:lnTo>
                <a:lnTo>
                  <a:pt x="0" y="0"/>
                </a:lnTo>
                <a:close/>
              </a:path>
            </a:pathLst>
          </a:custGeom>
          <a:blipFill>
            <a:blip r:embed="rId5"/>
            <a:stretch>
              <a:fillRect/>
            </a:stretch>
          </a:blipFill>
        </p:spPr>
      </p:sp>
      <p:sp>
        <p:nvSpPr>
          <p:cNvPr id="6" name="TextBox 6"/>
          <p:cNvSpPr txBox="1"/>
          <p:nvPr/>
        </p:nvSpPr>
        <p:spPr>
          <a:xfrm>
            <a:off x="7002501" y="785423"/>
            <a:ext cx="2896672" cy="1050926"/>
          </a:xfrm>
          <a:prstGeom prst="rect">
            <a:avLst/>
          </a:prstGeom>
        </p:spPr>
        <p:txBody>
          <a:bodyPr lIns="0" tIns="0" rIns="0" bIns="0" rtlCol="0" anchor="t">
            <a:spAutoFit/>
          </a:bodyPr>
          <a:lstStyle/>
          <a:p>
            <a:pPr algn="ctr">
              <a:lnSpc>
                <a:spcPts val="8449"/>
              </a:lnSpc>
              <a:spcBef>
                <a:spcPct val="0"/>
              </a:spcBef>
            </a:pPr>
            <a:r>
              <a:rPr lang="en-US" sz="6499">
                <a:solidFill>
                  <a:srgbClr val="000000"/>
                </a:solidFill>
                <a:latin typeface="Oswald"/>
                <a:ea typeface="Oswald"/>
                <a:cs typeface="Oswald"/>
                <a:sym typeface="Oswald"/>
              </a:rPr>
              <a:t>Modelling</a:t>
            </a:r>
          </a:p>
        </p:txBody>
      </p:sp>
      <p:sp>
        <p:nvSpPr>
          <p:cNvPr id="7" name="TextBox 7"/>
          <p:cNvSpPr txBox="1"/>
          <p:nvPr/>
        </p:nvSpPr>
        <p:spPr>
          <a:xfrm>
            <a:off x="2183601" y="4837367"/>
            <a:ext cx="4818900" cy="574167"/>
          </a:xfrm>
          <a:prstGeom prst="rect">
            <a:avLst/>
          </a:prstGeom>
        </p:spPr>
        <p:txBody>
          <a:bodyPr wrap="square" lIns="0" tIns="0" rIns="0" bIns="0" rtlCol="0" anchor="t">
            <a:spAutoFit/>
          </a:bodyPr>
          <a:lstStyle/>
          <a:p>
            <a:pPr algn="ctr">
              <a:lnSpc>
                <a:spcPts val="4602"/>
              </a:lnSpc>
              <a:spcBef>
                <a:spcPct val="0"/>
              </a:spcBef>
            </a:pPr>
            <a:r>
              <a:rPr lang="en-US" sz="3540" b="1" dirty="0">
                <a:solidFill>
                  <a:srgbClr val="000000"/>
                </a:solidFill>
                <a:latin typeface="DM Sans Bold"/>
                <a:ea typeface="DM Sans Bold"/>
                <a:cs typeface="DM Sans Bold"/>
                <a:sym typeface="DM Sans Bold"/>
              </a:rPr>
              <a:t>Logistic Regression</a:t>
            </a:r>
          </a:p>
        </p:txBody>
      </p:sp>
      <p:sp>
        <p:nvSpPr>
          <p:cNvPr id="8" name="TextBox 8"/>
          <p:cNvSpPr txBox="1"/>
          <p:nvPr/>
        </p:nvSpPr>
        <p:spPr>
          <a:xfrm>
            <a:off x="3200514" y="5913914"/>
            <a:ext cx="3190756" cy="414147"/>
          </a:xfrm>
          <a:prstGeom prst="rect">
            <a:avLst/>
          </a:prstGeom>
        </p:spPr>
        <p:txBody>
          <a:bodyPr lIns="0" tIns="0" rIns="0" bIns="0" rtlCol="0" anchor="t">
            <a:spAutoFit/>
          </a:bodyPr>
          <a:lstStyle/>
          <a:p>
            <a:pPr marL="569981" lvl="1" indent="-284990" algn="ctr">
              <a:lnSpc>
                <a:spcPts val="3432"/>
              </a:lnSpc>
              <a:buFont typeface="Arial"/>
              <a:buChar char="•"/>
            </a:pPr>
            <a:r>
              <a:rPr lang="en-US" sz="2640" b="1">
                <a:solidFill>
                  <a:srgbClr val="000000"/>
                </a:solidFill>
                <a:latin typeface="DM Sans Bold"/>
                <a:ea typeface="DM Sans Bold"/>
                <a:cs typeface="DM Sans Bold"/>
                <a:sym typeface="DM Sans Bold"/>
              </a:rPr>
              <a:t>Accuracy : 0.89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8143351" y="2635380"/>
            <a:ext cx="6990315" cy="5552307"/>
          </a:xfrm>
          <a:custGeom>
            <a:avLst/>
            <a:gdLst/>
            <a:ahLst/>
            <a:cxnLst/>
            <a:rect l="l" t="t" r="r" b="b"/>
            <a:pathLst>
              <a:path w="6990315" h="5552307">
                <a:moveTo>
                  <a:pt x="0" y="0"/>
                </a:moveTo>
                <a:lnTo>
                  <a:pt x="6990314" y="0"/>
                </a:lnTo>
                <a:lnTo>
                  <a:pt x="6990314" y="5552307"/>
                </a:lnTo>
                <a:lnTo>
                  <a:pt x="0" y="5552307"/>
                </a:lnTo>
                <a:lnTo>
                  <a:pt x="0" y="0"/>
                </a:lnTo>
                <a:close/>
              </a:path>
            </a:pathLst>
          </a:custGeom>
          <a:blipFill>
            <a:blip r:embed="rId5"/>
            <a:stretch>
              <a:fillRect/>
            </a:stretch>
          </a:blipFill>
        </p:spPr>
      </p:sp>
      <p:sp>
        <p:nvSpPr>
          <p:cNvPr id="6" name="TextBox 6"/>
          <p:cNvSpPr txBox="1"/>
          <p:nvPr/>
        </p:nvSpPr>
        <p:spPr>
          <a:xfrm>
            <a:off x="2183601" y="4837367"/>
            <a:ext cx="4207669" cy="574167"/>
          </a:xfrm>
          <a:prstGeom prst="rect">
            <a:avLst/>
          </a:prstGeom>
        </p:spPr>
        <p:txBody>
          <a:bodyPr lIns="0" tIns="0" rIns="0" bIns="0" rtlCol="0" anchor="t">
            <a:spAutoFit/>
          </a:bodyPr>
          <a:lstStyle/>
          <a:p>
            <a:pPr algn="ctr">
              <a:lnSpc>
                <a:spcPts val="4602"/>
              </a:lnSpc>
              <a:spcBef>
                <a:spcPct val="0"/>
              </a:spcBef>
            </a:pPr>
            <a:r>
              <a:rPr lang="en-US" sz="3540" b="1">
                <a:solidFill>
                  <a:srgbClr val="000000"/>
                </a:solidFill>
                <a:latin typeface="DM Sans Bold"/>
                <a:ea typeface="DM Sans Bold"/>
                <a:cs typeface="DM Sans Bold"/>
                <a:sym typeface="DM Sans Bold"/>
              </a:rPr>
              <a:t>Decision Tree</a:t>
            </a:r>
          </a:p>
        </p:txBody>
      </p:sp>
      <p:sp>
        <p:nvSpPr>
          <p:cNvPr id="7" name="TextBox 7"/>
          <p:cNvSpPr txBox="1"/>
          <p:nvPr/>
        </p:nvSpPr>
        <p:spPr>
          <a:xfrm>
            <a:off x="3200514" y="5913914"/>
            <a:ext cx="3190756" cy="414147"/>
          </a:xfrm>
          <a:prstGeom prst="rect">
            <a:avLst/>
          </a:prstGeom>
        </p:spPr>
        <p:txBody>
          <a:bodyPr lIns="0" tIns="0" rIns="0" bIns="0" rtlCol="0" anchor="t">
            <a:spAutoFit/>
          </a:bodyPr>
          <a:lstStyle/>
          <a:p>
            <a:pPr marL="569981" lvl="1" indent="-284990" algn="ctr">
              <a:lnSpc>
                <a:spcPts val="3432"/>
              </a:lnSpc>
              <a:buFont typeface="Arial"/>
              <a:buChar char="•"/>
            </a:pPr>
            <a:r>
              <a:rPr lang="en-US" sz="2640" b="1">
                <a:solidFill>
                  <a:srgbClr val="000000"/>
                </a:solidFill>
                <a:latin typeface="DM Sans Bold"/>
                <a:ea typeface="DM Sans Bold"/>
                <a:cs typeface="DM Sans Bold"/>
                <a:sym typeface="DM Sans Bold"/>
              </a:rPr>
              <a:t>Accuracy : 0.95 </a:t>
            </a:r>
          </a:p>
        </p:txBody>
      </p:sp>
      <p:sp>
        <p:nvSpPr>
          <p:cNvPr id="8" name="TextBox 8"/>
          <p:cNvSpPr txBox="1"/>
          <p:nvPr/>
        </p:nvSpPr>
        <p:spPr>
          <a:xfrm>
            <a:off x="7002501" y="785423"/>
            <a:ext cx="2896672" cy="1050926"/>
          </a:xfrm>
          <a:prstGeom prst="rect">
            <a:avLst/>
          </a:prstGeom>
        </p:spPr>
        <p:txBody>
          <a:bodyPr lIns="0" tIns="0" rIns="0" bIns="0" rtlCol="0" anchor="t">
            <a:spAutoFit/>
          </a:bodyPr>
          <a:lstStyle/>
          <a:p>
            <a:pPr algn="ctr">
              <a:lnSpc>
                <a:spcPts val="8449"/>
              </a:lnSpc>
              <a:spcBef>
                <a:spcPct val="0"/>
              </a:spcBef>
            </a:pPr>
            <a:r>
              <a:rPr lang="en-US" sz="6499">
                <a:solidFill>
                  <a:srgbClr val="000000"/>
                </a:solidFill>
                <a:latin typeface="Oswald"/>
                <a:ea typeface="Oswald"/>
                <a:cs typeface="Oswald"/>
                <a:sym typeface="Oswald"/>
              </a:rPr>
              <a:t>Modelling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8026139" y="2636621"/>
            <a:ext cx="7003985" cy="5549825"/>
          </a:xfrm>
          <a:custGeom>
            <a:avLst/>
            <a:gdLst/>
            <a:ahLst/>
            <a:cxnLst/>
            <a:rect l="l" t="t" r="r" b="b"/>
            <a:pathLst>
              <a:path w="7003985" h="5549825">
                <a:moveTo>
                  <a:pt x="0" y="0"/>
                </a:moveTo>
                <a:lnTo>
                  <a:pt x="7003985" y="0"/>
                </a:lnTo>
                <a:lnTo>
                  <a:pt x="7003985" y="5549825"/>
                </a:lnTo>
                <a:lnTo>
                  <a:pt x="0" y="5549825"/>
                </a:lnTo>
                <a:lnTo>
                  <a:pt x="0" y="0"/>
                </a:lnTo>
                <a:close/>
              </a:path>
            </a:pathLst>
          </a:custGeom>
          <a:blipFill>
            <a:blip r:embed="rId5"/>
            <a:stretch>
              <a:fillRect/>
            </a:stretch>
          </a:blipFill>
        </p:spPr>
      </p:sp>
      <p:sp>
        <p:nvSpPr>
          <p:cNvPr id="6" name="TextBox 6"/>
          <p:cNvSpPr txBox="1"/>
          <p:nvPr/>
        </p:nvSpPr>
        <p:spPr>
          <a:xfrm>
            <a:off x="2183601" y="4837367"/>
            <a:ext cx="4207669" cy="574167"/>
          </a:xfrm>
          <a:prstGeom prst="rect">
            <a:avLst/>
          </a:prstGeom>
        </p:spPr>
        <p:txBody>
          <a:bodyPr lIns="0" tIns="0" rIns="0" bIns="0" rtlCol="0" anchor="t">
            <a:spAutoFit/>
          </a:bodyPr>
          <a:lstStyle/>
          <a:p>
            <a:pPr algn="ctr">
              <a:lnSpc>
                <a:spcPts val="4602"/>
              </a:lnSpc>
              <a:spcBef>
                <a:spcPct val="0"/>
              </a:spcBef>
            </a:pPr>
            <a:r>
              <a:rPr lang="en-US" sz="3540" b="1">
                <a:solidFill>
                  <a:srgbClr val="000000"/>
                </a:solidFill>
                <a:latin typeface="DM Sans Bold"/>
                <a:ea typeface="DM Sans Bold"/>
                <a:cs typeface="DM Sans Bold"/>
                <a:sym typeface="DM Sans Bold"/>
              </a:rPr>
              <a:t>Random Forest</a:t>
            </a:r>
          </a:p>
        </p:txBody>
      </p:sp>
      <p:sp>
        <p:nvSpPr>
          <p:cNvPr id="7" name="TextBox 7"/>
          <p:cNvSpPr txBox="1"/>
          <p:nvPr/>
        </p:nvSpPr>
        <p:spPr>
          <a:xfrm>
            <a:off x="3200514" y="5913914"/>
            <a:ext cx="3190756" cy="414147"/>
          </a:xfrm>
          <a:prstGeom prst="rect">
            <a:avLst/>
          </a:prstGeom>
        </p:spPr>
        <p:txBody>
          <a:bodyPr lIns="0" tIns="0" rIns="0" bIns="0" rtlCol="0" anchor="t">
            <a:spAutoFit/>
          </a:bodyPr>
          <a:lstStyle/>
          <a:p>
            <a:pPr marL="569981" lvl="1" indent="-284990" algn="ctr">
              <a:lnSpc>
                <a:spcPts val="3432"/>
              </a:lnSpc>
              <a:buFont typeface="Arial"/>
              <a:buChar char="•"/>
            </a:pPr>
            <a:r>
              <a:rPr lang="en-US" sz="2640" b="1">
                <a:solidFill>
                  <a:srgbClr val="000000"/>
                </a:solidFill>
                <a:latin typeface="DM Sans Bold"/>
                <a:ea typeface="DM Sans Bold"/>
                <a:cs typeface="DM Sans Bold"/>
                <a:sym typeface="DM Sans Bold"/>
              </a:rPr>
              <a:t>Accuracy : 0.97</a:t>
            </a:r>
          </a:p>
        </p:txBody>
      </p:sp>
      <p:sp>
        <p:nvSpPr>
          <p:cNvPr id="8" name="TextBox 8"/>
          <p:cNvSpPr txBox="1"/>
          <p:nvPr/>
        </p:nvSpPr>
        <p:spPr>
          <a:xfrm>
            <a:off x="7002501" y="785423"/>
            <a:ext cx="2896672" cy="1050926"/>
          </a:xfrm>
          <a:prstGeom prst="rect">
            <a:avLst/>
          </a:prstGeom>
        </p:spPr>
        <p:txBody>
          <a:bodyPr lIns="0" tIns="0" rIns="0" bIns="0" rtlCol="0" anchor="t">
            <a:spAutoFit/>
          </a:bodyPr>
          <a:lstStyle/>
          <a:p>
            <a:pPr algn="ctr">
              <a:lnSpc>
                <a:spcPts val="8449"/>
              </a:lnSpc>
              <a:spcBef>
                <a:spcPct val="0"/>
              </a:spcBef>
            </a:pPr>
            <a:r>
              <a:rPr lang="en-US" sz="6499">
                <a:solidFill>
                  <a:srgbClr val="000000"/>
                </a:solidFill>
                <a:latin typeface="Oswald"/>
                <a:ea typeface="Oswald"/>
                <a:cs typeface="Oswald"/>
                <a:sym typeface="Oswald"/>
              </a:rPr>
              <a:t>Modelling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762000"/>
            <a:ext cx="8609416" cy="1191915"/>
          </a:xfrm>
          <a:prstGeom prst="rect">
            <a:avLst/>
          </a:prstGeom>
        </p:spPr>
        <p:txBody>
          <a:bodyPr lIns="0" tIns="0" rIns="0" bIns="0" rtlCol="0" anchor="t">
            <a:spAutoFit/>
          </a:bodyPr>
          <a:lstStyle/>
          <a:p>
            <a:pPr algn="ctr">
              <a:lnSpc>
                <a:spcPts val="9617"/>
              </a:lnSpc>
              <a:spcBef>
                <a:spcPct val="0"/>
              </a:spcBef>
            </a:pPr>
            <a:r>
              <a:rPr lang="en-US" sz="7398">
                <a:solidFill>
                  <a:srgbClr val="000000"/>
                </a:solidFill>
                <a:latin typeface="Oswald"/>
                <a:ea typeface="Oswald"/>
                <a:cs typeface="Oswald"/>
                <a:sym typeface="Oswald"/>
              </a:rPr>
              <a:t>Marketing Strategies</a:t>
            </a:r>
          </a:p>
        </p:txBody>
      </p:sp>
      <p:sp>
        <p:nvSpPr>
          <p:cNvPr id="5" name="TextBox 5"/>
          <p:cNvSpPr txBox="1"/>
          <p:nvPr/>
        </p:nvSpPr>
        <p:spPr>
          <a:xfrm>
            <a:off x="2057400" y="2559463"/>
            <a:ext cx="15560818" cy="5577649"/>
          </a:xfrm>
          <a:prstGeom prst="rect">
            <a:avLst/>
          </a:prstGeom>
        </p:spPr>
        <p:txBody>
          <a:bodyPr lIns="0" tIns="0" rIns="0" bIns="0" rtlCol="0" anchor="t">
            <a:spAutoFit/>
          </a:bodyPr>
          <a:lstStyle/>
          <a:p>
            <a:pPr marL="572138" lvl="1" indent="-286069" algn="just">
              <a:lnSpc>
                <a:spcPts val="3736"/>
              </a:lnSpc>
              <a:buFont typeface="Arial"/>
              <a:buChar char="•"/>
            </a:pPr>
            <a:r>
              <a:rPr lang="en-US" sz="2650">
                <a:solidFill>
                  <a:srgbClr val="000000"/>
                </a:solidFill>
                <a:latin typeface="DM Sans"/>
                <a:ea typeface="DM Sans"/>
                <a:cs typeface="DM Sans"/>
                <a:sym typeface="DM Sans"/>
              </a:rPr>
              <a:t>During our analysis we found that most customers are leaving at the first few months of the service tenure. These customers churned maybe because they found a better alterntive to what the company was already offering. A better understanding of the competitora as well as providing attractive offers to new customers can be a way to improve retention.</a:t>
            </a:r>
          </a:p>
          <a:p>
            <a:pPr algn="just">
              <a:lnSpc>
                <a:spcPts val="3736"/>
              </a:lnSpc>
            </a:pPr>
            <a:endParaRPr lang="en-US" sz="2650">
              <a:solidFill>
                <a:srgbClr val="000000"/>
              </a:solidFill>
              <a:latin typeface="DM Sans"/>
              <a:ea typeface="DM Sans"/>
              <a:cs typeface="DM Sans"/>
              <a:sym typeface="DM Sans"/>
            </a:endParaRPr>
          </a:p>
          <a:p>
            <a:pPr marL="572138" lvl="1" indent="-286069" algn="just">
              <a:lnSpc>
                <a:spcPts val="3736"/>
              </a:lnSpc>
              <a:buFont typeface="Arial"/>
              <a:buChar char="•"/>
            </a:pPr>
            <a:r>
              <a:rPr lang="en-US" sz="2650">
                <a:solidFill>
                  <a:srgbClr val="000000"/>
                </a:solidFill>
                <a:latin typeface="DM Sans"/>
                <a:ea typeface="DM Sans"/>
                <a:cs typeface="DM Sans"/>
                <a:sym typeface="DM Sans"/>
              </a:rPr>
              <a:t>Actively seeking feedback from customers who leave early as well as concentrating on providing flexible plans to cities where the customer satisfaction scores are low can be also implemented to reduce churn.</a:t>
            </a:r>
          </a:p>
          <a:p>
            <a:pPr algn="just">
              <a:lnSpc>
                <a:spcPts val="3736"/>
              </a:lnSpc>
            </a:pPr>
            <a:endParaRPr lang="en-US" sz="2650">
              <a:solidFill>
                <a:srgbClr val="000000"/>
              </a:solidFill>
              <a:latin typeface="DM Sans"/>
              <a:ea typeface="DM Sans"/>
              <a:cs typeface="DM Sans"/>
              <a:sym typeface="DM Sans"/>
            </a:endParaRPr>
          </a:p>
          <a:p>
            <a:pPr marL="572138" lvl="1" indent="-286069" algn="just">
              <a:lnSpc>
                <a:spcPts val="3736"/>
              </a:lnSpc>
              <a:buFont typeface="Arial"/>
              <a:buChar char="•"/>
            </a:pPr>
            <a:r>
              <a:rPr lang="en-US" sz="2650">
                <a:solidFill>
                  <a:srgbClr val="000000"/>
                </a:solidFill>
                <a:latin typeface="DM Sans"/>
                <a:ea typeface="DM Sans"/>
                <a:cs typeface="DM Sans"/>
                <a:sym typeface="DM Sans"/>
              </a:rPr>
              <a:t>Implementing regular follow-up to customers who recently joined can improve their perspective of the company as well as motivate them to refer others.</a:t>
            </a:r>
          </a:p>
          <a:p>
            <a:pPr algn="just">
              <a:lnSpc>
                <a:spcPts val="3736"/>
              </a:lnSpc>
            </a:pPr>
            <a:endParaRPr lang="en-US" sz="2650">
              <a:solidFill>
                <a:srgbClr val="000000"/>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028700" y="3549362"/>
            <a:ext cx="8097687" cy="1594138"/>
          </a:xfrm>
          <a:prstGeom prst="rect">
            <a:avLst/>
          </a:prstGeom>
        </p:spPr>
        <p:txBody>
          <a:bodyPr lIns="0" tIns="0" rIns="0" bIns="0" rtlCol="0" anchor="t">
            <a:spAutoFit/>
          </a:bodyPr>
          <a:lstStyle/>
          <a:p>
            <a:pPr marL="0" lvl="0" indent="0" algn="l">
              <a:lnSpc>
                <a:spcPts val="13015"/>
              </a:lnSpc>
              <a:spcBef>
                <a:spcPct val="0"/>
              </a:spcBef>
            </a:pPr>
            <a:r>
              <a:rPr lang="en-US" sz="9431" b="1" spc="924">
                <a:solidFill>
                  <a:srgbClr val="231F20"/>
                </a:solidFill>
                <a:latin typeface="Oswald Bold"/>
                <a:ea typeface="Oswald Bold"/>
                <a:cs typeface="Oswald Bold"/>
                <a:sym typeface="Oswald Bold"/>
              </a:rPr>
              <a:t>THANK YOU</a:t>
            </a: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781864" y="3633911"/>
            <a:ext cx="14724272" cy="2952502"/>
          </a:xfrm>
          <a:prstGeom prst="rect">
            <a:avLst/>
          </a:prstGeom>
        </p:spPr>
        <p:txBody>
          <a:bodyPr lIns="0" tIns="0" rIns="0" bIns="0" rtlCol="0" anchor="t">
            <a:spAutoFit/>
          </a:bodyPr>
          <a:lstStyle/>
          <a:p>
            <a:pPr algn="ctr">
              <a:lnSpc>
                <a:spcPts val="9617"/>
              </a:lnSpc>
              <a:spcBef>
                <a:spcPct val="0"/>
              </a:spcBef>
            </a:pPr>
            <a:r>
              <a:rPr lang="en-US" sz="7398">
                <a:solidFill>
                  <a:srgbClr val="000000"/>
                </a:solidFill>
                <a:latin typeface="Oswald"/>
                <a:ea typeface="Oswald"/>
                <a:cs typeface="Oswald"/>
                <a:sym typeface="Oswald"/>
              </a:rPr>
              <a:t>Customer Churn Analysis for</a:t>
            </a:r>
          </a:p>
          <a:p>
            <a:pPr algn="ctr">
              <a:lnSpc>
                <a:spcPts val="9617"/>
              </a:lnSpc>
              <a:spcBef>
                <a:spcPct val="0"/>
              </a:spcBef>
            </a:pPr>
            <a:r>
              <a:rPr lang="en-US" sz="7398">
                <a:solidFill>
                  <a:srgbClr val="000000"/>
                </a:solidFill>
                <a:latin typeface="Oswald"/>
                <a:ea typeface="Oswald"/>
                <a:cs typeface="Oswald"/>
                <a:sym typeface="Oswald"/>
              </a:rPr>
              <a:t> E-commerce Site</a:t>
            </a:r>
          </a:p>
          <a:p>
            <a:pPr algn="ctr">
              <a:lnSpc>
                <a:spcPts val="4082"/>
              </a:lnSpc>
              <a:spcBef>
                <a:spcPct val="0"/>
              </a:spcBef>
            </a:pPr>
            <a:endParaRPr lang="en-US" sz="7398">
              <a:solidFill>
                <a:srgbClr val="000000"/>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sp>
        <p:nvSpPr>
          <p:cNvPr id="7" name="Freeform 7"/>
          <p:cNvSpPr/>
          <p:nvPr/>
        </p:nvSpPr>
        <p:spPr>
          <a:xfrm>
            <a:off x="10758785" y="1049603"/>
            <a:ext cx="6176060" cy="8208697"/>
          </a:xfrm>
          <a:custGeom>
            <a:avLst/>
            <a:gdLst/>
            <a:ahLst/>
            <a:cxnLst/>
            <a:rect l="l" t="t" r="r" b="b"/>
            <a:pathLst>
              <a:path w="6176060" h="8208697">
                <a:moveTo>
                  <a:pt x="0" y="0"/>
                </a:moveTo>
                <a:lnTo>
                  <a:pt x="6176060" y="0"/>
                </a:lnTo>
                <a:lnTo>
                  <a:pt x="6176060" y="8208697"/>
                </a:lnTo>
                <a:lnTo>
                  <a:pt x="0" y="8208697"/>
                </a:lnTo>
                <a:lnTo>
                  <a:pt x="0" y="0"/>
                </a:lnTo>
                <a:close/>
              </a:path>
            </a:pathLst>
          </a:custGeom>
          <a:blipFill>
            <a:blip r:embed="rId4"/>
            <a:stretch>
              <a:fillRect l="-49746" r="-49746"/>
            </a:stretch>
          </a:blipFill>
        </p:spPr>
      </p:sp>
      <p:grpSp>
        <p:nvGrpSpPr>
          <p:cNvPr id="8" name="Group 8"/>
          <p:cNvGrpSpPr/>
          <p:nvPr/>
        </p:nvGrpSpPr>
        <p:grpSpPr>
          <a:xfrm>
            <a:off x="2142191" y="3396305"/>
            <a:ext cx="9610044" cy="1948998"/>
            <a:chOff x="0" y="0"/>
            <a:chExt cx="3682024" cy="746746"/>
          </a:xfrm>
        </p:grpSpPr>
        <p:sp>
          <p:nvSpPr>
            <p:cNvPr id="9" name="Freeform 9"/>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10" name="TextBox 10"/>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11" name="Freeform 11"/>
          <p:cNvSpPr/>
          <p:nvPr/>
        </p:nvSpPr>
        <p:spPr>
          <a:xfrm>
            <a:off x="2474235" y="3673321"/>
            <a:ext cx="1156649" cy="1173721"/>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a:off x="2142191"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13" name="Group 13"/>
          <p:cNvGrpSpPr/>
          <p:nvPr/>
        </p:nvGrpSpPr>
        <p:grpSpPr>
          <a:xfrm>
            <a:off x="2142191" y="5777447"/>
            <a:ext cx="9610044" cy="2302203"/>
            <a:chOff x="0" y="0"/>
            <a:chExt cx="3682024" cy="882074"/>
          </a:xfrm>
        </p:grpSpPr>
        <p:sp>
          <p:nvSpPr>
            <p:cNvPr id="14" name="Freeform 14"/>
            <p:cNvSpPr/>
            <p:nvPr/>
          </p:nvSpPr>
          <p:spPr>
            <a:xfrm>
              <a:off x="0" y="0"/>
              <a:ext cx="3682024" cy="882074"/>
            </a:xfrm>
            <a:custGeom>
              <a:avLst/>
              <a:gdLst/>
              <a:ahLst/>
              <a:cxnLst/>
              <a:rect l="l" t="t" r="r" b="b"/>
              <a:pathLst>
                <a:path w="3682024" h="882074">
                  <a:moveTo>
                    <a:pt x="0" y="0"/>
                  </a:moveTo>
                  <a:lnTo>
                    <a:pt x="3682024" y="0"/>
                  </a:lnTo>
                  <a:lnTo>
                    <a:pt x="3682024" y="882074"/>
                  </a:lnTo>
                  <a:lnTo>
                    <a:pt x="0" y="882074"/>
                  </a:lnTo>
                  <a:close/>
                </a:path>
              </a:pathLst>
            </a:custGeom>
            <a:solidFill>
              <a:srgbClr val="EFEFEF"/>
            </a:solidFill>
          </p:spPr>
        </p:sp>
        <p:sp>
          <p:nvSpPr>
            <p:cNvPr id="15" name="TextBox 15"/>
            <p:cNvSpPr txBox="1"/>
            <p:nvPr/>
          </p:nvSpPr>
          <p:spPr>
            <a:xfrm>
              <a:off x="0" y="-19050"/>
              <a:ext cx="3682024" cy="901124"/>
            </a:xfrm>
            <a:prstGeom prst="rect">
              <a:avLst/>
            </a:prstGeom>
          </p:spPr>
          <p:txBody>
            <a:bodyPr lIns="50800" tIns="50800" rIns="50800" bIns="50800" rtlCol="0" anchor="ctr"/>
            <a:lstStyle/>
            <a:p>
              <a:pPr algn="ctr">
                <a:lnSpc>
                  <a:spcPts val="2859"/>
                </a:lnSpc>
              </a:pPr>
              <a:endParaRPr/>
            </a:p>
          </p:txBody>
        </p:sp>
      </p:grpSp>
      <p:sp>
        <p:nvSpPr>
          <p:cNvPr id="16" name="Freeform 16"/>
          <p:cNvSpPr/>
          <p:nvPr/>
        </p:nvSpPr>
        <p:spPr>
          <a:xfrm>
            <a:off x="2371799" y="6162574"/>
            <a:ext cx="1159455" cy="1178744"/>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7" name="TextBox 17"/>
          <p:cNvSpPr txBox="1"/>
          <p:nvPr/>
        </p:nvSpPr>
        <p:spPr>
          <a:xfrm>
            <a:off x="510919" y="738413"/>
            <a:ext cx="10530160" cy="1418109"/>
          </a:xfrm>
          <a:prstGeom prst="rect">
            <a:avLst/>
          </a:prstGeom>
        </p:spPr>
        <p:txBody>
          <a:bodyPr lIns="0" tIns="0" rIns="0" bIns="0" rtlCol="0" anchor="t">
            <a:spAutoFit/>
          </a:bodyPr>
          <a:lstStyle/>
          <a:p>
            <a:pPr algn="l">
              <a:lnSpc>
                <a:spcPts val="11567"/>
              </a:lnSpc>
            </a:pPr>
            <a:r>
              <a:rPr lang="en-US" sz="8382" b="1" spc="821">
                <a:solidFill>
                  <a:srgbClr val="231F20"/>
                </a:solidFill>
                <a:latin typeface="Oswald Bold"/>
                <a:ea typeface="Oswald Bold"/>
                <a:cs typeface="Oswald Bold"/>
                <a:sym typeface="Oswald Bold"/>
              </a:rPr>
              <a:t>PROJECT OVERVIEW</a:t>
            </a:r>
          </a:p>
        </p:txBody>
      </p:sp>
      <p:sp>
        <p:nvSpPr>
          <p:cNvPr id="18" name="TextBox 18"/>
          <p:cNvSpPr txBox="1"/>
          <p:nvPr/>
        </p:nvSpPr>
        <p:spPr>
          <a:xfrm>
            <a:off x="3908899" y="3625696"/>
            <a:ext cx="7132181" cy="1521095"/>
          </a:xfrm>
          <a:prstGeom prst="rect">
            <a:avLst/>
          </a:prstGeom>
        </p:spPr>
        <p:txBody>
          <a:bodyPr lIns="0" tIns="0" rIns="0" bIns="0" rtlCol="0" anchor="t">
            <a:spAutoFit/>
          </a:bodyPr>
          <a:lstStyle/>
          <a:p>
            <a:pPr marL="0" lvl="0" indent="0" algn="just">
              <a:lnSpc>
                <a:spcPts val="3050"/>
              </a:lnSpc>
              <a:spcBef>
                <a:spcPct val="0"/>
              </a:spcBef>
            </a:pPr>
            <a:r>
              <a:rPr lang="en-US" sz="2210" spc="216">
                <a:solidFill>
                  <a:srgbClr val="231F20"/>
                </a:solidFill>
                <a:latin typeface="DM Sans"/>
                <a:ea typeface="DM Sans"/>
                <a:cs typeface="DM Sans"/>
                <a:sym typeface="DM Sans"/>
              </a:rPr>
              <a:t>Objective: To analyze the customer base, identify characteristics of churn, and predict future churn to devise strategies for customer retention.</a:t>
            </a:r>
          </a:p>
        </p:txBody>
      </p:sp>
      <p:sp>
        <p:nvSpPr>
          <p:cNvPr id="19" name="TextBox 19"/>
          <p:cNvSpPr txBox="1"/>
          <p:nvPr/>
        </p:nvSpPr>
        <p:spPr>
          <a:xfrm>
            <a:off x="3630884" y="5729822"/>
            <a:ext cx="7132181" cy="2664095"/>
          </a:xfrm>
          <a:prstGeom prst="rect">
            <a:avLst/>
          </a:prstGeom>
        </p:spPr>
        <p:txBody>
          <a:bodyPr lIns="0" tIns="0" rIns="0" bIns="0" rtlCol="0" anchor="t">
            <a:spAutoFit/>
          </a:bodyPr>
          <a:lstStyle/>
          <a:p>
            <a:pPr algn="l">
              <a:lnSpc>
                <a:spcPts val="3050"/>
              </a:lnSpc>
            </a:pPr>
            <a:r>
              <a:rPr lang="en-US" sz="2210" spc="216">
                <a:solidFill>
                  <a:srgbClr val="231F20"/>
                </a:solidFill>
                <a:latin typeface="DM Sans"/>
                <a:ea typeface="DM Sans"/>
                <a:cs typeface="DM Sans"/>
                <a:sym typeface="DM Sans"/>
              </a:rPr>
              <a:t>Key Goals:</a:t>
            </a:r>
          </a:p>
          <a:p>
            <a:pPr marL="477229" lvl="1" indent="-238614" algn="just">
              <a:lnSpc>
                <a:spcPts val="3050"/>
              </a:lnSpc>
              <a:buFont typeface="Arial"/>
              <a:buChar char="•"/>
            </a:pPr>
            <a:r>
              <a:rPr lang="en-US" sz="2210" spc="216">
                <a:solidFill>
                  <a:srgbClr val="231F20"/>
                </a:solidFill>
                <a:latin typeface="DM Sans"/>
                <a:ea typeface="DM Sans"/>
                <a:cs typeface="DM Sans"/>
                <a:sym typeface="DM Sans"/>
              </a:rPr>
              <a:t>Perform customer churn analysis.</a:t>
            </a:r>
          </a:p>
          <a:p>
            <a:pPr marL="477229" lvl="1" indent="-238614" algn="just">
              <a:lnSpc>
                <a:spcPts val="3050"/>
              </a:lnSpc>
              <a:buFont typeface="Arial"/>
              <a:buChar char="•"/>
            </a:pPr>
            <a:r>
              <a:rPr lang="en-US" sz="2210" spc="216">
                <a:solidFill>
                  <a:srgbClr val="231F20"/>
                </a:solidFill>
                <a:latin typeface="DM Sans"/>
                <a:ea typeface="DM Sans"/>
                <a:cs typeface="DM Sans"/>
                <a:sym typeface="DM Sans"/>
              </a:rPr>
              <a:t>Develop predictive models using Decision Tree, Random Forest and Logistic Regression.</a:t>
            </a:r>
          </a:p>
          <a:p>
            <a:pPr marL="477229" lvl="1" indent="-238614" algn="just">
              <a:lnSpc>
                <a:spcPts val="3050"/>
              </a:lnSpc>
              <a:buFont typeface="Arial"/>
              <a:buChar char="•"/>
            </a:pPr>
            <a:r>
              <a:rPr lang="en-US" sz="2210" spc="216">
                <a:solidFill>
                  <a:srgbClr val="231F20"/>
                </a:solidFill>
                <a:latin typeface="DM Sans"/>
                <a:ea typeface="DM Sans"/>
                <a:cs typeface="DM Sans"/>
                <a:sym typeface="DM Sans"/>
              </a:rPr>
              <a:t>Devise marketing strategies for retention.</a:t>
            </a:r>
          </a:p>
          <a:p>
            <a:pPr marL="0" lvl="0" indent="0" algn="just">
              <a:lnSpc>
                <a:spcPts val="3050"/>
              </a:lnSpc>
              <a:spcBef>
                <a:spcPct val="0"/>
              </a:spcBef>
            </a:pPr>
            <a:endParaRPr lang="en-US" sz="2210" spc="216">
              <a:solidFill>
                <a:srgbClr val="231F20"/>
              </a:solidFill>
              <a:latin typeface="DM Sans"/>
              <a:ea typeface="DM Sans"/>
              <a:cs typeface="DM Sans"/>
              <a:sym typeface="DM Sans"/>
            </a:endParaRPr>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3923061" y="5855245"/>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4291276" y="-5642146"/>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1209416" y="3021042"/>
            <a:ext cx="16830679" cy="2890391"/>
          </a:xfrm>
          <a:prstGeom prst="rect">
            <a:avLst/>
          </a:prstGeom>
        </p:spPr>
        <p:txBody>
          <a:bodyPr lIns="0" tIns="0" rIns="0" bIns="0" rtlCol="0" anchor="t">
            <a:spAutoFit/>
          </a:bodyPr>
          <a:lstStyle/>
          <a:p>
            <a:pPr algn="l">
              <a:lnSpc>
                <a:spcPts val="4673"/>
              </a:lnSpc>
            </a:pPr>
            <a:r>
              <a:rPr lang="en-US" sz="2360" spc="198">
                <a:solidFill>
                  <a:srgbClr val="000000"/>
                </a:solidFill>
                <a:latin typeface="DM Sans"/>
                <a:ea typeface="DM Sans"/>
                <a:cs typeface="DM Sans"/>
                <a:sym typeface="DM Sans"/>
              </a:rPr>
              <a:t>The data cleaning process for categorical data involves identifying and standardizing entries to ensure consistency. Initially, unique values in each categorical column are printed for inspection. The values are then converted to lowercase, and spaces are replaced with underscores to maintain uniformity. Duplicates are addressed by mapping similar entries to a single standardized term, such as replacing "Phone" with "mobile_phone" and "CC" with "credit_card."</a:t>
            </a:r>
          </a:p>
        </p:txBody>
      </p:sp>
      <p:sp>
        <p:nvSpPr>
          <p:cNvPr id="7" name="TextBox 5">
            <a:extLst>
              <a:ext uri="{FF2B5EF4-FFF2-40B4-BE49-F238E27FC236}">
                <a16:creationId xmlns:a16="http://schemas.microsoft.com/office/drawing/2014/main" id="{52C95622-ADC8-6E92-1213-C9F7817CCCE9}"/>
              </a:ext>
            </a:extLst>
          </p:cNvPr>
          <p:cNvSpPr txBox="1"/>
          <p:nvPr/>
        </p:nvSpPr>
        <p:spPr>
          <a:xfrm>
            <a:off x="6938683" y="962025"/>
            <a:ext cx="4167902" cy="1050926"/>
          </a:xfrm>
          <a:prstGeom prst="rect">
            <a:avLst/>
          </a:prstGeom>
        </p:spPr>
        <p:txBody>
          <a:bodyPr lIns="0" tIns="0" rIns="0" bIns="0" rtlCol="0" anchor="t">
            <a:spAutoFit/>
          </a:bodyPr>
          <a:lstStyle/>
          <a:p>
            <a:pPr algn="ctr">
              <a:lnSpc>
                <a:spcPts val="8449"/>
              </a:lnSpc>
              <a:spcBef>
                <a:spcPct val="0"/>
              </a:spcBef>
            </a:pPr>
            <a:r>
              <a:rPr lang="en-US" sz="6499" dirty="0">
                <a:solidFill>
                  <a:srgbClr val="000000"/>
                </a:solidFill>
                <a:latin typeface="Oswald"/>
                <a:ea typeface="Oswald"/>
                <a:cs typeface="Oswald"/>
                <a:sym typeface="Oswald"/>
              </a:rPr>
              <a:t>Data Cleaning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p:cNvSpPr/>
          <p:nvPr/>
        </p:nvSpPr>
        <p:spPr>
          <a:xfrm>
            <a:off x="-399510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7659121">
            <a:off x="13923061" y="5855245"/>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2172133" y="2954628"/>
            <a:ext cx="15163800" cy="3011017"/>
          </a:xfrm>
          <a:prstGeom prst="rect">
            <a:avLst/>
          </a:prstGeom>
        </p:spPr>
        <p:txBody>
          <a:bodyPr wrap="square" lIns="0" tIns="0" rIns="0" bIns="0" rtlCol="0" anchor="t">
            <a:spAutoFit/>
          </a:bodyPr>
          <a:lstStyle/>
          <a:p>
            <a:pPr algn="l">
              <a:lnSpc>
                <a:spcPts val="4805"/>
              </a:lnSpc>
            </a:pPr>
            <a:r>
              <a:rPr lang="en-US" sz="2378" spc="363" dirty="0">
                <a:solidFill>
                  <a:srgbClr val="000000"/>
                </a:solidFill>
                <a:latin typeface="DM Sans"/>
                <a:ea typeface="DM Sans"/>
                <a:cs typeface="DM Sans"/>
                <a:sym typeface="DM Sans"/>
              </a:rPr>
              <a:t>After standardizing the categorical data, the next step is to verify that all replacements were successful by reprinting the unique values to ensure that the cleaning process has been effective and that no inconsistencies remain in the dataset for further analysis</a:t>
            </a:r>
          </a:p>
          <a:p>
            <a:pPr algn="l">
              <a:lnSpc>
                <a:spcPts val="4805"/>
              </a:lnSpc>
            </a:pPr>
            <a:endParaRPr lang="en-US" sz="2378" spc="363" dirty="0">
              <a:solidFill>
                <a:srgbClr val="000000"/>
              </a:solidFill>
              <a:latin typeface="DM Sans"/>
              <a:ea typeface="DM Sans"/>
              <a:cs typeface="DM Sans"/>
              <a:sym typeface="DM Sans"/>
            </a:endParaRPr>
          </a:p>
        </p:txBody>
      </p:sp>
      <p:sp>
        <p:nvSpPr>
          <p:cNvPr id="7" name="TextBox 5">
            <a:extLst>
              <a:ext uri="{FF2B5EF4-FFF2-40B4-BE49-F238E27FC236}">
                <a16:creationId xmlns:a16="http://schemas.microsoft.com/office/drawing/2014/main" id="{F3262806-D7DA-0808-8B65-2213BFA0F9EE}"/>
              </a:ext>
            </a:extLst>
          </p:cNvPr>
          <p:cNvSpPr txBox="1"/>
          <p:nvPr/>
        </p:nvSpPr>
        <p:spPr>
          <a:xfrm>
            <a:off x="6938683" y="962025"/>
            <a:ext cx="4167902" cy="1050926"/>
          </a:xfrm>
          <a:prstGeom prst="rect">
            <a:avLst/>
          </a:prstGeom>
        </p:spPr>
        <p:txBody>
          <a:bodyPr lIns="0" tIns="0" rIns="0" bIns="0" rtlCol="0" anchor="t">
            <a:spAutoFit/>
          </a:bodyPr>
          <a:lstStyle/>
          <a:p>
            <a:pPr algn="ctr">
              <a:lnSpc>
                <a:spcPts val="8449"/>
              </a:lnSpc>
              <a:spcBef>
                <a:spcPct val="0"/>
              </a:spcBef>
            </a:pPr>
            <a:r>
              <a:rPr lang="en-US" sz="6499" dirty="0">
                <a:solidFill>
                  <a:srgbClr val="000000"/>
                </a:solidFill>
                <a:latin typeface="Oswald"/>
                <a:ea typeface="Oswald"/>
                <a:cs typeface="Oswald"/>
                <a:sym typeface="Oswald"/>
              </a:rPr>
              <a:t>Data Cleaning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p:cNvSpPr/>
          <p:nvPr/>
        </p:nvSpPr>
        <p:spPr>
          <a:xfrm>
            <a:off x="-399510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7659121">
            <a:off x="13923061" y="5855245"/>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6938683" y="962025"/>
            <a:ext cx="4167902" cy="1050926"/>
          </a:xfrm>
          <a:prstGeom prst="rect">
            <a:avLst/>
          </a:prstGeom>
        </p:spPr>
        <p:txBody>
          <a:bodyPr lIns="0" tIns="0" rIns="0" bIns="0" rtlCol="0" anchor="t">
            <a:spAutoFit/>
          </a:bodyPr>
          <a:lstStyle/>
          <a:p>
            <a:pPr algn="ctr">
              <a:lnSpc>
                <a:spcPts val="8449"/>
              </a:lnSpc>
              <a:spcBef>
                <a:spcPct val="0"/>
              </a:spcBef>
            </a:pPr>
            <a:r>
              <a:rPr lang="en-US" sz="6499" dirty="0">
                <a:solidFill>
                  <a:srgbClr val="000000"/>
                </a:solidFill>
                <a:latin typeface="Oswald"/>
                <a:ea typeface="Oswald"/>
                <a:cs typeface="Oswald"/>
                <a:sym typeface="Oswald"/>
              </a:rPr>
              <a:t>Data Cleaning</a:t>
            </a:r>
          </a:p>
        </p:txBody>
      </p:sp>
      <p:sp>
        <p:nvSpPr>
          <p:cNvPr id="6" name="TextBox 6"/>
          <p:cNvSpPr txBox="1"/>
          <p:nvPr/>
        </p:nvSpPr>
        <p:spPr>
          <a:xfrm>
            <a:off x="2514600" y="2974976"/>
            <a:ext cx="12192000" cy="2586798"/>
          </a:xfrm>
          <a:prstGeom prst="rect">
            <a:avLst/>
          </a:prstGeom>
        </p:spPr>
        <p:txBody>
          <a:bodyPr wrap="square" lIns="0" tIns="0" rIns="0" bIns="0" rtlCol="0" anchor="t">
            <a:spAutoFit/>
          </a:bodyPr>
          <a:lstStyle/>
          <a:p>
            <a:pPr algn="l">
              <a:lnSpc>
                <a:spcPts val="3350"/>
              </a:lnSpc>
            </a:pPr>
            <a:r>
              <a:rPr lang="en-US" sz="2175" spc="206" dirty="0">
                <a:solidFill>
                  <a:srgbClr val="000000"/>
                </a:solidFill>
                <a:latin typeface="DM Sans"/>
                <a:ea typeface="DM Sans"/>
                <a:cs typeface="DM Sans"/>
                <a:sym typeface="DM Sans"/>
              </a:rPr>
              <a:t>For numerical data, missing values are imputed using the KNN Imputer. </a:t>
            </a:r>
          </a:p>
          <a:p>
            <a:pPr algn="l">
              <a:lnSpc>
                <a:spcPts val="3350"/>
              </a:lnSpc>
            </a:pPr>
            <a:r>
              <a:rPr lang="en-US" sz="2175" spc="206" dirty="0">
                <a:solidFill>
                  <a:srgbClr val="000000"/>
                </a:solidFill>
                <a:latin typeface="DM Sans"/>
                <a:ea typeface="DM Sans"/>
                <a:cs typeface="DM Sans"/>
                <a:sym typeface="DM Sans"/>
              </a:rPr>
              <a:t>Before imputation, categorical variables are converted to numerical form using one-hot encoding. The KNN Imputer is then applied to fill in missing values based on the nearest neighbors' approach. The imputed data is converted back into a </a:t>
            </a:r>
            <a:r>
              <a:rPr lang="en-US" sz="2175" spc="206" dirty="0" err="1">
                <a:solidFill>
                  <a:srgbClr val="000000"/>
                </a:solidFill>
                <a:latin typeface="DM Sans"/>
                <a:ea typeface="DM Sans"/>
                <a:cs typeface="DM Sans"/>
                <a:sym typeface="DM Sans"/>
              </a:rPr>
              <a:t>DataFrame</a:t>
            </a:r>
            <a:r>
              <a:rPr lang="en-US" sz="2175" spc="206" dirty="0">
                <a:solidFill>
                  <a:srgbClr val="000000"/>
                </a:solidFill>
                <a:latin typeface="DM Sans"/>
                <a:ea typeface="DM Sans"/>
                <a:cs typeface="DM Sans"/>
                <a:sym typeface="DM Sans"/>
              </a:rPr>
              <a:t>, replacing the original columns with these newly imputed values, ensuring a complete and clean dataset for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5764563" y="962025"/>
            <a:ext cx="9412129" cy="1050926"/>
          </a:xfrm>
          <a:prstGeom prst="rect">
            <a:avLst/>
          </a:prstGeom>
        </p:spPr>
        <p:txBody>
          <a:bodyPr lIns="0" tIns="0" rIns="0" bIns="0" rtlCol="0" anchor="t">
            <a:spAutoFit/>
          </a:bodyPr>
          <a:lstStyle/>
          <a:p>
            <a:pPr algn="ctr">
              <a:lnSpc>
                <a:spcPts val="8449"/>
              </a:lnSpc>
              <a:spcBef>
                <a:spcPct val="0"/>
              </a:spcBef>
            </a:pPr>
            <a:r>
              <a:rPr lang="en-US" sz="6499">
                <a:solidFill>
                  <a:srgbClr val="000000"/>
                </a:solidFill>
                <a:latin typeface="Oswald"/>
                <a:ea typeface="Oswald"/>
                <a:cs typeface="Oswald"/>
                <a:sym typeface="Oswald"/>
              </a:rPr>
              <a:t>Exploratory Data Analysis (EDA)</a:t>
            </a:r>
          </a:p>
        </p:txBody>
      </p:sp>
      <p:sp>
        <p:nvSpPr>
          <p:cNvPr id="6" name="Freeform 6"/>
          <p:cNvSpPr/>
          <p:nvPr/>
        </p:nvSpPr>
        <p:spPr>
          <a:xfrm>
            <a:off x="2867143" y="4088710"/>
            <a:ext cx="6276857" cy="5683361"/>
          </a:xfrm>
          <a:custGeom>
            <a:avLst/>
            <a:gdLst/>
            <a:ahLst/>
            <a:cxnLst/>
            <a:rect l="l" t="t" r="r" b="b"/>
            <a:pathLst>
              <a:path w="6276857" h="5683361">
                <a:moveTo>
                  <a:pt x="0" y="0"/>
                </a:moveTo>
                <a:lnTo>
                  <a:pt x="6276857" y="0"/>
                </a:lnTo>
                <a:lnTo>
                  <a:pt x="6276857" y="5683361"/>
                </a:lnTo>
                <a:lnTo>
                  <a:pt x="0" y="5683361"/>
                </a:lnTo>
                <a:lnTo>
                  <a:pt x="0" y="0"/>
                </a:lnTo>
                <a:close/>
              </a:path>
            </a:pathLst>
          </a:custGeom>
          <a:blipFill>
            <a:blip r:embed="rId5"/>
            <a:stretch>
              <a:fillRect r="-360" b="-2240"/>
            </a:stretch>
          </a:blipFill>
        </p:spPr>
      </p:sp>
      <p:sp>
        <p:nvSpPr>
          <p:cNvPr id="7" name="TextBox 7"/>
          <p:cNvSpPr txBox="1"/>
          <p:nvPr/>
        </p:nvSpPr>
        <p:spPr>
          <a:xfrm>
            <a:off x="9682731" y="4585970"/>
            <a:ext cx="6560292" cy="5331579"/>
          </a:xfrm>
          <a:prstGeom prst="rect">
            <a:avLst/>
          </a:prstGeom>
        </p:spPr>
        <p:txBody>
          <a:bodyPr lIns="0" tIns="0" rIns="0" bIns="0" rtlCol="0" anchor="t">
            <a:spAutoFit/>
          </a:bodyPr>
          <a:lstStyle/>
          <a:p>
            <a:pPr algn="ctr">
              <a:lnSpc>
                <a:spcPts val="4599"/>
              </a:lnSpc>
            </a:pPr>
            <a:r>
              <a:rPr lang="en-US" sz="3538" b="1">
                <a:solidFill>
                  <a:srgbClr val="000000"/>
                </a:solidFill>
                <a:latin typeface="DM Sans Bold"/>
                <a:ea typeface="DM Sans Bold"/>
                <a:cs typeface="DM Sans Bold"/>
                <a:sym typeface="DM Sans Bold"/>
              </a:rPr>
              <a:t>Percentage of Customers who left</a:t>
            </a:r>
            <a:r>
              <a:rPr lang="en-US" sz="3538">
                <a:solidFill>
                  <a:srgbClr val="000000"/>
                </a:solidFill>
                <a:latin typeface="DM Sans"/>
                <a:ea typeface="DM Sans"/>
                <a:cs typeface="DM Sans"/>
                <a:sym typeface="DM Sans"/>
              </a:rPr>
              <a:t> </a:t>
            </a:r>
          </a:p>
          <a:p>
            <a:pPr algn="ctr">
              <a:lnSpc>
                <a:spcPts val="4599"/>
              </a:lnSpc>
            </a:pPr>
            <a:endParaRPr lang="en-US" sz="3538">
              <a:solidFill>
                <a:srgbClr val="000000"/>
              </a:solidFill>
              <a:latin typeface="DM Sans"/>
              <a:ea typeface="DM Sans"/>
              <a:cs typeface="DM Sans"/>
              <a:sym typeface="DM Sans"/>
            </a:endParaRPr>
          </a:p>
          <a:p>
            <a:pPr marL="679018" lvl="1" indent="-339509" algn="l">
              <a:lnSpc>
                <a:spcPts val="4088"/>
              </a:lnSpc>
              <a:buFont typeface="Arial"/>
              <a:buChar char="•"/>
            </a:pPr>
            <a:r>
              <a:rPr lang="en-US" sz="3145">
                <a:solidFill>
                  <a:srgbClr val="000000"/>
                </a:solidFill>
                <a:latin typeface="DM Sans"/>
                <a:ea typeface="DM Sans"/>
                <a:cs typeface="DM Sans"/>
                <a:sym typeface="DM Sans"/>
              </a:rPr>
              <a:t>16.84% of customers churned </a:t>
            </a:r>
          </a:p>
          <a:p>
            <a:pPr algn="l">
              <a:lnSpc>
                <a:spcPts val="4088"/>
              </a:lnSpc>
            </a:pPr>
            <a:endParaRPr lang="en-US" sz="3145">
              <a:solidFill>
                <a:srgbClr val="000000"/>
              </a:solidFill>
              <a:latin typeface="DM Sans"/>
              <a:ea typeface="DM Sans"/>
              <a:cs typeface="DM Sans"/>
              <a:sym typeface="DM Sans"/>
            </a:endParaRPr>
          </a:p>
          <a:p>
            <a:pPr algn="l">
              <a:lnSpc>
                <a:spcPts val="4088"/>
              </a:lnSpc>
            </a:pPr>
            <a:endParaRPr lang="en-US" sz="3145">
              <a:solidFill>
                <a:srgbClr val="000000"/>
              </a:solidFill>
              <a:latin typeface="DM Sans"/>
              <a:ea typeface="DM Sans"/>
              <a:cs typeface="DM Sans"/>
              <a:sym typeface="DM Sans"/>
            </a:endParaRPr>
          </a:p>
          <a:p>
            <a:pPr algn="l">
              <a:lnSpc>
                <a:spcPts val="4088"/>
              </a:lnSpc>
            </a:pPr>
            <a:endParaRPr lang="en-US" sz="3145">
              <a:solidFill>
                <a:srgbClr val="000000"/>
              </a:solidFill>
              <a:latin typeface="DM Sans"/>
              <a:ea typeface="DM Sans"/>
              <a:cs typeface="DM Sans"/>
              <a:sym typeface="DM Sans"/>
            </a:endParaRPr>
          </a:p>
          <a:p>
            <a:pPr algn="l">
              <a:lnSpc>
                <a:spcPts val="4088"/>
              </a:lnSpc>
            </a:pPr>
            <a:endParaRPr lang="en-US" sz="3145">
              <a:solidFill>
                <a:srgbClr val="000000"/>
              </a:solidFill>
              <a:latin typeface="DM Sans"/>
              <a:ea typeface="DM Sans"/>
              <a:cs typeface="DM Sans"/>
              <a:sym typeface="DM Sans"/>
            </a:endParaRPr>
          </a:p>
          <a:p>
            <a:pPr algn="l">
              <a:lnSpc>
                <a:spcPts val="4088"/>
              </a:lnSpc>
            </a:pPr>
            <a:endParaRPr lang="en-US" sz="3145">
              <a:solidFill>
                <a:srgbClr val="000000"/>
              </a:solidFill>
              <a:latin typeface="DM Sans"/>
              <a:ea typeface="DM Sans"/>
              <a:cs typeface="DM Sans"/>
              <a:sym typeface="DM Sans"/>
            </a:endParaRPr>
          </a:p>
          <a:p>
            <a:pPr algn="l">
              <a:lnSpc>
                <a:spcPts val="4088"/>
              </a:lnSpc>
            </a:pPr>
            <a:endParaRPr lang="en-US" sz="3145">
              <a:solidFill>
                <a:srgbClr val="000000"/>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515864" y="1717958"/>
            <a:ext cx="5243973" cy="5427972"/>
          </a:xfrm>
          <a:custGeom>
            <a:avLst/>
            <a:gdLst/>
            <a:ahLst/>
            <a:cxnLst/>
            <a:rect l="l" t="t" r="r" b="b"/>
            <a:pathLst>
              <a:path w="5243973" h="5427972">
                <a:moveTo>
                  <a:pt x="0" y="0"/>
                </a:moveTo>
                <a:lnTo>
                  <a:pt x="5243973" y="0"/>
                </a:lnTo>
                <a:lnTo>
                  <a:pt x="5243973" y="5427971"/>
                </a:lnTo>
                <a:lnTo>
                  <a:pt x="0" y="5427971"/>
                </a:lnTo>
                <a:lnTo>
                  <a:pt x="0" y="0"/>
                </a:lnTo>
                <a:close/>
              </a:path>
            </a:pathLst>
          </a:custGeom>
          <a:blipFill>
            <a:blip r:embed="rId4"/>
            <a:stretch>
              <a:fillRect/>
            </a:stretch>
          </a:blipFill>
        </p:spPr>
      </p:sp>
      <p:sp>
        <p:nvSpPr>
          <p:cNvPr id="4" name="Freeform 4"/>
          <p:cNvSpPr/>
          <p:nvPr/>
        </p:nvSpPr>
        <p:spPr>
          <a:xfrm>
            <a:off x="9699605" y="1717958"/>
            <a:ext cx="5396656" cy="5427972"/>
          </a:xfrm>
          <a:custGeom>
            <a:avLst/>
            <a:gdLst/>
            <a:ahLst/>
            <a:cxnLst/>
            <a:rect l="l" t="t" r="r" b="b"/>
            <a:pathLst>
              <a:path w="5396656" h="5427972">
                <a:moveTo>
                  <a:pt x="0" y="0"/>
                </a:moveTo>
                <a:lnTo>
                  <a:pt x="5396657" y="0"/>
                </a:lnTo>
                <a:lnTo>
                  <a:pt x="5396657" y="5427971"/>
                </a:lnTo>
                <a:lnTo>
                  <a:pt x="0" y="5427971"/>
                </a:lnTo>
                <a:lnTo>
                  <a:pt x="0" y="0"/>
                </a:lnTo>
                <a:close/>
              </a:path>
            </a:pathLst>
          </a:custGeom>
          <a:blipFill>
            <a:blip r:embed="rId5"/>
            <a:stretch>
              <a:fillRect/>
            </a:stretch>
          </a:blipFill>
        </p:spPr>
      </p:sp>
      <p:sp>
        <p:nvSpPr>
          <p:cNvPr id="5" name="TextBox 5"/>
          <p:cNvSpPr txBox="1"/>
          <p:nvPr/>
        </p:nvSpPr>
        <p:spPr>
          <a:xfrm>
            <a:off x="6137850" y="300278"/>
            <a:ext cx="6012299" cy="574167"/>
          </a:xfrm>
          <a:prstGeom prst="rect">
            <a:avLst/>
          </a:prstGeom>
        </p:spPr>
        <p:txBody>
          <a:bodyPr lIns="0" tIns="0" rIns="0" bIns="0" rtlCol="0" anchor="t">
            <a:spAutoFit/>
          </a:bodyPr>
          <a:lstStyle/>
          <a:p>
            <a:pPr algn="ctr">
              <a:lnSpc>
                <a:spcPts val="4602"/>
              </a:lnSpc>
              <a:spcBef>
                <a:spcPct val="0"/>
              </a:spcBef>
            </a:pPr>
            <a:r>
              <a:rPr lang="en-US" sz="3540" b="1">
                <a:solidFill>
                  <a:srgbClr val="000000"/>
                </a:solidFill>
                <a:latin typeface="DM Sans Bold"/>
                <a:ea typeface="DM Sans Bold"/>
                <a:cs typeface="DM Sans Bold"/>
                <a:sym typeface="DM Sans Bold"/>
              </a:rPr>
              <a:t>Customer Churn by Gender</a:t>
            </a:r>
          </a:p>
        </p:txBody>
      </p:sp>
      <p:sp>
        <p:nvSpPr>
          <p:cNvPr id="6" name="TextBox 6"/>
          <p:cNvSpPr txBox="1"/>
          <p:nvPr/>
        </p:nvSpPr>
        <p:spPr>
          <a:xfrm>
            <a:off x="3515864" y="7691312"/>
            <a:ext cx="12727159" cy="2045970"/>
          </a:xfrm>
          <a:prstGeom prst="rect">
            <a:avLst/>
          </a:prstGeom>
        </p:spPr>
        <p:txBody>
          <a:bodyPr lIns="0" tIns="0" rIns="0" bIns="0" rtlCol="0" anchor="t">
            <a:spAutoFit/>
          </a:bodyPr>
          <a:lstStyle/>
          <a:p>
            <a:pPr algn="ctr">
              <a:lnSpc>
                <a:spcPts val="4095"/>
              </a:lnSpc>
            </a:pPr>
            <a:endParaRPr/>
          </a:p>
          <a:p>
            <a:pPr marL="680085" lvl="1" indent="-340042" algn="l">
              <a:lnSpc>
                <a:spcPts val="4095"/>
              </a:lnSpc>
              <a:buFont typeface="Arial"/>
              <a:buChar char="•"/>
            </a:pPr>
            <a:r>
              <a:rPr lang="en-US" sz="3150">
                <a:solidFill>
                  <a:srgbClr val="000000"/>
                </a:solidFill>
                <a:latin typeface="DM Sans"/>
                <a:ea typeface="DM Sans"/>
                <a:cs typeface="DM Sans"/>
                <a:sym typeface="DM Sans"/>
              </a:rPr>
              <a:t>Gender has no effect on churn since the percentage of males and females who left the company is almost same.</a:t>
            </a:r>
          </a:p>
          <a:p>
            <a:pPr algn="l">
              <a:lnSpc>
                <a:spcPts val="4095"/>
              </a:lnSpc>
            </a:pPr>
            <a:endParaRPr lang="en-US" sz="3150">
              <a:solidFill>
                <a:srgbClr val="000000"/>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615759" y="1704864"/>
            <a:ext cx="9056482" cy="5773507"/>
          </a:xfrm>
          <a:custGeom>
            <a:avLst/>
            <a:gdLst/>
            <a:ahLst/>
            <a:cxnLst/>
            <a:rect l="l" t="t" r="r" b="b"/>
            <a:pathLst>
              <a:path w="9056482" h="5773507">
                <a:moveTo>
                  <a:pt x="0" y="0"/>
                </a:moveTo>
                <a:lnTo>
                  <a:pt x="9056482" y="0"/>
                </a:lnTo>
                <a:lnTo>
                  <a:pt x="9056482" y="5773507"/>
                </a:lnTo>
                <a:lnTo>
                  <a:pt x="0" y="5773507"/>
                </a:lnTo>
                <a:lnTo>
                  <a:pt x="0" y="0"/>
                </a:lnTo>
                <a:close/>
              </a:path>
            </a:pathLst>
          </a:custGeom>
          <a:blipFill>
            <a:blip r:embed="rId4"/>
            <a:stretch>
              <a:fillRect/>
            </a:stretch>
          </a:blipFill>
        </p:spPr>
      </p:sp>
      <p:sp>
        <p:nvSpPr>
          <p:cNvPr id="4" name="TextBox 4"/>
          <p:cNvSpPr txBox="1"/>
          <p:nvPr/>
        </p:nvSpPr>
        <p:spPr>
          <a:xfrm>
            <a:off x="5466397" y="300278"/>
            <a:ext cx="7355205" cy="574167"/>
          </a:xfrm>
          <a:prstGeom prst="rect">
            <a:avLst/>
          </a:prstGeom>
        </p:spPr>
        <p:txBody>
          <a:bodyPr lIns="0" tIns="0" rIns="0" bIns="0" rtlCol="0" anchor="t">
            <a:spAutoFit/>
          </a:bodyPr>
          <a:lstStyle/>
          <a:p>
            <a:pPr algn="ctr">
              <a:lnSpc>
                <a:spcPts val="4602"/>
              </a:lnSpc>
              <a:spcBef>
                <a:spcPct val="0"/>
              </a:spcBef>
            </a:pPr>
            <a:r>
              <a:rPr lang="en-US" sz="3540" b="1">
                <a:solidFill>
                  <a:srgbClr val="000000"/>
                </a:solidFill>
                <a:latin typeface="DM Sans Bold"/>
                <a:ea typeface="DM Sans Bold"/>
                <a:cs typeface="DM Sans Bold"/>
                <a:sym typeface="DM Sans Bold"/>
              </a:rPr>
              <a:t>Customer Churn by Tenure Range</a:t>
            </a:r>
          </a:p>
        </p:txBody>
      </p:sp>
      <p:sp>
        <p:nvSpPr>
          <p:cNvPr id="5" name="TextBox 5"/>
          <p:cNvSpPr txBox="1"/>
          <p:nvPr/>
        </p:nvSpPr>
        <p:spPr>
          <a:xfrm>
            <a:off x="513624" y="7719887"/>
            <a:ext cx="17104594" cy="2419666"/>
          </a:xfrm>
          <a:prstGeom prst="rect">
            <a:avLst/>
          </a:prstGeom>
        </p:spPr>
        <p:txBody>
          <a:bodyPr lIns="0" tIns="0" rIns="0" bIns="0" rtlCol="0" anchor="t">
            <a:spAutoFit/>
          </a:bodyPr>
          <a:lstStyle/>
          <a:p>
            <a:pPr marL="572138" lvl="1" indent="-286069" algn="just">
              <a:lnSpc>
                <a:spcPts val="4902"/>
              </a:lnSpc>
              <a:buFont typeface="Arial"/>
              <a:buChar char="•"/>
            </a:pPr>
            <a:r>
              <a:rPr lang="en-US" sz="2650">
                <a:solidFill>
                  <a:srgbClr val="000000"/>
                </a:solidFill>
                <a:latin typeface="DM Sans"/>
                <a:ea typeface="DM Sans"/>
                <a:cs typeface="DM Sans"/>
                <a:sym typeface="DM Sans"/>
              </a:rPr>
              <a:t>Most customers churned in the first 18 months may be due to the first impressions from the company.</a:t>
            </a:r>
          </a:p>
          <a:p>
            <a:pPr marL="572138" lvl="1" indent="-286069" algn="just">
              <a:lnSpc>
                <a:spcPts val="4902"/>
              </a:lnSpc>
              <a:buFont typeface="Arial"/>
              <a:buChar char="•"/>
            </a:pPr>
            <a:r>
              <a:rPr lang="en-US" sz="2650">
                <a:solidFill>
                  <a:srgbClr val="000000"/>
                </a:solidFill>
                <a:latin typeface="DM Sans"/>
                <a:ea typeface="DM Sans"/>
                <a:cs typeface="DM Sans"/>
                <a:sym typeface="DM Sans"/>
              </a:rPr>
              <a:t>Long term customers tend to stay longer may be due to the service provided by the company.</a:t>
            </a:r>
          </a:p>
          <a:p>
            <a:pPr marL="572138" lvl="1" indent="-286069" algn="just">
              <a:lnSpc>
                <a:spcPts val="4902"/>
              </a:lnSpc>
              <a:buFont typeface="Arial"/>
              <a:buChar char="•"/>
            </a:pPr>
            <a:r>
              <a:rPr lang="en-US" sz="2650">
                <a:solidFill>
                  <a:srgbClr val="000000"/>
                </a:solidFill>
                <a:latin typeface="DM Sans"/>
                <a:ea typeface="DM Sans"/>
                <a:cs typeface="DM Sans"/>
                <a:sym typeface="DM Sans"/>
              </a:rPr>
              <a:t>This indicates that the company should focus on giving more priority to new customers.</a:t>
            </a:r>
          </a:p>
          <a:p>
            <a:pPr algn="just">
              <a:lnSpc>
                <a:spcPts val="4902"/>
              </a:lnSpc>
            </a:pPr>
            <a:endParaRPr lang="en-US" sz="2650">
              <a:solidFill>
                <a:srgbClr val="000000"/>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694</Words>
  <Application>Microsoft Office PowerPoint</Application>
  <PresentationFormat>Custom</PresentationFormat>
  <Paragraphs>69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DM Sans</vt:lpstr>
      <vt:lpstr>Oswald Bold</vt:lpstr>
      <vt:lpstr>Oswald</vt:lpstr>
      <vt:lpstr>DM Sans Bold</vt:lpstr>
      <vt:lpstr>Montserrat Classic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Jibin George</cp:lastModifiedBy>
  <cp:revision>3</cp:revision>
  <dcterms:created xsi:type="dcterms:W3CDTF">2006-08-16T00:00:00Z</dcterms:created>
  <dcterms:modified xsi:type="dcterms:W3CDTF">2024-09-26T15:21:47Z</dcterms:modified>
  <dc:identifier>DAGRyy83IwQ</dc:identifier>
</cp:coreProperties>
</file>