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1441" r:id="rId3"/>
    <p:sldId id="1460" r:id="rId4"/>
    <p:sldId id="1461" r:id="rId5"/>
    <p:sldId id="1462" r:id="rId6"/>
    <p:sldId id="1469" r:id="rId7"/>
    <p:sldId id="1471" r:id="rId8"/>
    <p:sldId id="1463" r:id="rId9"/>
    <p:sldId id="1335" r:id="rId10"/>
    <p:sldId id="1464" r:id="rId11"/>
    <p:sldId id="1474" r:id="rId12"/>
    <p:sldId id="1445" r:id="rId13"/>
    <p:sldId id="1472" r:id="rId14"/>
    <p:sldId id="1473" r:id="rId15"/>
    <p:sldId id="1465" r:id="rId16"/>
    <p:sldId id="1318" r:id="rId17"/>
    <p:sldId id="14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Su" initials="H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CFF"/>
    <a:srgbClr val="FF758F"/>
    <a:srgbClr val="5B9BD5"/>
    <a:srgbClr val="FFFFFF"/>
    <a:srgbClr val="FF0000"/>
    <a:srgbClr val="FFB5BB"/>
    <a:srgbClr val="4E46FF"/>
    <a:srgbClr val="A1B8E1"/>
    <a:srgbClr val="70AD47"/>
    <a:srgbClr val="B0D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85664" autoAdjust="0"/>
  </p:normalViewPr>
  <p:slideViewPr>
    <p:cSldViewPr snapToGrid="0">
      <p:cViewPr varScale="1">
        <p:scale>
          <a:sx n="75" d="100"/>
          <a:sy n="75" d="100"/>
        </p:scale>
        <p:origin x="965" y="62"/>
      </p:cViewPr>
      <p:guideLst>
        <p:guide orient="horz" pos="2160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7" d="100"/>
          <a:sy n="137" d="100"/>
        </p:scale>
        <p:origin x="47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3FB82-2F2C-46CD-8EA7-D8714F1DBD1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35A8B-ACE8-4588-9DCD-BF3B0B20FA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5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7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直接编码需要描述每一个基因，需要高度压缩的间接编码来适应大型网络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8B-ACE8-4588-9DCD-BF3B0B20FA5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24" y="15441"/>
            <a:ext cx="10940675" cy="873561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4301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0380" y="6606095"/>
            <a:ext cx="35843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1000" b="1" baseline="0" dirty="0">
                <a:solidFill>
                  <a:srgbClr val="545454"/>
                </a:solidFill>
                <a:latin typeface="+mj-lt"/>
                <a:cs typeface="Proxima Nova Regular"/>
              </a:rPr>
              <a:t>SZU Summer School 2016</a:t>
            </a:r>
            <a:r>
              <a:rPr lang="en-US" sz="1000" b="1" baseline="0" dirty="0">
                <a:solidFill>
                  <a:srgbClr val="545454"/>
                </a:solidFill>
                <a:latin typeface="+mj-lt"/>
                <a:cs typeface="Proxima Nova Regular"/>
              </a:rPr>
              <a:t> – </a:t>
            </a:r>
            <a:r>
              <a:rPr lang="en-US" altLang="zh-CN" sz="1000" b="1" baseline="0" dirty="0">
                <a:solidFill>
                  <a:srgbClr val="545454"/>
                </a:solidFill>
                <a:latin typeface="+mj-lt"/>
                <a:cs typeface="Proxima Nova Regular"/>
              </a:rPr>
              <a:t>Shenzhen</a:t>
            </a:r>
            <a:r>
              <a:rPr lang="en-US" sz="1000" b="1" baseline="0" dirty="0">
                <a:solidFill>
                  <a:srgbClr val="545454"/>
                </a:solidFill>
                <a:latin typeface="+mj-lt"/>
                <a:cs typeface="Proxima Nova Regular"/>
              </a:rPr>
              <a:t> – </a:t>
            </a:r>
            <a:r>
              <a:rPr lang="en-US" altLang="zh-CN" sz="1000" b="1" baseline="0" dirty="0">
                <a:solidFill>
                  <a:srgbClr val="545454"/>
                </a:solidFill>
                <a:latin typeface="+mj-lt"/>
                <a:cs typeface="Proxima Nova Regular"/>
              </a:rPr>
              <a:t>July 19</a:t>
            </a:r>
            <a:endParaRPr lang="en-US" sz="1000" b="1" dirty="0">
              <a:solidFill>
                <a:srgbClr val="545454"/>
              </a:solidFill>
              <a:latin typeface="+mj-lt"/>
              <a:cs typeface="Proxima Nova Regular"/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144" y="889000"/>
            <a:ext cx="116840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508000" y="6269604"/>
            <a:ext cx="116840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194733" y="1452033"/>
            <a:ext cx="11796184" cy="4817571"/>
          </a:xfrm>
        </p:spPr>
        <p:txBody>
          <a:bodyPr>
            <a:normAutofit/>
          </a:bodyPr>
          <a:lstStyle>
            <a:lvl1pPr marL="538480" indent="-538480">
              <a:buSzPct val="100000"/>
              <a:buFontTx/>
              <a:buBlip>
                <a:blip r:embed="rId2"/>
              </a:buBlip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897255" indent="-440055">
              <a:buSzPct val="100000"/>
              <a:buFontTx/>
              <a:buBlip>
                <a:blip r:embed="rId2"/>
              </a:buBlip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20" name="Picture 1" descr="SA2015_Topbar_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0" y="895561"/>
            <a:ext cx="3321051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299" y="0"/>
            <a:ext cx="11557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9347200" y="6554337"/>
            <a:ext cx="2844800" cy="365125"/>
          </a:xfrm>
        </p:spPr>
        <p:txBody>
          <a:bodyPr/>
          <a:lstStyle/>
          <a:p>
            <a:fld id="{9F58998E-2429-314E-B86C-A079AABAA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8839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768" y="85345"/>
            <a:ext cx="11396472" cy="73151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768" y="1170433"/>
            <a:ext cx="11396472" cy="4943856"/>
          </a:xfrm>
        </p:spPr>
        <p:txBody>
          <a:bodyPr/>
          <a:lstStyle>
            <a:lvl1pPr>
              <a:defRPr>
                <a:latin typeface="Arial" panose="02080604020202020204" pitchFamily="34" charset="0"/>
                <a:cs typeface="Arial" panose="02080604020202020204" pitchFamily="34" charset="0"/>
              </a:defRPr>
            </a:lvl1pPr>
            <a:lvl2pPr>
              <a:defRPr>
                <a:latin typeface="Arial" panose="02080604020202020204" pitchFamily="34" charset="0"/>
                <a:cs typeface="Arial" panose="02080604020202020204" pitchFamily="34" charset="0"/>
              </a:defRPr>
            </a:lvl2pPr>
            <a:lvl3pPr>
              <a:defRPr>
                <a:latin typeface="Arial" panose="02080604020202020204" pitchFamily="34" charset="0"/>
                <a:cs typeface="Arial" panose="02080604020202020204" pitchFamily="34" charset="0"/>
              </a:defRPr>
            </a:lvl3pPr>
            <a:lvl4pPr>
              <a:defRPr>
                <a:latin typeface="Arial" panose="02080604020202020204" pitchFamily="34" charset="0"/>
                <a:cs typeface="Arial" panose="02080604020202020204" pitchFamily="34" charset="0"/>
              </a:defRPr>
            </a:lvl4pPr>
            <a:lvl5pPr>
              <a:defRPr>
                <a:latin typeface="Arial" panose="02080604020202020204" pitchFamily="34" charset="0"/>
                <a:cs typeface="Arial" panose="0208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098"/>
            <a:ext cx="12192000" cy="87782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5567CA5-C22A-4818-81BB-9B061B6CD0B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118C849-9E90-4DCB-8204-198158D5DF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1524000" y="1158876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tabLst>
                <a:tab pos="448945" algn="r"/>
              </a:tabLst>
              <a:defRPr sz="28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AAED2"/>
              </a:buClr>
              <a:buFont typeface="Arial" panose="02080604020202020204" pitchFamily="34" charset="0"/>
              <a:buChar char="–"/>
              <a:tabLst>
                <a:tab pos="448945" algn="r"/>
              </a:tabLst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48945" algn="r"/>
              </a:tabLst>
              <a:defRPr sz="22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80604020202020204" pitchFamily="34" charset="0"/>
              <a:buChar char="–"/>
              <a:tabLst>
                <a:tab pos="448945" algn="r"/>
              </a:tabLst>
              <a:defRPr sz="20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80604020202020204" pitchFamily="34" charset="0"/>
              <a:buChar char="»"/>
              <a:tabLst>
                <a:tab pos="448945" algn="r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tabLst>
                <a:tab pos="448945" algn="r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tabLst>
                <a:tab pos="448945" algn="r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tabLst>
                <a:tab pos="448945" algn="r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tabLst>
                <a:tab pos="448945" algn="r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sz="18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1524001" y="2584794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AAED2"/>
              </a:buClr>
              <a:buFont typeface="Arial" panose="02080604020202020204" pitchFamily="34" charset="0"/>
              <a:buChar char="–"/>
              <a:defRPr sz="24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80604020202020204" pitchFamily="34" charset="0"/>
              <a:buChar char="»"/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80604020202020204" pitchFamily="34" charset="0"/>
              <a:buChar char="»"/>
              <a:defRPr>
                <a:solidFill>
                  <a:schemeClr val="tx1"/>
                </a:solidFill>
                <a:latin typeface="Arial" panose="0208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7427" y="5391832"/>
            <a:ext cx="359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Helvetica" charset="0"/>
                <a:ea typeface="Helvetica" charset="0"/>
                <a:cs typeface="Helvetica" charset="0"/>
              </a:rPr>
              <a:t>段志钊</a:t>
            </a:r>
            <a:endParaRPr lang="en-US" altLang="zh-CN" sz="40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771558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3612" y="311572"/>
            <a:ext cx="11684759" cy="111773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神经</a:t>
            </a:r>
            <a:r>
              <a:rPr lang="zh-CN" altLang="en-US" dirty="0" smtClean="0"/>
              <a:t>进化与元学习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991020"/>
            <a:ext cx="4762500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新颖性搜索</a:t>
            </a:r>
          </a:p>
        </p:txBody>
      </p:sp>
      <p:sp>
        <p:nvSpPr>
          <p:cNvPr id="5" name="矩形 4"/>
          <p:cNvSpPr/>
          <p:nvPr/>
        </p:nvSpPr>
        <p:spPr>
          <a:xfrm>
            <a:off x="587384" y="1204946"/>
            <a:ext cx="44935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zh-CN" altLang="en-US" sz="28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神经进化向复杂发展的问题</a:t>
            </a:r>
            <a:endParaRPr lang="zh-CN" altLang="en-US" sz="2800" b="1" dirty="0"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085" y="1988864"/>
            <a:ext cx="4208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/>
              <a:t>       考虑</a:t>
            </a:r>
            <a:r>
              <a:rPr lang="zh-CN" altLang="en-US" dirty="0"/>
              <a:t>进化一个</a:t>
            </a:r>
            <a:r>
              <a:rPr lang="en-US" altLang="zh-CN" dirty="0"/>
              <a:t>ANN</a:t>
            </a:r>
            <a:r>
              <a:rPr lang="zh-CN" altLang="en-US" dirty="0"/>
              <a:t>来用于机器人行走。你可能会认为为了得到最好的</a:t>
            </a:r>
            <a:r>
              <a:rPr lang="zh-CN" altLang="en-US" dirty="0" smtClean="0"/>
              <a:t>行走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，</a:t>
            </a:r>
            <a:r>
              <a:rPr lang="zh-CN" altLang="en-US" dirty="0"/>
              <a:t>目前表现最好的</a:t>
            </a:r>
            <a:r>
              <a:rPr lang="zh-CN" altLang="en-US" dirty="0" smtClean="0"/>
              <a:t>行走</a:t>
            </a:r>
            <a:r>
              <a:rPr lang="en-US" altLang="zh-CN" dirty="0"/>
              <a:t>Agent</a:t>
            </a:r>
            <a:r>
              <a:rPr lang="zh-CN" altLang="en-US" dirty="0" smtClean="0"/>
              <a:t>应该</a:t>
            </a:r>
            <a:r>
              <a:rPr lang="zh-CN" altLang="en-US" dirty="0"/>
              <a:t>被选为产生下一代的父母。但是，事实上却不是这样</a:t>
            </a:r>
            <a:r>
              <a:rPr lang="zh-CN" altLang="en-US" dirty="0" smtClean="0"/>
              <a:t>的，应该</a:t>
            </a:r>
            <a:r>
              <a:rPr lang="zh-CN" altLang="en-US" dirty="0"/>
              <a:t>基于它们的新颖性来被选择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                                                                                                                           </a:t>
            </a:r>
          </a:p>
          <a:p>
            <a:pPr algn="just"/>
            <a:r>
              <a:rPr lang="en-US" altLang="zh-CN" dirty="0"/>
              <a:t> </a:t>
            </a:r>
            <a:r>
              <a:rPr lang="en-US" altLang="zh-CN" dirty="0" smtClean="0"/>
              <a:t>                            --</a:t>
            </a:r>
            <a:r>
              <a:rPr lang="en-US" altLang="zh-CN" dirty="0"/>
              <a:t>Kenneth O. Stanley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44" y="1600984"/>
            <a:ext cx="5811207" cy="466835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0084" y="4077048"/>
            <a:ext cx="40857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质量</a:t>
            </a:r>
            <a:r>
              <a:rPr lang="zh-CN" altLang="en-US" dirty="0"/>
              <a:t>多样性算法（超越新颖性搜索的下一步）把适应性的定义又引入回来，但用的是一个非常小心的方法，从而不会损害对新颖性的探求。其结果就是一类算法，它们可以在搜索空间里发散开，同时还能找到可能最好的东西</a:t>
            </a:r>
            <a:r>
              <a:rPr lang="zh-CN" altLang="en-US" dirty="0" smtClean="0"/>
              <a:t>。典型如：</a:t>
            </a:r>
            <a:r>
              <a:rPr lang="en-US" altLang="zh-CN" dirty="0"/>
              <a:t>MAP-Elites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9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进化案列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84" y="1033779"/>
            <a:ext cx="9330436" cy="48693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0240" y="6028789"/>
            <a:ext cx="1072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  谷歌的研究论文，变异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设置得很简单：随机删除卷积层，在任意层之间添加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skip connection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，或者改变学习率等等。通过这种方式，研究结果证实了进化算法的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潜力。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1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元学习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41680" y="6394549"/>
            <a:ext cx="1099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https://medium.com/huggingface/from-zero-to-research-an-introduction-to-meta-learning-8e16e677f78a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9768" y="1041501"/>
            <a:ext cx="377539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12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回顾经典深度学习流程</a:t>
            </a:r>
            <a:endParaRPr lang="zh-CN" altLang="en-US" sz="2800" b="1" dirty="0">
              <a:solidFill>
                <a:prstClr val="black"/>
              </a:solidFill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4" y="1785149"/>
            <a:ext cx="10058400" cy="46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元学习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41680" y="6394549"/>
            <a:ext cx="1099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https://medium.com/huggingface/from-zero-to-research-an-introduction-to-meta-learning-8e16e677f78a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9768" y="1041501"/>
            <a:ext cx="521168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12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如何学习深度学习的学习流程？</a:t>
            </a:r>
            <a:endParaRPr lang="zh-CN" altLang="en-US" sz="2800" b="1" dirty="0">
              <a:solidFill>
                <a:prstClr val="black"/>
              </a:solidFill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60" y="1765299"/>
            <a:ext cx="7620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元学习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41" y="1173366"/>
            <a:ext cx="8087359" cy="54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架构搜索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1260421"/>
            <a:ext cx="10341329" cy="51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altLang="zh-CN" dirty="0"/>
              <a:t>Question</a:t>
            </a:r>
            <a:r>
              <a:rPr lang="zh-CN" altLang="en-US" dirty="0"/>
              <a:t>？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dirty="0"/>
              <a:t>Thank You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探索通用人工智能</a:t>
            </a:r>
            <a:r>
              <a:rPr lang="en-US" altLang="zh-CN" b="1" dirty="0" smtClean="0"/>
              <a:t>AGI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72770" y="1003874"/>
            <a:ext cx="3816350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zh-CN" altLang="en-US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深度学习的成功</a:t>
            </a:r>
            <a:endParaRPr lang="zh-CN" altLang="en-US" sz="2400" b="1" dirty="0"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67" y="1501190"/>
            <a:ext cx="5468337" cy="22444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7087" t="1778" r="12818" b="-1778"/>
          <a:stretch/>
        </p:blipFill>
        <p:spPr>
          <a:xfrm>
            <a:off x="624603" y="1870391"/>
            <a:ext cx="5024357" cy="40959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04" y="3880298"/>
            <a:ext cx="5334000" cy="20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探索通用人工智能</a:t>
            </a:r>
            <a:r>
              <a:rPr lang="en-US" altLang="zh-CN" b="1" dirty="0"/>
              <a:t>AGI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72770" y="1003874"/>
            <a:ext cx="489331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zh-CN" altLang="en-US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基于梯度下降的</a:t>
            </a:r>
            <a:r>
              <a:rPr lang="en-US" altLang="zh-CN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DL  =  AGI </a:t>
            </a:r>
            <a:r>
              <a:rPr lang="zh-CN" altLang="en-US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？</a:t>
            </a:r>
          </a:p>
        </p:txBody>
      </p:sp>
      <p:sp>
        <p:nvSpPr>
          <p:cNvPr id="3" name="矩形 2"/>
          <p:cNvSpPr/>
          <p:nvPr/>
        </p:nvSpPr>
        <p:spPr>
          <a:xfrm>
            <a:off x="572770" y="1685635"/>
            <a:ext cx="1077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梯度下降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的各个连接之间的权重问题，但是没有解决神经元之间哪些该连接的问题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谁和谁来连接、连接的权重</a:t>
            </a:r>
            <a:r>
              <a:rPr lang="zh-CN" altLang="zh-CN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以及这些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zh-CN" b="1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如何改变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22" y="2874072"/>
            <a:ext cx="4476750" cy="2419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57120" y="529342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Better weight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773" y="2646926"/>
            <a:ext cx="3235325" cy="26464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48320" y="5298869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Better architecture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>
          <a:xfrm rot="5400000">
            <a:off x="6041644" y="2586953"/>
            <a:ext cx="254000" cy="6451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42749" y="6076326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neuroevolution</a:t>
            </a:r>
          </a:p>
        </p:txBody>
      </p:sp>
    </p:spTree>
    <p:extLst>
      <p:ext uri="{BB962C8B-B14F-4D97-AF65-F5344CB8AC3E}">
        <p14:creationId xmlns:p14="http://schemas.microsoft.com/office/powerpoint/2010/main" val="38909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经典神经进化理论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29768" y="1049774"/>
            <a:ext cx="2339102" cy="497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20000"/>
              </a:lnSpc>
              <a:spcAft>
                <a:spcPts val="0"/>
              </a:spcAft>
            </a:pPr>
            <a:r>
              <a:rPr lang="zh-CN" altLang="zh-CN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定拓扑神经进化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0" y="2006599"/>
            <a:ext cx="4852822" cy="258572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7640" y="4934635"/>
            <a:ext cx="3766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/>
              <a:t>       通过</a:t>
            </a:r>
            <a:r>
              <a:rPr lang="zh-CN" altLang="en-US" dirty="0"/>
              <a:t>不断尝试变异</a:t>
            </a:r>
            <a:r>
              <a:rPr lang="en-US" altLang="zh-CN" dirty="0"/>
              <a:t>, </a:t>
            </a:r>
            <a:r>
              <a:rPr lang="zh-CN" altLang="en-US" dirty="0"/>
              <a:t>修改链接中间的 </a:t>
            </a:r>
            <a:r>
              <a:rPr lang="en-US" altLang="zh-CN" dirty="0"/>
              <a:t>weight, </a:t>
            </a:r>
            <a:r>
              <a:rPr lang="zh-CN" altLang="en-US" dirty="0"/>
              <a:t>改变神经网络的预测结果</a:t>
            </a:r>
            <a:r>
              <a:rPr lang="en-US" altLang="zh-CN" dirty="0"/>
              <a:t>, </a:t>
            </a:r>
            <a:r>
              <a:rPr lang="zh-CN" altLang="en-US" dirty="0"/>
              <a:t>保留预测结果更准确的</a:t>
            </a:r>
            <a:r>
              <a:rPr lang="en-US" altLang="zh-CN" dirty="0"/>
              <a:t>, </a:t>
            </a:r>
            <a:r>
              <a:rPr lang="zh-CN" altLang="en-US" dirty="0"/>
              <a:t>淘汰</a:t>
            </a:r>
            <a:r>
              <a:rPr lang="zh-CN" altLang="en-US" dirty="0" smtClean="0"/>
              <a:t>不准确的。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       应用：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78214" y="1177758"/>
            <a:ext cx="245612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zh-CN" altLang="en-US" b="1" dirty="0">
                <a:solidFill>
                  <a:srgbClr val="4CB07B"/>
                </a:solidFill>
                <a:latin typeface="Hiragino Sans GB"/>
              </a:rPr>
              <a:t> </a:t>
            </a:r>
            <a:r>
              <a:rPr lang="zh-CN" altLang="en-US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修改拓扑和权值</a:t>
            </a:r>
            <a:endParaRPr lang="zh-CN" altLang="en-US" sz="2400" b="1" dirty="0"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60" y="1793958"/>
            <a:ext cx="3688080" cy="27983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42202" y="4934635"/>
            <a:ext cx="4133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不仅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可以修改权重和偏置还可以修改整个网络的结构，获得更多的自由度，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探索更大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的可能性，更易于找到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全局最优。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/>
              <a:t>        应用：</a:t>
            </a:r>
            <a:r>
              <a:rPr lang="en-US" altLang="zh-CN" dirty="0" smtClean="0"/>
              <a:t>NEAT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3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增强拓扑的神经进化</a:t>
            </a:r>
            <a:r>
              <a:rPr lang="zh-CN" altLang="en-US" b="1" dirty="0" smtClean="0"/>
              <a:t>算法（</a:t>
            </a:r>
            <a:r>
              <a:rPr lang="en-US" altLang="zh-CN" b="1" dirty="0" smtClean="0"/>
              <a:t>NEAT</a:t>
            </a:r>
            <a:r>
              <a:rPr lang="zh-CN" altLang="en-US" b="1" dirty="0" smtClean="0"/>
              <a:t>）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72770" y="1003874"/>
            <a:ext cx="993267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1.</a:t>
            </a:r>
            <a:r>
              <a:rPr lang="zh-CN" altLang="en-US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基因编码（有两条</a:t>
            </a:r>
            <a:r>
              <a:rPr lang="zh-CN" altLang="en-US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链</a:t>
            </a:r>
            <a:r>
              <a:rPr lang="en-US" altLang="zh-CN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1/2</a:t>
            </a:r>
            <a:r>
              <a:rPr lang="zh-CN" altLang="en-US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）</a:t>
            </a:r>
            <a:endParaRPr lang="zh-CN" altLang="en-US" sz="2400" b="1" dirty="0"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28" y="1539405"/>
            <a:ext cx="7667752" cy="50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增强拓扑的神经进化</a:t>
            </a:r>
            <a:r>
              <a:rPr lang="zh-CN" altLang="en-US" b="1" dirty="0" smtClean="0"/>
              <a:t>算法（</a:t>
            </a:r>
            <a:r>
              <a:rPr lang="en-US" altLang="zh-CN" b="1" dirty="0" smtClean="0"/>
              <a:t>NEAT</a:t>
            </a:r>
            <a:r>
              <a:rPr lang="zh-CN" altLang="en-US" b="1" dirty="0" smtClean="0"/>
              <a:t>）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72770" y="1003874"/>
            <a:ext cx="9932670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2.</a:t>
            </a:r>
            <a:r>
              <a:rPr lang="zh-CN" altLang="en-US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变异（两种方式：加连接</a:t>
            </a:r>
            <a:r>
              <a:rPr lang="en-US" altLang="zh-CN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/</a:t>
            </a:r>
            <a:r>
              <a:rPr lang="zh-CN" altLang="en-US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加节点）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07" y="1501190"/>
            <a:ext cx="6820853" cy="52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增强拓扑的神经进化</a:t>
            </a:r>
            <a:r>
              <a:rPr lang="zh-CN" altLang="en-US" b="1" dirty="0" smtClean="0"/>
              <a:t>算法（</a:t>
            </a:r>
            <a:r>
              <a:rPr lang="en-US" altLang="zh-CN" b="1" dirty="0" smtClean="0"/>
              <a:t>NEAT</a:t>
            </a:r>
            <a:r>
              <a:rPr lang="zh-CN" altLang="en-US" b="1" dirty="0" smtClean="0"/>
              <a:t>）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72770" y="1003874"/>
            <a:ext cx="9932670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3.</a:t>
            </a:r>
            <a:r>
              <a:rPr lang="zh-CN" altLang="en-US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杂交</a:t>
            </a:r>
            <a:endParaRPr lang="zh-CN" altLang="en-US" sz="2400" b="1" dirty="0"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71" y="1003874"/>
            <a:ext cx="5882069" cy="57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间接编码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72770" y="1003874"/>
            <a:ext cx="892683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CPPNs</a:t>
            </a:r>
            <a:r>
              <a:rPr lang="zh-CN" altLang="en-US" sz="2400" b="1" dirty="0" smtClean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：</a:t>
            </a:r>
            <a:r>
              <a:rPr lang="en-US" altLang="zh-CN" sz="2400" b="1" dirty="0">
                <a:latin typeface="Arial" panose="02080604020202020204" pitchFamily="34" charset="0"/>
                <a:ea typeface="Helvetica" charset="0"/>
                <a:cs typeface="Arial" panose="02080604020202020204" pitchFamily="34" charset="0"/>
              </a:rPr>
              <a:t>compositional pattern-producing network</a:t>
            </a:r>
            <a:endParaRPr lang="zh-CN" altLang="en-US" sz="2400" b="1" dirty="0">
              <a:latin typeface="Arial" panose="02080604020202020204" pitchFamily="34" charset="0"/>
              <a:ea typeface="Helvetica" charset="0"/>
              <a:cs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1539405"/>
            <a:ext cx="8122920" cy="36553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67840" y="5455595"/>
            <a:ext cx="7498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用函数</a:t>
            </a:r>
            <a:r>
              <a:rPr lang="en-US" altLang="zh-CN" dirty="0"/>
              <a:t>f(x, y</a:t>
            </a:r>
            <a:r>
              <a:rPr lang="en-US" altLang="zh-CN" dirty="0" smtClean="0"/>
              <a:t>)</a:t>
            </a:r>
            <a:r>
              <a:rPr lang="zh-CN" altLang="en-US" dirty="0" smtClean="0"/>
              <a:t>代替像素</a:t>
            </a:r>
            <a:r>
              <a:rPr lang="en-US" altLang="zh-CN" dirty="0" smtClean="0"/>
              <a:t>(</a:t>
            </a:r>
            <a:r>
              <a:rPr lang="en-US" altLang="zh-CN" dirty="0"/>
              <a:t>x, y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来表示</a:t>
            </a:r>
            <a:r>
              <a:rPr lang="zh-CN" altLang="en-US" dirty="0"/>
              <a:t>整张</a:t>
            </a:r>
            <a:r>
              <a:rPr lang="zh-CN" altLang="en-US" dirty="0" smtClean="0"/>
              <a:t>图像。由于</a:t>
            </a:r>
            <a:r>
              <a:rPr lang="zh-CN" altLang="en-US" dirty="0"/>
              <a:t>神经网络是普适的函数逼近器，给定一个足够大的网络，任何有限分辨率的图像都可以用这种方法表示</a:t>
            </a:r>
            <a:r>
              <a:rPr lang="zh-CN" altLang="en-US" dirty="0" smtClean="0"/>
              <a:t>。这样可以实现图像缩放而不丢失特征。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6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err="1"/>
              <a:t>HyperNEAT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2" y="1168400"/>
            <a:ext cx="11018744" cy="4053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97760" y="5573776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利用这一技术，我们开始可以进化具有几十万到几百万连接的</a:t>
            </a:r>
            <a:r>
              <a:rPr lang="en-US" altLang="zh-CN" dirty="0" smtClean="0"/>
              <a:t>ANN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534</Words>
  <Application>Microsoft Office PowerPoint</Application>
  <PresentationFormat>宽屏</PresentationFormat>
  <Paragraphs>61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Hiragino Sans GB</vt:lpstr>
      <vt:lpstr>Proxima Nova Regular</vt:lpstr>
      <vt:lpstr>等线</vt:lpstr>
      <vt:lpstr>宋体</vt:lpstr>
      <vt:lpstr>Microsoft YaHei</vt:lpstr>
      <vt:lpstr>Microsoft YaHei</vt:lpstr>
      <vt:lpstr>Arial</vt:lpstr>
      <vt:lpstr>Arial</vt:lpstr>
      <vt:lpstr>Calibri</vt:lpstr>
      <vt:lpstr>Helvetica</vt:lpstr>
      <vt:lpstr>Times New Roman</vt:lpstr>
      <vt:lpstr>Office 主题</vt:lpstr>
      <vt:lpstr>神经进化与元学习</vt:lpstr>
      <vt:lpstr>探索通用人工智能AGI</vt:lpstr>
      <vt:lpstr>探索通用人工智能AGI</vt:lpstr>
      <vt:lpstr>经典神经进化理论</vt:lpstr>
      <vt:lpstr>增强拓扑的神经进化算法（NEAT）</vt:lpstr>
      <vt:lpstr>增强拓扑的神经进化算法（NEAT）</vt:lpstr>
      <vt:lpstr>增强拓扑的神经进化算法（NEAT）</vt:lpstr>
      <vt:lpstr>间接编码</vt:lpstr>
      <vt:lpstr>HyperNEAT</vt:lpstr>
      <vt:lpstr>新颖性搜索</vt:lpstr>
      <vt:lpstr>进化案列</vt:lpstr>
      <vt:lpstr>元学习</vt:lpstr>
      <vt:lpstr>元学习</vt:lpstr>
      <vt:lpstr>元学习</vt:lpstr>
      <vt:lpstr>架构搜索</vt:lpstr>
      <vt:lpstr>Question？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Image Depth from Shape Collections</dc:title>
  <dc:creator>Hao Su</dc:creator>
  <cp:lastModifiedBy>duan</cp:lastModifiedBy>
  <cp:revision>3343</cp:revision>
  <cp:lastPrinted>2018-11-03T05:55:20Z</cp:lastPrinted>
  <dcterms:created xsi:type="dcterms:W3CDTF">2018-11-03T05:55:20Z</dcterms:created>
  <dcterms:modified xsi:type="dcterms:W3CDTF">2019-04-29T13:02:20Z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