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5" r:id="rId15"/>
    <p:sldId id="284" r:id="rId16"/>
    <p:sldId id="286" r:id="rId17"/>
    <p:sldId id="287" r:id="rId18"/>
    <p:sldId id="288" r:id="rId19"/>
    <p:sldId id="292" r:id="rId20"/>
    <p:sldId id="293" r:id="rId21"/>
    <p:sldId id="266" r:id="rId22"/>
    <p:sldId id="267" r:id="rId23"/>
    <p:sldId id="268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9079DE-B61B-4570-AC9D-E160CB54B991}" styleName="表样式 1 14">
    <a:wholeTbl>
      <a:tcTxStyle>
        <a:fontRef idx="none">
          <a:srgbClr val="000000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dk1">
              <a:lumMod val="10000"/>
              <a:lumOff val="90000"/>
            </a:schemeClr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lumMod val="10000"/>
              <a:lumOff val="90000"/>
            </a:schemeClr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lumMod val="20000"/>
              <a:lumOff val="80000"/>
            </a:schemeClr>
          </a:solidFill>
        </a:fill>
      </a:tcStyle>
    </a:firstCol>
    <a:la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/>
          </a:solidFill>
        </a:fill>
      </a:tcStyle>
    </a:firstRow>
  </a:tblStyle>
  <a:tblStyle styleId="{36DE79FE-19E6-45F4-BCA8-964BE8BB4DBA}" styleName="三线式标题行镶边行表格样式_1 2 2">
    <a:wholeTbl>
      <a:tcTxStyle>
        <a:fontRef idx="none">
          <a:srgbClr val="08090C"/>
        </a:fontRef>
      </a:tcTxStyle>
      <a:tcStyle>
        <a:tcBdr/>
        <a:fill>
          <a:solidFill>
            <a:srgbClr val="FFFFFF"/>
          </a:solidFill>
        </a:fill>
      </a:tcStyle>
    </a:wholeTbl>
    <a:band2H>
      <a:tcStyle>
        <a:tcBdr/>
        <a:fill>
          <a:solidFill>
            <a:srgbClr val="F2F2F2"/>
          </a:solidFill>
        </a:fill>
      </a:tcStyle>
    </a:band2H>
    <a:band1V>
      <a:tcStyle>
        <a:tcBdr/>
        <a:fill>
          <a:solidFill>
            <a:srgbClr val="F2F2F2"/>
          </a:solidFill>
        </a:fill>
      </a:tcStyle>
    </a:band1V>
    <a:lastCol>
      <a:tcTxStyle b="on">
        <a:fontRef idx="none">
          <a:schemeClr val="dk1"/>
        </a:fontRef>
      </a:tcTxStyle>
      <a:tcStyle>
        <a:tcBdr/>
        <a:fill>
          <a:solidFill>
            <a:schemeClr val="bg1">
              <a:lumMod val="90002"/>
            </a:schemeClr>
          </a:solidFill>
        </a:fill>
      </a:tcStyle>
    </a:lastCol>
    <a:firstCol>
      <a:tcTxStyle b="on">
        <a:fontRef idx="none">
          <a:schemeClr val="dk1"/>
        </a:fontRef>
      </a:tcTxStyle>
      <a:tcStyle>
        <a:tcBdr/>
        <a:fill>
          <a:solidFill>
            <a:schemeClr val="bg1">
              <a:lumMod val="90002"/>
            </a:schemeClr>
          </a:solidFill>
        </a:fill>
      </a:tcStyle>
    </a:firstCol>
    <a:lastRow>
      <a:tcTxStyle b="on">
        <a:fontRef idx="none">
          <a:schemeClr val="dk1"/>
        </a:fontRef>
      </a:tcTxStyle>
      <a:tcStyle>
        <a:tcBdr/>
        <a:fill>
          <a:solidFill>
            <a:schemeClr val="dk1">
              <a:lumMod val="20000"/>
              <a:lumOff val="80000"/>
            </a:schemeClr>
          </a:solidFill>
        </a:fill>
      </a:tcStyle>
    </a:lastRow>
    <a:firstRow>
      <a:tcTxStyle b="on">
        <a:fontRef idx="none">
          <a:schemeClr val="dk1"/>
        </a:fontRef>
      </a:tcTxStyle>
      <a:tcStyle>
        <a:tcBdr/>
        <a:fill>
          <a:solidFill>
            <a:schemeClr val="dk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96"/>
        <p:guide pos="287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9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4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45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47.png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6.xml"/><Relationship Id="rId7" Type="http://schemas.openxmlformats.org/officeDocument/2006/relationships/image" Target="../media/image2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0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9" Type="http://schemas.openxmlformats.org/officeDocument/2006/relationships/image" Target="../media/image7.png"/><Relationship Id="rId38" Type="http://schemas.openxmlformats.org/officeDocument/2006/relationships/tags" Target="../tags/tag32.xml"/><Relationship Id="rId37" Type="http://schemas.openxmlformats.org/officeDocument/2006/relationships/tags" Target="../tags/tag31.xml"/><Relationship Id="rId36" Type="http://schemas.openxmlformats.org/officeDocument/2006/relationships/tags" Target="../tags/tag30.xml"/><Relationship Id="rId35" Type="http://schemas.openxmlformats.org/officeDocument/2006/relationships/tags" Target="../tags/tag29.xml"/><Relationship Id="rId34" Type="http://schemas.openxmlformats.org/officeDocument/2006/relationships/tags" Target="../tags/tag28.xml"/><Relationship Id="rId33" Type="http://schemas.openxmlformats.org/officeDocument/2006/relationships/tags" Target="../tags/tag27.xml"/><Relationship Id="rId32" Type="http://schemas.openxmlformats.org/officeDocument/2006/relationships/tags" Target="../tags/tag26.xml"/><Relationship Id="rId31" Type="http://schemas.openxmlformats.org/officeDocument/2006/relationships/tags" Target="../tags/tag25.xml"/><Relationship Id="rId30" Type="http://schemas.openxmlformats.org/officeDocument/2006/relationships/tags" Target="../tags/tag24.xml"/><Relationship Id="rId3" Type="http://schemas.openxmlformats.org/officeDocument/2006/relationships/tags" Target="../tags/tag2.xml"/><Relationship Id="rId29" Type="http://schemas.openxmlformats.org/officeDocument/2006/relationships/tags" Target="../tags/tag23.xml"/><Relationship Id="rId28" Type="http://schemas.openxmlformats.org/officeDocument/2006/relationships/tags" Target="../tags/tag22.xml"/><Relationship Id="rId27" Type="http://schemas.openxmlformats.org/officeDocument/2006/relationships/image" Target="../media/image6.png"/><Relationship Id="rId26" Type="http://schemas.openxmlformats.org/officeDocument/2006/relationships/image" Target="../media/image5.png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tags" Target="../tags/tag37.xml"/><Relationship Id="rId5" Type="http://schemas.openxmlformats.org/officeDocument/2006/relationships/image" Target="../media/image2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1.png"/><Relationship Id="rId27" Type="http://schemas.openxmlformats.org/officeDocument/2006/relationships/tags" Target="../tags/tag50.xml"/><Relationship Id="rId26" Type="http://schemas.openxmlformats.org/officeDocument/2006/relationships/tags" Target="../tags/tag49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image" Target="../media/image10.png"/><Relationship Id="rId22" Type="http://schemas.openxmlformats.org/officeDocument/2006/relationships/image" Target="../media/image9.png"/><Relationship Id="rId21" Type="http://schemas.openxmlformats.org/officeDocument/2006/relationships/image" Target="../media/image8.png"/><Relationship Id="rId20" Type="http://schemas.openxmlformats.org/officeDocument/2006/relationships/tags" Target="../tags/tag46.xml"/><Relationship Id="rId2" Type="http://schemas.openxmlformats.org/officeDocument/2006/relationships/tags" Target="../tags/tag34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image" Target="../media/image7.png"/><Relationship Id="rId16" Type="http://schemas.openxmlformats.org/officeDocument/2006/relationships/tags" Target="../tags/tag43.xml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image" Target="../media/image14.png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7.png"/><Relationship Id="rId21" Type="http://schemas.openxmlformats.org/officeDocument/2006/relationships/image" Target="../media/image16.png"/><Relationship Id="rId20" Type="http://schemas.openxmlformats.org/officeDocument/2006/relationships/tags" Target="../tags/tag67.xml"/><Relationship Id="rId2" Type="http://schemas.openxmlformats.org/officeDocument/2006/relationships/tags" Target="../tags/tag51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image" Target="../media/image15.png"/><Relationship Id="rId10" Type="http://schemas.openxmlformats.org/officeDocument/2006/relationships/tags" Target="../tags/tag58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image" Target="../media/image14.png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tags" Target="../tags/tag83.xml"/><Relationship Id="rId21" Type="http://schemas.openxmlformats.org/officeDocument/2006/relationships/tags" Target="../tags/tag82.xml"/><Relationship Id="rId20" Type="http://schemas.openxmlformats.org/officeDocument/2006/relationships/tags" Target="../tags/tag81.xml"/><Relationship Id="rId2" Type="http://schemas.openxmlformats.org/officeDocument/2006/relationships/tags" Target="../tags/tag69.xml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95" y="1124268"/>
            <a:ext cx="6858000" cy="2387600"/>
          </a:xfrm>
        </p:spPr>
        <p:txBody>
          <a:bodyPr/>
          <a:p>
            <a:r>
              <a:rPr lang="zh-CN" altLang="en-US"/>
              <a:t>相对</a:t>
            </a:r>
            <a:r>
              <a:rPr lang="zh-CN" altLang="en-US"/>
              <a:t>坐标系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柱形 3"/>
          <p:cNvSpPr/>
          <p:nvPr>
            <p:custDataLst>
              <p:tags r:id="rId1"/>
            </p:custDataLst>
          </p:nvPr>
        </p:nvSpPr>
        <p:spPr>
          <a:xfrm>
            <a:off x="452120" y="1700530"/>
            <a:ext cx="777875" cy="370205"/>
          </a:xfrm>
          <a:prstGeom prst="can">
            <a:avLst>
              <a:gd name="adj" fmla="val 70058"/>
            </a:avLst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 rot="16200000">
            <a:off x="607695" y="1352550"/>
            <a:ext cx="451485" cy="571500"/>
          </a:xfrm>
          <a:prstGeom prst="cub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>
            <p:custDataLst>
              <p:tags r:id="rId2"/>
            </p:custDataLst>
          </p:nvPr>
        </p:nvSpPr>
        <p:spPr>
          <a:xfrm>
            <a:off x="611505" y="1124585"/>
            <a:ext cx="430530" cy="370205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柱形 4"/>
          <p:cNvSpPr/>
          <p:nvPr>
            <p:custDataLst>
              <p:tags r:id="rId3"/>
            </p:custDataLst>
          </p:nvPr>
        </p:nvSpPr>
        <p:spPr>
          <a:xfrm>
            <a:off x="611505" y="404495"/>
            <a:ext cx="430530" cy="917575"/>
          </a:xfrm>
          <a:prstGeom prst="can">
            <a:avLst>
              <a:gd name="adj" fmla="val 70058"/>
            </a:avLst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立方体 6"/>
          <p:cNvSpPr/>
          <p:nvPr/>
        </p:nvSpPr>
        <p:spPr>
          <a:xfrm>
            <a:off x="611505" y="404495"/>
            <a:ext cx="1080135" cy="360045"/>
          </a:xfrm>
          <a:prstGeom prst="cube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柱形 5"/>
          <p:cNvSpPr/>
          <p:nvPr>
            <p:custDataLst>
              <p:tags r:id="rId4"/>
            </p:custDataLst>
          </p:nvPr>
        </p:nvSpPr>
        <p:spPr>
          <a:xfrm rot="5400000">
            <a:off x="1501775" y="450215"/>
            <a:ext cx="367030" cy="27559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43305" y="1196975"/>
            <a:ext cx="591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Joint1</a:t>
            </a:r>
            <a:endParaRPr lang="en-US" altLang="zh-CN" sz="1000"/>
          </a:p>
        </p:txBody>
      </p:sp>
      <p:sp>
        <p:nvSpPr>
          <p:cNvPr id="11" name="文本框 10"/>
          <p:cNvSpPr txBox="1"/>
          <p:nvPr/>
        </p:nvSpPr>
        <p:spPr>
          <a:xfrm>
            <a:off x="1547495" y="116840"/>
            <a:ext cx="5588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Joint2</a:t>
            </a:r>
            <a:endParaRPr lang="en-US" altLang="zh-CN" sz="1000"/>
          </a:p>
        </p:txBody>
      </p:sp>
      <p:sp>
        <p:nvSpPr>
          <p:cNvPr id="12" name="文本框 11"/>
          <p:cNvSpPr txBox="1"/>
          <p:nvPr/>
        </p:nvSpPr>
        <p:spPr>
          <a:xfrm>
            <a:off x="1043305" y="1484630"/>
            <a:ext cx="591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Link0</a:t>
            </a:r>
            <a:endParaRPr lang="en-US" altLang="zh-CN" sz="1000"/>
          </a:p>
        </p:txBody>
      </p:sp>
      <p:sp>
        <p:nvSpPr>
          <p:cNvPr id="13" name="文本框 12"/>
          <p:cNvSpPr txBox="1"/>
          <p:nvPr/>
        </p:nvSpPr>
        <p:spPr>
          <a:xfrm>
            <a:off x="539115" y="116840"/>
            <a:ext cx="591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Link1</a:t>
            </a:r>
            <a:endParaRPr lang="en-US" altLang="zh-CN" sz="1000"/>
          </a:p>
        </p:txBody>
      </p:sp>
      <p:sp>
        <p:nvSpPr>
          <p:cNvPr id="15" name="文本框 14"/>
          <p:cNvSpPr txBox="1"/>
          <p:nvPr/>
        </p:nvSpPr>
        <p:spPr>
          <a:xfrm>
            <a:off x="1259205" y="1772920"/>
            <a:ext cx="591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Joint0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2899410" y="260350"/>
                <a:ext cx="6047740" cy="2315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对于首连杆，书上说当关节变量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 = 0 </a:t>
                </a:r>
                <a:r>
                  <a:rPr lang="zh-CN" altLang="en-US"/>
                  <a:t>的时候坐标系</a:t>
                </a:r>
                <a:r>
                  <a:rPr lang="en-US" altLang="zh-CN"/>
                  <a:t>1</a:t>
                </a:r>
                <a:r>
                  <a:rPr lang="zh-CN" altLang="en-US"/>
                  <a:t>和坐标系</a:t>
                </a:r>
                <a:r>
                  <a:rPr lang="en-US" altLang="zh-CN"/>
                  <a:t>0</a:t>
                </a:r>
                <a:r>
                  <a:rPr lang="zh-CN" altLang="en-US"/>
                  <a:t>重合。写一下我对这句话的</a:t>
                </a:r>
                <a:r>
                  <a:rPr lang="zh-CN" altLang="en-US"/>
                  <a:t>理解：</a:t>
                </a:r>
                <a:endParaRPr lang="zh-CN" altLang="en-US"/>
              </a:p>
              <a:p>
                <a:r>
                  <a:rPr lang="zh-CN" altLang="en-US"/>
                  <a:t>首先：连杆</a:t>
                </a:r>
                <a:r>
                  <a:rPr lang="en-US" altLang="zh-CN"/>
                  <a:t>1</a:t>
                </a:r>
                <a:r>
                  <a:rPr lang="zh-CN" altLang="en-US"/>
                  <a:t>的起点是关节</a:t>
                </a:r>
                <a:r>
                  <a:rPr lang="en-US" altLang="zh-CN"/>
                  <a:t>1 </a:t>
                </a:r>
                <a:r>
                  <a:rPr lang="zh-CN" altLang="en-US"/>
                  <a:t>所以我们可以根据机器人的基座虚构出如下的关节</a:t>
                </a:r>
                <a:r>
                  <a:rPr lang="en-US" altLang="zh-CN"/>
                  <a:t>0</a:t>
                </a:r>
                <a:r>
                  <a:rPr lang="zh-CN" altLang="en-US"/>
                  <a:t>和连杆</a:t>
                </a:r>
                <a:r>
                  <a:rPr lang="en-US" altLang="zh-CN"/>
                  <a:t>0</a:t>
                </a:r>
                <a:r>
                  <a:rPr lang="zh-CN" altLang="en-US"/>
                  <a:t>。这两个东西都是不动的但是唯有一个轴</a:t>
                </a:r>
                <a:r>
                  <a:rPr lang="en-US" altLang="zh-CN"/>
                  <a:t>0</a:t>
                </a:r>
                <a:r>
                  <a:rPr lang="zh-CN" altLang="en-US"/>
                  <a:t>，这个轴我们假设和轴</a:t>
                </a:r>
                <a:r>
                  <a:rPr lang="en-US" altLang="zh-CN"/>
                  <a:t>1</a:t>
                </a:r>
                <a:r>
                  <a:rPr lang="zh-CN" altLang="en-US"/>
                  <a:t>的</a:t>
                </a:r>
                <a:r>
                  <a:rPr lang="zh-CN" altLang="en-US"/>
                  <a:t>重合</a:t>
                </a:r>
                <a:endParaRPr lang="zh-CN" altLang="en-US"/>
              </a:p>
              <a:p>
                <a:r>
                  <a:rPr lang="zh-CN" altLang="en-US"/>
                  <a:t>按照书上的说法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是绕轴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转到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的角度。但是我们没有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轴所以只能虚构，那么一旦轴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和轴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重合就代表可以把轴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也就是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base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坐标和坐标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重合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10" y="260350"/>
                <a:ext cx="6047740" cy="23152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988310" y="3068955"/>
                <a:ext cx="6113780" cy="37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对于尾连杆来说：</a:t>
                </a:r>
                <a:r>
                  <a:rPr lang="zh-CN" altLang="en-US">
                    <a:solidFill>
                      <a:srgbClr val="FF0000"/>
                    </a:solidFill>
                  </a:rPr>
                  <a:t>转动关节</a:t>
                </a:r>
                <a:r>
                  <a:rPr lang="en-US" altLang="zh-CN">
                    <a:solidFill>
                      <a:srgbClr val="FF0000"/>
                    </a:solidFill>
                  </a:rPr>
                  <a:t>n</a:t>
                </a:r>
                <a:r>
                  <a:rPr lang="zh-CN" altLang="en-US">
                    <a:solidFill>
                      <a:srgbClr val="FF0000"/>
                    </a:solidFill>
                  </a:rPr>
                  <a:t>，我们设定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FF0000"/>
                    </a:solidFill>
                  </a:rPr>
                  <a:t> = 0.0</a:t>
                </a:r>
                <a:r>
                  <a:rPr lang="en-US" altLang="zh-CN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的轴方向相同，选坐标系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的原点位置使得满足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= 0.0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。对于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移动关节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设定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轴的方向使之满足</a:t>
                </a:r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 = 0.0</a:t>
                </a:r>
                <a:r>
                  <a:rPr lang="zh-CN" altLang="en-US">
                    <a:solidFill>
                      <a:srgbClr val="FF0000"/>
                    </a:solidFill>
                    <a:sym typeface="+mn-ea"/>
                  </a:rPr>
                  <a:t>。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= 0.0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时，选取坐标系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的远点位于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轴于关节轴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的交点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位置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说人话就是：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转动关节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我们使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n-1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同向，使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轴的原点和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n-1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轴的原点从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轴方向上在一个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平面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移动关节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轴的原点和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n-1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轴的原点从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轴方向上在一个平面，两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方向相同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310" y="3068955"/>
                <a:ext cx="6113780" cy="3710305"/>
              </a:xfrm>
              <a:prstGeom prst="rect">
                <a:avLst/>
              </a:prstGeom>
              <a:blipFill rotWithShape="1">
                <a:blip r:embed="rId6"/>
                <a:stretch>
                  <a:fillRect b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07950" y="2564765"/>
                <a:ext cx="3048000" cy="66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DH</a:t>
                </a:r>
                <a:r>
                  <a:rPr lang="zh-CN" altLang="en-US">
                    <a:solidFill>
                      <a:srgbClr val="FF0000"/>
                    </a:solidFill>
                  </a:rPr>
                  <a:t>的旋转平移公式：</a:t>
                </a:r>
                <a:endParaRPr lang="zh-CN" altLang="en-US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</m:sPre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=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50" y="2564765"/>
                <a:ext cx="3048000" cy="6642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907415" y="1198880"/>
            <a:ext cx="6516370" cy="4343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9185" y="711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第一步分析</a:t>
            </a:r>
            <a:r>
              <a:rPr lang="en-US" altLang="zh-CN"/>
              <a:t>links </a:t>
            </a:r>
            <a:r>
              <a:rPr lang="zh-CN" altLang="en-US"/>
              <a:t>和</a:t>
            </a:r>
            <a:r>
              <a:rPr lang="en-US" altLang="zh-CN"/>
              <a:t> joint</a:t>
            </a:r>
            <a:r>
              <a:rPr lang="en-US" altLang="zh-CN"/>
              <a:t>s</a:t>
            </a:r>
            <a:endParaRPr lang="en-US" altLang="zh-CN"/>
          </a:p>
        </p:txBody>
      </p:sp>
      <p:cxnSp>
        <p:nvCxnSpPr>
          <p:cNvPr id="7" name="直接箭头连接符 6"/>
          <p:cNvCxnSpPr>
            <a:endCxn id="8" idx="1"/>
          </p:cNvCxnSpPr>
          <p:nvPr/>
        </p:nvCxnSpPr>
        <p:spPr>
          <a:xfrm flipV="1">
            <a:off x="3347720" y="6493510"/>
            <a:ext cx="1296035" cy="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643755" y="63093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joint0</a:t>
            </a:r>
            <a:endParaRPr lang="en-US" alt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491865" y="6165215"/>
            <a:ext cx="1008380" cy="476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2000" y="59493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joint1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843530" y="5445125"/>
            <a:ext cx="1080135" cy="26352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96055" y="51574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joint2</a:t>
            </a:r>
            <a:endParaRPr lang="en-US" altLang="zh-CN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267585" y="620395"/>
            <a:ext cx="215900" cy="9118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5830" y="2603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joint6</a:t>
            </a:r>
            <a:endParaRPr lang="en-US" altLang="zh-CN"/>
          </a:p>
        </p:txBody>
      </p:sp>
      <p:cxnSp>
        <p:nvCxnSpPr>
          <p:cNvPr id="15" name="直接箭头连接符 14"/>
          <p:cNvCxnSpPr>
            <a:endCxn id="5" idx="2"/>
          </p:cNvCxnSpPr>
          <p:nvPr/>
        </p:nvCxnSpPr>
        <p:spPr>
          <a:xfrm flipV="1">
            <a:off x="2843530" y="3370580"/>
            <a:ext cx="1678940" cy="5384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39565" y="29972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joint3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915920" y="1917065"/>
            <a:ext cx="1080135" cy="1784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707765" y="14846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joint4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91865" y="11245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joint5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2411730" y="1412875"/>
            <a:ext cx="1007745" cy="4660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347720" y="5445125"/>
            <a:ext cx="1678940" cy="53848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04435" y="52292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link1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275965" y="6271895"/>
            <a:ext cx="2087880" cy="3746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363845" y="60934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link0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339340" y="4437380"/>
            <a:ext cx="1678940" cy="53848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96055" y="414909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link2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131820" y="2493010"/>
            <a:ext cx="1296035" cy="53848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356100" y="2132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link3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051685" y="2060575"/>
            <a:ext cx="504190" cy="5041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91640" y="2564765"/>
            <a:ext cx="949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link4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2051685" y="1628775"/>
            <a:ext cx="504190" cy="5041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03350" y="213296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link5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H="1" flipV="1">
            <a:off x="1547495" y="1412875"/>
            <a:ext cx="575945" cy="14414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87450" y="1052830"/>
            <a:ext cx="69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link6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-907415" y="1198880"/>
            <a:ext cx="6516370" cy="43434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3275965" y="5013325"/>
            <a:ext cx="0" cy="864235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2771775" y="5877560"/>
            <a:ext cx="504190" cy="32512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1907540" y="5877560"/>
            <a:ext cx="13677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03511" y="4869434"/>
                <a:ext cx="65087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11" y="4869434"/>
                <a:ext cx="65087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88" t="-69" r="8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563556" y="4869434"/>
                <a:ext cx="49276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56" y="4869434"/>
                <a:ext cx="49276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16" t="-69" r="11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/>
              <p:nvPr>
                <p:custDataLst>
                  <p:tags r:id="rId4"/>
                </p:custDataLst>
              </p:nvPr>
            </p:nvGraphicFramePr>
            <p:xfrm>
              <a:off x="4716145" y="620395"/>
              <a:ext cx="4124325" cy="5765165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824865"/>
                    <a:gridCol w="824865"/>
                    <a:gridCol w="824865"/>
                    <a:gridCol w="824865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425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392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-82.5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/>
              <p:nvPr>
                <p:custDataLst>
                  <p:tags r:id="rId5"/>
                </p:custDataLst>
              </p:nvPr>
            </p:nvGraphicFramePr>
            <p:xfrm>
              <a:off x="4716145" y="620395"/>
              <a:ext cx="4124325" cy="5765165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824865"/>
                    <a:gridCol w="824865"/>
                    <a:gridCol w="824865"/>
                    <a:gridCol w="824865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</a:blipFill>
                      </a:tcPr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425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392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-82.5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987611" y="630961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1" y="6309614"/>
                <a:ext cx="46164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347656" y="630961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6309614"/>
                <a:ext cx="461645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691576" y="5445379"/>
                <a:ext cx="4533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76" y="5445379"/>
                <a:ext cx="45339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126" t="-69" r="12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 flipH="1">
            <a:off x="2483485" y="3933190"/>
            <a:ext cx="79248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555875" y="1555115"/>
            <a:ext cx="0" cy="50419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1477010" y="1628775"/>
            <a:ext cx="648335" cy="6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275965" y="4725035"/>
            <a:ext cx="0" cy="115252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347656" y="458114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4581144"/>
                <a:ext cx="46164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 flipV="1">
            <a:off x="3275965" y="2780665"/>
            <a:ext cx="0" cy="115252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411666" y="3357499"/>
                <a:ext cx="4495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66" y="3357499"/>
                <a:ext cx="449580" cy="368300"/>
              </a:xfrm>
              <a:prstGeom prst="rect">
                <a:avLst/>
              </a:prstGeom>
              <a:blipFill rotWithShape="1">
                <a:blip r:embed="rId11"/>
                <a:stretch>
                  <a:fillRect l="-127" t="-69" r="1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347656" y="2997454"/>
                <a:ext cx="4368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2997454"/>
                <a:ext cx="436880" cy="368300"/>
              </a:xfrm>
              <a:prstGeom prst="rect">
                <a:avLst/>
              </a:prstGeom>
              <a:blipFill rotWithShape="1">
                <a:blip r:embed="rId12"/>
                <a:stretch>
                  <a:fillRect l="-131" t="-69" r="13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H="1">
            <a:off x="2195830" y="2060575"/>
            <a:ext cx="360045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347656" y="220497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2204974"/>
                <a:ext cx="461645" cy="368300"/>
              </a:xfrm>
              <a:prstGeom prst="rect">
                <a:avLst/>
              </a:prstGeom>
              <a:blipFill rotWithShape="1">
                <a:blip r:embed="rId13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987611" y="1557274"/>
                <a:ext cx="4495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1" y="1557274"/>
                <a:ext cx="449580" cy="368300"/>
              </a:xfrm>
              <a:prstGeom prst="rect">
                <a:avLst/>
              </a:prstGeom>
              <a:blipFill rotWithShape="1">
                <a:blip r:embed="rId14"/>
                <a:stretch>
                  <a:fillRect l="-127" t="-69" r="1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H="1">
            <a:off x="1765300" y="1628775"/>
            <a:ext cx="360045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1835721" y="198907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721" y="1989074"/>
                <a:ext cx="461645" cy="368300"/>
              </a:xfrm>
              <a:prstGeom prst="rect">
                <a:avLst/>
              </a:prstGeom>
              <a:blipFill rotWithShape="1">
                <a:blip r:embed="rId15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627566" y="1053084"/>
                <a:ext cx="4495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66" y="1053084"/>
                <a:ext cx="449580" cy="368300"/>
              </a:xfrm>
              <a:prstGeom prst="rect">
                <a:avLst/>
              </a:prstGeom>
              <a:blipFill rotWithShape="1">
                <a:blip r:embed="rId16"/>
                <a:stretch>
                  <a:fillRect l="-127" t="-69" r="1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691576" y="1197229"/>
                <a:ext cx="4495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576" y="1197229"/>
                <a:ext cx="449580" cy="368300"/>
              </a:xfrm>
              <a:prstGeom prst="rect">
                <a:avLst/>
              </a:prstGeom>
              <a:blipFill rotWithShape="1">
                <a:blip r:embed="rId17"/>
                <a:stretch>
                  <a:fillRect l="-127" t="-69" r="12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403286" y="1700784"/>
                <a:ext cx="46164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6" y="1700784"/>
                <a:ext cx="461645" cy="368300"/>
              </a:xfrm>
              <a:prstGeom prst="rect">
                <a:avLst/>
              </a:prstGeom>
              <a:blipFill rotWithShape="1">
                <a:blip r:embed="rId18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 flipH="1">
            <a:off x="2771775" y="2060575"/>
            <a:ext cx="50419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2915920" y="2060575"/>
            <a:ext cx="360045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H="1">
            <a:off x="-389255" y="974090"/>
            <a:ext cx="3410585" cy="2273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15" y="1168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ur5 </a:t>
            </a:r>
            <a:r>
              <a:rPr lang="zh-CN" altLang="en-US"/>
              <a:t>正解</a:t>
            </a:r>
            <a:r>
              <a:rPr lang="zh-CN" altLang="en-US"/>
              <a:t>详解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827405" y="694055"/>
            <a:ext cx="635" cy="352806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79705" y="378904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23215" y="242189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79705" y="177292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39115" y="119824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187450" y="909955"/>
            <a:ext cx="0" cy="864235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37130" y="836930"/>
            <a:ext cx="65582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先确定所有的</a:t>
            </a:r>
            <a:r>
              <a:rPr lang="zh-CN" altLang="en-US"/>
              <a:t>轴</a:t>
            </a:r>
            <a:endParaRPr lang="zh-CN" altLang="en-US"/>
          </a:p>
          <a:p>
            <a:r>
              <a:rPr lang="zh-CN" altLang="en-US"/>
              <a:t>可以看见轴</a:t>
            </a:r>
            <a:r>
              <a:rPr lang="en-US" altLang="zh-CN"/>
              <a:t>0</a:t>
            </a:r>
            <a:r>
              <a:rPr lang="zh-CN" altLang="en-US"/>
              <a:t>和轴</a:t>
            </a:r>
            <a:r>
              <a:rPr lang="en-US" altLang="zh-CN"/>
              <a:t>1</a:t>
            </a:r>
            <a:r>
              <a:rPr lang="zh-CN" altLang="en-US"/>
              <a:t>是</a:t>
            </a:r>
            <a:r>
              <a:rPr lang="zh-CN" altLang="en-US"/>
              <a:t>一条</a:t>
            </a:r>
            <a:endParaRPr lang="zh-CN" altLang="en-US"/>
          </a:p>
          <a:p>
            <a:r>
              <a:rPr lang="zh-CN" altLang="en-US"/>
              <a:t>坐标点理论上是可以随意在轴上挑选位置的，但一般为了正运动学求解方便会把坐标点选在轴的交点</a:t>
            </a:r>
            <a:r>
              <a:rPr lang="zh-CN" altLang="en-US"/>
              <a:t>上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5541" y="38623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395541" y="357466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763966" y="321462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1763966" y="206209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1763966" y="127025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043876" y="170205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2195766" y="98196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H="1">
            <a:off x="-389255" y="685165"/>
            <a:ext cx="3410585" cy="2273300"/>
          </a:xfrm>
          <a:prstGeom prst="rect">
            <a:avLst/>
          </a:prstGeom>
        </p:spPr>
      </p:pic>
      <p:cxnSp>
        <p:nvCxnSpPr>
          <p:cNvPr id="39" name="直接箭头连接符 38"/>
          <p:cNvCxnSpPr/>
          <p:nvPr/>
        </p:nvCxnSpPr>
        <p:spPr>
          <a:xfrm flipV="1">
            <a:off x="827405" y="405130"/>
            <a:ext cx="635" cy="352806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3215" y="213296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539115" y="90932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187450" y="621030"/>
            <a:ext cx="0" cy="864235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5541" y="357339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395541" y="328510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763966" y="292569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763966" y="177317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763966" y="98132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1043876" y="141312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2195766" y="69303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755650" y="306895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79705" y="314071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55650" y="328485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755650" y="206057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115695" y="105283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323215" y="112458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115695" y="83693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03350" y="83693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9096" y="335749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2031" y="285330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7296" y="285330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7296" y="213321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59141" y="11248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99096" y="6206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75676" y="6206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3485" y="548640"/>
            <a:ext cx="61277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</a:t>
            </a:r>
            <a:r>
              <a:rPr lang="en-US" altLang="zh-CN"/>
              <a:t>0</a:t>
            </a:r>
            <a:r>
              <a:rPr lang="zh-CN" altLang="en-US"/>
              <a:t>建在了地面，而虽然一般书上都说</a:t>
            </a:r>
            <a:r>
              <a:rPr lang="en-US" altLang="zh-CN"/>
              <a:t>0</a:t>
            </a:r>
            <a:r>
              <a:rPr lang="zh-CN" altLang="en-US"/>
              <a:t>建在</a:t>
            </a:r>
            <a:r>
              <a:rPr lang="en-US" altLang="zh-CN"/>
              <a:t>1</a:t>
            </a:r>
            <a:r>
              <a:rPr lang="zh-CN" altLang="en-US"/>
              <a:t>处，但实际上都建在了</a:t>
            </a:r>
            <a:r>
              <a:rPr lang="zh-CN" altLang="en-US"/>
              <a:t>地面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建在一起，这样连杆</a:t>
            </a:r>
            <a:r>
              <a:rPr lang="en-US" altLang="zh-CN"/>
              <a:t>a1</a:t>
            </a:r>
            <a:r>
              <a:rPr lang="zh-CN" altLang="en-US"/>
              <a:t>可以变成</a:t>
            </a:r>
            <a:r>
              <a:rPr lang="en-US" altLang="zh-CN"/>
              <a:t>0</a:t>
            </a:r>
            <a:r>
              <a:rPr lang="zh-CN" altLang="en-US"/>
              <a:t>方便</a:t>
            </a:r>
            <a:r>
              <a:rPr lang="zh-CN" altLang="en-US"/>
              <a:t>计算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建在了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的上方</a:t>
            </a:r>
            <a:r>
              <a:rPr lang="en-US" altLang="zh-CN"/>
              <a:t> </a:t>
            </a:r>
            <a:r>
              <a:rPr lang="zh-CN" altLang="en-US"/>
              <a:t>首先</a:t>
            </a:r>
            <a:r>
              <a:rPr lang="en-US" altLang="zh-CN"/>
              <a:t>3 </a:t>
            </a:r>
            <a:r>
              <a:rPr lang="zh-CN" altLang="en-US"/>
              <a:t>必须在</a:t>
            </a:r>
            <a:r>
              <a:rPr lang="en-US" altLang="zh-CN"/>
              <a:t>3</a:t>
            </a:r>
            <a:r>
              <a:rPr lang="zh-CN" altLang="en-US"/>
              <a:t>轴上，所以</a:t>
            </a:r>
            <a:r>
              <a:rPr lang="en-US" altLang="zh-CN"/>
              <a:t>3</a:t>
            </a:r>
            <a:r>
              <a:rPr lang="zh-CN" altLang="en-US"/>
              <a:t>的选择只有两个点</a:t>
            </a:r>
            <a:r>
              <a:rPr lang="en-US" altLang="zh-CN"/>
              <a:t> 1</a:t>
            </a:r>
            <a:r>
              <a:rPr lang="zh-CN" altLang="en-US"/>
              <a:t>和</a:t>
            </a:r>
            <a:r>
              <a:rPr lang="en-US" altLang="zh-CN"/>
              <a:t>2</a:t>
            </a:r>
            <a:r>
              <a:rPr lang="zh-CN" altLang="en-US"/>
              <a:t>的上方，</a:t>
            </a:r>
            <a:r>
              <a:rPr lang="en-US" altLang="zh-CN"/>
              <a:t> 4</a:t>
            </a:r>
            <a:r>
              <a:rPr lang="zh-CN" altLang="en-US"/>
              <a:t>的</a:t>
            </a:r>
            <a:r>
              <a:rPr lang="zh-CN" altLang="en-US"/>
              <a:t>下方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选择了后者建在了</a:t>
            </a:r>
            <a:r>
              <a:rPr lang="en-US" altLang="zh-CN"/>
              <a:t>5</a:t>
            </a:r>
            <a:r>
              <a:rPr lang="zh-CN" altLang="en-US"/>
              <a:t>的</a:t>
            </a:r>
            <a:r>
              <a:rPr lang="zh-CN" altLang="en-US"/>
              <a:t>下方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更靠近</a:t>
            </a:r>
            <a:r>
              <a:rPr lang="en-US" altLang="zh-CN"/>
              <a:t>6</a:t>
            </a:r>
            <a:endParaRPr lang="en-US" altLang="zh-CN"/>
          </a:p>
          <a:p>
            <a:r>
              <a:rPr lang="zh-CN" altLang="en-US"/>
              <a:t>而</a:t>
            </a:r>
            <a:r>
              <a:rPr lang="en-US" altLang="zh-CN"/>
              <a:t>6</a:t>
            </a:r>
            <a:r>
              <a:rPr lang="zh-CN" altLang="en-US"/>
              <a:t>建在了法兰盘上，也算</a:t>
            </a:r>
            <a:r>
              <a:rPr lang="zh-CN" altLang="en-US"/>
              <a:t>合理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338830" y="357124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38830" y="378714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338830" y="256286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698875" y="155511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698875" y="133921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86530" y="133921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82276" y="385978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35211" y="335559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50451" y="357149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50476" y="263550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2321" y="162712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82276" y="112293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58856" y="1122934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H="1">
            <a:off x="-317500" y="972820"/>
            <a:ext cx="3410585" cy="227330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827405" y="693420"/>
            <a:ext cx="635" cy="352806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23215" y="242125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39115" y="119761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187450" y="909320"/>
            <a:ext cx="0" cy="864235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95541" y="386168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95541" y="357339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763966" y="321398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763966" y="2061464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763966" y="126961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043876" y="170141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195766" y="981329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755650" y="335724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23215" y="3429000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755650" y="357314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755650" y="234886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115695" y="134112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323215" y="1412875"/>
            <a:ext cx="1583690" cy="0"/>
          </a:xfrm>
          <a:prstGeom prst="straightConnector1">
            <a:avLst/>
          </a:prstGeom>
          <a:ln w="31750" cmpd="sng">
            <a:solidFill>
              <a:srgbClr val="00B0F0"/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1115695" y="112522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403350" y="112522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99096" y="364578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52031" y="314159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67296" y="314159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67296" y="242150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259141" y="141312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99096" y="9089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475676" y="9089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9115" y="4653280"/>
            <a:ext cx="80816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先确定</a:t>
            </a:r>
            <a:r>
              <a:rPr lang="en-US" altLang="zh-CN"/>
              <a:t>z</a:t>
            </a:r>
            <a:r>
              <a:rPr lang="zh-CN" altLang="en-US"/>
              <a:t>轴</a:t>
            </a:r>
            <a:r>
              <a:rPr lang="en-US" altLang="zh-CN"/>
              <a:t>,</a:t>
            </a:r>
            <a:r>
              <a:rPr lang="zh-CN" altLang="en-US"/>
              <a:t>那么</a:t>
            </a:r>
            <a:r>
              <a:rPr lang="en-US" altLang="zh-CN"/>
              <a:t>z</a:t>
            </a:r>
            <a:r>
              <a:rPr lang="zh-CN" altLang="en-US"/>
              <a:t>轴是沿轴线的</a:t>
            </a:r>
            <a:r>
              <a:rPr lang="en-US" altLang="zh-CN"/>
              <a:t>,</a:t>
            </a:r>
            <a:r>
              <a:rPr lang="zh-CN" altLang="en-US"/>
              <a:t>方向自己</a:t>
            </a:r>
            <a:r>
              <a:rPr lang="zh-CN" altLang="en-US"/>
              <a:t>定</a:t>
            </a:r>
            <a:endParaRPr lang="zh-CN" altLang="en-US"/>
          </a:p>
          <a:p>
            <a:r>
              <a:rPr lang="zh-CN" altLang="en-US"/>
              <a:t>接着我们来搞定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的准则是如何两</a:t>
            </a:r>
            <a:r>
              <a:rPr lang="en-US" altLang="zh-CN"/>
              <a:t>z</a:t>
            </a:r>
            <a:r>
              <a:rPr lang="zh-CN" altLang="en-US"/>
              <a:t>垂直，则</a:t>
            </a:r>
            <a:r>
              <a:rPr lang="en-US" altLang="zh-CN"/>
              <a:t>x</a:t>
            </a:r>
            <a:r>
              <a:rPr lang="zh-CN" altLang="en-US"/>
              <a:t>沿两</a:t>
            </a:r>
            <a:r>
              <a:rPr lang="en-US" altLang="zh-CN"/>
              <a:t>z</a:t>
            </a:r>
            <a:r>
              <a:rPr lang="zh-CN" altLang="en-US"/>
              <a:t>垂直的平面，如果</a:t>
            </a:r>
            <a:r>
              <a:rPr lang="en-US" altLang="zh-CN"/>
              <a:t>z</a:t>
            </a:r>
            <a:r>
              <a:rPr lang="zh-CN" altLang="en-US"/>
              <a:t>不垂直则从序号小的指向序号</a:t>
            </a:r>
            <a:r>
              <a:rPr lang="zh-CN" altLang="en-US"/>
              <a:t>大的</a:t>
            </a:r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3426460" y="3355340"/>
            <a:ext cx="0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3066415" y="328358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z1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3426460" y="3571240"/>
            <a:ext cx="0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3066415" y="36436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z0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426460" y="3643630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498215" y="34277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z2</a:t>
            </a:r>
            <a:endParaRPr lang="en-US" altLang="zh-CN" sz="800">
              <a:solidFill>
                <a:srgbClr val="00B0F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498215" y="2419350"/>
            <a:ext cx="42418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z3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65" name="直接箭头连接符 64"/>
          <p:cNvCxnSpPr/>
          <p:nvPr/>
        </p:nvCxnSpPr>
        <p:spPr>
          <a:xfrm flipV="1">
            <a:off x="3426460" y="2635250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3786505" y="1627505"/>
            <a:ext cx="288290" cy="6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002405" y="1627505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z4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3786505" y="1195070"/>
            <a:ext cx="0" cy="2165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714115" y="97917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z5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074160" y="1410970"/>
            <a:ext cx="288290" cy="6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34205" y="126746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z6</a:t>
            </a:r>
            <a:endParaRPr lang="en-US" altLang="zh-CN" sz="800">
              <a:solidFill>
                <a:srgbClr val="00B0F0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5331460" y="362648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331460" y="384238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5" name="椭圆 74"/>
          <p:cNvSpPr/>
          <p:nvPr/>
        </p:nvSpPr>
        <p:spPr>
          <a:xfrm>
            <a:off x="5331460" y="261810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691505" y="161036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691505" y="139446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5979160" y="139446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474906" y="391502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827841" y="34108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843081" y="36267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043106" y="26907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34951" y="168236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74906" y="117817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051486" y="117817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5419090" y="3410585"/>
            <a:ext cx="0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5076190" y="335724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z1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 flipV="1">
            <a:off x="5419090" y="362648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5363845" y="371729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z0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5419090" y="369887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490845" y="348297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z2</a:t>
            </a:r>
            <a:endParaRPr lang="en-US" altLang="zh-CN" sz="80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90845" y="2474595"/>
            <a:ext cx="42418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z3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5419090" y="269049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5723890" y="1700530"/>
            <a:ext cx="36004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5995035" y="168275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z4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5796280" y="119697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6083935" y="1484630"/>
            <a:ext cx="288290" cy="6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426835" y="1322705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z6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5292090" y="3716655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076190" y="371729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x1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5292090" y="3933190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5076190" y="400494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x0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5436235" y="3284855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507990" y="321310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x2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5436235" y="2277110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147945" y="220472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x3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5507990" y="1700530"/>
            <a:ext cx="215900" cy="2165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219700" y="177292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x4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5652135" y="148463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363845" y="134048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x5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96280" y="98044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z5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5939790" y="148463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5868035" y="12687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x6</a:t>
            </a:r>
            <a:endParaRPr lang="en-US" altLang="zh-CN"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H="1">
            <a:off x="-317500" y="972820"/>
            <a:ext cx="3410585" cy="2273300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526665" y="333819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526665" y="355409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5" name="椭圆 74"/>
          <p:cNvSpPr/>
          <p:nvPr/>
        </p:nvSpPr>
        <p:spPr>
          <a:xfrm>
            <a:off x="2526665" y="232981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2886710" y="13220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886710" y="11061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174365" y="11061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70111" y="36267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023046" y="31225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38286" y="33384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238311" y="240245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030156" y="139407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670111" y="88988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246691" y="88988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2614295" y="3122295"/>
            <a:ext cx="0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271395" y="306895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z1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 flipV="1">
            <a:off x="2614295" y="333819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559050" y="342900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z0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2614295" y="341058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686050" y="319468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z2</a:t>
            </a:r>
            <a:endParaRPr lang="en-US" altLang="zh-CN" sz="80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686050" y="2186305"/>
            <a:ext cx="42418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z3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2614295" y="240220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919095" y="1412240"/>
            <a:ext cx="36004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190240" y="139446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z4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2991485" y="90868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3279140" y="1196340"/>
            <a:ext cx="288290" cy="6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491865" y="105283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z6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2487295" y="3428365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271395" y="342900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x1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2487295" y="3644900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271395" y="371665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x0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2631440" y="2996565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703195" y="292481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x2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2631440" y="1988820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343150" y="19164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x3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2703195" y="1412240"/>
            <a:ext cx="215900" cy="2165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2414905" y="14846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x4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2847340" y="119634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559050" y="105219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x5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991485" y="69215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z5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3134995" y="119634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063240" y="98044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x6</a:t>
            </a:r>
            <a:endParaRPr lang="en-US" altLang="zh-CN" sz="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08400" y="260350"/>
                <a:ext cx="5161915" cy="2602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为了求正运动学的</a:t>
                </a:r>
                <a:r>
                  <a:rPr lang="en-US" altLang="zh-CN"/>
                  <a:t>DH</a:t>
                </a:r>
                <a:r>
                  <a:rPr lang="zh-CN" altLang="en-US"/>
                  <a:t>参数，我们先来求连杆参数及</a:t>
                </a:r>
                <a:r>
                  <a:rPr lang="zh-CN" altLang="en-US">
                    <a:cs typeface="Arial" panose="020B0604020202020204" pitchFamily="34" charset="0"/>
                  </a:rPr>
                  <a:t>α和</a:t>
                </a:r>
                <a:r>
                  <a:rPr lang="en-US" altLang="zh-CN">
                    <a:cs typeface="Arial" panose="020B0604020202020204" pitchFamily="34" charset="0"/>
                  </a:rPr>
                  <a:t>a</a:t>
                </a:r>
                <a:endParaRPr lang="en-US" altLang="zh-CN">
                  <a:cs typeface="Arial" panose="020B0604020202020204" pitchFamily="34" charset="0"/>
                </a:endParaRPr>
              </a:p>
              <a:p>
                <a:r>
                  <a:rPr lang="zh-CN" altLang="en-US">
                    <a:cs typeface="Arial" panose="020B0604020202020204" pitchFamily="34" charset="0"/>
                  </a:rPr>
                  <a:t>在这里连杆参数的默认求解法是此连杆和后连杆间的关系及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是坐标系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i-1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和坐标系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关系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：代表沿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转到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所需要的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角度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：代表沿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移动到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平齐所需要的高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260350"/>
                <a:ext cx="5161915" cy="2602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3707765" y="2924810"/>
              <a:ext cx="4046220" cy="3538220"/>
            </p:xfrm>
            <a:graphic>
              <a:graphicData uri="http://schemas.openxmlformats.org/drawingml/2006/table">
                <a:tbl>
                  <a:tblPr firstRow="1" lastRow="1" bandRow="1">
                    <a:tableStyleId>{36DE79FE-19E6-45F4-BCA8-964BE8BB4DBA}</a:tableStyleId>
                  </a:tblPr>
                  <a:tblGrid>
                    <a:gridCol w="1011555"/>
                    <a:gridCol w="1011555"/>
                    <a:gridCol w="1011555"/>
                    <a:gridCol w="1011555"/>
                  </a:tblGrid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a2=425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a3=392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4"/>
                </p:custDataLst>
              </p:nvPr>
            </p:nvGraphicFramePr>
            <p:xfrm>
              <a:off x="3707765" y="2924810"/>
              <a:ext cx="4046220" cy="3538220"/>
            </p:xfrm>
            <a:graphic>
              <a:graphicData uri="http://schemas.openxmlformats.org/drawingml/2006/table">
                <a:tbl>
                  <a:tblPr firstRow="1" lastRow="1" bandRow="1">
                    <a:tableStyleId>{36DE79FE-19E6-45F4-BCA8-964BE8BB4DBA}</a:tableStyleId>
                  </a:tblPr>
                  <a:tblGrid>
                    <a:gridCol w="1011555"/>
                    <a:gridCol w="1011555"/>
                    <a:gridCol w="1011555"/>
                    <a:gridCol w="1011555"/>
                  </a:tblGrid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a2=425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a3=392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 flipH="1">
            <a:off x="-317500" y="972820"/>
            <a:ext cx="3410585" cy="2273300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526665" y="333819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526665" y="355409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75" name="椭圆 74"/>
          <p:cNvSpPr/>
          <p:nvPr/>
        </p:nvSpPr>
        <p:spPr>
          <a:xfrm>
            <a:off x="2526665" y="2329815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2886710" y="13220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2886710" y="11061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3174365" y="1106170"/>
            <a:ext cx="144145" cy="144145"/>
          </a:xfrm>
          <a:prstGeom prst="ellipse">
            <a:avLst/>
          </a:prstGeom>
          <a:gradFill>
            <a:gsLst>
              <a:gs pos="50000">
                <a:srgbClr val="F8E786"/>
              </a:gs>
              <a:gs pos="0">
                <a:srgbClr val="FAEFAE"/>
              </a:gs>
              <a:gs pos="100000">
                <a:srgbClr val="F5DE5D"/>
              </a:gs>
            </a:gsLst>
            <a:lin ang="5400000" scaled="1"/>
          </a:gradFill>
          <a:ln>
            <a:solidFill>
              <a:srgbClr val="FFFF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670111" y="362673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0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2023046" y="31225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1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038286" y="333844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2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238311" y="240245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3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030156" y="139407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4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670111" y="88988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5</a:t>
            </a:r>
            <a:endParaRPr lang="en-US" altLang="zh-CN" sz="1000">
              <a:solidFill>
                <a:srgbClr val="7030A0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246691" y="889889"/>
            <a:ext cx="25336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>
                <a:solidFill>
                  <a:srgbClr val="7030A0"/>
                </a:solidFill>
              </a:rPr>
              <a:t>6</a:t>
            </a:r>
            <a:endParaRPr lang="en-US" altLang="zh-CN" sz="1000">
              <a:solidFill>
                <a:srgbClr val="7030A0"/>
              </a:solidFill>
            </a:endParaRPr>
          </a:p>
        </p:txBody>
      </p:sp>
      <p:cxnSp>
        <p:nvCxnSpPr>
          <p:cNvPr id="86" name="直接箭头连接符 85"/>
          <p:cNvCxnSpPr/>
          <p:nvPr/>
        </p:nvCxnSpPr>
        <p:spPr>
          <a:xfrm flipV="1">
            <a:off x="2614295" y="3122295"/>
            <a:ext cx="0" cy="28829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2271395" y="306895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z1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 flipV="1">
            <a:off x="2614295" y="333819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559050" y="342900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z0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V="1">
            <a:off x="2614295" y="341058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686050" y="319468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00B0F0"/>
                </a:solidFill>
              </a:rPr>
              <a:t>z2</a:t>
            </a:r>
            <a:endParaRPr lang="en-US" altLang="zh-CN" sz="800">
              <a:solidFill>
                <a:srgbClr val="00B0F0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686050" y="2186305"/>
            <a:ext cx="424180" cy="268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z3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 flipV="1">
            <a:off x="2614295" y="2402205"/>
            <a:ext cx="24193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2919095" y="1412240"/>
            <a:ext cx="36004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3190240" y="139446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z4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>
          <a:xfrm flipH="1" flipV="1">
            <a:off x="2991485" y="908685"/>
            <a:ext cx="0" cy="3067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3279140" y="1196340"/>
            <a:ext cx="288290" cy="63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3491865" y="105283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z6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H="1">
            <a:off x="2487295" y="3428365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2271395" y="342900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x1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2487295" y="3644900"/>
            <a:ext cx="134620" cy="1955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2271395" y="371665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x0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2631440" y="2996565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2703195" y="292481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x2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 flipV="1">
            <a:off x="2631440" y="1988820"/>
            <a:ext cx="0" cy="431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2343150" y="19164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x3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2703195" y="1412240"/>
            <a:ext cx="215900" cy="2165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2414905" y="148463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x4</a:t>
            </a:r>
            <a:endParaRPr lang="en-US" altLang="zh-CN" sz="80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/>
          <p:cNvCxnSpPr/>
          <p:nvPr/>
        </p:nvCxnSpPr>
        <p:spPr>
          <a:xfrm flipH="1">
            <a:off x="2847340" y="119634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2559050" y="1052195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x5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991485" y="692150"/>
            <a:ext cx="362585" cy="21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00B0F0"/>
                </a:solidFill>
              </a:rPr>
              <a:t>z5</a:t>
            </a:r>
            <a:endParaRPr lang="en-US" altLang="zh-CN" sz="800">
              <a:solidFill>
                <a:srgbClr val="00B0F0"/>
              </a:solidFill>
            </a:endParaRPr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3134995" y="1196340"/>
            <a:ext cx="143510" cy="1441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3063240" y="980440"/>
            <a:ext cx="3403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rgbClr val="FF0000"/>
                </a:solidFill>
              </a:rPr>
              <a:t>x6</a:t>
            </a:r>
            <a:endParaRPr lang="en-US" altLang="zh-CN" sz="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08400" y="260350"/>
                <a:ext cx="5161915" cy="2325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为了求正运动学的</a:t>
                </a:r>
                <a:r>
                  <a:rPr lang="en-US" altLang="zh-CN"/>
                  <a:t>DH</a:t>
                </a:r>
                <a:r>
                  <a:rPr lang="zh-CN" altLang="en-US"/>
                  <a:t>参数，我们先来求连杆参数及</a:t>
                </a:r>
                <a:r>
                  <a:rPr lang="zh-CN" altLang="en-US">
                    <a:cs typeface="Arial" panose="020B0604020202020204" pitchFamily="34" charset="0"/>
                  </a:rPr>
                  <a:t>θ和</a:t>
                </a:r>
                <a:r>
                  <a:rPr lang="en-US" altLang="zh-CN">
                    <a:cs typeface="Arial" panose="020B0604020202020204" pitchFamily="34" charset="0"/>
                  </a:rPr>
                  <a:t>d</a:t>
                </a:r>
                <a:endParaRPr lang="en-US" altLang="zh-CN">
                  <a:cs typeface="Arial" panose="020B0604020202020204" pitchFamily="34" charset="0"/>
                </a:endParaRPr>
              </a:p>
              <a:p>
                <a:r>
                  <a:rPr lang="zh-CN" altLang="en-US">
                    <a:cs typeface="Arial" panose="020B0604020202020204" pitchFamily="34" charset="0"/>
                  </a:rPr>
                  <a:t>在这里连杆参数的默认求解法是此连杆和后连杆间的关系及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是坐标系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和坐标系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i-1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关系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：代表沿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转到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所需要的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角度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：代表沿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移动到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</a:rPr>
                      <m:t>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平齐所需要的高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260350"/>
                <a:ext cx="5161915" cy="23253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3707765" y="2924810"/>
              <a:ext cx="4341495" cy="3538220"/>
            </p:xfrm>
            <a:graphic>
              <a:graphicData uri="http://schemas.openxmlformats.org/drawingml/2006/table">
                <a:tbl>
                  <a:tblPr firstRow="1" lastRow="1" bandRow="1">
                    <a:tableStyleId>{36DE79FE-19E6-45F4-BCA8-964BE8BB4DBA}</a:tableStyleId>
                  </a:tblPr>
                  <a:tblGrid>
                    <a:gridCol w="1011555"/>
                    <a:gridCol w="1011555"/>
                    <a:gridCol w="1011555"/>
                    <a:gridCol w="1306830"/>
                  </a:tblGrid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d1=89.2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d4=109.3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d5=94.75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d6=82.5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4"/>
                </p:custDataLst>
              </p:nvPr>
            </p:nvGraphicFramePr>
            <p:xfrm>
              <a:off x="3707765" y="2924810"/>
              <a:ext cx="4341495" cy="3538220"/>
            </p:xfrm>
            <a:graphic>
              <a:graphicData uri="http://schemas.openxmlformats.org/drawingml/2006/table">
                <a:tbl>
                  <a:tblPr firstRow="1" lastRow="1" bandRow="1">
                    <a:tableStyleId>{36DE79FE-19E6-45F4-BCA8-964BE8BB4DBA}</a:tableStyleId>
                  </a:tblPr>
                  <a:tblGrid>
                    <a:gridCol w="1011555"/>
                    <a:gridCol w="1011555"/>
                    <a:gridCol w="1011555"/>
                    <a:gridCol w="1306830"/>
                  </a:tblGrid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/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d1=89.2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d4=109.3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d5=94.75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5054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d6=82.5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61085" y="4457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最终改进后的</a:t>
            </a:r>
            <a:r>
              <a:rPr lang="en-US" altLang="zh-CN"/>
              <a:t>DH</a:t>
            </a:r>
            <a:r>
              <a:rPr lang="zh-CN" altLang="en-US"/>
              <a:t>参数</a:t>
            </a:r>
            <a:r>
              <a:rPr lang="zh-CN" altLang="en-US"/>
              <a:t>为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/>
              <p:nvPr>
                <p:custDataLst>
                  <p:tags r:id="rId1"/>
                </p:custDataLst>
              </p:nvPr>
            </p:nvGraphicFramePr>
            <p:xfrm>
              <a:off x="1188085" y="837134"/>
              <a:ext cx="5873115" cy="5765165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1102360"/>
                    <a:gridCol w="1355725"/>
                    <a:gridCol w="1199515"/>
                    <a:gridCol w="1390650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d1=89.2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a2=425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a3=392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d4=109.3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d5=94.75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d6=82.5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/>
              <p:nvPr>
                <p:custDataLst>
                  <p:tags r:id="rId2"/>
                </p:custDataLst>
              </p:nvPr>
            </p:nvGraphicFramePr>
            <p:xfrm>
              <a:off x="1188085" y="837134"/>
              <a:ext cx="5873115" cy="5765165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1102360"/>
                    <a:gridCol w="1355725"/>
                    <a:gridCol w="1199515"/>
                    <a:gridCol w="1390650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d1=89.2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a2=425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a3=392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d4=109.3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d5=94.75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d6=82.5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95605" y="260350"/>
                <a:ext cx="3048000" cy="66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DH</a:t>
                </a:r>
                <a:r>
                  <a:rPr lang="zh-CN" altLang="en-US">
                    <a:solidFill>
                      <a:srgbClr val="FF0000"/>
                    </a:solidFill>
                  </a:rPr>
                  <a:t>的旋转平移公式：</a:t>
                </a:r>
                <a:endParaRPr lang="zh-CN" altLang="en-US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</m:sPre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 = 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05" y="260350"/>
                <a:ext cx="3048000" cy="6642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7360" y="1412875"/>
                <a:ext cx="3048000" cy="38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= 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/>
                          </m:d>
                        </m:e>
                      </m:sPre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0" y="1412875"/>
                <a:ext cx="3048000" cy="3873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476885"/>
            <a:ext cx="7432675" cy="52952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404495"/>
            <a:ext cx="1422400" cy="4528820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 flipV="1">
            <a:off x="2123440" y="3284855"/>
            <a:ext cx="0" cy="360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2123440" y="4364990"/>
            <a:ext cx="0" cy="360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124075" y="3644900"/>
            <a:ext cx="503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1475740" y="3644900"/>
            <a:ext cx="648335" cy="4324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475740" y="3213100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2699385" y="3573145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Z2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411730" y="4364990"/>
            <a:ext cx="47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899160" y="33572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99160" y="357314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99160" y="242062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x4</a:t>
            </a:r>
            <a:endParaRPr lang="en-US" altLang="zh-CN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940935"/>
            <a:ext cx="2312670" cy="1601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/>
              <p:cNvGraphicFramePr/>
              <p:nvPr>
                <p:custDataLst>
                  <p:tags r:id="rId3"/>
                </p:custDataLst>
              </p:nvPr>
            </p:nvGraphicFramePr>
            <p:xfrm>
              <a:off x="4283710" y="116840"/>
              <a:ext cx="4124325" cy="6588760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824865"/>
                    <a:gridCol w="824865"/>
                    <a:gridCol w="824865"/>
                    <a:gridCol w="824865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340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400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400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/>
              <p:cNvGraphicFramePr/>
              <p:nvPr>
                <p:custDataLst>
                  <p:tags r:id="rId4"/>
                </p:custDataLst>
              </p:nvPr>
            </p:nvGraphicFramePr>
            <p:xfrm>
              <a:off x="4283710" y="116840"/>
              <a:ext cx="4124325" cy="6588760"/>
            </p:xfrm>
            <a:graphic>
              <a:graphicData uri="http://schemas.openxmlformats.org/drawingml/2006/table">
                <a:tbl>
                  <a:tblPr firstRow="1" bandRow="1">
                    <a:tableStyleId>{069079DE-B61B-4570-AC9D-E160CB54B991}</a:tableStyleId>
                  </a:tblPr>
                  <a:tblGrid>
                    <a:gridCol w="824865"/>
                    <a:gridCol w="824865"/>
                    <a:gridCol w="824865"/>
                    <a:gridCol w="824865"/>
                    <a:gridCol w="824865"/>
                  </a:tblGrid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i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1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340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2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3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400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5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400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6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-90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823595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7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90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/>
                            <a:t>0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42" name="直接箭头连接符 41"/>
          <p:cNvCxnSpPr/>
          <p:nvPr/>
        </p:nvCxnSpPr>
        <p:spPr>
          <a:xfrm flipH="1">
            <a:off x="1835785" y="4725035"/>
            <a:ext cx="288290" cy="14414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2195830" y="2060575"/>
            <a:ext cx="0" cy="360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195830" y="2420620"/>
            <a:ext cx="503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339340" y="1917065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Z3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2411730" y="2493010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Z4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123440" y="1124585"/>
            <a:ext cx="50355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699385" y="908685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Z6</a:t>
            </a:r>
            <a:endParaRPr lang="en-US" altLang="zh-CN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2123440" y="260350"/>
            <a:ext cx="0" cy="8642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331595" y="332105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Z5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330960" y="44450"/>
            <a:ext cx="58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Z7</a:t>
            </a:r>
            <a:endParaRPr lang="en-US" altLang="zh-CN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1691640" y="2420620"/>
            <a:ext cx="504190" cy="2165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899160" y="213296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x3</a:t>
            </a:r>
            <a:endParaRPr lang="en-US" altLang="zh-CN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1619250" y="1124585"/>
            <a:ext cx="504190" cy="21653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899160" y="1124585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x6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899160" y="83693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x5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899160" y="1413510"/>
            <a:ext cx="591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x7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476885"/>
            <a:ext cx="3101975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绕轴角旋转的矩阵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推导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580130" y="548640"/>
                <a:ext cx="5499100" cy="547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首先如图所示：</a:t>
                </a:r>
                <a:endParaRPr lang="zh-CN" altLang="en-US"/>
              </a:p>
              <a:p>
                <a:r>
                  <a:rPr lang="en-US" altLang="zh-CN" b="1">
                    <a:solidFill>
                      <a:schemeClr val="tx1"/>
                    </a:solidFill>
                  </a:rPr>
                  <a:t>v </a:t>
                </a:r>
                <a:r>
                  <a:rPr lang="zh-CN" altLang="en-US">
                    <a:solidFill>
                      <a:schemeClr val="tx1"/>
                    </a:solidFill>
                  </a:rPr>
                  <a:t>向量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绕</a:t>
                </a:r>
                <a:r>
                  <a:rPr lang="en-US" altLang="zh-CN" b="1">
                    <a:solidFill>
                      <a:schemeClr val="tx1"/>
                    </a:solidFill>
                  </a:rPr>
                  <a:t> n </a:t>
                </a:r>
                <a:r>
                  <a:rPr lang="zh-CN" altLang="en-US">
                    <a:solidFill>
                      <a:schemeClr val="tx1"/>
                    </a:solidFill>
                  </a:rPr>
                  <a:t>旋转</a:t>
                </a:r>
                <a:r>
                  <a:rPr lang="en-US" altLang="zh-CN" b="1">
                    <a:solidFill>
                      <a:schemeClr val="tx1"/>
                    </a:solidFill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cs typeface="Arial" panose="020B0604020202020204" pitchFamily="34" charset="0"/>
                  </a:rPr>
                  <a:t>θ </a:t>
                </a:r>
                <a:r>
                  <a:rPr lang="zh-CN" alt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后</a:t>
                </a:r>
                <a:r>
                  <a:rPr lang="en-US" altLang="zh-CN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变成了</a:t>
                </a:r>
                <a:r>
                  <a:rPr lang="en-US" altLang="zh-CN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v_rot </a:t>
                </a:r>
                <a:endParaRPr lang="en-US" altLang="zh-CN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endParaRPr lang="zh-CN" altLang="en-US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zh-CN" alt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首先，我们让</a:t>
                </a:r>
                <a:r>
                  <a:rPr lang="en-US" altLang="zh-CN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</a:t>
                </a:r>
                <a:r>
                  <a:rPr lang="zh-CN" alt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在</a:t>
                </a:r>
                <a:r>
                  <a:rPr lang="en-US" altLang="zh-CN" b="1">
                    <a:solidFill>
                      <a:schemeClr val="tx1"/>
                    </a:solidFill>
                    <a:cs typeface="Arial" panose="020B0604020202020204" pitchFamily="34" charset="0"/>
                  </a:rPr>
                  <a:t>n</a:t>
                </a:r>
                <a:r>
                  <a:rPr lang="zh-CN" alt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方向上做投影得到了</a:t>
                </a:r>
                <a:r>
                  <a:rPr lang="en-US" altLang="zh-CN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v_pll</a:t>
                </a:r>
                <a:endParaRPr lang="en-US" altLang="zh-CN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v_pll = (v </a:t>
                </a:r>
                <a:r>
                  <a:rPr lang="en-US" altLang="zh-CN" b="1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• n)•n				(1)</a:t>
                </a:r>
                <a:endParaRPr lang="en-US" altLang="zh-CN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  <a:p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通过向量减法，我们可以得到</a:t>
                </a:r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v_vet</a:t>
                </a:r>
                <a:endParaRPr lang="en-US" altLang="zh-CN" sz="1800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v_vet = v - v_pll				(2)</a:t>
                </a:r>
                <a:endParaRPr lang="en-US" altLang="zh-CN" sz="1800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endParaRPr lang="en-US" altLang="zh-CN" sz="1800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在我们获得</a:t>
                </a:r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v_vet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后我们可以考虑建立一个坐标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系</a:t>
                </a:r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w = n </a:t>
                </a:r>
                <a:r>
                  <a:rPr lang="en-US" altLang="zh-CN" b="1"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×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v_vet				(3)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但我们不知道</a:t>
                </a:r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w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的大小啊，其实通过上面的公式也可以算出来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的</a:t>
                </a:r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||w|| = ||n|| * ||v_vet||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zh-CN" sz="1800" b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𝐬𝐢𝐧</m:t>
                        </m:r>
                      </m:fName>
                      <m:e>
                        <m:f>
                          <m:fPr>
                            <m:ctrlPr>
                              <a:rPr lang="en-US" altLang="zh-CN" sz="18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∏</m:t>
                            </m:r>
                          </m:num>
                          <m:den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𝟐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 = 1 * ||v_vet|| * 1 </a:t>
                </a:r>
                <a:endParaRPr lang="en-US" altLang="zh-CN" sz="1800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= ||v_vet||				(4)</a:t>
                </a:r>
                <a:endParaRPr lang="en-US" altLang="zh-CN" sz="1800" b="1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所以我们可以得出结论</a:t>
                </a:r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w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和</a:t>
                </a:r>
                <a:r>
                  <a:rPr lang="en-US" altLang="zh-CN" sz="1800" b="1">
                    <a:solidFill>
                      <a:schemeClr val="tx1"/>
                    </a:solidFill>
                    <a:cs typeface="Arial" panose="020B0604020202020204" pitchFamily="34" charset="0"/>
                  </a:rPr>
                  <a:t>v_vet 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的模</a:t>
                </a:r>
                <a:r>
                  <a:rPr lang="zh-CN" altLang="en-US" sz="1800">
                    <a:solidFill>
                      <a:schemeClr val="tx1"/>
                    </a:solidFill>
                    <a:cs typeface="Arial" panose="020B0604020202020204" pitchFamily="34" charset="0"/>
                  </a:rPr>
                  <a:t>相等</a:t>
                </a:r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endParaRPr lang="zh-CN" altLang="en-US" sz="18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30" y="548640"/>
                <a:ext cx="5499100" cy="5474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107315" y="260985"/>
            <a:ext cx="1440180" cy="2231390"/>
            <a:chOff x="1530" y="2225"/>
            <a:chExt cx="2268" cy="3514"/>
          </a:xfrm>
        </p:grpSpPr>
        <p:cxnSp>
          <p:nvCxnSpPr>
            <p:cNvPr id="10" name="直接箭头连接符 9"/>
            <p:cNvCxnSpPr/>
            <p:nvPr>
              <p:custDataLst>
                <p:tags r:id="rId3"/>
              </p:custDataLst>
            </p:nvPr>
          </p:nvCxnSpPr>
          <p:spPr>
            <a:xfrm flipH="1" flipV="1">
              <a:off x="2097" y="2905"/>
              <a:ext cx="567" cy="24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>
              <p:custDataLst>
                <p:tags r:id="rId4"/>
              </p:custDataLst>
            </p:nvPr>
          </p:nvSpPr>
          <p:spPr>
            <a:xfrm>
              <a:off x="1530" y="2905"/>
              <a:ext cx="2268" cy="45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>
              <p:custDataLst>
                <p:tags r:id="rId5"/>
              </p:custDataLst>
            </p:nvPr>
          </p:nvCxnSpPr>
          <p:spPr>
            <a:xfrm flipV="1">
              <a:off x="2664" y="2225"/>
              <a:ext cx="0" cy="3515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dashDot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>
              <p:custDataLst>
                <p:tags r:id="rId6"/>
              </p:custDataLst>
            </p:nvPr>
          </p:nvCxnSpPr>
          <p:spPr>
            <a:xfrm flipH="1" flipV="1">
              <a:off x="2664" y="4266"/>
              <a:ext cx="0" cy="11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665" y="3865"/>
                  <a:ext cx="407" cy="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" y="3865"/>
                  <a:ext cx="407" cy="57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直接箭头连接符 5"/>
            <p:cNvCxnSpPr/>
            <p:nvPr>
              <p:custDataLst>
                <p:tags r:id="rId8"/>
              </p:custDataLst>
            </p:nvPr>
          </p:nvCxnSpPr>
          <p:spPr>
            <a:xfrm flipV="1">
              <a:off x="2664" y="3132"/>
              <a:ext cx="1134" cy="22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3345" y="3586"/>
                  <a:ext cx="407" cy="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" y="3586"/>
                  <a:ext cx="407" cy="57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576" y="3472"/>
                  <a:ext cx="407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𝑟𝑜𝑡</m:t>
                                    </m:r>
                                  </m:sub>
                                </m:sSub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6" y="3472"/>
                  <a:ext cx="407" cy="63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/>
            <p:cNvCxnSpPr>
              <a:endCxn id="9" idx="6"/>
            </p:cNvCxnSpPr>
            <p:nvPr>
              <p:custDataLst>
                <p:tags r:id="rId11"/>
              </p:custDataLst>
            </p:nvPr>
          </p:nvCxnSpPr>
          <p:spPr>
            <a:xfrm>
              <a:off x="2664" y="3132"/>
              <a:ext cx="1134" cy="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2"/>
              </p:custDataLst>
            </p:nvPr>
          </p:nvCxnSpPr>
          <p:spPr>
            <a:xfrm>
              <a:off x="2097" y="2932"/>
              <a:ext cx="567" cy="20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弧形 18"/>
            <p:cNvSpPr/>
            <p:nvPr>
              <p:custDataLst>
                <p:tags r:id="rId13"/>
              </p:custDataLst>
            </p:nvPr>
          </p:nvSpPr>
          <p:spPr>
            <a:xfrm rot="18720000">
              <a:off x="1905" y="3074"/>
              <a:ext cx="1155" cy="916"/>
            </a:xfrm>
            <a:prstGeom prst="arc">
              <a:avLst>
                <a:gd name="adj1" fmla="val 19022142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14"/>
              </p:custDataLst>
            </p:nvPr>
          </p:nvSpPr>
          <p:spPr>
            <a:xfrm>
              <a:off x="2829" y="2452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rgbClr val="FF0000"/>
                  </a:solidFill>
                  <a:cs typeface="Arial" panose="020B0604020202020204" pitchFamily="34" charset="0"/>
                </a:rPr>
                <a:t>θ</a:t>
              </a:r>
              <a:endParaRPr lang="zh-CN" altLang="en-US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>
            <p:custDataLst>
              <p:tags r:id="rId15"/>
            </p:custDataLst>
          </p:nvPr>
        </p:nvGrpSpPr>
        <p:grpSpPr>
          <a:xfrm>
            <a:off x="1835785" y="265430"/>
            <a:ext cx="1744345" cy="2231390"/>
            <a:chOff x="1303" y="4493"/>
            <a:chExt cx="2747" cy="3514"/>
          </a:xfrm>
        </p:grpSpPr>
        <p:cxnSp>
          <p:nvCxnSpPr>
            <p:cNvPr id="23" name="直接箭头连接符 22"/>
            <p:cNvCxnSpPr/>
            <p:nvPr>
              <p:custDataLst>
                <p:tags r:id="rId16"/>
              </p:custDataLst>
            </p:nvPr>
          </p:nvCxnSpPr>
          <p:spPr>
            <a:xfrm flipH="1" flipV="1">
              <a:off x="1870" y="5173"/>
              <a:ext cx="567" cy="24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7"/>
              </p:custDataLst>
            </p:nvPr>
          </p:nvSpPr>
          <p:spPr>
            <a:xfrm>
              <a:off x="1303" y="5173"/>
              <a:ext cx="2268" cy="45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>
              <p:custDataLst>
                <p:tags r:id="rId18"/>
              </p:custDataLst>
            </p:nvPr>
          </p:nvCxnSpPr>
          <p:spPr>
            <a:xfrm flipV="1">
              <a:off x="2437" y="4493"/>
              <a:ext cx="0" cy="3515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dashDot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2437" y="6534"/>
              <a:ext cx="0" cy="11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2438" y="6133"/>
                  <a:ext cx="407" cy="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" y="6133"/>
                  <a:ext cx="407" cy="57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>
              <p:custDataLst>
                <p:tags r:id="rId20"/>
              </p:custDataLst>
            </p:nvPr>
          </p:nvCxnSpPr>
          <p:spPr>
            <a:xfrm flipV="1">
              <a:off x="2437" y="5400"/>
              <a:ext cx="1134" cy="22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3118" y="5854"/>
                  <a:ext cx="407" cy="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" y="5854"/>
                  <a:ext cx="407" cy="578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1349" y="5740"/>
                  <a:ext cx="407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𝑟𝑜𝑡</m:t>
                                    </m:r>
                                  </m:sub>
                                </m:sSub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" y="5740"/>
                  <a:ext cx="407" cy="63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/>
            <p:cNvCxnSpPr>
              <a:endCxn id="24" idx="6"/>
            </p:cNvCxnSpPr>
            <p:nvPr>
              <p:custDataLst>
                <p:tags r:id="rId21"/>
              </p:custDataLst>
            </p:nvPr>
          </p:nvCxnSpPr>
          <p:spPr>
            <a:xfrm>
              <a:off x="2437" y="5400"/>
              <a:ext cx="1134" cy="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>
              <p:custDataLst>
                <p:tags r:id="rId22"/>
              </p:custDataLst>
            </p:nvPr>
          </p:nvCxnSpPr>
          <p:spPr>
            <a:xfrm>
              <a:off x="1870" y="5200"/>
              <a:ext cx="567" cy="20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3" name="弧形 32"/>
            <p:cNvSpPr/>
            <p:nvPr>
              <p:custDataLst>
                <p:tags r:id="rId23"/>
              </p:custDataLst>
            </p:nvPr>
          </p:nvSpPr>
          <p:spPr>
            <a:xfrm rot="18720000">
              <a:off x="1678" y="5342"/>
              <a:ext cx="1155" cy="916"/>
            </a:xfrm>
            <a:prstGeom prst="arc">
              <a:avLst>
                <a:gd name="adj1" fmla="val 19022142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>
              <p:custDataLst>
                <p:tags r:id="rId24"/>
              </p:custDataLst>
            </p:nvPr>
          </p:nvSpPr>
          <p:spPr>
            <a:xfrm>
              <a:off x="2602" y="4720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rgbClr val="FF0000"/>
                  </a:solidFill>
                  <a:cs typeface="Arial" panose="020B0604020202020204" pitchFamily="34" charset="0"/>
                </a:rPr>
                <a:t>θ</a:t>
              </a:r>
              <a:endParaRPr lang="zh-CN" altLang="en-US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35" name="直接箭头连接符 34"/>
            <p:cNvCxnSpPr/>
            <p:nvPr>
              <p:custDataLst>
                <p:tags r:id="rId25"/>
              </p:custDataLst>
            </p:nvPr>
          </p:nvCxnSpPr>
          <p:spPr>
            <a:xfrm flipV="1">
              <a:off x="2437" y="5402"/>
              <a:ext cx="0" cy="22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2204" y="5451"/>
                  <a:ext cx="136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𝑝𝑙𝑙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" y="5451"/>
                  <a:ext cx="1367" cy="630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2684" y="4670"/>
                  <a:ext cx="1367" cy="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𝑣𝑒𝑡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" y="4670"/>
                  <a:ext cx="1367" cy="606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直接箭头连接符 41"/>
          <p:cNvCxnSpPr/>
          <p:nvPr>
            <p:custDataLst>
              <p:tags r:id="rId28"/>
            </p:custDataLst>
          </p:nvPr>
        </p:nvCxnSpPr>
        <p:spPr>
          <a:xfrm flipH="1" flipV="1">
            <a:off x="480695" y="3356610"/>
            <a:ext cx="360045" cy="1584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椭圆 42"/>
          <p:cNvSpPr/>
          <p:nvPr>
            <p:custDataLst>
              <p:tags r:id="rId29"/>
            </p:custDataLst>
          </p:nvPr>
        </p:nvSpPr>
        <p:spPr>
          <a:xfrm>
            <a:off x="120650" y="3356610"/>
            <a:ext cx="1440180" cy="288290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/>
          <p:nvPr>
            <p:custDataLst>
              <p:tags r:id="rId30"/>
            </p:custDataLst>
          </p:nvPr>
        </p:nvCxnSpPr>
        <p:spPr>
          <a:xfrm flipV="1">
            <a:off x="840740" y="2924810"/>
            <a:ext cx="0" cy="2232025"/>
          </a:xfrm>
          <a:prstGeom prst="straightConnector1">
            <a:avLst/>
          </a:prstGeom>
          <a:ln w="28575" cmpd="sng">
            <a:solidFill>
              <a:srgbClr val="00B0F0"/>
            </a:solidFill>
            <a:prstDash val="dashDot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>
            <p:custDataLst>
              <p:tags r:id="rId31"/>
            </p:custDataLst>
          </p:nvPr>
        </p:nvCxnSpPr>
        <p:spPr>
          <a:xfrm flipH="1" flipV="1">
            <a:off x="840740" y="4220845"/>
            <a:ext cx="0" cy="7200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841375" y="3966210"/>
                <a:ext cx="258445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5" y="3966210"/>
                <a:ext cx="258445" cy="365760"/>
              </a:xfrm>
              <a:prstGeom prst="rect">
                <a:avLst/>
              </a:prstGeom>
              <a:blipFill rotWithShape="1">
                <a:blip r:embed="rId7"/>
                <a:stretch>
                  <a:fillRect r="-9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箭头连接符 46"/>
          <p:cNvCxnSpPr/>
          <p:nvPr>
            <p:custDataLst>
              <p:tags r:id="rId32"/>
            </p:custDataLst>
          </p:nvPr>
        </p:nvCxnSpPr>
        <p:spPr>
          <a:xfrm flipV="1">
            <a:off x="840740" y="3500755"/>
            <a:ext cx="720090" cy="1440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273175" y="3789045"/>
                <a:ext cx="258445" cy="36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75" y="3789045"/>
                <a:ext cx="258445" cy="367030"/>
              </a:xfrm>
              <a:prstGeom prst="rect">
                <a:avLst/>
              </a:prstGeom>
              <a:blipFill rotWithShape="1">
                <a:blip r:embed="rId9"/>
                <a:stretch>
                  <a:fillRect r="-9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149860" y="3716655"/>
                <a:ext cx="258445" cy="40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𝑟𝑜𝑡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" y="3716655"/>
                <a:ext cx="258445" cy="400685"/>
              </a:xfrm>
              <a:prstGeom prst="rect">
                <a:avLst/>
              </a:prstGeom>
              <a:blipFill rotWithShape="1">
                <a:blip r:embed="rId10"/>
                <a:stretch>
                  <a:fillRect r="-59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>
            <a:endCxn id="43" idx="6"/>
          </p:cNvCxnSpPr>
          <p:nvPr>
            <p:custDataLst>
              <p:tags r:id="rId33"/>
            </p:custDataLst>
          </p:nvPr>
        </p:nvCxnSpPr>
        <p:spPr>
          <a:xfrm>
            <a:off x="840740" y="3500755"/>
            <a:ext cx="720090" cy="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>
            <p:custDataLst>
              <p:tags r:id="rId34"/>
            </p:custDataLst>
          </p:nvPr>
        </p:nvCxnSpPr>
        <p:spPr>
          <a:xfrm>
            <a:off x="480695" y="3373755"/>
            <a:ext cx="360045" cy="127000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弧形 51"/>
          <p:cNvSpPr/>
          <p:nvPr>
            <p:custDataLst>
              <p:tags r:id="rId35"/>
            </p:custDataLst>
          </p:nvPr>
        </p:nvSpPr>
        <p:spPr>
          <a:xfrm rot="18720000">
            <a:off x="358775" y="3463925"/>
            <a:ext cx="733425" cy="581660"/>
          </a:xfrm>
          <a:prstGeom prst="arc">
            <a:avLst>
              <a:gd name="adj1" fmla="val 19022142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36"/>
            </p:custDataLst>
          </p:nvPr>
        </p:nvSpPr>
        <p:spPr>
          <a:xfrm>
            <a:off x="945515" y="30689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θ</a:t>
            </a:r>
            <a:endParaRPr lang="zh-CN" altLang="en-US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54" name="直接箭头连接符 53"/>
          <p:cNvCxnSpPr/>
          <p:nvPr>
            <p:custDataLst>
              <p:tags r:id="rId37"/>
            </p:custDataLst>
          </p:nvPr>
        </p:nvCxnSpPr>
        <p:spPr>
          <a:xfrm flipV="1">
            <a:off x="840740" y="3502025"/>
            <a:ext cx="0" cy="143891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92785" y="3533140"/>
                <a:ext cx="868045" cy="40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rgbClr val="FFC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solidFill>
                                    <a:srgbClr val="FFC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𝑝𝑙𝑙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rgbClr val="FFC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5" y="3533140"/>
                <a:ext cx="868045" cy="400050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997585" y="3037205"/>
                <a:ext cx="868045" cy="38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𝑣𝑒𝑡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chemeClr val="accent5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85" y="3037205"/>
                <a:ext cx="868045" cy="38481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>
            <p:custDataLst>
              <p:tags r:id="rId38"/>
            </p:custDataLst>
          </p:nvPr>
        </p:nvCxnSpPr>
        <p:spPr>
          <a:xfrm>
            <a:off x="827405" y="3284855"/>
            <a:ext cx="0" cy="21590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36525" y="2902585"/>
                <a:ext cx="868045" cy="367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noBreak m:val="on"/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</m:groupChr>
                        </m:e>
                      </m:box>
                    </m:oMath>
                  </m:oMathPara>
                </a14:m>
                <a:endParaRPr lang="en-US" altLang="zh-CN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" y="2902585"/>
                <a:ext cx="868045" cy="36703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79705" y="236855"/>
            <a:ext cx="1766570" cy="2256790"/>
            <a:chOff x="190" y="4567"/>
            <a:chExt cx="2782" cy="3554"/>
          </a:xfrm>
        </p:grpSpPr>
        <p:cxnSp>
          <p:nvCxnSpPr>
            <p:cNvPr id="42" name="直接箭头连接符 41"/>
            <p:cNvCxnSpPr/>
            <p:nvPr>
              <p:custDataLst>
                <p:tags r:id="rId1"/>
              </p:custDataLst>
            </p:nvPr>
          </p:nvCxnSpPr>
          <p:spPr>
            <a:xfrm flipH="1" flipV="1">
              <a:off x="757" y="5286"/>
              <a:ext cx="567" cy="24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>
              <p:custDataLst>
                <p:tags r:id="rId2"/>
              </p:custDataLst>
            </p:nvPr>
          </p:nvSpPr>
          <p:spPr>
            <a:xfrm>
              <a:off x="190" y="5286"/>
              <a:ext cx="2268" cy="454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4" name="直接箭头连接符 43"/>
            <p:cNvCxnSpPr/>
            <p:nvPr>
              <p:custDataLst>
                <p:tags r:id="rId3"/>
              </p:custDataLst>
            </p:nvPr>
          </p:nvCxnSpPr>
          <p:spPr>
            <a:xfrm flipV="1">
              <a:off x="1324" y="4606"/>
              <a:ext cx="0" cy="3515"/>
            </a:xfrm>
            <a:prstGeom prst="straightConnector1">
              <a:avLst/>
            </a:prstGeom>
            <a:ln w="28575" cmpd="sng">
              <a:solidFill>
                <a:srgbClr val="00B0F0"/>
              </a:solidFill>
              <a:prstDash val="dashDot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4"/>
              </p:custDataLst>
            </p:nvPr>
          </p:nvCxnSpPr>
          <p:spPr>
            <a:xfrm flipH="1" flipV="1">
              <a:off x="1324" y="6647"/>
              <a:ext cx="0" cy="11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1325" y="6246"/>
                  <a:ext cx="407" cy="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" y="6246"/>
                  <a:ext cx="407" cy="57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/>
            <p:nvPr>
              <p:custDataLst>
                <p:tags r:id="rId6"/>
              </p:custDataLst>
            </p:nvPr>
          </p:nvCxnSpPr>
          <p:spPr>
            <a:xfrm flipV="1">
              <a:off x="1324" y="5513"/>
              <a:ext cx="1134" cy="226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2005" y="5967"/>
                  <a:ext cx="407" cy="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5" y="5967"/>
                  <a:ext cx="407" cy="578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/>
                <p:cNvSpPr txBox="1"/>
                <p:nvPr/>
              </p:nvSpPr>
              <p:spPr>
                <a:xfrm>
                  <a:off x="236" y="5853"/>
                  <a:ext cx="407" cy="6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𝑟𝑜𝑡</m:t>
                                    </m:r>
                                  </m:sub>
                                </m:sSub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49" name="文本框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" y="5853"/>
                  <a:ext cx="407" cy="631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/>
            <p:cNvCxnSpPr>
              <a:endCxn id="43" idx="6"/>
            </p:cNvCxnSpPr>
            <p:nvPr>
              <p:custDataLst>
                <p:tags r:id="rId9"/>
              </p:custDataLst>
            </p:nvPr>
          </p:nvCxnSpPr>
          <p:spPr>
            <a:xfrm>
              <a:off x="1324" y="5513"/>
              <a:ext cx="1134" cy="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>
              <p:custDataLst>
                <p:tags r:id="rId10"/>
              </p:custDataLst>
            </p:nvPr>
          </p:nvCxnSpPr>
          <p:spPr>
            <a:xfrm>
              <a:off x="757" y="5313"/>
              <a:ext cx="567" cy="200"/>
            </a:xfrm>
            <a:prstGeom prst="straightConnector1">
              <a:avLst/>
            </a:prstGeom>
            <a:ln w="25400">
              <a:solidFill>
                <a:schemeClr val="accent5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弧形 51"/>
            <p:cNvSpPr/>
            <p:nvPr>
              <p:custDataLst>
                <p:tags r:id="rId11"/>
              </p:custDataLst>
            </p:nvPr>
          </p:nvSpPr>
          <p:spPr>
            <a:xfrm rot="18720000">
              <a:off x="565" y="5455"/>
              <a:ext cx="1155" cy="916"/>
            </a:xfrm>
            <a:prstGeom prst="arc">
              <a:avLst>
                <a:gd name="adj1" fmla="val 19022142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>
              <p:custDataLst>
                <p:tags r:id="rId12"/>
              </p:custDataLst>
            </p:nvPr>
          </p:nvSpPr>
          <p:spPr>
            <a:xfrm>
              <a:off x="1489" y="4833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rgbClr val="FF0000"/>
                  </a:solidFill>
                  <a:cs typeface="Arial" panose="020B0604020202020204" pitchFamily="34" charset="0"/>
                </a:rPr>
                <a:t>θ</a:t>
              </a:r>
              <a:endParaRPr lang="zh-CN" altLang="en-US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54" name="直接箭头连接符 53"/>
            <p:cNvCxnSpPr/>
            <p:nvPr>
              <p:custDataLst>
                <p:tags r:id="rId13"/>
              </p:custDataLst>
            </p:nvPr>
          </p:nvCxnSpPr>
          <p:spPr>
            <a:xfrm flipV="1">
              <a:off x="1324" y="5515"/>
              <a:ext cx="0" cy="22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/>
                <p:cNvSpPr txBox="1"/>
                <p:nvPr/>
              </p:nvSpPr>
              <p:spPr>
                <a:xfrm>
                  <a:off x="1091" y="5564"/>
                  <a:ext cx="1367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FFC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solidFill>
                                      <a:srgbClr val="FFC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𝑝𝑙𝑙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FFC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5" name="文本框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" y="5564"/>
                  <a:ext cx="1367" cy="63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/>
                <p:cNvSpPr txBox="1"/>
                <p:nvPr/>
              </p:nvSpPr>
              <p:spPr>
                <a:xfrm>
                  <a:off x="1605" y="4567"/>
                  <a:ext cx="1367" cy="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𝑣𝑒𝑡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6" name="文本框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5" y="4567"/>
                  <a:ext cx="1367" cy="606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接箭头连接符 56"/>
            <p:cNvCxnSpPr/>
            <p:nvPr>
              <p:custDataLst>
                <p:tags r:id="rId16"/>
              </p:custDataLst>
            </p:nvPr>
          </p:nvCxnSpPr>
          <p:spPr>
            <a:xfrm>
              <a:off x="1303" y="5173"/>
              <a:ext cx="0" cy="34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215" y="4571"/>
                  <a:ext cx="1367" cy="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" y="4571"/>
                  <a:ext cx="1367" cy="578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组合 19"/>
          <p:cNvGrpSpPr/>
          <p:nvPr/>
        </p:nvGrpSpPr>
        <p:grpSpPr>
          <a:xfrm>
            <a:off x="1855470" y="475615"/>
            <a:ext cx="1637665" cy="1784985"/>
            <a:chOff x="3826" y="297"/>
            <a:chExt cx="2579" cy="2811"/>
          </a:xfrm>
        </p:grpSpPr>
        <p:sp>
          <p:nvSpPr>
            <p:cNvPr id="5" name="椭圆 4"/>
            <p:cNvSpPr/>
            <p:nvPr/>
          </p:nvSpPr>
          <p:spPr>
            <a:xfrm>
              <a:off x="3826" y="864"/>
              <a:ext cx="2266" cy="224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>
              <p:custDataLst>
                <p:tags r:id="rId18"/>
              </p:custDataLst>
            </p:nvPr>
          </p:nvCxnSpPr>
          <p:spPr>
            <a:xfrm>
              <a:off x="4932" y="1998"/>
              <a:ext cx="1160" cy="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5" idx="0"/>
            </p:cNvCxnSpPr>
            <p:nvPr>
              <p:custDataLst>
                <p:tags r:id="rId19"/>
              </p:custDataLst>
            </p:nvPr>
          </p:nvCxnSpPr>
          <p:spPr>
            <a:xfrm flipV="1">
              <a:off x="4932" y="864"/>
              <a:ext cx="27" cy="113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>
              <p:custDataLst>
                <p:tags r:id="rId20"/>
              </p:custDataLst>
            </p:nvPr>
          </p:nvCxnSpPr>
          <p:spPr>
            <a:xfrm flipV="1">
              <a:off x="4932" y="977"/>
              <a:ext cx="567" cy="102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138" y="377"/>
                  <a:ext cx="456" cy="4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𝑤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" y="377"/>
                  <a:ext cx="456" cy="453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170" y="1998"/>
                  <a:ext cx="685" cy="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noBreak m:val="on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boxPr>
                          <m:e>
                            <m:groupChr>
                              <m:groupChrPr>
                                <m:chr m:val="→"/>
                                <m:pos m:val="top"/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groupChr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𝑣𝑒𝑡</m:t>
                                </m:r>
                              </m:e>
                            </m:groupChr>
                          </m:e>
                        </m:box>
                      </m:oMath>
                    </m:oMathPara>
                  </a14:m>
                  <a:endParaRPr lang="en-US" altLang="zh-CN" i="1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" y="1998"/>
                  <a:ext cx="685" cy="452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819" y="297"/>
                  <a:ext cx="1587" cy="43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no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𝑟𝑜𝑡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_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𝑣𝑒𝑡</m:t>
                            </m:r>
                          </m:e>
                        </m:acc>
                      </m:oMath>
                    </m:oMathPara>
                  </a14:m>
                  <a:endParaRPr lang="en-US" altLang="zh-CN" i="1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9" y="297"/>
                  <a:ext cx="1587" cy="430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/>
            <p:cNvCxnSpPr/>
            <p:nvPr>
              <p:custDataLst>
                <p:tags r:id="rId24"/>
              </p:custDataLst>
            </p:nvPr>
          </p:nvCxnSpPr>
          <p:spPr>
            <a:xfrm flipV="1">
              <a:off x="5499" y="983"/>
              <a:ext cx="0" cy="1020"/>
            </a:xfrm>
            <a:prstGeom prst="straightConnector1">
              <a:avLst/>
            </a:prstGeom>
            <a:ln w="15875" cmpd="sng">
              <a:solidFill>
                <a:srgbClr val="00B0F0"/>
              </a:solidFill>
              <a:prstDash val="dashDot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>
              <p:custDataLst>
                <p:tags r:id="rId25"/>
              </p:custDataLst>
            </p:nvPr>
          </p:nvCxnSpPr>
          <p:spPr>
            <a:xfrm flipH="1">
              <a:off x="4932" y="977"/>
              <a:ext cx="510" cy="0"/>
            </a:xfrm>
            <a:prstGeom prst="straightConnector1">
              <a:avLst/>
            </a:prstGeom>
            <a:ln w="15875" cmpd="sng">
              <a:solidFill>
                <a:srgbClr val="00B0F0"/>
              </a:solidFill>
              <a:prstDash val="dashDot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" name="弧形 14"/>
            <p:cNvSpPr/>
            <p:nvPr>
              <p:custDataLst>
                <p:tags r:id="rId26"/>
              </p:custDataLst>
            </p:nvPr>
          </p:nvSpPr>
          <p:spPr>
            <a:xfrm rot="21120000">
              <a:off x="4196" y="1622"/>
              <a:ext cx="1155" cy="916"/>
            </a:xfrm>
            <a:prstGeom prst="arc">
              <a:avLst>
                <a:gd name="adj1" fmla="val 19022142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27"/>
              </p:custDataLst>
            </p:nvPr>
          </p:nvSpPr>
          <p:spPr>
            <a:xfrm>
              <a:off x="4471" y="1998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solidFill>
                    <a:srgbClr val="FF0000"/>
                  </a:solidFill>
                  <a:cs typeface="Arial" panose="020B0604020202020204" pitchFamily="34" charset="0"/>
                </a:rPr>
                <a:t>θ</a:t>
              </a:r>
              <a:endParaRPr lang="zh-CN" altLang="en-US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512820" y="624840"/>
                <a:ext cx="5468620" cy="396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把前面的图简化成一个锐角，我们可以</a:t>
                </a:r>
                <a:r>
                  <a:rPr lang="zh-CN" altLang="en-US"/>
                  <a:t>获得</a:t>
                </a:r>
                <a:endParaRPr lang="zh-CN" altLang="en-US"/>
              </a:p>
              <a:p>
                <a:r>
                  <a:rPr lang="en-US" altLang="zh-CN" b="1"/>
                  <a:t>v_vet_rot = v_vet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/>
                  <a:t> + w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𝐬𝐢𝐧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/>
                  <a:t>	(5)</a:t>
                </a:r>
                <a:endParaRPr lang="en-US" altLang="zh-CN" b="1"/>
              </a:p>
              <a:p>
                <a:endParaRPr lang="en-US" altLang="zh-CN"/>
              </a:p>
              <a:p>
                <a:r>
                  <a:rPr lang="zh-CN" altLang="en-US"/>
                  <a:t>通过向量的组合我们可以</a:t>
                </a:r>
                <a:r>
                  <a:rPr lang="zh-CN" altLang="en-US"/>
                  <a:t>知道</a:t>
                </a:r>
                <a:endParaRPr lang="zh-CN" altLang="en-US"/>
              </a:p>
              <a:p>
                <a:r>
                  <a:rPr lang="en-US" altLang="zh-CN" b="1"/>
                  <a:t>v_rot = v_rot_vet + v_vet_pll		(6)</a:t>
                </a:r>
                <a:endParaRPr lang="en-US" altLang="zh-CN" b="1"/>
              </a:p>
              <a:p>
                <a:endParaRPr lang="en-US" altLang="zh-CN" b="1"/>
              </a:p>
              <a:p>
                <a:r>
                  <a:rPr lang="zh-CN" altLang="en-US"/>
                  <a:t>其实</a:t>
                </a:r>
                <a:r>
                  <a:rPr lang="en-US" altLang="zh-CN" b="1"/>
                  <a:t>v_vet_pll = v_pll			(7)</a:t>
                </a:r>
                <a:endParaRPr lang="en-US" altLang="zh-CN" b="1"/>
              </a:p>
              <a:p>
                <a:endParaRPr lang="zh-CN" altLang="en-US" b="1"/>
              </a:p>
              <a:p>
                <a:r>
                  <a:rPr lang="zh-CN" altLang="en-US"/>
                  <a:t>所以</a:t>
                </a:r>
                <a:endParaRPr lang="zh-CN" altLang="en-US"/>
              </a:p>
              <a:p>
                <a:r>
                  <a:rPr lang="en-US" altLang="zh-CN" b="1"/>
                  <a:t>v_rot = </a:t>
                </a:r>
                <a:r>
                  <a:rPr lang="en-US" altLang="zh-CN" b="1">
                    <a:sym typeface="+mn-ea"/>
                  </a:rPr>
                  <a:t>v_vet *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𝒄𝒐𝒔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𝜃</m:t>
                    </m:r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w</a:t>
                </a:r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𝐬𝐢𝐧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(v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 n)•n	(8)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cs typeface="Arial" panose="020B0604020202020204" pitchFamily="34" charset="0"/>
                    <a:sym typeface="+mn-ea"/>
                  </a:rPr>
                  <a:t>进一步得到</a:t>
                </a:r>
                <a:endParaRPr lang="zh-CN" altLang="en-US"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v_rot = (v - 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•n)*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𝐜𝐨𝐬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</a:t>
                </a:r>
                <a:endParaRPr lang="en-US" altLang="zh-CN" b="1" i="1"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(n</a:t>
                </a:r>
                <a:r>
                  <a:rPr lang="en-US" altLang="zh-CN">
                    <a:cs typeface="Arial" panose="020B0604020202020204" pitchFamily="34" charset="0"/>
                    <a:sym typeface="+mn-ea"/>
                  </a:rPr>
                  <a:t>×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 (v - 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•n)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𝐬𝐢𝐧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		(9)</a:t>
                </a:r>
                <a:endParaRPr lang="en-US" altLang="zh-CN" b="1" i="1"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b="1" i="1"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0" y="624840"/>
                <a:ext cx="5468620" cy="3969385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1460" y="116840"/>
                <a:ext cx="8615045" cy="59829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v_rot = (v - 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•n)*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𝐜𝐨𝐬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 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(n</a:t>
                </a:r>
                <a:r>
                  <a:rPr lang="en-US" altLang="zh-CN">
                    <a:cs typeface="Arial" panose="020B0604020202020204" pitchFamily="34" charset="0"/>
                    <a:sym typeface="+mn-ea"/>
                  </a:rPr>
                  <a:t>×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 (v - 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•n)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)*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𝐬𝐢𝐧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1" i="1">
                    <a:cs typeface="Arial" panose="020B0604020202020204" pitchFamily="34" charset="0"/>
                    <a:sym typeface="+mn-ea"/>
                  </a:rPr>
                  <a:t> + 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(v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</a:t>
                </a:r>
                <a:r>
                  <a:rPr lang="en-US" altLang="zh-CN" b="1">
                    <a:cs typeface="Arial" panose="020B0604020202020204" pitchFamily="34" charset="0"/>
                    <a:sym typeface="+mn-ea"/>
                  </a:rPr>
                  <a:t>)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•n	(9)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我们假设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n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1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mP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𝒌𝒙</m:t>
                          </m:r>
                        </m:e>
                      </m:m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𝒌𝒚</m:t>
                          </m:r>
                        </m:e>
                      </m:m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𝒌𝒛</m:t>
                          </m:r>
                        </m:e>
                      </m:mr>
                    </m:m>
                  </m:oMath>
                </a14:m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，假设现在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为坐标系的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x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轴那么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v_x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US" altLang="zh-CN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可计算获得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v_rot_x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b="1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mP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 + 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𝒄</m:t>
                          </m:r>
                        </m:e>
                      </m:m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𝒌𝒚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𝒌𝒛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𝒔</m:t>
                          </m:r>
                        </m:e>
                      </m:mr>
                      <m:m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𝒌𝒙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𝒌𝒛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𝒌𝒚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𝒔</m:t>
                          </m:r>
                        </m:e>
                      </m:mr>
                    </m:m>
                  </m:oMath>
                </a14:m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			(10)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其中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为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1 - c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那其实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绕着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旋转就是可以把两个向量分解成坐标系旋转也就是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v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坐标系绕着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n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坐标系旋转可以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变成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Rot_n(v,</a:t>
                </a:r>
                <a:r>
                  <a:rPr lang="en-US" altLang="zh-CN"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𝑛𝑥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𝑛𝑥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𝑛𝑥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𝑛𝑦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𝑛𝑧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𝑛𝑧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𝑛𝑧</m:t>
                          </m:r>
                        </m:e>
                      </m:mr>
                    </m:m>
                  </m:oMath>
                </a14:m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			</a:t>
                </a:r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(11)</a:t>
                </a:r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endParaRPr lang="en-US" altLang="zh-CN" b="1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所以最终可</a:t>
                </a:r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得</a:t>
                </a:r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Rot_n(v,</a:t>
                </a:r>
                <a:r>
                  <a:rPr lang="en-US" altLang="zh-CN"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𝑘𝑦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𝑘𝑧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𝑣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微软雅黑" panose="020B0503020204020204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</m:e>
                      </m:mr>
                    </m:m>
                  </m:oMath>
                </a14:m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endParaRPr lang="zh-CN" altLang="en-US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" y="116840"/>
                <a:ext cx="8615045" cy="5982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95" y="2564448"/>
            <a:ext cx="8229600" cy="1143000"/>
          </a:xfrm>
        </p:spPr>
        <p:txBody>
          <a:bodyPr/>
          <a:p>
            <a:r>
              <a:rPr lang="en-US" altLang="zh-CN"/>
              <a:t>D</a:t>
            </a:r>
            <a:r>
              <a:rPr lang="en-US" altLang="zh-CN"/>
              <a:t>enavit Hartenberg</a:t>
            </a:r>
            <a:r>
              <a:rPr lang="zh-CN" altLang="en-US"/>
              <a:t>参数</a:t>
            </a:r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363845" y="62039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这是一个轴，在空间中轴可以用一条直线表示，列如旋转轴和平移</a:t>
            </a:r>
            <a:r>
              <a:rPr lang="zh-CN" altLang="en-US"/>
              <a:t>轴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11505" y="332740"/>
            <a:ext cx="286385" cy="1224280"/>
            <a:chOff x="2210" y="637"/>
            <a:chExt cx="451" cy="1928"/>
          </a:xfrm>
        </p:grpSpPr>
        <p:sp>
          <p:nvSpPr>
            <p:cNvPr id="5" name="圆柱形 4"/>
            <p:cNvSpPr/>
            <p:nvPr/>
          </p:nvSpPr>
          <p:spPr>
            <a:xfrm>
              <a:off x="2210" y="1318"/>
              <a:ext cx="443" cy="537"/>
            </a:xfrm>
            <a:prstGeom prst="can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2437" y="637"/>
              <a:ext cx="0" cy="1928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弧形 7"/>
            <p:cNvSpPr/>
            <p:nvPr/>
          </p:nvSpPr>
          <p:spPr>
            <a:xfrm rot="5400000">
              <a:off x="2335" y="691"/>
              <a:ext cx="220" cy="432"/>
            </a:xfrm>
            <a:prstGeom prst="arc">
              <a:avLst>
                <a:gd name="adj1" fmla="val 13943733"/>
                <a:gd name="adj2" fmla="val 7819105"/>
              </a:avLst>
            </a:prstGeom>
            <a:ln>
              <a:solidFill>
                <a:schemeClr val="tx2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1460" y="1700530"/>
            <a:ext cx="105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旋转轴</a:t>
            </a:r>
            <a:endParaRPr lang="zh-CN" altLang="en-US"/>
          </a:p>
        </p:txBody>
      </p:sp>
      <p:sp>
        <p:nvSpPr>
          <p:cNvPr id="11" name="立方体 10"/>
          <p:cNvSpPr/>
          <p:nvPr/>
        </p:nvSpPr>
        <p:spPr>
          <a:xfrm>
            <a:off x="1907540" y="836930"/>
            <a:ext cx="431800" cy="287655"/>
          </a:xfrm>
          <a:prstGeom prst="cube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1619250" y="980440"/>
            <a:ext cx="1008380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19250" y="1700530"/>
            <a:ext cx="91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平移</a:t>
            </a:r>
            <a:r>
              <a:rPr lang="zh-CN" altLang="en-US"/>
              <a:t>轴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507990" y="2635250"/>
                <a:ext cx="3048000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/>
                  <a:t>:</a:t>
                </a:r>
                <a:r>
                  <a:rPr lang="zh-CN" altLang="en-US" b="1"/>
                  <a:t>连杆长度</a:t>
                </a:r>
                <a:r>
                  <a:rPr lang="zh-CN" altLang="en-US"/>
                  <a:t>，空间中连杆用直线表示，所以就是空间中直线的</a:t>
                </a:r>
                <a:r>
                  <a:rPr lang="zh-CN" altLang="en-US" b="1"/>
                  <a:t>公垂线</a:t>
                </a:r>
                <a:endParaRPr lang="zh-CN" altLang="en-US" b="1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990" y="2635250"/>
                <a:ext cx="3048000" cy="922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曲线连接符 18"/>
          <p:cNvCxnSpPr/>
          <p:nvPr>
            <p:custDataLst>
              <p:tags r:id="rId2"/>
            </p:custDataLst>
          </p:nvPr>
        </p:nvCxnSpPr>
        <p:spPr>
          <a:xfrm flipV="1">
            <a:off x="541020" y="2782570"/>
            <a:ext cx="1562735" cy="393700"/>
          </a:xfrm>
          <a:prstGeom prst="curvedConnector3">
            <a:avLst>
              <a:gd name="adj1" fmla="val 44209"/>
            </a:avLst>
          </a:prstGeom>
          <a:ln w="1079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柱形 14"/>
          <p:cNvSpPr/>
          <p:nvPr>
            <p:custDataLst>
              <p:tags r:id="rId3"/>
            </p:custDataLst>
          </p:nvPr>
        </p:nvSpPr>
        <p:spPr>
          <a:xfrm rot="10260000">
            <a:off x="277495" y="298513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>
            <p:custDataLst>
              <p:tags r:id="rId4"/>
            </p:custDataLst>
          </p:nvPr>
        </p:nvSpPr>
        <p:spPr>
          <a:xfrm rot="840000">
            <a:off x="1989455" y="255587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324485" y="2278380"/>
            <a:ext cx="360045" cy="21602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6"/>
            </p:custDataLst>
          </p:nvPr>
        </p:nvCxnSpPr>
        <p:spPr>
          <a:xfrm flipH="1">
            <a:off x="1837055" y="2206625"/>
            <a:ext cx="575945" cy="20161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7"/>
            </p:custDataLst>
          </p:nvPr>
        </p:nvCxnSpPr>
        <p:spPr>
          <a:xfrm flipH="1">
            <a:off x="540835" y="3574415"/>
            <a:ext cx="1475740" cy="1441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-34290" y="3288030"/>
                <a:ext cx="26663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290" y="3288030"/>
                <a:ext cx="266636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395605" y="227711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2483485" y="227711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</a:t>
            </a:r>
            <a:r>
              <a:rPr lang="en-US" altLang="zh-CN"/>
              <a:t>i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580380" y="4725035"/>
                <a:ext cx="3004185" cy="6540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:</m:t>
                    </m:r>
                    <m:r>
                      <a:rPr lang="zh-CN" altLang="en-US" b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连杆转角</m:t>
                    </m:r>
                    <m:r>
                      <a:rPr lang="en-US" altLang="zh-CN" b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把轴</a:t>
                </a:r>
                <a:r>
                  <a:rPr lang="en-US" altLang="zh-CN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i-1</a:t>
                </a:r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转到轴</a:t>
                </a:r>
                <a:r>
                  <a:rPr lang="en-US" altLang="zh-CN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所需要的</a:t>
                </a:r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角度</a:t>
                </a:r>
                <a:endParaRPr lang="zh-CN" altLang="en-US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80" y="4725035"/>
                <a:ext cx="3004185" cy="6540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曲线连接符 27"/>
          <p:cNvCxnSpPr/>
          <p:nvPr>
            <p:custDataLst>
              <p:tags r:id="rId12"/>
            </p:custDataLst>
          </p:nvPr>
        </p:nvCxnSpPr>
        <p:spPr>
          <a:xfrm flipV="1">
            <a:off x="613410" y="4942840"/>
            <a:ext cx="1562735" cy="393700"/>
          </a:xfrm>
          <a:prstGeom prst="curvedConnector3">
            <a:avLst>
              <a:gd name="adj1" fmla="val 44209"/>
            </a:avLst>
          </a:prstGeom>
          <a:ln w="1079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>
            <p:custDataLst>
              <p:tags r:id="rId13"/>
            </p:custDataLst>
          </p:nvPr>
        </p:nvSpPr>
        <p:spPr>
          <a:xfrm rot="10260000">
            <a:off x="349885" y="514540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柱形 29"/>
          <p:cNvSpPr/>
          <p:nvPr>
            <p:custDataLst>
              <p:tags r:id="rId14"/>
            </p:custDataLst>
          </p:nvPr>
        </p:nvSpPr>
        <p:spPr>
          <a:xfrm rot="840000">
            <a:off x="2061845" y="471614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>
            <p:custDataLst>
              <p:tags r:id="rId15"/>
            </p:custDataLst>
          </p:nvPr>
        </p:nvCxnSpPr>
        <p:spPr>
          <a:xfrm>
            <a:off x="396875" y="4438650"/>
            <a:ext cx="360045" cy="21602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6"/>
            </p:custDataLst>
          </p:nvPr>
        </p:nvCxnSpPr>
        <p:spPr>
          <a:xfrm flipH="1">
            <a:off x="1909445" y="4366895"/>
            <a:ext cx="575945" cy="20161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7"/>
            </p:custDataLst>
          </p:nvPr>
        </p:nvCxnSpPr>
        <p:spPr>
          <a:xfrm flipH="1">
            <a:off x="613225" y="5734685"/>
            <a:ext cx="1475740" cy="1441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8100" y="5448300"/>
                <a:ext cx="26663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5448300"/>
                <a:ext cx="266636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>
            <p:custDataLst>
              <p:tags r:id="rId18"/>
            </p:custDataLst>
          </p:nvPr>
        </p:nvSpPr>
        <p:spPr>
          <a:xfrm>
            <a:off x="395605" y="436499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</a:t>
            </a:r>
            <a:r>
              <a:rPr lang="en-US" altLang="zh-CN"/>
              <a:t>i-1</a:t>
            </a:r>
            <a:endParaRPr lang="en-US" altLang="zh-CN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2555875" y="443738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</a:t>
            </a:r>
            <a:r>
              <a:rPr lang="en-US" altLang="zh-CN"/>
              <a:t>i</a:t>
            </a:r>
            <a:endParaRPr lang="en-US" altLang="zh-CN"/>
          </a:p>
        </p:txBody>
      </p:sp>
      <p:cxnSp>
        <p:nvCxnSpPr>
          <p:cNvPr id="37" name="直接连接符 36"/>
          <p:cNvCxnSpPr/>
          <p:nvPr>
            <p:custDataLst>
              <p:tags r:id="rId20"/>
            </p:custDataLst>
          </p:nvPr>
        </p:nvCxnSpPr>
        <p:spPr>
          <a:xfrm flipH="1">
            <a:off x="472440" y="4364990"/>
            <a:ext cx="575945" cy="20161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弧形 37"/>
          <p:cNvSpPr/>
          <p:nvPr/>
        </p:nvSpPr>
        <p:spPr>
          <a:xfrm rot="7740000">
            <a:off x="332740" y="5901690"/>
            <a:ext cx="621030" cy="393065"/>
          </a:xfrm>
          <a:prstGeom prst="arc">
            <a:avLst>
              <a:gd name="adj1" fmla="val 18455979"/>
              <a:gd name="adj2" fmla="val 2128033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-756285" y="6381115"/>
                <a:ext cx="26663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6285" y="6381115"/>
                <a:ext cx="2666365" cy="36830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左箭头 39"/>
          <p:cNvSpPr/>
          <p:nvPr/>
        </p:nvSpPr>
        <p:spPr>
          <a:xfrm>
            <a:off x="1259840" y="4509135"/>
            <a:ext cx="576580" cy="28765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971550" y="4077335"/>
                <a:ext cx="3048000" cy="37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4077335"/>
                <a:ext cx="3048000" cy="3721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4"/>
          <p:cNvCxnSpPr/>
          <p:nvPr/>
        </p:nvCxnSpPr>
        <p:spPr>
          <a:xfrm>
            <a:off x="2411730" y="908685"/>
            <a:ext cx="1224280" cy="0"/>
          </a:xfrm>
          <a:prstGeom prst="line">
            <a:avLst/>
          </a:prstGeom>
          <a:ln w="1079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>
            <p:custDataLst>
              <p:tags r:id="rId1"/>
            </p:custDataLst>
          </p:nvPr>
        </p:nvCxnSpPr>
        <p:spPr>
          <a:xfrm flipV="1">
            <a:off x="683260" y="781050"/>
            <a:ext cx="1492885" cy="415925"/>
          </a:xfrm>
          <a:prstGeom prst="curvedConnector3">
            <a:avLst>
              <a:gd name="adj1" fmla="val 50021"/>
            </a:avLst>
          </a:prstGeom>
          <a:ln w="1079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柱形 28"/>
          <p:cNvSpPr/>
          <p:nvPr>
            <p:custDataLst>
              <p:tags r:id="rId2"/>
            </p:custDataLst>
          </p:nvPr>
        </p:nvSpPr>
        <p:spPr>
          <a:xfrm rot="10260000">
            <a:off x="367665" y="938530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柱形 29"/>
          <p:cNvSpPr/>
          <p:nvPr>
            <p:custDataLst>
              <p:tags r:id="rId3"/>
            </p:custDataLst>
          </p:nvPr>
        </p:nvSpPr>
        <p:spPr>
          <a:xfrm rot="840000">
            <a:off x="2061845" y="55435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467360" y="260350"/>
            <a:ext cx="288290" cy="21602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 flipH="1">
            <a:off x="1909445" y="205105"/>
            <a:ext cx="575945" cy="20161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8100" y="1286510"/>
                <a:ext cx="26663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286510"/>
                <a:ext cx="266636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 flipH="1">
            <a:off x="683075" y="1628775"/>
            <a:ext cx="1403985" cy="14414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圆柱形 5"/>
          <p:cNvSpPr/>
          <p:nvPr>
            <p:custDataLst>
              <p:tags r:id="rId8"/>
            </p:custDataLst>
          </p:nvPr>
        </p:nvSpPr>
        <p:spPr>
          <a:xfrm>
            <a:off x="3636010" y="62039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9"/>
            </p:custDataLst>
          </p:nvPr>
        </p:nvCxnSpPr>
        <p:spPr>
          <a:xfrm>
            <a:off x="3851910" y="188595"/>
            <a:ext cx="0" cy="21602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 flipH="1">
            <a:off x="2123255" y="1484630"/>
            <a:ext cx="1728470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63395" y="1052830"/>
                <a:ext cx="266636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395" y="1052830"/>
                <a:ext cx="2666365" cy="3683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号 11"/>
          <p:cNvSpPr/>
          <p:nvPr/>
        </p:nvSpPr>
        <p:spPr>
          <a:xfrm rot="600000">
            <a:off x="2135505" y="1494155"/>
            <a:ext cx="122555" cy="149225"/>
          </a:xfrm>
          <a:prstGeom prst="rightBrace">
            <a:avLst>
              <a:gd name="adj1" fmla="val 8333"/>
              <a:gd name="adj2" fmla="val 50212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 rot="300000">
                <a:off x="2083371" y="1474089"/>
                <a:ext cx="6299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000">
                <a:off x="2083371" y="1474089"/>
                <a:ext cx="629920" cy="368300"/>
              </a:xfrm>
              <a:prstGeom prst="rect">
                <a:avLst/>
              </a:prstGeom>
              <a:blipFill rotWithShape="1">
                <a:blip r:embed="rId12"/>
                <a:stretch>
                  <a:fillRect l="-2409" t="-7310" r="-2329" b="-7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859655" y="764540"/>
                <a:ext cx="387096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 b="1"/>
                  <a:t>连杆偏距</a:t>
                </a:r>
                <a:r>
                  <a:rPr lang="en-US" altLang="zh-CN"/>
                  <a:t>:</a:t>
                </a:r>
                <a:r>
                  <a:rPr lang="zh-CN" altLang="en-US"/>
                  <a:t>这个表示两个公垂线之间的</a:t>
                </a:r>
                <a:r>
                  <a:rPr lang="zh-CN" altLang="en-US"/>
                  <a:t>距离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655" y="764540"/>
                <a:ext cx="3870960" cy="64516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 flipH="1">
            <a:off x="666565" y="2998470"/>
            <a:ext cx="2392680" cy="26479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H="1">
            <a:off x="1259655" y="3118485"/>
            <a:ext cx="2432050" cy="2413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弧形 37"/>
          <p:cNvSpPr/>
          <p:nvPr/>
        </p:nvSpPr>
        <p:spPr>
          <a:xfrm rot="2580000">
            <a:off x="2318385" y="2869565"/>
            <a:ext cx="621030" cy="393065"/>
          </a:xfrm>
          <a:prstGeom prst="arc">
            <a:avLst>
              <a:gd name="adj1" fmla="val 18455979"/>
              <a:gd name="adj2" fmla="val 19951858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203511" y="2711069"/>
                <a:ext cx="4610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solidFill>
                    <a:srgbClr val="00B05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11" y="2711069"/>
                <a:ext cx="461010" cy="368300"/>
              </a:xfrm>
              <a:prstGeom prst="rect">
                <a:avLst/>
              </a:prstGeom>
              <a:blipFill rotWithShape="1">
                <a:blip r:embed="rId16"/>
                <a:stretch>
                  <a:fillRect l="-124" t="-69" r="1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932045" y="2854325"/>
                <a:ext cx="30480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 b="1"/>
                  <a:t>关节变量</a:t>
                </a:r>
                <a:r>
                  <a:rPr lang="en-US" altLang="zh-CN"/>
                  <a:t>:</a:t>
                </a:r>
                <a:r>
                  <a:rPr lang="zh-CN" altLang="en-US"/>
                  <a:t>表示公垂线之间的</a:t>
                </a:r>
                <a:r>
                  <a:rPr lang="zh-CN" altLang="en-US"/>
                  <a:t>夹角</a:t>
                </a:r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5" y="2854325"/>
                <a:ext cx="3048000" cy="64516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曲线连接符 18"/>
          <p:cNvCxnSpPr/>
          <p:nvPr>
            <p:custDataLst>
              <p:tags r:id="rId18"/>
            </p:custDataLst>
          </p:nvPr>
        </p:nvCxnSpPr>
        <p:spPr>
          <a:xfrm flipV="1">
            <a:off x="1185545" y="4509135"/>
            <a:ext cx="1492885" cy="415925"/>
          </a:xfrm>
          <a:prstGeom prst="curvedConnector3">
            <a:avLst>
              <a:gd name="adj1" fmla="val 50021"/>
            </a:avLst>
          </a:prstGeom>
          <a:ln w="1079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圆柱形 19"/>
          <p:cNvSpPr/>
          <p:nvPr>
            <p:custDataLst>
              <p:tags r:id="rId19"/>
            </p:custDataLst>
          </p:nvPr>
        </p:nvSpPr>
        <p:spPr>
          <a:xfrm rot="10260000">
            <a:off x="869950" y="4666615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柱形 20"/>
          <p:cNvSpPr/>
          <p:nvPr>
            <p:custDataLst>
              <p:tags r:id="rId20"/>
            </p:custDataLst>
          </p:nvPr>
        </p:nvSpPr>
        <p:spPr>
          <a:xfrm rot="840000">
            <a:off x="2564130" y="4282440"/>
            <a:ext cx="430530" cy="603250"/>
          </a:xfrm>
          <a:prstGeom prst="can">
            <a:avLst>
              <a:gd name="adj" fmla="val 70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>
            <p:custDataLst>
              <p:tags r:id="rId21"/>
            </p:custDataLst>
          </p:nvPr>
        </p:nvCxnSpPr>
        <p:spPr>
          <a:xfrm>
            <a:off x="969645" y="3988435"/>
            <a:ext cx="288290" cy="21602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22"/>
            </p:custDataLst>
          </p:nvPr>
        </p:nvCxnSpPr>
        <p:spPr>
          <a:xfrm flipH="1">
            <a:off x="2411730" y="3933190"/>
            <a:ext cx="575945" cy="201612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003800" y="3933190"/>
                <a:ext cx="3959860" cy="149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对于中间连杆来说</a:t>
                </a:r>
                <a:br>
                  <a:rPr lang="zh-CN" altLang="en-US"/>
                </a:br>
                <a:r>
                  <a:rPr lang="zh-CN" altLang="en-US"/>
                  <a:t>轴</a:t>
                </a:r>
                <a:r>
                  <a:rPr lang="en-US" altLang="zh-CN"/>
                  <a:t>i</a:t>
                </a:r>
                <a:r>
                  <a:rPr lang="zh-CN" altLang="en-US"/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轴</a:t>
                </a:r>
                <a:endParaRPr lang="zh-CN" altLang="en-US"/>
              </a:p>
              <a:p>
                <a:r>
                  <a:rPr lang="zh-CN" altLang="en-US"/>
                  <a:t>公轴线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cs typeface="Cambria Math" panose="02040503050406030204" charset="0"/>
                      </a:rPr>
                      <m:t>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由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指向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轴</m:t>
                    </m:r>
                  </m:oMath>
                </a14:m>
                <a:endParaRPr lang="zh-CN" altLang="en-US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如果两轴相交，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轴垂直于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两轴相交的</a:t>
                </a:r>
                <a:r>
                  <a:rPr lang="zh-CN" altLang="en-US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平面</a:t>
                </a:r>
                <a:endParaRPr lang="zh-CN" altLang="en-US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3933190"/>
                <a:ext cx="3959860" cy="149288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/>
          <p:cNvCxnSpPr/>
          <p:nvPr/>
        </p:nvCxnSpPr>
        <p:spPr>
          <a:xfrm flipV="1">
            <a:off x="1187450" y="5517515"/>
            <a:ext cx="431165" cy="7239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1115695" y="5157470"/>
            <a:ext cx="72390" cy="431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0" y="5589270"/>
                <a:ext cx="3048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89270"/>
                <a:ext cx="3048000" cy="368300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-684530" y="5229225"/>
                <a:ext cx="3048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30" y="5229225"/>
                <a:ext cx="3048000" cy="36830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0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1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2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3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4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5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6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7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8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19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0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1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2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3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4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5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6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7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8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29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0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1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2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3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4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5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6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7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8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39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0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1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2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3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4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5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6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7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8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49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5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50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51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2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3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4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5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6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7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8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59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60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1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2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3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4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5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6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7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8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69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70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1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2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3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4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5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6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7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8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79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80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1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2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3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4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5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6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7.xml><?xml version="1.0" encoding="utf-8"?>
<p:tagLst xmlns:p="http://schemas.openxmlformats.org/presentationml/2006/main">
  <p:tag name="KSO_WM_DIAGRAM_VIRTUALLY_FRAME" val="{&quot;height&quot;:345.85,&quot;left&quot;:18.34336408220694,&quot;top&quot;:173.75,&quot;width&quot;:253.15663591779307}"/>
</p:tagLst>
</file>

<file path=ppt/tags/tag88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89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9.xml><?xml version="1.0" encoding="utf-8"?>
<p:tagLst xmlns:p="http://schemas.openxmlformats.org/presentationml/2006/main">
  <p:tag name="KSO_WM_DIAGRAM_VIRTUALLY_FRAME" val="{&quot;height&quot;:379.9,&quot;left&quot;:8.45,&quot;top&quot;:20.5,&quot;width&quot;:194.05}"/>
</p:tagLst>
</file>

<file path=ppt/tags/tag90.xml><?xml version="1.0" encoding="utf-8"?>
<p:tagLst xmlns:p="http://schemas.openxmlformats.org/presentationml/2006/main">
  <p:tag name="KSO_WM_SLIDE_ID" val="custom20235011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011"/>
  <p:tag name="KSO_WM_SLIDE_TYPE" val="text"/>
  <p:tag name="KSO_WM_SLIDE_SUBTYPE" val="picTxt"/>
  <p:tag name="KSO_WM_SLIDE_SIZE" val="850*471"/>
  <p:tag name="KSO_WM_SLIDE_POSITION" val="54*28"/>
  <p:tag name="KSO_WM_SLIDE_LAYOUT" val="a_d_β"/>
  <p:tag name="KSO_WM_SLIDE_LAYOUT_CNT" val="1_1_1"/>
  <p:tag name="KSO_WM_SPECIAL_SOURCE" val="bdnull"/>
  <p:tag name="RESOURCE_RECORD_KEY" val="{&quot;65&quot;:[3],&quot;71&quot;:[76235679597]}"/>
</p:tagLst>
</file>

<file path=ppt/tags/tag91.xml><?xml version="1.0" encoding="utf-8"?>
<p:tagLst xmlns:p="http://schemas.openxmlformats.org/presentationml/2006/main">
  <p:tag name="TABLE_ENDDRAG_ORIGIN_RECT" val="318*278"/>
  <p:tag name="TABLE_ENDDRAG_RECT" val="293*235*318*278"/>
</p:tagLst>
</file>

<file path=ppt/tags/tag92.xml><?xml version="1.0" encoding="utf-8"?>
<p:tagLst xmlns:p="http://schemas.openxmlformats.org/presentationml/2006/main">
  <p:tag name="TABLE_ENDDRAG_ORIGIN_RECT" val="318*278"/>
  <p:tag name="TABLE_ENDDRAG_RECT" val="293*235*318*278"/>
</p:tagLst>
</file>

<file path=ppt/tags/tag93.xml><?xml version="1.0" encoding="utf-8"?>
<p:tagLst xmlns:p="http://schemas.openxmlformats.org/presentationml/2006/main">
  <p:tag name="TABLE_ENDDRAG_ORIGIN_RECT" val="318*278"/>
  <p:tag name="TABLE_ENDDRAG_RECT" val="293*235*318*278"/>
</p:tagLst>
</file>

<file path=ppt/tags/tag94.xml><?xml version="1.0" encoding="utf-8"?>
<p:tagLst xmlns:p="http://schemas.openxmlformats.org/presentationml/2006/main">
  <p:tag name="TABLE_ENDDRAG_ORIGIN_RECT" val="318*278"/>
  <p:tag name="TABLE_ENDDRAG_RECT" val="293*235*318*278"/>
</p:tagLst>
</file>

<file path=ppt/tags/tag95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96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97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98.xml><?xml version="1.0" encoding="utf-8"?>
<p:tagLst xmlns:p="http://schemas.openxmlformats.org/presentationml/2006/main">
  <p:tag name="TABLE_ENDDRAG_ORIGIN_RECT" val="324*453"/>
  <p:tag name="TABLE_ENDDRAG_RECT" val="371*48*324*453"/>
</p:tagLst>
</file>

<file path=ppt/tags/tag99.xml><?xml version="1.0" encoding="utf-8"?>
<p:tagLst xmlns:p="http://schemas.openxmlformats.org/presentationml/2006/main">
  <p:tag name="resource_record_key" val="{&quot;13&quot;:[20419716],&quot;29&quot;:[50000076,50000153,50000049,50000142,50000042,50000086,50052433]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3923</Words>
  <Application>WPS 演示</Application>
  <PresentationFormat/>
  <Paragraphs>870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Cambria Math</vt:lpstr>
      <vt:lpstr>MS Mincho</vt:lpstr>
      <vt:lpstr>Segoe Print</vt:lpstr>
      <vt:lpstr>Arial Unicode MS</vt:lpstr>
      <vt:lpstr>Calibri</vt:lpstr>
      <vt:lpstr>默认设计模板</vt:lpstr>
      <vt:lpstr>相对坐标系</vt:lpstr>
      <vt:lpstr>PowerPoint 演示文稿</vt:lpstr>
      <vt:lpstr>绕轴角旋转的矩阵推导</vt:lpstr>
      <vt:lpstr>PowerPoint 演示文稿</vt:lpstr>
      <vt:lpstr>PowerPoint 演示文稿</vt:lpstr>
      <vt:lpstr>PowerPoint 演示文稿</vt:lpstr>
      <vt:lpstr>Denavit Hartenberg参数详解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绕轴角旋转的矩阵推导</dc:title>
  <dc:creator>jiboc</dc:creator>
  <cp:lastModifiedBy>正义的伙伴</cp:lastModifiedBy>
  <cp:revision>41</cp:revision>
  <dcterms:created xsi:type="dcterms:W3CDTF">2024-12-02T13:21:00Z</dcterms:created>
  <dcterms:modified xsi:type="dcterms:W3CDTF">2024-12-24T03:06:50Z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2A1710FDA3DB472A99AD37466068A3AD_12</vt:lpwstr>
  </property>
</Properties>
</file>