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0" r:id="rId4"/>
    <p:sldId id="258" r:id="rId5"/>
  </p:sldIdLst>
  <p:sldSz cx="18288000" cy="13716000"/>
  <p:notesSz cx="9144000" cy="6858000"/>
  <p:defaultTextStyle>
    <a:defPPr>
      <a:defRPr lang="en-US"/>
    </a:defPPr>
    <a:lvl1pPr marL="0" algn="l" defTabSz="1454533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27267" algn="l" defTabSz="1454533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54533" algn="l" defTabSz="1454533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81800" algn="l" defTabSz="1454533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09066" algn="l" defTabSz="1454533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36332" algn="l" defTabSz="1454533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63599" algn="l" defTabSz="1454533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090866" algn="l" defTabSz="1454533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18132" algn="l" defTabSz="1454533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971" autoAdjust="0"/>
    <p:restoredTop sz="94660"/>
  </p:normalViewPr>
  <p:slideViewPr>
    <p:cSldViewPr>
      <p:cViewPr varScale="1">
        <p:scale>
          <a:sx n="37" d="100"/>
          <a:sy n="37" d="100"/>
        </p:scale>
        <p:origin x="-1302" y="-84"/>
      </p:cViewPr>
      <p:guideLst>
        <p:guide orient="horz" pos="432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260854"/>
            <a:ext cx="155448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27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54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81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09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36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635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90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18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042D-0DB7-466F-BEB3-89BA11757586}" type="datetimeFigureOut">
              <a:rPr lang="en-US" smtClean="0"/>
              <a:pPr/>
              <a:t>17-Mar-22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8631-C5F4-4BD5-A890-C3B1C561E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042D-0DB7-466F-BEB3-89BA11757586}" type="datetimeFigureOut">
              <a:rPr lang="en-US" smtClean="0"/>
              <a:pPr/>
              <a:t>17-Mar-22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8631-C5F4-4BD5-A890-C3B1C561E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549280"/>
            <a:ext cx="4114800" cy="11703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49280"/>
            <a:ext cx="12039600" cy="11703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042D-0DB7-466F-BEB3-89BA11757586}" type="datetimeFigureOut">
              <a:rPr lang="en-US" smtClean="0"/>
              <a:pPr/>
              <a:t>17-Mar-22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8631-C5F4-4BD5-A890-C3B1C561E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042D-0DB7-466F-BEB3-89BA11757586}" type="datetimeFigureOut">
              <a:rPr lang="en-US" smtClean="0"/>
              <a:pPr/>
              <a:t>17-Mar-22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8631-C5F4-4BD5-A890-C3B1C561E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7" y="8813803"/>
            <a:ext cx="15544800" cy="2724150"/>
          </a:xfrm>
        </p:spPr>
        <p:txBody>
          <a:bodyPr anchor="t"/>
          <a:lstStyle>
            <a:lvl1pPr algn="l">
              <a:defRPr sz="6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7" y="5813432"/>
            <a:ext cx="15544800" cy="3000374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727267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454533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218180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909066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636332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363599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5090866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818132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042D-0DB7-466F-BEB3-89BA11757586}" type="datetimeFigureOut">
              <a:rPr lang="en-US" smtClean="0"/>
              <a:pPr/>
              <a:t>17-Mar-22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8631-C5F4-4BD5-A890-C3B1C561E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200402"/>
            <a:ext cx="8077200" cy="9051928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3200402"/>
            <a:ext cx="8077200" cy="9051928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042D-0DB7-466F-BEB3-89BA11757586}" type="datetimeFigureOut">
              <a:rPr lang="en-US" smtClean="0"/>
              <a:pPr/>
              <a:t>17-Mar-22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8631-C5F4-4BD5-A890-C3B1C561E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2" y="3070228"/>
            <a:ext cx="8080377" cy="1279524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27267" indent="0">
              <a:buNone/>
              <a:defRPr sz="3200" b="1"/>
            </a:lvl2pPr>
            <a:lvl3pPr marL="1454533" indent="0">
              <a:buNone/>
              <a:defRPr sz="2900" b="1"/>
            </a:lvl3pPr>
            <a:lvl4pPr marL="2181800" indent="0">
              <a:buNone/>
              <a:defRPr sz="2600" b="1"/>
            </a:lvl4pPr>
            <a:lvl5pPr marL="2909066" indent="0">
              <a:buNone/>
              <a:defRPr sz="2600" b="1"/>
            </a:lvl5pPr>
            <a:lvl6pPr marL="3636332" indent="0">
              <a:buNone/>
              <a:defRPr sz="2600" b="1"/>
            </a:lvl6pPr>
            <a:lvl7pPr marL="4363599" indent="0">
              <a:buNone/>
              <a:defRPr sz="2600" b="1"/>
            </a:lvl7pPr>
            <a:lvl8pPr marL="5090866" indent="0">
              <a:buNone/>
              <a:defRPr sz="2600" b="1"/>
            </a:lvl8pPr>
            <a:lvl9pPr marL="5818132" indent="0">
              <a:buNone/>
              <a:defRPr sz="2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2" y="4349752"/>
            <a:ext cx="8080377" cy="7902576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5" y="3070228"/>
            <a:ext cx="8083551" cy="1279524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27267" indent="0">
              <a:buNone/>
              <a:defRPr sz="3200" b="1"/>
            </a:lvl2pPr>
            <a:lvl3pPr marL="1454533" indent="0">
              <a:buNone/>
              <a:defRPr sz="2900" b="1"/>
            </a:lvl3pPr>
            <a:lvl4pPr marL="2181800" indent="0">
              <a:buNone/>
              <a:defRPr sz="2600" b="1"/>
            </a:lvl4pPr>
            <a:lvl5pPr marL="2909066" indent="0">
              <a:buNone/>
              <a:defRPr sz="2600" b="1"/>
            </a:lvl5pPr>
            <a:lvl6pPr marL="3636332" indent="0">
              <a:buNone/>
              <a:defRPr sz="2600" b="1"/>
            </a:lvl6pPr>
            <a:lvl7pPr marL="4363599" indent="0">
              <a:buNone/>
              <a:defRPr sz="2600" b="1"/>
            </a:lvl7pPr>
            <a:lvl8pPr marL="5090866" indent="0">
              <a:buNone/>
              <a:defRPr sz="2600" b="1"/>
            </a:lvl8pPr>
            <a:lvl9pPr marL="5818132" indent="0">
              <a:buNone/>
              <a:defRPr sz="2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5" y="4349752"/>
            <a:ext cx="8083551" cy="7902576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042D-0DB7-466F-BEB3-89BA11757586}" type="datetimeFigureOut">
              <a:rPr lang="en-US" smtClean="0"/>
              <a:pPr/>
              <a:t>17-Mar-22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8631-C5F4-4BD5-A890-C3B1C561E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042D-0DB7-466F-BEB3-89BA11757586}" type="datetimeFigureOut">
              <a:rPr lang="en-US" smtClean="0"/>
              <a:pPr/>
              <a:t>17-Mar-22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8631-C5F4-4BD5-A890-C3B1C561E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042D-0DB7-466F-BEB3-89BA11757586}" type="datetimeFigureOut">
              <a:rPr lang="en-US" smtClean="0"/>
              <a:pPr/>
              <a:t>17-Mar-22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8631-C5F4-4BD5-A890-C3B1C561E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5" y="546100"/>
            <a:ext cx="6016627" cy="2324100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4" y="546106"/>
            <a:ext cx="10223501" cy="11706226"/>
          </a:xfrm>
        </p:spPr>
        <p:txBody>
          <a:bodyPr/>
          <a:lstStyle>
            <a:lvl1pPr>
              <a:defRPr sz="5100"/>
            </a:lvl1pPr>
            <a:lvl2pPr>
              <a:defRPr sz="4400"/>
            </a:lvl2pPr>
            <a:lvl3pPr>
              <a:defRPr sz="38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5" y="2870206"/>
            <a:ext cx="6016627" cy="9382126"/>
          </a:xfrm>
        </p:spPr>
        <p:txBody>
          <a:bodyPr/>
          <a:lstStyle>
            <a:lvl1pPr marL="0" indent="0">
              <a:buNone/>
              <a:defRPr sz="2200"/>
            </a:lvl1pPr>
            <a:lvl2pPr marL="727267" indent="0">
              <a:buNone/>
              <a:defRPr sz="1900"/>
            </a:lvl2pPr>
            <a:lvl3pPr marL="1454533" indent="0">
              <a:buNone/>
              <a:defRPr sz="1600"/>
            </a:lvl3pPr>
            <a:lvl4pPr marL="2181800" indent="0">
              <a:buNone/>
              <a:defRPr sz="1400"/>
            </a:lvl4pPr>
            <a:lvl5pPr marL="2909066" indent="0">
              <a:buNone/>
              <a:defRPr sz="1400"/>
            </a:lvl5pPr>
            <a:lvl6pPr marL="3636332" indent="0">
              <a:buNone/>
              <a:defRPr sz="1400"/>
            </a:lvl6pPr>
            <a:lvl7pPr marL="4363599" indent="0">
              <a:buNone/>
              <a:defRPr sz="1400"/>
            </a:lvl7pPr>
            <a:lvl8pPr marL="5090866" indent="0">
              <a:buNone/>
              <a:defRPr sz="1400"/>
            </a:lvl8pPr>
            <a:lvl9pPr marL="5818132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042D-0DB7-466F-BEB3-89BA11757586}" type="datetimeFigureOut">
              <a:rPr lang="en-US" smtClean="0"/>
              <a:pPr/>
              <a:t>17-Mar-22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8631-C5F4-4BD5-A890-C3B1C561E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7" y="9601205"/>
            <a:ext cx="10972800" cy="1133476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7" y="1225550"/>
            <a:ext cx="10972800" cy="8229600"/>
          </a:xfrm>
        </p:spPr>
        <p:txBody>
          <a:bodyPr/>
          <a:lstStyle>
            <a:lvl1pPr marL="0" indent="0">
              <a:buNone/>
              <a:defRPr sz="5100"/>
            </a:lvl1pPr>
            <a:lvl2pPr marL="727267" indent="0">
              <a:buNone/>
              <a:defRPr sz="4400"/>
            </a:lvl2pPr>
            <a:lvl3pPr marL="1454533" indent="0">
              <a:buNone/>
              <a:defRPr sz="3800"/>
            </a:lvl3pPr>
            <a:lvl4pPr marL="2181800" indent="0">
              <a:buNone/>
              <a:defRPr sz="3200"/>
            </a:lvl4pPr>
            <a:lvl5pPr marL="2909066" indent="0">
              <a:buNone/>
              <a:defRPr sz="3200"/>
            </a:lvl5pPr>
            <a:lvl6pPr marL="3636332" indent="0">
              <a:buNone/>
              <a:defRPr sz="3200"/>
            </a:lvl6pPr>
            <a:lvl7pPr marL="4363599" indent="0">
              <a:buNone/>
              <a:defRPr sz="3200"/>
            </a:lvl7pPr>
            <a:lvl8pPr marL="5090866" indent="0">
              <a:buNone/>
              <a:defRPr sz="3200"/>
            </a:lvl8pPr>
            <a:lvl9pPr marL="5818132" indent="0">
              <a:buNone/>
              <a:defRPr sz="3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7" y="10734681"/>
            <a:ext cx="10972800" cy="1609724"/>
          </a:xfrm>
        </p:spPr>
        <p:txBody>
          <a:bodyPr/>
          <a:lstStyle>
            <a:lvl1pPr marL="0" indent="0">
              <a:buNone/>
              <a:defRPr sz="2200"/>
            </a:lvl1pPr>
            <a:lvl2pPr marL="727267" indent="0">
              <a:buNone/>
              <a:defRPr sz="1900"/>
            </a:lvl2pPr>
            <a:lvl3pPr marL="1454533" indent="0">
              <a:buNone/>
              <a:defRPr sz="1600"/>
            </a:lvl3pPr>
            <a:lvl4pPr marL="2181800" indent="0">
              <a:buNone/>
              <a:defRPr sz="1400"/>
            </a:lvl4pPr>
            <a:lvl5pPr marL="2909066" indent="0">
              <a:buNone/>
              <a:defRPr sz="1400"/>
            </a:lvl5pPr>
            <a:lvl6pPr marL="3636332" indent="0">
              <a:buNone/>
              <a:defRPr sz="1400"/>
            </a:lvl6pPr>
            <a:lvl7pPr marL="4363599" indent="0">
              <a:buNone/>
              <a:defRPr sz="1400"/>
            </a:lvl7pPr>
            <a:lvl8pPr marL="5090866" indent="0">
              <a:buNone/>
              <a:defRPr sz="1400"/>
            </a:lvl8pPr>
            <a:lvl9pPr marL="5818132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042D-0DB7-466F-BEB3-89BA11757586}" type="datetimeFigureOut">
              <a:rPr lang="en-US" smtClean="0"/>
              <a:pPr/>
              <a:t>17-Mar-22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8631-C5F4-4BD5-A890-C3B1C561E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  <a:prstGeom prst="rect">
            <a:avLst/>
          </a:prstGeom>
        </p:spPr>
        <p:txBody>
          <a:bodyPr vert="horz" lIns="145453" tIns="72727" rIns="145453" bIns="7272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00402"/>
            <a:ext cx="16459200" cy="9051928"/>
          </a:xfrm>
          <a:prstGeom prst="rect">
            <a:avLst/>
          </a:prstGeom>
        </p:spPr>
        <p:txBody>
          <a:bodyPr vert="horz" lIns="145453" tIns="72727" rIns="145453" bIns="7272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2712703"/>
            <a:ext cx="4267200" cy="730250"/>
          </a:xfrm>
          <a:prstGeom prst="rect">
            <a:avLst/>
          </a:prstGeom>
        </p:spPr>
        <p:txBody>
          <a:bodyPr vert="horz" lIns="145453" tIns="72727" rIns="145453" bIns="72727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8042D-0DB7-466F-BEB3-89BA11757586}" type="datetimeFigureOut">
              <a:rPr lang="en-US" smtClean="0"/>
              <a:pPr/>
              <a:t>17-Mar-22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2712703"/>
            <a:ext cx="5791200" cy="730250"/>
          </a:xfrm>
          <a:prstGeom prst="rect">
            <a:avLst/>
          </a:prstGeom>
        </p:spPr>
        <p:txBody>
          <a:bodyPr vert="horz" lIns="145453" tIns="72727" rIns="145453" bIns="72727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2712703"/>
            <a:ext cx="4267200" cy="730250"/>
          </a:xfrm>
          <a:prstGeom prst="rect">
            <a:avLst/>
          </a:prstGeom>
        </p:spPr>
        <p:txBody>
          <a:bodyPr vert="horz" lIns="145453" tIns="72727" rIns="145453" bIns="72727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D8631-C5F4-4BD5-A890-C3B1C561E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54533" rtl="0" eaLnBrk="1" latinLnBrk="0" hangingPunct="1">
        <a:spcBef>
          <a:spcPct val="0"/>
        </a:spcBef>
        <a:buNone/>
        <a:defRPr sz="7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5450" indent="-545450" algn="l" defTabSz="1454533" rtl="0" eaLnBrk="1" latinLnBrk="0" hangingPunct="1">
        <a:spcBef>
          <a:spcPct val="20000"/>
        </a:spcBef>
        <a:buFont typeface="Arial" pitchFamily="34" charset="0"/>
        <a:buChar char="•"/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181808" indent="-454541" algn="l" defTabSz="1454533" rtl="0" eaLnBrk="1" latinLnBrk="0" hangingPunct="1">
        <a:spcBef>
          <a:spcPct val="20000"/>
        </a:spcBef>
        <a:buFont typeface="Arial" pitchFamily="34" charset="0"/>
        <a:buChar char="–"/>
        <a:defRPr sz="4400" kern="1200">
          <a:solidFill>
            <a:schemeClr val="tx1"/>
          </a:solidFill>
          <a:latin typeface="+mn-lt"/>
          <a:ea typeface="+mn-ea"/>
          <a:cs typeface="+mn-cs"/>
        </a:defRPr>
      </a:lvl2pPr>
      <a:lvl3pPr marL="1818167" indent="-363633" algn="l" defTabSz="1454533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45432" indent="-363633" algn="l" defTabSz="1454533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72699" indent="-363633" algn="l" defTabSz="1454533" rtl="0" eaLnBrk="1" latinLnBrk="0" hangingPunct="1">
        <a:spcBef>
          <a:spcPct val="20000"/>
        </a:spcBef>
        <a:buFont typeface="Arial" pitchFamily="34" charset="0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3999966" indent="-363633" algn="l" defTabSz="145453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27232" indent="-363633" algn="l" defTabSz="145453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54499" indent="-363633" algn="l" defTabSz="145453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181766" indent="-363633" algn="l" defTabSz="145453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54533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27267" algn="l" defTabSz="1454533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54533" algn="l" defTabSz="1454533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81800" algn="l" defTabSz="1454533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09066" algn="l" defTabSz="1454533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36332" algn="l" defTabSz="1454533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63599" algn="l" defTabSz="1454533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090866" algn="l" defTabSz="1454533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18132" algn="l" defTabSz="1454533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553200"/>
            <a:ext cx="16459200" cy="2286000"/>
          </a:xfrm>
        </p:spPr>
        <p:txBody>
          <a:bodyPr>
            <a:normAutofit/>
          </a:bodyPr>
          <a:lstStyle/>
          <a:p>
            <a:r>
              <a:rPr lang="en-US" sz="10000" b="1" dirty="0" smtClean="0">
                <a:solidFill>
                  <a:srgbClr val="002060"/>
                </a:solidFill>
              </a:rPr>
              <a:t>E-R Diagram</a:t>
            </a:r>
            <a:endParaRPr lang="en-US" sz="10000" b="1" dirty="0">
              <a:solidFill>
                <a:srgbClr val="002060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90600" y="1828800"/>
            <a:ext cx="16459200" cy="2590800"/>
          </a:xfrm>
          <a:prstGeom prst="rect">
            <a:avLst/>
          </a:prstGeom>
        </p:spPr>
        <p:txBody>
          <a:bodyPr vert="horz" lIns="145453" tIns="72727" rIns="145453" bIns="72727" rtlCol="0" anchor="ctr">
            <a:normAutofit/>
          </a:bodyPr>
          <a:lstStyle/>
          <a:p>
            <a:pPr marL="0" marR="0" lvl="0" indent="0" algn="ctr" defTabSz="145453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Online Network Engineering Course Database</a:t>
            </a:r>
            <a:endParaRPr kumimoji="0" lang="en-US" sz="7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506200" y="6553200"/>
            <a:ext cx="2438400" cy="762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5453" tIns="72727" rIns="145453" bIns="72727" rtlCol="0" anchor="ctr"/>
          <a:lstStyle/>
          <a:p>
            <a:pPr algn="ctr"/>
            <a:r>
              <a:rPr lang="en-US" sz="3500" dirty="0">
                <a:solidFill>
                  <a:schemeClr val="bg1"/>
                </a:solidFill>
              </a:rPr>
              <a:t>Semesters</a:t>
            </a:r>
          </a:p>
        </p:txBody>
      </p:sp>
      <p:sp>
        <p:nvSpPr>
          <p:cNvPr id="5" name="Flowchart: Decision 4"/>
          <p:cNvSpPr/>
          <p:nvPr/>
        </p:nvSpPr>
        <p:spPr>
          <a:xfrm>
            <a:off x="6553200" y="2438400"/>
            <a:ext cx="3124200" cy="1524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5453" tIns="72727" rIns="145453" bIns="72727" rtlCol="0" anchor="ctr"/>
          <a:lstStyle/>
          <a:p>
            <a:pPr algn="ctr"/>
            <a:r>
              <a:rPr lang="en-US" sz="3000" dirty="0"/>
              <a:t>Offered </a:t>
            </a:r>
          </a:p>
          <a:p>
            <a:pPr algn="ctr"/>
            <a:r>
              <a:rPr lang="en-US" sz="3000" dirty="0"/>
              <a:t>by</a:t>
            </a:r>
          </a:p>
        </p:txBody>
      </p:sp>
      <p:sp>
        <p:nvSpPr>
          <p:cNvPr id="8" name="Flowchart: Decision 7"/>
          <p:cNvSpPr/>
          <p:nvPr/>
        </p:nvSpPr>
        <p:spPr>
          <a:xfrm>
            <a:off x="10896600" y="4419600"/>
            <a:ext cx="3657600" cy="12192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5453" tIns="72727" rIns="145453" bIns="72727" rtlCol="0" anchor="ctr"/>
          <a:lstStyle/>
          <a:p>
            <a:pPr algn="ctr"/>
            <a:r>
              <a:rPr lang="en-US" sz="3000" dirty="0"/>
              <a:t>Payment</a:t>
            </a:r>
          </a:p>
        </p:txBody>
      </p:sp>
      <p:sp>
        <p:nvSpPr>
          <p:cNvPr id="10" name="Flowchart: Decision 9"/>
          <p:cNvSpPr/>
          <p:nvPr/>
        </p:nvSpPr>
        <p:spPr>
          <a:xfrm>
            <a:off x="10668000" y="8458200"/>
            <a:ext cx="4114800" cy="1524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5453" tIns="72727" rIns="145453" bIns="72727" rtlCol="0" anchor="ctr"/>
          <a:lstStyle/>
          <a:p>
            <a:pPr algn="ctr"/>
            <a:r>
              <a:rPr lang="en-US" sz="2600" dirty="0"/>
              <a:t>Constructed </a:t>
            </a:r>
          </a:p>
          <a:p>
            <a:pPr algn="ctr"/>
            <a:r>
              <a:rPr lang="en-US" sz="2600" dirty="0"/>
              <a:t>by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506200" y="10591800"/>
            <a:ext cx="2438400" cy="762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5453" tIns="72727" rIns="145453" bIns="72727" rtlCol="0" anchor="ctr"/>
          <a:lstStyle/>
          <a:p>
            <a:pPr algn="ctr"/>
            <a:r>
              <a:rPr lang="en-US" sz="3500" dirty="0">
                <a:solidFill>
                  <a:schemeClr val="bg1"/>
                </a:solidFill>
              </a:rPr>
              <a:t>Modules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506200" y="2438400"/>
            <a:ext cx="2438400" cy="762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5453" tIns="72727" rIns="145453" bIns="72727" rtlCol="0" anchor="ctr"/>
          <a:lstStyle/>
          <a:p>
            <a:pPr algn="ctr"/>
            <a:r>
              <a:rPr lang="en-US" sz="3500" dirty="0">
                <a:solidFill>
                  <a:schemeClr val="bg1"/>
                </a:solidFill>
              </a:rPr>
              <a:t>Courses</a:t>
            </a:r>
          </a:p>
        </p:txBody>
      </p:sp>
      <p:sp>
        <p:nvSpPr>
          <p:cNvPr id="13" name="Flowchart: Decision 12"/>
          <p:cNvSpPr/>
          <p:nvPr/>
        </p:nvSpPr>
        <p:spPr>
          <a:xfrm>
            <a:off x="2057400" y="4495800"/>
            <a:ext cx="2895600" cy="12192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5453" tIns="72727" rIns="145453" bIns="72727" rtlCol="0" anchor="ctr"/>
          <a:lstStyle/>
          <a:p>
            <a:pPr algn="ctr"/>
            <a:r>
              <a:rPr lang="en-US" sz="3000" dirty="0" smtClean="0"/>
              <a:t>Control</a:t>
            </a:r>
            <a:endParaRPr lang="en-US" sz="3000" dirty="0"/>
          </a:p>
        </p:txBody>
      </p:sp>
      <p:sp>
        <p:nvSpPr>
          <p:cNvPr id="15" name="Rectangle 14"/>
          <p:cNvSpPr/>
          <p:nvPr/>
        </p:nvSpPr>
        <p:spPr>
          <a:xfrm>
            <a:off x="2286000" y="3048000"/>
            <a:ext cx="2438400" cy="762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5453" tIns="72727" rIns="145453" bIns="72727" rtlCol="0" anchor="ctr"/>
          <a:lstStyle/>
          <a:p>
            <a:pPr algn="ctr"/>
            <a:r>
              <a:rPr lang="en-US" sz="3500" dirty="0">
                <a:solidFill>
                  <a:schemeClr val="bg1"/>
                </a:solidFill>
              </a:rPr>
              <a:t>Students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286000" y="6553200"/>
            <a:ext cx="2438400" cy="762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5453" tIns="72727" rIns="145453" bIns="72727" rtlCol="0" anchor="ctr"/>
          <a:lstStyle/>
          <a:p>
            <a:pPr algn="ctr"/>
            <a:r>
              <a:rPr lang="en-US" sz="3500" dirty="0">
                <a:solidFill>
                  <a:schemeClr val="bg1"/>
                </a:solidFill>
              </a:rPr>
              <a:t>Admin</a:t>
            </a:r>
          </a:p>
        </p:txBody>
      </p:sp>
      <p:cxnSp>
        <p:nvCxnSpPr>
          <p:cNvPr id="30" name="Straight Connector 29"/>
          <p:cNvCxnSpPr>
            <a:stCxn id="15" idx="2"/>
            <a:endCxn id="13" idx="0"/>
          </p:cNvCxnSpPr>
          <p:nvPr/>
        </p:nvCxnSpPr>
        <p:spPr>
          <a:xfrm rot="5400000">
            <a:off x="3162300" y="4152900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2"/>
            <a:endCxn id="2" idx="0"/>
          </p:cNvCxnSpPr>
          <p:nvPr/>
        </p:nvCxnSpPr>
        <p:spPr>
          <a:xfrm rot="5400000">
            <a:off x="12268200" y="6096000"/>
            <a:ext cx="914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0" idx="2"/>
            <a:endCxn id="11" idx="0"/>
          </p:cNvCxnSpPr>
          <p:nvPr/>
        </p:nvCxnSpPr>
        <p:spPr>
          <a:xfrm rot="5400000">
            <a:off x="12420600" y="102870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381000" y="8534400"/>
            <a:ext cx="3048000" cy="838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err="1" smtClean="0"/>
              <a:t>Student_Email</a:t>
            </a:r>
            <a:endParaRPr lang="en-US" sz="2500" dirty="0"/>
          </a:p>
        </p:txBody>
      </p:sp>
      <p:sp>
        <p:nvSpPr>
          <p:cNvPr id="73" name="Oval 72"/>
          <p:cNvSpPr/>
          <p:nvPr/>
        </p:nvSpPr>
        <p:spPr>
          <a:xfrm>
            <a:off x="3733800" y="8458200"/>
            <a:ext cx="2362200" cy="838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err="1" smtClean="0"/>
              <a:t>Student_ID</a:t>
            </a:r>
            <a:endParaRPr lang="en-US" sz="2500" dirty="0"/>
          </a:p>
        </p:txBody>
      </p:sp>
      <p:cxnSp>
        <p:nvCxnSpPr>
          <p:cNvPr id="77" name="Straight Connector 76"/>
          <p:cNvCxnSpPr>
            <a:stCxn id="16" idx="2"/>
            <a:endCxn id="73" idx="0"/>
          </p:cNvCxnSpPr>
          <p:nvPr/>
        </p:nvCxnSpPr>
        <p:spPr>
          <a:xfrm rot="16200000" flipH="1">
            <a:off x="3638550" y="7181850"/>
            <a:ext cx="1143000" cy="140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6" idx="2"/>
            <a:endCxn id="72" idx="0"/>
          </p:cNvCxnSpPr>
          <p:nvPr/>
        </p:nvCxnSpPr>
        <p:spPr>
          <a:xfrm rot="5400000">
            <a:off x="2095500" y="7124700"/>
            <a:ext cx="1219200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0" y="2133600"/>
            <a:ext cx="1447800" cy="838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u="sng" dirty="0" smtClean="0"/>
              <a:t>S_ID</a:t>
            </a:r>
            <a:endParaRPr lang="en-US" sz="2500" u="sng" dirty="0"/>
          </a:p>
        </p:txBody>
      </p:sp>
      <p:sp>
        <p:nvSpPr>
          <p:cNvPr id="83" name="Oval 82"/>
          <p:cNvSpPr/>
          <p:nvPr/>
        </p:nvSpPr>
        <p:spPr>
          <a:xfrm>
            <a:off x="0" y="1219200"/>
            <a:ext cx="1981200" cy="838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err="1" smtClean="0"/>
              <a:t>S_Name</a:t>
            </a:r>
            <a:endParaRPr lang="en-US" sz="2500" dirty="0"/>
          </a:p>
        </p:txBody>
      </p:sp>
      <p:sp>
        <p:nvSpPr>
          <p:cNvPr id="84" name="Oval 83"/>
          <p:cNvSpPr/>
          <p:nvPr/>
        </p:nvSpPr>
        <p:spPr>
          <a:xfrm>
            <a:off x="762000" y="304800"/>
            <a:ext cx="1752600" cy="838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u="sng" dirty="0" err="1" smtClean="0"/>
              <a:t>S_Email</a:t>
            </a:r>
            <a:endParaRPr lang="en-US" sz="2500" u="sng" dirty="0"/>
          </a:p>
        </p:txBody>
      </p:sp>
      <p:sp>
        <p:nvSpPr>
          <p:cNvPr id="85" name="Oval 84"/>
          <p:cNvSpPr/>
          <p:nvPr/>
        </p:nvSpPr>
        <p:spPr>
          <a:xfrm>
            <a:off x="2590800" y="0"/>
            <a:ext cx="2057400" cy="838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err="1" smtClean="0"/>
              <a:t>S_Phone</a:t>
            </a:r>
            <a:endParaRPr lang="en-US" sz="2500" dirty="0"/>
          </a:p>
        </p:txBody>
      </p:sp>
      <p:sp>
        <p:nvSpPr>
          <p:cNvPr id="86" name="Oval 85"/>
          <p:cNvSpPr/>
          <p:nvPr/>
        </p:nvSpPr>
        <p:spPr>
          <a:xfrm>
            <a:off x="4495800" y="1676400"/>
            <a:ext cx="2667000" cy="838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err="1" smtClean="0"/>
              <a:t>S_Institution</a:t>
            </a:r>
            <a:endParaRPr lang="en-US" sz="2500" dirty="0"/>
          </a:p>
        </p:txBody>
      </p:sp>
      <p:cxnSp>
        <p:nvCxnSpPr>
          <p:cNvPr id="97" name="Straight Connector 96"/>
          <p:cNvCxnSpPr>
            <a:stCxn id="15" idx="0"/>
            <a:endCxn id="83" idx="6"/>
          </p:cNvCxnSpPr>
          <p:nvPr/>
        </p:nvCxnSpPr>
        <p:spPr>
          <a:xfrm rot="16200000" flipV="1">
            <a:off x="2038350" y="1581150"/>
            <a:ext cx="140970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84" idx="5"/>
          </p:cNvCxnSpPr>
          <p:nvPr/>
        </p:nvCxnSpPr>
        <p:spPr>
          <a:xfrm rot="16200000" flipV="1">
            <a:off x="1867694" y="1410493"/>
            <a:ext cx="2027751" cy="1247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5" idx="0"/>
            <a:endCxn id="85" idx="4"/>
          </p:cNvCxnSpPr>
          <p:nvPr/>
        </p:nvCxnSpPr>
        <p:spPr>
          <a:xfrm rot="5400000" flipH="1" flipV="1">
            <a:off x="2457450" y="1885950"/>
            <a:ext cx="2209800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15" idx="0"/>
            <a:endCxn id="86" idx="4"/>
          </p:cNvCxnSpPr>
          <p:nvPr/>
        </p:nvCxnSpPr>
        <p:spPr>
          <a:xfrm rot="5400000" flipH="1" flipV="1">
            <a:off x="4400550" y="1619250"/>
            <a:ext cx="533400" cy="232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11506200" y="0"/>
            <a:ext cx="2438400" cy="838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u="sng" dirty="0" err="1" smtClean="0"/>
              <a:t>Course_ID</a:t>
            </a:r>
            <a:endParaRPr lang="en-US" sz="2500" u="sng" dirty="0"/>
          </a:p>
        </p:txBody>
      </p:sp>
      <p:sp>
        <p:nvSpPr>
          <p:cNvPr id="108" name="Oval 107"/>
          <p:cNvSpPr/>
          <p:nvPr/>
        </p:nvSpPr>
        <p:spPr>
          <a:xfrm>
            <a:off x="13944600" y="533400"/>
            <a:ext cx="3200400" cy="838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err="1" smtClean="0"/>
              <a:t>Course_Name</a:t>
            </a:r>
            <a:endParaRPr lang="en-US" sz="2500" dirty="0"/>
          </a:p>
        </p:txBody>
      </p:sp>
      <p:cxnSp>
        <p:nvCxnSpPr>
          <p:cNvPr id="110" name="Straight Connector 109"/>
          <p:cNvCxnSpPr>
            <a:stCxn id="12" idx="0"/>
            <a:endCxn id="107" idx="4"/>
          </p:cNvCxnSpPr>
          <p:nvPr/>
        </p:nvCxnSpPr>
        <p:spPr>
          <a:xfrm rot="5400000" flipH="1" flipV="1">
            <a:off x="11925300" y="1638300"/>
            <a:ext cx="1600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2" idx="0"/>
            <a:endCxn id="108" idx="3"/>
          </p:cNvCxnSpPr>
          <p:nvPr/>
        </p:nvCxnSpPr>
        <p:spPr>
          <a:xfrm rot="5400000" flipH="1" flipV="1">
            <a:off x="12974569" y="999681"/>
            <a:ext cx="1189551" cy="1687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15621000" y="3276600"/>
            <a:ext cx="1828800" cy="838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u="sng" dirty="0" err="1" smtClean="0"/>
              <a:t>Pay_ID</a:t>
            </a:r>
            <a:endParaRPr lang="en-US" sz="2500" u="sng" dirty="0"/>
          </a:p>
        </p:txBody>
      </p:sp>
      <p:sp>
        <p:nvSpPr>
          <p:cNvPr id="120" name="Oval 119"/>
          <p:cNvSpPr/>
          <p:nvPr/>
        </p:nvSpPr>
        <p:spPr>
          <a:xfrm>
            <a:off x="15544800" y="4495800"/>
            <a:ext cx="2057400" cy="838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err="1" smtClean="0"/>
              <a:t>Pay_Date</a:t>
            </a:r>
            <a:endParaRPr lang="en-US" sz="2500" dirty="0"/>
          </a:p>
        </p:txBody>
      </p:sp>
      <p:cxnSp>
        <p:nvCxnSpPr>
          <p:cNvPr id="125" name="Straight Connector 124"/>
          <p:cNvCxnSpPr>
            <a:stCxn id="8" idx="3"/>
            <a:endCxn id="119" idx="3"/>
          </p:cNvCxnSpPr>
          <p:nvPr/>
        </p:nvCxnSpPr>
        <p:spPr>
          <a:xfrm flipV="1">
            <a:off x="14554200" y="3992049"/>
            <a:ext cx="1334622" cy="1037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8" idx="3"/>
            <a:endCxn id="120" idx="2"/>
          </p:cNvCxnSpPr>
          <p:nvPr/>
        </p:nvCxnSpPr>
        <p:spPr>
          <a:xfrm flipV="1">
            <a:off x="14554200" y="4914900"/>
            <a:ext cx="990600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Oval 159"/>
          <p:cNvSpPr/>
          <p:nvPr/>
        </p:nvSpPr>
        <p:spPr>
          <a:xfrm>
            <a:off x="15087600" y="5715000"/>
            <a:ext cx="2286000" cy="838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u="sng" dirty="0" err="1" smtClean="0"/>
              <a:t>Sem_No</a:t>
            </a:r>
            <a:endParaRPr lang="en-US" sz="2500" u="sng" dirty="0"/>
          </a:p>
        </p:txBody>
      </p:sp>
      <p:sp>
        <p:nvSpPr>
          <p:cNvPr id="161" name="Oval 160"/>
          <p:cNvSpPr/>
          <p:nvPr/>
        </p:nvSpPr>
        <p:spPr>
          <a:xfrm>
            <a:off x="14859000" y="6781800"/>
            <a:ext cx="2743200" cy="838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err="1" smtClean="0"/>
              <a:t>Sem_Name</a:t>
            </a:r>
            <a:endParaRPr lang="en-US" sz="2500" dirty="0"/>
          </a:p>
        </p:txBody>
      </p:sp>
      <p:cxnSp>
        <p:nvCxnSpPr>
          <p:cNvPr id="173" name="Straight Connector 172"/>
          <p:cNvCxnSpPr>
            <a:stCxn id="2" idx="3"/>
            <a:endCxn id="160" idx="2"/>
          </p:cNvCxnSpPr>
          <p:nvPr/>
        </p:nvCxnSpPr>
        <p:spPr>
          <a:xfrm flipV="1">
            <a:off x="13944600" y="6134100"/>
            <a:ext cx="1143000" cy="8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2" idx="3"/>
            <a:endCxn id="161" idx="2"/>
          </p:cNvCxnSpPr>
          <p:nvPr/>
        </p:nvCxnSpPr>
        <p:spPr>
          <a:xfrm>
            <a:off x="13944600" y="6934200"/>
            <a:ext cx="914400" cy="26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val 193"/>
          <p:cNvSpPr/>
          <p:nvPr/>
        </p:nvSpPr>
        <p:spPr>
          <a:xfrm>
            <a:off x="14782800" y="7848600"/>
            <a:ext cx="2895600" cy="838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err="1" smtClean="0"/>
              <a:t>Sem_Duration</a:t>
            </a:r>
            <a:endParaRPr lang="en-US" sz="2500" dirty="0"/>
          </a:p>
        </p:txBody>
      </p:sp>
      <p:cxnSp>
        <p:nvCxnSpPr>
          <p:cNvPr id="202" name="Straight Connector 201"/>
          <p:cNvCxnSpPr>
            <a:stCxn id="2" idx="3"/>
            <a:endCxn id="194" idx="2"/>
          </p:cNvCxnSpPr>
          <p:nvPr/>
        </p:nvCxnSpPr>
        <p:spPr>
          <a:xfrm>
            <a:off x="13944600" y="6934200"/>
            <a:ext cx="838200" cy="1333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Oval 202"/>
          <p:cNvSpPr/>
          <p:nvPr/>
        </p:nvSpPr>
        <p:spPr>
          <a:xfrm>
            <a:off x="9144000" y="762000"/>
            <a:ext cx="2514600" cy="838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err="1" smtClean="0"/>
              <a:t>Course_Fee</a:t>
            </a:r>
            <a:endParaRPr lang="en-US" sz="2500" dirty="0"/>
          </a:p>
        </p:txBody>
      </p:sp>
      <p:cxnSp>
        <p:nvCxnSpPr>
          <p:cNvPr id="207" name="Straight Connector 206"/>
          <p:cNvCxnSpPr>
            <a:stCxn id="203" idx="4"/>
            <a:endCxn id="12" idx="0"/>
          </p:cNvCxnSpPr>
          <p:nvPr/>
        </p:nvCxnSpPr>
        <p:spPr>
          <a:xfrm rot="16200000" flipH="1">
            <a:off x="11144250" y="857250"/>
            <a:ext cx="838200" cy="232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Oval 220"/>
          <p:cNvSpPr/>
          <p:nvPr/>
        </p:nvSpPr>
        <p:spPr>
          <a:xfrm>
            <a:off x="15240000" y="9906000"/>
            <a:ext cx="2362200" cy="838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u="sng" dirty="0" err="1" smtClean="0"/>
              <a:t>Mod_No</a:t>
            </a:r>
            <a:endParaRPr lang="en-US" sz="2500" u="sng" dirty="0"/>
          </a:p>
        </p:txBody>
      </p:sp>
      <p:sp>
        <p:nvSpPr>
          <p:cNvPr id="222" name="Oval 221"/>
          <p:cNvSpPr/>
          <p:nvPr/>
        </p:nvSpPr>
        <p:spPr>
          <a:xfrm>
            <a:off x="15240000" y="11125200"/>
            <a:ext cx="2667000" cy="838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err="1" smtClean="0"/>
              <a:t>Mod_Name</a:t>
            </a:r>
            <a:endParaRPr lang="en-US" sz="2500" dirty="0"/>
          </a:p>
        </p:txBody>
      </p:sp>
      <p:cxnSp>
        <p:nvCxnSpPr>
          <p:cNvPr id="225" name="Straight Connector 224"/>
          <p:cNvCxnSpPr>
            <a:stCxn id="11" idx="3"/>
            <a:endCxn id="221" idx="2"/>
          </p:cNvCxnSpPr>
          <p:nvPr/>
        </p:nvCxnSpPr>
        <p:spPr>
          <a:xfrm flipV="1">
            <a:off x="13944600" y="10325100"/>
            <a:ext cx="1295400" cy="64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>
            <a:stCxn id="11" idx="3"/>
            <a:endCxn id="222" idx="2"/>
          </p:cNvCxnSpPr>
          <p:nvPr/>
        </p:nvCxnSpPr>
        <p:spPr>
          <a:xfrm>
            <a:off x="13944600" y="10972800"/>
            <a:ext cx="1295400" cy="571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>
            <a:stCxn id="15" idx="0"/>
            <a:endCxn id="82" idx="6"/>
          </p:cNvCxnSpPr>
          <p:nvPr/>
        </p:nvCxnSpPr>
        <p:spPr>
          <a:xfrm rot="16200000" flipV="1">
            <a:off x="2228850" y="1771650"/>
            <a:ext cx="49530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>
            <a:stCxn id="15" idx="3"/>
            <a:endCxn id="5" idx="1"/>
          </p:cNvCxnSpPr>
          <p:nvPr/>
        </p:nvCxnSpPr>
        <p:spPr>
          <a:xfrm flipV="1">
            <a:off x="4724400" y="3200400"/>
            <a:ext cx="18288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>
            <a:stCxn id="5" idx="3"/>
            <a:endCxn id="12" idx="1"/>
          </p:cNvCxnSpPr>
          <p:nvPr/>
        </p:nvCxnSpPr>
        <p:spPr>
          <a:xfrm flipV="1">
            <a:off x="9677400" y="2819400"/>
            <a:ext cx="18288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4495800" y="533400"/>
            <a:ext cx="2133600" cy="838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err="1" smtClean="0"/>
              <a:t>S_Gender</a:t>
            </a:r>
            <a:endParaRPr lang="en-US" sz="2500" dirty="0"/>
          </a:p>
        </p:txBody>
      </p:sp>
      <p:cxnSp>
        <p:nvCxnSpPr>
          <p:cNvPr id="90" name="Straight Connector 89"/>
          <p:cNvCxnSpPr>
            <a:stCxn id="15" idx="0"/>
            <a:endCxn id="88" idx="3"/>
          </p:cNvCxnSpPr>
          <p:nvPr/>
        </p:nvCxnSpPr>
        <p:spPr>
          <a:xfrm rot="5400000" flipH="1" flipV="1">
            <a:off x="3257154" y="1496896"/>
            <a:ext cx="1799151" cy="1303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Flowchart: Decision 130"/>
          <p:cNvSpPr/>
          <p:nvPr/>
        </p:nvSpPr>
        <p:spPr>
          <a:xfrm>
            <a:off x="7772400" y="10287000"/>
            <a:ext cx="2667000" cy="12192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5453" tIns="72727" rIns="145453" bIns="72727" rtlCol="0" anchor="ctr"/>
          <a:lstStyle/>
          <a:p>
            <a:pPr algn="ctr"/>
            <a:r>
              <a:rPr lang="en-US" sz="3000" dirty="0" smtClean="0"/>
              <a:t>Has</a:t>
            </a:r>
            <a:endParaRPr lang="en-US" sz="3000" dirty="0"/>
          </a:p>
        </p:txBody>
      </p:sp>
      <p:sp>
        <p:nvSpPr>
          <p:cNvPr id="134" name="Rectangle 133"/>
          <p:cNvSpPr/>
          <p:nvPr/>
        </p:nvSpPr>
        <p:spPr>
          <a:xfrm>
            <a:off x="3810000" y="10439400"/>
            <a:ext cx="2438400" cy="762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5453" tIns="72727" rIns="145453" bIns="72727" rtlCol="0" anchor="ctr"/>
          <a:lstStyle/>
          <a:p>
            <a:pPr algn="ctr"/>
            <a:r>
              <a:rPr lang="en-US" sz="3500" dirty="0" smtClean="0">
                <a:solidFill>
                  <a:schemeClr val="bg1"/>
                </a:solidFill>
              </a:rPr>
              <a:t>Exam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1905000" y="11963400"/>
            <a:ext cx="1676400" cy="838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err="1" smtClean="0"/>
              <a:t>S_Mark</a:t>
            </a:r>
            <a:endParaRPr lang="en-US" sz="2500" dirty="0"/>
          </a:p>
        </p:txBody>
      </p:sp>
      <p:cxnSp>
        <p:nvCxnSpPr>
          <p:cNvPr id="281" name="Straight Connector 280"/>
          <p:cNvCxnSpPr>
            <a:stCxn id="134" idx="2"/>
            <a:endCxn id="140" idx="0"/>
          </p:cNvCxnSpPr>
          <p:nvPr/>
        </p:nvCxnSpPr>
        <p:spPr>
          <a:xfrm rot="5400000">
            <a:off x="3505200" y="10439400"/>
            <a:ext cx="76200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/>
          <p:cNvCxnSpPr>
            <a:stCxn id="13" idx="2"/>
            <a:endCxn id="16" idx="0"/>
          </p:cNvCxnSpPr>
          <p:nvPr/>
        </p:nvCxnSpPr>
        <p:spPr>
          <a:xfrm rot="5400000">
            <a:off x="3086100" y="61341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/>
          <p:cNvCxnSpPr>
            <a:stCxn id="8" idx="0"/>
            <a:endCxn id="12" idx="2"/>
          </p:cNvCxnSpPr>
          <p:nvPr/>
        </p:nvCxnSpPr>
        <p:spPr>
          <a:xfrm rot="5400000" flipH="1" flipV="1">
            <a:off x="12115800" y="38100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/>
          <p:cNvCxnSpPr>
            <a:stCxn id="10" idx="0"/>
            <a:endCxn id="2" idx="2"/>
          </p:cNvCxnSpPr>
          <p:nvPr/>
        </p:nvCxnSpPr>
        <p:spPr>
          <a:xfrm rot="5400000" flipH="1" flipV="1">
            <a:off x="12153900" y="78867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/>
          <p:cNvCxnSpPr>
            <a:stCxn id="131" idx="1"/>
            <a:endCxn id="134" idx="3"/>
          </p:cNvCxnSpPr>
          <p:nvPr/>
        </p:nvCxnSpPr>
        <p:spPr>
          <a:xfrm rot="10800000">
            <a:off x="6248400" y="10820400"/>
            <a:ext cx="1524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3810000" y="12039600"/>
            <a:ext cx="2362200" cy="838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err="1" smtClean="0"/>
              <a:t>Pass_Mark</a:t>
            </a:r>
            <a:endParaRPr lang="en-US" sz="2500" dirty="0"/>
          </a:p>
        </p:txBody>
      </p:sp>
      <p:cxnSp>
        <p:nvCxnSpPr>
          <p:cNvPr id="98" name="Straight Connector 97"/>
          <p:cNvCxnSpPr>
            <a:stCxn id="134" idx="2"/>
            <a:endCxn id="92" idx="0"/>
          </p:cNvCxnSpPr>
          <p:nvPr/>
        </p:nvCxnSpPr>
        <p:spPr>
          <a:xfrm rot="5400000">
            <a:off x="4591050" y="11601450"/>
            <a:ext cx="8382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14554200" y="1676400"/>
            <a:ext cx="3200400" cy="838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err="1" smtClean="0"/>
              <a:t>Course_Taken</a:t>
            </a:r>
            <a:endParaRPr lang="en-US" sz="2500" dirty="0"/>
          </a:p>
        </p:txBody>
      </p:sp>
      <p:cxnSp>
        <p:nvCxnSpPr>
          <p:cNvPr id="94" name="Straight Connector 93"/>
          <p:cNvCxnSpPr>
            <a:stCxn id="12" idx="0"/>
            <a:endCxn id="89" idx="2"/>
          </p:cNvCxnSpPr>
          <p:nvPr/>
        </p:nvCxnSpPr>
        <p:spPr>
          <a:xfrm rot="5400000" flipH="1" flipV="1">
            <a:off x="13468350" y="1352550"/>
            <a:ext cx="34290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31" idx="3"/>
            <a:endCxn id="11" idx="1"/>
          </p:cNvCxnSpPr>
          <p:nvPr/>
        </p:nvCxnSpPr>
        <p:spPr>
          <a:xfrm>
            <a:off x="10439400" y="10896600"/>
            <a:ext cx="10668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Oval 218"/>
          <p:cNvSpPr/>
          <p:nvPr/>
        </p:nvSpPr>
        <p:spPr>
          <a:xfrm>
            <a:off x="6400800" y="12039600"/>
            <a:ext cx="2362200" cy="838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/>
              <a:t>Status</a:t>
            </a:r>
            <a:endParaRPr lang="en-US" sz="2500" dirty="0"/>
          </a:p>
        </p:txBody>
      </p:sp>
      <p:cxnSp>
        <p:nvCxnSpPr>
          <p:cNvPr id="230" name="Straight Connector 229"/>
          <p:cNvCxnSpPr>
            <a:stCxn id="134" idx="2"/>
            <a:endCxn id="219" idx="0"/>
          </p:cNvCxnSpPr>
          <p:nvPr/>
        </p:nvCxnSpPr>
        <p:spPr>
          <a:xfrm rot="16200000" flipH="1">
            <a:off x="5886450" y="10344150"/>
            <a:ext cx="838200" cy="255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524000" y="4495800"/>
            <a:ext cx="15544800" cy="2940050"/>
          </a:xfrm>
        </p:spPr>
        <p:txBody>
          <a:bodyPr>
            <a:normAutofit/>
          </a:bodyPr>
          <a:lstStyle/>
          <a:p>
            <a:r>
              <a:rPr lang="en-US" sz="10000" b="1" dirty="0" smtClean="0">
                <a:solidFill>
                  <a:srgbClr val="002060"/>
                </a:solidFill>
              </a:rPr>
              <a:t>Schema Diagram</a:t>
            </a:r>
            <a:endParaRPr lang="en-US" sz="10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09600" y="838200"/>
          <a:ext cx="3276600" cy="4648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/>
              </a:tblGrid>
              <a:tr h="87923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Students</a:t>
                      </a:r>
                      <a:endParaRPr lang="en-US" sz="4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615461">
                <a:tc>
                  <a:txBody>
                    <a:bodyPr/>
                    <a:lstStyle/>
                    <a:p>
                      <a:pPr algn="l"/>
                      <a:r>
                        <a:rPr lang="en-US" sz="3500" b="1" dirty="0" smtClean="0"/>
                        <a:t>S_ID</a:t>
                      </a:r>
                      <a:r>
                        <a:rPr lang="en-US" sz="3500" b="1" baseline="0" dirty="0" smtClean="0"/>
                        <a:t> </a:t>
                      </a:r>
                      <a:r>
                        <a:rPr lang="en-US" sz="3500" b="1" baseline="0" dirty="0" smtClean="0"/>
                        <a:t>(FK</a:t>
                      </a:r>
                      <a:r>
                        <a:rPr lang="en-US" sz="3500" b="1" baseline="0" dirty="0" smtClean="0"/>
                        <a:t>)</a:t>
                      </a:r>
                      <a:endParaRPr lang="en-US" sz="35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15461">
                <a:tc>
                  <a:txBody>
                    <a:bodyPr/>
                    <a:lstStyle/>
                    <a:p>
                      <a:pPr algn="l"/>
                      <a:r>
                        <a:rPr lang="en-US" sz="3500" b="1" dirty="0" err="1" smtClean="0"/>
                        <a:t>S_Email</a:t>
                      </a:r>
                      <a:r>
                        <a:rPr lang="en-US" sz="3500" b="1" dirty="0" smtClean="0"/>
                        <a:t> </a:t>
                      </a:r>
                      <a:r>
                        <a:rPr lang="en-US" sz="3500" b="1" dirty="0" smtClean="0"/>
                        <a:t>(FK</a:t>
                      </a:r>
                      <a:r>
                        <a:rPr lang="en-US" sz="3500" b="1" dirty="0" smtClean="0"/>
                        <a:t>)</a:t>
                      </a:r>
                      <a:endParaRPr lang="en-US" sz="35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15461">
                <a:tc>
                  <a:txBody>
                    <a:bodyPr/>
                    <a:lstStyle/>
                    <a:p>
                      <a:pPr algn="l"/>
                      <a:r>
                        <a:rPr lang="en-US" sz="3500" b="1" dirty="0" err="1" smtClean="0"/>
                        <a:t>S_Name</a:t>
                      </a:r>
                      <a:endParaRPr lang="en-US" sz="35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15461">
                <a:tc>
                  <a:txBody>
                    <a:bodyPr/>
                    <a:lstStyle/>
                    <a:p>
                      <a:pPr algn="l"/>
                      <a:r>
                        <a:rPr lang="en-US" sz="3500" b="1" dirty="0" err="1" smtClean="0"/>
                        <a:t>S_Phone</a:t>
                      </a:r>
                      <a:endParaRPr lang="en-US" sz="35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15461">
                <a:tc>
                  <a:txBody>
                    <a:bodyPr/>
                    <a:lstStyle/>
                    <a:p>
                      <a:pPr algn="l"/>
                      <a:r>
                        <a:rPr lang="en-US" sz="3500" b="1" dirty="0" err="1" smtClean="0"/>
                        <a:t>S_Gender</a:t>
                      </a:r>
                      <a:endParaRPr lang="en-US" sz="35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44768">
                <a:tc>
                  <a:txBody>
                    <a:bodyPr/>
                    <a:lstStyle/>
                    <a:p>
                      <a:pPr algn="l"/>
                      <a:r>
                        <a:rPr lang="en-US" sz="3500" b="1" dirty="0" err="1" smtClean="0"/>
                        <a:t>S_Institution</a:t>
                      </a:r>
                      <a:endParaRPr lang="en-US" sz="35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7848600"/>
          <a:ext cx="3581400" cy="3409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/>
              </a:tblGrid>
              <a:tr h="808892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/>
                        <a:t>Admin</a:t>
                      </a:r>
                      <a:endParaRPr lang="en-US" sz="40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720969">
                <a:tc>
                  <a:txBody>
                    <a:bodyPr/>
                    <a:lstStyle/>
                    <a:p>
                      <a:r>
                        <a:rPr lang="en-US" sz="3500" b="1" dirty="0" err="1" smtClean="0"/>
                        <a:t>Student_ID</a:t>
                      </a:r>
                      <a:r>
                        <a:rPr lang="en-US" sz="3500" b="1" dirty="0" smtClean="0"/>
                        <a:t> (PK)</a:t>
                      </a:r>
                      <a:endParaRPr lang="en-US" sz="3500" b="1" dirty="0"/>
                    </a:p>
                  </a:txBody>
                  <a:tcPr/>
                </a:tc>
              </a:tr>
              <a:tr h="720969">
                <a:tc>
                  <a:txBody>
                    <a:bodyPr/>
                    <a:lstStyle/>
                    <a:p>
                      <a:r>
                        <a:rPr lang="en-US" sz="3500" b="1" dirty="0" err="1" smtClean="0"/>
                        <a:t>Student_Email</a:t>
                      </a:r>
                      <a:r>
                        <a:rPr lang="en-US" sz="3500" b="1" dirty="0" smtClean="0"/>
                        <a:t> (PK)</a:t>
                      </a:r>
                      <a:endParaRPr lang="en-US" sz="35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20969">
                <a:tc>
                  <a:txBody>
                    <a:bodyPr/>
                    <a:lstStyle/>
                    <a:p>
                      <a:endParaRPr lang="en-US" sz="35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105400" y="914400"/>
          <a:ext cx="3276600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/>
              </a:tblGrid>
              <a:tr h="94753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Courses</a:t>
                      </a:r>
                      <a:endParaRPr lang="en-US" sz="4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602974">
                <a:tc>
                  <a:txBody>
                    <a:bodyPr/>
                    <a:lstStyle/>
                    <a:p>
                      <a:r>
                        <a:rPr lang="en-US" sz="3500" b="1" dirty="0" err="1" smtClean="0"/>
                        <a:t>Course_ID</a:t>
                      </a:r>
                      <a:r>
                        <a:rPr lang="en-US" sz="3500" b="1" dirty="0" smtClean="0"/>
                        <a:t> (PK)</a:t>
                      </a:r>
                    </a:p>
                    <a:p>
                      <a:pPr marL="0" marR="0" indent="0" algn="l" defTabSz="14545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500" b="1" dirty="0" err="1" smtClean="0"/>
                        <a:t>Course_Name</a:t>
                      </a:r>
                      <a:endParaRPr lang="en-US" sz="3500" b="1" dirty="0" smtClean="0"/>
                    </a:p>
                    <a:p>
                      <a:pPr marL="0" marR="0" indent="0" algn="l" defTabSz="14545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500" b="1" baseline="0" dirty="0" smtClean="0"/>
                        <a:t>(PK</a:t>
                      </a:r>
                      <a:r>
                        <a:rPr lang="en-US" sz="3500" b="1" baseline="0" dirty="0" smtClean="0"/>
                        <a:t>)</a:t>
                      </a:r>
                      <a:endParaRPr lang="en-US" sz="3500" b="1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02974">
                <a:tc>
                  <a:txBody>
                    <a:bodyPr/>
                    <a:lstStyle/>
                    <a:p>
                      <a:r>
                        <a:rPr lang="en-US" sz="3500" b="1" dirty="0" err="1" smtClean="0"/>
                        <a:t>St_ID</a:t>
                      </a:r>
                      <a:r>
                        <a:rPr lang="en-US" sz="3500" b="1" dirty="0" smtClean="0"/>
                        <a:t> (FK)</a:t>
                      </a:r>
                      <a:endParaRPr lang="en-US" sz="35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02974">
                <a:tc>
                  <a:txBody>
                    <a:bodyPr/>
                    <a:lstStyle/>
                    <a:p>
                      <a:r>
                        <a:rPr lang="en-US" sz="3500" b="1" dirty="0" err="1" smtClean="0"/>
                        <a:t>St_Email</a:t>
                      </a:r>
                      <a:r>
                        <a:rPr lang="en-US" sz="3500" b="1" baseline="0" dirty="0" smtClean="0"/>
                        <a:t> (FK)</a:t>
                      </a:r>
                      <a:endParaRPr lang="en-US" sz="3500" b="1" dirty="0"/>
                    </a:p>
                  </a:txBody>
                  <a:tcPr/>
                </a:tc>
              </a:tr>
              <a:tr h="602974">
                <a:tc>
                  <a:txBody>
                    <a:bodyPr/>
                    <a:lstStyle/>
                    <a:p>
                      <a:r>
                        <a:rPr lang="en-US" sz="3500" b="1" dirty="0" err="1" smtClean="0"/>
                        <a:t>Course_Fee</a:t>
                      </a:r>
                      <a:endParaRPr lang="en-US" sz="35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67910">
                <a:tc>
                  <a:txBody>
                    <a:bodyPr/>
                    <a:lstStyle/>
                    <a:p>
                      <a:r>
                        <a:rPr lang="en-US" sz="3500" b="1" dirty="0" err="1" smtClean="0"/>
                        <a:t>Course_Taken</a:t>
                      </a:r>
                      <a:endParaRPr lang="en-US" sz="3500" b="1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249400" y="990600"/>
          <a:ext cx="3200400" cy="5232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</a:tblGrid>
              <a:tr h="866274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Payment</a:t>
                      </a:r>
                      <a:endParaRPr lang="en-US" sz="4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649705">
                <a:tc>
                  <a:txBody>
                    <a:bodyPr/>
                    <a:lstStyle/>
                    <a:p>
                      <a:r>
                        <a:rPr lang="en-US" sz="3500" b="1" dirty="0" err="1" smtClean="0"/>
                        <a:t>Pay_ID</a:t>
                      </a:r>
                      <a:r>
                        <a:rPr lang="en-US" sz="3500" b="1" dirty="0" smtClean="0"/>
                        <a:t> (PK)</a:t>
                      </a:r>
                      <a:endParaRPr lang="en-US" sz="3500" b="1" dirty="0"/>
                    </a:p>
                  </a:txBody>
                  <a:tcPr/>
                </a:tc>
              </a:tr>
              <a:tr h="649705">
                <a:tc>
                  <a:txBody>
                    <a:bodyPr/>
                    <a:lstStyle/>
                    <a:p>
                      <a:r>
                        <a:rPr lang="en-US" sz="3500" b="1" dirty="0" err="1" smtClean="0"/>
                        <a:t>Std_ID</a:t>
                      </a:r>
                      <a:r>
                        <a:rPr lang="en-US" sz="3500" b="1" dirty="0" smtClean="0"/>
                        <a:t> (FK)</a:t>
                      </a:r>
                      <a:endParaRPr lang="en-US" sz="35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49705">
                <a:tc>
                  <a:txBody>
                    <a:bodyPr/>
                    <a:lstStyle/>
                    <a:p>
                      <a:r>
                        <a:rPr lang="en-US" sz="3500" b="1" dirty="0" err="1" smtClean="0"/>
                        <a:t>Std_Email</a:t>
                      </a:r>
                      <a:r>
                        <a:rPr lang="en-US" sz="3500" b="1" dirty="0" smtClean="0"/>
                        <a:t> (FK)</a:t>
                      </a:r>
                      <a:endParaRPr lang="en-US" sz="3500" b="1" dirty="0"/>
                    </a:p>
                  </a:txBody>
                  <a:tcPr/>
                </a:tc>
              </a:tr>
              <a:tr h="649705">
                <a:tc>
                  <a:txBody>
                    <a:bodyPr/>
                    <a:lstStyle/>
                    <a:p>
                      <a:r>
                        <a:rPr lang="en-US" sz="3500" b="1" dirty="0" err="1" smtClean="0"/>
                        <a:t>Cors_ID</a:t>
                      </a:r>
                      <a:r>
                        <a:rPr lang="en-US" sz="3500" b="1" dirty="0" smtClean="0"/>
                        <a:t> (FK)</a:t>
                      </a:r>
                    </a:p>
                    <a:p>
                      <a:r>
                        <a:rPr lang="en-US" sz="3500" b="1" dirty="0" err="1" smtClean="0"/>
                        <a:t>Cors_Name</a:t>
                      </a:r>
                      <a:r>
                        <a:rPr lang="en-US" sz="3500" b="1" dirty="0" smtClean="0"/>
                        <a:t>(FK)</a:t>
                      </a:r>
                    </a:p>
                    <a:p>
                      <a:r>
                        <a:rPr lang="en-US" sz="3500" b="1" dirty="0" err="1" smtClean="0"/>
                        <a:t>Cors_Fee</a:t>
                      </a:r>
                      <a:endParaRPr lang="en-US" sz="35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25906">
                <a:tc>
                  <a:txBody>
                    <a:bodyPr/>
                    <a:lstStyle/>
                    <a:p>
                      <a:r>
                        <a:rPr lang="en-US" sz="3500" b="1" dirty="0" err="1" smtClean="0"/>
                        <a:t>Pay_Date</a:t>
                      </a:r>
                      <a:endParaRPr lang="en-US" sz="35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601200" y="838200"/>
          <a:ext cx="3352800" cy="5486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</a:tblGrid>
              <a:tr h="92165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Semesters</a:t>
                      </a:r>
                      <a:endParaRPr lang="en-US" sz="4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691240">
                <a:tc>
                  <a:txBody>
                    <a:bodyPr/>
                    <a:lstStyle/>
                    <a:p>
                      <a:pPr marL="0" marR="0" indent="0" algn="l" defTabSz="14545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500" b="1" dirty="0" err="1" smtClean="0"/>
                        <a:t>Stud_Email</a:t>
                      </a:r>
                      <a:r>
                        <a:rPr lang="en-US" sz="3500" b="1" dirty="0" smtClean="0"/>
                        <a:t> (FK)</a:t>
                      </a:r>
                    </a:p>
                  </a:txBody>
                  <a:tcPr/>
                </a:tc>
              </a:tr>
              <a:tr h="691240">
                <a:tc>
                  <a:txBody>
                    <a:bodyPr/>
                    <a:lstStyle/>
                    <a:p>
                      <a:r>
                        <a:rPr lang="en-US" sz="3500" b="1" dirty="0" err="1" smtClean="0"/>
                        <a:t>Stud_ID</a:t>
                      </a:r>
                      <a:r>
                        <a:rPr lang="en-US" sz="3500" b="1" dirty="0" smtClean="0"/>
                        <a:t> (FK)</a:t>
                      </a:r>
                      <a:endParaRPr lang="en-US" sz="35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1240">
                <a:tc>
                  <a:txBody>
                    <a:bodyPr/>
                    <a:lstStyle/>
                    <a:p>
                      <a:r>
                        <a:rPr lang="en-US" sz="3500" b="1" dirty="0" err="1" smtClean="0"/>
                        <a:t>Corse_ID</a:t>
                      </a:r>
                      <a:r>
                        <a:rPr lang="en-US" sz="3500" b="1" dirty="0" smtClean="0"/>
                        <a:t>(FK)</a:t>
                      </a:r>
                      <a:endParaRPr lang="en-US" sz="3500" b="1" dirty="0"/>
                    </a:p>
                  </a:txBody>
                  <a:tcPr/>
                </a:tc>
              </a:tr>
              <a:tr h="691240">
                <a:tc>
                  <a:txBody>
                    <a:bodyPr/>
                    <a:lstStyle/>
                    <a:p>
                      <a:r>
                        <a:rPr lang="en-US" sz="3500" b="1" dirty="0" err="1" smtClean="0"/>
                        <a:t>Corse_Name</a:t>
                      </a:r>
                      <a:r>
                        <a:rPr lang="en-US" sz="3500" b="1" dirty="0" smtClean="0"/>
                        <a:t>(FK)</a:t>
                      </a:r>
                      <a:endParaRPr lang="en-US" sz="35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799786">
                <a:tc>
                  <a:txBody>
                    <a:bodyPr/>
                    <a:lstStyle/>
                    <a:p>
                      <a:r>
                        <a:rPr lang="en-US" sz="3500" b="1" dirty="0" err="1" smtClean="0"/>
                        <a:t>Sem_No</a:t>
                      </a:r>
                      <a:endParaRPr lang="en-US" sz="3500" b="1" dirty="0" smtClean="0"/>
                    </a:p>
                    <a:p>
                      <a:r>
                        <a:rPr lang="en-US" sz="3500" b="1" dirty="0" err="1" smtClean="0"/>
                        <a:t>Sem_Name</a:t>
                      </a:r>
                      <a:endParaRPr lang="en-US" sz="3500" b="1" dirty="0" smtClean="0"/>
                    </a:p>
                    <a:p>
                      <a:r>
                        <a:rPr lang="en-US" sz="3500" b="1" dirty="0" err="1" smtClean="0"/>
                        <a:t>Sem_Duration</a:t>
                      </a:r>
                      <a:endParaRPr lang="en-US" sz="35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487400" y="7315200"/>
          <a:ext cx="3886200" cy="5690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/>
              </a:tblGrid>
              <a:tr h="10186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Modules</a:t>
                      </a:r>
                      <a:endParaRPr lang="en-US" sz="4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649705">
                <a:tc>
                  <a:txBody>
                    <a:bodyPr/>
                    <a:lstStyle/>
                    <a:p>
                      <a:r>
                        <a:rPr lang="en-US" sz="3500" b="1" dirty="0" err="1" smtClean="0"/>
                        <a:t>Stdent_ID</a:t>
                      </a:r>
                      <a:r>
                        <a:rPr lang="en-US" sz="3500" b="1" dirty="0" smtClean="0"/>
                        <a:t>(FK)</a:t>
                      </a:r>
                    </a:p>
                    <a:p>
                      <a:r>
                        <a:rPr lang="en-US" sz="3500" b="1" dirty="0" err="1" smtClean="0"/>
                        <a:t>Stdent_Email</a:t>
                      </a:r>
                      <a:r>
                        <a:rPr lang="en-US" sz="3500" b="1" dirty="0" smtClean="0"/>
                        <a:t>(FK)</a:t>
                      </a:r>
                    </a:p>
                    <a:p>
                      <a:r>
                        <a:rPr lang="en-US" sz="3500" b="1" dirty="0" err="1" smtClean="0"/>
                        <a:t>Crse_ID</a:t>
                      </a:r>
                      <a:r>
                        <a:rPr lang="en-US" sz="3500" b="1" dirty="0" smtClean="0"/>
                        <a:t>(FK)</a:t>
                      </a:r>
                    </a:p>
                    <a:p>
                      <a:r>
                        <a:rPr lang="en-US" sz="3500" b="1" dirty="0" err="1" smtClean="0"/>
                        <a:t>Crse_Name</a:t>
                      </a:r>
                      <a:r>
                        <a:rPr lang="en-US" sz="3500" b="1" dirty="0" smtClean="0"/>
                        <a:t>(FK)</a:t>
                      </a:r>
                    </a:p>
                    <a:p>
                      <a:r>
                        <a:rPr lang="en-US" sz="3500" b="1" dirty="0" err="1" smtClean="0"/>
                        <a:t>Semstr_No</a:t>
                      </a:r>
                      <a:endParaRPr lang="en-US" sz="3500" b="1" dirty="0" smtClean="0"/>
                    </a:p>
                    <a:p>
                      <a:r>
                        <a:rPr lang="en-US" sz="3500" b="1" dirty="0" err="1" smtClean="0"/>
                        <a:t>Mod_No</a:t>
                      </a:r>
                      <a:r>
                        <a:rPr lang="en-US" sz="3500" b="1" dirty="0" smtClean="0"/>
                        <a:t> </a:t>
                      </a:r>
                      <a:r>
                        <a:rPr lang="en-US" sz="3500" b="1" dirty="0" smtClean="0"/>
                        <a:t>(PK)</a:t>
                      </a:r>
                      <a:endParaRPr lang="en-US" sz="3500" b="1" dirty="0"/>
                    </a:p>
                  </a:txBody>
                  <a:tcPr/>
                </a:tc>
              </a:tr>
              <a:tr h="649705">
                <a:tc>
                  <a:txBody>
                    <a:bodyPr/>
                    <a:lstStyle/>
                    <a:p>
                      <a:pPr marL="0" marR="0" indent="0" algn="l" defTabSz="14545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500" b="1" smtClean="0"/>
                        <a:t>Mod_Name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29918">
                <a:tc>
                  <a:txBody>
                    <a:bodyPr/>
                    <a:lstStyle/>
                    <a:p>
                      <a:endParaRPr lang="en-US" sz="35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6172200" y="7696200"/>
          <a:ext cx="4572000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Exam</a:t>
                      </a:r>
                      <a:endParaRPr lang="en-US" sz="4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1197743">
                <a:tc>
                  <a:txBody>
                    <a:bodyPr/>
                    <a:lstStyle/>
                    <a:p>
                      <a:r>
                        <a:rPr lang="en-US" sz="3500" b="1" dirty="0" err="1" smtClean="0"/>
                        <a:t>Stdntt_ID</a:t>
                      </a:r>
                      <a:r>
                        <a:rPr lang="en-US" sz="3500" b="1" baseline="0" dirty="0" smtClean="0"/>
                        <a:t> (PK, FK</a:t>
                      </a:r>
                      <a:r>
                        <a:rPr lang="en-US" sz="3500" b="1" baseline="0" dirty="0" smtClean="0"/>
                        <a:t>)</a:t>
                      </a:r>
                      <a:endParaRPr lang="en-US" sz="3500" b="1" dirty="0" smtClean="0"/>
                    </a:p>
                    <a:p>
                      <a:r>
                        <a:rPr lang="en-US" sz="3500" b="1" dirty="0" err="1" smtClean="0"/>
                        <a:t>Stdntt_Email</a:t>
                      </a:r>
                      <a:r>
                        <a:rPr lang="en-US" sz="3500" b="1" dirty="0" smtClean="0"/>
                        <a:t> (PK, FK)</a:t>
                      </a:r>
                    </a:p>
                    <a:p>
                      <a:r>
                        <a:rPr lang="en-US" sz="3500" b="1" dirty="0" err="1" smtClean="0"/>
                        <a:t>Crsee_ID</a:t>
                      </a:r>
                      <a:r>
                        <a:rPr lang="en-US" sz="3500" b="1" dirty="0" smtClean="0"/>
                        <a:t>(FK)</a:t>
                      </a:r>
                    </a:p>
                    <a:p>
                      <a:r>
                        <a:rPr lang="en-US" sz="3500" b="1" dirty="0" err="1" smtClean="0"/>
                        <a:t>Crsee</a:t>
                      </a:r>
                      <a:r>
                        <a:rPr lang="en-US" sz="3500" b="1" baseline="0" dirty="0" smtClean="0"/>
                        <a:t> </a:t>
                      </a:r>
                      <a:r>
                        <a:rPr lang="en-US" sz="3500" b="1" dirty="0" smtClean="0"/>
                        <a:t>Name(FK)</a:t>
                      </a:r>
                    </a:p>
                    <a:p>
                      <a:r>
                        <a:rPr lang="en-US" sz="3500" b="1" dirty="0" err="1" smtClean="0"/>
                        <a:t>Semstrr_No</a:t>
                      </a:r>
                      <a:endParaRPr lang="en-US" sz="3500" b="1" dirty="0"/>
                    </a:p>
                  </a:txBody>
                  <a:tcPr/>
                </a:tc>
              </a:tr>
              <a:tr h="1288270">
                <a:tc>
                  <a:txBody>
                    <a:bodyPr/>
                    <a:lstStyle/>
                    <a:p>
                      <a:r>
                        <a:rPr lang="en-US" sz="3500" b="1" dirty="0" err="1" smtClean="0"/>
                        <a:t>S_Mark</a:t>
                      </a:r>
                      <a:endParaRPr lang="en-US" sz="3500" b="1" dirty="0" smtClean="0"/>
                    </a:p>
                    <a:p>
                      <a:r>
                        <a:rPr lang="en-US" sz="3500" b="1" dirty="0" err="1" smtClean="0"/>
                        <a:t>Pass_Mark</a:t>
                      </a:r>
                      <a:endParaRPr lang="en-US" sz="3500" b="1" dirty="0" smtClean="0"/>
                    </a:p>
                    <a:p>
                      <a:r>
                        <a:rPr lang="en-US" sz="3500" b="1" dirty="0" smtClean="0"/>
                        <a:t>Status</a:t>
                      </a:r>
                      <a:endParaRPr lang="en-US" sz="3500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0" name="Straight Arrow Connector 89"/>
          <p:cNvCxnSpPr/>
          <p:nvPr/>
        </p:nvCxnSpPr>
        <p:spPr>
          <a:xfrm rot="5400000">
            <a:off x="1104900" y="6591300"/>
            <a:ext cx="2209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>
            <a:off x="3886200" y="1371600"/>
            <a:ext cx="1219200" cy="9906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rot="10800000" flipV="1">
            <a:off x="8534400" y="1295400"/>
            <a:ext cx="1143000" cy="990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/>
          <p:nvPr/>
        </p:nvCxnSpPr>
        <p:spPr>
          <a:xfrm>
            <a:off x="12954000" y="1219200"/>
            <a:ext cx="1143000" cy="990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5400000">
            <a:off x="10972800" y="66294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11277600" y="6781800"/>
            <a:ext cx="3657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rot="5400000">
            <a:off x="14744700" y="68961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/>
          <p:nvPr/>
        </p:nvCxnSpPr>
        <p:spPr>
          <a:xfrm rot="10800000" flipV="1">
            <a:off x="10972800" y="7620000"/>
            <a:ext cx="2590800" cy="457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159</Words>
  <Application>Microsoft Office PowerPoint</Application>
  <PresentationFormat>Custom</PresentationFormat>
  <Paragraphs>89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E-R Diagram</vt:lpstr>
      <vt:lpstr>Slide 2</vt:lpstr>
      <vt:lpstr>Schema Diagram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116</cp:revision>
  <dcterms:created xsi:type="dcterms:W3CDTF">2021-12-11T20:05:15Z</dcterms:created>
  <dcterms:modified xsi:type="dcterms:W3CDTF">2022-03-17T19:59:01Z</dcterms:modified>
</cp:coreProperties>
</file>