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4" r:id="rId2"/>
    <p:sldId id="300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302" r:id="rId11"/>
    <p:sldId id="285" r:id="rId12"/>
    <p:sldId id="280" r:id="rId13"/>
    <p:sldId id="282" r:id="rId14"/>
    <p:sldId id="284" r:id="rId15"/>
    <p:sldId id="283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1" r:id="rId24"/>
    <p:sldId id="303" r:id="rId25"/>
    <p:sldId id="281" r:id="rId26"/>
    <p:sldId id="306" r:id="rId27"/>
    <p:sldId id="305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porting PCB's" id="{654C10B0-2700-4B28-A7E4-14008DE521A2}">
          <p14:sldIdLst>
            <p14:sldId id="304"/>
            <p14:sldId id="300"/>
            <p14:sldId id="286"/>
            <p14:sldId id="287"/>
            <p14:sldId id="288"/>
            <p14:sldId id="289"/>
            <p14:sldId id="290"/>
            <p14:sldId id="291"/>
            <p14:sldId id="292"/>
            <p14:sldId id="302"/>
            <p14:sldId id="285"/>
            <p14:sldId id="280"/>
            <p14:sldId id="282"/>
            <p14:sldId id="284"/>
            <p14:sldId id="283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3"/>
          </p14:sldIdLst>
        </p14:section>
        <p14:section name="Importing Schematics" id="{FBD2335C-A038-4C8D-BEF1-BFEC8CA37567}">
          <p14:sldIdLst>
            <p14:sldId id="281"/>
            <p14:sldId id="306"/>
            <p14:sldId id="305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598" autoAdjust="0"/>
  </p:normalViewPr>
  <p:slideViewPr>
    <p:cSldViewPr snapToGrid="0">
      <p:cViewPr>
        <p:scale>
          <a:sx n="150" d="100"/>
          <a:sy n="150" d="100"/>
        </p:scale>
        <p:origin x="-844" y="-208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512" y="-9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33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0895" indent="0">
              <a:buNone/>
              <a:defRPr sz="1500"/>
            </a:lvl2pPr>
            <a:lvl3pPr marL="761790" indent="0">
              <a:buNone/>
              <a:defRPr sz="1300"/>
            </a:lvl3pPr>
            <a:lvl4pPr marL="1142683" indent="0">
              <a:buNone/>
              <a:defRPr sz="1200"/>
            </a:lvl4pPr>
            <a:lvl5pPr marL="1523573" indent="0">
              <a:buNone/>
              <a:defRPr sz="1200"/>
            </a:lvl5pPr>
            <a:lvl6pPr marL="1904467" indent="0">
              <a:buNone/>
              <a:defRPr sz="1200"/>
            </a:lvl6pPr>
            <a:lvl7pPr marL="2285362" indent="0">
              <a:buNone/>
              <a:defRPr sz="1200"/>
            </a:lvl7pPr>
            <a:lvl8pPr marL="2666253" indent="0">
              <a:buNone/>
              <a:defRPr sz="1200"/>
            </a:lvl8pPr>
            <a:lvl9pPr marL="304714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38925" y="4537472"/>
            <a:ext cx="2133600" cy="15478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18DC-F0C3-4C61-9EEA-2C495CD045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0B41-3034-4777-B6DE-71856D985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</p:spPr>
        <p:txBody>
          <a:bodyPr anchor="b"/>
          <a:lstStyle>
            <a:lvl1pPr algn="l">
              <a:defRPr sz="27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8298"/>
          </a:xfrm>
        </p:spPr>
        <p:txBody>
          <a:bodyPr/>
          <a:lstStyle>
            <a:lvl1pPr marL="0" indent="0">
              <a:buNone/>
              <a:defRPr sz="1700"/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97EEC-B5BC-42C5-B73F-31CC660D4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3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0895" indent="0">
              <a:buNone/>
              <a:defRPr sz="2300"/>
            </a:lvl2pPr>
            <a:lvl3pPr marL="761790" indent="0">
              <a:buNone/>
              <a:defRPr sz="2000"/>
            </a:lvl3pPr>
            <a:lvl4pPr marL="1142683" indent="0">
              <a:buNone/>
              <a:defRPr sz="1700"/>
            </a:lvl4pPr>
            <a:lvl5pPr marL="1523573" indent="0">
              <a:buNone/>
              <a:defRPr sz="1700"/>
            </a:lvl5pPr>
            <a:lvl6pPr marL="1904467" indent="0">
              <a:buNone/>
              <a:defRPr sz="1700"/>
            </a:lvl6pPr>
            <a:lvl7pPr marL="2285362" indent="0">
              <a:buNone/>
              <a:defRPr sz="1700"/>
            </a:lvl7pPr>
            <a:lvl8pPr marL="2666253" indent="0">
              <a:buNone/>
              <a:defRPr sz="1700"/>
            </a:lvl8pPr>
            <a:lvl9pPr marL="3047146" indent="0">
              <a:buNone/>
              <a:defRPr sz="17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895" indent="0">
              <a:buNone/>
              <a:defRPr sz="1000"/>
            </a:lvl2pPr>
            <a:lvl3pPr marL="761790" indent="0">
              <a:buNone/>
              <a:defRPr sz="800"/>
            </a:lvl3pPr>
            <a:lvl4pPr marL="1142683" indent="0">
              <a:buNone/>
              <a:defRPr sz="700"/>
            </a:lvl4pPr>
            <a:lvl5pPr marL="1523573" indent="0">
              <a:buNone/>
              <a:defRPr sz="700"/>
            </a:lvl5pPr>
            <a:lvl6pPr marL="1904467" indent="0">
              <a:buNone/>
              <a:defRPr sz="700"/>
            </a:lvl6pPr>
            <a:lvl7pPr marL="2285362" indent="0">
              <a:buNone/>
              <a:defRPr sz="700"/>
            </a:lvl7pPr>
            <a:lvl8pPr marL="2666253" indent="0">
              <a:buNone/>
              <a:defRPr sz="700"/>
            </a:lvl8pPr>
            <a:lvl9pPr marL="304714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5F34B-1C25-4090-A4A7-9CEE84F43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E2BCE-81FD-49AD-8F3F-8C803C0A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107157"/>
            <a:ext cx="2141537" cy="430172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07157"/>
            <a:ext cx="6275388" cy="430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3E699-3BC5-4E82-A48B-54CC42B0E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9AC919B-4D01-4240-BDFD-860B66B01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F557F9C-1201-3A47-8D2D-7E98BF45F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D158AE-82CC-924D-B2D9-111EE21E38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45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C35851-DCE0-F247-A73D-CE5DAF7E1A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3661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86DE67D-74D6-E24F-A53E-44A9C5B752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7816-A48B-4805-9A47-CE865F4F10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5404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F552890-0675-5942-BD45-247DCD612F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64" y="86"/>
            <a:ext cx="9166479" cy="5143413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571E-02C7-4909-A943-092A83DD341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2526" y="4706938"/>
            <a:ext cx="8826500" cy="388620"/>
            <a:chOff x="0" y="6321425"/>
            <a:chExt cx="10591800" cy="46634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8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04447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06B6E4-36B5-2A4D-8795-84CABEE4F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529137"/>
            <a:ext cx="2133600" cy="1547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7E7816-A48B-4805-9A47-CE865F4F101F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6263" y="4706938"/>
            <a:ext cx="8826500" cy="38862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9028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" y="4743450"/>
            <a:ext cx="880427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" y="4743450"/>
            <a:ext cx="8740140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8" rIns="76179" bIns="38088"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453747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4706938"/>
            <a:ext cx="8826500" cy="388620"/>
            <a:chOff x="0" y="6321425"/>
            <a:chExt cx="10591800" cy="46634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25" r:id="rId7"/>
    <p:sldLayoutId id="2147483733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import Allegro PCB document to </a:t>
            </a:r>
            <a:r>
              <a:rPr lang="en-US" dirty="0" err="1" smtClean="0">
                <a:solidFill>
                  <a:schemeClr val="tx1"/>
                </a:solidFill>
              </a:rPr>
              <a:t>Altium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2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Now that modified files are properly placed. We need to run .exe responsible for converting .</a:t>
            </a:r>
            <a:r>
              <a:rPr lang="en-US" sz="2400" dirty="0" err="1" smtClean="0"/>
              <a:t>brd</a:t>
            </a:r>
            <a:r>
              <a:rPr lang="en-US" sz="2400" dirty="0" smtClean="0"/>
              <a:t> file to .</a:t>
            </a:r>
            <a:r>
              <a:rPr lang="en-US" sz="2400" dirty="0" err="1" smtClean="0"/>
              <a:t>agl</a:t>
            </a:r>
            <a:endParaRPr lang="en-US" sz="2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7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1. Run </a:t>
            </a:r>
            <a:r>
              <a:rPr lang="en-US" sz="2000" dirty="0" err="1" smtClean="0"/>
              <a:t>cmd</a:t>
            </a:r>
            <a:r>
              <a:rPr lang="en-US" sz="2000" dirty="0" smtClean="0"/>
              <a:t> and change directory to created folder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844453"/>
            <a:ext cx="8467725" cy="96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2540000"/>
            <a:ext cx="6867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76350" y="2463800"/>
            <a:ext cx="2565400" cy="565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49399" y="1441450"/>
            <a:ext cx="2793999" cy="5651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59050" y="20066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96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DE0000"/>
                </a:solidFill>
              </a:rPr>
              <a:t>2. Type </a:t>
            </a:r>
            <a:r>
              <a:rPr lang="en-US" sz="2000" dirty="0" smtClean="0">
                <a:solidFill>
                  <a:schemeClr val="tx1"/>
                </a:solidFill>
              </a:rPr>
              <a:t>“Allegro2Altium *</a:t>
            </a:r>
            <a:r>
              <a:rPr lang="en-US" sz="2000" dirty="0" err="1" smtClean="0">
                <a:solidFill>
                  <a:schemeClr val="tx1"/>
                </a:solidFill>
              </a:rPr>
              <a:t>file_name.brd</a:t>
            </a:r>
            <a:r>
              <a:rPr lang="en-US" sz="2000" dirty="0" smtClean="0">
                <a:solidFill>
                  <a:schemeClr val="tx1"/>
                </a:solidFill>
              </a:rPr>
              <a:t>* </a:t>
            </a:r>
            <a:r>
              <a:rPr lang="en-US" sz="2000" dirty="0" smtClean="0">
                <a:solidFill>
                  <a:srgbClr val="DE0000"/>
                </a:solidFill>
              </a:rPr>
              <a:t>and press </a:t>
            </a:r>
            <a:r>
              <a:rPr lang="en-US" sz="2000" dirty="0" smtClean="0">
                <a:solidFill>
                  <a:schemeClr val="tx1"/>
                </a:solidFill>
              </a:rPr>
              <a:t>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845602"/>
            <a:ext cx="8467725" cy="1228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35250" y="1746250"/>
            <a:ext cx="2292350" cy="3111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0" y="2727251"/>
            <a:ext cx="3778695" cy="2303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2323" y="2263745"/>
            <a:ext cx="88472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 smtClean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3. Let the extractions begin… will take a couple of minutes. Wait until…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29" y="785813"/>
            <a:ext cx="6868017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996950" y="4070350"/>
            <a:ext cx="6915150" cy="4762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08119"/>
            <a:ext cx="8553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kern="0" dirty="0" smtClean="0">
                <a:solidFill>
                  <a:srgbClr val="DE0000"/>
                </a:solidFill>
                <a:latin typeface="Arial"/>
              </a:rPr>
              <a:t>4. Conversion is complete when you see </a:t>
            </a:r>
            <a:r>
              <a:rPr lang="en-US" sz="2000" b="1" kern="0" dirty="0" err="1" smtClean="0">
                <a:solidFill>
                  <a:srgbClr val="DE0000"/>
                </a:solidFill>
                <a:latin typeface="Arial"/>
              </a:rPr>
              <a:t>extration</a:t>
            </a:r>
            <a:r>
              <a:rPr lang="en-US" sz="2000" b="1" kern="0" dirty="0" smtClean="0">
                <a:solidFill>
                  <a:srgbClr val="DE0000"/>
                </a:solidFill>
                <a:latin typeface="Arial"/>
              </a:rPr>
              <a:t> is ended and. *.</a:t>
            </a:r>
            <a:r>
              <a:rPr lang="en-US" sz="2000" b="1" kern="0" dirty="0" err="1" smtClean="0">
                <a:solidFill>
                  <a:srgbClr val="DE0000"/>
                </a:solidFill>
                <a:latin typeface="Arial"/>
              </a:rPr>
              <a:t>alg</a:t>
            </a:r>
            <a:r>
              <a:rPr lang="en-US" sz="2000" b="1" kern="0" dirty="0" smtClean="0">
                <a:solidFill>
                  <a:srgbClr val="DE0000"/>
                </a:solidFill>
                <a:latin typeface="Arial"/>
              </a:rPr>
              <a:t> file has been created.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20750" y="2209800"/>
            <a:ext cx="6953250" cy="2381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1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sz="2000" dirty="0" smtClean="0">
                <a:solidFill>
                  <a:srgbClr val="DE0000"/>
                </a:solidFill>
                <a:ea typeface="+mn-ea"/>
                <a:cs typeface="+mn-cs"/>
              </a:rPr>
              <a:t>* Here’s my Cadence folder before and after extraction for reference. </a:t>
            </a:r>
            <a:endParaRPr lang="en-US" sz="1800" b="0" kern="1200" dirty="0">
              <a:solidFill>
                <a:srgbClr val="00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104" y="2496884"/>
            <a:ext cx="4980766" cy="210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3" y="698016"/>
            <a:ext cx="5438768" cy="14598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350" y="90805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7250" y="3111500"/>
            <a:ext cx="9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6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Importing .ALG file into </a:t>
            </a:r>
            <a:r>
              <a:rPr lang="en-US" dirty="0" err="1" smtClean="0"/>
              <a:t>Altium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File</a:t>
            </a:r>
            <a:r>
              <a:rPr lang="en-US" dirty="0" smtClean="0">
                <a:sym typeface="Wingdings" panose="05000000000000000000" pitchFamily="2" charset="2"/>
              </a:rPr>
              <a:t> Import Wizard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41" y="785813"/>
            <a:ext cx="6298593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14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Select Allegro Design Files then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039" y="76676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02300" y="4203700"/>
            <a:ext cx="615950" cy="3111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5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3</a:t>
            </a:r>
            <a:r>
              <a:rPr lang="en-US" sz="1600" dirty="0" smtClean="0"/>
              <a:t>. Click Add</a:t>
            </a:r>
            <a:br>
              <a:rPr lang="en-US" sz="1600" dirty="0" smtClean="0"/>
            </a:br>
            <a:r>
              <a:rPr lang="en-US" sz="1600" dirty="0" smtClean="0"/>
              <a:t>4. Change File time to Allegro ASCII Extract Files (*.ALG)</a:t>
            </a:r>
            <a:br>
              <a:rPr lang="en-US" sz="1600" dirty="0" smtClean="0"/>
            </a:br>
            <a:r>
              <a:rPr lang="en-US" sz="1600" dirty="0" smtClean="0"/>
              <a:t>5. Open *</a:t>
            </a:r>
            <a:r>
              <a:rPr lang="en-US" sz="1600" dirty="0" err="1" smtClean="0"/>
              <a:t>File_name.brd.alg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" y="785813"/>
            <a:ext cx="8414592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9900" y="3854450"/>
            <a:ext cx="565150" cy="3111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8550" y="3635374"/>
            <a:ext cx="1206500" cy="1555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6850" y="1711324"/>
            <a:ext cx="3606800" cy="1555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925" y="3251496"/>
            <a:ext cx="33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3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1800" y="3173709"/>
            <a:ext cx="33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4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08900" y="1558278"/>
            <a:ext cx="33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5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8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Select following options </a:t>
            </a:r>
            <a:r>
              <a:rPr lang="en-US" dirty="0" smtClean="0">
                <a:sym typeface="Wingdings" panose="05000000000000000000" pitchFamily="2" charset="2"/>
              </a:rPr>
              <a:t>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53100" y="4222750"/>
            <a:ext cx="565150" cy="3111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3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setup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3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Select following options </a:t>
            </a:r>
            <a:r>
              <a:rPr lang="en-US" dirty="0">
                <a:sym typeface="Wingdings" panose="05000000000000000000" pitchFamily="2" charset="2"/>
              </a:rPr>
              <a:t>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53100" y="4222750"/>
            <a:ext cx="565150" cy="3111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5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 smtClean="0">
                <a:sym typeface="Wingdings" panose="05000000000000000000" pitchFamily="2" charset="2"/>
              </a:rPr>
              <a:t>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53100" y="4222750"/>
            <a:ext cx="565150" cy="3111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146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99" y="785813"/>
            <a:ext cx="633627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87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Newly Imported PCB doc’s found in Cadence file.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36" y="2758030"/>
            <a:ext cx="3353053" cy="1505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57250"/>
            <a:ext cx="65055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4050" y="3067050"/>
            <a:ext cx="2978150" cy="18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220787" y="2419350"/>
            <a:ext cx="665163" cy="647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85950" y="749300"/>
            <a:ext cx="6864350" cy="1822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1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import OrCAD Schematics to </a:t>
            </a:r>
            <a:r>
              <a:rPr lang="en-US" dirty="0" err="1" smtClean="0">
                <a:solidFill>
                  <a:schemeClr val="tx1"/>
                </a:solidFill>
              </a:rPr>
              <a:t>Altium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1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File</a:t>
            </a:r>
            <a:r>
              <a:rPr lang="en-US" dirty="0" smtClean="0">
                <a:sym typeface="Wingdings" panose="05000000000000000000" pitchFamily="2" charset="2"/>
              </a:rPr>
              <a:t> Import Wizard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41" y="785813"/>
            <a:ext cx="6298593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97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Select “</a:t>
            </a:r>
            <a:r>
              <a:rPr lang="en-US" dirty="0" err="1" smtClean="0"/>
              <a:t>Orcad</a:t>
            </a:r>
            <a:r>
              <a:rPr lang="en-US" dirty="0" smtClean="0"/>
              <a:t> Designs &amp; Lib…” </a:t>
            </a:r>
            <a:r>
              <a:rPr lang="en-US" dirty="0" smtClean="0">
                <a:sym typeface="Wingdings" panose="05000000000000000000" pitchFamily="2" charset="2"/>
              </a:rPr>
              <a:t> Next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3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02300" y="4133850"/>
            <a:ext cx="67945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Click Add</a:t>
            </a:r>
            <a:br>
              <a:rPr lang="en-US" dirty="0" smtClean="0"/>
            </a:br>
            <a:r>
              <a:rPr lang="en-US" dirty="0" smtClean="0"/>
              <a:t>4. Open *</a:t>
            </a:r>
            <a:r>
              <a:rPr lang="en-US" dirty="0" err="1" smtClean="0"/>
              <a:t>file_name.DSN</a:t>
            </a:r>
            <a:r>
              <a:rPr lang="en-US" dirty="0" smtClean="0"/>
              <a:t> for Allegro 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939203"/>
            <a:ext cx="8467725" cy="340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1975" y="3403600"/>
            <a:ext cx="34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3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7575" y="2057400"/>
            <a:ext cx="34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4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325" y="3803650"/>
            <a:ext cx="67945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00424" y="2057400"/>
            <a:ext cx="3736975" cy="2667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0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92775" y="4070350"/>
            <a:ext cx="67945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5" y="62713"/>
            <a:ext cx="8458200" cy="413537"/>
          </a:xfrm>
        </p:spPr>
        <p:txBody>
          <a:bodyPr/>
          <a:lstStyle/>
          <a:p>
            <a:r>
              <a:rPr lang="en-US" sz="2000" dirty="0" smtClean="0"/>
              <a:t>1. Create new local folder (I named new folder “CADENCE” in my documents)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88" y="3131609"/>
            <a:ext cx="5992091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52" y="620536"/>
            <a:ext cx="6361927" cy="170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5420" y="2440057"/>
            <a:ext cx="7726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kern="0" dirty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2. Place Allegro .</a:t>
            </a:r>
            <a:r>
              <a:rPr lang="en-US" sz="2000" b="1" kern="0" dirty="0" err="1">
                <a:solidFill>
                  <a:srgbClr val="DE0000"/>
                </a:solidFill>
                <a:latin typeface="Arial"/>
                <a:ea typeface="+mj-ea"/>
                <a:cs typeface="+mj-cs"/>
              </a:rPr>
              <a:t>brd</a:t>
            </a:r>
            <a:r>
              <a:rPr lang="en-US" sz="2000" b="1" kern="0" dirty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 file(Using AFE77xx .</a:t>
            </a:r>
            <a:r>
              <a:rPr lang="en-US" sz="2000" b="1" kern="0" dirty="0" err="1">
                <a:solidFill>
                  <a:srgbClr val="DE0000"/>
                </a:solidFill>
                <a:latin typeface="Arial"/>
                <a:ea typeface="+mj-ea"/>
                <a:cs typeface="+mj-cs"/>
              </a:rPr>
              <a:t>brd</a:t>
            </a:r>
            <a:r>
              <a:rPr lang="en-US" sz="2000" b="1" kern="0" dirty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 file as example)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4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92775" y="4070350"/>
            <a:ext cx="67945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9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92775" y="4070350"/>
            <a:ext cx="67945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92775" y="4070350"/>
            <a:ext cx="67945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9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92775" y="4070350"/>
            <a:ext cx="67945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5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689" y="785813"/>
            <a:ext cx="4621096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92775" y="4070350"/>
            <a:ext cx="67945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33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schematics created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277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43" y="600313"/>
            <a:ext cx="8103989" cy="408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850" y="1358900"/>
            <a:ext cx="2628900" cy="16192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456979"/>
            <a:ext cx="8467725" cy="352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574" y="62713"/>
            <a:ext cx="8816975" cy="413537"/>
          </a:xfrm>
        </p:spPr>
        <p:txBody>
          <a:bodyPr/>
          <a:lstStyle/>
          <a:p>
            <a:r>
              <a:rPr lang="en-US" sz="2000" dirty="0" smtClean="0"/>
              <a:t>3. Navigate to following path </a:t>
            </a:r>
            <a:r>
              <a:rPr lang="en-US" sz="2000" dirty="0"/>
              <a:t>(C:\Program </a:t>
            </a:r>
            <a:r>
              <a:rPr lang="en-US" sz="2000" dirty="0" smtClean="0"/>
              <a:t>Files\</a:t>
            </a:r>
            <a:r>
              <a:rPr lang="en-US" sz="2000" dirty="0" err="1" smtClean="0"/>
              <a:t>Altium</a:t>
            </a:r>
            <a:r>
              <a:rPr lang="en-US" sz="2000" dirty="0" smtClean="0"/>
              <a:t>\AD19\System)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11620" y="4097407"/>
            <a:ext cx="7726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kern="0" dirty="0" smtClean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3. Copy Files “Allegro2Altium.bat” &amp; “AllegroExportViews.txt”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1620" y="527050"/>
            <a:ext cx="238713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187700" y="2082800"/>
            <a:ext cx="234950" cy="1943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08750" y="2082800"/>
            <a:ext cx="622300" cy="1930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4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4. Paste them into recently created folder containing .</a:t>
            </a:r>
            <a:r>
              <a:rPr lang="en-US" sz="2000" dirty="0" err="1" smtClean="0"/>
              <a:t>brd</a:t>
            </a:r>
            <a:r>
              <a:rPr lang="en-US" sz="2000" dirty="0" smtClean="0"/>
              <a:t> file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669256"/>
            <a:ext cx="7239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82750" y="2527300"/>
            <a:ext cx="1771650" cy="527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480" y="785813"/>
            <a:ext cx="4579515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5900" y="100813"/>
            <a:ext cx="8458200" cy="610791"/>
          </a:xfrm>
        </p:spPr>
        <p:txBody>
          <a:bodyPr/>
          <a:lstStyle/>
          <a:p>
            <a:r>
              <a:rPr lang="en-US" sz="2000" dirty="0"/>
              <a:t>5</a:t>
            </a:r>
            <a:r>
              <a:rPr lang="en-US" sz="2000" dirty="0" smtClean="0"/>
              <a:t>. Right click on “Allegro2Altium.bat” file and select </a:t>
            </a:r>
            <a:r>
              <a:rPr lang="en-US" sz="2000" dirty="0" smtClean="0">
                <a:solidFill>
                  <a:schemeClr val="tx1"/>
                </a:solidFill>
              </a:rPr>
              <a:t>EDIT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5000" y="1644650"/>
            <a:ext cx="1714500" cy="171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115599"/>
            <a:ext cx="8467725" cy="122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15900" y="100813"/>
            <a:ext cx="8458200" cy="610791"/>
          </a:xfrm>
        </p:spPr>
        <p:txBody>
          <a:bodyPr/>
          <a:lstStyle/>
          <a:p>
            <a:r>
              <a:rPr lang="en-US" sz="2000" dirty="0" smtClean="0"/>
              <a:t>5b. Verify that file looks as follows. </a:t>
            </a:r>
            <a:r>
              <a:rPr lang="en-US" sz="2000" dirty="0"/>
              <a:t>in the next steps </a:t>
            </a:r>
            <a:r>
              <a:rPr lang="en-US" sz="2000" dirty="0" smtClean="0"/>
              <a:t>we will modify the first line of this document by adding the path for “extracta.exe”.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150" y="1416050"/>
            <a:ext cx="768350" cy="171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624681"/>
            <a:ext cx="40957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2243138"/>
            <a:ext cx="6486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82575" y="62713"/>
            <a:ext cx="8458200" cy="4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5pPr>
            <a:lvl6pPr marL="38089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6pPr>
            <a:lvl7pPr marL="76179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7pPr>
            <a:lvl8pPr marL="114268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8pPr>
            <a:lvl9pPr marL="15235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6. Navigate to the following path</a:t>
            </a:r>
            <a:endParaRPr lang="en-US" sz="2000" kern="0" dirty="0"/>
          </a:p>
        </p:txBody>
      </p:sp>
      <p:sp>
        <p:nvSpPr>
          <p:cNvPr id="8" name="Rectangle 7"/>
          <p:cNvSpPr/>
          <p:nvPr/>
        </p:nvSpPr>
        <p:spPr>
          <a:xfrm>
            <a:off x="337020" y="1462157"/>
            <a:ext cx="7726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kern="0" dirty="0" smtClean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7. Highlight and </a:t>
            </a:r>
            <a:r>
              <a:rPr lang="en-US" sz="2000" b="1" kern="0" dirty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Copy </a:t>
            </a:r>
            <a:r>
              <a:rPr lang="en-US" sz="2000" b="1" kern="0" dirty="0" smtClean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(</a:t>
            </a:r>
            <a:r>
              <a:rPr lang="en-US" sz="2000" b="1" kern="0" dirty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C:\</a:t>
            </a:r>
            <a:r>
              <a:rPr lang="en-US" sz="2000" b="1" kern="0" dirty="0" smtClean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Cadence\SPB_17.2\tools\bin)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709199"/>
            <a:ext cx="8467725" cy="122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596920"/>
            <a:ext cx="8699500" cy="162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282575" y="62713"/>
            <a:ext cx="8458200" cy="4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</a:defRPr>
            </a:lvl5pPr>
            <a:lvl6pPr marL="38089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6pPr>
            <a:lvl7pPr marL="76179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7pPr>
            <a:lvl8pPr marL="114268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8pPr>
            <a:lvl9pPr marL="1523573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rgbClr val="FF0000"/>
                </a:solidFill>
                <a:latin typeface="Arial" charset="0"/>
              </a:defRPr>
            </a:lvl9pPr>
          </a:lstStyle>
          <a:p>
            <a:r>
              <a:rPr lang="en-US" sz="2000" kern="0" dirty="0" smtClean="0"/>
              <a:t>8. Paste the copied path to the front of the first line &amp; then save</a:t>
            </a:r>
            <a:endParaRPr lang="en-US" sz="2000" kern="0" dirty="0"/>
          </a:p>
        </p:txBody>
      </p:sp>
      <p:sp>
        <p:nvSpPr>
          <p:cNvPr id="9" name="Rectangle 8"/>
          <p:cNvSpPr/>
          <p:nvPr/>
        </p:nvSpPr>
        <p:spPr>
          <a:xfrm>
            <a:off x="400050" y="1992740"/>
            <a:ext cx="7726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kern="0" dirty="0" smtClean="0">
                <a:solidFill>
                  <a:srgbClr val="DE0000"/>
                </a:solidFill>
                <a:latin typeface="Arial"/>
                <a:ea typeface="+mj-ea"/>
                <a:cs typeface="+mj-cs"/>
              </a:rPr>
              <a:t>Should look like this…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4801" y="1079500"/>
            <a:ext cx="40639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0050" y="2895600"/>
            <a:ext cx="2311400" cy="158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25650" y="3054350"/>
            <a:ext cx="0" cy="621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06548" y="3758740"/>
            <a:ext cx="2905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2"/>
                </a:solidFill>
              </a:rPr>
              <a:t>*Don’t forget to add the “\” before extracta.exe</a:t>
            </a:r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399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81</TotalTime>
  <Words>397</Words>
  <Application>Microsoft Office PowerPoint</Application>
  <PresentationFormat>On-screen Show (16:9)</PresentationFormat>
  <Paragraphs>83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Blank</vt:lpstr>
      <vt:lpstr>How to import Allegro PCB document to Altium</vt:lpstr>
      <vt:lpstr>File setup</vt:lpstr>
      <vt:lpstr>1. Create new local folder (I named new folder “CADENCE” in my documents)</vt:lpstr>
      <vt:lpstr>3. Navigate to following path (C:\Program Files\Altium\AD19\System)</vt:lpstr>
      <vt:lpstr>4. Paste them into recently created folder containing .brd file</vt:lpstr>
      <vt:lpstr>5. Right click on “Allegro2Altium.bat” file and select EDIT</vt:lpstr>
      <vt:lpstr>5b. Verify that file looks as follows. in the next steps we will modify the first line of this document by adding the path for “extracta.exe”. </vt:lpstr>
      <vt:lpstr>PowerPoint Presentation</vt:lpstr>
      <vt:lpstr>PowerPoint Presentation</vt:lpstr>
      <vt:lpstr>Now that modified files are properly placed. We need to run .exe responsible for converting .brd file to .agl</vt:lpstr>
      <vt:lpstr>1. Run cmd and change directory to created folder</vt:lpstr>
      <vt:lpstr>2. Type “Allegro2Altium *file_name.brd* and press enter</vt:lpstr>
      <vt:lpstr>PowerPoint Presentation</vt:lpstr>
      <vt:lpstr>* Here’s my Cadence folder before and after extraction for reference. </vt:lpstr>
      <vt:lpstr>Importing .ALG file into Altium</vt:lpstr>
      <vt:lpstr>1. File Import Wizard</vt:lpstr>
      <vt:lpstr>2. Select Allegro Design Files then Next</vt:lpstr>
      <vt:lpstr>3. Click Add 4. Change File time to Allegro ASCII Extract Files (*.ALG) 5. Open *File_name.brd.alg file</vt:lpstr>
      <vt:lpstr>6. Select following options  Next</vt:lpstr>
      <vt:lpstr>7. Select following options  Next</vt:lpstr>
      <vt:lpstr>8. Next</vt:lpstr>
      <vt:lpstr>Wait..</vt:lpstr>
      <vt:lpstr>Complete</vt:lpstr>
      <vt:lpstr>Newly Imported PCB doc’s found in Cadence file. </vt:lpstr>
      <vt:lpstr>How to import OrCAD Schematics to Altium</vt:lpstr>
      <vt:lpstr>1. File Import Wizard</vt:lpstr>
      <vt:lpstr>2. Select “Orcad Designs &amp; Lib…”  Next </vt:lpstr>
      <vt:lpstr>3. Click Add 4. Open *file_name.DSN for Allegro Doc</vt:lpstr>
      <vt:lpstr>Click Next</vt:lpstr>
      <vt:lpstr>Click Next</vt:lpstr>
      <vt:lpstr>Click Next</vt:lpstr>
      <vt:lpstr>Click Next</vt:lpstr>
      <vt:lpstr>Click Next</vt:lpstr>
      <vt:lpstr>Click Next</vt:lpstr>
      <vt:lpstr>All schematics created</vt:lpstr>
    </vt:vector>
  </TitlesOfParts>
  <Company>Texas Instruments,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a0181823</cp:lastModifiedBy>
  <cp:revision>15</cp:revision>
  <dcterms:created xsi:type="dcterms:W3CDTF">2019-08-21T14:58:31Z</dcterms:created>
  <dcterms:modified xsi:type="dcterms:W3CDTF">2020-01-29T15:56:35Z</dcterms:modified>
</cp:coreProperties>
</file>