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7" r:id="rId2"/>
    <p:sldId id="1117" r:id="rId3"/>
    <p:sldId id="1116" r:id="rId4"/>
    <p:sldId id="1118" r:id="rId5"/>
    <p:sldId id="1119" r:id="rId6"/>
    <p:sldId id="1120" r:id="rId7"/>
    <p:sldId id="1121" r:id="rId8"/>
    <p:sldId id="1122" r:id="rId9"/>
    <p:sldId id="1123" r:id="rId10"/>
    <p:sldId id="1126" r:id="rId11"/>
    <p:sldId id="1124" r:id="rId12"/>
    <p:sldId id="1125" r:id="rId13"/>
    <p:sldId id="1127" r:id="rId14"/>
  </p:sldIdLst>
  <p:sldSz cx="9144000" cy="6858000" type="screen4x3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200" b="1" u="sng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3300"/>
    <a:srgbClr val="0000CC"/>
    <a:srgbClr val="FFEFFF"/>
    <a:srgbClr val="CCFFFF"/>
    <a:srgbClr val="FFD1FF"/>
    <a:srgbClr val="CC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1" autoAdjust="0"/>
    <p:restoredTop sz="94737" autoAdjust="0"/>
  </p:normalViewPr>
  <p:slideViewPr>
    <p:cSldViewPr>
      <p:cViewPr>
        <p:scale>
          <a:sx n="125" d="100"/>
          <a:sy n="125" d="100"/>
        </p:scale>
        <p:origin x="618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1" d="100"/>
          <a:sy n="111" d="100"/>
        </p:scale>
        <p:origin x="-630" y="-84"/>
      </p:cViewPr>
      <p:guideLst>
        <p:guide orient="horz" pos="2142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>
            <a:lvl1pPr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72" y="1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>
            <a:lvl1pPr algn="r"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413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b" anchorCtr="0" compatLnSpc="1">
            <a:prstTxWarp prst="textNoShape">
              <a:avLst/>
            </a:prstTxWarp>
          </a:bodyPr>
          <a:lstStyle>
            <a:lvl1pPr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72" y="6457413"/>
            <a:ext cx="4300466" cy="34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b" anchorCtr="0" compatLnSpc="1">
            <a:prstTxWarp prst="textNoShape">
              <a:avLst/>
            </a:prstTxWarp>
          </a:bodyPr>
          <a:lstStyle>
            <a:lvl1pPr algn="r"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32598CE-B497-41FB-A20F-4B0A09C4FB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058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>
            <a:lvl1pPr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72" y="0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>
            <a:lvl1pPr algn="r"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51200" y="528638"/>
            <a:ext cx="3424238" cy="256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169" y="3247693"/>
            <a:ext cx="7278303" cy="3021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0955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b" anchorCtr="0" compatLnSpc="1">
            <a:prstTxWarp prst="textNoShape">
              <a:avLst/>
            </a:prstTxWarp>
          </a:bodyPr>
          <a:lstStyle>
            <a:lvl1pPr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72" y="6420955"/>
            <a:ext cx="4300466" cy="37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99" tIns="46251" rIns="92499" bIns="46251" numCol="1" anchor="b" anchorCtr="0" compatLnSpc="1">
            <a:prstTxWarp prst="textNoShape">
              <a:avLst/>
            </a:prstTxWarp>
          </a:bodyPr>
          <a:lstStyle>
            <a:lvl1pPr algn="r" defTabSz="925322">
              <a:spcBef>
                <a:spcPct val="0"/>
              </a:spcBef>
              <a:defRPr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2B07B07-FAC3-45F0-84AC-9ECC5D3F8D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43857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16501" indent="-275578"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02311" indent="-220463"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543235" indent="-220463"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984158" indent="-220463" defTabSz="924716" eaLnBrk="0" hangingPunct="0">
              <a:spcBef>
                <a:spcPct val="20000"/>
              </a:spcBef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425083" indent="-220463" defTabSz="924716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866006" indent="-220463" defTabSz="924716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306931" indent="-220463" defTabSz="924716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747854" indent="-220463" defTabSz="924716" eaLnBrk="0" fontAlgn="base" hangingPunct="0">
              <a:spcBef>
                <a:spcPct val="20000"/>
              </a:spcBef>
              <a:spcAft>
                <a:spcPct val="0"/>
              </a:spcAft>
              <a:defRPr kumimoji="1" sz="1200" b="1" u="sng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 rtl="0" algn="l">
              <a:spcBef>
                <a:spcPct val="0"/>
              </a:spcBef>
            </a:pPr>
            <a:fld id="{5AD5CEE0-B4E2-479E-858A-B66B0A2C0012}" type="slidenum">
              <a:rPr lang="en-US" altLang="ko-KR" u="none" smtClean="0"/>
              <a:pPr eaLnBrk="1" hangingPunct="1" rtl="0" algn="l">
                <a:spcBef>
                  <a:spcPct val="0"/>
                </a:spcBef>
              </a:pPr>
              <a:t>0</a:t>
            </a:fld>
            <a:endParaRPr lang="en-US" altLang="ko-KR" u="none" dirty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 rtl="0" algn="l"/>
            <a:endParaRPr lang="ko-KR" altLang="ko-KR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723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62297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64338" y="168275"/>
            <a:ext cx="2151062" cy="63087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07975" y="168275"/>
            <a:ext cx="6303963" cy="63087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4046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76449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2467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692150"/>
            <a:ext cx="4191000" cy="578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24400" y="692150"/>
            <a:ext cx="4191000" cy="5784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40480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4691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59914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35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35495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66731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692150"/>
            <a:ext cx="8534400" cy="57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8195" name="Picture 32" descr="top-1(white)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" y="174625"/>
            <a:ext cx="8834438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7975" y="168275"/>
            <a:ext cx="6208713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슬라이드 제목 입력란</a:t>
            </a:r>
          </a:p>
        </p:txBody>
      </p:sp>
      <p:sp>
        <p:nvSpPr>
          <p:cNvPr id="1057" name="Rectangle 33"/>
          <p:cNvSpPr>
            <a:spLocks noChangeArrowheads="1"/>
          </p:cNvSpPr>
          <p:nvPr userDrawn="1"/>
        </p:nvSpPr>
        <p:spPr bwMode="auto">
          <a:xfrm>
            <a:off x="7745413" y="6516688"/>
            <a:ext cx="1322387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r>
              <a:rPr lang="en-US" altLang="ko-KR" sz="800" b="0" u="none">
                <a:latin typeface="Arial" pitchFamily="34" charset="0"/>
                <a:ea typeface="굴림" pitchFamily="50" charset="-127"/>
              </a:rPr>
              <a:t> </a:t>
            </a:r>
            <a:r>
              <a:rPr lang="en-US" altLang="ko-KR" sz="800" u="none">
                <a:latin typeface="Arial" pitchFamily="34" charset="0"/>
                <a:ea typeface="굴림" pitchFamily="50" charset="-127"/>
              </a:rPr>
              <a:t>View Page/ </a:t>
            </a:r>
            <a:fld id="{2516CB25-2BD2-45EA-A4FE-B22E9DBFA50C}" type="slidenum">
              <a:rPr lang="en-US" altLang="ko-KR" sz="800" u="none">
                <a:latin typeface="Arial" pitchFamily="34" charset="0"/>
                <a:ea typeface="굴림" pitchFamily="50" charset="-127"/>
              </a:rPr>
              <a:pPr algn="r">
                <a:defRPr/>
              </a:pPr>
              <a:t>‹#›</a:t>
            </a:fld>
            <a:endParaRPr lang="en-US" altLang="ko-KR" sz="800" u="none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58" name="Rectangle 34"/>
          <p:cNvSpPr>
            <a:spLocks noChangeArrowheads="1"/>
          </p:cNvSpPr>
          <p:nvPr userDrawn="1"/>
        </p:nvSpPr>
        <p:spPr bwMode="auto">
          <a:xfrm>
            <a:off x="3581400" y="6629400"/>
            <a:ext cx="2514600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altLang="ko-KR" sz="800" u="none">
                <a:latin typeface="굴림" pitchFamily="50" charset="-127"/>
                <a:ea typeface="굴림" pitchFamily="50" charset="-127"/>
              </a:rPr>
              <a:t> Copyright ⓒ Sanion All rights reserved </a:t>
            </a:r>
          </a:p>
        </p:txBody>
      </p:sp>
      <p:sp>
        <p:nvSpPr>
          <p:cNvPr id="1059" name="Rectangle 35"/>
          <p:cNvSpPr>
            <a:spLocks noChangeArrowheads="1"/>
          </p:cNvSpPr>
          <p:nvPr userDrawn="1"/>
        </p:nvSpPr>
        <p:spPr bwMode="auto">
          <a:xfrm rot="5400000">
            <a:off x="4221163" y="2627313"/>
            <a:ext cx="36512" cy="8024812"/>
          </a:xfrm>
          <a:prstGeom prst="rect">
            <a:avLst/>
          </a:prstGeom>
          <a:solidFill>
            <a:srgbClr val="184D94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defRPr/>
            </a:pPr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000" b="1">
          <a:solidFill>
            <a:srgbClr val="99CCFF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Blip>
          <a:blip r:embed="rId14"/>
        </a:buBlip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Blip>
          <a:blip r:embed="rId15"/>
        </a:buBlip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6"/>
        </a:buBlip>
        <a:defRPr kumimoji="1" sz="16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7"/>
        </a:buBlip>
        <a:defRPr kumimoji="1" sz="1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Relationship Id="r_odt_hyperlink" Type="http://schemas.openxmlformats.org/officeDocument/2006/relationships/hyperlink" Target="https://www.onlinedoctranslator.com/en/?utm_source=onlinedoctranslator&amp;utm_medium=pptx&amp;utm_campaign=attribution" TargetMode="External"/><Relationship Id="r_odt_logo" Type="http://schemas.openxmlformats.org/officeDocument/2006/relationships/image" Target="../media/odt_attribution_logo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front-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44500"/>
            <a:ext cx="8991600" cy="641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 descr="sani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68288"/>
            <a:ext cx="838200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1214438"/>
            <a:ext cx="8534400" cy="990600"/>
          </a:xfrm>
        </p:spPr>
        <p:txBody>
          <a:bodyPr lIns="0"/>
          <a:lstStyle/>
          <a:p>
            <a:pPr algn="l" eaLnBrk="1" hangingPunct="1" rtl="0"/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breaker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operating characteristics</a:t>
            </a: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8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analyzer</a:t>
            </a:r>
            <a: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(ACQ)</a:t>
            </a:r>
            <a:br>
              <a:rPr lang="en-US" altLang="ko-KR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28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circuit analysis</a:t>
            </a:r>
            <a:endParaRPr lang="ko-KR" altLang="en-US" sz="28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96336" y="4149080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altLang="ko-KR" sz="1600" u="none" dirty="0" smtClean="0"/>
              <a:t>2021.12.02</a:t>
            </a:r>
            <a:endParaRPr lang="ko-KR" altLang="en-US" sz="1600" u="none" dirty="0"/>
          </a:p>
        </p:txBody>
      </p:sp>
      <p:sp>
        <p:nvSpPr>
          <p:cNvPr id="6" name="TextBox 5"/>
          <p:cNvSpPr txBox="1"/>
          <p:nvPr/>
        </p:nvSpPr>
        <p:spPr>
          <a:xfrm>
            <a:off x="7596336" y="4661855"/>
            <a:ext cx="1296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ko-KR" altLang="en-US" sz="1600" u="none" dirty="0" smtClean="0"/>
              <a:t>Senion Co., Ltd.</a:t>
            </a:r>
            <a:endParaRPr lang="ko-KR" altLang="en-US" sz="1600" u="none" dirty="0"/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100010001" name="ODT_ATTR_LBL_SHAPE">
            <a:extLst>
              <a:ext uri="{FF2B5EF4-FFF2-40B4-BE49-F238E27FC236}">
                <a16:creationId xmlns:a16="http://schemas.microsoft.com/office/drawing/2014/main" id="{ADCB8724-23CD-4EE8-B5B5-3CB2DDF8932E}"/>
              </a:ext>
            </a:extLst>
          </p:cNvPr>
          <p:cNvSpPr txBox="1"/>
          <p:nvPr/>
        </p:nvSpPr>
        <p:spPr>
          <a:xfrm>
            <a:off x="0" y="0"/>
            <a:ext cx="5000000" cy="276999"/>
          </a:xfrm>
          <a:prstGeom prst="rect">
            <a:avLst/>
          </a:prstGeom>
          <a:solidFill>
            <a:srgbClr val="FAFAFA"/>
          </a:solidFill>
        </p:spPr>
        <p:txBody>
          <a:bodyPr wrap="none" lIns="288000">
            <a:spAutoFit/>
          </a:bodyPr>
          <a:lstStyle/>
          <a:p>
            <a:pPr rtl="0"/>
            <a:r>
              <a:rPr lang="en-US" sz="1000" dirty="0">
                <a:solidFill>
                  <a:srgbClr val="0F2B46"/>
                </a:solidFill>
                <a:effectLst/>
                <a:latin typeface="Roboto" panose="02000000000000000000" pitchFamily="2" charset="0"/>
              </a:rPr>
              <a:t>Translated from Korean to English - </a:t>
            </a:r>
            <a:r>
              <a:rPr lang="en-US" sz="1000" u="sng" dirty="0">
                <a:solidFill>
                  <a:srgbClr val="0F2B46"/>
                </a:solidFill>
                <a:effectLst/>
                <a:latin typeface="Roboto" panose="02000000000000000000" pitchFamily="2" charset="0"/>
                <a:hlinkClick r:id="r_odt_hyperlink" tooltip="Doc Translator - www.onlinedoctranslator.com"/>
              </a:rPr>
              <a:t>www.onlinedoctranslator.com</a:t>
            </a:r>
            <a:endParaRPr lang="en-US" sz="1000" dirty="0"/>
          </a:p>
        </p:txBody>
      </p:sp>
      <p:pic>
        <p:nvPicPr>
          <p:cNvPr id="1000100002" name="ODT_ATTR_LBL_LOGO">
            <a:extLst>
              <a:ext uri="{FF2B5EF4-FFF2-40B4-BE49-F238E27FC236}">
                <a16:creationId xmlns:a16="http://schemas.microsoft.com/office/drawing/2014/main" id="{B066AC4A-9A1C-4C10-800A-DAF9F2764385}"/>
              </a:ext>
            </a:extLst>
          </p:cNvPr>
          <p:cNvPicPr/>
          <p:nvPr/>
        </p:nvPicPr>
        <p:blipFill>
          <a:blip r:embed="r_odt_logo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000"/>
            <a:ext cx="316230" cy="17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algn="l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628800"/>
            <a:ext cx="7566248" cy="440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2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ko-KR" altLang="en-US" dirty="0" smtClean="0"/>
              <a:t>power circuit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251" y="692150"/>
            <a:ext cx="4821897" cy="578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8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ko-KR" altLang="en-US" dirty="0" smtClean="0"/>
              <a:t>I/O and</a:t>
            </a:r>
            <a:r>
              <a:rPr lang="en-US" altLang="ko-KR" dirty="0" smtClean="0"/>
              <a:t>D-SUB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808" y="836712"/>
            <a:ext cx="8534400" cy="5525006"/>
          </a:xfrm>
          <a:prstGeom prst="rect">
            <a:avLst/>
          </a:prstGeom>
        </p:spPr>
      </p:pic>
      <p:sp>
        <p:nvSpPr>
          <p:cNvPr id="6" name="모서리가 둥근 사각형 설명선 5"/>
          <p:cNvSpPr/>
          <p:nvPr/>
        </p:nvSpPr>
        <p:spPr bwMode="auto">
          <a:xfrm>
            <a:off x="2195736" y="1988840"/>
            <a:ext cx="1296144" cy="755952"/>
          </a:xfrm>
          <a:prstGeom prst="wedgeRoundRectCallout">
            <a:avLst>
              <a:gd name="adj1" fmla="val -62136"/>
              <a:gd name="adj2" fmla="val -23430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coil current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3ch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4pin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Each connector needs to be disconnected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3407643" y="3212976"/>
            <a:ext cx="771128" cy="306467"/>
          </a:xfrm>
          <a:prstGeom prst="wedgeRoundRectCallout">
            <a:avLst>
              <a:gd name="adj1" fmla="val -75058"/>
              <a:gd name="adj2" fmla="val -7671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PT 1ch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 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모서리가 둥근 사각형 설명선 7"/>
          <p:cNvSpPr/>
          <p:nvPr/>
        </p:nvSpPr>
        <p:spPr bwMode="auto">
          <a:xfrm>
            <a:off x="3407642" y="3861048"/>
            <a:ext cx="1236366" cy="306467"/>
          </a:xfrm>
          <a:prstGeom prst="wedgeRoundRectCallout">
            <a:avLst>
              <a:gd name="adj1" fmla="val -66327"/>
              <a:gd name="adj2" fmla="val 2689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load current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u="none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ch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 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사각형 설명선 8"/>
          <p:cNvSpPr/>
          <p:nvPr/>
        </p:nvSpPr>
        <p:spPr bwMode="auto">
          <a:xfrm>
            <a:off x="2582488" y="5805264"/>
            <a:ext cx="2061520" cy="755952"/>
          </a:xfrm>
          <a:prstGeom prst="wedgeRoundRectCallout">
            <a:avLst>
              <a:gd name="adj1" fmla="val 6002"/>
              <a:gd name="adj2" fmla="val -91447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IEDs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Wiring power from outside</a:t>
            </a: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I have to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RTU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in a way</a:t>
            </a: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Modification required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7020272" y="4077072"/>
            <a:ext cx="1236366" cy="306467"/>
          </a:xfrm>
          <a:prstGeom prst="wedgeRoundRectCallout">
            <a:avLst>
              <a:gd name="adj1" fmla="val 34339"/>
              <a:gd name="adj2" fmla="val 81425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for maintenance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7236296" y="1340768"/>
            <a:ext cx="1236366" cy="551640"/>
          </a:xfrm>
          <a:prstGeom prst="wedgeRoundRectCallout">
            <a:avLst>
              <a:gd name="adj1" fmla="val 24581"/>
              <a:gd name="adj2" fmla="val 76821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load current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for measurement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everyone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7740352" y="2967803"/>
            <a:ext cx="1080120" cy="510778"/>
          </a:xfrm>
          <a:prstGeom prst="wedgeRoundRectCallout">
            <a:avLst>
              <a:gd name="adj1" fmla="val -69644"/>
              <a:gd name="adj2" fmla="val 939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coil current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for measurement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everyone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0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ko-KR" altLang="en-US" dirty="0" smtClean="0"/>
              <a:t>Review the results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algn="l"/>
            <a:r>
              <a:rPr lang="ko-KR" altLang="en-US" dirty="0" smtClean="0"/>
              <a:t>Review of development requests</a:t>
            </a:r>
            <a:endParaRPr lang="en-US" altLang="ko-KR" dirty="0" smtClean="0"/>
          </a:p>
          <a:p>
            <a:pPr lvl="1" rtl="0" algn="l"/>
            <a:r>
              <a:rPr lang="en-US" altLang="ko-KR" dirty="0" smtClean="0"/>
              <a:t> </a:t>
            </a:r>
            <a:r>
              <a:rPr lang="ko-KR" altLang="en-US" dirty="0" smtClean="0"/>
              <a:t>For power and input/output specifications,</a:t>
            </a:r>
            <a:r>
              <a:rPr lang="ko-KR" altLang="en-US" dirty="0" err="1" smtClean="0"/>
              <a:t>confirmed</a:t>
            </a:r>
            <a:endParaRPr lang="en-US" altLang="ko-KR" dirty="0" smtClean="0"/>
          </a:p>
          <a:p>
            <a:pPr lvl="1" rtl="0" algn="l"/>
            <a:r>
              <a:rPr lang="en-US" altLang="ko-KR" dirty="0" smtClean="0"/>
              <a:t>DI</a:t>
            </a:r>
            <a:r>
              <a:rPr lang="ko-KR" altLang="en-US" dirty="0" smtClean="0"/>
              <a:t>contact circuit</a:t>
            </a:r>
            <a:r>
              <a:rPr lang="ko-KR" altLang="en-US" dirty="0" err="1" smtClean="0"/>
              <a:t>Modification required</a:t>
            </a:r>
            <a:endParaRPr lang="en-US" altLang="ko-KR" dirty="0" smtClean="0"/>
          </a:p>
          <a:p>
            <a:pPr lvl="1" rtl="0" algn="l"/>
            <a:r>
              <a:rPr lang="en-US" altLang="ko-KR" dirty="0" smtClean="0"/>
              <a:t> </a:t>
            </a:r>
            <a:r>
              <a:rPr lang="ko-KR" altLang="en-US" dirty="0" smtClean="0"/>
              <a:t>Separation required for coil current input terminal</a:t>
            </a:r>
            <a:endParaRPr lang="en-US" altLang="ko-KR" dirty="0" smtClean="0"/>
          </a:p>
          <a:p>
            <a:pPr lvl="1" rtl="0" algn="l"/>
            <a:r>
              <a:rPr lang="en-US" altLang="ko-KR" dirty="0" smtClean="0"/>
              <a:t>RTC</a:t>
            </a:r>
            <a:r>
              <a:rPr lang="ko-KR" altLang="en-US" dirty="0" smtClean="0"/>
              <a:t>no</a:t>
            </a:r>
            <a:r>
              <a:rPr lang="en-US" altLang="ko-KR" dirty="0" smtClean="0"/>
              <a:t>.</a:t>
            </a:r>
          </a:p>
          <a:p>
            <a:pPr lvl="1" rtl="0" algn="l"/>
            <a:endParaRPr lang="en-US" altLang="ko-KR" dirty="0" smtClean="0"/>
          </a:p>
          <a:p>
            <a:pPr rtl="0" algn="l"/>
            <a:r>
              <a:rPr lang="ko-KR" altLang="en-US" dirty="0" smtClean="0"/>
              <a:t>Thomas Inquiries</a:t>
            </a:r>
            <a:endParaRPr lang="en-US" altLang="ko-KR" dirty="0" smtClean="0"/>
          </a:p>
          <a:p>
            <a:pPr lvl="1" rtl="0" algn="l"/>
            <a:r>
              <a:rPr lang="en-US" altLang="ko-KR" dirty="0" err="1" smtClean="0"/>
              <a:t>PoE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in the power circuit</a:t>
            </a:r>
            <a:r>
              <a:rPr lang="ko-KR" altLang="en-US" dirty="0" smtClean="0"/>
              <a:t>about</a:t>
            </a:r>
            <a:r>
              <a:rPr lang="ko-KR" altLang="en-US" dirty="0" err="1" smtClean="0"/>
              <a:t>Proceed with inquiry</a:t>
            </a:r>
            <a:endParaRPr lang="en-US" altLang="ko-KR" dirty="0" smtClean="0"/>
          </a:p>
          <a:p>
            <a:pPr lvl="1" rtl="0" algn="l"/>
            <a:r>
              <a:rPr lang="ko-KR" altLang="en-US" dirty="0" smtClean="0"/>
              <a:t>external memory</a:t>
            </a:r>
            <a:r>
              <a:rPr lang="ko-KR" altLang="en-US" dirty="0"/>
              <a:t>Is</a:t>
            </a:r>
            <a:r>
              <a:rPr lang="ko-KR" altLang="en-US" dirty="0" smtClean="0"/>
              <a:t>are you not using</a:t>
            </a:r>
            <a:r>
              <a:rPr lang="en-US" altLang="ko-KR" dirty="0"/>
              <a:t> </a:t>
            </a:r>
            <a:r>
              <a:rPr lang="ko-KR" altLang="en-US" dirty="0" smtClean="0"/>
              <a:t>Need to be confirmed</a:t>
            </a:r>
            <a:endParaRPr lang="en-US" altLang="ko-KR" dirty="0" smtClean="0"/>
          </a:p>
          <a:p>
            <a:pPr lvl="1" rtl="0" algn="l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32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ko-KR" altLang="en-US" dirty="0" smtClean="0"/>
              <a:t>index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rtl="0" algn="l">
              <a:buFont typeface="+mj-lt"/>
              <a:buAutoNum type="arabicPeriod"/>
            </a:pPr>
            <a:endParaRPr lang="en-US" altLang="ko-KR" dirty="0" smtClean="0"/>
          </a:p>
          <a:p>
            <a:pPr marL="457200" indent="-457200" rtl="0" algn="l">
              <a:buFont typeface="+mj-lt"/>
              <a:buAutoNum type="arabicPeriod"/>
            </a:pPr>
            <a:r>
              <a:rPr lang="en-US" altLang="ko-KR" dirty="0" smtClean="0"/>
              <a:t>ACQ</a:t>
            </a:r>
            <a:r>
              <a:rPr lang="ko-KR" altLang="en-US" dirty="0" smtClean="0"/>
              <a:t>development request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457200" indent="-457200" rtl="0" algn="l">
              <a:buFont typeface="+mj-lt"/>
              <a:buAutoNum type="arabicPeriod"/>
            </a:pPr>
            <a:r>
              <a:rPr lang="en-US" altLang="ko-KR" dirty="0" smtClean="0"/>
              <a:t>ACQ</a:t>
            </a:r>
            <a:r>
              <a:rPr lang="ko-KR" altLang="en-US" dirty="0" smtClean="0"/>
              <a:t>Block Diagram and Circuit Construction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marL="457200" indent="-457200" rtl="0" algn="l">
              <a:buFont typeface="+mj-lt"/>
              <a:buAutoNum type="arabicPeriod"/>
            </a:pPr>
            <a:r>
              <a:rPr lang="ko-KR" altLang="en-US" dirty="0" smtClean="0"/>
              <a:t>Review the results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44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altLang="ko-KR" dirty="0" smtClean="0"/>
              <a:t>ACQ</a:t>
            </a:r>
            <a:r>
              <a:rPr lang="ko-KR" altLang="en-US" dirty="0" smtClean="0"/>
              <a:t>Development request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algn="l"/>
            <a:r>
              <a:rPr lang="en-US" altLang="ko-KR" dirty="0" smtClean="0"/>
              <a:t>H/W</a:t>
            </a:r>
            <a:r>
              <a:rPr lang="ko-KR" altLang="en-US" dirty="0" smtClean="0"/>
              <a:t>specification</a:t>
            </a:r>
            <a:endParaRPr lang="en-US" altLang="ko-KR" dirty="0" smtClean="0"/>
          </a:p>
          <a:p>
            <a:pPr rtl="0" algn="l"/>
            <a:endParaRPr lang="en-US" altLang="ko-KR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801387"/>
                  </p:ext>
                </p:extLst>
              </p:nvPr>
            </p:nvGraphicFramePr>
            <p:xfrm>
              <a:off x="381000" y="1397000"/>
              <a:ext cx="8534400" cy="4633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80">
                      <a:extLst>
                        <a:ext uri="{9D8B030D-6E8A-4147-A177-3AD203B41FA5}">
                          <a16:colId xmlns:a16="http://schemas.microsoft.com/office/drawing/2014/main" val="3330215523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334836375"/>
                        </a:ext>
                      </a:extLst>
                    </a:gridCol>
                    <a:gridCol w="2880320">
                      <a:extLst>
                        <a:ext uri="{9D8B030D-6E8A-4147-A177-3AD203B41FA5}">
                          <a16:colId xmlns:a16="http://schemas.microsoft.com/office/drawing/2014/main" val="3128748849"/>
                        </a:ext>
                      </a:extLst>
                    </a:gridCol>
                    <a:gridCol w="2687216">
                      <a:extLst>
                        <a:ext uri="{9D8B030D-6E8A-4147-A177-3AD203B41FA5}">
                          <a16:colId xmlns:a16="http://schemas.microsoft.com/office/drawing/2014/main" val="2159896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division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item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specification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note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5772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conditions of use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ambient temperature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-25 to 55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963398"/>
                      </a:ext>
                    </a:extLst>
                  </a:tr>
                  <a:tr h="370840">
                    <a:tc rowSpan="7"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H/W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specification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Voltage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base" latinLnBrk="0" rtl="0"/>
                          <a:r>
                            <a:rPr lang="en-US" altLang="ko-K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110/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√</m:t>
                              </m:r>
                              <m:r>
                                <a:rPr lang="en-US" altLang="ko-KR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ko-K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V</a:t>
                          </a:r>
                          <a:r>
                            <a:rPr lang="en-US" altLang="ko-KR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ko-KR" dirty="0" smtClean="0"/>
                            <a:t>1ch</a:t>
                          </a:r>
                          <a:endParaRPr lang="ko-KR" altLang="en-US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0788807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load current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1.66mA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3ch(A,B,C)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CT</a:t>
                          </a:r>
                          <a:r>
                            <a:rPr lang="en-US" altLang="ko-KR" baseline="0" dirty="0" smtClean="0"/>
                            <a:t>One</a:t>
                          </a:r>
                          <a:r>
                            <a:rPr lang="ko-KR" altLang="en-US" baseline="0" dirty="0" smtClean="0"/>
                            <a:t>Secondary side rating</a:t>
                          </a:r>
                          <a:r>
                            <a:rPr lang="en-US" altLang="ko-KR" baseline="0" dirty="0" smtClean="0"/>
                            <a:t>5A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9342732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err="1" smtClean="0"/>
                            <a:t>coil current</a:t>
                          </a:r>
                          <a:r>
                            <a:rPr lang="en-US" altLang="ko-KR" dirty="0" smtClean="0"/>
                            <a:t>(DC)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±4V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3ch(Close</a:t>
                          </a:r>
                          <a:r>
                            <a:rPr lang="en-US" altLang="ko-KR" baseline="0" dirty="0" smtClean="0"/>
                            <a:t>1ch, Trip 2ch</a:t>
                          </a:r>
                          <a:r>
                            <a:rPr lang="en-US" altLang="ko-KR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CT</a:t>
                          </a:r>
                          <a:r>
                            <a:rPr lang="en-US" altLang="ko-KR" baseline="0" dirty="0" smtClean="0"/>
                            <a:t>One</a:t>
                          </a:r>
                          <a:r>
                            <a:rPr lang="ko-KR" altLang="en-US" baseline="0" dirty="0" smtClean="0"/>
                            <a:t>Secondary side rating</a:t>
                          </a:r>
                          <a:endParaRPr lang="en-US" altLang="ko-KR" baseline="0" dirty="0" smtClean="0"/>
                        </a:p>
                        <a:p>
                          <a:pPr algn="ctr" latinLnBrk="1" rtl="0"/>
                          <a:r>
                            <a:rPr lang="en-US" altLang="ko-KR" baseline="0" dirty="0" smtClean="0"/>
                            <a:t>DC 0~30A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6584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everyone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DC48V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err="1" smtClean="0"/>
                            <a:t>PoE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841976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DI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2ch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CB</a:t>
                          </a:r>
                          <a:r>
                            <a:rPr lang="ko-KR" altLang="en-US" dirty="0" smtClean="0"/>
                            <a:t>Contact</a:t>
                          </a:r>
                          <a:r>
                            <a:rPr lang="en-US" altLang="ko-KR" dirty="0" smtClean="0"/>
                            <a:t>(A, B)</a:t>
                          </a:r>
                          <a:r>
                            <a:rPr lang="ko-KR" altLang="en-US" dirty="0" smtClean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48382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visual information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RTC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4284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LED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4ea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PW, Run, Alarm, Error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669536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communication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Ethernet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100Base-T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everyone</a:t>
                          </a:r>
                          <a:r>
                            <a:rPr lang="en-US" altLang="ko-KR" dirty="0" smtClean="0"/>
                            <a:t>(</a:t>
                          </a:r>
                          <a:r>
                            <a:rPr lang="en-US" altLang="ko-KR" dirty="0" err="1" smtClean="0"/>
                            <a:t>PoE</a:t>
                          </a:r>
                          <a:r>
                            <a:rPr lang="en-US" altLang="ko-KR" dirty="0" smtClean="0"/>
                            <a:t>)</a:t>
                          </a:r>
                          <a:r>
                            <a:rPr lang="ko-KR" altLang="en-US" dirty="0" smtClean="0"/>
                            <a:t>Combined use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08928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RS-232C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err="1" smtClean="0"/>
                            <a:t>for maintenance</a:t>
                          </a:r>
                          <a:endParaRPr lang="en-US" altLang="ko-K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Console</a:t>
                          </a:r>
                          <a:r>
                            <a:rPr lang="ko-KR" altLang="en-US" dirty="0" smtClean="0"/>
                            <a:t>function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6742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14801387"/>
                  </p:ext>
                </p:extLst>
              </p:nvPr>
            </p:nvGraphicFramePr>
            <p:xfrm>
              <a:off x="381000" y="1397000"/>
              <a:ext cx="8534400" cy="463308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10680">
                      <a:extLst>
                        <a:ext uri="{9D8B030D-6E8A-4147-A177-3AD203B41FA5}">
                          <a16:colId xmlns:a16="http://schemas.microsoft.com/office/drawing/2014/main" val="3330215523"/>
                        </a:ext>
                      </a:extLst>
                    </a:gridCol>
                    <a:gridCol w="1656184">
                      <a:extLst>
                        <a:ext uri="{9D8B030D-6E8A-4147-A177-3AD203B41FA5}">
                          <a16:colId xmlns:a16="http://schemas.microsoft.com/office/drawing/2014/main" val="1334836375"/>
                        </a:ext>
                      </a:extLst>
                    </a:gridCol>
                    <a:gridCol w="2880320">
                      <a:extLst>
                        <a:ext uri="{9D8B030D-6E8A-4147-A177-3AD203B41FA5}">
                          <a16:colId xmlns:a16="http://schemas.microsoft.com/office/drawing/2014/main" val="3128748849"/>
                        </a:ext>
                      </a:extLst>
                    </a:gridCol>
                    <a:gridCol w="2687216">
                      <a:extLst>
                        <a:ext uri="{9D8B030D-6E8A-4147-A177-3AD203B41FA5}">
                          <a16:colId xmlns:a16="http://schemas.microsoft.com/office/drawing/2014/main" val="21598961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division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item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specification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note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357721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conditions of use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ambient temperature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-25 to 55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52963398"/>
                      </a:ext>
                    </a:extLst>
                  </a:tr>
                  <a:tr h="386207">
                    <a:tc rowSpan="7"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H/W</a:t>
                          </a:r>
                          <a:r>
                            <a:rPr lang="en-US" altLang="ko-KR" baseline="0" dirty="0" smtClean="0"/>
                            <a:t> </a:t>
                          </a:r>
                          <a:r>
                            <a:rPr lang="ko-KR" altLang="en-US" baseline="0" dirty="0" smtClean="0"/>
                            <a:t>specification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Voltage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rtl="0" algn="l"/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3171" t="-201587" r="-94080" b="-9380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078880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load current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1.66mA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3ch(A,B,C)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CT</a:t>
                          </a:r>
                          <a:r>
                            <a:rPr lang="en-US" altLang="ko-KR" baseline="0" dirty="0" smtClean="0"/>
                            <a:t>One</a:t>
                          </a:r>
                          <a:r>
                            <a:rPr lang="ko-KR" altLang="en-US" baseline="0" dirty="0" smtClean="0"/>
                            <a:t>Secondary side rating</a:t>
                          </a:r>
                          <a:r>
                            <a:rPr lang="en-US" altLang="ko-KR" baseline="0" dirty="0" smtClean="0"/>
                            <a:t>5A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934273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err="1" smtClean="0"/>
                            <a:t>coil current</a:t>
                          </a:r>
                          <a:r>
                            <a:rPr lang="en-US" altLang="ko-KR" dirty="0" smtClean="0"/>
                            <a:t>(DC)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±4V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3ch(Close</a:t>
                          </a:r>
                          <a:r>
                            <a:rPr lang="en-US" altLang="ko-KR" baseline="0" dirty="0" smtClean="0"/>
                            <a:t>1ch, Trip 2ch</a:t>
                          </a:r>
                          <a:r>
                            <a:rPr lang="en-US" altLang="ko-KR" dirty="0" smtClean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CT</a:t>
                          </a:r>
                          <a:r>
                            <a:rPr lang="en-US" altLang="ko-KR" baseline="0" dirty="0" smtClean="0"/>
                            <a:t>One</a:t>
                          </a:r>
                          <a:r>
                            <a:rPr lang="ko-KR" altLang="en-US" baseline="0" dirty="0" smtClean="0"/>
                            <a:t>Secondary side rating</a:t>
                          </a:r>
                          <a:endParaRPr lang="en-US" altLang="ko-KR" baseline="0" dirty="0" smtClean="0"/>
                        </a:p>
                        <a:p>
                          <a:pPr algn="ctr" latinLnBrk="1" rtl="0"/>
                          <a:r>
                            <a:rPr lang="en-US" altLang="ko-KR" baseline="0" dirty="0" smtClean="0"/>
                            <a:t>DC 0~30A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2265848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everyone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DC48V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err="1" smtClean="0"/>
                            <a:t>PoE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6841976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DI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2ch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CB</a:t>
                          </a:r>
                          <a:r>
                            <a:rPr lang="ko-KR" altLang="en-US" dirty="0" smtClean="0"/>
                            <a:t>Contact</a:t>
                          </a:r>
                          <a:r>
                            <a:rPr lang="en-US" altLang="ko-KR" dirty="0" smtClean="0"/>
                            <a:t>(A, B)</a:t>
                          </a:r>
                          <a:r>
                            <a:rPr lang="ko-KR" altLang="en-US" dirty="0" smtClean="0"/>
                            <a:t> 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483820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visual information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RTC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41428438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LED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4ea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PW, Run, Alarm, Error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6695368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communication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Ethernet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100Base-T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smtClean="0"/>
                            <a:t>everyone</a:t>
                          </a:r>
                          <a:r>
                            <a:rPr lang="en-US" altLang="ko-KR" dirty="0" smtClean="0"/>
                            <a:t>(</a:t>
                          </a:r>
                          <a:r>
                            <a:rPr lang="en-US" altLang="ko-KR" dirty="0" err="1" smtClean="0"/>
                            <a:t>PoE</a:t>
                          </a:r>
                          <a:r>
                            <a:rPr lang="en-US" altLang="ko-KR" dirty="0" smtClean="0"/>
                            <a:t>)</a:t>
                          </a:r>
                          <a:r>
                            <a:rPr lang="ko-KR" altLang="en-US" dirty="0" smtClean="0"/>
                            <a:t>Combined use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708928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latinLnBrk="1" rtl="0" algn="l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RS-232C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ko-KR" altLang="en-US" dirty="0" err="1" smtClean="0"/>
                            <a:t>for maintenance</a:t>
                          </a:r>
                          <a:endParaRPr lang="en-US" altLang="ko-KR" dirty="0" smtClean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 rtl="0"/>
                          <a:r>
                            <a:rPr lang="en-US" altLang="ko-KR" dirty="0" smtClean="0"/>
                            <a:t>Console</a:t>
                          </a:r>
                          <a:r>
                            <a:rPr lang="ko-KR" altLang="en-US" dirty="0" smtClean="0"/>
                            <a:t>function</a:t>
                          </a:r>
                          <a:endParaRPr lang="ko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16742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1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altLang="ko-KR" dirty="0" smtClean="0"/>
              <a:t>ACQ</a:t>
            </a:r>
            <a:r>
              <a:rPr lang="ko-KR" altLang="en-US" dirty="0" err="1" smtClean="0"/>
              <a:t>block diagram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656" y="1556792"/>
            <a:ext cx="6396842" cy="4438316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 bwMode="auto">
          <a:xfrm>
            <a:off x="683568" y="1196206"/>
            <a:ext cx="792088" cy="276999"/>
          </a:xfrm>
          <a:prstGeom prst="wedgeRectCallout">
            <a:avLst>
              <a:gd name="adj1" fmla="val 66390"/>
              <a:gd name="adj2" fmla="val 14088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PT 1ch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사각형 설명선 5"/>
          <p:cNvSpPr/>
          <p:nvPr/>
        </p:nvSpPr>
        <p:spPr bwMode="auto">
          <a:xfrm>
            <a:off x="683568" y="2031578"/>
            <a:ext cx="792088" cy="461665"/>
          </a:xfrm>
          <a:prstGeom prst="wedgeRectCallout">
            <a:avLst>
              <a:gd name="adj1" fmla="val 66390"/>
              <a:gd name="adj2" fmla="val 14088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load current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u="none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사각형 설명선 6"/>
          <p:cNvSpPr/>
          <p:nvPr/>
        </p:nvSpPr>
        <p:spPr bwMode="auto">
          <a:xfrm>
            <a:off x="683568" y="3198489"/>
            <a:ext cx="792088" cy="461665"/>
          </a:xfrm>
          <a:prstGeom prst="wedgeRectCallout">
            <a:avLst>
              <a:gd name="adj1" fmla="val 66390"/>
              <a:gd name="adj2" fmla="val 14088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coil current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en-US" altLang="ko-KR" u="none" dirty="0">
                <a:latin typeface="굴림" pitchFamily="50" charset="-127"/>
                <a:ea typeface="굴림" pitchFamily="50" charset="-127"/>
              </a:rPr>
              <a:t>3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사각형 설명선 7"/>
          <p:cNvSpPr/>
          <p:nvPr/>
        </p:nvSpPr>
        <p:spPr bwMode="auto">
          <a:xfrm>
            <a:off x="1079612" y="5085184"/>
            <a:ext cx="792088" cy="461665"/>
          </a:xfrm>
          <a:prstGeom prst="wedgeRectCallout">
            <a:avLst>
              <a:gd name="adj1" fmla="val 96824"/>
              <a:gd name="adj2" fmla="val 22043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CB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Contact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사각형 설명선 8"/>
          <p:cNvSpPr/>
          <p:nvPr/>
        </p:nvSpPr>
        <p:spPr bwMode="auto">
          <a:xfrm>
            <a:off x="4067944" y="1187646"/>
            <a:ext cx="792088" cy="461665"/>
          </a:xfrm>
          <a:prstGeom prst="wedgeRectCallout">
            <a:avLst>
              <a:gd name="adj1" fmla="val 16016"/>
              <a:gd name="adj2" fmla="val 11207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16bit ADC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 bwMode="auto">
          <a:xfrm>
            <a:off x="2915816" y="2420888"/>
            <a:ext cx="792088" cy="276999"/>
          </a:xfrm>
          <a:prstGeom prst="wedgeRectCallout">
            <a:avLst>
              <a:gd name="adj1" fmla="val 16016"/>
              <a:gd name="adj2" fmla="val 100068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temperature Senser</a:t>
            </a:r>
          </a:p>
        </p:txBody>
      </p:sp>
      <p:sp>
        <p:nvSpPr>
          <p:cNvPr id="11" name="사각형 설명선 10"/>
          <p:cNvSpPr/>
          <p:nvPr/>
        </p:nvSpPr>
        <p:spPr bwMode="auto">
          <a:xfrm>
            <a:off x="5220072" y="1049053"/>
            <a:ext cx="936104" cy="461665"/>
          </a:xfrm>
          <a:prstGeom prst="wedgeRectCallout">
            <a:avLst>
              <a:gd name="adj1" fmla="val -13863"/>
              <a:gd name="adj2" fmla="val 119274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Out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Watchdog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6536608" y="1095127"/>
            <a:ext cx="936104" cy="461665"/>
          </a:xfrm>
          <a:prstGeom prst="wedgeRectCallout">
            <a:avLst>
              <a:gd name="adj1" fmla="val -12087"/>
              <a:gd name="adj2" fmla="val 133678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non-volatile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Memory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 bwMode="auto">
          <a:xfrm>
            <a:off x="4283968" y="3545117"/>
            <a:ext cx="1152128" cy="498598"/>
          </a:xfrm>
          <a:prstGeom prst="wedgeRectCallout">
            <a:avLst>
              <a:gd name="adj1" fmla="val 56945"/>
              <a:gd name="adj2" fmla="val -113003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C28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line</a:t>
            </a:r>
            <a:endParaRPr lang="en-US" altLang="ko-KR" u="none" dirty="0" smtClean="0"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DSP</a:t>
            </a: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processor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사각형 설명선 13"/>
          <p:cNvSpPr/>
          <p:nvPr/>
        </p:nvSpPr>
        <p:spPr bwMode="auto">
          <a:xfrm>
            <a:off x="7920372" y="2328554"/>
            <a:ext cx="936104" cy="276999"/>
          </a:xfrm>
          <a:prstGeom prst="wedgeRectCallout">
            <a:avLst>
              <a:gd name="adj1" fmla="val -58264"/>
              <a:gd name="adj2" fmla="val 184696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err="1" smtClean="0">
                <a:latin typeface="굴림" pitchFamily="50" charset="-127"/>
                <a:ea typeface="굴림" pitchFamily="50" charset="-127"/>
              </a:rPr>
              <a:t>for maintenance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사각형 설명선 14"/>
          <p:cNvSpPr/>
          <p:nvPr/>
        </p:nvSpPr>
        <p:spPr bwMode="auto">
          <a:xfrm>
            <a:off x="7917483" y="4043715"/>
            <a:ext cx="936104" cy="461665"/>
          </a:xfrm>
          <a:prstGeom prst="wedgeRectCallout">
            <a:avLst>
              <a:gd name="adj1" fmla="val -57376"/>
              <a:gd name="adj2" fmla="val 105470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power and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Ethernet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887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altLang="ko-KR" dirty="0" smtClean="0"/>
              <a:t>ACQ</a:t>
            </a:r>
            <a:r>
              <a:rPr lang="ko-KR" altLang="en-US" dirty="0" smtClean="0"/>
              <a:t>circuit configuration</a:t>
            </a:r>
            <a:r>
              <a:rPr lang="en-US" altLang="ko-KR" dirty="0" smtClean="0"/>
              <a:t>(MAIN)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944" y="692150"/>
            <a:ext cx="8378511" cy="5784850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2940772" y="2996320"/>
            <a:ext cx="1872208" cy="796814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C28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line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DSP Core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processor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200Mhz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왼쪽 중괄호 5"/>
          <p:cNvSpPr/>
          <p:nvPr/>
        </p:nvSpPr>
        <p:spPr bwMode="auto">
          <a:xfrm>
            <a:off x="4648199" y="1268760"/>
            <a:ext cx="288032" cy="100811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105553" y="1496996"/>
            <a:ext cx="1542646" cy="551640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Wiznet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 MRAM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address pin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왼쪽 중괄호 7"/>
          <p:cNvSpPr/>
          <p:nvPr/>
        </p:nvSpPr>
        <p:spPr bwMode="auto">
          <a:xfrm rot="10800000">
            <a:off x="7092280" y="2348880"/>
            <a:ext cx="288032" cy="1008112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7380312" y="2492896"/>
            <a:ext cx="1542646" cy="755952"/>
          </a:xfrm>
          <a:prstGeom prst="roundRect">
            <a:avLst/>
          </a:prstGeom>
          <a:solidFill>
            <a:srgbClr val="CCECFF">
              <a:alpha val="35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Wiznet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, MRAM,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ADC</a:t>
            </a:r>
            <a:endParaRPr kumimoji="1" lang="en-US" altLang="ko-KR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data pin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사각형 설명선 9"/>
          <p:cNvSpPr/>
          <p:nvPr/>
        </p:nvSpPr>
        <p:spPr bwMode="auto">
          <a:xfrm>
            <a:off x="179512" y="2600908"/>
            <a:ext cx="783488" cy="510778"/>
          </a:xfrm>
          <a:prstGeom prst="wedgeRoundRectCallout">
            <a:avLst>
              <a:gd name="adj1" fmla="val 77430"/>
              <a:gd name="adj2" fmla="val 100293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DI 2ch GPIO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사각형 설명선 10"/>
          <p:cNvSpPr/>
          <p:nvPr/>
        </p:nvSpPr>
        <p:spPr bwMode="auto">
          <a:xfrm>
            <a:off x="25887" y="4525670"/>
            <a:ext cx="657681" cy="510778"/>
          </a:xfrm>
          <a:prstGeom prst="wedgeRoundRectCallout">
            <a:avLst>
              <a:gd name="adj1" fmla="val 63814"/>
              <a:gd name="adj2" fmla="val 6307"/>
              <a:gd name="adj3" fmla="val 16667"/>
            </a:avLst>
          </a:prstGeom>
          <a:solidFill>
            <a:srgbClr val="CCECFF">
              <a:alpha val="55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LED 4ea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왼쪽 중괄호 11"/>
          <p:cNvSpPr/>
          <p:nvPr/>
        </p:nvSpPr>
        <p:spPr bwMode="auto">
          <a:xfrm>
            <a:off x="4730589" y="4324515"/>
            <a:ext cx="164781" cy="376133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563888" y="4245512"/>
            <a:ext cx="1136985" cy="551640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ADC,</a:t>
            </a:r>
            <a:r>
              <a:rPr kumimoji="1" lang="en-US" altLang="ko-KR" sz="1200" b="1" i="0" u="none" strike="noStrike" cap="none" normalizeH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MRAM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control pin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7059840" y="4141760"/>
            <a:ext cx="1961199" cy="551640"/>
          </a:xfrm>
          <a:prstGeom prst="wedgeRoundRectCallout">
            <a:avLst>
              <a:gd name="adj1" fmla="val -15841"/>
              <a:gd name="adj2" fmla="val -75053"/>
              <a:gd name="adj3" fmla="val 16667"/>
            </a:avLst>
          </a:prstGeom>
          <a:solidFill>
            <a:srgbClr val="CCECFF">
              <a:alpha val="27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Reset time out140ms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Watchdog time out 1.6s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왼쪽 중괄호 14"/>
          <p:cNvSpPr/>
          <p:nvPr/>
        </p:nvSpPr>
        <p:spPr bwMode="auto">
          <a:xfrm>
            <a:off x="5220072" y="5589240"/>
            <a:ext cx="164781" cy="376133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4079706" y="5589240"/>
            <a:ext cx="1136985" cy="306467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JTAG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0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altLang="ko-KR" dirty="0" smtClean="0"/>
              <a:t>Ethernet(</a:t>
            </a:r>
            <a:r>
              <a:rPr lang="en-US" altLang="ko-KR" dirty="0" err="1" smtClean="0"/>
              <a:t>Wiznet</a:t>
            </a:r>
            <a:r>
              <a:rPr lang="en-US" altLang="ko-KR" dirty="0" smtClean="0"/>
              <a:t>W5300)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2" y="908720"/>
            <a:ext cx="7509283" cy="5185122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 bwMode="auto">
          <a:xfrm>
            <a:off x="7760803" y="3140968"/>
            <a:ext cx="1296144" cy="990910"/>
          </a:xfrm>
          <a:prstGeom prst="wedgeRoundRectCallou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err="1" smtClean="0">
                <a:latin typeface="굴림" pitchFamily="50" charset="-127"/>
                <a:ea typeface="굴림" pitchFamily="50" charset="-127"/>
              </a:rPr>
              <a:t>PoE</a:t>
            </a: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 </a:t>
            </a: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Circuit</a:t>
            </a:r>
            <a:endParaRPr lang="en-US" altLang="ko-KR" sz="900" u="none" dirty="0" smtClean="0"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RJ45</a:t>
            </a:r>
            <a:r>
              <a:rPr kumimoji="1" lang="ko-KR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pin</a:t>
            </a:r>
            <a:endParaRPr kumimoji="1" lang="en-US" altLang="ko-KR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1:TXD+</a:t>
            </a:r>
            <a:r>
              <a:rPr kumimoji="1" lang="en-US" altLang="ko-KR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2:TXD-</a:t>
            </a:r>
          </a:p>
          <a:p>
            <a:pPr rtl="0" algn="l">
              <a:spcBef>
                <a:spcPct val="20000"/>
              </a:spcBef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3: RXD+</a:t>
            </a:r>
            <a:r>
              <a:rPr lang="en-US" altLang="ko-KR" sz="900" u="none" dirty="0">
                <a:latin typeface="굴림" pitchFamily="50" charset="-127"/>
                <a:ea typeface="굴림" pitchFamily="50" charset="-127"/>
              </a:rPr>
              <a:t>6:RXD-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4,5:PoE+ 7,8:PoE-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6372200" y="2636912"/>
            <a:ext cx="1224136" cy="408623"/>
          </a:xfrm>
          <a:prstGeom prst="wedgeRoundRectCallout">
            <a:avLst>
              <a:gd name="adj1" fmla="val -30555"/>
              <a:gd name="adj2" fmla="val 91715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Need to inquire what intention it was designed for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사각형 설명선 6"/>
          <p:cNvSpPr/>
          <p:nvPr/>
        </p:nvSpPr>
        <p:spPr bwMode="auto">
          <a:xfrm>
            <a:off x="3995936" y="1669947"/>
            <a:ext cx="1753971" cy="623149"/>
          </a:xfrm>
          <a:prstGeom prst="wedgeRoundRectCallout">
            <a:avLst>
              <a:gd name="adj1" fmla="val -30555"/>
              <a:gd name="adj2" fmla="val 91715"/>
              <a:gd name="adj3" fmla="val 16667"/>
            </a:avLst>
          </a:prstGeom>
          <a:solidFill>
            <a:srgbClr val="CCECFF">
              <a:alpha val="24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Link</a:t>
            </a: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signal</a:t>
            </a:r>
            <a:endParaRPr lang="en-US" altLang="ko-KR" sz="900" u="none" dirty="0" smtClean="0"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DSP GPIO</a:t>
            </a: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allocation required</a:t>
            </a:r>
            <a:endParaRPr lang="en-US" altLang="ko-KR" sz="900" u="none" dirty="0" smtClean="0">
              <a:latin typeface="굴림" pitchFamily="50" charset="-127"/>
              <a:ea typeface="굴림" pitchFamily="50" charset="-127"/>
            </a:endParaRP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SAFARI EMC</a:t>
            </a:r>
            <a:r>
              <a:rPr lang="ko-KR" altLang="en-US" sz="900" u="none" dirty="0" err="1" smtClean="0">
                <a:latin typeface="굴림" pitchFamily="50" charset="-127"/>
                <a:ea typeface="굴림" pitchFamily="50" charset="-127"/>
              </a:rPr>
              <a:t>Countermeasures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" y="4437112"/>
            <a:ext cx="1561299" cy="792088"/>
          </a:xfrm>
          <a:prstGeom prst="rect">
            <a:avLst/>
          </a:prstGeom>
        </p:spPr>
      </p:pic>
      <p:sp>
        <p:nvSpPr>
          <p:cNvPr id="9" name="굽은 화살표 8"/>
          <p:cNvSpPr/>
          <p:nvPr/>
        </p:nvSpPr>
        <p:spPr bwMode="auto">
          <a:xfrm rot="10800000">
            <a:off x="1583063" y="4731000"/>
            <a:ext cx="375593" cy="204312"/>
          </a:xfrm>
          <a:prstGeom prst="bentArrow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111" y="4300621"/>
            <a:ext cx="1353857" cy="1065069"/>
          </a:xfrm>
          <a:prstGeom prst="rect">
            <a:avLst/>
          </a:prstGeom>
        </p:spPr>
      </p:pic>
      <p:sp>
        <p:nvSpPr>
          <p:cNvPr id="11" name="굽은 화살표 10"/>
          <p:cNvSpPr/>
          <p:nvPr/>
        </p:nvSpPr>
        <p:spPr bwMode="auto">
          <a:xfrm rot="5400000">
            <a:off x="4466436" y="4010669"/>
            <a:ext cx="375593" cy="204312"/>
          </a:xfrm>
          <a:prstGeom prst="bentArrow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모서리가 둥근 사각형 설명선 11"/>
          <p:cNvSpPr/>
          <p:nvPr/>
        </p:nvSpPr>
        <p:spPr bwMode="auto">
          <a:xfrm>
            <a:off x="107504" y="2713528"/>
            <a:ext cx="1296144" cy="255389"/>
          </a:xfrm>
          <a:prstGeom prst="wedgeRoundRectCallout">
            <a:avLst>
              <a:gd name="adj1" fmla="val 37369"/>
              <a:gd name="adj2" fmla="val 99412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900" u="none" dirty="0" smtClean="0">
                <a:latin typeface="굴림" pitchFamily="50" charset="-127"/>
                <a:ea typeface="굴림" pitchFamily="50" charset="-127"/>
              </a:rPr>
              <a:t>nCS4</a:t>
            </a:r>
            <a:r>
              <a:rPr lang="ko-KR" altLang="en-US" sz="900" u="none" dirty="0" smtClean="0">
                <a:latin typeface="굴림" pitchFamily="50" charset="-127"/>
                <a:ea typeface="굴림" pitchFamily="50" charset="-127"/>
              </a:rPr>
              <a:t>area</a:t>
            </a:r>
            <a:endParaRPr kumimoji="1" lang="ko-KR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41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altLang="ko-KR" dirty="0" smtClean="0"/>
              <a:t>ADC &amp; MRAM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59" y="908720"/>
            <a:ext cx="8534400" cy="3747654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 bwMode="auto">
          <a:xfrm>
            <a:off x="276359" y="764704"/>
            <a:ext cx="5735801" cy="4968552"/>
          </a:xfrm>
          <a:prstGeom prst="roundRect">
            <a:avLst/>
          </a:prstGeom>
          <a:solidFill>
            <a:schemeClr val="accent1">
              <a:lumMod val="40000"/>
              <a:lumOff val="60000"/>
              <a:alpha val="12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43608" y="908720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lang="en-US" altLang="ko-KR" sz="1800" u="none" dirty="0" smtClean="0"/>
              <a:t>nCS3 ADC</a:t>
            </a:r>
            <a:r>
              <a:rPr lang="ko-KR" altLang="en-US" sz="1800" u="none" dirty="0" smtClean="0"/>
              <a:t>area</a:t>
            </a:r>
            <a:endParaRPr lang="ko-KR" altLang="en-US" sz="1800" u="none" dirty="0"/>
          </a:p>
        </p:txBody>
      </p:sp>
      <p:sp>
        <p:nvSpPr>
          <p:cNvPr id="8" name="왼쪽 중괄호 7"/>
          <p:cNvSpPr/>
          <p:nvPr/>
        </p:nvSpPr>
        <p:spPr bwMode="auto">
          <a:xfrm>
            <a:off x="395537" y="1628800"/>
            <a:ext cx="144016" cy="86409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-180528" y="1838102"/>
            <a:ext cx="561589" cy="510778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8Ch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input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왼쪽 중괄호 9"/>
          <p:cNvSpPr/>
          <p:nvPr/>
        </p:nvSpPr>
        <p:spPr bwMode="auto">
          <a:xfrm>
            <a:off x="4283968" y="1661443"/>
            <a:ext cx="144016" cy="86409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635896" y="1839233"/>
            <a:ext cx="616064" cy="510778"/>
          </a:xfrm>
          <a:prstGeom prst="roundRect">
            <a:avLst/>
          </a:prstGeom>
          <a:solidFill>
            <a:srgbClr val="CCECFF">
              <a:alpha val="9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16</a:t>
            </a: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bit Data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타원 11"/>
          <p:cNvSpPr/>
          <p:nvPr/>
        </p:nvSpPr>
        <p:spPr bwMode="auto">
          <a:xfrm>
            <a:off x="1259632" y="1422043"/>
            <a:ext cx="1800200" cy="782821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타원 12"/>
          <p:cNvSpPr/>
          <p:nvPr/>
        </p:nvSpPr>
        <p:spPr bwMode="auto">
          <a:xfrm>
            <a:off x="1227624" y="2093491"/>
            <a:ext cx="1800200" cy="782821"/>
          </a:xfrm>
          <a:prstGeom prst="ellipse">
            <a:avLst/>
          </a:prstGeom>
          <a:noFill/>
          <a:ln w="127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모서리가 둥근 사각형 설명선 13"/>
          <p:cNvSpPr/>
          <p:nvPr/>
        </p:nvSpPr>
        <p:spPr bwMode="auto">
          <a:xfrm>
            <a:off x="2915814" y="762351"/>
            <a:ext cx="1728193" cy="755952"/>
          </a:xfrm>
          <a:prstGeom prst="wedgeRoundRectCallout">
            <a:avLst>
              <a:gd name="adj1" fmla="val -43761"/>
              <a:gd name="adj2" fmla="val 69555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RC LPF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ADC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if it affects the input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CAP</a:t>
            </a:r>
            <a:r>
              <a:rPr kumimoji="1" lang="ko-KR" altLang="en-US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eliminate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…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6044168" y="836712"/>
            <a:ext cx="2885769" cy="4896544"/>
          </a:xfrm>
          <a:prstGeom prst="roundRect">
            <a:avLst/>
          </a:prstGeom>
          <a:solidFill>
            <a:srgbClr val="FFFF00">
              <a:alpha val="1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347358" y="908720"/>
            <a:ext cx="211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lang="en-US" altLang="ko-KR" sz="1800" u="none" dirty="0" smtClean="0"/>
              <a:t>nCS2 MRAM</a:t>
            </a:r>
            <a:r>
              <a:rPr lang="ko-KR" altLang="en-US" sz="1800" u="none" dirty="0" smtClean="0"/>
              <a:t>area</a:t>
            </a:r>
            <a:endParaRPr lang="ko-KR" altLang="en-US" sz="1800" u="none" dirty="0"/>
          </a:p>
        </p:txBody>
      </p:sp>
      <p:sp>
        <p:nvSpPr>
          <p:cNvPr id="18" name="모서리가 둥근 사각형 설명선 17"/>
          <p:cNvSpPr/>
          <p:nvPr/>
        </p:nvSpPr>
        <p:spPr bwMode="auto">
          <a:xfrm>
            <a:off x="405961" y="3593223"/>
            <a:ext cx="821664" cy="306467"/>
          </a:xfrm>
          <a:prstGeom prst="wedgeRoundRectCallout">
            <a:avLst>
              <a:gd name="adj1" fmla="val 46792"/>
              <a:gd name="adj2" fmla="val -129962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u="none" dirty="0" smtClean="0">
                <a:latin typeface="굴림" pitchFamily="50" charset="-127"/>
                <a:ea typeface="굴림" pitchFamily="50" charset="-127"/>
              </a:rPr>
              <a:t>temperature Senser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541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en-US" altLang="ko-KR" dirty="0" smtClean="0"/>
              <a:t>PT&amp;</a:t>
            </a:r>
            <a:r>
              <a:rPr lang="ko-KR" altLang="en-US" dirty="0" smtClean="0"/>
              <a:t>Load current measurement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629" y="692150"/>
            <a:ext cx="6157142" cy="5784850"/>
          </a:xfrm>
          <a:prstGeom prst="rect">
            <a:avLst/>
          </a:prstGeom>
        </p:spPr>
      </p:pic>
      <p:sp>
        <p:nvSpPr>
          <p:cNvPr id="5" name="사각형 설명선 4"/>
          <p:cNvSpPr/>
          <p:nvPr/>
        </p:nvSpPr>
        <p:spPr bwMode="auto">
          <a:xfrm>
            <a:off x="751725" y="1052736"/>
            <a:ext cx="792088" cy="276999"/>
          </a:xfrm>
          <a:prstGeom prst="wedgeRectCallout">
            <a:avLst>
              <a:gd name="adj1" fmla="val 66390"/>
              <a:gd name="adj2" fmla="val 140882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PT 1ch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왼쪽 중괄호 6"/>
          <p:cNvSpPr/>
          <p:nvPr/>
        </p:nvSpPr>
        <p:spPr bwMode="auto">
          <a:xfrm>
            <a:off x="2339752" y="2852936"/>
            <a:ext cx="360040" cy="2736304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136942" y="4058637"/>
            <a:ext cx="1178194" cy="306467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load current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3ch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왼쪽 중괄호 8"/>
          <p:cNvSpPr/>
          <p:nvPr/>
        </p:nvSpPr>
        <p:spPr bwMode="auto">
          <a:xfrm rot="10800000">
            <a:off x="7524327" y="1484784"/>
            <a:ext cx="635131" cy="4104456"/>
          </a:xfrm>
          <a:prstGeom prst="leftBrac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모서리가 둥근 직사각형 9"/>
          <p:cNvSpPr/>
          <p:nvPr/>
        </p:nvSpPr>
        <p:spPr bwMode="auto">
          <a:xfrm>
            <a:off x="8196214" y="3383778"/>
            <a:ext cx="840282" cy="306467"/>
          </a:xfrm>
          <a:prstGeom prst="roundRect">
            <a:avLst/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ADC</a:t>
            </a:r>
            <a:r>
              <a:rPr kumimoji="1" lang="ko-KR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input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5004048" y="908720"/>
            <a:ext cx="1944216" cy="5568280"/>
          </a:xfrm>
          <a:prstGeom prst="round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사각형 설명선 11"/>
          <p:cNvSpPr/>
          <p:nvPr/>
        </p:nvSpPr>
        <p:spPr bwMode="auto">
          <a:xfrm>
            <a:off x="7083278" y="811468"/>
            <a:ext cx="1338617" cy="498598"/>
          </a:xfrm>
          <a:prstGeom prst="wedgeRectCallout">
            <a:avLst>
              <a:gd name="adj1" fmla="val -58605"/>
              <a:gd name="adj2" fmla="val 67524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Sallen</a:t>
            </a:r>
            <a:r>
              <a:rPr kumimoji="1" lang="en-US" altLang="ko-KR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-Key</a:t>
            </a:r>
            <a:r>
              <a:rPr kumimoji="1" lang="en-US" altLang="ko-KR" sz="1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LPF</a:t>
            </a:r>
          </a:p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baseline="0" dirty="0" smtClean="0">
                <a:latin typeface="굴림" pitchFamily="50" charset="-127"/>
                <a:ea typeface="굴림" pitchFamily="50" charset="-127"/>
              </a:rPr>
              <a:t>Fc = 3.195 kHz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561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 algn="l"/>
            <a:r>
              <a:rPr lang="ko-KR" altLang="en-US" dirty="0" err="1" smtClean="0"/>
              <a:t>coil current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14644"/>
            <a:ext cx="8534400" cy="4139861"/>
          </a:xfrm>
          <a:prstGeom prst="rect">
            <a:avLst/>
          </a:prstGeom>
        </p:spPr>
      </p:pic>
      <p:sp>
        <p:nvSpPr>
          <p:cNvPr id="5" name="모서리가 둥근 사각형 설명선 4"/>
          <p:cNvSpPr/>
          <p:nvPr/>
        </p:nvSpPr>
        <p:spPr bwMode="auto">
          <a:xfrm>
            <a:off x="1043608" y="1484784"/>
            <a:ext cx="936104" cy="306467"/>
          </a:xfrm>
          <a:prstGeom prst="wedgeRoundRectCallout">
            <a:avLst>
              <a:gd name="adj1" fmla="val 8976"/>
              <a:gd name="adj2" fmla="val 219524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VD=0.66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모서리가 둥근 사각형 설명선 5"/>
          <p:cNvSpPr/>
          <p:nvPr/>
        </p:nvSpPr>
        <p:spPr bwMode="auto">
          <a:xfrm>
            <a:off x="2339752" y="1484783"/>
            <a:ext cx="1080120" cy="306467"/>
          </a:xfrm>
          <a:prstGeom prst="wedgeRoundRectCallout">
            <a:avLst>
              <a:gd name="adj1" fmla="val 661"/>
              <a:gd name="adj2" fmla="val 240969"/>
              <a:gd name="adj3" fmla="val 16667"/>
            </a:avLst>
          </a:prstGeom>
          <a:solidFill>
            <a:srgbClr val="CCEC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u="none" dirty="0" smtClean="0">
                <a:latin typeface="굴림" pitchFamily="50" charset="-127"/>
                <a:ea typeface="굴림" pitchFamily="50" charset="-127"/>
              </a:rPr>
              <a:t>Gain = 3.56</a:t>
            </a:r>
            <a:endParaRPr kumimoji="1" lang="ko-KR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3491880" y="1196752"/>
            <a:ext cx="1728192" cy="2376264"/>
          </a:xfrm>
          <a:prstGeom prst="roundRect">
            <a:avLst/>
          </a:prstGeom>
          <a:solidFill>
            <a:srgbClr val="FFFF00">
              <a:alpha val="21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04828" y="1268760"/>
            <a:ext cx="1787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lang="en-US" altLang="ko-KR" u="none" dirty="0" smtClean="0"/>
              <a:t>Voltage</a:t>
            </a:r>
            <a:r>
              <a:rPr lang="en-US" altLang="ko-KR" u="none" dirty="0"/>
              <a:t>to Frequency</a:t>
            </a:r>
            <a:endParaRPr lang="ko-KR" altLang="en-US" u="none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364088" y="1196752"/>
            <a:ext cx="2966864" cy="2376264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sng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10769" y="1267520"/>
            <a:ext cx="19735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algn="l"/>
            <a:r>
              <a:rPr lang="en-US" altLang="ko-KR" u="none" dirty="0" smtClean="0"/>
              <a:t>Frequency to Voltage</a:t>
            </a:r>
            <a:endParaRPr lang="ko-KR" altLang="en-US" u="none" dirty="0"/>
          </a:p>
        </p:txBody>
      </p:sp>
    </p:spTree>
    <p:extLst>
      <p:ext uri="{BB962C8B-B14F-4D97-AF65-F5344CB8AC3E}">
        <p14:creationId xmlns:p14="http://schemas.microsoft.com/office/powerpoint/2010/main" val="833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CE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168889</TotalTime>
  <Words>322</Words>
  <Application>Microsoft Office PowerPoint</Application>
  <PresentationFormat>화면 슬라이드 쇼(4:3)</PresentationFormat>
  <Paragraphs>128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HY헤드라인M</vt:lpstr>
      <vt:lpstr>굴림</vt:lpstr>
      <vt:lpstr>맑은 고딕</vt:lpstr>
      <vt:lpstr>Arial</vt:lpstr>
      <vt:lpstr>Cambria Math</vt:lpstr>
      <vt:lpstr>기본 디자인</vt:lpstr>
      <vt:lpstr>차단기 동작특성 분석장치(ACQ) 회로 분석 </vt:lpstr>
      <vt:lpstr>목차</vt:lpstr>
      <vt:lpstr>ACQ 개발요청사항</vt:lpstr>
      <vt:lpstr>ACQ 블럭도</vt:lpstr>
      <vt:lpstr>ACQ 회로 구성 (MAIN)</vt:lpstr>
      <vt:lpstr>Ethernet(Wiznet W5300)</vt:lpstr>
      <vt:lpstr>ADC &amp; MRAM</vt:lpstr>
      <vt:lpstr>PT &amp; 부하전류 계측</vt:lpstr>
      <vt:lpstr>코일전류</vt:lpstr>
      <vt:lpstr>PowerPoint 프레젠테이션</vt:lpstr>
      <vt:lpstr>전원회로</vt:lpstr>
      <vt:lpstr>입출력 및 D-SUB</vt:lpstr>
      <vt:lpstr>검토결과</vt:lpstr>
    </vt:vector>
  </TitlesOfParts>
  <Company>세니온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프레젠테이션 타이틀 입력란</dc:title>
  <dc:creator>symoon</dc:creator>
  <cp:lastModifiedBy>HP</cp:lastModifiedBy>
  <cp:revision>1191</cp:revision>
  <cp:lastPrinted>2021-12-03T10:04:07Z</cp:lastPrinted>
  <dcterms:created xsi:type="dcterms:W3CDTF">2004-10-11T10:55:17Z</dcterms:created>
  <dcterms:modified xsi:type="dcterms:W3CDTF">2021-12-03T11:20:07Z</dcterms:modified>
</cp:coreProperties>
</file>