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7" r:id="rId2"/>
    <p:sldId id="1117" r:id="rId3"/>
    <p:sldId id="1116" r:id="rId4"/>
    <p:sldId id="1118" r:id="rId5"/>
    <p:sldId id="1119" r:id="rId6"/>
    <p:sldId id="1120" r:id="rId7"/>
    <p:sldId id="1121" r:id="rId8"/>
    <p:sldId id="1122" r:id="rId9"/>
    <p:sldId id="1123" r:id="rId10"/>
    <p:sldId id="1126" r:id="rId11"/>
    <p:sldId id="1124" r:id="rId12"/>
    <p:sldId id="1125" r:id="rId13"/>
    <p:sldId id="1127" r:id="rId14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0000CC"/>
    <a:srgbClr val="FFEFFF"/>
    <a:srgbClr val="CCFFFF"/>
    <a:srgbClr val="FFD1FF"/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1" autoAdjust="0"/>
    <p:restoredTop sz="94737" autoAdjust="0"/>
  </p:normalViewPr>
  <p:slideViewPr>
    <p:cSldViewPr>
      <p:cViewPr>
        <p:scale>
          <a:sx n="125" d="100"/>
          <a:sy n="125" d="100"/>
        </p:scale>
        <p:origin x="6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-630" y="-84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>
            <a:lvl1pPr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72" y="1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>
            <a:lvl1pPr algn="r"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3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b" anchorCtr="0" compatLnSpc="1">
            <a:prstTxWarp prst="textNoShape">
              <a:avLst/>
            </a:prstTxWarp>
          </a:bodyPr>
          <a:lstStyle>
            <a:lvl1pPr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72" y="6457413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b" anchorCtr="0" compatLnSpc="1">
            <a:prstTxWarp prst="textNoShape">
              <a:avLst/>
            </a:prstTxWarp>
          </a:bodyPr>
          <a:lstStyle>
            <a:lvl1pPr algn="r"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32598CE-B497-41FB-A20F-4B0A09C4FB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58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>
            <a:lvl1pPr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72" y="0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>
            <a:lvl1pPr algn="r"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28638"/>
            <a:ext cx="3424238" cy="256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69" y="3247693"/>
            <a:ext cx="7278303" cy="302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0955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b" anchorCtr="0" compatLnSpc="1">
            <a:prstTxWarp prst="textNoShape">
              <a:avLst/>
            </a:prstTxWarp>
          </a:bodyPr>
          <a:lstStyle>
            <a:lvl1pPr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72" y="6420955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b" anchorCtr="0" compatLnSpc="1">
            <a:prstTxWarp prst="textNoShape">
              <a:avLst/>
            </a:prstTxWarp>
          </a:bodyPr>
          <a:lstStyle>
            <a:lvl1pPr algn="r"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2B07B07-FAC3-45F0-84AC-9ECC5D3F8D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385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16501" indent="-275578"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02311" indent="-220463"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543235" indent="-220463"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984158" indent="-220463"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425083" indent="-220463" defTabSz="924716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866006" indent="-220463" defTabSz="924716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306931" indent="-220463" defTabSz="924716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747854" indent="-220463" defTabSz="924716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AD5CEE0-B4E2-479E-858A-B66B0A2C0012}" type="slidenum">
              <a:rPr lang="en-US" altLang="ko-KR" u="none" smtClean="0"/>
              <a:pPr eaLnBrk="1" hangingPunct="1">
                <a:spcBef>
                  <a:spcPct val="0"/>
                </a:spcBef>
              </a:pPr>
              <a:t>0</a:t>
            </a:fld>
            <a:endParaRPr lang="en-US" altLang="ko-KR" u="none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23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29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4338" y="168275"/>
            <a:ext cx="2151062" cy="6308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7975" y="168275"/>
            <a:ext cx="6303963" cy="6308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4046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644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67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692150"/>
            <a:ext cx="4191000" cy="578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692150"/>
            <a:ext cx="4191000" cy="578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4048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469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991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3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5495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667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692150"/>
            <a:ext cx="85344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8195" name="Picture 32" descr="top-1(white)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74625"/>
            <a:ext cx="883443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7975" y="168275"/>
            <a:ext cx="62087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슬라이드 제목 입력란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7745413" y="6516688"/>
            <a:ext cx="13223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sz="800" b="0" u="none"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800" u="none">
                <a:latin typeface="Arial" pitchFamily="34" charset="0"/>
                <a:ea typeface="굴림" pitchFamily="50" charset="-127"/>
              </a:rPr>
              <a:t>View Page/ </a:t>
            </a:r>
            <a:fld id="{2516CB25-2BD2-45EA-A4FE-B22E9DBFA50C}" type="slidenum">
              <a:rPr lang="en-US" altLang="ko-KR" sz="800" u="none">
                <a:latin typeface="Arial" pitchFamily="34" charset="0"/>
                <a:ea typeface="굴림" pitchFamily="50" charset="-127"/>
              </a:rPr>
              <a:pPr algn="r">
                <a:defRPr/>
              </a:pPr>
              <a:t>‹#›</a:t>
            </a:fld>
            <a:endParaRPr lang="en-US" altLang="ko-KR" sz="800" u="none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58" name="Rectangle 34"/>
          <p:cNvSpPr>
            <a:spLocks noChangeArrowheads="1"/>
          </p:cNvSpPr>
          <p:nvPr userDrawn="1"/>
        </p:nvSpPr>
        <p:spPr bwMode="auto">
          <a:xfrm>
            <a:off x="3581400" y="6629400"/>
            <a:ext cx="25146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u="none">
                <a:latin typeface="굴림" pitchFamily="50" charset="-127"/>
                <a:ea typeface="굴림" pitchFamily="50" charset="-127"/>
              </a:rPr>
              <a:t> Copyright ⓒ Sanion All rights reserved </a:t>
            </a:r>
          </a:p>
        </p:txBody>
      </p:sp>
      <p:sp>
        <p:nvSpPr>
          <p:cNvPr id="1059" name="Rectangle 35"/>
          <p:cNvSpPr>
            <a:spLocks noChangeArrowheads="1"/>
          </p:cNvSpPr>
          <p:nvPr userDrawn="1"/>
        </p:nvSpPr>
        <p:spPr bwMode="auto">
          <a:xfrm rot="5400000">
            <a:off x="4221163" y="2627313"/>
            <a:ext cx="36512" cy="8024812"/>
          </a:xfrm>
          <a:prstGeom prst="rect">
            <a:avLst/>
          </a:prstGeom>
          <a:solidFill>
            <a:srgbClr val="184D94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7"/>
        </a:buBlip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ron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4500"/>
            <a:ext cx="8991600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an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8288"/>
            <a:ext cx="838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214438"/>
            <a:ext cx="8534400" cy="990600"/>
          </a:xfrm>
        </p:spPr>
        <p:txBody>
          <a:bodyPr lIns="0"/>
          <a:lstStyle/>
          <a:p>
            <a:pPr algn="r" eaLnBrk="1" hangingPunct="1"/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차단기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동작특성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분석장치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(ACQ)</a:t>
            </a:r>
            <a:b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회로 분석 </a:t>
            </a:r>
            <a:endParaRPr lang="ko-KR" altLang="en-US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6336" y="414908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u="none" dirty="0" smtClean="0"/>
              <a:t>2021.12.02</a:t>
            </a:r>
            <a:endParaRPr lang="ko-KR" altLang="en-US" sz="1600" u="none" dirty="0"/>
          </a:p>
        </p:txBody>
      </p:sp>
      <p:sp>
        <p:nvSpPr>
          <p:cNvPr id="6" name="TextBox 5"/>
          <p:cNvSpPr txBox="1"/>
          <p:nvPr/>
        </p:nvSpPr>
        <p:spPr>
          <a:xfrm>
            <a:off x="7596336" y="466185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u="none" dirty="0" smtClean="0"/>
              <a:t>㈜세니온</a:t>
            </a:r>
            <a:endParaRPr lang="ko-KR" altLang="en-US" sz="16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566248" cy="44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전원회로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251" y="692150"/>
            <a:ext cx="4821897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및 </a:t>
            </a:r>
            <a:r>
              <a:rPr lang="en-US" altLang="ko-KR" dirty="0" smtClean="0"/>
              <a:t>D-SUB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08" y="836712"/>
            <a:ext cx="8534400" cy="552500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 bwMode="auto">
          <a:xfrm>
            <a:off x="2195736" y="1988840"/>
            <a:ext cx="1296144" cy="755952"/>
          </a:xfrm>
          <a:prstGeom prst="wedgeRoundRectCallout">
            <a:avLst>
              <a:gd name="adj1" fmla="val -62136"/>
              <a:gd name="adj2" fmla="val -23430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코일전류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3ch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4pin 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씩 커넥터 분리 필요 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3407643" y="3212976"/>
            <a:ext cx="771128" cy="306467"/>
          </a:xfrm>
          <a:prstGeom prst="wedgeRoundRectCallout">
            <a:avLst>
              <a:gd name="adj1" fmla="val -75058"/>
              <a:gd name="adj2" fmla="val -7671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PT 1ch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 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3407642" y="3861048"/>
            <a:ext cx="1236366" cy="306467"/>
          </a:xfrm>
          <a:prstGeom prst="wedgeRoundRectCallout">
            <a:avLst>
              <a:gd name="adj1" fmla="val -66327"/>
              <a:gd name="adj2" fmla="val 2689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부하전류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u="none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ch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 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2582488" y="5805264"/>
            <a:ext cx="2061520" cy="755952"/>
          </a:xfrm>
          <a:prstGeom prst="wedgeRoundRectCallout">
            <a:avLst>
              <a:gd name="adj1" fmla="val 6002"/>
              <a:gd name="adj2" fmla="val -91447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IED 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방식으로 외부에서 전원을 결선 </a:t>
            </a: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해줘야됨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RTU 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방식으로 </a:t>
            </a: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수정필요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7020272" y="4077072"/>
            <a:ext cx="1236366" cy="306467"/>
          </a:xfrm>
          <a:prstGeom prst="wedgeRoundRectCallout">
            <a:avLst>
              <a:gd name="adj1" fmla="val 34339"/>
              <a:gd name="adj2" fmla="val 81425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유지보수용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7236296" y="1340768"/>
            <a:ext cx="1236366" cy="551640"/>
          </a:xfrm>
          <a:prstGeom prst="wedgeRoundRectCallout">
            <a:avLst>
              <a:gd name="adj1" fmla="val 24581"/>
              <a:gd name="adj2" fmla="val 76821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부하전류 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계측용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전원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7740352" y="2967803"/>
            <a:ext cx="1080120" cy="510778"/>
          </a:xfrm>
          <a:prstGeom prst="wedgeRoundRectCallout">
            <a:avLst>
              <a:gd name="adj1" fmla="val -69644"/>
              <a:gd name="adj2" fmla="val 939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코일전류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계측용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전원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0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검토결과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개발요청사항에 대한 검토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전원 및 입출력 사양에대해서는 </a:t>
            </a:r>
            <a:r>
              <a:rPr lang="ko-KR" altLang="en-US" dirty="0" err="1" smtClean="0"/>
              <a:t>확인완료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DI </a:t>
            </a:r>
            <a:r>
              <a:rPr lang="ko-KR" altLang="en-US" dirty="0" smtClean="0"/>
              <a:t>접점 회로 </a:t>
            </a:r>
            <a:r>
              <a:rPr lang="ko-KR" altLang="en-US" dirty="0" err="1" smtClean="0"/>
              <a:t>수정필요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코일전류입력 단자에 대하여 분리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RTC</a:t>
            </a:r>
            <a:r>
              <a:rPr lang="ko-KR" altLang="en-US" dirty="0" smtClean="0"/>
              <a:t>가 없음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토마스 문의사항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전원회로에</a:t>
            </a:r>
            <a:r>
              <a:rPr lang="ko-KR" altLang="en-US" dirty="0" smtClean="0"/>
              <a:t> 대해 </a:t>
            </a:r>
            <a:r>
              <a:rPr lang="ko-KR" altLang="en-US" dirty="0" err="1" smtClean="0"/>
              <a:t>문의진행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외부메모리</a:t>
            </a:r>
            <a:r>
              <a:rPr lang="ko-KR" altLang="en-US" dirty="0"/>
              <a:t>는</a:t>
            </a:r>
            <a:r>
              <a:rPr lang="ko-KR" altLang="en-US" dirty="0" smtClean="0"/>
              <a:t> 사용하지 않으시는지</a:t>
            </a:r>
            <a:r>
              <a:rPr lang="en-US" altLang="ko-KR" dirty="0"/>
              <a:t> </a:t>
            </a:r>
            <a:r>
              <a:rPr lang="ko-KR" altLang="en-US" dirty="0" smtClean="0"/>
              <a:t>확인 필요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3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ACQ </a:t>
            </a:r>
            <a:r>
              <a:rPr lang="ko-KR" altLang="en-US" dirty="0" smtClean="0"/>
              <a:t>개발 요청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ACQ </a:t>
            </a:r>
            <a:r>
              <a:rPr lang="ko-KR" altLang="en-US" dirty="0" smtClean="0"/>
              <a:t>블록도 및 회로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검토결과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4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ACQ </a:t>
            </a:r>
            <a:r>
              <a:rPr lang="ko-KR" altLang="en-US" dirty="0" smtClean="0"/>
              <a:t>개발요청사항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H/W </a:t>
            </a:r>
            <a:r>
              <a:rPr lang="ko-KR" altLang="en-US" dirty="0" smtClean="0"/>
              <a:t>사양</a:t>
            </a:r>
            <a:endParaRPr lang="en-US" altLang="ko-KR" dirty="0" smtClean="0"/>
          </a:p>
          <a:p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801387"/>
                  </p:ext>
                </p:extLst>
              </p:nvPr>
            </p:nvGraphicFramePr>
            <p:xfrm>
              <a:off x="381000" y="1397000"/>
              <a:ext cx="8534400" cy="4633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80">
                      <a:extLst>
                        <a:ext uri="{9D8B030D-6E8A-4147-A177-3AD203B41FA5}">
                          <a16:colId xmlns:a16="http://schemas.microsoft.com/office/drawing/2014/main" val="3330215523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334836375"/>
                        </a:ext>
                      </a:extLst>
                    </a:gridCol>
                    <a:gridCol w="2880320">
                      <a:extLst>
                        <a:ext uri="{9D8B030D-6E8A-4147-A177-3AD203B41FA5}">
                          <a16:colId xmlns:a16="http://schemas.microsoft.com/office/drawing/2014/main" val="3128748849"/>
                        </a:ext>
                      </a:extLst>
                    </a:gridCol>
                    <a:gridCol w="2687216">
                      <a:extLst>
                        <a:ext uri="{9D8B030D-6E8A-4147-A177-3AD203B41FA5}">
                          <a16:colId xmlns:a16="http://schemas.microsoft.com/office/drawing/2014/main" val="2159896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구분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항목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사양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비고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5772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사용조건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주위온도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-25~55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963398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H/W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사양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전압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0"/>
                          <a:r>
                            <a:rPr lang="en-US" altLang="ko-K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110/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√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ko-K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altLang="ko-KR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dirty="0" smtClean="0"/>
                            <a:t>1ch</a:t>
                          </a:r>
                          <a:endParaRPr lang="ko-KR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07888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부하전류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1.66mA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3ch(A,B,C)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CT</a:t>
                          </a:r>
                          <a:r>
                            <a:rPr lang="en-US" altLang="ko-KR" baseline="0" dirty="0" smtClean="0"/>
                            <a:t> 1</a:t>
                          </a:r>
                          <a:r>
                            <a:rPr lang="ko-KR" altLang="en-US" baseline="0" dirty="0" smtClean="0"/>
                            <a:t>차측 정격 </a:t>
                          </a:r>
                          <a:r>
                            <a:rPr lang="en-US" altLang="ko-KR" baseline="0" dirty="0" smtClean="0"/>
                            <a:t>5A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93427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코일전류</a:t>
                          </a:r>
                          <a:r>
                            <a:rPr lang="en-US" altLang="ko-KR" dirty="0" smtClean="0"/>
                            <a:t>(DC)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±4V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3ch(Close</a:t>
                          </a:r>
                          <a:r>
                            <a:rPr lang="en-US" altLang="ko-KR" baseline="0" dirty="0" smtClean="0"/>
                            <a:t> 1ch, Trip 2ch</a:t>
                          </a:r>
                          <a:r>
                            <a:rPr lang="en-US" altLang="ko-KR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CT</a:t>
                          </a:r>
                          <a:r>
                            <a:rPr lang="en-US" altLang="ko-KR" baseline="0" dirty="0" smtClean="0"/>
                            <a:t> 1</a:t>
                          </a:r>
                          <a:r>
                            <a:rPr lang="ko-KR" altLang="en-US" baseline="0" dirty="0" smtClean="0"/>
                            <a:t>차측 정격은 </a:t>
                          </a:r>
                          <a:endParaRPr lang="en-US" altLang="ko-KR" baseline="0" dirty="0" smtClean="0"/>
                        </a:p>
                        <a:p>
                          <a:pPr algn="ctr" latinLnBrk="1"/>
                          <a:r>
                            <a:rPr lang="en-US" altLang="ko-KR" baseline="0" dirty="0" smtClean="0"/>
                            <a:t>DC 0~30A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6584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전원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DC48V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PoE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841976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DI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CB </a:t>
                          </a:r>
                          <a:r>
                            <a:rPr lang="ko-KR" altLang="en-US" dirty="0" smtClean="0"/>
                            <a:t>접점</a:t>
                          </a:r>
                          <a:r>
                            <a:rPr lang="en-US" altLang="ko-KR" dirty="0" smtClean="0"/>
                            <a:t>(A,B)</a:t>
                          </a:r>
                          <a:r>
                            <a:rPr lang="ko-KR" altLang="en-US" dirty="0" smtClean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48382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시각정보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RTC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4284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LED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PW, Run, Alarm, Error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669536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통신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Ethernet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100Base-T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전원</a:t>
                          </a:r>
                          <a:r>
                            <a:rPr lang="en-US" altLang="ko-KR" dirty="0" smtClean="0"/>
                            <a:t>(</a:t>
                          </a:r>
                          <a:r>
                            <a:rPr lang="en-US" altLang="ko-KR" dirty="0" err="1" smtClean="0"/>
                            <a:t>PoE</a:t>
                          </a:r>
                          <a:r>
                            <a:rPr lang="en-US" altLang="ko-KR" dirty="0" smtClean="0"/>
                            <a:t>) </a:t>
                          </a:r>
                          <a:r>
                            <a:rPr lang="ko-KR" altLang="en-US" dirty="0" smtClean="0"/>
                            <a:t>겸용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08928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RS-232C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유지보수용</a:t>
                          </a:r>
                          <a:endParaRPr lang="en-US" altLang="ko-K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Console </a:t>
                          </a:r>
                          <a:r>
                            <a:rPr lang="ko-KR" altLang="en-US" dirty="0" smtClean="0"/>
                            <a:t>기능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674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801387"/>
                  </p:ext>
                </p:extLst>
              </p:nvPr>
            </p:nvGraphicFramePr>
            <p:xfrm>
              <a:off x="381000" y="1397000"/>
              <a:ext cx="8534400" cy="4633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80">
                      <a:extLst>
                        <a:ext uri="{9D8B030D-6E8A-4147-A177-3AD203B41FA5}">
                          <a16:colId xmlns:a16="http://schemas.microsoft.com/office/drawing/2014/main" val="3330215523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334836375"/>
                        </a:ext>
                      </a:extLst>
                    </a:gridCol>
                    <a:gridCol w="2880320">
                      <a:extLst>
                        <a:ext uri="{9D8B030D-6E8A-4147-A177-3AD203B41FA5}">
                          <a16:colId xmlns:a16="http://schemas.microsoft.com/office/drawing/2014/main" val="3128748849"/>
                        </a:ext>
                      </a:extLst>
                    </a:gridCol>
                    <a:gridCol w="2687216">
                      <a:extLst>
                        <a:ext uri="{9D8B030D-6E8A-4147-A177-3AD203B41FA5}">
                          <a16:colId xmlns:a16="http://schemas.microsoft.com/office/drawing/2014/main" val="2159896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구분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항목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사양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비고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5772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사용조건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주위온도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-25~55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963398"/>
                      </a:ext>
                    </a:extLst>
                  </a:tr>
                  <a:tr h="386207">
                    <a:tc rowSpan="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H/W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사양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전압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171" t="-201587" r="-94080" b="-9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078880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부하전류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1.66mA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3ch(A,B,C)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CT</a:t>
                          </a:r>
                          <a:r>
                            <a:rPr lang="en-US" altLang="ko-KR" baseline="0" dirty="0" smtClean="0"/>
                            <a:t> 1</a:t>
                          </a:r>
                          <a:r>
                            <a:rPr lang="ko-KR" altLang="en-US" baseline="0" dirty="0" smtClean="0"/>
                            <a:t>차측 정격 </a:t>
                          </a:r>
                          <a:r>
                            <a:rPr lang="en-US" altLang="ko-KR" baseline="0" dirty="0" smtClean="0"/>
                            <a:t>5A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934273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코일전류</a:t>
                          </a:r>
                          <a:r>
                            <a:rPr lang="en-US" altLang="ko-KR" dirty="0" smtClean="0"/>
                            <a:t>(DC)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±4V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3ch(Close</a:t>
                          </a:r>
                          <a:r>
                            <a:rPr lang="en-US" altLang="ko-KR" baseline="0" dirty="0" smtClean="0"/>
                            <a:t> 1ch, Trip 2ch</a:t>
                          </a:r>
                          <a:r>
                            <a:rPr lang="en-US" altLang="ko-KR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CT</a:t>
                          </a:r>
                          <a:r>
                            <a:rPr lang="en-US" altLang="ko-KR" baseline="0" dirty="0" smtClean="0"/>
                            <a:t> 1</a:t>
                          </a:r>
                          <a:r>
                            <a:rPr lang="ko-KR" altLang="en-US" baseline="0" dirty="0" smtClean="0"/>
                            <a:t>차측 정격은 </a:t>
                          </a:r>
                          <a:endParaRPr lang="en-US" altLang="ko-KR" baseline="0" dirty="0" smtClean="0"/>
                        </a:p>
                        <a:p>
                          <a:pPr algn="ctr" latinLnBrk="1"/>
                          <a:r>
                            <a:rPr lang="en-US" altLang="ko-KR" baseline="0" dirty="0" smtClean="0"/>
                            <a:t>DC 0~30A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6584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전원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DC48V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PoE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841976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DI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CB </a:t>
                          </a:r>
                          <a:r>
                            <a:rPr lang="ko-KR" altLang="en-US" dirty="0" smtClean="0"/>
                            <a:t>접점</a:t>
                          </a:r>
                          <a:r>
                            <a:rPr lang="en-US" altLang="ko-KR" dirty="0" smtClean="0"/>
                            <a:t>(A,B)</a:t>
                          </a:r>
                          <a:r>
                            <a:rPr lang="ko-KR" altLang="en-US" dirty="0" smtClean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48382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시각정보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RTC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4284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LED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PW, Run, Alarm, Error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669536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통신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Ethernet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100Base-T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전원</a:t>
                          </a:r>
                          <a:r>
                            <a:rPr lang="en-US" altLang="ko-KR" dirty="0" smtClean="0"/>
                            <a:t>(</a:t>
                          </a:r>
                          <a:r>
                            <a:rPr lang="en-US" altLang="ko-KR" dirty="0" err="1" smtClean="0"/>
                            <a:t>PoE</a:t>
                          </a:r>
                          <a:r>
                            <a:rPr lang="en-US" altLang="ko-KR" dirty="0" smtClean="0"/>
                            <a:t>) </a:t>
                          </a:r>
                          <a:r>
                            <a:rPr lang="ko-KR" altLang="en-US" dirty="0" smtClean="0"/>
                            <a:t>겸용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08928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RS-232C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유지보수용</a:t>
                          </a:r>
                          <a:endParaRPr lang="en-US" altLang="ko-K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Console </a:t>
                          </a:r>
                          <a:r>
                            <a:rPr lang="ko-KR" altLang="en-US" dirty="0" smtClean="0"/>
                            <a:t>기능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6742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ACQ </a:t>
            </a:r>
            <a:r>
              <a:rPr lang="ko-KR" altLang="en-US" dirty="0" err="1" smtClean="0"/>
              <a:t>블럭도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56792"/>
            <a:ext cx="6396842" cy="4438316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 bwMode="auto">
          <a:xfrm>
            <a:off x="683568" y="1196206"/>
            <a:ext cx="792088" cy="276999"/>
          </a:xfrm>
          <a:prstGeom prst="wedgeRectCallout">
            <a:avLst>
              <a:gd name="adj1" fmla="val 66390"/>
              <a:gd name="adj2" fmla="val 14088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PT 1ch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사각형 설명선 5"/>
          <p:cNvSpPr/>
          <p:nvPr/>
        </p:nvSpPr>
        <p:spPr bwMode="auto">
          <a:xfrm>
            <a:off x="683568" y="2031578"/>
            <a:ext cx="792088" cy="461665"/>
          </a:xfrm>
          <a:prstGeom prst="wedgeRectCallout">
            <a:avLst>
              <a:gd name="adj1" fmla="val 66390"/>
              <a:gd name="adj2" fmla="val 14088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부하전류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u="none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사각형 설명선 6"/>
          <p:cNvSpPr/>
          <p:nvPr/>
        </p:nvSpPr>
        <p:spPr bwMode="auto">
          <a:xfrm>
            <a:off x="683568" y="3198489"/>
            <a:ext cx="792088" cy="461665"/>
          </a:xfrm>
          <a:prstGeom prst="wedgeRectCallout">
            <a:avLst>
              <a:gd name="adj1" fmla="val 66390"/>
              <a:gd name="adj2" fmla="val 14088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코일전류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u="none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사각형 설명선 7"/>
          <p:cNvSpPr/>
          <p:nvPr/>
        </p:nvSpPr>
        <p:spPr bwMode="auto">
          <a:xfrm>
            <a:off x="1079612" y="5085184"/>
            <a:ext cx="792088" cy="461665"/>
          </a:xfrm>
          <a:prstGeom prst="wedgeRectCallout">
            <a:avLst>
              <a:gd name="adj1" fmla="val 96824"/>
              <a:gd name="adj2" fmla="val 22043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CB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접점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사각형 설명선 8"/>
          <p:cNvSpPr/>
          <p:nvPr/>
        </p:nvSpPr>
        <p:spPr bwMode="auto">
          <a:xfrm>
            <a:off x="4067944" y="1187646"/>
            <a:ext cx="792088" cy="461665"/>
          </a:xfrm>
          <a:prstGeom prst="wedgeRectCallout">
            <a:avLst>
              <a:gd name="adj1" fmla="val 16016"/>
              <a:gd name="adj2" fmla="val 11207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16bit ADC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 bwMode="auto">
          <a:xfrm>
            <a:off x="2915816" y="2420888"/>
            <a:ext cx="792088" cy="276999"/>
          </a:xfrm>
          <a:prstGeom prst="wedgeRectCallout">
            <a:avLst>
              <a:gd name="adj1" fmla="val 16016"/>
              <a:gd name="adj2" fmla="val 100068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온도센서</a:t>
            </a: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5220072" y="1049053"/>
            <a:ext cx="936104" cy="461665"/>
          </a:xfrm>
          <a:prstGeom prst="wedgeRectCallout">
            <a:avLst>
              <a:gd name="adj1" fmla="val -13863"/>
              <a:gd name="adj2" fmla="val 119274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외부 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Watchdog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6536608" y="1095127"/>
            <a:ext cx="936104" cy="461665"/>
          </a:xfrm>
          <a:prstGeom prst="wedgeRectCallout">
            <a:avLst>
              <a:gd name="adj1" fmla="val -12087"/>
              <a:gd name="adj2" fmla="val 133678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비휘발성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 메모리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 bwMode="auto">
          <a:xfrm>
            <a:off x="4283968" y="3545117"/>
            <a:ext cx="1152128" cy="498598"/>
          </a:xfrm>
          <a:prstGeom prst="wedgeRectCallout">
            <a:avLst>
              <a:gd name="adj1" fmla="val 56945"/>
              <a:gd name="adj2" fmla="val -113003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C28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계열 </a:t>
            </a:r>
            <a:endParaRPr lang="en-US" altLang="ko-KR" u="none" dirty="0" smtClean="0"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DSP 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프로세서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사각형 설명선 13"/>
          <p:cNvSpPr/>
          <p:nvPr/>
        </p:nvSpPr>
        <p:spPr bwMode="auto">
          <a:xfrm>
            <a:off x="7920372" y="2328554"/>
            <a:ext cx="936104" cy="276999"/>
          </a:xfrm>
          <a:prstGeom prst="wedgeRectCallout">
            <a:avLst>
              <a:gd name="adj1" fmla="val -58264"/>
              <a:gd name="adj2" fmla="val 184696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유지보수용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사각형 설명선 14"/>
          <p:cNvSpPr/>
          <p:nvPr/>
        </p:nvSpPr>
        <p:spPr bwMode="auto">
          <a:xfrm>
            <a:off x="7917483" y="4043715"/>
            <a:ext cx="936104" cy="461665"/>
          </a:xfrm>
          <a:prstGeom prst="wedgeRectCallout">
            <a:avLst>
              <a:gd name="adj1" fmla="val -57376"/>
              <a:gd name="adj2" fmla="val 105470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전원 및 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Ethernet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8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ACQ </a:t>
            </a:r>
            <a:r>
              <a:rPr lang="ko-KR" altLang="en-US" dirty="0" smtClean="0"/>
              <a:t>회로 구성 </a:t>
            </a:r>
            <a:r>
              <a:rPr lang="en-US" altLang="ko-KR" dirty="0" smtClean="0"/>
              <a:t>(MAIN)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44" y="692150"/>
            <a:ext cx="8378511" cy="57848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2940772" y="2996320"/>
            <a:ext cx="1872208" cy="796814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C28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계열 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DSP Core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프로세서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200Mhz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왼쪽 중괄호 5"/>
          <p:cNvSpPr/>
          <p:nvPr/>
        </p:nvSpPr>
        <p:spPr bwMode="auto">
          <a:xfrm>
            <a:off x="4648199" y="1268760"/>
            <a:ext cx="288032" cy="100811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105553" y="1496996"/>
            <a:ext cx="1542646" cy="551640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Wiznet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 MRAM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어드레스 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왼쪽 중괄호 7"/>
          <p:cNvSpPr/>
          <p:nvPr/>
        </p:nvSpPr>
        <p:spPr bwMode="auto">
          <a:xfrm rot="10800000">
            <a:off x="7092280" y="2348880"/>
            <a:ext cx="288032" cy="100811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380312" y="2492896"/>
            <a:ext cx="1542646" cy="755952"/>
          </a:xfrm>
          <a:prstGeom prst="roundRect">
            <a:avLst/>
          </a:prstGeom>
          <a:solidFill>
            <a:srgbClr val="CCECFF">
              <a:alpha val="35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Wiznet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 MRAM,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ADC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데이터 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179512" y="2600908"/>
            <a:ext cx="783488" cy="510778"/>
          </a:xfrm>
          <a:prstGeom prst="wedgeRoundRectCallout">
            <a:avLst>
              <a:gd name="adj1" fmla="val 77430"/>
              <a:gd name="adj2" fmla="val 100293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DI 2ch GPIO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25887" y="4525670"/>
            <a:ext cx="657681" cy="510778"/>
          </a:xfrm>
          <a:prstGeom prst="wedgeRoundRectCallout">
            <a:avLst>
              <a:gd name="adj1" fmla="val 63814"/>
              <a:gd name="adj2" fmla="val 6307"/>
              <a:gd name="adj3" fmla="val 16667"/>
            </a:avLst>
          </a:prstGeom>
          <a:solidFill>
            <a:srgbClr val="CCECFF">
              <a:alpha val="55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LED 4ea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왼쪽 중괄호 11"/>
          <p:cNvSpPr/>
          <p:nvPr/>
        </p:nvSpPr>
        <p:spPr bwMode="auto">
          <a:xfrm>
            <a:off x="4730589" y="4324515"/>
            <a:ext cx="164781" cy="376133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563888" y="4245512"/>
            <a:ext cx="1136985" cy="551640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ADC,</a:t>
            </a:r>
            <a:r>
              <a:rPr kumimoji="1" lang="en-US" altLang="ko-KR" sz="1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MRAM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컨트롤 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7059840" y="4141760"/>
            <a:ext cx="1961199" cy="551640"/>
          </a:xfrm>
          <a:prstGeom prst="wedgeRoundRectCallout">
            <a:avLst>
              <a:gd name="adj1" fmla="val -15841"/>
              <a:gd name="adj2" fmla="val -75053"/>
              <a:gd name="adj3" fmla="val 16667"/>
            </a:avLst>
          </a:prstGeom>
          <a:solidFill>
            <a:srgbClr val="CCECFF">
              <a:alpha val="27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Reset time out140ms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Watchdog time out 1.6s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왼쪽 중괄호 14"/>
          <p:cNvSpPr/>
          <p:nvPr/>
        </p:nvSpPr>
        <p:spPr bwMode="auto">
          <a:xfrm>
            <a:off x="5220072" y="5589240"/>
            <a:ext cx="164781" cy="376133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4079706" y="5589240"/>
            <a:ext cx="1136985" cy="306467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JTAG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0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Ethernet(</a:t>
            </a:r>
            <a:r>
              <a:rPr lang="en-US" altLang="ko-KR" dirty="0" err="1" smtClean="0"/>
              <a:t>Wiznet</a:t>
            </a:r>
            <a:r>
              <a:rPr lang="en-US" altLang="ko-KR" dirty="0" smtClean="0"/>
              <a:t> W5300)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908720"/>
            <a:ext cx="7509283" cy="5185122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 bwMode="auto">
          <a:xfrm>
            <a:off x="7760803" y="3140968"/>
            <a:ext cx="1296144" cy="990910"/>
          </a:xfrm>
          <a:prstGeom prst="wedgeRoundRectCallou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err="1" smtClean="0">
                <a:latin typeface="굴림" pitchFamily="50" charset="-127"/>
                <a:ea typeface="굴림" pitchFamily="50" charset="-127"/>
              </a:rPr>
              <a:t>PoE</a:t>
            </a: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회로</a:t>
            </a:r>
            <a:endParaRPr lang="en-US" altLang="ko-KR" sz="900" u="none" dirty="0" smtClean="0"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RJ45 </a:t>
            </a: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핀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1:TXD+ 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2:TXD-</a:t>
            </a:r>
          </a:p>
          <a:p>
            <a:pPr>
              <a:spcBef>
                <a:spcPct val="20000"/>
              </a:spcBef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3:RXD+ </a:t>
            </a:r>
            <a:r>
              <a:rPr lang="en-US" altLang="ko-KR" sz="900" u="none" dirty="0">
                <a:latin typeface="굴림" pitchFamily="50" charset="-127"/>
                <a:ea typeface="굴림" pitchFamily="50" charset="-127"/>
              </a:rPr>
              <a:t>6:RXD-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4,5:PoE+ 7,8:PoE-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6372200" y="2636912"/>
            <a:ext cx="1224136" cy="408623"/>
          </a:xfrm>
          <a:prstGeom prst="wedgeRoundRectCallout">
            <a:avLst>
              <a:gd name="adj1" fmla="val -30555"/>
              <a:gd name="adj2" fmla="val 91715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어떤 의도로 설계되었는지 문의 필요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3995936" y="1669947"/>
            <a:ext cx="1753971" cy="623149"/>
          </a:xfrm>
          <a:prstGeom prst="wedgeRoundRectCallout">
            <a:avLst>
              <a:gd name="adj1" fmla="val -30555"/>
              <a:gd name="adj2" fmla="val 91715"/>
              <a:gd name="adj3" fmla="val 16667"/>
            </a:avLst>
          </a:prstGeom>
          <a:solidFill>
            <a:srgbClr val="CCECFF">
              <a:alpha val="24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Link </a:t>
            </a: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신호를 </a:t>
            </a:r>
            <a:endParaRPr lang="en-US" altLang="ko-KR" sz="900" u="none" dirty="0" smtClean="0"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DSP GPIO </a:t>
            </a: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할당 필요</a:t>
            </a:r>
            <a:endParaRPr lang="en-US" altLang="ko-KR" sz="900" u="none" dirty="0" smtClean="0"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SAFARI EMC </a:t>
            </a:r>
            <a:r>
              <a:rPr lang="ko-KR" altLang="en-US" sz="900" u="none" dirty="0" err="1" smtClean="0">
                <a:latin typeface="굴림" pitchFamily="50" charset="-127"/>
                <a:ea typeface="굴림" pitchFamily="50" charset="-127"/>
              </a:rPr>
              <a:t>대책사항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" y="4437112"/>
            <a:ext cx="1561299" cy="792088"/>
          </a:xfrm>
          <a:prstGeom prst="rect">
            <a:avLst/>
          </a:prstGeom>
        </p:spPr>
      </p:pic>
      <p:sp>
        <p:nvSpPr>
          <p:cNvPr id="9" name="굽은 화살표 8"/>
          <p:cNvSpPr/>
          <p:nvPr/>
        </p:nvSpPr>
        <p:spPr bwMode="auto">
          <a:xfrm rot="10800000">
            <a:off x="1583063" y="4731000"/>
            <a:ext cx="375593" cy="204312"/>
          </a:xfrm>
          <a:prstGeom prst="bentArrow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111" y="4300621"/>
            <a:ext cx="1353857" cy="1065069"/>
          </a:xfrm>
          <a:prstGeom prst="rect">
            <a:avLst/>
          </a:prstGeom>
        </p:spPr>
      </p:pic>
      <p:sp>
        <p:nvSpPr>
          <p:cNvPr id="11" name="굽은 화살표 10"/>
          <p:cNvSpPr/>
          <p:nvPr/>
        </p:nvSpPr>
        <p:spPr bwMode="auto">
          <a:xfrm rot="5400000">
            <a:off x="4466436" y="4010669"/>
            <a:ext cx="375593" cy="204312"/>
          </a:xfrm>
          <a:prstGeom prst="bentArrow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107504" y="2713528"/>
            <a:ext cx="1296144" cy="255389"/>
          </a:xfrm>
          <a:prstGeom prst="wedgeRoundRectCallout">
            <a:avLst>
              <a:gd name="adj1" fmla="val 37369"/>
              <a:gd name="adj2" fmla="val 99412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nCS4 </a:t>
            </a: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영역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4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ADC &amp; MRAM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59" y="908720"/>
            <a:ext cx="8534400" cy="374765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276359" y="764704"/>
            <a:ext cx="5735801" cy="496855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908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u="none" dirty="0" smtClean="0"/>
              <a:t>nCS3 ADC</a:t>
            </a:r>
            <a:r>
              <a:rPr lang="ko-KR" altLang="en-US" sz="1800" u="none" dirty="0" smtClean="0"/>
              <a:t>영역</a:t>
            </a:r>
            <a:endParaRPr lang="ko-KR" altLang="en-US" sz="1800" u="none" dirty="0"/>
          </a:p>
        </p:txBody>
      </p:sp>
      <p:sp>
        <p:nvSpPr>
          <p:cNvPr id="8" name="왼쪽 중괄호 7"/>
          <p:cNvSpPr/>
          <p:nvPr/>
        </p:nvSpPr>
        <p:spPr bwMode="auto">
          <a:xfrm>
            <a:off x="395537" y="1628800"/>
            <a:ext cx="144016" cy="86409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-180528" y="1838102"/>
            <a:ext cx="561589" cy="510778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8Ch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입력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왼쪽 중괄호 9"/>
          <p:cNvSpPr/>
          <p:nvPr/>
        </p:nvSpPr>
        <p:spPr bwMode="auto">
          <a:xfrm>
            <a:off x="4283968" y="1661443"/>
            <a:ext cx="144016" cy="86409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635896" y="1839233"/>
            <a:ext cx="616064" cy="510778"/>
          </a:xfrm>
          <a:prstGeom prst="roundRect">
            <a:avLst/>
          </a:prstGeom>
          <a:solidFill>
            <a:srgbClr val="CCECFF">
              <a:alpha val="9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16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bit Data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259632" y="1422043"/>
            <a:ext cx="1800200" cy="782821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227624" y="2093491"/>
            <a:ext cx="1800200" cy="782821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2915814" y="762351"/>
            <a:ext cx="1728193" cy="755952"/>
          </a:xfrm>
          <a:prstGeom prst="wedgeRoundRectCallout">
            <a:avLst>
              <a:gd name="adj1" fmla="val -43761"/>
              <a:gd name="adj2" fmla="val 69555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R-C LPF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ADC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입력에 영향을 준다면 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CAP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제거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…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44168" y="836712"/>
            <a:ext cx="2885769" cy="4896544"/>
          </a:xfrm>
          <a:prstGeom prst="roundRect">
            <a:avLst/>
          </a:prstGeom>
          <a:solidFill>
            <a:srgbClr val="FFFF00">
              <a:alpha val="1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7358" y="908720"/>
            <a:ext cx="211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u="none" dirty="0" smtClean="0"/>
              <a:t>nCS2 MRAM</a:t>
            </a:r>
            <a:r>
              <a:rPr lang="ko-KR" altLang="en-US" sz="1800" u="none" dirty="0" smtClean="0"/>
              <a:t>영역</a:t>
            </a:r>
            <a:endParaRPr lang="ko-KR" altLang="en-US" sz="1800" u="none" dirty="0"/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405961" y="3593223"/>
            <a:ext cx="821664" cy="306467"/>
          </a:xfrm>
          <a:prstGeom prst="wedgeRoundRectCallout">
            <a:avLst>
              <a:gd name="adj1" fmla="val 46792"/>
              <a:gd name="adj2" fmla="val -129962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온도센서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 &amp; </a:t>
            </a:r>
            <a:r>
              <a:rPr lang="ko-KR" altLang="en-US" dirty="0" smtClean="0"/>
              <a:t>부하전류 계측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629" y="692150"/>
            <a:ext cx="6157142" cy="5784850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 bwMode="auto">
          <a:xfrm>
            <a:off x="751725" y="1052736"/>
            <a:ext cx="792088" cy="276999"/>
          </a:xfrm>
          <a:prstGeom prst="wedgeRectCallout">
            <a:avLst>
              <a:gd name="adj1" fmla="val 66390"/>
              <a:gd name="adj2" fmla="val 14088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PT 1ch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왼쪽 중괄호 6"/>
          <p:cNvSpPr/>
          <p:nvPr/>
        </p:nvSpPr>
        <p:spPr bwMode="auto">
          <a:xfrm>
            <a:off x="2339752" y="2852936"/>
            <a:ext cx="360040" cy="273630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136942" y="4058637"/>
            <a:ext cx="1178194" cy="306467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부하전류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왼쪽 중괄호 8"/>
          <p:cNvSpPr/>
          <p:nvPr/>
        </p:nvSpPr>
        <p:spPr bwMode="auto">
          <a:xfrm rot="10800000">
            <a:off x="7524327" y="1484784"/>
            <a:ext cx="635131" cy="410445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196214" y="3383778"/>
            <a:ext cx="840282" cy="306467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ADC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입력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004048" y="908720"/>
            <a:ext cx="1944216" cy="55682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7083278" y="811468"/>
            <a:ext cx="1338617" cy="498598"/>
          </a:xfrm>
          <a:prstGeom prst="wedgeRectCallout">
            <a:avLst>
              <a:gd name="adj1" fmla="val -58605"/>
              <a:gd name="adj2" fmla="val 67524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Sallen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-Key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LPF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baseline="0" dirty="0" smtClean="0">
                <a:latin typeface="굴림" pitchFamily="50" charset="-127"/>
                <a:ea typeface="굴림" pitchFamily="50" charset="-127"/>
              </a:rPr>
              <a:t>Fc = 3.195kHz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6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코일전류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14644"/>
            <a:ext cx="8534400" cy="4139861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 bwMode="auto">
          <a:xfrm>
            <a:off x="1043608" y="1484784"/>
            <a:ext cx="936104" cy="306467"/>
          </a:xfrm>
          <a:prstGeom prst="wedgeRoundRectCallout">
            <a:avLst>
              <a:gd name="adj1" fmla="val 8976"/>
              <a:gd name="adj2" fmla="val 219524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VD=0.66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2339752" y="1484783"/>
            <a:ext cx="1080120" cy="306467"/>
          </a:xfrm>
          <a:prstGeom prst="wedgeRoundRectCallout">
            <a:avLst>
              <a:gd name="adj1" fmla="val 661"/>
              <a:gd name="adj2" fmla="val 240969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Gain = 3.56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491880" y="1196752"/>
            <a:ext cx="1728192" cy="2376264"/>
          </a:xfrm>
          <a:prstGeom prst="roundRect">
            <a:avLst/>
          </a:prstGeom>
          <a:solidFill>
            <a:srgbClr val="FFFF00">
              <a:alpha val="21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4828" y="1268760"/>
            <a:ext cx="178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none" dirty="0" smtClean="0"/>
              <a:t>Voltage </a:t>
            </a:r>
            <a:r>
              <a:rPr lang="en-US" altLang="ko-KR" u="none" dirty="0"/>
              <a:t>to Frequency</a:t>
            </a:r>
            <a:endParaRPr lang="ko-KR" altLang="en-US" u="none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64088" y="1196752"/>
            <a:ext cx="2966864" cy="237626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0769" y="1267520"/>
            <a:ext cx="197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none" dirty="0" smtClean="0"/>
              <a:t>Frequency to Voltage </a:t>
            </a:r>
            <a:endParaRPr lang="ko-KR" altLang="en-US" u="none" dirty="0"/>
          </a:p>
        </p:txBody>
      </p:sp>
    </p:spTree>
    <p:extLst>
      <p:ext uri="{BB962C8B-B14F-4D97-AF65-F5344CB8AC3E}">
        <p14:creationId xmlns:p14="http://schemas.microsoft.com/office/powerpoint/2010/main" val="833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168889</TotalTime>
  <Words>322</Words>
  <Application>Microsoft Office PowerPoint</Application>
  <PresentationFormat>화면 슬라이드 쇼(4:3)</PresentationFormat>
  <Paragraphs>128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Cambria Math</vt:lpstr>
      <vt:lpstr>기본 디자인</vt:lpstr>
      <vt:lpstr>차단기 동작특성 분석장치(ACQ) 회로 분석 </vt:lpstr>
      <vt:lpstr>목차</vt:lpstr>
      <vt:lpstr>ACQ 개발요청사항</vt:lpstr>
      <vt:lpstr>ACQ 블럭도</vt:lpstr>
      <vt:lpstr>ACQ 회로 구성 (MAIN)</vt:lpstr>
      <vt:lpstr>Ethernet(Wiznet W5300)</vt:lpstr>
      <vt:lpstr>ADC &amp; MRAM</vt:lpstr>
      <vt:lpstr>PT &amp; 부하전류 계측</vt:lpstr>
      <vt:lpstr>코일전류</vt:lpstr>
      <vt:lpstr>PowerPoint 프레젠테이션</vt:lpstr>
      <vt:lpstr>전원회로</vt:lpstr>
      <vt:lpstr>입출력 및 D-SUB</vt:lpstr>
      <vt:lpstr>검토결과</vt:lpstr>
    </vt:vector>
  </TitlesOfParts>
  <Company>세니온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타이틀 입력란</dc:title>
  <dc:creator>symoon</dc:creator>
  <cp:lastModifiedBy>HP</cp:lastModifiedBy>
  <cp:revision>1191</cp:revision>
  <cp:lastPrinted>2021-12-03T10:04:07Z</cp:lastPrinted>
  <dcterms:created xsi:type="dcterms:W3CDTF">2004-10-11T10:55:17Z</dcterms:created>
  <dcterms:modified xsi:type="dcterms:W3CDTF">2021-12-03T11:20:07Z</dcterms:modified>
</cp:coreProperties>
</file>