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7" r:id="rId2"/>
    <p:sldId id="1115" r:id="rId3"/>
    <p:sldId id="1114" r:id="rId4"/>
    <p:sldId id="1119" r:id="rId5"/>
    <p:sldId id="1116" r:id="rId6"/>
    <p:sldId id="1120" r:id="rId7"/>
    <p:sldId id="1121" r:id="rId8"/>
    <p:sldId id="1122" r:id="rId9"/>
    <p:sldId id="1123" r:id="rId10"/>
    <p:sldId id="1124" r:id="rId11"/>
    <p:sldId id="1125" r:id="rId12"/>
  </p:sldIdLst>
  <p:sldSz cx="9144000" cy="6858000" type="screen4x3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00"/>
    <a:srgbClr val="FFEFFF"/>
    <a:srgbClr val="CCFFFF"/>
    <a:srgbClr val="FF3300"/>
    <a:srgbClr val="FFD1FF"/>
    <a:srgbClr val="CC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1" autoAdjust="0"/>
    <p:restoredTop sz="94737" autoAdjust="0"/>
  </p:normalViewPr>
  <p:slideViewPr>
    <p:cSldViewPr>
      <p:cViewPr varScale="1">
        <p:scale>
          <a:sx n="115" d="100"/>
          <a:sy n="115" d="100"/>
        </p:scale>
        <p:origin x="16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1" d="100"/>
          <a:sy n="111" d="100"/>
        </p:scale>
        <p:origin x="-630" y="-84"/>
      </p:cViewPr>
      <p:guideLst>
        <p:guide orient="horz" pos="2142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466" cy="34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09" tIns="46255" rIns="92509" bIns="46255" numCol="1" anchor="t" anchorCtr="0" compatLnSpc="1">
            <a:prstTxWarp prst="textNoShape">
              <a:avLst/>
            </a:prstTxWarp>
          </a:bodyPr>
          <a:lstStyle>
            <a:lvl1pPr defTabSz="925417">
              <a:spcBef>
                <a:spcPct val="0"/>
              </a:spcBef>
              <a:defRPr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6172" y="0"/>
            <a:ext cx="4300466" cy="34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09" tIns="46255" rIns="92509" bIns="46255" numCol="1" anchor="t" anchorCtr="0" compatLnSpc="1">
            <a:prstTxWarp prst="textNoShape">
              <a:avLst/>
            </a:prstTxWarp>
          </a:bodyPr>
          <a:lstStyle>
            <a:lvl1pPr algn="r" defTabSz="925417">
              <a:spcBef>
                <a:spcPct val="0"/>
              </a:spcBef>
              <a:defRPr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412"/>
            <a:ext cx="4300466" cy="34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09" tIns="46255" rIns="92509" bIns="46255" numCol="1" anchor="b" anchorCtr="0" compatLnSpc="1">
            <a:prstTxWarp prst="textNoShape">
              <a:avLst/>
            </a:prstTxWarp>
          </a:bodyPr>
          <a:lstStyle>
            <a:lvl1pPr defTabSz="925417">
              <a:spcBef>
                <a:spcPct val="0"/>
              </a:spcBef>
              <a:defRPr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6172" y="6457412"/>
            <a:ext cx="4300466" cy="34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09" tIns="46255" rIns="92509" bIns="46255" numCol="1" anchor="b" anchorCtr="0" compatLnSpc="1">
            <a:prstTxWarp prst="textNoShape">
              <a:avLst/>
            </a:prstTxWarp>
          </a:bodyPr>
          <a:lstStyle>
            <a:lvl1pPr algn="r" defTabSz="925417">
              <a:spcBef>
                <a:spcPct val="0"/>
              </a:spcBef>
              <a:defRPr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32598CE-B497-41FB-A20F-4B0A09C4FB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0582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466" cy="37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09" tIns="46255" rIns="92509" bIns="46255" numCol="1" anchor="t" anchorCtr="0" compatLnSpc="1">
            <a:prstTxWarp prst="textNoShape">
              <a:avLst/>
            </a:prstTxWarp>
          </a:bodyPr>
          <a:lstStyle>
            <a:lvl1pPr defTabSz="925417">
              <a:spcBef>
                <a:spcPct val="0"/>
              </a:spcBef>
              <a:defRPr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172" y="0"/>
            <a:ext cx="4300466" cy="37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09" tIns="46255" rIns="92509" bIns="46255" numCol="1" anchor="t" anchorCtr="0" compatLnSpc="1">
            <a:prstTxWarp prst="textNoShape">
              <a:avLst/>
            </a:prstTxWarp>
          </a:bodyPr>
          <a:lstStyle>
            <a:lvl1pPr algn="r" defTabSz="925417">
              <a:spcBef>
                <a:spcPct val="0"/>
              </a:spcBef>
              <a:defRPr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51200" y="528638"/>
            <a:ext cx="3424238" cy="256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68" y="3247693"/>
            <a:ext cx="7278303" cy="302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09" tIns="46255" rIns="92509" bIns="462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20955"/>
            <a:ext cx="4300466" cy="37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09" tIns="46255" rIns="92509" bIns="46255" numCol="1" anchor="b" anchorCtr="0" compatLnSpc="1">
            <a:prstTxWarp prst="textNoShape">
              <a:avLst/>
            </a:prstTxWarp>
          </a:bodyPr>
          <a:lstStyle>
            <a:lvl1pPr defTabSz="925417">
              <a:spcBef>
                <a:spcPct val="0"/>
              </a:spcBef>
              <a:defRPr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172" y="6420955"/>
            <a:ext cx="4300466" cy="37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09" tIns="46255" rIns="92509" bIns="46255" numCol="1" anchor="b" anchorCtr="0" compatLnSpc="1">
            <a:prstTxWarp prst="textNoShape">
              <a:avLst/>
            </a:prstTxWarp>
          </a:bodyPr>
          <a:lstStyle>
            <a:lvl1pPr algn="r" defTabSz="925417">
              <a:spcBef>
                <a:spcPct val="0"/>
              </a:spcBef>
              <a:defRPr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2B07B07-FAC3-45F0-84AC-9ECC5D3F8D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4385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811" eaLnBrk="0" hangingPunct="0">
              <a:spcBef>
                <a:spcPct val="20000"/>
              </a:spcBef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16575" indent="-275606" defTabSz="924811" eaLnBrk="0" hangingPunct="0">
              <a:spcBef>
                <a:spcPct val="20000"/>
              </a:spcBef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02424" indent="-220485" defTabSz="924811" eaLnBrk="0" hangingPunct="0">
              <a:spcBef>
                <a:spcPct val="20000"/>
              </a:spcBef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543393" indent="-220485" defTabSz="924811" eaLnBrk="0" hangingPunct="0">
              <a:spcBef>
                <a:spcPct val="20000"/>
              </a:spcBef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1984362" indent="-220485" defTabSz="924811" eaLnBrk="0" hangingPunct="0">
              <a:spcBef>
                <a:spcPct val="20000"/>
              </a:spcBef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425332" indent="-220485" defTabSz="924811" eaLnBrk="0" fontAlgn="base" hangingPunct="0">
              <a:spcBef>
                <a:spcPct val="20000"/>
              </a:spcBef>
              <a:spcAft>
                <a:spcPct val="0"/>
              </a:spcAft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866301" indent="-220485" defTabSz="924811" eaLnBrk="0" fontAlgn="base" hangingPunct="0">
              <a:spcBef>
                <a:spcPct val="20000"/>
              </a:spcBef>
              <a:spcAft>
                <a:spcPct val="0"/>
              </a:spcAft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307271" indent="-220485" defTabSz="924811" eaLnBrk="0" fontAlgn="base" hangingPunct="0">
              <a:spcBef>
                <a:spcPct val="20000"/>
              </a:spcBef>
              <a:spcAft>
                <a:spcPct val="0"/>
              </a:spcAft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748240" indent="-220485" defTabSz="924811" eaLnBrk="0" fontAlgn="base" hangingPunct="0">
              <a:spcBef>
                <a:spcPct val="20000"/>
              </a:spcBef>
              <a:spcAft>
                <a:spcPct val="0"/>
              </a:spcAft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AD5CEE0-B4E2-479E-858A-B66B0A2C0012}" type="slidenum">
              <a:rPr lang="en-US" altLang="ko-KR" u="none" smtClean="0"/>
              <a:pPr eaLnBrk="1" hangingPunct="1">
                <a:spcBef>
                  <a:spcPct val="0"/>
                </a:spcBef>
              </a:pPr>
              <a:t>0</a:t>
            </a:fld>
            <a:endParaRPr lang="en-US" altLang="ko-KR" u="none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23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229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4338" y="168275"/>
            <a:ext cx="2151062" cy="6308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7975" y="168275"/>
            <a:ext cx="6303963" cy="63087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4046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7644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4674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692150"/>
            <a:ext cx="4191000" cy="5784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692150"/>
            <a:ext cx="4191000" cy="5784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4048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4691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991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35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5495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6673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692150"/>
            <a:ext cx="8534400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8195" name="Picture 32" descr="top-1(white)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74625"/>
            <a:ext cx="883443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7975" y="168275"/>
            <a:ext cx="620871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슬라이드 제목 입력란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7745413" y="6516688"/>
            <a:ext cx="1322387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altLang="ko-KR" sz="800" b="0" u="none">
                <a:latin typeface="Arial" pitchFamily="34" charset="0"/>
                <a:ea typeface="굴림" pitchFamily="50" charset="-127"/>
              </a:rPr>
              <a:t> </a:t>
            </a:r>
            <a:r>
              <a:rPr lang="en-US" altLang="ko-KR" sz="800" u="none">
                <a:latin typeface="Arial" pitchFamily="34" charset="0"/>
                <a:ea typeface="굴림" pitchFamily="50" charset="-127"/>
              </a:rPr>
              <a:t>View Page/ </a:t>
            </a:r>
            <a:fld id="{2516CB25-2BD2-45EA-A4FE-B22E9DBFA50C}" type="slidenum">
              <a:rPr lang="en-US" altLang="ko-KR" sz="800" u="none">
                <a:latin typeface="Arial" pitchFamily="34" charset="0"/>
                <a:ea typeface="굴림" pitchFamily="50" charset="-127"/>
              </a:rPr>
              <a:pPr algn="r">
                <a:defRPr/>
              </a:pPr>
              <a:t>‹#›</a:t>
            </a:fld>
            <a:endParaRPr lang="en-US" altLang="ko-KR" sz="800" u="none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58" name="Rectangle 34"/>
          <p:cNvSpPr>
            <a:spLocks noChangeArrowheads="1"/>
          </p:cNvSpPr>
          <p:nvPr userDrawn="1"/>
        </p:nvSpPr>
        <p:spPr bwMode="auto">
          <a:xfrm>
            <a:off x="3581400" y="6629400"/>
            <a:ext cx="251460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800" u="none">
                <a:latin typeface="굴림" pitchFamily="50" charset="-127"/>
                <a:ea typeface="굴림" pitchFamily="50" charset="-127"/>
              </a:rPr>
              <a:t> Copyright ⓒ Sanion All rights reserved </a:t>
            </a:r>
          </a:p>
        </p:txBody>
      </p:sp>
      <p:sp>
        <p:nvSpPr>
          <p:cNvPr id="1059" name="Rectangle 35"/>
          <p:cNvSpPr>
            <a:spLocks noChangeArrowheads="1"/>
          </p:cNvSpPr>
          <p:nvPr userDrawn="1"/>
        </p:nvSpPr>
        <p:spPr bwMode="auto">
          <a:xfrm rot="5400000">
            <a:off x="4221163" y="2627313"/>
            <a:ext cx="36512" cy="8024812"/>
          </a:xfrm>
          <a:prstGeom prst="rect">
            <a:avLst/>
          </a:prstGeom>
          <a:solidFill>
            <a:srgbClr val="184D94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Blip>
          <a:blip r:embed="rId16"/>
        </a:buBlip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Blip>
          <a:blip r:embed="rId17"/>
        </a:buBlip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Blip>
          <a:blip r:embed="rId18"/>
        </a:buBlip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Blip>
          <a:blip r:embed="rId18"/>
        </a:buBlip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Blip>
          <a:blip r:embed="rId18"/>
        </a:buBlip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Blip>
          <a:blip r:embed="rId18"/>
        </a:buBlip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Blip>
          <a:blip r:embed="rId18"/>
        </a:buBlip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ron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44500"/>
            <a:ext cx="8991600" cy="641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san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68288"/>
            <a:ext cx="8382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1214438"/>
            <a:ext cx="8534400" cy="990600"/>
          </a:xfrm>
        </p:spPr>
        <p:txBody>
          <a:bodyPr lIns="0"/>
          <a:lstStyle/>
          <a:p>
            <a:pPr algn="r" eaLnBrk="1" hangingPunct="1"/>
            <a:r>
              <a:rPr lang="ko-KR" altLang="en-US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변전소 종합 </a:t>
            </a:r>
            <a:r>
              <a:rPr lang="ko-KR" altLang="en-US" sz="2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예방진단</a:t>
            </a:r>
            <a:r>
              <a:rPr lang="ko-KR" altLang="en-US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DAU </a:t>
            </a:r>
            <a:r>
              <a:rPr lang="ko-KR" altLang="en-US" dirty="0"/>
              <a:t>내부구성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23528" y="692696"/>
            <a:ext cx="8534400" cy="36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1" lang="ko-KR" altLang="en-US" sz="200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내부 </a:t>
            </a:r>
            <a:r>
              <a:rPr kumimoji="1" lang="ko-KR" altLang="en-US" sz="20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구성</a:t>
            </a:r>
            <a:r>
              <a:rPr kumimoji="1" lang="en-US" altLang="ko-KR" sz="20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ko-KR" altLang="en-US" sz="20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대형</a:t>
            </a:r>
            <a:r>
              <a:rPr kumimoji="1" lang="en-US" altLang="ko-KR" sz="20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UR</a:t>
            </a:r>
            <a:r>
              <a:rPr kumimoji="1" lang="ko-KR" altLang="en-US" sz="20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기반</a:t>
            </a:r>
            <a:r>
              <a:rPr kumimoji="1" lang="en-US" altLang="ko-KR" sz="20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1" lang="ko-KR" altLang="en-US" sz="20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1" lang="en-US" altLang="ko-KR" sz="200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 eaLnBrk="0" hangingPunct="0">
              <a:spcBef>
                <a:spcPct val="20000"/>
              </a:spcBef>
              <a:defRPr/>
            </a:pPr>
            <a:endParaRPr kumimoji="1" lang="ko-KR" altLang="en-US" sz="2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6919FC9-AEE6-479D-81A9-B2336B2988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13428" y="946949"/>
          <a:ext cx="2175828" cy="23255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1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smtClean="0">
                          <a:latin typeface="맑은 고딕" pitchFamily="50" charset="-127"/>
                          <a:ea typeface="맑은 고딕" pitchFamily="50" charset="-127"/>
                        </a:rPr>
                        <a:t>보드</a:t>
                      </a:r>
                      <a:endParaRPr lang="en-US" altLang="ko-KR" sz="105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smtClean="0"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kern="1200" dirty="0">
                          <a:solidFill>
                            <a:schemeClr val="l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입출사양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전면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LED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LED3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B/D 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MCU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B/D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AIU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OLTC CT9</a:t>
                      </a:r>
                    </a:p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부싱누설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CT3</a:t>
                      </a:r>
                    </a:p>
                    <a:p>
                      <a:pPr algn="ctr" latinLnBrk="1"/>
                      <a:r>
                        <a:rPr lang="en-US" altLang="ko-KR" sz="900" baseline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PT3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8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B/D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DIU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8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B/D 4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DOPU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DO18a+6b(</a:t>
                      </a:r>
                      <a:r>
                        <a:rPr lang="ko-KR" altLang="en-US" sz="900">
                          <a:latin typeface="맑은 고딕" pitchFamily="50" charset="-127"/>
                          <a:ea typeface="맑은 고딕" pitchFamily="50" charset="-127"/>
                        </a:rPr>
                        <a:t>선택</a:t>
                      </a:r>
                      <a:r>
                        <a:rPr lang="en-US" altLang="ko-KR" sz="90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900" baseline="0" smtClean="0">
                          <a:latin typeface="맑은 고딕" pitchFamily="50" charset="-127"/>
                          <a:ea typeface="맑은 고딕" pitchFamily="50" charset="-127"/>
                        </a:rPr>
                        <a:t>Power</a:t>
                      </a:r>
                      <a:endParaRPr lang="ko-KR" altLang="en-US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상용품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8Port Switch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5AF5EAC-8959-4D1E-B152-305749058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36" r="43880"/>
          <a:stretch/>
        </p:blipFill>
        <p:spPr>
          <a:xfrm>
            <a:off x="67137" y="3776757"/>
            <a:ext cx="2291911" cy="18274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C00C66C-1756-4EB8-B3CA-2380A7239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258" y="3783671"/>
            <a:ext cx="2355485" cy="1820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2258" y="5732462"/>
            <a:ext cx="166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none" smtClean="0"/>
              <a:t>[MCU]</a:t>
            </a:r>
          </a:p>
          <a:p>
            <a:pPr algn="ctr"/>
            <a:r>
              <a:rPr lang="ko-KR" altLang="en-US" u="none" smtClean="0"/>
              <a:t>대형</a:t>
            </a:r>
            <a:r>
              <a:rPr lang="en-US" altLang="ko-KR" u="none" smtClean="0"/>
              <a:t>UR </a:t>
            </a:r>
            <a:r>
              <a:rPr lang="ko-KR" altLang="en-US" u="none" smtClean="0"/>
              <a:t>사용보드</a:t>
            </a:r>
            <a:endParaRPr lang="ko-KR" altLang="en-US" sz="800" u="none"/>
          </a:p>
        </p:txBody>
      </p:sp>
      <p:sp>
        <p:nvSpPr>
          <p:cNvPr id="20" name="TextBox 19"/>
          <p:cNvSpPr txBox="1"/>
          <p:nvPr/>
        </p:nvSpPr>
        <p:spPr>
          <a:xfrm>
            <a:off x="2780166" y="5732462"/>
            <a:ext cx="166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none" smtClean="0"/>
              <a:t>[ADC]</a:t>
            </a:r>
          </a:p>
          <a:p>
            <a:pPr algn="ctr"/>
            <a:r>
              <a:rPr lang="ko-KR" altLang="en-US" u="none" smtClean="0"/>
              <a:t>대형</a:t>
            </a:r>
            <a:r>
              <a:rPr lang="en-US" altLang="ko-KR" u="none" smtClean="0"/>
              <a:t>UR </a:t>
            </a:r>
            <a:r>
              <a:rPr lang="ko-KR" altLang="en-US" u="none" smtClean="0"/>
              <a:t>사용보드</a:t>
            </a:r>
            <a:endParaRPr lang="ko-KR" altLang="en-US" sz="800" u="none"/>
          </a:p>
        </p:txBody>
      </p:sp>
      <p:sp>
        <p:nvSpPr>
          <p:cNvPr id="21" name="TextBox 20"/>
          <p:cNvSpPr txBox="1"/>
          <p:nvPr/>
        </p:nvSpPr>
        <p:spPr>
          <a:xfrm>
            <a:off x="5239625" y="5732462"/>
            <a:ext cx="166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none" dirty="0" smtClean="0"/>
              <a:t>[CT/PT]</a:t>
            </a:r>
          </a:p>
          <a:p>
            <a:pPr algn="ctr"/>
            <a:r>
              <a:rPr lang="ko-KR" altLang="en-US" u="none" dirty="0" smtClean="0"/>
              <a:t>신규 </a:t>
            </a:r>
            <a:r>
              <a:rPr lang="ko-KR" altLang="en-US" u="none" dirty="0" err="1" smtClean="0"/>
              <a:t>설계보드</a:t>
            </a:r>
            <a:endParaRPr lang="ko-KR" altLang="en-US" sz="800" u="none" dirty="0"/>
          </a:p>
        </p:txBody>
      </p:sp>
      <p:sp>
        <p:nvSpPr>
          <p:cNvPr id="22" name="TextBox 21"/>
          <p:cNvSpPr txBox="1"/>
          <p:nvPr/>
        </p:nvSpPr>
        <p:spPr>
          <a:xfrm>
            <a:off x="7368867" y="5732462"/>
            <a:ext cx="1661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none" smtClean="0"/>
              <a:t>[DIPU]</a:t>
            </a:r>
          </a:p>
          <a:p>
            <a:pPr algn="ctr"/>
            <a:r>
              <a:rPr lang="ko-KR" altLang="en-US" u="none" smtClean="0"/>
              <a:t>신규 설계보드</a:t>
            </a:r>
            <a:endParaRPr lang="ko-KR" altLang="en-US" sz="800" u="none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7" y="1181534"/>
            <a:ext cx="6865955" cy="195677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137019" y="3529465"/>
            <a:ext cx="1820541" cy="232895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3158" y="3398069"/>
            <a:ext cx="1813083" cy="224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67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FEF88-E200-4194-88E9-506C80C7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DAU </a:t>
            </a:r>
            <a:r>
              <a:rPr lang="ko-KR" altLang="en-US" dirty="0"/>
              <a:t>구성</a:t>
            </a:r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BB4FA605-17F6-478B-B64E-D0A7ACFAB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06561"/>
            <a:ext cx="8534400" cy="576064"/>
          </a:xfrm>
        </p:spPr>
        <p:txBody>
          <a:bodyPr/>
          <a:lstStyle/>
          <a:p>
            <a:r>
              <a:rPr lang="en-US" altLang="ko-KR" sz="1800" dirty="0"/>
              <a:t>DAU</a:t>
            </a:r>
            <a:r>
              <a:rPr lang="ko-KR" altLang="en-US" sz="1800" dirty="0"/>
              <a:t> 사이즈</a:t>
            </a:r>
            <a:endParaRPr lang="en-US" altLang="ko-KR" sz="1800" dirty="0"/>
          </a:p>
          <a:p>
            <a:pPr lvl="1"/>
            <a:r>
              <a:rPr lang="en-US" altLang="ko-KR" sz="1200" dirty="0"/>
              <a:t>3U ( 480 x 132 </a:t>
            </a:r>
            <a:r>
              <a:rPr lang="en-US" altLang="ko-KR" sz="1200"/>
              <a:t>x </a:t>
            </a:r>
            <a:r>
              <a:rPr lang="en-US" altLang="ko-KR" sz="1200" smtClean="0"/>
              <a:t>253 </a:t>
            </a:r>
            <a:r>
              <a:rPr lang="en-US" altLang="ko-KR" sz="1200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089882" cy="46471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5" y="1916832"/>
            <a:ext cx="4424273" cy="124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3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28675"/>
            <a:ext cx="8610600" cy="52006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C9E7878-69FC-497A-883D-4D995D2D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GLU </a:t>
            </a:r>
            <a:r>
              <a:rPr lang="ko-KR" altLang="en-US" dirty="0"/>
              <a:t>구성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2200" y="1124744"/>
            <a:ext cx="2297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none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HUB : EKI-2528I-BE</a:t>
            </a:r>
            <a:r>
              <a:rPr lang="en-US" altLang="ko-KR" u="none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u="none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(8Port)</a:t>
            </a:r>
            <a:endParaRPr lang="ko-KR" altLang="en-US" u="none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395" y="6052621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u="none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OLTC </a:t>
            </a:r>
            <a:r>
              <a:rPr lang="ko-KR" altLang="en-US" sz="900" u="none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구동접점 </a:t>
            </a:r>
            <a:r>
              <a:rPr lang="en-US" altLang="ko-KR" sz="900" u="none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u="none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전원공급방식</a:t>
            </a:r>
            <a:r>
              <a:rPr lang="en-US" altLang="ko-KR" sz="900" u="none" smtClean="0">
                <a:solidFill>
                  <a:srgbClr val="00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DC 12 V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모터구동 접점은 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Dry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구조의 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Normal Open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Normal Close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접점을 </a:t>
            </a:r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900" u="none">
              <a:solidFill>
                <a:srgbClr val="00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47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FEF88-E200-4194-88E9-506C80C7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MLU </a:t>
            </a:r>
            <a:r>
              <a:rPr lang="ko-KR" altLang="en-US" dirty="0"/>
              <a:t>구성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12776"/>
            <a:ext cx="8902700" cy="337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7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FEF88-E200-4194-88E9-506C80C7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부속 장치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388" y="692150"/>
            <a:ext cx="8534400" cy="43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buFontTx/>
              <a:buBlip>
                <a:blip r:embed="rId2"/>
              </a:buBlip>
            </a:pPr>
            <a:r>
              <a:rPr lang="en-US" altLang="ko-KR" sz="2000" u="none" dirty="0">
                <a:latin typeface="맑은 고딕" pitchFamily="50" charset="-127"/>
                <a:ea typeface="맑은 고딕" pitchFamily="50" charset="-127"/>
              </a:rPr>
              <a:t>HUB </a:t>
            </a:r>
            <a:r>
              <a:rPr lang="ko-KR" altLang="en-US" sz="2000" u="none" dirty="0">
                <a:latin typeface="맑은 고딕" pitchFamily="50" charset="-127"/>
                <a:ea typeface="맑은 고딕" pitchFamily="50" charset="-127"/>
              </a:rPr>
              <a:t>장치 검토</a:t>
            </a:r>
            <a:endParaRPr lang="en-US" altLang="ko-KR" sz="2000" u="none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ko-KR" sz="1800" u="none" dirty="0">
                <a:latin typeface="맑은 고딕" pitchFamily="50" charset="-127"/>
                <a:ea typeface="맑은 고딕" pitchFamily="50" charset="-127"/>
              </a:rPr>
              <a:t>Advantech</a:t>
            </a:r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ko-KR" altLang="en-US" sz="1400" u="none" dirty="0">
                <a:latin typeface="맑은 고딕" pitchFamily="50" charset="-127"/>
                <a:ea typeface="맑은 고딕" pitchFamily="50" charset="-127"/>
              </a:rPr>
              <a:t>기본 장착 </a:t>
            </a:r>
            <a:r>
              <a:rPr lang="en-US" altLang="ko-KR" sz="1400" u="none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u="none" smtClean="0">
                <a:latin typeface="맑은 고딕" pitchFamily="50" charset="-127"/>
                <a:ea typeface="맑은 고딕" pitchFamily="50" charset="-127"/>
              </a:rPr>
              <a:t>EKI-2528I-BE (GLU,MLU </a:t>
            </a:r>
            <a:r>
              <a:rPr lang="ko-KR" altLang="en-US" sz="1400" u="none" smtClean="0">
                <a:latin typeface="맑은 고딕" pitchFamily="50" charset="-127"/>
                <a:ea typeface="맑은 고딕" pitchFamily="50" charset="-127"/>
              </a:rPr>
              <a:t>공통</a:t>
            </a:r>
            <a:r>
              <a:rPr lang="en-US" altLang="ko-KR" sz="1400" u="none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u="none" dirty="0"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en-US" altLang="ko-KR" sz="1400" u="none" dirty="0">
                <a:latin typeface="맑은 고딕" pitchFamily="50" charset="-127"/>
                <a:ea typeface="맑은 고딕" pitchFamily="50" charset="-127"/>
              </a:rPr>
              <a:t>PoE </a:t>
            </a:r>
            <a:r>
              <a:rPr lang="ko-KR" altLang="en-US" sz="1400" u="none" dirty="0">
                <a:latin typeface="맑은 고딕" pitchFamily="50" charset="-127"/>
                <a:ea typeface="맑은 고딕" pitchFamily="50" charset="-127"/>
              </a:rPr>
              <a:t>용 장착 </a:t>
            </a:r>
            <a:r>
              <a:rPr lang="en-US" altLang="ko-KR" sz="1400" u="none" dirty="0">
                <a:latin typeface="맑은 고딕" pitchFamily="50" charset="-127"/>
                <a:ea typeface="맑은 고딕" pitchFamily="50" charset="-127"/>
              </a:rPr>
              <a:t>: EKI-2526PI-AE </a:t>
            </a:r>
            <a:r>
              <a:rPr lang="en-US" altLang="ko-KR" sz="1400" u="none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u="none" smtClean="0">
                <a:latin typeface="맑은 고딕" pitchFamily="50" charset="-127"/>
                <a:ea typeface="맑은 고딕" pitchFamily="50" charset="-127"/>
              </a:rPr>
              <a:t>GLU, 1</a:t>
            </a:r>
            <a:r>
              <a:rPr lang="ko-KR" altLang="en-US" sz="1400" u="none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400" u="none" smtClean="0">
                <a:latin typeface="맑은 고딕" pitchFamily="50" charset="-127"/>
                <a:ea typeface="맑은 고딕" pitchFamily="50" charset="-127"/>
              </a:rPr>
              <a:t>(ACQ 4</a:t>
            </a:r>
            <a:r>
              <a:rPr lang="ko-KR" altLang="en-US" sz="1400" u="none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400" u="none" smtClean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ko-KR" altLang="en-US" sz="1400" u="none" smtClean="0"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1400" u="none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u="none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400" u="none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u="none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u="none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A2B868-8D4E-4188-A70B-0080ECEE5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193599"/>
            <a:ext cx="6984344" cy="23883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B20F80-F120-43E5-AD08-1F9D9539A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98" y="1959062"/>
            <a:ext cx="7230180" cy="22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5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FEF88-E200-4194-88E9-506C80C7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부속 장치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3" y="2121575"/>
            <a:ext cx="1791797" cy="3658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946" y="2138934"/>
            <a:ext cx="893261" cy="3548458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388" y="692150"/>
            <a:ext cx="8534400" cy="43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buFontTx/>
              <a:buBlip>
                <a:blip r:embed="rId4"/>
              </a:buBlip>
            </a:pPr>
            <a:r>
              <a:rPr lang="en-US" altLang="ko-KR" sz="2000" u="none" dirty="0">
                <a:latin typeface="맑은 고딕" pitchFamily="50" charset="-127"/>
                <a:ea typeface="맑은 고딕" pitchFamily="50" charset="-127"/>
              </a:rPr>
              <a:t>HUB </a:t>
            </a:r>
            <a:r>
              <a:rPr lang="ko-KR" altLang="en-US" sz="2000" u="none" dirty="0">
                <a:latin typeface="맑은 고딕" pitchFamily="50" charset="-127"/>
                <a:ea typeface="맑은 고딕" pitchFamily="50" charset="-127"/>
              </a:rPr>
              <a:t>장치 검토</a:t>
            </a:r>
            <a:endParaRPr lang="en-US" altLang="ko-KR" sz="2000" u="none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ko-KR" sz="1800" u="none" dirty="0">
                <a:latin typeface="맑은 고딕" pitchFamily="50" charset="-127"/>
                <a:ea typeface="맑은 고딕" pitchFamily="50" charset="-127"/>
              </a:rPr>
              <a:t>Advantech</a:t>
            </a:r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en-US" altLang="ko-KR" sz="1400" u="none" dirty="0">
                <a:latin typeface="맑은 고딕" pitchFamily="50" charset="-127"/>
                <a:ea typeface="맑은 고딕" pitchFamily="50" charset="-127"/>
              </a:rPr>
              <a:t>EKI-2528I-BE (\174,000)</a:t>
            </a:r>
          </a:p>
          <a:p>
            <a:endParaRPr lang="en-US" altLang="ko-KR" sz="2000" u="none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296810-2A6A-4549-840C-39F592075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2060848"/>
            <a:ext cx="6408128" cy="396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0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FEF88-E200-4194-88E9-506C80C7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부속 장치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388" y="692150"/>
            <a:ext cx="8534400" cy="43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buFontTx/>
              <a:buBlip>
                <a:blip r:embed="rId2"/>
              </a:buBlip>
            </a:pPr>
            <a:r>
              <a:rPr lang="en-US" altLang="ko-KR" sz="2000" u="none" dirty="0">
                <a:latin typeface="맑은 고딕" pitchFamily="50" charset="-127"/>
                <a:ea typeface="맑은 고딕" pitchFamily="50" charset="-127"/>
              </a:rPr>
              <a:t>HUB </a:t>
            </a:r>
            <a:r>
              <a:rPr lang="ko-KR" altLang="en-US" sz="2000" u="none" dirty="0">
                <a:latin typeface="맑은 고딕" pitchFamily="50" charset="-127"/>
                <a:ea typeface="맑은 고딕" pitchFamily="50" charset="-127"/>
              </a:rPr>
              <a:t>장치 검토</a:t>
            </a:r>
            <a:endParaRPr lang="en-US" altLang="ko-KR" sz="2000" u="none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ko-KR" sz="1800" u="none" dirty="0">
                <a:latin typeface="맑은 고딕" pitchFamily="50" charset="-127"/>
                <a:ea typeface="맑은 고딕" pitchFamily="50" charset="-127"/>
              </a:rPr>
              <a:t>Advantech</a:t>
            </a:r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en-US" altLang="ko-KR" sz="1400" u="none" smtClean="0">
                <a:latin typeface="맑은 고딕" pitchFamily="50" charset="-127"/>
                <a:ea typeface="맑은 고딕" pitchFamily="50" charset="-127"/>
              </a:rPr>
              <a:t>EKI-2526PI-AE (\453,000</a:t>
            </a:r>
            <a:r>
              <a:rPr lang="en-US" altLang="ko-KR" sz="1400" u="none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2000" u="none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53" y="1772816"/>
            <a:ext cx="990738" cy="29245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928" y="3717032"/>
            <a:ext cx="1895740" cy="29150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32" y="1904256"/>
            <a:ext cx="5982713" cy="425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0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FEF88-E200-4194-88E9-506C80C7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부속 장치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388" y="692150"/>
            <a:ext cx="8534400" cy="43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buFontTx/>
              <a:buBlip>
                <a:blip r:embed="rId2"/>
              </a:buBlip>
            </a:pPr>
            <a:r>
              <a:rPr lang="en-US" altLang="ko-KR" sz="2000" u="none" smtClean="0">
                <a:latin typeface="맑은 고딕" pitchFamily="50" charset="-127"/>
                <a:ea typeface="맑은 고딕" pitchFamily="50" charset="-127"/>
              </a:rPr>
              <a:t>PoE HUB </a:t>
            </a:r>
            <a:r>
              <a:rPr lang="ko-KR" altLang="en-US" sz="2000" u="none" smtClean="0">
                <a:latin typeface="맑은 고딕" pitchFamily="50" charset="-127"/>
                <a:ea typeface="맑은 고딕" pitchFamily="50" charset="-127"/>
              </a:rPr>
              <a:t>전원장치</a:t>
            </a:r>
            <a:endParaRPr lang="en-US" altLang="ko-KR" sz="2000" u="none" dirty="0">
              <a:latin typeface="맑은 고딕" pitchFamily="50" charset="-127"/>
              <a:ea typeface="맑은 고딕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ko-KR" sz="1800" u="none" smtClean="0">
                <a:latin typeface="맑은 고딕" pitchFamily="50" charset="-127"/>
                <a:ea typeface="맑은 고딕" pitchFamily="50" charset="-127"/>
              </a:rPr>
              <a:t>MeanWell</a:t>
            </a:r>
            <a:endParaRPr lang="en-US" altLang="ko-KR" sz="1800" u="none" dirty="0"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en-US" altLang="ko-KR" sz="1400" u="none" smtClean="0">
                <a:latin typeface="맑은 고딕" pitchFamily="50" charset="-127"/>
                <a:ea typeface="맑은 고딕" pitchFamily="50" charset="-127"/>
              </a:rPr>
              <a:t>NDR-240-48 (GLU, 1</a:t>
            </a:r>
            <a:r>
              <a:rPr lang="ko-KR" altLang="en-US" sz="1400" u="none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400" u="none" smtClean="0">
                <a:latin typeface="맑은 고딕" pitchFamily="50" charset="-127"/>
                <a:ea typeface="맑은 고딕" pitchFamily="50" charset="-127"/>
              </a:rPr>
              <a:t>) : \78,100</a:t>
            </a:r>
            <a:endParaRPr lang="en-US" altLang="ko-KR" sz="1400" u="none" dirty="0">
              <a:latin typeface="맑은 고딕" pitchFamily="50" charset="-127"/>
              <a:ea typeface="맑은 고딕" pitchFamily="50" charset="-127"/>
            </a:endParaRPr>
          </a:p>
          <a:p>
            <a:pPr marL="1257300" lvl="2" indent="-342900">
              <a:buFont typeface="Wingdings" panose="05000000000000000000" pitchFamily="2" charset="2"/>
              <a:buChar char="u"/>
            </a:pPr>
            <a:r>
              <a:rPr lang="en-US" altLang="ko-KR" sz="1400" u="none" dirty="0">
                <a:latin typeface="맑은 고딕" pitchFamily="50" charset="-127"/>
                <a:ea typeface="맑은 고딕" pitchFamily="50" charset="-127"/>
              </a:rPr>
              <a:t>PoE </a:t>
            </a:r>
            <a:r>
              <a:rPr lang="ko-KR" altLang="en-US" sz="1400" u="none" dirty="0">
                <a:latin typeface="맑은 고딕" pitchFamily="50" charset="-127"/>
                <a:ea typeface="맑은 고딕" pitchFamily="50" charset="-127"/>
              </a:rPr>
              <a:t>용 장착 </a:t>
            </a:r>
            <a:r>
              <a:rPr lang="en-US" altLang="ko-KR" sz="1400" u="none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400" u="none" smtClean="0">
                <a:latin typeface="맑은 고딕" pitchFamily="50" charset="-127"/>
                <a:ea typeface="맑은 고딕" pitchFamily="50" charset="-127"/>
              </a:rPr>
              <a:t>EKI-2526PI-AE, 63W </a:t>
            </a:r>
            <a:r>
              <a:rPr lang="ko-KR" altLang="en-US" sz="1400" u="none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400" u="none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400" u="none" smtClean="0">
                <a:latin typeface="맑은 고딕" pitchFamily="50" charset="-127"/>
                <a:ea typeface="맑은 고딕" pitchFamily="50" charset="-127"/>
              </a:rPr>
              <a:t>개까지 사용가능</a:t>
            </a:r>
            <a:endParaRPr lang="en-US" altLang="ko-KR" sz="1400" u="none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000" u="none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43" y="2420888"/>
            <a:ext cx="3172268" cy="32961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1844824"/>
            <a:ext cx="5289918" cy="46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1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FEF88-E200-4194-88E9-506C80C7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부속 장치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388" y="692150"/>
            <a:ext cx="8534400" cy="43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buFontTx/>
              <a:buBlip>
                <a:blip r:embed="rId2"/>
              </a:buBlip>
            </a:pPr>
            <a:r>
              <a:rPr lang="en-US" altLang="ko-KR" sz="2000" u="none" smtClean="0">
                <a:latin typeface="맑은 고딕" pitchFamily="50" charset="-127"/>
                <a:ea typeface="맑은 고딕" pitchFamily="50" charset="-127"/>
              </a:rPr>
              <a:t>CT</a:t>
            </a:r>
          </a:p>
          <a:p>
            <a:pPr lvl="1"/>
            <a:endParaRPr lang="en-US" altLang="ko-KR" sz="1800" u="none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336015" y="1006522"/>
          <a:ext cx="8556465" cy="35688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6076">
                  <a:extLst>
                    <a:ext uri="{9D8B030D-6E8A-4147-A177-3AD203B41FA5}">
                      <a16:colId xmlns:a16="http://schemas.microsoft.com/office/drawing/2014/main" val="2434348105"/>
                    </a:ext>
                  </a:extLst>
                </a:gridCol>
                <a:gridCol w="1084133">
                  <a:extLst>
                    <a:ext uri="{9D8B030D-6E8A-4147-A177-3AD203B41FA5}">
                      <a16:colId xmlns:a16="http://schemas.microsoft.com/office/drawing/2014/main" val="3110777985"/>
                    </a:ext>
                  </a:extLst>
                </a:gridCol>
                <a:gridCol w="1321640">
                  <a:extLst>
                    <a:ext uri="{9D8B030D-6E8A-4147-A177-3AD203B41FA5}">
                      <a16:colId xmlns:a16="http://schemas.microsoft.com/office/drawing/2014/main" val="2364167223"/>
                    </a:ext>
                  </a:extLst>
                </a:gridCol>
                <a:gridCol w="860926">
                  <a:extLst>
                    <a:ext uri="{9D8B030D-6E8A-4147-A177-3AD203B41FA5}">
                      <a16:colId xmlns:a16="http://schemas.microsoft.com/office/drawing/2014/main" val="100985945"/>
                    </a:ext>
                  </a:extLst>
                </a:gridCol>
                <a:gridCol w="1906088">
                  <a:extLst>
                    <a:ext uri="{9D8B030D-6E8A-4147-A177-3AD203B41FA5}">
                      <a16:colId xmlns:a16="http://schemas.microsoft.com/office/drawing/2014/main" val="2907569293"/>
                    </a:ext>
                  </a:extLst>
                </a:gridCol>
                <a:gridCol w="586489">
                  <a:extLst>
                    <a:ext uri="{9D8B030D-6E8A-4147-A177-3AD203B41FA5}">
                      <a16:colId xmlns:a16="http://schemas.microsoft.com/office/drawing/2014/main" val="3194668583"/>
                    </a:ext>
                  </a:extLst>
                </a:gridCol>
                <a:gridCol w="659800">
                  <a:extLst>
                    <a:ext uri="{9D8B030D-6E8A-4147-A177-3AD203B41FA5}">
                      <a16:colId xmlns:a16="http://schemas.microsoft.com/office/drawing/2014/main" val="2095440821"/>
                    </a:ext>
                  </a:extLst>
                </a:gridCol>
                <a:gridCol w="829562">
                  <a:extLst>
                    <a:ext uri="{9D8B030D-6E8A-4147-A177-3AD203B41FA5}">
                      <a16:colId xmlns:a16="http://schemas.microsoft.com/office/drawing/2014/main" val="3158109890"/>
                    </a:ext>
                  </a:extLst>
                </a:gridCol>
                <a:gridCol w="701751">
                  <a:extLst>
                    <a:ext uri="{9D8B030D-6E8A-4147-A177-3AD203B41FA5}">
                      <a16:colId xmlns:a16="http://schemas.microsoft.com/office/drawing/2014/main" val="2982182479"/>
                    </a:ext>
                  </a:extLst>
                </a:gridCol>
              </a:tblGrid>
              <a:tr h="32886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100" b="1" u="none" strike="noStrike" kern="1200" smtClean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사용용도</a:t>
                      </a:r>
                      <a:endParaRPr lang="ko-KR" altLang="en-US" sz="1100" b="1" u="none" strike="noStrike" kern="120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100" b="1" u="none" strike="noStrike" kern="120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품명</a:t>
                      </a: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100" b="1" u="none" strike="noStrike" kern="120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제조사</a:t>
                      </a: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100" b="1" u="none" strike="noStrike" kern="120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입력</a:t>
                      </a: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100" b="1" u="none" strike="noStrike" kern="120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출력</a:t>
                      </a: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100" b="1" u="none" strike="noStrike" kern="120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정밀도</a:t>
                      </a: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1100" b="1" u="none" strike="noStrike" kern="120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CT</a:t>
                      </a:r>
                      <a:r>
                        <a:rPr lang="ko-KR" altLang="en-US" sz="1100" b="1" u="none" strike="noStrike" kern="120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구동전원</a:t>
                      </a: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ko-KR" altLang="en-US" sz="1100" b="1" u="none" strike="noStrike" kern="1200" smtClean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적용업체</a:t>
                      </a:r>
                      <a:endParaRPr lang="ko-KR" altLang="en-US" sz="1100" b="1" u="none" strike="noStrike" kern="120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125465"/>
                  </a:ext>
                </a:extLst>
              </a:tr>
              <a:tr h="360000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b"/>
                      <a:r>
                        <a:rPr lang="en-US" sz="110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(ACQ)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부하전류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JC10F-5-V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JND</a:t>
                      </a:r>
                      <a:r>
                        <a:rPr lang="ko-KR" alt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 5A / 1.66mA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3000:1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-1±1%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8643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CTL-10-CLS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U-RD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 10mA ~ </a:t>
                      </a:r>
                      <a:r>
                        <a:rPr lang="en-US" sz="110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80Arms (120A)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3000:1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±1%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한빛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40097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차단기코일</a:t>
                      </a:r>
                      <a:endParaRPr lang="en-US" altLang="ko-KR" sz="1100" u="none" strike="noStrike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b"/>
                      <a:r>
                        <a:rPr lang="ko-KR" altLang="en-US" sz="110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구동전류</a:t>
                      </a:r>
                      <a:endParaRPr lang="en-US" altLang="ko-KR" sz="1100" u="none" strike="noStrike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b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(DC30A)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JS10NH-025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JND</a:t>
                      </a:r>
                      <a:r>
                        <a:rPr lang="ko-KR" alt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DC 0~25A (Sat. 37.5A)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±4V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±2%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±15V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세니온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65304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JS10NH-010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JND</a:t>
                      </a:r>
                      <a:r>
                        <a:rPr lang="ko-KR" alt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DC 0~10A (Sat. 15A)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±4V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±2%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±15V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4515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l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HCS-10-50APCLS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DC 0~50A (Sat. 150A)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±4V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±1%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±15V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한빛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257742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OLTC</a:t>
                      </a:r>
                      <a:r>
                        <a:rPr lang="ko-KR" altLang="en-US" sz="110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모터</a:t>
                      </a:r>
                      <a:endParaRPr lang="en-US" altLang="ko-KR" sz="1100" u="none" strike="noStrike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b"/>
                      <a:r>
                        <a:rPr lang="ko-KR" altLang="en-US" sz="110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구동전류</a:t>
                      </a:r>
                      <a:endParaRPr lang="en-US" altLang="ko-KR" sz="1100" u="none" strike="noStrike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b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(AC60A)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JC10F-50-V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JND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 </a:t>
                      </a:r>
                      <a:r>
                        <a:rPr lang="en-US" sz="11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50A </a:t>
                      </a:r>
                      <a:r>
                        <a:rPr 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en-US" sz="11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16.6mA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3000:1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-1±1%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세니온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2255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JC10F-5-V</a:t>
                      </a: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JND</a:t>
                      </a: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 </a:t>
                      </a:r>
                      <a:r>
                        <a:rPr lang="en-US" sz="11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5A </a:t>
                      </a:r>
                      <a:r>
                        <a:rPr 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en-US" sz="1100" u="none" strike="noStrike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1.66mA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3000:1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-1±1%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0453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/>
                </a:tc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CTL-10-CLS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U-RD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 10mA ~ 80Arms (120A)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3000:1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±1%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한빛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60614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부싱누설전류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CTL-24-S28-10Z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U-RD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 1mA ~ </a:t>
                      </a:r>
                      <a:r>
                        <a:rPr lang="en-US" sz="1100" u="none" strike="noStrike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80Arms (200A)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1000:1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66" marR="9066" marT="9066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746433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7169703" y="4595294"/>
            <a:ext cx="1544085" cy="1661981"/>
            <a:chOff x="2054079" y="4894111"/>
            <a:chExt cx="1544085" cy="166198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4079" y="4894111"/>
              <a:ext cx="1544085" cy="125168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054079" y="6155982"/>
              <a:ext cx="15272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부싱누설전류</a:t>
              </a:r>
              <a:r>
                <a:rPr lang="en-US" altLang="ko-KR" smtClean="0"/>
                <a:t>]</a:t>
              </a:r>
            </a:p>
            <a:p>
              <a:pPr algn="ctr"/>
              <a:r>
                <a:rPr lang="en-US" altLang="ko-KR" sz="800" smtClean="0"/>
                <a:t>CTL-24-S28-10Z(U-RD)</a:t>
              </a:r>
              <a:endParaRPr lang="ko-KR" altLang="en-US" sz="80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471488" y="4564462"/>
            <a:ext cx="1422184" cy="1879598"/>
            <a:chOff x="5807421" y="4553147"/>
            <a:chExt cx="1422184" cy="187959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9075" y="4553147"/>
              <a:ext cx="1395226" cy="146498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807421" y="6032635"/>
              <a:ext cx="1422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차단기코일전류</a:t>
              </a:r>
              <a:r>
                <a:rPr lang="en-US" altLang="ko-KR" smtClean="0"/>
                <a:t>]</a:t>
              </a:r>
            </a:p>
            <a:p>
              <a:pPr algn="ctr"/>
              <a:r>
                <a:rPr lang="en-US" altLang="ko-KR" sz="800" smtClean="0"/>
                <a:t>HCS-10-50APCLS(U-RD)</a:t>
              </a:r>
              <a:endParaRPr lang="ko-KR" altLang="en-US" sz="80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900904" y="4595294"/>
            <a:ext cx="1239217" cy="1972281"/>
            <a:chOff x="7615085" y="4553146"/>
            <a:chExt cx="1239217" cy="197228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15085" y="4553146"/>
              <a:ext cx="1239217" cy="155860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615085" y="6109929"/>
              <a:ext cx="123551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부하전류</a:t>
              </a:r>
              <a:r>
                <a:rPr lang="en-US" altLang="ko-KR" smtClean="0"/>
                <a:t>]</a:t>
              </a:r>
            </a:p>
            <a:p>
              <a:pPr algn="ctr"/>
              <a:r>
                <a:rPr lang="en-US" altLang="ko-KR" sz="800" smtClean="0"/>
                <a:t>CTL-10-CLS(U-RD)</a:t>
              </a:r>
              <a:endParaRPr lang="ko-KR" altLang="en-US" sz="80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583217" y="4612521"/>
            <a:ext cx="1489012" cy="1868678"/>
            <a:chOff x="3998948" y="4372777"/>
            <a:chExt cx="1441225" cy="215747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98948" y="4372777"/>
              <a:ext cx="1441225" cy="177301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013434" y="6130145"/>
              <a:ext cx="13997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차단기코일전류</a:t>
              </a:r>
              <a:r>
                <a:rPr lang="en-US" altLang="ko-KR" smtClean="0"/>
                <a:t>]</a:t>
              </a:r>
            </a:p>
            <a:p>
              <a:pPr algn="ctr"/>
              <a:r>
                <a:rPr lang="en-US" altLang="ko-KR" sz="800" smtClean="0"/>
                <a:t>JS10NH-010(JND)</a:t>
              </a:r>
              <a:endParaRPr lang="ko-KR" altLang="en-US" sz="80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10846" y="4612521"/>
            <a:ext cx="1214027" cy="1988202"/>
            <a:chOff x="307975" y="4564462"/>
            <a:chExt cx="1214027" cy="2070969"/>
          </a:xfrm>
        </p:grpSpPr>
        <p:sp>
          <p:nvSpPr>
            <p:cNvPr id="12" name="TextBox 11"/>
            <p:cNvSpPr txBox="1"/>
            <p:nvPr/>
          </p:nvSpPr>
          <p:spPr>
            <a:xfrm>
              <a:off x="307975" y="6235321"/>
              <a:ext cx="12140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부하전류</a:t>
              </a:r>
              <a:r>
                <a:rPr lang="en-US" altLang="ko-KR" smtClean="0"/>
                <a:t>]</a:t>
              </a:r>
            </a:p>
            <a:p>
              <a:pPr algn="ctr"/>
              <a:r>
                <a:rPr lang="en-US" altLang="ko-KR" sz="800" smtClean="0"/>
                <a:t>JC10F (JND)</a:t>
              </a:r>
              <a:endParaRPr lang="ko-KR" altLang="en-US" sz="80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3389" y="4564462"/>
              <a:ext cx="1188613" cy="16682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58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FEF88-E200-4194-88E9-506C80C7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DAU </a:t>
            </a:r>
            <a:r>
              <a:rPr lang="ko-KR" altLang="en-US" dirty="0"/>
              <a:t>구성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FDA3C0-A31A-4FC2-82D0-6E4ED3A14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966" y="28871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컴바탕" panose="02030600000101010101" pitchFamily="18" charset="2"/>
                <a:ea typeface="한컴바탕" panose="02030600000101010101" pitchFamily="18" charset="2"/>
                <a:cs typeface="한컴바탕" panose="02030600000101010101" pitchFamily="18" charset="2"/>
              </a:rPr>
              <a:t> 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EAA0471-7F12-4247-AF21-943944104F69}"/>
              </a:ext>
            </a:extLst>
          </p:cNvPr>
          <p:cNvGraphicFramePr/>
          <p:nvPr>
            <p:extLst/>
          </p:nvPr>
        </p:nvGraphicFramePr>
        <p:xfrm>
          <a:off x="107504" y="3356992"/>
          <a:ext cx="4947479" cy="315728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791476">
                  <a:extLst>
                    <a:ext uri="{9D8B030D-6E8A-4147-A177-3AD203B41FA5}">
                      <a16:colId xmlns:a16="http://schemas.microsoft.com/office/drawing/2014/main" val="1119166147"/>
                    </a:ext>
                  </a:extLst>
                </a:gridCol>
                <a:gridCol w="1004026">
                  <a:extLst>
                    <a:ext uri="{9D8B030D-6E8A-4147-A177-3AD203B41FA5}">
                      <a16:colId xmlns:a16="http://schemas.microsoft.com/office/drawing/2014/main" val="2007371818"/>
                    </a:ext>
                  </a:extLst>
                </a:gridCol>
                <a:gridCol w="2252510">
                  <a:extLst>
                    <a:ext uri="{9D8B030D-6E8A-4147-A177-3AD203B41FA5}">
                      <a16:colId xmlns:a16="http://schemas.microsoft.com/office/drawing/2014/main" val="2445720092"/>
                    </a:ext>
                  </a:extLst>
                </a:gridCol>
                <a:gridCol w="899467">
                  <a:extLst>
                    <a:ext uri="{9D8B030D-6E8A-4147-A177-3AD203B41FA5}">
                      <a16:colId xmlns:a16="http://schemas.microsoft.com/office/drawing/2014/main" val="1203811876"/>
                    </a:ext>
                  </a:extLst>
                </a:gridCol>
              </a:tblGrid>
              <a:tr h="2901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사양</a:t>
                      </a:r>
                      <a:endParaRPr lang="ko-KR" altLang="en-US" sz="1000" b="0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  <a:endParaRPr lang="ko-KR" altLang="en-US" sz="1000" b="0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extLst>
                  <a:ext uri="{0D108BD9-81ED-4DB2-BD59-A6C34878D82A}">
                    <a16:rowId xmlns:a16="http://schemas.microsoft.com/office/drawing/2014/main" val="3207987306"/>
                  </a:ext>
                </a:extLst>
              </a:tr>
              <a:tr h="213873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 포트</a:t>
                      </a:r>
                      <a:endParaRPr lang="ko-KR" altLang="en-US" sz="1000" b="1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Ethernet</a:t>
                      </a:r>
                      <a:endParaRPr lang="en-US" altLang="ko-KR" sz="1000" b="0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tc>
                  <a:txBody>
                    <a:bodyPr/>
                    <a:lstStyle/>
                    <a:p>
                      <a:pPr marL="72000" marR="0" indent="0" algn="just" fontAlgn="base" latinLnBrk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1000Base-X, 2</a:t>
                      </a:r>
                      <a:r>
                        <a:rPr lang="ko-KR" altLang="en-US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Port</a:t>
                      </a:r>
                      <a:endParaRPr lang="ko-KR" altLang="en-US" sz="100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72000" marR="0" indent="0" algn="just" fontAlgn="base" latinLnBrk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LC Type, Multi-mode, 1310nm</a:t>
                      </a:r>
                      <a:endParaRPr lang="en-US" altLang="ko-KR" sz="1000" b="0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진단유닛</a:t>
                      </a:r>
                      <a:endParaRPr lang="ko-KR" altLang="en-US" sz="1000" b="0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extLst>
                  <a:ext uri="{0D108BD9-81ED-4DB2-BD59-A6C34878D82A}">
                    <a16:rowId xmlns:a16="http://schemas.microsoft.com/office/drawing/2014/main" val="30123558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indent="0" algn="just" fontAlgn="base" latinLnBrk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1000Base-T, </a:t>
                      </a:r>
                      <a:r>
                        <a:rPr lang="en-US" sz="1000" u="none" strike="noStrike" spc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 </a:t>
                      </a:r>
                      <a:r>
                        <a:rPr lang="en-US" sz="1000" u="none" strike="noStrike" spc="0" smtClean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Port, Copper</a:t>
                      </a:r>
                      <a:endParaRPr lang="en-US" altLang="ko-KR" sz="1000" b="0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 </a:t>
                      </a:r>
                      <a:endParaRPr lang="ko-KR" altLang="en-US" sz="1000" b="0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extLst>
                  <a:ext uri="{0D108BD9-81ED-4DB2-BD59-A6C34878D82A}">
                    <a16:rowId xmlns:a16="http://schemas.microsoft.com/office/drawing/2014/main" val="29231434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tc>
                  <a:txBody>
                    <a:bodyPr/>
                    <a:lstStyle/>
                    <a:p>
                      <a:pPr marL="72000" marR="0" indent="0" algn="just" fontAlgn="base" latinLnBrk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 Port</a:t>
                      </a:r>
                    </a:p>
                  </a:txBody>
                  <a:tcPr marL="16275" marR="16275" marT="16275" marB="1627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HUB </a:t>
                      </a:r>
                      <a:r>
                        <a:rPr lang="ko-KR" altLang="en-US" sz="1000" b="0" i="0" u="none" strike="noStrike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장치</a:t>
                      </a:r>
                    </a:p>
                  </a:txBody>
                  <a:tcPr marL="16275" marR="16275" marT="16275" marB="16275" anchor="ctr"/>
                </a:tc>
                <a:extLst>
                  <a:ext uri="{0D108BD9-81ED-4DB2-BD59-A6C34878D82A}">
                    <a16:rowId xmlns:a16="http://schemas.microsoft.com/office/drawing/2014/main" val="2707195024"/>
                  </a:ext>
                </a:extLst>
              </a:tr>
              <a:tr h="176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RS232</a:t>
                      </a:r>
                      <a:endParaRPr lang="en-US" altLang="ko-KR" sz="1000" b="0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tc>
                  <a:txBody>
                    <a:bodyPr/>
                    <a:lstStyle/>
                    <a:p>
                      <a:pPr marL="72000" marR="0" indent="0" algn="just" fontAlgn="base" latinLnBrk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DSUB-9pin (Female-Type), 1 </a:t>
                      </a:r>
                      <a:r>
                        <a:rPr lang="ko-KR" altLang="en-US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포트 </a:t>
                      </a:r>
                      <a:endParaRPr lang="ko-KR" altLang="en-US" sz="100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예비</a:t>
                      </a:r>
                      <a:endParaRPr lang="ko-KR" altLang="en-US" sz="1000" b="0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extLst>
                  <a:ext uri="{0D108BD9-81ED-4DB2-BD59-A6C34878D82A}">
                    <a16:rowId xmlns:a16="http://schemas.microsoft.com/office/drawing/2014/main" val="2778765719"/>
                  </a:ext>
                </a:extLst>
              </a:tr>
              <a:tr h="1764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RS485/422</a:t>
                      </a:r>
                    </a:p>
                  </a:txBody>
                  <a:tcPr marL="16275" marR="16275" marT="16275" marB="16275" anchor="ctr"/>
                </a:tc>
                <a:tc>
                  <a:txBody>
                    <a:bodyPr/>
                    <a:lstStyle/>
                    <a:p>
                      <a:pPr marL="72000" marR="0" indent="0" algn="just" fontAlgn="base" latinLnBrk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u="none" strike="noStrike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 </a:t>
                      </a:r>
                      <a:r>
                        <a:rPr lang="ko-KR" altLang="en-US" sz="1000" u="none" strike="noStrike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포트</a:t>
                      </a:r>
                    </a:p>
                  </a:txBody>
                  <a:tcPr marL="16275" marR="16275" marT="16275" marB="1627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예비</a:t>
                      </a:r>
                    </a:p>
                  </a:txBody>
                  <a:tcPr marL="16275" marR="16275" marT="16275" marB="16275" anchor="ctr"/>
                </a:tc>
                <a:extLst>
                  <a:ext uri="{0D108BD9-81ED-4DB2-BD59-A6C34878D82A}">
                    <a16:rowId xmlns:a16="http://schemas.microsoft.com/office/drawing/2014/main" val="727152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접점 입력</a:t>
                      </a:r>
                      <a:endParaRPr lang="ko-KR" altLang="en-US" sz="1000" b="1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tc gridSpan="2">
                  <a:txBody>
                    <a:bodyPr/>
                    <a:lstStyle/>
                    <a:p>
                      <a:pPr marL="64008" marR="0" indent="0" algn="just" fontAlgn="base" latinLnBrk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 </a:t>
                      </a:r>
                      <a:r>
                        <a:rPr lang="ko-KR" altLang="en-US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포인트</a:t>
                      </a:r>
                      <a:endParaRPr lang="ko-KR" altLang="en-US" sz="1000" b="0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extLst>
                  <a:ext uri="{0D108BD9-81ED-4DB2-BD59-A6C34878D82A}">
                    <a16:rowId xmlns:a16="http://schemas.microsoft.com/office/drawing/2014/main" val="1251261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접점 출력</a:t>
                      </a:r>
                      <a:endParaRPr lang="ko-KR" altLang="en-US" sz="1000" b="1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tc gridSpan="2">
                  <a:txBody>
                    <a:bodyPr/>
                    <a:lstStyle/>
                    <a:p>
                      <a:pPr marL="64008" marR="0" indent="0" algn="l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 </a:t>
                      </a:r>
                      <a:r>
                        <a:rPr lang="ko-KR" altLang="en-US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포인트 </a:t>
                      </a:r>
                      <a:r>
                        <a:rPr lang="en-US" altLang="ko-KR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(a</a:t>
                      </a:r>
                      <a:r>
                        <a:rPr lang="ko-KR" altLang="en-US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접점 </a:t>
                      </a:r>
                      <a:r>
                        <a:rPr lang="en-US" altLang="ko-KR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x 2, b</a:t>
                      </a:r>
                      <a:r>
                        <a:rPr lang="ko-KR" altLang="en-US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접점 </a:t>
                      </a:r>
                      <a:r>
                        <a:rPr lang="en-US" altLang="ko-KR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x 1)</a:t>
                      </a:r>
                      <a:endParaRPr lang="ko-KR" altLang="en-US" sz="1000" b="0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extLst>
                  <a:ext uri="{0D108BD9-81ED-4DB2-BD59-A6C34878D82A}">
                    <a16:rowId xmlns:a16="http://schemas.microsoft.com/office/drawing/2014/main" val="1010036430"/>
                  </a:ext>
                </a:extLst>
              </a:tr>
              <a:tr h="18953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CT</a:t>
                      </a:r>
                      <a:endParaRPr lang="en-US" altLang="ko-KR" sz="1000" b="1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tc>
                  <a:txBody>
                    <a:bodyPr/>
                    <a:lstStyle/>
                    <a:p>
                      <a:pPr marL="64008" marR="0" lvl="0" indent="0" algn="just" defTabSz="914400" rtl="0" eaLnBrk="1" fontAlgn="base" latinLnBrk="1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 </a:t>
                      </a:r>
                      <a:r>
                        <a:rPr lang="ko-KR" alt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채널</a:t>
                      </a:r>
                    </a:p>
                  </a:txBody>
                  <a:tcPr marL="16275" marR="16275" marT="16275" marB="16275" anchor="ctr"/>
                </a:tc>
                <a:tc>
                  <a:txBody>
                    <a:bodyPr/>
                    <a:lstStyle/>
                    <a:p>
                      <a:pPr marL="72000" indent="0" algn="just" latinLnBrk="1"/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OLTC 3000:1 (50A:16.6mA)</a:t>
                      </a:r>
                      <a:endParaRPr lang="ko-KR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smtClean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MLU</a:t>
                      </a:r>
                      <a:r>
                        <a:rPr lang="ko-KR" altLang="en-US" sz="1000" b="0" i="0" u="none" strike="noStrike" smtClean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용</a:t>
                      </a:r>
                      <a:endParaRPr lang="ko-KR" altLang="en-US" sz="1000" b="0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extLst>
                  <a:ext uri="{0D108BD9-81ED-4DB2-BD59-A6C34878D82A}">
                    <a16:rowId xmlns:a16="http://schemas.microsoft.com/office/drawing/2014/main" val="803817708"/>
                  </a:ext>
                </a:extLst>
              </a:tr>
              <a:tr h="1895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008" marR="0" indent="0" algn="just" fontAlgn="base" latinLnBrk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 </a:t>
                      </a:r>
                      <a:r>
                        <a:rPr lang="ko-KR" altLang="en-US" sz="1000" b="0" i="0" u="none" strike="noStrike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채널</a:t>
                      </a:r>
                    </a:p>
                  </a:txBody>
                  <a:tcPr marL="16275" marR="16275" marT="16275" marB="16275" anchor="ctr"/>
                </a:tc>
                <a:tc>
                  <a:txBody>
                    <a:bodyPr/>
                    <a:lstStyle/>
                    <a:p>
                      <a:pPr marL="72000" algn="just" latinLnBrk="1"/>
                      <a:r>
                        <a:rPr lang="ko-KR" altLang="en-US" sz="1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부싱누설</a:t>
                      </a:r>
                      <a:r>
                        <a:rPr lang="ko-KR" alt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1000:1(80mA : 80uA)</a:t>
                      </a:r>
                      <a:endParaRPr lang="ko-KR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98689"/>
                  </a:ext>
                </a:extLst>
              </a:tr>
              <a:tr h="580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PT</a:t>
                      </a:r>
                      <a:endParaRPr lang="en-US" altLang="ko-KR" sz="1000" b="1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tc gridSpan="2">
                  <a:txBody>
                    <a:bodyPr/>
                    <a:lstStyle/>
                    <a:p>
                      <a:pPr marL="64008" marR="0" indent="0" algn="just" fontAlgn="base" latinLnBrk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 </a:t>
                      </a:r>
                      <a:r>
                        <a:rPr lang="ko-KR" altLang="en-US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채널</a:t>
                      </a:r>
                      <a:endParaRPr lang="ko-KR" altLang="en-US" sz="1000" b="0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extLst>
                  <a:ext uri="{0D108BD9-81ED-4DB2-BD59-A6C34878D82A}">
                    <a16:rowId xmlns:a16="http://schemas.microsoft.com/office/drawing/2014/main" val="4134466243"/>
                  </a:ext>
                </a:extLst>
              </a:tr>
              <a:tr h="710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i="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TD</a:t>
                      </a:r>
                      <a:endParaRPr lang="en-US" altLang="ko-KR" sz="1000" b="1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tc>
                  <a:txBody>
                    <a:bodyPr/>
                    <a:lstStyle/>
                    <a:p>
                      <a:pPr marL="64008" marR="0" indent="0" algn="just" fontAlgn="base" latinLnBrk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 </a:t>
                      </a:r>
                      <a:r>
                        <a:rPr lang="ko-KR" altLang="en-US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채널</a:t>
                      </a:r>
                      <a:endParaRPr lang="en-US" altLang="ko-KR" sz="1000" b="0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DC</a:t>
                      </a:r>
                      <a:r>
                        <a:rPr lang="ko-KR" altLang="en-US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1000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4~20mA</a:t>
                      </a:r>
                      <a:endParaRPr lang="ko-KR" altLang="en-US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smtClean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외기온도</a:t>
                      </a:r>
                      <a:endParaRPr lang="ko-KR" altLang="en-US" sz="1000" b="0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extLst>
                  <a:ext uri="{0D108BD9-81ED-4DB2-BD59-A6C34878D82A}">
                    <a16:rowId xmlns:a16="http://schemas.microsoft.com/office/drawing/2014/main" val="4072059603"/>
                  </a:ext>
                </a:extLst>
              </a:tr>
              <a:tr h="841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u="none" strike="noStrike" spc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전원</a:t>
                      </a:r>
                      <a:endParaRPr lang="ko-KR" altLang="en-US" sz="1000" b="1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tc gridSpan="2">
                  <a:txBody>
                    <a:bodyPr/>
                    <a:lstStyle/>
                    <a:p>
                      <a:pPr marL="64008" marR="0" indent="0" algn="just" fontAlgn="base" latinLnBrk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AC 85 V ~ 250V</a:t>
                      </a:r>
                    </a:p>
                  </a:txBody>
                  <a:tcPr marL="16275" marR="16275" marT="16275" marB="1627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008" marR="0" indent="0" algn="ctr" fontAlgn="base" latinLnBrk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 strike="noStrike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6275" marR="16275" marT="16275" marB="16275" anchor="ctr"/>
                </a:tc>
                <a:extLst>
                  <a:ext uri="{0D108BD9-81ED-4DB2-BD59-A6C34878D82A}">
                    <a16:rowId xmlns:a16="http://schemas.microsoft.com/office/drawing/2014/main" val="120091318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54983" y="5445224"/>
            <a:ext cx="194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OLTC : 9</a:t>
            </a:r>
            <a:r>
              <a:rPr lang="ko-KR" altLang="en-US" smtClean="0"/>
              <a:t>개 </a:t>
            </a:r>
            <a:r>
              <a:rPr lang="en-US" altLang="ko-KR" smtClean="0"/>
              <a:t>(12</a:t>
            </a:r>
            <a:r>
              <a:rPr lang="ko-KR" altLang="en-US" smtClean="0"/>
              <a:t>만원</a:t>
            </a:r>
            <a:r>
              <a:rPr lang="en-US" altLang="ko-KR" smtClean="0"/>
              <a:t>/3EA)</a:t>
            </a:r>
          </a:p>
          <a:p>
            <a:r>
              <a:rPr lang="ko-KR" altLang="en-US" smtClean="0"/>
              <a:t>부싱</a:t>
            </a:r>
            <a:r>
              <a:rPr lang="en-US" altLang="ko-KR" smtClean="0"/>
              <a:t>CT : 6</a:t>
            </a:r>
            <a:r>
              <a:rPr lang="ko-KR" altLang="en-US" smtClean="0"/>
              <a:t>개 </a:t>
            </a:r>
            <a:r>
              <a:rPr lang="en-US" altLang="ko-KR" smtClean="0"/>
              <a:t>(5</a:t>
            </a:r>
            <a:r>
              <a:rPr lang="ko-KR" altLang="en-US" smtClean="0"/>
              <a:t>만원</a:t>
            </a:r>
            <a:r>
              <a:rPr lang="en-US" altLang="ko-KR" smtClean="0"/>
              <a:t>/EA)</a:t>
            </a:r>
          </a:p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532039" y="3754777"/>
            <a:ext cx="2055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H/W</a:t>
            </a:r>
            <a:r>
              <a:rPr lang="ko-KR" altLang="en-US" smtClean="0"/>
              <a:t>팀</a:t>
            </a:r>
            <a:endParaRPr lang="en-US" altLang="ko-KR" smtClean="0"/>
          </a:p>
          <a:p>
            <a:r>
              <a:rPr lang="en-US" altLang="ko-KR" smtClean="0"/>
              <a:t>OLTC : 3</a:t>
            </a:r>
            <a:r>
              <a:rPr lang="ko-KR" altLang="en-US" smtClean="0"/>
              <a:t>개 </a:t>
            </a:r>
            <a:r>
              <a:rPr lang="en-US" altLang="ko-KR" smtClean="0"/>
              <a:t>, </a:t>
            </a:r>
            <a:r>
              <a:rPr lang="ko-KR" altLang="en-US" smtClean="0"/>
              <a:t>부싱</a:t>
            </a:r>
            <a:r>
              <a:rPr lang="en-US" altLang="ko-KR" smtClean="0"/>
              <a:t>CT : 3</a:t>
            </a:r>
            <a:r>
              <a:rPr lang="ko-KR" altLang="en-US" smtClean="0"/>
              <a:t>개 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6097"/>
            <a:ext cx="9105016" cy="2554979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 bwMode="auto">
          <a:xfrm>
            <a:off x="539552" y="2348880"/>
            <a:ext cx="4392488" cy="720080"/>
          </a:xfrm>
          <a:prstGeom prst="roundRect">
            <a:avLst/>
          </a:prstGeom>
          <a:solidFill>
            <a:srgbClr val="CCECFF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모서리가 둥근 사각형 설명선 4"/>
          <p:cNvSpPr/>
          <p:nvPr/>
        </p:nvSpPr>
        <p:spPr bwMode="auto">
          <a:xfrm>
            <a:off x="5292080" y="3429000"/>
            <a:ext cx="1152128" cy="510778"/>
          </a:xfrm>
          <a:prstGeom prst="wedgeRoundRectCallout">
            <a:avLst>
              <a:gd name="adj1" fmla="val -88307"/>
              <a:gd name="adj2" fmla="val -185877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GLU</a:t>
            </a:r>
            <a:r>
              <a:rPr lang="en-US" altLang="ko-KR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사용시 </a:t>
            </a:r>
            <a:r>
              <a:rPr lang="en-US" altLang="ko-KR" smtClean="0">
                <a:latin typeface="굴림" pitchFamily="50" charset="-127"/>
                <a:ea typeface="굴림" pitchFamily="50" charset="-127"/>
              </a:rPr>
              <a:t>Blank </a:t>
            </a:r>
            <a:r>
              <a:rPr lang="ko-KR" altLang="en-US" smtClean="0">
                <a:latin typeface="굴림" pitchFamily="50" charset="-127"/>
                <a:ea typeface="굴림" pitchFamily="50" charset="-127"/>
              </a:rPr>
              <a:t>처리</a:t>
            </a: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395965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167794</TotalTime>
  <Words>508</Words>
  <Application>Microsoft Office PowerPoint</Application>
  <PresentationFormat>화면 슬라이드 쇼(4:3)</PresentationFormat>
  <Paragraphs>190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HY헤드라인M</vt:lpstr>
      <vt:lpstr>Malgun Gothic Semilight</vt:lpstr>
      <vt:lpstr>굴림</vt:lpstr>
      <vt:lpstr>맑은 고딕</vt:lpstr>
      <vt:lpstr>한컴바탕</vt:lpstr>
      <vt:lpstr>Arial</vt:lpstr>
      <vt:lpstr>Wingdings</vt:lpstr>
      <vt:lpstr>기본 디자인</vt:lpstr>
      <vt:lpstr>변전소 종합 예방진단 시스템 </vt:lpstr>
      <vt:lpstr>GLU 구성</vt:lpstr>
      <vt:lpstr>MLU 구성</vt:lpstr>
      <vt:lpstr>부속 장치</vt:lpstr>
      <vt:lpstr>부속 장치</vt:lpstr>
      <vt:lpstr>부속 장치</vt:lpstr>
      <vt:lpstr>부속 장치</vt:lpstr>
      <vt:lpstr>부속 장치</vt:lpstr>
      <vt:lpstr>DAU 구성</vt:lpstr>
      <vt:lpstr>DAU 내부구성</vt:lpstr>
      <vt:lpstr>DAU 구성</vt:lpstr>
    </vt:vector>
  </TitlesOfParts>
  <Company>세니온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프레젠테이션 타이틀 입력란</dc:title>
  <dc:creator>symoon</dc:creator>
  <cp:lastModifiedBy>HP</cp:lastModifiedBy>
  <cp:revision>1153</cp:revision>
  <cp:lastPrinted>2020-10-12T04:00:06Z</cp:lastPrinted>
  <dcterms:created xsi:type="dcterms:W3CDTF">2004-10-11T10:55:17Z</dcterms:created>
  <dcterms:modified xsi:type="dcterms:W3CDTF">2021-06-25T09:29:17Z</dcterms:modified>
</cp:coreProperties>
</file>