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2" r:id="rId6"/>
    <p:sldId id="263" r:id="rId7"/>
    <p:sldId id="261" r:id="rId8"/>
    <p:sldId id="267" r:id="rId9"/>
    <p:sldId id="266" r:id="rId10"/>
    <p:sldId id="268" r:id="rId11"/>
    <p:sldId id="264"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68" d="100"/>
          <a:sy n="68" d="100"/>
        </p:scale>
        <p:origin x="61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D JIBRAN" userId="079a03fcb86934df" providerId="LiveId" clId="{22570A9F-F29A-445F-AB5B-BBADF56A4B30}"/>
    <pc:docChg chg="undo custSel addSld delSld modSld sldOrd">
      <pc:chgData name="MOHD JIBRAN" userId="079a03fcb86934df" providerId="LiveId" clId="{22570A9F-F29A-445F-AB5B-BBADF56A4B30}" dt="2022-04-22T06:28:52.709" v="194"/>
      <pc:docMkLst>
        <pc:docMk/>
      </pc:docMkLst>
      <pc:sldChg chg="addSp delSp modSp mod">
        <pc:chgData name="MOHD JIBRAN" userId="079a03fcb86934df" providerId="LiveId" clId="{22570A9F-F29A-445F-AB5B-BBADF56A4B30}" dt="2022-04-22T05:39:29.141" v="106" actId="20577"/>
        <pc:sldMkLst>
          <pc:docMk/>
          <pc:sldMk cId="435956961" sldId="256"/>
        </pc:sldMkLst>
        <pc:spChg chg="add del mod">
          <ac:chgData name="MOHD JIBRAN" userId="079a03fcb86934df" providerId="LiveId" clId="{22570A9F-F29A-445F-AB5B-BBADF56A4B30}" dt="2022-04-22T05:39:29.141" v="106" actId="20577"/>
          <ac:spMkLst>
            <pc:docMk/>
            <pc:sldMk cId="435956961" sldId="256"/>
            <ac:spMk id="10" creationId="{4875F128-0E61-498C-B4E3-DDEA96CE5399}"/>
          </ac:spMkLst>
        </pc:spChg>
      </pc:sldChg>
      <pc:sldChg chg="addSp delSp modSp mod ord">
        <pc:chgData name="MOHD JIBRAN" userId="079a03fcb86934df" providerId="LiveId" clId="{22570A9F-F29A-445F-AB5B-BBADF56A4B30}" dt="2022-04-22T05:51:53.696" v="108"/>
        <pc:sldMkLst>
          <pc:docMk/>
          <pc:sldMk cId="1593166068" sldId="258"/>
        </pc:sldMkLst>
        <pc:picChg chg="add mod">
          <ac:chgData name="MOHD JIBRAN" userId="079a03fcb86934df" providerId="LiveId" clId="{22570A9F-F29A-445F-AB5B-BBADF56A4B30}" dt="2022-04-22T04:11:34.283" v="8" actId="14100"/>
          <ac:picMkLst>
            <pc:docMk/>
            <pc:sldMk cId="1593166068" sldId="258"/>
            <ac:picMk id="4" creationId="{65C10CE6-E9E5-48F6-85AA-4089EAFB811D}"/>
          </ac:picMkLst>
        </pc:picChg>
        <pc:picChg chg="del">
          <ac:chgData name="MOHD JIBRAN" userId="079a03fcb86934df" providerId="LiveId" clId="{22570A9F-F29A-445F-AB5B-BBADF56A4B30}" dt="2022-04-22T04:11:22.404" v="5" actId="21"/>
          <ac:picMkLst>
            <pc:docMk/>
            <pc:sldMk cId="1593166068" sldId="258"/>
            <ac:picMk id="1026" creationId="{AA170521-DB71-4FE4-A4AD-86FF09F1179D}"/>
          </ac:picMkLst>
        </pc:picChg>
      </pc:sldChg>
      <pc:sldChg chg="modSp mod">
        <pc:chgData name="MOHD JIBRAN" userId="079a03fcb86934df" providerId="LiveId" clId="{22570A9F-F29A-445F-AB5B-BBADF56A4B30}" dt="2022-04-22T04:11:05.332" v="3" actId="20577"/>
        <pc:sldMkLst>
          <pc:docMk/>
          <pc:sldMk cId="1763540413" sldId="259"/>
        </pc:sldMkLst>
        <pc:spChg chg="mod">
          <ac:chgData name="MOHD JIBRAN" userId="079a03fcb86934df" providerId="LiveId" clId="{22570A9F-F29A-445F-AB5B-BBADF56A4B30}" dt="2022-04-22T04:11:05.332" v="3" actId="20577"/>
          <ac:spMkLst>
            <pc:docMk/>
            <pc:sldMk cId="1763540413" sldId="259"/>
            <ac:spMk id="3" creationId="{EC01B875-22AB-495B-AFCE-EB2615FA5C25}"/>
          </ac:spMkLst>
        </pc:spChg>
      </pc:sldChg>
      <pc:sldChg chg="modSp mod">
        <pc:chgData name="MOHD JIBRAN" userId="079a03fcb86934df" providerId="LiveId" clId="{22570A9F-F29A-445F-AB5B-BBADF56A4B30}" dt="2022-04-22T05:37:35.094" v="59" actId="1076"/>
        <pc:sldMkLst>
          <pc:docMk/>
          <pc:sldMk cId="1884887908" sldId="260"/>
        </pc:sldMkLst>
        <pc:spChg chg="mod">
          <ac:chgData name="MOHD JIBRAN" userId="079a03fcb86934df" providerId="LiveId" clId="{22570A9F-F29A-445F-AB5B-BBADF56A4B30}" dt="2022-04-22T05:37:35.094" v="59" actId="1076"/>
          <ac:spMkLst>
            <pc:docMk/>
            <pc:sldMk cId="1884887908" sldId="260"/>
            <ac:spMk id="2" creationId="{94DBD4AD-9D10-4EFA-A290-680806D7A35D}"/>
          </ac:spMkLst>
        </pc:spChg>
      </pc:sldChg>
      <pc:sldChg chg="addSp delSp modSp mod ord">
        <pc:chgData name="MOHD JIBRAN" userId="079a03fcb86934df" providerId="LiveId" clId="{22570A9F-F29A-445F-AB5B-BBADF56A4B30}" dt="2022-04-22T06:12:28.516" v="145" actId="20577"/>
        <pc:sldMkLst>
          <pc:docMk/>
          <pc:sldMk cId="0" sldId="261"/>
        </pc:sldMkLst>
        <pc:spChg chg="mod">
          <ac:chgData name="MOHD JIBRAN" userId="079a03fcb86934df" providerId="LiveId" clId="{22570A9F-F29A-445F-AB5B-BBADF56A4B30}" dt="2022-04-22T06:12:28.516" v="145" actId="20577"/>
          <ac:spMkLst>
            <pc:docMk/>
            <pc:sldMk cId="0" sldId="261"/>
            <ac:spMk id="2" creationId="{00000000-0000-0000-0000-000000000000}"/>
          </ac:spMkLst>
        </pc:spChg>
        <pc:spChg chg="mod">
          <ac:chgData name="MOHD JIBRAN" userId="079a03fcb86934df" providerId="LiveId" clId="{22570A9F-F29A-445F-AB5B-BBADF56A4B30}" dt="2022-04-22T06:11:26.881" v="113" actId="14100"/>
          <ac:spMkLst>
            <pc:docMk/>
            <pc:sldMk cId="0" sldId="261"/>
            <ac:spMk id="3" creationId="{00000000-0000-0000-0000-000000000000}"/>
          </ac:spMkLst>
        </pc:spChg>
        <pc:spChg chg="add del mod">
          <ac:chgData name="MOHD JIBRAN" userId="079a03fcb86934df" providerId="LiveId" clId="{22570A9F-F29A-445F-AB5B-BBADF56A4B30}" dt="2022-04-22T06:11:59.653" v="120"/>
          <ac:spMkLst>
            <pc:docMk/>
            <pc:sldMk cId="0" sldId="261"/>
            <ac:spMk id="4" creationId="{580796C1-FF61-4226-A831-31E2DC8DD065}"/>
          </ac:spMkLst>
        </pc:spChg>
        <pc:picChg chg="add mod">
          <ac:chgData name="MOHD JIBRAN" userId="079a03fcb86934df" providerId="LiveId" clId="{22570A9F-F29A-445F-AB5B-BBADF56A4B30}" dt="2022-04-22T06:11:55.926" v="118" actId="14100"/>
          <ac:picMkLst>
            <pc:docMk/>
            <pc:sldMk cId="0" sldId="261"/>
            <ac:picMk id="5" creationId="{C72DEEE1-1EEF-4FB3-90CD-57E565BB3A3F}"/>
          </ac:picMkLst>
        </pc:picChg>
      </pc:sldChg>
      <pc:sldChg chg="ord">
        <pc:chgData name="MOHD JIBRAN" userId="079a03fcb86934df" providerId="LiveId" clId="{22570A9F-F29A-445F-AB5B-BBADF56A4B30}" dt="2022-04-22T06:15:21.948" v="163"/>
        <pc:sldMkLst>
          <pc:docMk/>
          <pc:sldMk cId="0" sldId="262"/>
        </pc:sldMkLst>
      </pc:sldChg>
      <pc:sldChg chg="modSp mod">
        <pc:chgData name="MOHD JIBRAN" userId="079a03fcb86934df" providerId="LiveId" clId="{22570A9F-F29A-445F-AB5B-BBADF56A4B30}" dt="2022-04-22T05:34:13.953" v="33" actId="5793"/>
        <pc:sldMkLst>
          <pc:docMk/>
          <pc:sldMk cId="3285604259" sldId="263"/>
        </pc:sldMkLst>
        <pc:spChg chg="mod">
          <ac:chgData name="MOHD JIBRAN" userId="079a03fcb86934df" providerId="LiveId" clId="{22570A9F-F29A-445F-AB5B-BBADF56A4B30}" dt="2022-04-22T05:34:13.953" v="33" actId="5793"/>
          <ac:spMkLst>
            <pc:docMk/>
            <pc:sldMk cId="3285604259" sldId="263"/>
            <ac:spMk id="4" creationId="{028369E7-1A16-4823-93CF-137752044E73}"/>
          </ac:spMkLst>
        </pc:spChg>
      </pc:sldChg>
      <pc:sldChg chg="del">
        <pc:chgData name="MOHD JIBRAN" userId="079a03fcb86934df" providerId="LiveId" clId="{22570A9F-F29A-445F-AB5B-BBADF56A4B30}" dt="2022-04-22T06:27:49.479" v="192" actId="2696"/>
        <pc:sldMkLst>
          <pc:docMk/>
          <pc:sldMk cId="360035842" sldId="265"/>
        </pc:sldMkLst>
      </pc:sldChg>
      <pc:sldChg chg="addSp delSp modSp new mod">
        <pc:chgData name="MOHD JIBRAN" userId="079a03fcb86934df" providerId="LiveId" clId="{22570A9F-F29A-445F-AB5B-BBADF56A4B30}" dt="2022-04-22T06:15:05.971" v="160"/>
        <pc:sldMkLst>
          <pc:docMk/>
          <pc:sldMk cId="3785278968" sldId="266"/>
        </pc:sldMkLst>
        <pc:spChg chg="mod">
          <ac:chgData name="MOHD JIBRAN" userId="079a03fcb86934df" providerId="LiveId" clId="{22570A9F-F29A-445F-AB5B-BBADF56A4B30}" dt="2022-04-22T06:14:25.974" v="152" actId="20577"/>
          <ac:spMkLst>
            <pc:docMk/>
            <pc:sldMk cId="3785278968" sldId="266"/>
            <ac:spMk id="2" creationId="{A5AB47E2-5411-4977-9168-5C0E07B42CFF}"/>
          </ac:spMkLst>
        </pc:spChg>
        <pc:spChg chg="mod">
          <ac:chgData name="MOHD JIBRAN" userId="079a03fcb86934df" providerId="LiveId" clId="{22570A9F-F29A-445F-AB5B-BBADF56A4B30}" dt="2022-04-22T06:14:33.078" v="153" actId="14100"/>
          <ac:spMkLst>
            <pc:docMk/>
            <pc:sldMk cId="3785278968" sldId="266"/>
            <ac:spMk id="3" creationId="{432C657C-9769-4EAD-BF03-AE73D1474618}"/>
          </ac:spMkLst>
        </pc:spChg>
        <pc:spChg chg="add del mod">
          <ac:chgData name="MOHD JIBRAN" userId="079a03fcb86934df" providerId="LiveId" clId="{22570A9F-F29A-445F-AB5B-BBADF56A4B30}" dt="2022-04-22T06:15:05.971" v="160"/>
          <ac:spMkLst>
            <pc:docMk/>
            <pc:sldMk cId="3785278968" sldId="266"/>
            <ac:spMk id="4" creationId="{F9B2766B-DE9F-47F1-AFD9-0F81D1AD2936}"/>
          </ac:spMkLst>
        </pc:spChg>
        <pc:picChg chg="add mod">
          <ac:chgData name="MOHD JIBRAN" userId="079a03fcb86934df" providerId="LiveId" clId="{22570A9F-F29A-445F-AB5B-BBADF56A4B30}" dt="2022-04-22T06:15:05.056" v="158" actId="14100"/>
          <ac:picMkLst>
            <pc:docMk/>
            <pc:sldMk cId="3785278968" sldId="266"/>
            <ac:picMk id="6" creationId="{17C43E37-B1B5-4D21-BD08-7263D66553BF}"/>
          </ac:picMkLst>
        </pc:picChg>
      </pc:sldChg>
      <pc:sldChg chg="addSp delSp modSp new mod ord">
        <pc:chgData name="MOHD JIBRAN" userId="079a03fcb86934df" providerId="LiveId" clId="{22570A9F-F29A-445F-AB5B-BBADF56A4B30}" dt="2022-04-22T06:28:52.709" v="194"/>
        <pc:sldMkLst>
          <pc:docMk/>
          <pc:sldMk cId="1230326351" sldId="267"/>
        </pc:sldMkLst>
        <pc:spChg chg="mod">
          <ac:chgData name="MOHD JIBRAN" userId="079a03fcb86934df" providerId="LiveId" clId="{22570A9F-F29A-445F-AB5B-BBADF56A4B30}" dt="2022-04-22T06:16:13.929" v="164"/>
          <ac:spMkLst>
            <pc:docMk/>
            <pc:sldMk cId="1230326351" sldId="267"/>
            <ac:spMk id="2" creationId="{832799A6-D578-4FE1-83B2-6018AD6388FE}"/>
          </ac:spMkLst>
        </pc:spChg>
        <pc:spChg chg="del">
          <ac:chgData name="MOHD JIBRAN" userId="079a03fcb86934df" providerId="LiveId" clId="{22570A9F-F29A-445F-AB5B-BBADF56A4B30}" dt="2022-04-22T06:16:50.110" v="165"/>
          <ac:spMkLst>
            <pc:docMk/>
            <pc:sldMk cId="1230326351" sldId="267"/>
            <ac:spMk id="3" creationId="{CD11810D-E05E-4D94-9E13-1AED531F2B90}"/>
          </ac:spMkLst>
        </pc:spChg>
        <pc:picChg chg="add mod">
          <ac:chgData name="MOHD JIBRAN" userId="079a03fcb86934df" providerId="LiveId" clId="{22570A9F-F29A-445F-AB5B-BBADF56A4B30}" dt="2022-04-22T06:16:56.221" v="167" actId="14100"/>
          <ac:picMkLst>
            <pc:docMk/>
            <pc:sldMk cId="1230326351" sldId="267"/>
            <ac:picMk id="4" creationId="{5FF8C22B-31D5-432D-BF87-B184DB5BD376}"/>
          </ac:picMkLst>
        </pc:picChg>
      </pc:sldChg>
      <pc:sldChg chg="addSp delSp modSp new mod">
        <pc:chgData name="MOHD JIBRAN" userId="079a03fcb86934df" providerId="LiveId" clId="{22570A9F-F29A-445F-AB5B-BBADF56A4B30}" dt="2022-04-22T06:21:28.857" v="189" actId="14100"/>
        <pc:sldMkLst>
          <pc:docMk/>
          <pc:sldMk cId="2777585228" sldId="268"/>
        </pc:sldMkLst>
        <pc:spChg chg="mod">
          <ac:chgData name="MOHD JIBRAN" userId="079a03fcb86934df" providerId="LiveId" clId="{22570A9F-F29A-445F-AB5B-BBADF56A4B30}" dt="2022-04-22T06:20:02.531" v="176" actId="255"/>
          <ac:spMkLst>
            <pc:docMk/>
            <pc:sldMk cId="2777585228" sldId="268"/>
            <ac:spMk id="2" creationId="{D0D7F24C-0258-4357-B568-ACE5D3C501A1}"/>
          </ac:spMkLst>
        </pc:spChg>
        <pc:spChg chg="del mod">
          <ac:chgData name="MOHD JIBRAN" userId="079a03fcb86934df" providerId="LiveId" clId="{22570A9F-F29A-445F-AB5B-BBADF56A4B30}" dt="2022-04-22T06:18:56.825" v="171" actId="21"/>
          <ac:spMkLst>
            <pc:docMk/>
            <pc:sldMk cId="2777585228" sldId="268"/>
            <ac:spMk id="3" creationId="{79F35E36-369B-471C-9382-80D9B3A54116}"/>
          </ac:spMkLst>
        </pc:spChg>
        <pc:spChg chg="add del mod">
          <ac:chgData name="MOHD JIBRAN" userId="079a03fcb86934df" providerId="LiveId" clId="{22570A9F-F29A-445F-AB5B-BBADF56A4B30}" dt="2022-04-22T06:21:13.100" v="185" actId="21"/>
          <ac:spMkLst>
            <pc:docMk/>
            <pc:sldMk cId="2777585228" sldId="268"/>
            <ac:spMk id="5" creationId="{B9994978-988A-49AE-9C51-4B0D2E0E56A0}"/>
          </ac:spMkLst>
        </pc:spChg>
        <pc:spChg chg="add del mod">
          <ac:chgData name="MOHD JIBRAN" userId="079a03fcb86934df" providerId="LiveId" clId="{22570A9F-F29A-445F-AB5B-BBADF56A4B30}" dt="2022-04-22T06:21:13.109" v="187"/>
          <ac:spMkLst>
            <pc:docMk/>
            <pc:sldMk cId="2777585228" sldId="268"/>
            <ac:spMk id="6" creationId="{203CE9E2-5C96-468D-821F-E416E0120BF4}"/>
          </ac:spMkLst>
        </pc:spChg>
        <pc:spChg chg="add del mod">
          <ac:chgData name="MOHD JIBRAN" userId="079a03fcb86934df" providerId="LiveId" clId="{22570A9F-F29A-445F-AB5B-BBADF56A4B30}" dt="2022-04-22T06:21:23.889" v="188" actId="21"/>
          <ac:spMkLst>
            <pc:docMk/>
            <pc:sldMk cId="2777585228" sldId="268"/>
            <ac:spMk id="9" creationId="{06CD7AD3-5CB7-447F-AA74-5757333F073E}"/>
          </ac:spMkLst>
        </pc:spChg>
        <pc:picChg chg="add mod">
          <ac:chgData name="MOHD JIBRAN" userId="079a03fcb86934df" providerId="LiveId" clId="{22570A9F-F29A-445F-AB5B-BBADF56A4B30}" dt="2022-04-22T06:21:28.857" v="189" actId="14100"/>
          <ac:picMkLst>
            <pc:docMk/>
            <pc:sldMk cId="2777585228" sldId="268"/>
            <ac:picMk id="7" creationId="{8E462C61-10C4-452D-8928-E57076E88AD6}"/>
          </ac:picMkLst>
        </pc:picChg>
      </pc:sldChg>
      <pc:sldChg chg="new del">
        <pc:chgData name="MOHD JIBRAN" userId="079a03fcb86934df" providerId="LiveId" clId="{22570A9F-F29A-445F-AB5B-BBADF56A4B30}" dt="2022-04-22T06:22:04.822" v="191" actId="2696"/>
        <pc:sldMkLst>
          <pc:docMk/>
          <pc:sldMk cId="926362683"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1FE6D2-EF03-4F32-8C81-B6297FB3CECF}" type="datetimeFigureOut">
              <a:rPr lang="en-IN" smtClean="0"/>
              <a:pPr/>
              <a:t>22-04-2022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761968F-077D-4858-B717-C8153228637A}" type="slidenum">
              <a:rPr lang="en-IN" smtClean="0"/>
              <a:pPr/>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0207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1FE6D2-EF03-4F32-8C81-B6297FB3CECF}" type="datetimeFigureOut">
              <a:rPr lang="en-IN" smtClean="0"/>
              <a:pPr/>
              <a:t>22-04-2022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761968F-077D-4858-B717-C8153228637A}" type="slidenum">
              <a:rPr lang="en-IN" smtClean="0"/>
              <a:pPr/>
              <a:t>‹#›</a:t>
            </a:fld>
            <a:endParaRPr lang="en-IN" dirty="0"/>
          </a:p>
        </p:txBody>
      </p:sp>
    </p:spTree>
    <p:extLst>
      <p:ext uri="{BB962C8B-B14F-4D97-AF65-F5344CB8AC3E}">
        <p14:creationId xmlns:p14="http://schemas.microsoft.com/office/powerpoint/2010/main" val="1753290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1FE6D2-EF03-4F32-8C81-B6297FB3CECF}" type="datetimeFigureOut">
              <a:rPr lang="en-IN" smtClean="0"/>
              <a:pPr/>
              <a:t>22-04-2022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761968F-077D-4858-B717-C8153228637A}" type="slidenum">
              <a:rPr lang="en-IN" smtClean="0"/>
              <a:pPr/>
              <a:t>‹#›</a:t>
            </a:fld>
            <a:endParaRPr lang="en-IN" dirty="0"/>
          </a:p>
        </p:txBody>
      </p:sp>
    </p:spTree>
    <p:extLst>
      <p:ext uri="{BB962C8B-B14F-4D97-AF65-F5344CB8AC3E}">
        <p14:creationId xmlns:p14="http://schemas.microsoft.com/office/powerpoint/2010/main" val="1022455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1FE6D2-EF03-4F32-8C81-B6297FB3CECF}" type="datetimeFigureOut">
              <a:rPr lang="en-IN" smtClean="0"/>
              <a:pPr/>
              <a:t>22-04-2022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761968F-077D-4858-B717-C8153228637A}" type="slidenum">
              <a:rPr lang="en-IN" smtClean="0"/>
              <a:pPr/>
              <a:t>‹#›</a:t>
            </a:fld>
            <a:endParaRPr lang="en-IN" dirty="0"/>
          </a:p>
        </p:txBody>
      </p:sp>
    </p:spTree>
    <p:extLst>
      <p:ext uri="{BB962C8B-B14F-4D97-AF65-F5344CB8AC3E}">
        <p14:creationId xmlns:p14="http://schemas.microsoft.com/office/powerpoint/2010/main" val="1421777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1FE6D2-EF03-4F32-8C81-B6297FB3CECF}" type="datetimeFigureOut">
              <a:rPr lang="en-IN" smtClean="0"/>
              <a:pPr/>
              <a:t>22-04-2022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761968F-077D-4858-B717-C8153228637A}" type="slidenum">
              <a:rPr lang="en-IN" smtClean="0"/>
              <a:pPr/>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698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1FE6D2-EF03-4F32-8C81-B6297FB3CECF}" type="datetimeFigureOut">
              <a:rPr lang="en-IN" smtClean="0"/>
              <a:pPr/>
              <a:t>22-04-2022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761968F-077D-4858-B717-C8153228637A}" type="slidenum">
              <a:rPr lang="en-IN" smtClean="0"/>
              <a:pPr/>
              <a:t>‹#›</a:t>
            </a:fld>
            <a:endParaRPr lang="en-IN" dirty="0"/>
          </a:p>
        </p:txBody>
      </p:sp>
    </p:spTree>
    <p:extLst>
      <p:ext uri="{BB962C8B-B14F-4D97-AF65-F5344CB8AC3E}">
        <p14:creationId xmlns:p14="http://schemas.microsoft.com/office/powerpoint/2010/main" val="2837844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1FE6D2-EF03-4F32-8C81-B6297FB3CECF}" type="datetimeFigureOut">
              <a:rPr lang="en-IN" smtClean="0"/>
              <a:pPr/>
              <a:t>22-04-2022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761968F-077D-4858-B717-C8153228637A}" type="slidenum">
              <a:rPr lang="en-IN" smtClean="0"/>
              <a:pPr/>
              <a:t>‹#›</a:t>
            </a:fld>
            <a:endParaRPr lang="en-IN" dirty="0"/>
          </a:p>
        </p:txBody>
      </p:sp>
    </p:spTree>
    <p:extLst>
      <p:ext uri="{BB962C8B-B14F-4D97-AF65-F5344CB8AC3E}">
        <p14:creationId xmlns:p14="http://schemas.microsoft.com/office/powerpoint/2010/main" val="3016518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1FE6D2-EF03-4F32-8C81-B6297FB3CECF}" type="datetimeFigureOut">
              <a:rPr lang="en-IN" smtClean="0"/>
              <a:pPr/>
              <a:t>22-04-2022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761968F-077D-4858-B717-C8153228637A}" type="slidenum">
              <a:rPr lang="en-IN" smtClean="0"/>
              <a:pPr/>
              <a:t>‹#›</a:t>
            </a:fld>
            <a:endParaRPr lang="en-IN" dirty="0"/>
          </a:p>
        </p:txBody>
      </p:sp>
    </p:spTree>
    <p:extLst>
      <p:ext uri="{BB962C8B-B14F-4D97-AF65-F5344CB8AC3E}">
        <p14:creationId xmlns:p14="http://schemas.microsoft.com/office/powerpoint/2010/main" val="1890171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31FE6D2-EF03-4F32-8C81-B6297FB3CECF}" type="datetimeFigureOut">
              <a:rPr lang="en-IN" smtClean="0"/>
              <a:pPr/>
              <a:t>22-04-2022</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dirty="0"/>
          </a:p>
        </p:txBody>
      </p:sp>
      <p:sp>
        <p:nvSpPr>
          <p:cNvPr id="9" name="Slide Number Placeholder 8"/>
          <p:cNvSpPr>
            <a:spLocks noGrp="1"/>
          </p:cNvSpPr>
          <p:nvPr>
            <p:ph type="sldNum" sz="quarter" idx="12"/>
          </p:nvPr>
        </p:nvSpPr>
        <p:spPr/>
        <p:txBody>
          <a:bodyPr/>
          <a:lstStyle/>
          <a:p>
            <a:fld id="{B761968F-077D-4858-B717-C8153228637A}" type="slidenum">
              <a:rPr lang="en-IN" smtClean="0"/>
              <a:pPr/>
              <a:t>‹#›</a:t>
            </a:fld>
            <a:endParaRPr lang="en-IN" dirty="0"/>
          </a:p>
        </p:txBody>
      </p:sp>
    </p:spTree>
    <p:extLst>
      <p:ext uri="{BB962C8B-B14F-4D97-AF65-F5344CB8AC3E}">
        <p14:creationId xmlns:p14="http://schemas.microsoft.com/office/powerpoint/2010/main" val="1045024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31FE6D2-EF03-4F32-8C81-B6297FB3CECF}" type="datetimeFigureOut">
              <a:rPr lang="en-IN" smtClean="0"/>
              <a:pPr/>
              <a:t>22-04-2022</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761968F-077D-4858-B717-C8153228637A}" type="slidenum">
              <a:rPr lang="en-IN" smtClean="0"/>
              <a:pPr/>
              <a:t>‹#›</a:t>
            </a:fld>
            <a:endParaRPr lang="en-IN" dirty="0"/>
          </a:p>
        </p:txBody>
      </p:sp>
    </p:spTree>
    <p:extLst>
      <p:ext uri="{BB962C8B-B14F-4D97-AF65-F5344CB8AC3E}">
        <p14:creationId xmlns:p14="http://schemas.microsoft.com/office/powerpoint/2010/main" val="2884223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1FE6D2-EF03-4F32-8C81-B6297FB3CECF}" type="datetimeFigureOut">
              <a:rPr lang="en-IN" smtClean="0"/>
              <a:pPr/>
              <a:t>22-04-2022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761968F-077D-4858-B717-C8153228637A}" type="slidenum">
              <a:rPr lang="en-IN" smtClean="0"/>
              <a:pPr/>
              <a:t>‹#›</a:t>
            </a:fld>
            <a:endParaRPr lang="en-IN" dirty="0"/>
          </a:p>
        </p:txBody>
      </p:sp>
    </p:spTree>
    <p:extLst>
      <p:ext uri="{BB962C8B-B14F-4D97-AF65-F5344CB8AC3E}">
        <p14:creationId xmlns:p14="http://schemas.microsoft.com/office/powerpoint/2010/main" val="651540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31FE6D2-EF03-4F32-8C81-B6297FB3CECF}" type="datetimeFigureOut">
              <a:rPr lang="en-IN" smtClean="0"/>
              <a:pPr/>
              <a:t>22-04-2022</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761968F-077D-4858-B717-C8153228637A}" type="slidenum">
              <a:rPr lang="en-IN" smtClean="0"/>
              <a:pPr/>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125779"/>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machinelearningmastery.com/cnn-long-short-term-memory-network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36400-76B3-4BE6-8710-7CDD4024E12F}"/>
              </a:ext>
            </a:extLst>
          </p:cNvPr>
          <p:cNvSpPr>
            <a:spLocks noGrp="1"/>
          </p:cNvSpPr>
          <p:nvPr>
            <p:ph type="ctrTitle"/>
          </p:nvPr>
        </p:nvSpPr>
        <p:spPr>
          <a:xfrm>
            <a:off x="180623" y="2302932"/>
            <a:ext cx="12011377" cy="395111"/>
          </a:xfrm>
        </p:spPr>
        <p:txBody>
          <a:bodyPr>
            <a:normAutofit fontScale="90000"/>
          </a:bodyPr>
          <a:lstStyle/>
          <a:p>
            <a:pPr algn="ctr"/>
            <a:r>
              <a:rPr lang="en-I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Image caption generator</a:t>
            </a:r>
            <a:br>
              <a:rPr lang="en-I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br>
            <a:br>
              <a:rPr lang="en-IN" dirty="0"/>
            </a:br>
            <a:endParaRPr lang="en-IN" dirty="0"/>
          </a:p>
        </p:txBody>
      </p:sp>
      <p:sp>
        <p:nvSpPr>
          <p:cNvPr id="3" name="Subtitle 2">
            <a:extLst>
              <a:ext uri="{FF2B5EF4-FFF2-40B4-BE49-F238E27FC236}">
                <a16:creationId xmlns:a16="http://schemas.microsoft.com/office/drawing/2014/main" id="{5CDF6974-32F3-4084-9497-4CFD49973404}"/>
              </a:ext>
            </a:extLst>
          </p:cNvPr>
          <p:cNvSpPr>
            <a:spLocks noGrp="1"/>
          </p:cNvSpPr>
          <p:nvPr>
            <p:ph type="subTitle" idx="1"/>
          </p:nvPr>
        </p:nvSpPr>
        <p:spPr>
          <a:xfrm>
            <a:off x="1422400" y="4555068"/>
            <a:ext cx="9144000" cy="1655762"/>
          </a:xfrm>
        </p:spPr>
        <p:txBody>
          <a:bodyPr>
            <a:noAutofit/>
          </a:bodyPr>
          <a:lstStyle/>
          <a:p>
            <a:pPr algn="ctr"/>
            <a:r>
              <a:rPr lang="en-IN" sz="2400" b="1" dirty="0"/>
              <a:t>Mohd  Jibran</a:t>
            </a:r>
          </a:p>
          <a:p>
            <a:pPr algn="ctr"/>
            <a:r>
              <a:rPr lang="en-IN" sz="2400" b="1" dirty="0"/>
              <a:t>Mohd Asif</a:t>
            </a:r>
          </a:p>
        </p:txBody>
      </p:sp>
      <p:pic>
        <p:nvPicPr>
          <p:cNvPr id="2050" name="Picture 2" descr="Centre for Development of Advanced Computing : C-DAC - Photos | Facebook">
            <a:extLst>
              <a:ext uri="{FF2B5EF4-FFF2-40B4-BE49-F238E27FC236}">
                <a16:creationId xmlns:a16="http://schemas.microsoft.com/office/drawing/2014/main" id="{7ADBE595-1BDF-4D56-BE0D-7C241F236C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0709" y="1010795"/>
            <a:ext cx="3058406" cy="290036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875F128-0E61-498C-B4E3-DDEA96CE5399}"/>
              </a:ext>
            </a:extLst>
          </p:cNvPr>
          <p:cNvSpPr txBox="1"/>
          <p:nvPr/>
        </p:nvSpPr>
        <p:spPr>
          <a:xfrm>
            <a:off x="4250709" y="6406386"/>
            <a:ext cx="3211247" cy="369332"/>
          </a:xfrm>
          <a:prstGeom prst="rect">
            <a:avLst/>
          </a:prstGeom>
          <a:noFill/>
        </p:spPr>
        <p:txBody>
          <a:bodyPr wrap="square" rtlCol="0">
            <a:spAutoFit/>
          </a:bodyPr>
          <a:lstStyle/>
          <a:p>
            <a:pPr algn="ctr"/>
            <a:r>
              <a:rPr lang="en-IN" sz="1800" dirty="0"/>
              <a:t>Final PPT</a:t>
            </a:r>
          </a:p>
        </p:txBody>
      </p:sp>
    </p:spTree>
    <p:extLst>
      <p:ext uri="{BB962C8B-B14F-4D97-AF65-F5344CB8AC3E}">
        <p14:creationId xmlns:p14="http://schemas.microsoft.com/office/powerpoint/2010/main" val="435956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7F24C-0258-4357-B568-ACE5D3C501A1}"/>
              </a:ext>
            </a:extLst>
          </p:cNvPr>
          <p:cNvSpPr>
            <a:spLocks noGrp="1"/>
          </p:cNvSpPr>
          <p:nvPr>
            <p:ph type="title"/>
          </p:nvPr>
        </p:nvSpPr>
        <p:spPr/>
        <p:txBody>
          <a:bodyPr>
            <a:normAutofit/>
          </a:bodyPr>
          <a:lstStyle/>
          <a:p>
            <a:r>
              <a:rPr lang="en-IN" sz="3600" b="0" dirty="0">
                <a:solidFill>
                  <a:srgbClr val="1D1A16"/>
                </a:solidFill>
                <a:effectLst/>
                <a:latin typeface="Arial" panose="020B0604020202020204" pitchFamily="34" charset="0"/>
                <a:ea typeface="Times New Roman" panose="02020603050405020304" pitchFamily="18" charset="0"/>
              </a:rPr>
              <a:t>CNN-LSTM MODEL:</a:t>
            </a:r>
            <a:endParaRPr lang="en-IN" sz="3600" dirty="0"/>
          </a:p>
        </p:txBody>
      </p:sp>
      <p:pic>
        <p:nvPicPr>
          <p:cNvPr id="7" name="Picture 6">
            <a:extLst>
              <a:ext uri="{FF2B5EF4-FFF2-40B4-BE49-F238E27FC236}">
                <a16:creationId xmlns:a16="http://schemas.microsoft.com/office/drawing/2014/main" id="{8E462C61-10C4-452D-8928-E57076E88A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06288" y="1845733"/>
            <a:ext cx="10058400" cy="3934177"/>
          </a:xfrm>
          <a:prstGeom prst="rect">
            <a:avLst/>
          </a:prstGeom>
          <a:noFill/>
          <a:ln>
            <a:noFill/>
          </a:ln>
        </p:spPr>
      </p:pic>
    </p:spTree>
    <p:extLst>
      <p:ext uri="{BB962C8B-B14F-4D97-AF65-F5344CB8AC3E}">
        <p14:creationId xmlns:p14="http://schemas.microsoft.com/office/powerpoint/2010/main" val="2777585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65D8821-732B-4A68-AF21-DB36CB9EB647}"/>
              </a:ext>
            </a:extLst>
          </p:cNvPr>
          <p:cNvSpPr>
            <a:spLocks noGrp="1"/>
          </p:cNvSpPr>
          <p:nvPr>
            <p:ph type="title"/>
          </p:nvPr>
        </p:nvSpPr>
        <p:spPr/>
        <p:txBody>
          <a:bodyPr/>
          <a:lstStyle/>
          <a:p>
            <a:r>
              <a:rPr lang="en-IN" sz="4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ea typeface="Times New Roman" panose="02020603050405020304" pitchFamily="18" charset="0"/>
                <a:cs typeface="Times New Roman" panose="02020603050405020304" pitchFamily="18" charset="0"/>
              </a:rPr>
              <a:t>CNN-LSTM ARCHITECTURE</a:t>
            </a:r>
            <a:endParaRPr lang="en-IN" dirty="0"/>
          </a:p>
        </p:txBody>
      </p:sp>
      <p:sp>
        <p:nvSpPr>
          <p:cNvPr id="7" name="TextBox 6">
            <a:extLst>
              <a:ext uri="{FF2B5EF4-FFF2-40B4-BE49-F238E27FC236}">
                <a16:creationId xmlns:a16="http://schemas.microsoft.com/office/drawing/2014/main" id="{B2AF6534-CEDC-4695-A1AD-222A5096E977}"/>
              </a:ext>
            </a:extLst>
          </p:cNvPr>
          <p:cNvSpPr txBox="1"/>
          <p:nvPr/>
        </p:nvSpPr>
        <p:spPr>
          <a:xfrm>
            <a:off x="1209040" y="1971040"/>
            <a:ext cx="9946640" cy="923330"/>
          </a:xfrm>
          <a:prstGeom prst="rect">
            <a:avLst/>
          </a:prstGeom>
          <a:noFill/>
        </p:spPr>
        <p:txBody>
          <a:bodyPr wrap="square" rtlCol="0">
            <a:spAutoFit/>
          </a:bodyPr>
          <a:lstStyle/>
          <a:p>
            <a:r>
              <a:rPr lang="en-IN" sz="1800" spc="-5" dirty="0">
                <a:solidFill>
                  <a:srgbClr val="051F46"/>
                </a:solidFill>
                <a:effectLst/>
                <a:latin typeface="Lato" panose="020F0502020204030203" pitchFamily="34" charset="0"/>
                <a:ea typeface="Times New Roman" panose="02020603050405020304" pitchFamily="18" charset="0"/>
                <a:cs typeface="Times New Roman" panose="02020603050405020304" pitchFamily="18" charset="0"/>
              </a:rPr>
              <a:t>The</a:t>
            </a:r>
            <a:r>
              <a:rPr lang="en-IN" sz="1800" u="sng" spc="-5" dirty="0">
                <a:solidFill>
                  <a:srgbClr val="F5B63D"/>
                </a:solidFill>
                <a:effectLst/>
                <a:latin typeface="Open Sans" panose="020B0606030504020204" pitchFamily="34" charset="0"/>
                <a:ea typeface="Times New Roman" panose="02020603050405020304" pitchFamily="18" charset="0"/>
                <a:cs typeface="Times New Roman" panose="02020603050405020304" pitchFamily="18" charset="0"/>
                <a:hlinkClick r:id="rId2"/>
              </a:rPr>
              <a:t> CNN-LSTM</a:t>
            </a:r>
            <a:r>
              <a:rPr lang="en-IN" sz="1800" spc="-5" dirty="0">
                <a:solidFill>
                  <a:srgbClr val="051F46"/>
                </a:solidFill>
                <a:effectLst/>
                <a:latin typeface="Lato" panose="020F0502020204030203" pitchFamily="34" charset="0"/>
                <a:ea typeface="Times New Roman" panose="02020603050405020304" pitchFamily="18" charset="0"/>
                <a:cs typeface="Times New Roman" panose="02020603050405020304" pitchFamily="18" charset="0"/>
              </a:rPr>
              <a:t> architecture involves using CNN layers for feature extraction on input data combined with LSTMs to support sequence prediction. </a:t>
            </a:r>
          </a:p>
          <a:p>
            <a:endParaRPr lang="en-IN" dirty="0"/>
          </a:p>
        </p:txBody>
      </p:sp>
      <p:sp>
        <p:nvSpPr>
          <p:cNvPr id="11" name="Rectangle 5">
            <a:extLst>
              <a:ext uri="{FF2B5EF4-FFF2-40B4-BE49-F238E27FC236}">
                <a16:creationId xmlns:a16="http://schemas.microsoft.com/office/drawing/2014/main" id="{BD29873C-8805-425C-B566-770C2FF9E8D9}"/>
              </a:ext>
            </a:extLst>
          </p:cNvPr>
          <p:cNvSpPr>
            <a:spLocks noChangeArrowheads="1"/>
          </p:cNvSpPr>
          <p:nvPr/>
        </p:nvSpPr>
        <p:spPr bwMode="auto">
          <a:xfrm>
            <a:off x="2489200" y="2876425"/>
            <a:ext cx="82702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51F46"/>
                </a:solidFill>
                <a:effectLst/>
                <a:latin typeface="Lato" panose="020F0502020204030203" pitchFamily="34" charset="0"/>
                <a:ea typeface="Times New Roman" panose="02020603050405020304" pitchFamily="18" charset="0"/>
                <a:cs typeface="Times New Roman" panose="02020603050405020304" pitchFamily="18" charset="0"/>
              </a:rPr>
              <a:t>The general architecture of the CNN-LSTM Model is as follows:</a:t>
            </a:r>
            <a:endParaRPr kumimoji="0" lang="en-US" altLang="en-US" sz="1400" b="0" i="0" u="none" strike="noStrike" cap="none" normalizeH="0" baseline="0" dirty="0">
              <a:ln>
                <a:noFill/>
              </a:ln>
              <a:solidFill>
                <a:schemeClr val="tx1"/>
              </a:solidFill>
              <a:effectLst/>
            </a:endParaRPr>
          </a:p>
        </p:txBody>
      </p:sp>
      <p:pic>
        <p:nvPicPr>
          <p:cNvPr id="2052" name="Picture 8" descr="CNN-LSN">
            <a:extLst>
              <a:ext uri="{FF2B5EF4-FFF2-40B4-BE49-F238E27FC236}">
                <a16:creationId xmlns:a16="http://schemas.microsoft.com/office/drawing/2014/main" id="{E342CD79-B62B-4BFF-8D99-2CB9D23E74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0830" y="3267382"/>
            <a:ext cx="1104900" cy="268672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6">
            <a:extLst>
              <a:ext uri="{FF2B5EF4-FFF2-40B4-BE49-F238E27FC236}">
                <a16:creationId xmlns:a16="http://schemas.microsoft.com/office/drawing/2014/main" id="{D0FB2272-8229-422F-82A1-98F817C16AF2}"/>
              </a:ext>
            </a:extLst>
          </p:cNvPr>
          <p:cNvSpPr>
            <a:spLocks noChangeArrowheads="1"/>
          </p:cNvSpPr>
          <p:nvPr/>
        </p:nvSpPr>
        <p:spPr bwMode="auto">
          <a:xfrm>
            <a:off x="1209040" y="615124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071902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BD4AD-9D10-4EFA-A290-680806D7A35D}"/>
              </a:ext>
            </a:extLst>
          </p:cNvPr>
          <p:cNvSpPr>
            <a:spLocks noGrp="1"/>
          </p:cNvSpPr>
          <p:nvPr>
            <p:ph type="title"/>
          </p:nvPr>
        </p:nvSpPr>
        <p:spPr>
          <a:xfrm>
            <a:off x="838200" y="812799"/>
            <a:ext cx="10515600" cy="1456267"/>
          </a:xfrm>
        </p:spPr>
        <p:txBody>
          <a:bodyPr>
            <a:normAutofit/>
          </a:bodyPr>
          <a:lstStyle/>
          <a:p>
            <a:r>
              <a:rPr lang="en-IN"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Georgia" panose="02040502050405020303" pitchFamily="18" charset="0"/>
              </a:rPr>
              <a:t>CONCLUSION</a:t>
            </a:r>
            <a:br>
              <a:rPr lang="en-IN" b="0" i="0" dirty="0">
                <a:solidFill>
                  <a:srgbClr val="444444"/>
                </a:solidFill>
                <a:effectLst/>
                <a:latin typeface="Georgia" panose="02040502050405020303" pitchFamily="18" charset="0"/>
              </a:rPr>
            </a:br>
            <a:endParaRPr lang="en-IN" dirty="0"/>
          </a:p>
        </p:txBody>
      </p:sp>
      <p:sp>
        <p:nvSpPr>
          <p:cNvPr id="3" name="Content Placeholder 2">
            <a:extLst>
              <a:ext uri="{FF2B5EF4-FFF2-40B4-BE49-F238E27FC236}">
                <a16:creationId xmlns:a16="http://schemas.microsoft.com/office/drawing/2014/main" id="{1EB15693-5D57-4F25-AF9F-7CBB65A25C8A}"/>
              </a:ext>
            </a:extLst>
          </p:cNvPr>
          <p:cNvSpPr>
            <a:spLocks noGrp="1"/>
          </p:cNvSpPr>
          <p:nvPr>
            <p:ph idx="1"/>
          </p:nvPr>
        </p:nvSpPr>
        <p:spPr>
          <a:xfrm>
            <a:off x="838200" y="2178756"/>
            <a:ext cx="10515600" cy="1873956"/>
          </a:xfrm>
        </p:spPr>
        <p:txBody>
          <a:bodyPr/>
          <a:lstStyle/>
          <a:p>
            <a:pPr algn="just"/>
            <a:r>
              <a:rPr lang="en-US" b="0" i="0" dirty="0">
                <a:solidFill>
                  <a:srgbClr val="444444"/>
                </a:solidFill>
                <a:effectLst/>
                <a:latin typeface="Georgia" panose="02040502050405020303" pitchFamily="18" charset="0"/>
              </a:rPr>
              <a:t>In this advanced Python project, we have implemented a CNN-RNN model by building an image caption generator. Some key points to note are that our model depends on the data, so, it cannot predict the words that are out of its vocabulary. We used a small dataset consisting of 8000 images. For production-level models, we need to train on datasets larger than 100,000 images which can produce better accuracy models.</a:t>
            </a:r>
          </a:p>
          <a:p>
            <a:pPr algn="just"/>
            <a:endParaRPr lang="en-US" dirty="0">
              <a:solidFill>
                <a:srgbClr val="444444"/>
              </a:solidFill>
              <a:latin typeface="Georgia" panose="02040502050405020303" pitchFamily="18" charset="0"/>
            </a:endParaRPr>
          </a:p>
          <a:p>
            <a:pPr algn="just"/>
            <a:endParaRPr lang="en-IN" dirty="0"/>
          </a:p>
        </p:txBody>
      </p:sp>
    </p:spTree>
    <p:extLst>
      <p:ext uri="{BB962C8B-B14F-4D97-AF65-F5344CB8AC3E}">
        <p14:creationId xmlns:p14="http://schemas.microsoft.com/office/powerpoint/2010/main" val="1884887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20759-27E5-4DA5-B9E0-D202922FC4ED}"/>
              </a:ext>
            </a:extLst>
          </p:cNvPr>
          <p:cNvSpPr>
            <a:spLocks noGrp="1"/>
          </p:cNvSpPr>
          <p:nvPr>
            <p:ph type="title"/>
          </p:nvPr>
        </p:nvSpPr>
        <p:spPr>
          <a:xfrm>
            <a:off x="838200" y="365124"/>
            <a:ext cx="10515600" cy="2028119"/>
          </a:xfrm>
        </p:spPr>
        <p:txBody>
          <a:bodyPr>
            <a:normAutofit fontScale="90000"/>
          </a:bodyPr>
          <a:lstStyle/>
          <a:p>
            <a:r>
              <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Georgia" panose="02040502050405020303" pitchFamily="18" charset="0"/>
              </a:rPr>
              <a:t>Python based Project – Learn to Build Image Caption Generator with CNN &amp; LSTM</a:t>
            </a:r>
            <a:br>
              <a:rPr lang="en-US" b="0" i="0" dirty="0">
                <a:solidFill>
                  <a:srgbClr val="444444"/>
                </a:solidFill>
                <a:effectLst/>
                <a:latin typeface="Georgia" panose="02040502050405020303" pitchFamily="18" charset="0"/>
              </a:rPr>
            </a:br>
            <a:endParaRPr lang="en-IN" dirty="0"/>
          </a:p>
        </p:txBody>
      </p:sp>
      <p:sp>
        <p:nvSpPr>
          <p:cNvPr id="3" name="Content Placeholder 2">
            <a:extLst>
              <a:ext uri="{FF2B5EF4-FFF2-40B4-BE49-F238E27FC236}">
                <a16:creationId xmlns:a16="http://schemas.microsoft.com/office/drawing/2014/main" id="{B31071CF-C54E-433B-8671-C2019DDBD41F}"/>
              </a:ext>
            </a:extLst>
          </p:cNvPr>
          <p:cNvSpPr>
            <a:spLocks noGrp="1"/>
          </p:cNvSpPr>
          <p:nvPr>
            <p:ph idx="1"/>
          </p:nvPr>
        </p:nvSpPr>
        <p:spPr>
          <a:xfrm>
            <a:off x="684212" y="2144889"/>
            <a:ext cx="10515600" cy="4526844"/>
          </a:xfrm>
        </p:spPr>
        <p:txBody>
          <a:bodyPr>
            <a:normAutofit/>
          </a:bodyPr>
          <a:lstStyle/>
          <a:p>
            <a:pPr algn="just"/>
            <a:r>
              <a:rPr lang="en-US" b="0" i="0" dirty="0">
                <a:solidFill>
                  <a:srgbClr val="444444"/>
                </a:solidFill>
                <a:effectLst/>
                <a:latin typeface="Georgia" panose="02040502050405020303" pitchFamily="18" charset="0"/>
              </a:rPr>
              <a:t>When we saw any image and our brain can easily tell what the image is about, but can a computer tell what the image is representing? </a:t>
            </a:r>
          </a:p>
          <a:p>
            <a:pPr algn="just"/>
            <a:r>
              <a:rPr lang="en-US" b="0" i="0" dirty="0">
                <a:solidFill>
                  <a:srgbClr val="444444"/>
                </a:solidFill>
                <a:effectLst/>
                <a:latin typeface="Georgia" panose="02040502050405020303" pitchFamily="18" charset="0"/>
              </a:rPr>
              <a:t>Computer vision researchers worked on this a lot and they considered it impossible until now! With the advancement in Deep learning techniques, availability of huge datasets and computer power, we can build models that can generate captions for an image.</a:t>
            </a:r>
          </a:p>
          <a:p>
            <a:pPr algn="just"/>
            <a:r>
              <a:rPr lang="en-US" b="0" i="0" dirty="0">
                <a:solidFill>
                  <a:srgbClr val="444444"/>
                </a:solidFill>
                <a:effectLst/>
                <a:latin typeface="Georgia" panose="02040502050405020303" pitchFamily="18" charset="0"/>
              </a:rPr>
              <a:t>This is what we are going to implement in this Python based project where we will use deep learning techniques of Convolutional Neural Networks and a type of Recurrent Neural Network (LSTM) together.</a:t>
            </a:r>
            <a:endParaRPr lang="en-IN" dirty="0"/>
          </a:p>
        </p:txBody>
      </p:sp>
    </p:spTree>
    <p:extLst>
      <p:ext uri="{BB962C8B-B14F-4D97-AF65-F5344CB8AC3E}">
        <p14:creationId xmlns:p14="http://schemas.microsoft.com/office/powerpoint/2010/main" val="387766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9555-30B8-43B3-953B-A5D02A9DDC96}"/>
              </a:ext>
            </a:extLst>
          </p:cNvPr>
          <p:cNvSpPr>
            <a:spLocks noGrp="1"/>
          </p:cNvSpPr>
          <p:nvPr>
            <p:ph type="title"/>
          </p:nvPr>
        </p:nvSpPr>
        <p:spPr>
          <a:xfrm>
            <a:off x="838200" y="-96882"/>
            <a:ext cx="9841089" cy="1941690"/>
          </a:xfrm>
        </p:spPr>
        <p:txBody>
          <a:bodyPr>
            <a:normAutofit fontScale="90000"/>
          </a:bodyPr>
          <a:lstStyle/>
          <a:p>
            <a:pPr fontAlgn="base"/>
            <a:r>
              <a:rPr lang="en-US" i="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Georgia" panose="02040502050405020303" pitchFamily="18" charset="0"/>
              </a:rPr>
              <a:t>What is Image Caption Generator?</a:t>
            </a:r>
            <a:br>
              <a:rPr lang="en-US" b="0" i="0" dirty="0">
                <a:solidFill>
                  <a:srgbClr val="444444"/>
                </a:solidFill>
                <a:effectLst/>
                <a:latin typeface="Georgia" panose="02040502050405020303" pitchFamily="18" charset="0"/>
              </a:rPr>
            </a:br>
            <a:br>
              <a:rPr lang="en-US" dirty="0"/>
            </a:br>
            <a:endParaRPr lang="en-IN" dirty="0"/>
          </a:p>
        </p:txBody>
      </p:sp>
      <p:sp>
        <p:nvSpPr>
          <p:cNvPr id="5" name="TextBox 4">
            <a:extLst>
              <a:ext uri="{FF2B5EF4-FFF2-40B4-BE49-F238E27FC236}">
                <a16:creationId xmlns:a16="http://schemas.microsoft.com/office/drawing/2014/main" id="{7C91D655-2858-4997-BFC2-A1DE8733E2FB}"/>
              </a:ext>
            </a:extLst>
          </p:cNvPr>
          <p:cNvSpPr txBox="1"/>
          <p:nvPr/>
        </p:nvSpPr>
        <p:spPr>
          <a:xfrm>
            <a:off x="1561146" y="3939821"/>
            <a:ext cx="8563399" cy="369332"/>
          </a:xfrm>
          <a:prstGeom prst="rect">
            <a:avLst/>
          </a:prstGeom>
          <a:noFill/>
        </p:spPr>
        <p:txBody>
          <a:bodyPr wrap="square" rtlCol="0">
            <a:spAutoFit/>
          </a:bodyPr>
          <a:lstStyle/>
          <a:p>
            <a:endParaRPr lang="en-IN" dirty="0"/>
          </a:p>
        </p:txBody>
      </p:sp>
      <p:sp>
        <p:nvSpPr>
          <p:cNvPr id="17" name="TextBox 16">
            <a:extLst>
              <a:ext uri="{FF2B5EF4-FFF2-40B4-BE49-F238E27FC236}">
                <a16:creationId xmlns:a16="http://schemas.microsoft.com/office/drawing/2014/main" id="{A4920E9E-B81E-4A0D-8698-12C3C5918F41}"/>
              </a:ext>
            </a:extLst>
          </p:cNvPr>
          <p:cNvSpPr txBox="1"/>
          <p:nvPr/>
        </p:nvSpPr>
        <p:spPr>
          <a:xfrm>
            <a:off x="838199" y="873963"/>
            <a:ext cx="9841089" cy="1200329"/>
          </a:xfrm>
          <a:prstGeom prst="rect">
            <a:avLst/>
          </a:prstGeom>
          <a:noFill/>
        </p:spPr>
        <p:txBody>
          <a:bodyPr wrap="square" rtlCol="0">
            <a:spAutoFit/>
          </a:bodyPr>
          <a:lstStyle/>
          <a:p>
            <a:r>
              <a:rPr lang="en-US" b="0" i="0" dirty="0">
                <a:solidFill>
                  <a:srgbClr val="444444"/>
                </a:solidFill>
                <a:effectLst/>
                <a:latin typeface="Georgia" panose="02040502050405020303" pitchFamily="18" charset="0"/>
              </a:rPr>
              <a:t>Image caption generator is a task that involves computer vision and natural language processing concepts to recognize the context of an image and describe them in a natural language like English.</a:t>
            </a:r>
            <a:endParaRPr lang="en-IN" dirty="0"/>
          </a:p>
          <a:p>
            <a:endParaRPr lang="en-IN" dirty="0"/>
          </a:p>
        </p:txBody>
      </p:sp>
      <p:pic>
        <p:nvPicPr>
          <p:cNvPr id="4" name="Picture 3">
            <a:extLst>
              <a:ext uri="{FF2B5EF4-FFF2-40B4-BE49-F238E27FC236}">
                <a16:creationId xmlns:a16="http://schemas.microsoft.com/office/drawing/2014/main" id="{65C10CE6-E9E5-48F6-85AA-4089EAFB811D}"/>
              </a:ext>
            </a:extLst>
          </p:cNvPr>
          <p:cNvPicPr>
            <a:picLocks noChangeAspect="1"/>
          </p:cNvPicPr>
          <p:nvPr/>
        </p:nvPicPr>
        <p:blipFill>
          <a:blip r:embed="rId2"/>
          <a:stretch>
            <a:fillRect/>
          </a:stretch>
        </p:blipFill>
        <p:spPr>
          <a:xfrm>
            <a:off x="838198" y="1925165"/>
            <a:ext cx="11030714" cy="4398644"/>
          </a:xfrm>
          <a:prstGeom prst="rect">
            <a:avLst/>
          </a:prstGeom>
        </p:spPr>
      </p:pic>
    </p:spTree>
    <p:extLst>
      <p:ext uri="{BB962C8B-B14F-4D97-AF65-F5344CB8AC3E}">
        <p14:creationId xmlns:p14="http://schemas.microsoft.com/office/powerpoint/2010/main" val="1593166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FC978-C31D-4A4B-A58B-CD3BEFA4DB6A}"/>
              </a:ext>
            </a:extLst>
          </p:cNvPr>
          <p:cNvSpPr>
            <a:spLocks noGrp="1"/>
          </p:cNvSpPr>
          <p:nvPr>
            <p:ph type="title"/>
          </p:nvPr>
        </p:nvSpPr>
        <p:spPr>
          <a:xfrm>
            <a:off x="838200" y="1013767"/>
            <a:ext cx="10515600" cy="1560099"/>
          </a:xfrm>
        </p:spPr>
        <p:txBody>
          <a:bodyPr>
            <a:noAutofit/>
          </a:bodyPr>
          <a:lstStyle/>
          <a:p>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Georgia" panose="02040502050405020303" pitchFamily="18" charset="0"/>
              </a:rPr>
              <a:t>Hear we will </a:t>
            </a:r>
            <a:r>
              <a:rPr lang="en-US" sz="3600" b="0" i="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Georgia" panose="02040502050405020303" pitchFamily="18" charset="0"/>
              </a:rPr>
              <a:t>using following necessary libraries:</a:t>
            </a:r>
            <a:br>
              <a:rPr lang="en-IN"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b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br>
              <a:rPr lang="en-IN" sz="4000" b="0" i="0" dirty="0">
                <a:solidFill>
                  <a:srgbClr val="444444"/>
                </a:solidFill>
                <a:effectLst/>
                <a:latin typeface="Georgia" panose="02040502050405020303" pitchFamily="18" charset="0"/>
              </a:rPr>
            </a:br>
            <a:endParaRPr lang="en-IN" sz="4000" dirty="0"/>
          </a:p>
        </p:txBody>
      </p:sp>
      <p:sp>
        <p:nvSpPr>
          <p:cNvPr id="3" name="Content Placeholder 2">
            <a:extLst>
              <a:ext uri="{FF2B5EF4-FFF2-40B4-BE49-F238E27FC236}">
                <a16:creationId xmlns:a16="http://schemas.microsoft.com/office/drawing/2014/main" id="{EC01B875-22AB-495B-AFCE-EB2615FA5C25}"/>
              </a:ext>
            </a:extLst>
          </p:cNvPr>
          <p:cNvSpPr>
            <a:spLocks noGrp="1"/>
          </p:cNvSpPr>
          <p:nvPr>
            <p:ph idx="1"/>
          </p:nvPr>
        </p:nvSpPr>
        <p:spPr>
          <a:xfrm>
            <a:off x="838200" y="1490133"/>
            <a:ext cx="10515600" cy="4686830"/>
          </a:xfrm>
        </p:spPr>
        <p:txBody>
          <a:bodyPr>
            <a:normAutofit/>
          </a:bodyPr>
          <a:lstStyle/>
          <a:p>
            <a:pPr algn="l" fontAlgn="base">
              <a:buFont typeface="Arial" panose="020B0604020202020204" pitchFamily="34" charset="0"/>
              <a:buChar char="•"/>
            </a:pPr>
            <a:endParaRPr lang="en-IN" b="0" i="0" dirty="0">
              <a:solidFill>
                <a:srgbClr val="444444"/>
              </a:solidFill>
              <a:effectLst/>
              <a:latin typeface="Georgia" panose="02040502050405020303" pitchFamily="18" charset="0"/>
            </a:endParaRPr>
          </a:p>
          <a:p>
            <a:pPr fontAlgn="base"/>
            <a:r>
              <a:rPr lang="en-IN" sz="3200" b="0" i="0" dirty="0">
                <a:solidFill>
                  <a:srgbClr val="444444"/>
                </a:solidFill>
                <a:effectLst/>
                <a:latin typeface="Georgia" panose="02040502050405020303" pitchFamily="18" charset="0"/>
              </a:rPr>
              <a:t>Numpy</a:t>
            </a:r>
          </a:p>
          <a:p>
            <a:pPr fontAlgn="base"/>
            <a:r>
              <a:rPr lang="en-IN" sz="3200" dirty="0">
                <a:solidFill>
                  <a:srgbClr val="444444"/>
                </a:solidFill>
                <a:latin typeface="Georgia" panose="02040502050405020303" pitchFamily="18" charset="0"/>
              </a:rPr>
              <a:t>Pandas</a:t>
            </a:r>
            <a:endParaRPr lang="en-IN" sz="3200" b="0" i="0" dirty="0">
              <a:solidFill>
                <a:srgbClr val="444444"/>
              </a:solidFill>
              <a:effectLst/>
              <a:latin typeface="Georgia" panose="02040502050405020303" pitchFamily="18" charset="0"/>
            </a:endParaRPr>
          </a:p>
          <a:p>
            <a:pPr algn="l" fontAlgn="base">
              <a:buFont typeface="Arial" panose="020B0604020202020204" pitchFamily="34" charset="0"/>
              <a:buChar char="•"/>
            </a:pPr>
            <a:r>
              <a:rPr lang="en-IN" sz="3200" b="0" i="0" dirty="0">
                <a:solidFill>
                  <a:srgbClr val="444444"/>
                </a:solidFill>
                <a:effectLst/>
                <a:latin typeface="Georgia" panose="02040502050405020303" pitchFamily="18" charset="0"/>
              </a:rPr>
              <a:t>tensorflow</a:t>
            </a:r>
          </a:p>
          <a:p>
            <a:pPr algn="l" fontAlgn="base">
              <a:buFont typeface="Arial" panose="020B0604020202020204" pitchFamily="34" charset="0"/>
              <a:buChar char="•"/>
            </a:pPr>
            <a:r>
              <a:rPr lang="en-IN" sz="3200" b="0" i="0" dirty="0">
                <a:solidFill>
                  <a:srgbClr val="444444"/>
                </a:solidFill>
                <a:effectLst/>
                <a:latin typeface="Georgia" panose="02040502050405020303" pitchFamily="18" charset="0"/>
              </a:rPr>
              <a:t>keras</a:t>
            </a:r>
          </a:p>
          <a:p>
            <a:pPr algn="l" fontAlgn="base">
              <a:buFont typeface="Arial" panose="020B0604020202020204" pitchFamily="34" charset="0"/>
              <a:buChar char="•"/>
            </a:pPr>
            <a:r>
              <a:rPr lang="en-IN" sz="3200" b="0" i="0" dirty="0" err="1">
                <a:solidFill>
                  <a:srgbClr val="444444"/>
                </a:solidFill>
                <a:effectLst/>
                <a:latin typeface="Georgia" panose="02040502050405020303" pitchFamily="18" charset="0"/>
              </a:rPr>
              <a:t>tqdm</a:t>
            </a:r>
            <a:endParaRPr lang="en-IN" sz="3200" b="0" i="0" dirty="0">
              <a:solidFill>
                <a:srgbClr val="444444"/>
              </a:solidFill>
              <a:effectLst/>
              <a:latin typeface="Georgia" panose="02040502050405020303" pitchFamily="18" charset="0"/>
            </a:endParaRPr>
          </a:p>
          <a:p>
            <a:pPr algn="l" fontAlgn="base">
              <a:buFont typeface="Arial" panose="020B0604020202020204" pitchFamily="34" charset="0"/>
              <a:buChar char="•"/>
            </a:pPr>
            <a:r>
              <a:rPr lang="en-IN" sz="3200" b="0" i="0" dirty="0" err="1">
                <a:solidFill>
                  <a:srgbClr val="444444"/>
                </a:solidFill>
                <a:effectLst/>
                <a:latin typeface="Georgia" panose="02040502050405020303" pitchFamily="18" charset="0"/>
              </a:rPr>
              <a:t>jupyterlab</a:t>
            </a:r>
            <a:endParaRPr lang="en-IN" sz="3200" b="0" i="0" dirty="0">
              <a:solidFill>
                <a:srgbClr val="444444"/>
              </a:solidFill>
              <a:effectLst/>
              <a:latin typeface="Georgia" panose="02040502050405020303" pitchFamily="18" charset="0"/>
            </a:endParaRPr>
          </a:p>
          <a:p>
            <a:pPr algn="just"/>
            <a:endParaRPr lang="en-IN" dirty="0"/>
          </a:p>
        </p:txBody>
      </p:sp>
    </p:spTree>
    <p:extLst>
      <p:ext uri="{BB962C8B-B14F-4D97-AF65-F5344CB8AC3E}">
        <p14:creationId xmlns:p14="http://schemas.microsoft.com/office/powerpoint/2010/main" val="1763540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Captioning</a:t>
            </a:r>
          </a:p>
        </p:txBody>
      </p:sp>
      <p:sp>
        <p:nvSpPr>
          <p:cNvPr id="3" name="Content Placeholder 2"/>
          <p:cNvSpPr>
            <a:spLocks noGrp="1"/>
          </p:cNvSpPr>
          <p:nvPr>
            <p:ph idx="1"/>
          </p:nvPr>
        </p:nvSpPr>
        <p:spPr>
          <a:xfrm>
            <a:off x="1097280" y="1845734"/>
            <a:ext cx="6014720" cy="4158826"/>
          </a:xfrm>
        </p:spPr>
        <p:txBody>
          <a:bodyPr>
            <a:normAutofit fontScale="92500" lnSpcReduction="10000"/>
          </a:bodyPr>
          <a:lstStyle/>
          <a:p>
            <a:r>
              <a:rPr lang="en-US" dirty="0"/>
              <a:t>The task of image captioning can be divided into two modules logic</a:t>
            </a:r>
          </a:p>
          <a:p>
            <a:r>
              <a:rPr lang="en-US" b="1" dirty="0"/>
              <a:t>Image based model —</a:t>
            </a:r>
            <a:r>
              <a:rPr lang="en-US" dirty="0"/>
              <a:t> Extracts the features of our image.</a:t>
            </a:r>
          </a:p>
          <a:p>
            <a:r>
              <a:rPr lang="en-US" b="1" dirty="0"/>
              <a:t>Language based model —</a:t>
            </a:r>
            <a:r>
              <a:rPr lang="en-US" dirty="0"/>
              <a:t> which translates the features and objects extracted by our image based model to a natural sentence.</a:t>
            </a:r>
          </a:p>
          <a:p>
            <a:r>
              <a:rPr lang="en-US" dirty="0"/>
              <a:t>For our image based model– we use CNN, and for language based model — we use LSTM. The following image summarizes the approach of Image Captioning Generator.</a:t>
            </a:r>
          </a:p>
          <a:p>
            <a:r>
              <a:rPr lang="en-US" dirty="0"/>
              <a:t>For our image based Model -Usually rely on a Convolutional Neural Network model.</a:t>
            </a:r>
          </a:p>
          <a:p>
            <a:r>
              <a:rPr lang="en-US" dirty="0"/>
              <a:t>For language based models — rely on LSTM. The image below summarizes the approach.</a:t>
            </a:r>
          </a:p>
          <a:p>
            <a:endParaRPr lang="en-US" dirty="0"/>
          </a:p>
        </p:txBody>
      </p:sp>
      <p:pic>
        <p:nvPicPr>
          <p:cNvPr id="5" name="Picture 4" descr="Describing Image">
            <a:extLst>
              <a:ext uri="{FF2B5EF4-FFF2-40B4-BE49-F238E27FC236}">
                <a16:creationId xmlns:a16="http://schemas.microsoft.com/office/drawing/2014/main" id="{95E32824-514F-4A95-B2CD-415596CA341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26325" y="2236711"/>
            <a:ext cx="3978938" cy="288393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7">
            <a:extLst>
              <a:ext uri="{FF2B5EF4-FFF2-40B4-BE49-F238E27FC236}">
                <a16:creationId xmlns:a16="http://schemas.microsoft.com/office/drawing/2014/main" id="{2112C83C-EAB3-49AA-B460-A333EA233D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9333" y="4216931"/>
            <a:ext cx="1798638" cy="2064807"/>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6">
            <a:extLst>
              <a:ext uri="{FF2B5EF4-FFF2-40B4-BE49-F238E27FC236}">
                <a16:creationId xmlns:a16="http://schemas.microsoft.com/office/drawing/2014/main" id="{AC0B6E8A-B41F-4EBE-B7C6-5F2F8F2129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2933" y="4335708"/>
            <a:ext cx="5730875" cy="178286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28369E7-1A16-4823-93CF-137752044E73}"/>
              </a:ext>
            </a:extLst>
          </p:cNvPr>
          <p:cNvSpPr>
            <a:spLocks noChangeArrowheads="1"/>
          </p:cNvSpPr>
          <p:nvPr/>
        </p:nvSpPr>
        <p:spPr bwMode="auto">
          <a:xfrm>
            <a:off x="983848" y="2184345"/>
            <a:ext cx="9954228" cy="189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300" b="0" i="0" u="none" strike="noStrike" cap="none" normalizeH="0" baseline="0" dirty="0">
                <a:ln>
                  <a:noFill/>
                </a:ln>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rPr>
              <a:t> There are many open source dataset available </a:t>
            </a:r>
            <a:r>
              <a:rPr lang="en-US" altLang="en-US" sz="1300" dirty="0">
                <a:solidFill>
                  <a:srgbClr val="222222"/>
                </a:solidFill>
                <a:latin typeface="Lato" panose="020F0502020204030203" pitchFamily="34" charset="0"/>
                <a:ea typeface="Times New Roman" panose="02020603050405020304" pitchFamily="18" charset="0"/>
                <a:cs typeface="Times New Roman" panose="02020603050405020304" pitchFamily="18" charset="0"/>
              </a:rPr>
              <a:t> hear we are using </a:t>
            </a:r>
            <a:r>
              <a:rPr kumimoji="0" lang="en-US" altLang="en-US" sz="1300" b="0" i="0" u="none" strike="noStrike" cap="none" normalizeH="0" baseline="0" dirty="0">
                <a:ln>
                  <a:noFill/>
                </a:ln>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rPr>
              <a:t>Flick8k </a:t>
            </a:r>
            <a:r>
              <a:rPr lang="en-US" altLang="en-US" sz="1300" dirty="0">
                <a:solidFill>
                  <a:srgbClr val="222222"/>
                </a:solidFill>
                <a:latin typeface="Lato" panose="020F0502020204030203" pitchFamily="34" charset="0"/>
                <a:ea typeface="Times New Roman" panose="02020603050405020304" pitchFamily="18" charset="0"/>
                <a:cs typeface="Times New Roman" panose="02020603050405020304" pitchFamily="18" charset="0"/>
              </a:rPr>
              <a:t>dataset </a:t>
            </a:r>
            <a:endParaRPr kumimoji="0" lang="en-US" altLang="en-US" sz="9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sz="1300" b="0" i="0" u="none" strike="noStrike" cap="none" normalizeH="0" baseline="0" dirty="0">
                <a:ln>
                  <a:noFill/>
                </a:ln>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rPr>
              <a:t>Flick8k_Dataset/ :- contains the 8000 images</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51F46"/>
                </a:solidFill>
                <a:effectLst/>
                <a:latin typeface="Lato" panose="020F0502020204030203" pitchFamily="34" charset="0"/>
                <a:ea typeface="Times New Roman" panose="02020603050405020304" pitchFamily="18" charset="0"/>
                <a:cs typeface="Times New Roman" panose="02020603050405020304" pitchFamily="18" charset="0"/>
              </a:rPr>
              <a:t>The image dataset is divided into 6000 images for training, 1000 images for validation and 1000 images for testing.</a:t>
            </a:r>
            <a:endParaRPr kumimoji="0" lang="en-US" altLang="en-US" sz="9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sz="1300" b="0" i="0" u="none" strike="noStrike" cap="none" normalizeH="0" baseline="0" dirty="0">
                <a:ln>
                  <a:noFill/>
                </a:ln>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rPr>
              <a:t>Flick8k_Text/</a:t>
            </a:r>
            <a:endParaRPr kumimoji="0" lang="en-US" altLang="en-US" sz="900" b="0" i="0" u="none" strike="noStrike" cap="none" normalizeH="0" baseline="0" dirty="0">
              <a:ln>
                <a:noFill/>
              </a:ln>
              <a:solidFill>
                <a:schemeClr val="tx1"/>
              </a:solidFill>
              <a:effectLst/>
            </a:endParaRPr>
          </a:p>
          <a:p>
            <a:pPr marL="914400" marR="0" lvl="2" indent="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300" b="0" i="0" u="none" strike="noStrike" cap="none" normalizeH="0" baseline="0" dirty="0">
                <a:ln>
                  <a:noFill/>
                </a:ln>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rPr>
              <a:t>Flickr8k.token.txt:- contains the image id along with the 5 captions</a:t>
            </a:r>
            <a:endParaRPr kumimoji="0" lang="en-US" altLang="en-US" sz="11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Times New Roman" panose="02020603050405020304" pitchFamily="18" charset="0"/>
            </a:endParaRPr>
          </a:p>
          <a:p>
            <a:pPr marL="914400" marR="0" lvl="2" indent="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300" b="0" i="0" u="none" strike="noStrike" cap="none" normalizeH="0" baseline="0" dirty="0">
                <a:ln>
                  <a:noFill/>
                </a:ln>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rPr>
              <a:t>Flickr8k.trainImages.txt:- contains the training image id</a:t>
            </a:r>
            <a:r>
              <a:rPr kumimoji="0" lang="en-US" altLang="en-US" sz="1300" b="0" i="0" u="none" strike="noStrike" cap="none" normalizeH="0" baseline="0" dirty="0">
                <a:ln>
                  <a:noFill/>
                </a:ln>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en-US" altLang="en-US" sz="1300" b="0" i="0" u="none" strike="noStrike" cap="none" normalizeH="0" baseline="0" dirty="0">
                <a:ln>
                  <a:noFill/>
                </a:ln>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rPr>
              <a:t>s</a:t>
            </a:r>
            <a:endParaRPr kumimoji="0" lang="en-US" altLang="en-US" sz="11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Times New Roman" panose="02020603050405020304" pitchFamily="18" charset="0"/>
            </a:endParaRPr>
          </a:p>
          <a:p>
            <a:pPr marL="914400" marR="0" lvl="2" indent="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300" b="0" i="0" u="none" strike="noStrike" cap="none" normalizeH="0" baseline="0" dirty="0">
                <a:ln>
                  <a:noFill/>
                </a:ln>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rPr>
              <a:t>Flickr8k.testImages.txt:- contains the test image id</a:t>
            </a:r>
            <a:r>
              <a:rPr kumimoji="0" lang="en-US" altLang="en-US" sz="1300" b="0" i="0" u="none" strike="noStrike" cap="none" normalizeH="0" baseline="0" dirty="0">
                <a:ln>
                  <a:noFill/>
                </a:ln>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en-US" altLang="en-US" sz="1300" b="0" i="0" u="none" strike="noStrike" cap="none" normalizeH="0" baseline="0" dirty="0">
                <a:ln>
                  <a:noFill/>
                </a:ln>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rPr>
              <a:t>s</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41A9F661-D307-405F-B97E-32E9E755868A}"/>
              </a:ext>
            </a:extLst>
          </p:cNvPr>
          <p:cNvSpPr>
            <a:spLocks noChangeArrowheads="1"/>
          </p:cNvSpPr>
          <p:nvPr/>
        </p:nvSpPr>
        <p:spPr bwMode="auto">
          <a:xfrm>
            <a:off x="2952962" y="4216931"/>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rPr>
              <a:t> Image and its </a:t>
            </a:r>
            <a:r>
              <a:rPr kumimoji="0" lang="en-US" altLang="en-US" sz="1100" b="1" i="0" u="none" strike="noStrike" cap="none" normalizeH="0" baseline="0" dirty="0">
                <a:ln>
                  <a:noFill/>
                </a:ln>
                <a:solidFill>
                  <a:srgbClr val="1D1A16"/>
                </a:solidFill>
                <a:effectLst/>
                <a:latin typeface="Arial" panose="020B0604020202020204" pitchFamily="34" charset="0"/>
                <a:ea typeface="Calibri" panose="020F0502020204030204" pitchFamily="34" charset="0"/>
                <a:cs typeface="Arial" panose="020B0604020202020204" pitchFamily="34" charset="0"/>
              </a:rPr>
              <a:t>CAPTION</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3BA8DEF4-CEEB-40FF-9D99-FDC99E5BB4EF}"/>
              </a:ext>
            </a:extLst>
          </p:cNvPr>
          <p:cNvSpPr>
            <a:spLocks noChangeArrowheads="1"/>
          </p:cNvSpPr>
          <p:nvPr/>
        </p:nvSpPr>
        <p:spPr bwMode="auto">
          <a:xfrm>
            <a:off x="0" y="3360738"/>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sp>
        <p:nvSpPr>
          <p:cNvPr id="7" name="TextBox 6">
            <a:extLst>
              <a:ext uri="{FF2B5EF4-FFF2-40B4-BE49-F238E27FC236}">
                <a16:creationId xmlns:a16="http://schemas.microsoft.com/office/drawing/2014/main" id="{6DF2FBAB-3338-4038-80A2-36AF2F5C87B8}"/>
              </a:ext>
            </a:extLst>
          </p:cNvPr>
          <p:cNvSpPr txBox="1"/>
          <p:nvPr/>
        </p:nvSpPr>
        <p:spPr>
          <a:xfrm>
            <a:off x="3703898" y="1179167"/>
            <a:ext cx="4514127" cy="707886"/>
          </a:xfrm>
          <a:prstGeom prst="rect">
            <a:avLst/>
          </a:prstGeom>
          <a:noFill/>
        </p:spPr>
        <p:txBody>
          <a:bodyPr wrap="square" rtlCol="0">
            <a:spAutoFit/>
          </a:bodyPr>
          <a:lstStyle/>
          <a:p>
            <a:r>
              <a:rPr lang="en-US" altLang="en-US" sz="4000" dirty="0">
                <a:solidFill>
                  <a:srgbClr val="222222"/>
                </a:solidFill>
                <a:latin typeface="Lato" panose="020F0502020204030203" pitchFamily="34" charset="0"/>
                <a:ea typeface="Times New Roman" panose="02020603050405020304" pitchFamily="18" charset="0"/>
                <a:cs typeface="Times New Roman" panose="02020603050405020304" pitchFamily="18" charset="0"/>
              </a:rPr>
              <a:t>D</a:t>
            </a:r>
            <a:r>
              <a:rPr kumimoji="0" lang="en-US" altLang="en-US" sz="4000" b="0" i="0" u="none" strike="noStrike" cap="none" normalizeH="0" baseline="0" dirty="0">
                <a:ln>
                  <a:noFill/>
                </a:ln>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rPr>
              <a:t>ataset</a:t>
            </a:r>
            <a:endParaRPr kumimoji="0" lang="en-US" altLang="en-US" sz="4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285604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Cleaning text</a:t>
            </a:r>
          </a:p>
        </p:txBody>
      </p:sp>
      <p:sp>
        <p:nvSpPr>
          <p:cNvPr id="3" name="Content Placeholder 2"/>
          <p:cNvSpPr>
            <a:spLocks noGrp="1"/>
          </p:cNvSpPr>
          <p:nvPr>
            <p:ph idx="1"/>
          </p:nvPr>
        </p:nvSpPr>
        <p:spPr>
          <a:xfrm>
            <a:off x="1097280" y="1845734"/>
            <a:ext cx="4693920" cy="4023360"/>
          </a:xfrm>
        </p:spPr>
        <p:txBody>
          <a:bodyPr>
            <a:normAutofit/>
          </a:bodyPr>
          <a:lstStyle/>
          <a:p>
            <a:pPr algn="just">
              <a:lnSpc>
                <a:spcPts val="2475"/>
              </a:lnSpc>
              <a:spcAft>
                <a:spcPts val="800"/>
              </a:spcAft>
            </a:pPr>
            <a:r>
              <a:rPr lang="en-IN" sz="1800" spc="-5" dirty="0">
                <a:solidFill>
                  <a:srgbClr val="051F46"/>
                </a:solidFill>
                <a:effectLst/>
                <a:latin typeface="Open Sans" panose="020B0606030504020204" pitchFamily="34" charset="0"/>
                <a:ea typeface="Calibri" panose="020F0502020204030204" pitchFamily="34" charset="0"/>
                <a:cs typeface="Times New Roman" panose="02020603050405020304" pitchFamily="18" charset="0"/>
              </a:rPr>
              <a:t>We are going to clean the text in following order to achieve the size of vocabulary: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2475"/>
              </a:lnSpc>
              <a:buFont typeface="Symbol" panose="05050102010706020507" pitchFamily="18" charset="2"/>
              <a:buChar char=""/>
            </a:pPr>
            <a:r>
              <a:rPr lang="en-IN" sz="1800" spc="-5" dirty="0">
                <a:solidFill>
                  <a:srgbClr val="051F46"/>
                </a:solidFill>
                <a:effectLst/>
                <a:latin typeface="Open Sans" panose="020B0606030504020204" pitchFamily="34" charset="0"/>
                <a:ea typeface="Calibri" panose="020F0502020204030204" pitchFamily="34" charset="0"/>
                <a:cs typeface="Times New Roman" panose="02020603050405020304" pitchFamily="18" charset="0"/>
              </a:rPr>
              <a:t>Convert to lower case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2475"/>
              </a:lnSpc>
              <a:buFont typeface="Symbol" panose="05050102010706020507" pitchFamily="18" charset="2"/>
              <a:buChar char=""/>
            </a:pPr>
            <a:r>
              <a:rPr lang="en-IN" sz="1800" spc="-5" dirty="0">
                <a:solidFill>
                  <a:srgbClr val="051F46"/>
                </a:solidFill>
                <a:effectLst/>
                <a:latin typeface="Open Sans" panose="020B0606030504020204" pitchFamily="34" charset="0"/>
                <a:ea typeface="Calibri" panose="020F0502020204030204" pitchFamily="34" charset="0"/>
                <a:cs typeface="Times New Roman" panose="02020603050405020304" pitchFamily="18" charset="0"/>
              </a:rPr>
              <a:t>remove </a:t>
            </a:r>
            <a:r>
              <a:rPr lang="en-IN" sz="1800" spc="-5" dirty="0" err="1">
                <a:solidFill>
                  <a:srgbClr val="051F46"/>
                </a:solidFill>
                <a:effectLst/>
                <a:latin typeface="Open Sans" panose="020B0606030504020204" pitchFamily="34" charset="0"/>
                <a:ea typeface="Calibri" panose="020F0502020204030204" pitchFamily="34" charset="0"/>
                <a:cs typeface="Times New Roman" panose="02020603050405020304" pitchFamily="18" charset="0"/>
              </a:rPr>
              <a:t>punctutation</a:t>
            </a:r>
            <a:r>
              <a:rPr lang="en-IN" sz="1800" spc="-5" dirty="0">
                <a:solidFill>
                  <a:srgbClr val="051F46"/>
                </a:solidFill>
                <a:effectLst/>
                <a:latin typeface="Open Sans" panose="020B0606030504020204" pitchFamily="34" charset="0"/>
                <a:ea typeface="Calibri" panose="020F0502020204030204" pitchFamily="34" charset="0"/>
                <a:cs typeface="Times New Roman" panose="02020603050405020304" pitchFamily="18" charset="0"/>
              </a:rPr>
              <a:t> from each token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2475"/>
              </a:lnSpc>
              <a:buFont typeface="Symbol" panose="05050102010706020507" pitchFamily="18" charset="2"/>
              <a:buChar char=""/>
            </a:pPr>
            <a:r>
              <a:rPr lang="en-IN" sz="1800" spc="-5" dirty="0">
                <a:solidFill>
                  <a:srgbClr val="051F46"/>
                </a:solidFill>
                <a:effectLst/>
                <a:latin typeface="Open Sans" panose="020B0606030504020204" pitchFamily="34" charset="0"/>
                <a:ea typeface="Calibri" panose="020F0502020204030204" pitchFamily="34" charset="0"/>
                <a:cs typeface="Times New Roman" panose="02020603050405020304" pitchFamily="18" charset="0"/>
              </a:rPr>
              <a:t>remove hanging 's and 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2475"/>
              </a:lnSpc>
              <a:spcAft>
                <a:spcPts val="800"/>
              </a:spcAft>
              <a:buFont typeface="Symbol" panose="05050102010706020507" pitchFamily="18" charset="2"/>
              <a:buChar char=""/>
            </a:pPr>
            <a:r>
              <a:rPr lang="en-IN" sz="1800" spc="-5" dirty="0">
                <a:solidFill>
                  <a:srgbClr val="051F46"/>
                </a:solidFill>
                <a:effectLst/>
                <a:latin typeface="Open Sans" panose="020B0606030504020204" pitchFamily="34" charset="0"/>
                <a:ea typeface="Calibri" panose="020F0502020204030204" pitchFamily="34" charset="0"/>
                <a:cs typeface="Times New Roman" panose="02020603050405020304" pitchFamily="18" charset="0"/>
              </a:rPr>
              <a:t>remove tokens with numbers in them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C72DEEE1-1EEF-4FB3-90CD-57E565BB3A3F}"/>
              </a:ext>
            </a:extLst>
          </p:cNvPr>
          <p:cNvPicPr>
            <a:picLocks noChangeAspect="1"/>
          </p:cNvPicPr>
          <p:nvPr/>
        </p:nvPicPr>
        <p:blipFill>
          <a:blip r:embed="rId2"/>
          <a:stretch>
            <a:fillRect/>
          </a:stretch>
        </p:blipFill>
        <p:spPr>
          <a:xfrm>
            <a:off x="5870222" y="1755457"/>
            <a:ext cx="5384799" cy="411363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799A6-D578-4FE1-83B2-6018AD6388FE}"/>
              </a:ext>
            </a:extLst>
          </p:cNvPr>
          <p:cNvSpPr>
            <a:spLocks noGrp="1"/>
          </p:cNvSpPr>
          <p:nvPr>
            <p:ph type="title"/>
          </p:nvPr>
        </p:nvSpPr>
        <p:spPr/>
        <p:txBody>
          <a:bodyPr/>
          <a:lstStyle/>
          <a:p>
            <a:r>
              <a:rPr lang="en-IN" sz="1800" spc="-5" dirty="0">
                <a:solidFill>
                  <a:srgbClr val="051F46"/>
                </a:solidFill>
                <a:effectLst/>
                <a:latin typeface="Open Sans" panose="020B0606030504020204" pitchFamily="34" charset="0"/>
                <a:ea typeface="Calibri" panose="020F0502020204030204" pitchFamily="34" charset="0"/>
              </a:rPr>
              <a:t>A snippet of the output file — description.txt file should look like this:</a:t>
            </a:r>
            <a:r>
              <a:rPr lang="en-IN" sz="1800" dirty="0">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rPr>
              <a:t> </a:t>
            </a:r>
            <a:endParaRPr lang="en-IN" dirty="0"/>
          </a:p>
        </p:txBody>
      </p:sp>
      <p:pic>
        <p:nvPicPr>
          <p:cNvPr id="4" name="Content Placeholder 3">
            <a:extLst>
              <a:ext uri="{FF2B5EF4-FFF2-40B4-BE49-F238E27FC236}">
                <a16:creationId xmlns:a16="http://schemas.microsoft.com/office/drawing/2014/main" id="{5FF8C22B-31D5-432D-BF87-B184DB5BD376}"/>
              </a:ext>
            </a:extLst>
          </p:cNvPr>
          <p:cNvPicPr>
            <a:picLocks noGrp="1" noChangeAspect="1"/>
          </p:cNvPicPr>
          <p:nvPr>
            <p:ph idx="1"/>
          </p:nvPr>
        </p:nvPicPr>
        <p:blipFill>
          <a:blip r:embed="rId2"/>
          <a:stretch>
            <a:fillRect/>
          </a:stretch>
        </p:blipFill>
        <p:spPr>
          <a:xfrm>
            <a:off x="1097280" y="1930400"/>
            <a:ext cx="9630100" cy="3637201"/>
          </a:xfrm>
          <a:prstGeom prst="rect">
            <a:avLst/>
          </a:prstGeom>
        </p:spPr>
      </p:pic>
    </p:spTree>
    <p:extLst>
      <p:ext uri="{BB962C8B-B14F-4D97-AF65-F5344CB8AC3E}">
        <p14:creationId xmlns:p14="http://schemas.microsoft.com/office/powerpoint/2010/main" val="1230326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47E2-5411-4977-9168-5C0E07B42CFF}"/>
              </a:ext>
            </a:extLst>
          </p:cNvPr>
          <p:cNvSpPr>
            <a:spLocks noGrp="1"/>
          </p:cNvSpPr>
          <p:nvPr>
            <p:ph type="title"/>
          </p:nvPr>
        </p:nvSpPr>
        <p:spPr/>
        <p:txBody>
          <a:bodyPr/>
          <a:lstStyle/>
          <a:p>
            <a:r>
              <a:rPr lang="en-IN" sz="4800" b="0" dirty="0">
                <a:solidFill>
                  <a:srgbClr val="1D1A16"/>
                </a:solidFill>
                <a:effectLst/>
                <a:latin typeface="Arial" panose="020B0604020202020204" pitchFamily="34" charset="0"/>
                <a:ea typeface="Times New Roman" panose="02020603050405020304" pitchFamily="18" charset="0"/>
              </a:rPr>
              <a:t>PREPROCESSING THE IMAGE:</a:t>
            </a:r>
            <a:endParaRPr lang="en-IN" dirty="0"/>
          </a:p>
        </p:txBody>
      </p:sp>
      <p:sp>
        <p:nvSpPr>
          <p:cNvPr id="3" name="Content Placeholder 2">
            <a:extLst>
              <a:ext uri="{FF2B5EF4-FFF2-40B4-BE49-F238E27FC236}">
                <a16:creationId xmlns:a16="http://schemas.microsoft.com/office/drawing/2014/main" id="{432C657C-9769-4EAD-BF03-AE73D1474618}"/>
              </a:ext>
            </a:extLst>
          </p:cNvPr>
          <p:cNvSpPr>
            <a:spLocks noGrp="1"/>
          </p:cNvSpPr>
          <p:nvPr>
            <p:ph idx="1"/>
          </p:nvPr>
        </p:nvSpPr>
        <p:spPr>
          <a:xfrm>
            <a:off x="1097280" y="1845734"/>
            <a:ext cx="4716498" cy="4023360"/>
          </a:xfrm>
        </p:spPr>
        <p:txBody>
          <a:bodyPr/>
          <a:lstStyle/>
          <a:p>
            <a:pPr algn="just">
              <a:lnSpc>
                <a:spcPts val="2475"/>
              </a:lnSpc>
              <a:spcAft>
                <a:spcPts val="800"/>
              </a:spcAft>
            </a:pPr>
            <a:r>
              <a:rPr lang="en-IN" sz="1800" dirty="0">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ts val="2475"/>
              </a:lnSpc>
              <a:spcAft>
                <a:spcPts val="800"/>
              </a:spcAft>
            </a:pPr>
            <a:r>
              <a:rPr lang="en-IN" sz="1800" spc="-5" dirty="0">
                <a:solidFill>
                  <a:srgbClr val="051F46"/>
                </a:solidFill>
                <a:effectLst/>
                <a:latin typeface="Open Sans" panose="020B0606030504020204" pitchFamily="34" charset="0"/>
                <a:ea typeface="Calibri" panose="020F0502020204030204" pitchFamily="34" charset="0"/>
                <a:cs typeface="Times New Roman" panose="02020603050405020304" pitchFamily="18" charset="0"/>
              </a:rPr>
              <a:t>For feature extraction, the image features are in 299*299 size. The features of the image are extracted just before the last layer of classification as this is the model used to predict a classification for a photo. We are not interested in classifying images; hence we excluded the last layer.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17C43E37-B1B5-4D21-BD08-7263D66553BF}"/>
              </a:ext>
            </a:extLst>
          </p:cNvPr>
          <p:cNvPicPr>
            <a:picLocks noChangeAspect="1"/>
          </p:cNvPicPr>
          <p:nvPr/>
        </p:nvPicPr>
        <p:blipFill>
          <a:blip r:embed="rId2"/>
          <a:stretch>
            <a:fillRect/>
          </a:stretch>
        </p:blipFill>
        <p:spPr>
          <a:xfrm>
            <a:off x="6047459" y="2055596"/>
            <a:ext cx="5258845" cy="3813498"/>
          </a:xfrm>
          <a:prstGeom prst="rect">
            <a:avLst/>
          </a:prstGeom>
        </p:spPr>
      </p:pic>
    </p:spTree>
    <p:extLst>
      <p:ext uri="{BB962C8B-B14F-4D97-AF65-F5344CB8AC3E}">
        <p14:creationId xmlns:p14="http://schemas.microsoft.com/office/powerpoint/2010/main" val="378527896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1031</TotalTime>
  <Words>622</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Courier New</vt:lpstr>
      <vt:lpstr>Georgia</vt:lpstr>
      <vt:lpstr>Lato</vt:lpstr>
      <vt:lpstr>Open Sans</vt:lpstr>
      <vt:lpstr>Symbol</vt:lpstr>
      <vt:lpstr>Retrospect</vt:lpstr>
      <vt:lpstr>Image caption generator  </vt:lpstr>
      <vt:lpstr>Python based Project – Learn to Build Image Caption Generator with CNN &amp; LSTM </vt:lpstr>
      <vt:lpstr>What is Image Caption Generator?  </vt:lpstr>
      <vt:lpstr>Hear we will using following necessary libraries:   </vt:lpstr>
      <vt:lpstr>Image Captioning</vt:lpstr>
      <vt:lpstr>PowerPoint Presentation</vt:lpstr>
      <vt:lpstr>Cleaning text</vt:lpstr>
      <vt:lpstr>A snippet of the output file — description.txt file should look like this: </vt:lpstr>
      <vt:lpstr>PREPROCESSING THE IMAGE:</vt:lpstr>
      <vt:lpstr>CNN-LSTM MODEL:</vt:lpstr>
      <vt:lpstr>CNN-LSTM ARCHITECTURE</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caption generator</dc:title>
  <dc:creator>JIBRAN SHEIKH</dc:creator>
  <cp:lastModifiedBy>JIBRAN SHEIKH</cp:lastModifiedBy>
  <cp:revision>9</cp:revision>
  <dcterms:created xsi:type="dcterms:W3CDTF">2022-03-31T17:45:35Z</dcterms:created>
  <dcterms:modified xsi:type="dcterms:W3CDTF">2022-04-22T06:29:23Z</dcterms:modified>
</cp:coreProperties>
</file>