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5" r:id="rId7"/>
    <p:sldId id="262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0" clrIdx="0">
    <p:extLst/>
  </p:cmAuthor>
  <p:cmAuthor id="2" name="Microsoft Office User" initials="Office [2]" lastIdx="0" clrIdx="1">
    <p:extLst/>
  </p:cmAuthor>
  <p:cmAuthor id="3" name="Microsoft Office User" initials="Office [3]" lastIdx="0" clrIdx="2">
    <p:extLst/>
  </p:cmAuthor>
  <p:cmAuthor id="4" name="Microsoft Office User" initials="Office [4]" lastIdx="0" clrIdx="3">
    <p:extLst/>
  </p:cmAuthor>
  <p:cmAuthor id="5" name="Microsoft Office User" initials="Office [5]" lastIdx="0" clrIdx="4">
    <p:extLst/>
  </p:cmAuthor>
  <p:cmAuthor id="6" name="Microsoft Office User" initials="Office [6]" lastIdx="0" clrIdx="5">
    <p:extLst/>
  </p:cmAuthor>
  <p:cmAuthor id="7" name="Microsoft Office User" initials="Office [7]" lastIdx="0" clrIdx="6">
    <p:extLst/>
  </p:cmAuthor>
  <p:cmAuthor id="8" name="Microsoft Office User" initials="Office [8]" lastIdx="0" clrIdx="7">
    <p:extLst/>
  </p:cmAuthor>
  <p:cmAuthor id="9" name="Microsoft Office User" initials="Office [9]" lastIdx="0" clrIdx="8">
    <p:extLst/>
  </p:cmAuthor>
  <p:cmAuthor id="10" name="Microsoft Office User" initials="Office [10]" lastIdx="0" clrIdx="9">
    <p:extLst/>
  </p:cmAuthor>
  <p:cmAuthor id="11" name="Microsoft Office User" initials="Office [11]" lastIdx="0" clrIdx="10">
    <p:extLst/>
  </p:cmAuthor>
  <p:cmAuthor id="12" name="Microsoft Office User" initials="Office [12]" lastIdx="0" clrIdx="11">
    <p:extLst/>
  </p:cmAuthor>
  <p:cmAuthor id="13" name="Microsoft Office User" initials="Office [13]" lastIdx="0" clrIdx="1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73750"/>
  </p:normalViewPr>
  <p:slideViewPr>
    <p:cSldViewPr snapToGrid="0" snapToObjects="1">
      <p:cViewPr>
        <p:scale>
          <a:sx n="81" d="100"/>
          <a:sy n="81" d="100"/>
        </p:scale>
        <p:origin x="968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58588-0570-6F42-BD04-436FDD7ED8D3}" type="datetimeFigureOut">
              <a:rPr kumimoji="1" lang="ko-KR" altLang="en-US" smtClean="0"/>
              <a:t>2017. 9. 22.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6A81B-FF00-C440-908B-25D87E7F3B9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5851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ko-KR" altLang="en-US" dirty="0" smtClean="0"/>
              <a:t>규제 기구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정부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ko-KR" altLang="en-US" dirty="0" smtClean="0"/>
              <a:t>비정부 기구</a:t>
            </a:r>
            <a:r>
              <a:rPr kumimoji="1" lang="en-US" altLang="ko-KR" dirty="0" smtClean="0"/>
              <a:t>)</a:t>
            </a:r>
            <a:endParaRPr kumimoji="1" lang="en-US" altLang="ko-KR" dirty="0" smtClean="0"/>
          </a:p>
          <a:p>
            <a:pPr marL="228600" indent="-228600">
              <a:buAutoNum type="arabicPeriod"/>
            </a:pPr>
            <a:r>
              <a:rPr kumimoji="1" lang="ko-KR" altLang="en-US" dirty="0" smtClean="0"/>
              <a:t>규제</a:t>
            </a:r>
            <a:endParaRPr kumimoji="1" lang="en-US" altLang="ko-KR" dirty="0" smtClean="0"/>
          </a:p>
          <a:p>
            <a:pPr marL="228600" indent="-228600">
              <a:buAutoNum type="arabicPeriod"/>
            </a:pPr>
            <a:r>
              <a:rPr kumimoji="1" lang="ko-KR" altLang="en-US" dirty="0" smtClean="0"/>
              <a:t>스마트 컨트랙트 이사회</a:t>
            </a:r>
            <a:endParaRPr kumimoji="1" lang="en-US" altLang="ko-KR" dirty="0" smtClean="0"/>
          </a:p>
          <a:p>
            <a:pPr marL="228600" indent="-228600">
              <a:buAutoNum type="arabicPeriod"/>
            </a:pPr>
            <a:r>
              <a:rPr kumimoji="1" lang="ko-KR" altLang="en-US" dirty="0" smtClean="0"/>
              <a:t>지브렐 </a:t>
            </a:r>
            <a:r>
              <a:rPr kumimoji="1" lang="en-US" altLang="ko-KR" dirty="0" smtClean="0"/>
              <a:t>Inc.</a:t>
            </a:r>
            <a:r>
              <a:rPr kumimoji="1" lang="en-US" altLang="ko-KR" baseline="0" dirty="0" smtClean="0"/>
              <a:t>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지브렐 파트너 네트워크 포함</a:t>
            </a:r>
            <a:r>
              <a:rPr kumimoji="1" lang="en-US" altLang="ko-KR" dirty="0" smtClean="0"/>
              <a:t>)</a:t>
            </a:r>
          </a:p>
          <a:p>
            <a:pPr marL="228600" indent="-228600">
              <a:buAutoNum type="arabicPeriod"/>
            </a:pPr>
            <a:r>
              <a:rPr kumimoji="1" lang="ko-KR" altLang="en-US" dirty="0" smtClean="0"/>
              <a:t>지급 </a:t>
            </a:r>
            <a:r>
              <a:rPr kumimoji="1" lang="ko-KR" altLang="en-US" dirty="0" smtClean="0"/>
              <a:t>채널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전신 송금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ko-KR" altLang="en-US" baseline="0" dirty="0" smtClean="0"/>
              <a:t>직접 예금 등</a:t>
            </a:r>
            <a:r>
              <a:rPr kumimoji="1" lang="en-US" altLang="ko-KR" baseline="0" dirty="0" smtClean="0"/>
              <a:t>)</a:t>
            </a:r>
          </a:p>
          <a:p>
            <a:pPr marL="228600" indent="-228600">
              <a:buAutoNum type="arabicPeriod"/>
            </a:pPr>
            <a:r>
              <a:rPr kumimoji="1" lang="ko-KR" altLang="en-US" baseline="0" dirty="0" smtClean="0"/>
              <a:t>전통 경제 </a:t>
            </a:r>
            <a:r>
              <a:rPr kumimoji="1" lang="en-US" altLang="ko-KR" baseline="0" dirty="0" smtClean="0"/>
              <a:t>(</a:t>
            </a:r>
            <a:r>
              <a:rPr kumimoji="1" lang="ko-KR" altLang="en-US" baseline="0" dirty="0" smtClean="0"/>
              <a:t>오프 체인</a:t>
            </a:r>
            <a:r>
              <a:rPr kumimoji="1" lang="en-US" altLang="ko-KR" baseline="0" dirty="0" smtClean="0"/>
              <a:t>)</a:t>
            </a:r>
          </a:p>
          <a:p>
            <a:pPr marL="228600" indent="-228600">
              <a:buAutoNum type="arabicPeriod"/>
            </a:pPr>
            <a:r>
              <a:rPr kumimoji="1" lang="ko-KR" altLang="en-US" baseline="0" dirty="0" smtClean="0"/>
              <a:t>규제</a:t>
            </a:r>
            <a:endParaRPr kumimoji="1"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CryDR</a:t>
            </a:r>
            <a:r>
              <a:rPr kumimoji="1" lang="ko-KR" altLang="en-US" baseline="0" dirty="0" smtClean="0"/>
              <a:t> 전송 </a:t>
            </a:r>
            <a:r>
              <a:rPr kumimoji="1" lang="en-US" altLang="ko-KR" baseline="0" dirty="0" smtClean="0"/>
              <a:t>(</a:t>
            </a:r>
            <a:r>
              <a:rPr kumimoji="1" lang="ko-KR" altLang="en-US" baseline="0" dirty="0" smtClean="0"/>
              <a:t>지급</a:t>
            </a:r>
            <a:r>
              <a:rPr kumimoji="1" lang="en-US" altLang="ko-KR" baseline="0" dirty="0" smtClean="0"/>
              <a:t>)</a:t>
            </a:r>
            <a:endParaRPr kumimoji="1" lang="en-US" altLang="ko-KR" baseline="0" dirty="0" smtClean="0"/>
          </a:p>
          <a:p>
            <a:pPr marL="228600" indent="-228600">
              <a:buAutoNum type="arabicPeriod"/>
            </a:pPr>
            <a:r>
              <a:rPr kumimoji="1" lang="ko-KR" altLang="en-US" baseline="0" dirty="0" smtClean="0"/>
              <a:t>전송</a:t>
            </a:r>
            <a:endParaRPr kumimoji="1" lang="en-US" altLang="ko-KR" baseline="0" dirty="0" smtClean="0"/>
          </a:p>
          <a:p>
            <a:pPr marL="228600" indent="-228600">
              <a:buAutoNum type="arabicPeriod"/>
            </a:pPr>
            <a:r>
              <a:rPr kumimoji="1" lang="ko-KR" altLang="en-US" baseline="0" dirty="0" smtClean="0"/>
              <a:t> 이더리움 블록체인 </a:t>
            </a:r>
            <a:r>
              <a:rPr kumimoji="1" lang="en-US" altLang="ko-KR" baseline="0" dirty="0" smtClean="0"/>
              <a:t>&gt;</a:t>
            </a:r>
            <a:r>
              <a:rPr kumimoji="1" lang="ko-KR" altLang="en-US" baseline="0" dirty="0" smtClean="0"/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CryDR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kumimoji="1" lang="ko-KR" altLang="en-US" baseline="0" dirty="0" smtClean="0"/>
              <a:t> 사용자의 이더리움 </a:t>
            </a:r>
            <a:r>
              <a:rPr kumimoji="1" lang="ko-KR" altLang="en-US" baseline="0" dirty="0" smtClean="0"/>
              <a:t>계정</a:t>
            </a:r>
            <a:endParaRPr kumimoji="1"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6A81B-FF00-C440-908B-25D87E7F3B9F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393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ko-KR" altLang="en-US" dirty="0" smtClean="0"/>
              <a:t>스마트 컨트랙트 이사회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스마트 컨트랙트</a:t>
            </a:r>
            <a:endParaRPr kumimoji="1" lang="en-US" altLang="ko-KR" dirty="0" smtClean="0"/>
          </a:p>
          <a:p>
            <a:pPr marL="228600" indent="-228600">
              <a:buAutoNum type="arabicPeriod"/>
            </a:pPr>
            <a:r>
              <a:rPr kumimoji="1" lang="ko-KR" altLang="en-US" dirty="0" smtClean="0"/>
              <a:t>주문</a:t>
            </a:r>
            <a:endParaRPr kumimoji="1" lang="en-US" altLang="ko-KR" dirty="0" smtClean="0"/>
          </a:p>
          <a:p>
            <a:pPr marL="228600" indent="-228600">
              <a:buAutoNum type="arabicPeriod"/>
            </a:pPr>
            <a:r>
              <a:rPr kumimoji="1" lang="ko-KR" altLang="en-US" dirty="0" smtClean="0"/>
              <a:t>지브렐 </a:t>
            </a:r>
            <a:r>
              <a:rPr kumimoji="1" lang="en-US" altLang="ko-KR" dirty="0" smtClean="0"/>
              <a:t>DAO / </a:t>
            </a:r>
            <a:r>
              <a:rPr kumimoji="1" lang="ko-KR" altLang="en-US" dirty="0" smtClean="0"/>
              <a:t>스마트 컨트랙트</a:t>
            </a:r>
            <a:endParaRPr kumimoji="1" lang="en-US" altLang="ko-KR" dirty="0" smtClean="0"/>
          </a:p>
          <a:p>
            <a:pPr marL="228600" indent="-228600">
              <a:buAutoNum type="arabicPeriod"/>
            </a:pPr>
            <a:r>
              <a:rPr kumimoji="1" lang="en-US" altLang="ko-KR" dirty="0" err="1" smtClean="0"/>
              <a:t>CryDR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스마트 컨트랙트</a:t>
            </a:r>
            <a:endParaRPr kumimoji="1" lang="en-US" altLang="ko-KR" dirty="0" smtClean="0"/>
          </a:p>
          <a:p>
            <a:pPr marL="228600" indent="-228600">
              <a:buAutoNum type="arabicPeriod"/>
            </a:pPr>
            <a:r>
              <a:rPr kumimoji="1" lang="ko-KR" altLang="en-US" dirty="0" smtClean="0"/>
              <a:t>사용</a:t>
            </a:r>
            <a:endParaRPr kumimoji="1" lang="en-US" altLang="ko-KR" dirty="0" smtClean="0"/>
          </a:p>
          <a:p>
            <a:pPr marL="228600" indent="-228600">
              <a:buAutoNum type="arabicPeriod"/>
            </a:pPr>
            <a:r>
              <a:rPr kumimoji="1" lang="ko-KR" altLang="en-US" dirty="0" smtClean="0"/>
              <a:t>웹사이트</a:t>
            </a:r>
            <a:endParaRPr kumimoji="1" lang="en-US" altLang="ko-KR" dirty="0" smtClean="0"/>
          </a:p>
          <a:p>
            <a:pPr marL="228600" indent="-228600">
              <a:buAutoNum type="arabicPeriod"/>
            </a:pPr>
            <a:r>
              <a:rPr kumimoji="1" lang="ko-KR" altLang="en-US" dirty="0" smtClean="0"/>
              <a:t>모바일 </a:t>
            </a:r>
            <a:r>
              <a:rPr kumimoji="1" lang="ko-KR" altLang="en-US" dirty="0" smtClean="0"/>
              <a:t>어플리케이션</a:t>
            </a:r>
            <a:endParaRPr kumimoji="1" lang="en-US" altLang="ko-KR" dirty="0" smtClean="0"/>
          </a:p>
          <a:p>
            <a:pPr marL="228600" indent="-228600">
              <a:buAutoNum type="arabicPeriod"/>
            </a:pP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6A81B-FF00-C440-908B-25D87E7F3B9F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1620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ko-KR" altLang="en-US" dirty="0" smtClean="0"/>
              <a:t>탈중앙화 어플리케이션</a:t>
            </a:r>
            <a:endParaRPr kumimoji="1" lang="en-US" altLang="ko-KR" dirty="0" smtClean="0"/>
          </a:p>
          <a:p>
            <a:pPr marL="228600" indent="-228600">
              <a:buAutoNum type="arabicPeriod"/>
            </a:pPr>
            <a:r>
              <a:rPr kumimoji="1" lang="ko-KR" altLang="en-US" dirty="0" smtClean="0"/>
              <a:t>스마트 컨트랙트</a:t>
            </a:r>
            <a:endParaRPr kumimoji="1" lang="en-US" altLang="ko-KR" dirty="0" smtClean="0"/>
          </a:p>
          <a:p>
            <a:pPr marL="228600" indent="-228600">
              <a:buAutoNum type="arabicPeriod"/>
            </a:pPr>
            <a:r>
              <a:rPr kumimoji="1" lang="en-US" altLang="ko-KR" dirty="0" err="1" smtClean="0"/>
              <a:t>CryDR</a:t>
            </a:r>
            <a:r>
              <a:rPr kumimoji="1" lang="ko-KR" altLang="en-US" dirty="0" smtClean="0"/>
              <a:t> 뷰 </a:t>
            </a:r>
            <a:r>
              <a:rPr kumimoji="1" lang="en-US" altLang="ko-KR" dirty="0" smtClean="0"/>
              <a:t>/</a:t>
            </a:r>
            <a:r>
              <a:rPr kumimoji="1" lang="en-US" altLang="ko-KR" baseline="0" dirty="0" smtClean="0"/>
              <a:t> ERC20</a:t>
            </a:r>
          </a:p>
          <a:p>
            <a:pPr marL="228600" indent="-228600">
              <a:buAutoNum type="arabicPeriod"/>
            </a:pPr>
            <a:r>
              <a:rPr kumimoji="1" lang="en-US" altLang="ko-KR" dirty="0" err="1" smtClean="0"/>
              <a:t>CryDR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컨트롤러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뷰와 스토리지 조직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컴플라이언스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비지니스 로직</a:t>
            </a:r>
            <a:endParaRPr kumimoji="1" lang="en-US" altLang="ko-KR" dirty="0" smtClean="0"/>
          </a:p>
          <a:p>
            <a:pPr marL="228600" indent="-228600">
              <a:buAutoNum type="arabicPeriod"/>
            </a:pPr>
            <a:r>
              <a:rPr kumimoji="1" lang="en-US" altLang="ko-KR" dirty="0" err="1" smtClean="0"/>
              <a:t>CryDR</a:t>
            </a:r>
            <a:r>
              <a:rPr kumimoji="1" lang="ko-KR" altLang="en-US" dirty="0" smtClean="0"/>
              <a:t> 스토리지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사용자 잔액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지출 승인</a:t>
            </a:r>
            <a:endParaRPr kumimoji="1" lang="en-US" altLang="ko-KR" dirty="0" smtClean="0"/>
          </a:p>
          <a:p>
            <a:pPr marL="228600" indent="-228600">
              <a:buAutoNum type="arabicPeriod"/>
            </a:pPr>
            <a:endParaRPr kumimoji="1" lang="en-US" altLang="ko-KR" dirty="0" smtClean="0"/>
          </a:p>
          <a:p>
            <a:pPr marL="228600" indent="-228600">
              <a:buAutoNum type="arabicPeriod"/>
            </a:pPr>
            <a:endParaRPr kumimoji="1" lang="en-US" altLang="ko-KR" dirty="0" smtClean="0"/>
          </a:p>
          <a:p>
            <a:pPr marL="228600" indent="-228600">
              <a:buAutoNum type="arabicPeriod"/>
            </a:pPr>
            <a:endParaRPr kumimoji="1" lang="en-US" altLang="ko-KR" dirty="0" smtClean="0"/>
          </a:p>
          <a:p>
            <a:pPr marL="228600" indent="-228600">
              <a:buAutoNum type="arabicPeriod"/>
            </a:pPr>
            <a:endParaRPr kumimoji="1" lang="en-US" altLang="ko-KR" baseline="0" dirty="0" smtClean="0"/>
          </a:p>
          <a:p>
            <a:pPr marL="228600" indent="-228600">
              <a:buAutoNum type="arabicPeriod"/>
            </a:pPr>
            <a:endParaRPr kumimoji="1" lang="en-US" altLang="ko-KR" baseline="0" dirty="0" smtClean="0"/>
          </a:p>
          <a:p>
            <a:pPr marL="228600" indent="-228600">
              <a:buAutoNum type="arabicPeriod"/>
            </a:pP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6A81B-FF00-C440-908B-25D87E7F3B9F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9827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ko-KR" altLang="en-US" dirty="0" smtClean="0"/>
              <a:t>탈중앙화 </a:t>
            </a:r>
            <a:r>
              <a:rPr kumimoji="1" lang="ko-KR" altLang="en-US" dirty="0" smtClean="0"/>
              <a:t>어플리케이션</a:t>
            </a:r>
            <a:endParaRPr kumimoji="1" lang="en-US" altLang="ko-KR" dirty="0" smtClean="0"/>
          </a:p>
          <a:p>
            <a:pPr marL="228600" indent="-228600">
              <a:buAutoNum type="arabicPeriod"/>
            </a:pPr>
            <a:r>
              <a:rPr kumimoji="1" lang="ko-KR" altLang="en-US" dirty="0" smtClean="0"/>
              <a:t>스마트 컨트랙트</a:t>
            </a:r>
            <a:endParaRPr kumimoji="1" lang="en-US" altLang="ko-KR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dirty="0" err="1" smtClean="0"/>
              <a:t>CryDR</a:t>
            </a:r>
            <a:r>
              <a:rPr kumimoji="1" lang="ko-KR" altLang="en-US" dirty="0" smtClean="0"/>
              <a:t> 뷰 </a:t>
            </a:r>
            <a:r>
              <a:rPr kumimoji="1" lang="en-US" altLang="ko-KR" dirty="0" smtClean="0"/>
              <a:t>/</a:t>
            </a:r>
            <a:r>
              <a:rPr kumimoji="1" lang="en-US" altLang="ko-KR" baseline="0" dirty="0" smtClean="0"/>
              <a:t> ERC20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dirty="0" err="1" smtClean="0"/>
              <a:t>CryDR</a:t>
            </a:r>
            <a:r>
              <a:rPr kumimoji="1" lang="ko-KR" altLang="en-US" dirty="0" smtClean="0"/>
              <a:t> 컨트롤러 </a:t>
            </a:r>
            <a:r>
              <a:rPr kumimoji="1" lang="en-US" altLang="ko-KR" dirty="0" smtClean="0"/>
              <a:t>v4.0</a:t>
            </a:r>
            <a:r>
              <a:rPr kumimoji="1" lang="en-US" altLang="ko-KR" baseline="0" dirty="0" smtClean="0"/>
              <a:t> / </a:t>
            </a:r>
            <a:r>
              <a:rPr kumimoji="1" lang="ko-KR" altLang="en-US" dirty="0" smtClean="0"/>
              <a:t> 뷰와 스토리지 조직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컴플라이언스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비지니스 로직</a:t>
            </a:r>
            <a:endParaRPr kumimoji="1" lang="en-US" altLang="ko-KR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dirty="0" err="1" smtClean="0"/>
              <a:t>CryDR</a:t>
            </a:r>
            <a:r>
              <a:rPr kumimoji="1" lang="ko-KR" altLang="en-US" dirty="0" smtClean="0"/>
              <a:t> 컨트롤러 </a:t>
            </a:r>
            <a:r>
              <a:rPr kumimoji="1" lang="en-US" altLang="ko-KR" dirty="0" smtClean="0"/>
              <a:t>v2.0</a:t>
            </a:r>
            <a:r>
              <a:rPr kumimoji="1" lang="en-US" altLang="ko-KR" baseline="0" dirty="0" smtClean="0"/>
              <a:t> / </a:t>
            </a:r>
            <a:r>
              <a:rPr kumimoji="1" lang="ko-KR" altLang="en-US" dirty="0" smtClean="0"/>
              <a:t> 뷰와 스토리지 조직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업데이트된 컴플라이언스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업데이트된 비지니스 로직</a:t>
            </a:r>
            <a:endParaRPr kumimoji="1" lang="en-US" altLang="ko-KR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dirty="0" err="1" smtClean="0"/>
              <a:t>CryDR</a:t>
            </a:r>
            <a:r>
              <a:rPr kumimoji="1" lang="ko-KR" altLang="en-US" dirty="0" smtClean="0"/>
              <a:t> 스토리지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사용자 잔액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지출 승인</a:t>
            </a:r>
            <a:endParaRPr kumimoji="1" lang="en-US" altLang="ko-KR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dirty="0" smtClean="0"/>
          </a:p>
          <a:p>
            <a:pPr marL="228600" indent="-228600">
              <a:buAutoNum type="arabicPeriod"/>
            </a:pPr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6A81B-FF00-C440-908B-25D87E7F3B9F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467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ko-KR" altLang="en-US" dirty="0" smtClean="0"/>
              <a:t>탈중앙화 </a:t>
            </a:r>
            <a:r>
              <a:rPr kumimoji="1" lang="ko-KR" altLang="en-US" dirty="0" smtClean="0"/>
              <a:t>어플리케이션</a:t>
            </a:r>
            <a:endParaRPr kumimoji="1" lang="en-US" altLang="ko-KR" dirty="0" smtClean="0"/>
          </a:p>
          <a:p>
            <a:pPr marL="228600" indent="-228600">
              <a:buAutoNum type="arabicPeriod"/>
            </a:pPr>
            <a:r>
              <a:rPr kumimoji="1" lang="ko-KR" altLang="en-US" dirty="0" smtClean="0"/>
              <a:t>스마트 컨트랙트</a:t>
            </a:r>
            <a:endParaRPr kumimoji="1" lang="en-US" altLang="ko-KR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dirty="0" err="1" smtClean="0"/>
              <a:t>CryDR</a:t>
            </a:r>
            <a:r>
              <a:rPr kumimoji="1" lang="ko-KR" altLang="en-US" dirty="0" smtClean="0"/>
              <a:t> 뷰 </a:t>
            </a:r>
            <a:r>
              <a:rPr kumimoji="1" lang="en-US" altLang="ko-KR" dirty="0" smtClean="0"/>
              <a:t>/</a:t>
            </a:r>
            <a:r>
              <a:rPr kumimoji="1" lang="en-US" altLang="ko-KR" baseline="0" dirty="0" smtClean="0"/>
              <a:t> ERC20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dirty="0" err="1" smtClean="0"/>
              <a:t>CryDR</a:t>
            </a:r>
            <a:r>
              <a:rPr kumimoji="1" lang="ko-KR" altLang="en-US" dirty="0" smtClean="0"/>
              <a:t> 뷰 </a:t>
            </a:r>
            <a:r>
              <a:rPr kumimoji="1" lang="en-US" altLang="ko-KR" dirty="0" smtClean="0"/>
              <a:t>/</a:t>
            </a:r>
            <a:r>
              <a:rPr kumimoji="1" lang="en-US" altLang="ko-KR" baseline="0" dirty="0" smtClean="0"/>
              <a:t> ERC223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dirty="0" err="1" smtClean="0"/>
              <a:t>CryDR</a:t>
            </a:r>
            <a:r>
              <a:rPr kumimoji="1" lang="ko-KR" altLang="en-US" dirty="0" smtClean="0"/>
              <a:t> 컨트롤러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뷰와 스토리지 조직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업데이트된 컴플라이언스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업데이트된 비지니스 로직</a:t>
            </a:r>
            <a:endParaRPr kumimoji="1" lang="en-US" altLang="ko-KR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dirty="0" err="1" smtClean="0"/>
              <a:t>CryDR</a:t>
            </a:r>
            <a:r>
              <a:rPr kumimoji="1" lang="ko-KR" altLang="en-US" dirty="0" smtClean="0"/>
              <a:t> 스토리지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사용자 잔액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지출 승인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6A81B-FF00-C440-908B-25D87E7F3B9F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2979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en-US" altLang="ko-KR" u="none" dirty="0" err="1" smtClean="0">
                <a:solidFill>
                  <a:srgbClr val="FFFF00"/>
                </a:solidFill>
              </a:rPr>
              <a:t>Init</a:t>
            </a:r>
            <a:r>
              <a:rPr kumimoji="1" lang="en-US" altLang="ko-KR" u="none" dirty="0" smtClean="0">
                <a:solidFill>
                  <a:srgbClr val="FFFF00"/>
                </a:solidFill>
              </a:rPr>
              <a:t> operation</a:t>
            </a:r>
          </a:p>
          <a:p>
            <a:pPr marL="228600" indent="-228600">
              <a:buAutoNum type="arabicPeriod"/>
            </a:pPr>
            <a:r>
              <a:rPr kumimoji="1" lang="ko-KR" altLang="en-US" u="none" dirty="0" smtClean="0">
                <a:solidFill>
                  <a:srgbClr val="FFFF00"/>
                </a:solidFill>
              </a:rPr>
              <a:t>컨트롤러로 콜 전달</a:t>
            </a:r>
            <a:endParaRPr kumimoji="1" lang="en-US" altLang="ko-KR" u="none" dirty="0" smtClean="0">
              <a:solidFill>
                <a:srgbClr val="FFFF00"/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baseline="0" dirty="0" smtClean="0"/>
              <a:t>변경사항 </a:t>
            </a:r>
            <a:r>
              <a:rPr kumimoji="1" lang="ko-KR" altLang="en-US" baseline="0" dirty="0" smtClean="0"/>
              <a:t>기록</a:t>
            </a:r>
            <a:endParaRPr kumimoji="1" lang="en-US" altLang="ko-KR" baseline="0" dirty="0" smtClean="0"/>
          </a:p>
          <a:p>
            <a:pPr marL="228600" indent="-228600">
              <a:buAutoNum type="arabicPeriod"/>
            </a:pPr>
            <a:r>
              <a:rPr kumimoji="1" lang="ko-KR" altLang="en-US" u="none" dirty="0" smtClean="0"/>
              <a:t>컨트롤 흐름 전환</a:t>
            </a:r>
            <a:endParaRPr kumimoji="1" lang="en-US" altLang="ko-KR" u="none" dirty="0" smtClean="0"/>
          </a:p>
          <a:p>
            <a:pPr marL="228600" indent="-228600">
              <a:buAutoNum type="arabicPeriod"/>
            </a:pPr>
            <a:r>
              <a:rPr kumimoji="1" lang="ko-KR" altLang="en-US" u="none" dirty="0" smtClean="0"/>
              <a:t>이벤트 유발</a:t>
            </a:r>
            <a:endParaRPr kumimoji="1" lang="en-US" altLang="ko-KR" u="none" dirty="0" smtClean="0"/>
          </a:p>
          <a:p>
            <a:pPr marL="228600" indent="-228600">
              <a:buAutoNum type="arabicPeriod"/>
            </a:pPr>
            <a:r>
              <a:rPr kumimoji="1" lang="ko-KR" altLang="en-US" dirty="0" smtClean="0"/>
              <a:t>스마트 </a:t>
            </a:r>
            <a:r>
              <a:rPr kumimoji="1" lang="ko-KR" altLang="en-US" dirty="0" smtClean="0"/>
              <a:t>컨트랙트</a:t>
            </a:r>
            <a:endParaRPr kumimoji="1" lang="en-US" altLang="ko-KR" dirty="0" smtClean="0"/>
          </a:p>
          <a:p>
            <a:pPr marL="228600" indent="-228600">
              <a:buAutoNum type="arabicPeriod"/>
            </a:pPr>
            <a:r>
              <a:rPr kumimoji="1" lang="ko-KR" altLang="en-US" dirty="0" smtClean="0"/>
              <a:t>탈중앙화 </a:t>
            </a:r>
            <a:r>
              <a:rPr kumimoji="1" lang="ko-KR" altLang="en-US" dirty="0" smtClean="0"/>
              <a:t>어플리케이션</a:t>
            </a:r>
            <a:endParaRPr kumimoji="1" lang="en-US" altLang="ko-KR" dirty="0" smtClean="0"/>
          </a:p>
          <a:p>
            <a:pPr marL="228600" indent="-228600">
              <a:buAutoNum type="arabicPeriod"/>
            </a:pPr>
            <a:r>
              <a:rPr kumimoji="1" lang="ko-KR" altLang="en-US" dirty="0" smtClean="0"/>
              <a:t>이벤트 </a:t>
            </a:r>
            <a:r>
              <a:rPr kumimoji="1" lang="ko-KR" altLang="en-US" dirty="0" smtClean="0"/>
              <a:t>수신 대기</a:t>
            </a:r>
            <a:endParaRPr kumimoji="1" lang="en-US" altLang="ko-KR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dirty="0" err="1" smtClean="0"/>
              <a:t>CryDR</a:t>
            </a:r>
            <a:r>
              <a:rPr kumimoji="1" lang="ko-KR" altLang="en-US" dirty="0" smtClean="0"/>
              <a:t> 뷰 </a:t>
            </a:r>
            <a:r>
              <a:rPr kumimoji="1" lang="en-US" altLang="ko-KR" dirty="0" smtClean="0"/>
              <a:t>/</a:t>
            </a:r>
            <a:r>
              <a:rPr kumimoji="1" lang="en-US" altLang="ko-KR" baseline="0" dirty="0" smtClean="0"/>
              <a:t> ERC20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dirty="0" err="1" smtClean="0"/>
              <a:t>CryDR</a:t>
            </a:r>
            <a:r>
              <a:rPr kumimoji="1" lang="ko-KR" altLang="en-US" dirty="0" smtClean="0"/>
              <a:t> 뷰 </a:t>
            </a:r>
            <a:r>
              <a:rPr kumimoji="1" lang="en-US" altLang="ko-KR" dirty="0" smtClean="0"/>
              <a:t>/</a:t>
            </a:r>
            <a:r>
              <a:rPr kumimoji="1" lang="en-US" altLang="ko-KR" baseline="0" dirty="0" smtClean="0"/>
              <a:t> ERC223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dirty="0" err="1" smtClean="0"/>
              <a:t>CryDR</a:t>
            </a:r>
            <a:r>
              <a:rPr kumimoji="1" lang="ko-KR" altLang="en-US" dirty="0" smtClean="0"/>
              <a:t> 컨트롤러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뷰와 스토리지 조직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업데이트된 컴플라이언스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업데이트된 비지니스 로직</a:t>
            </a:r>
            <a:endParaRPr kumimoji="1" lang="en-US" altLang="ko-KR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dirty="0" err="1" smtClean="0"/>
              <a:t>CryDR</a:t>
            </a:r>
            <a:r>
              <a:rPr kumimoji="1" lang="ko-KR" altLang="en-US" dirty="0" smtClean="0"/>
              <a:t> 스토리지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사용자 잔액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지출 승인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6A81B-FF00-C440-908B-25D87E7F3B9F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1005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dirty="0" smtClean="0"/>
              <a:t>탈중앙화 </a:t>
            </a:r>
            <a:r>
              <a:rPr kumimoji="1" lang="ko-KR" altLang="en-US" dirty="0" smtClean="0"/>
              <a:t>어플리케이션</a:t>
            </a:r>
            <a:endParaRPr kumimoji="1" lang="en-US" altLang="ko-KR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dirty="0" smtClean="0"/>
              <a:t>스마트 컨트랙트</a:t>
            </a:r>
            <a:endParaRPr kumimoji="1" lang="en-US" altLang="ko-KR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dirty="0" err="1" smtClean="0"/>
              <a:t>CryDR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뷰</a:t>
            </a:r>
            <a:endParaRPr kumimoji="1" lang="en-US" altLang="ko-KR" baseline="0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dirty="0" err="1" smtClean="0"/>
              <a:t>CryDR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컨트롤러</a:t>
            </a:r>
            <a:endParaRPr kumimoji="1" lang="en-US" altLang="ko-KR" baseline="0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dirty="0" err="1" smtClean="0"/>
              <a:t>CryDR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스토리지</a:t>
            </a:r>
            <a:endParaRPr kumimoji="1" lang="en-US" altLang="ko-KR" baseline="0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baseline="0" dirty="0" smtClean="0"/>
              <a:t>지브렐 컴플라이언스 </a:t>
            </a:r>
            <a:r>
              <a:rPr kumimoji="1" lang="en-US" altLang="ko-KR" baseline="0" dirty="0" smtClean="0"/>
              <a:t>API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baseline="0" dirty="0" smtClean="0"/>
              <a:t>지브렐 </a:t>
            </a:r>
            <a:r>
              <a:rPr kumimoji="1" lang="en-US" altLang="ko-KR" baseline="0" dirty="0" smtClean="0"/>
              <a:t>KYC/AML </a:t>
            </a:r>
            <a:r>
              <a:rPr kumimoji="1" lang="ko-KR" altLang="en-US" baseline="0" dirty="0" smtClean="0"/>
              <a:t>시스템</a:t>
            </a:r>
            <a:endParaRPr kumimoji="1" lang="en-US" altLang="ko-KR" baseline="0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baseline="0" dirty="0" smtClean="0"/>
              <a:t>제 </a:t>
            </a:r>
            <a:r>
              <a:rPr kumimoji="1" lang="en-US" altLang="ko-KR" baseline="0" dirty="0" smtClean="0"/>
              <a:t>3</a:t>
            </a:r>
            <a:r>
              <a:rPr kumimoji="1" lang="ko-KR" altLang="en-US" baseline="0" dirty="0" smtClean="0"/>
              <a:t>자 </a:t>
            </a:r>
            <a:r>
              <a:rPr kumimoji="1" lang="en-US" altLang="ko-KR" baseline="0" dirty="0" smtClean="0"/>
              <a:t>KYC/AML </a:t>
            </a:r>
            <a:r>
              <a:rPr kumimoji="1" lang="ko-KR" altLang="en-US" baseline="0" dirty="0" smtClean="0"/>
              <a:t>제공자 </a:t>
            </a:r>
            <a:r>
              <a:rPr kumimoji="1" lang="en-US" altLang="ko-KR" baseline="0" dirty="0" smtClean="0"/>
              <a:t>(Civic, </a:t>
            </a:r>
            <a:r>
              <a:rPr kumimoji="1" lang="en-US" altLang="ko-KR" baseline="0" dirty="0" err="1" smtClean="0"/>
              <a:t>Cetas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등</a:t>
            </a:r>
            <a:r>
              <a:rPr kumimoji="1" lang="en-US" altLang="ko-KR" baseline="0" dirty="0" smtClean="0"/>
              <a:t>)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6A81B-FF00-C440-908B-25D87E7F3B9F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8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dirty="0" smtClean="0"/>
              <a:t>탈중앙화 </a:t>
            </a:r>
            <a:r>
              <a:rPr kumimoji="1" lang="ko-KR" altLang="en-US" dirty="0" smtClean="0"/>
              <a:t>어플리케이션</a:t>
            </a:r>
            <a:endParaRPr kumimoji="1" lang="en-US" altLang="ko-KR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dirty="0" smtClean="0"/>
              <a:t>스마트 컨트랙트</a:t>
            </a:r>
            <a:endParaRPr kumimoji="1" lang="en-US" altLang="ko-KR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dirty="0" err="1" smtClean="0"/>
              <a:t>CryDR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뷰</a:t>
            </a:r>
            <a:endParaRPr kumimoji="1" lang="en-US" altLang="ko-KR" baseline="0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baseline="0" dirty="0" err="1" smtClean="0"/>
              <a:t>CryDR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컨트롤러</a:t>
            </a:r>
            <a:endParaRPr kumimoji="1" lang="en-US" altLang="ko-KR" baseline="0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baseline="0" dirty="0" err="1" smtClean="0"/>
              <a:t>CryDR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스토리지</a:t>
            </a:r>
            <a:endParaRPr kumimoji="1" lang="en-US" altLang="ko-KR" baseline="0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baseline="0" dirty="0" smtClean="0"/>
              <a:t>JNT </a:t>
            </a:r>
            <a:r>
              <a:rPr kumimoji="1" lang="ko-KR" altLang="en-US" baseline="0" dirty="0" smtClean="0"/>
              <a:t>뷰</a:t>
            </a:r>
            <a:endParaRPr kumimoji="1" lang="en-US" altLang="ko-KR" baseline="0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baseline="0" dirty="0" smtClean="0"/>
              <a:t>JNT </a:t>
            </a:r>
            <a:r>
              <a:rPr kumimoji="1" lang="ko-KR" altLang="en-US" baseline="0" dirty="0" smtClean="0"/>
              <a:t>컨트롤러</a:t>
            </a:r>
            <a:endParaRPr kumimoji="1" lang="en-US" altLang="ko-KR" baseline="0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baseline="0" dirty="0" smtClean="0"/>
              <a:t>JNT </a:t>
            </a:r>
            <a:r>
              <a:rPr kumimoji="1" lang="ko-KR" altLang="en-US" baseline="0" dirty="0" smtClean="0"/>
              <a:t>스토리지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6A81B-FF00-C440-908B-25D87E7F3B9F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584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BADC-4DC0-BD47-8A56-FD3EAA069BE0}" type="datetimeFigureOut">
              <a:rPr kumimoji="1" lang="ko-KR" altLang="en-US" smtClean="0"/>
              <a:t>2017. 9. 22.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1044-B603-2A49-89A3-2F7A0D1E68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0561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BADC-4DC0-BD47-8A56-FD3EAA069BE0}" type="datetimeFigureOut">
              <a:rPr kumimoji="1" lang="ko-KR" altLang="en-US" smtClean="0"/>
              <a:t>2017. 9. 22.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1044-B603-2A49-89A3-2F7A0D1E68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83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BADC-4DC0-BD47-8A56-FD3EAA069BE0}" type="datetimeFigureOut">
              <a:rPr kumimoji="1" lang="ko-KR" altLang="en-US" smtClean="0"/>
              <a:t>2017. 9. 22.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1044-B603-2A49-89A3-2F7A0D1E68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73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BADC-4DC0-BD47-8A56-FD3EAA069BE0}" type="datetimeFigureOut">
              <a:rPr kumimoji="1" lang="ko-KR" altLang="en-US" smtClean="0"/>
              <a:t>2017. 9. 22.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1044-B603-2A49-89A3-2F7A0D1E68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339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BADC-4DC0-BD47-8A56-FD3EAA069BE0}" type="datetimeFigureOut">
              <a:rPr kumimoji="1" lang="ko-KR" altLang="en-US" smtClean="0"/>
              <a:t>2017. 9. 22.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1044-B603-2A49-89A3-2F7A0D1E68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262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BADC-4DC0-BD47-8A56-FD3EAA069BE0}" type="datetimeFigureOut">
              <a:rPr kumimoji="1" lang="ko-KR" altLang="en-US" smtClean="0"/>
              <a:t>2017. 9. 22.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1044-B603-2A49-89A3-2F7A0D1E68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56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BADC-4DC0-BD47-8A56-FD3EAA069BE0}" type="datetimeFigureOut">
              <a:rPr kumimoji="1" lang="ko-KR" altLang="en-US" smtClean="0"/>
              <a:t>2017. 9. 22.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1044-B603-2A49-89A3-2F7A0D1E68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051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BADC-4DC0-BD47-8A56-FD3EAA069BE0}" type="datetimeFigureOut">
              <a:rPr kumimoji="1" lang="ko-KR" altLang="en-US" smtClean="0"/>
              <a:t>2017. 9. 22.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1044-B603-2A49-89A3-2F7A0D1E68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29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BADC-4DC0-BD47-8A56-FD3EAA069BE0}" type="datetimeFigureOut">
              <a:rPr kumimoji="1" lang="ko-KR" altLang="en-US" smtClean="0"/>
              <a:t>2017. 9. 22.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1044-B603-2A49-89A3-2F7A0D1E68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47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BADC-4DC0-BD47-8A56-FD3EAA069BE0}" type="datetimeFigureOut">
              <a:rPr kumimoji="1" lang="ko-KR" altLang="en-US" smtClean="0"/>
              <a:t>2017. 9. 22.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1044-B603-2A49-89A3-2F7A0D1E68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006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BADC-4DC0-BD47-8A56-FD3EAA069BE0}" type="datetimeFigureOut">
              <a:rPr kumimoji="1" lang="ko-KR" altLang="en-US" smtClean="0"/>
              <a:t>2017. 9. 22.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1044-B603-2A49-89A3-2F7A0D1E68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7761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7BADC-4DC0-BD47-8A56-FD3EAA069BE0}" type="datetimeFigureOut">
              <a:rPr kumimoji="1" lang="ko-KR" altLang="en-US" smtClean="0"/>
              <a:t>2017. 9. 22.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11044-B603-2A49-89A3-2F7A0D1E68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508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0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74132" y="304799"/>
            <a:ext cx="11362267" cy="5757333"/>
          </a:xfrm>
          <a:prstGeom prst="rect">
            <a:avLst/>
          </a:prstGeom>
          <a:ln/>
        </p:spPr>
      </p:pic>
      <p:sp>
        <p:nvSpPr>
          <p:cNvPr id="5" name="타원형 설명선[O] 4"/>
          <p:cNvSpPr/>
          <p:nvPr/>
        </p:nvSpPr>
        <p:spPr>
          <a:xfrm>
            <a:off x="3318933" y="304799"/>
            <a:ext cx="406400" cy="3048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sp>
        <p:nvSpPr>
          <p:cNvPr id="6" name="타원형 설명선[O] 5"/>
          <p:cNvSpPr/>
          <p:nvPr/>
        </p:nvSpPr>
        <p:spPr>
          <a:xfrm>
            <a:off x="2573866" y="1219199"/>
            <a:ext cx="406400" cy="3048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7" name="타원형 설명선[O] 6"/>
          <p:cNvSpPr/>
          <p:nvPr/>
        </p:nvSpPr>
        <p:spPr>
          <a:xfrm>
            <a:off x="2777066" y="1981199"/>
            <a:ext cx="406400" cy="3048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12" name="타원형 설명선[O] 11"/>
          <p:cNvSpPr/>
          <p:nvPr/>
        </p:nvSpPr>
        <p:spPr>
          <a:xfrm>
            <a:off x="9753597" y="988006"/>
            <a:ext cx="745067" cy="3556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10</a:t>
            </a:r>
            <a:endParaRPr kumimoji="1" lang="ko-KR" altLang="en-US" dirty="0"/>
          </a:p>
        </p:txBody>
      </p:sp>
      <p:sp>
        <p:nvSpPr>
          <p:cNvPr id="13" name="타원형 설명선[O] 12"/>
          <p:cNvSpPr/>
          <p:nvPr/>
        </p:nvSpPr>
        <p:spPr>
          <a:xfrm>
            <a:off x="6722533" y="4453466"/>
            <a:ext cx="406400" cy="3048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9</a:t>
            </a:r>
            <a:endParaRPr kumimoji="1" lang="ko-KR" altLang="en-US" dirty="0"/>
          </a:p>
        </p:txBody>
      </p:sp>
      <p:sp>
        <p:nvSpPr>
          <p:cNvPr id="14" name="타원형 설명선[O] 13"/>
          <p:cNvSpPr/>
          <p:nvPr/>
        </p:nvSpPr>
        <p:spPr>
          <a:xfrm>
            <a:off x="5630331" y="3708398"/>
            <a:ext cx="406400" cy="3048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8</a:t>
            </a:r>
            <a:endParaRPr kumimoji="1" lang="ko-KR" altLang="en-US" dirty="0"/>
          </a:p>
        </p:txBody>
      </p:sp>
      <p:sp>
        <p:nvSpPr>
          <p:cNvPr id="15" name="타원형 설명선[O] 14"/>
          <p:cNvSpPr/>
          <p:nvPr/>
        </p:nvSpPr>
        <p:spPr>
          <a:xfrm>
            <a:off x="5681131" y="2133599"/>
            <a:ext cx="406400" cy="3048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7</a:t>
            </a:r>
            <a:endParaRPr kumimoji="1" lang="ko-KR" altLang="en-US" dirty="0"/>
          </a:p>
        </p:txBody>
      </p:sp>
      <p:sp>
        <p:nvSpPr>
          <p:cNvPr id="16" name="타원형 설명선[O] 15"/>
          <p:cNvSpPr/>
          <p:nvPr/>
        </p:nvSpPr>
        <p:spPr>
          <a:xfrm>
            <a:off x="3200399" y="5384797"/>
            <a:ext cx="406400" cy="3048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6</a:t>
            </a:r>
            <a:endParaRPr kumimoji="1" lang="ko-KR" altLang="en-US" dirty="0"/>
          </a:p>
        </p:txBody>
      </p:sp>
      <p:sp>
        <p:nvSpPr>
          <p:cNvPr id="17" name="타원형 설명선[O] 16"/>
          <p:cNvSpPr/>
          <p:nvPr/>
        </p:nvSpPr>
        <p:spPr>
          <a:xfrm>
            <a:off x="3403599" y="3860799"/>
            <a:ext cx="406400" cy="3048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R" altLang="en-US" dirty="0"/>
          </a:p>
        </p:txBody>
      </p:sp>
      <p:sp>
        <p:nvSpPr>
          <p:cNvPr id="18" name="타원형 설명선[O] 17"/>
          <p:cNvSpPr/>
          <p:nvPr/>
        </p:nvSpPr>
        <p:spPr>
          <a:xfrm>
            <a:off x="3183466" y="2590798"/>
            <a:ext cx="406400" cy="3048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sp>
        <p:nvSpPr>
          <p:cNvPr id="20" name="타원형 설명선[O] 19"/>
          <p:cNvSpPr/>
          <p:nvPr/>
        </p:nvSpPr>
        <p:spPr>
          <a:xfrm>
            <a:off x="10126131" y="5511797"/>
            <a:ext cx="745067" cy="3556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/>
              <a:t>11</a:t>
            </a:r>
            <a:endParaRPr kumimoji="1" lang="ko-KR" altLang="en-US" dirty="0"/>
          </a:p>
        </p:txBody>
      </p:sp>
      <p:sp>
        <p:nvSpPr>
          <p:cNvPr id="19" name="타원형 설명선[O] 18"/>
          <p:cNvSpPr/>
          <p:nvPr/>
        </p:nvSpPr>
        <p:spPr>
          <a:xfrm>
            <a:off x="11429999" y="4301065"/>
            <a:ext cx="406400" cy="3048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9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321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2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31333" y="524933"/>
            <a:ext cx="10143067" cy="5452534"/>
          </a:xfrm>
          <a:prstGeom prst="rect">
            <a:avLst/>
          </a:prstGeom>
          <a:ln/>
        </p:spPr>
      </p:pic>
      <p:sp>
        <p:nvSpPr>
          <p:cNvPr id="7" name="타원형 설명선[O] 6"/>
          <p:cNvSpPr/>
          <p:nvPr/>
        </p:nvSpPr>
        <p:spPr>
          <a:xfrm>
            <a:off x="8957732" y="2412999"/>
            <a:ext cx="406400" cy="3048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6</a:t>
            </a:r>
            <a:endParaRPr kumimoji="1" lang="ko-KR" altLang="en-US" dirty="0"/>
          </a:p>
        </p:txBody>
      </p:sp>
      <p:sp>
        <p:nvSpPr>
          <p:cNvPr id="10" name="타원형 설명선[O] 9"/>
          <p:cNvSpPr/>
          <p:nvPr/>
        </p:nvSpPr>
        <p:spPr>
          <a:xfrm>
            <a:off x="3141133" y="4182534"/>
            <a:ext cx="406400" cy="3048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sp>
        <p:nvSpPr>
          <p:cNvPr id="11" name="타원형 설명선[O] 10"/>
          <p:cNvSpPr/>
          <p:nvPr/>
        </p:nvSpPr>
        <p:spPr>
          <a:xfrm>
            <a:off x="2717799" y="3399365"/>
            <a:ext cx="406400" cy="3048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12" name="타원형 설명선[O] 11"/>
          <p:cNvSpPr/>
          <p:nvPr/>
        </p:nvSpPr>
        <p:spPr>
          <a:xfrm>
            <a:off x="3064933" y="2565400"/>
            <a:ext cx="406400" cy="3048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13" name="타원형 설명선[O] 12"/>
          <p:cNvSpPr/>
          <p:nvPr/>
        </p:nvSpPr>
        <p:spPr>
          <a:xfrm>
            <a:off x="2734733" y="1693332"/>
            <a:ext cx="406400" cy="3048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14" name="타원형 설명선[O] 13"/>
          <p:cNvSpPr/>
          <p:nvPr/>
        </p:nvSpPr>
        <p:spPr>
          <a:xfrm>
            <a:off x="2734733" y="643465"/>
            <a:ext cx="406400" cy="3048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sp>
        <p:nvSpPr>
          <p:cNvPr id="15" name="타원형 설명선[O] 14"/>
          <p:cNvSpPr/>
          <p:nvPr/>
        </p:nvSpPr>
        <p:spPr>
          <a:xfrm>
            <a:off x="9702799" y="3318929"/>
            <a:ext cx="406400" cy="3048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7</a:t>
            </a:r>
            <a:endParaRPr kumimoji="1" lang="ko-KR" altLang="en-US" dirty="0"/>
          </a:p>
        </p:txBody>
      </p:sp>
      <p:sp>
        <p:nvSpPr>
          <p:cNvPr id="16" name="타원형 설명선[O] 15"/>
          <p:cNvSpPr/>
          <p:nvPr/>
        </p:nvSpPr>
        <p:spPr>
          <a:xfrm>
            <a:off x="4538133" y="948266"/>
            <a:ext cx="406400" cy="3048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R" altLang="en-US" dirty="0"/>
          </a:p>
        </p:txBody>
      </p:sp>
      <p:sp>
        <p:nvSpPr>
          <p:cNvPr id="17" name="타원형 설명선[O] 16"/>
          <p:cNvSpPr/>
          <p:nvPr/>
        </p:nvSpPr>
        <p:spPr>
          <a:xfrm>
            <a:off x="4538133" y="3861837"/>
            <a:ext cx="406400" cy="3048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R" altLang="en-US" dirty="0"/>
          </a:p>
        </p:txBody>
      </p:sp>
      <p:sp>
        <p:nvSpPr>
          <p:cNvPr id="18" name="타원형 설명선[O] 17"/>
          <p:cNvSpPr/>
          <p:nvPr/>
        </p:nvSpPr>
        <p:spPr>
          <a:xfrm>
            <a:off x="4131733" y="3100439"/>
            <a:ext cx="406400" cy="3048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657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845734" y="321733"/>
            <a:ext cx="5012266" cy="6028267"/>
          </a:xfrm>
          <a:prstGeom prst="rect">
            <a:avLst/>
          </a:prstGeom>
          <a:ln/>
        </p:spPr>
      </p:pic>
      <p:sp>
        <p:nvSpPr>
          <p:cNvPr id="5" name="타원형 설명선[O] 4"/>
          <p:cNvSpPr/>
          <p:nvPr/>
        </p:nvSpPr>
        <p:spPr>
          <a:xfrm>
            <a:off x="3640667" y="592663"/>
            <a:ext cx="406400" cy="3048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sp>
        <p:nvSpPr>
          <p:cNvPr id="6" name="타원형 설명선[O] 5"/>
          <p:cNvSpPr/>
          <p:nvPr/>
        </p:nvSpPr>
        <p:spPr>
          <a:xfrm>
            <a:off x="6654800" y="643465"/>
            <a:ext cx="406400" cy="3048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7" name="타원형 설명선[O] 6"/>
          <p:cNvSpPr/>
          <p:nvPr/>
        </p:nvSpPr>
        <p:spPr>
          <a:xfrm>
            <a:off x="5215466" y="2285999"/>
            <a:ext cx="406400" cy="3048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8" name="타원형 설명선[O] 7"/>
          <p:cNvSpPr/>
          <p:nvPr/>
        </p:nvSpPr>
        <p:spPr>
          <a:xfrm>
            <a:off x="5765800" y="3691465"/>
            <a:ext cx="406400" cy="3048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sp>
        <p:nvSpPr>
          <p:cNvPr id="9" name="타원형 설명선[O] 8"/>
          <p:cNvSpPr/>
          <p:nvPr/>
        </p:nvSpPr>
        <p:spPr>
          <a:xfrm>
            <a:off x="5562600" y="5604931"/>
            <a:ext cx="406400" cy="3048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630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11.png"/>
          <p:cNvPicPr/>
          <p:nvPr/>
        </p:nvPicPr>
        <p:blipFill>
          <a:blip r:embed="rId3"/>
          <a:srcRect l="2846" r="13167"/>
          <a:stretch>
            <a:fillRect/>
          </a:stretch>
        </p:blipFill>
        <p:spPr>
          <a:xfrm>
            <a:off x="982132" y="-203200"/>
            <a:ext cx="8923867" cy="6553200"/>
          </a:xfrm>
          <a:prstGeom prst="rect">
            <a:avLst/>
          </a:prstGeom>
          <a:ln/>
        </p:spPr>
      </p:pic>
      <p:sp>
        <p:nvSpPr>
          <p:cNvPr id="5" name="타원형 설명선[O] 4"/>
          <p:cNvSpPr/>
          <p:nvPr/>
        </p:nvSpPr>
        <p:spPr>
          <a:xfrm>
            <a:off x="4631266" y="3488265"/>
            <a:ext cx="406400" cy="3048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sp>
        <p:nvSpPr>
          <p:cNvPr id="6" name="타원형 설명선[O] 5"/>
          <p:cNvSpPr/>
          <p:nvPr/>
        </p:nvSpPr>
        <p:spPr>
          <a:xfrm>
            <a:off x="6172200" y="1777998"/>
            <a:ext cx="406400" cy="3048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7" name="타원형 설명선[O] 6"/>
          <p:cNvSpPr/>
          <p:nvPr/>
        </p:nvSpPr>
        <p:spPr>
          <a:xfrm>
            <a:off x="7137400" y="0"/>
            <a:ext cx="406400" cy="3048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8" name="타원형 설명선[O] 7"/>
          <p:cNvSpPr/>
          <p:nvPr/>
        </p:nvSpPr>
        <p:spPr>
          <a:xfrm>
            <a:off x="6731000" y="5384798"/>
            <a:ext cx="406400" cy="3048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6</a:t>
            </a:r>
            <a:endParaRPr kumimoji="1" lang="ko-KR" altLang="en-US" dirty="0"/>
          </a:p>
        </p:txBody>
      </p:sp>
      <p:sp>
        <p:nvSpPr>
          <p:cNvPr id="9" name="타원형 설명선[O] 8"/>
          <p:cNvSpPr/>
          <p:nvPr/>
        </p:nvSpPr>
        <p:spPr>
          <a:xfrm>
            <a:off x="9203267" y="3335864"/>
            <a:ext cx="406400" cy="3048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R" altLang="en-US" dirty="0"/>
          </a:p>
        </p:txBody>
      </p:sp>
      <p:sp>
        <p:nvSpPr>
          <p:cNvPr id="10" name="타원형 설명선[O] 9"/>
          <p:cNvSpPr/>
          <p:nvPr/>
        </p:nvSpPr>
        <p:spPr>
          <a:xfrm>
            <a:off x="4834466" y="304801"/>
            <a:ext cx="406400" cy="3048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14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336800" y="287867"/>
            <a:ext cx="6096000" cy="6316133"/>
          </a:xfrm>
          <a:prstGeom prst="rect">
            <a:avLst/>
          </a:prstGeom>
          <a:ln/>
        </p:spPr>
      </p:pic>
      <p:sp>
        <p:nvSpPr>
          <p:cNvPr id="5" name="타원형 설명선[O] 4"/>
          <p:cNvSpPr/>
          <p:nvPr/>
        </p:nvSpPr>
        <p:spPr>
          <a:xfrm>
            <a:off x="6747933" y="3860800"/>
            <a:ext cx="406400" cy="3048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R" altLang="en-US" dirty="0"/>
          </a:p>
        </p:txBody>
      </p:sp>
      <p:sp>
        <p:nvSpPr>
          <p:cNvPr id="6" name="타원형 설명선[O] 5"/>
          <p:cNvSpPr/>
          <p:nvPr/>
        </p:nvSpPr>
        <p:spPr>
          <a:xfrm>
            <a:off x="4199467" y="2184400"/>
            <a:ext cx="406400" cy="3048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8" name="타원형 설명선[O] 7"/>
          <p:cNvSpPr/>
          <p:nvPr/>
        </p:nvSpPr>
        <p:spPr>
          <a:xfrm>
            <a:off x="6697133" y="5376334"/>
            <a:ext cx="406400" cy="3048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6</a:t>
            </a:r>
            <a:endParaRPr kumimoji="1" lang="ko-KR" altLang="en-US" dirty="0"/>
          </a:p>
        </p:txBody>
      </p:sp>
      <p:sp>
        <p:nvSpPr>
          <p:cNvPr id="9" name="타원형 설명선[O] 8"/>
          <p:cNvSpPr/>
          <p:nvPr/>
        </p:nvSpPr>
        <p:spPr>
          <a:xfrm>
            <a:off x="6790266" y="609600"/>
            <a:ext cx="406400" cy="3048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7" name="타원형 설명선[O] 6"/>
          <p:cNvSpPr/>
          <p:nvPr/>
        </p:nvSpPr>
        <p:spPr>
          <a:xfrm>
            <a:off x="4605867" y="584718"/>
            <a:ext cx="406400" cy="3048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sp>
        <p:nvSpPr>
          <p:cNvPr id="10" name="타원형 설명선[O] 9"/>
          <p:cNvSpPr/>
          <p:nvPr/>
        </p:nvSpPr>
        <p:spPr>
          <a:xfrm>
            <a:off x="7654904" y="2184400"/>
            <a:ext cx="406400" cy="3048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16.png"/>
          <p:cNvPicPr/>
          <p:nvPr/>
        </p:nvPicPr>
        <p:blipFill>
          <a:blip r:embed="rId3"/>
          <a:srcRect l="6134" r="4673"/>
          <a:stretch>
            <a:fillRect/>
          </a:stretch>
        </p:blipFill>
        <p:spPr>
          <a:xfrm>
            <a:off x="2099732" y="169333"/>
            <a:ext cx="6536267" cy="6299200"/>
          </a:xfrm>
          <a:prstGeom prst="rect">
            <a:avLst/>
          </a:prstGeom>
          <a:ln/>
        </p:spPr>
      </p:pic>
      <p:sp>
        <p:nvSpPr>
          <p:cNvPr id="11" name="타원형 설명선[O] 10"/>
          <p:cNvSpPr/>
          <p:nvPr/>
        </p:nvSpPr>
        <p:spPr>
          <a:xfrm>
            <a:off x="7580258" y="2006770"/>
            <a:ext cx="812800" cy="3048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10</a:t>
            </a:r>
            <a:endParaRPr kumimoji="1" lang="ko-KR" altLang="en-US" dirty="0"/>
          </a:p>
        </p:txBody>
      </p:sp>
      <p:sp>
        <p:nvSpPr>
          <p:cNvPr id="12" name="타원형 설명선[O] 11"/>
          <p:cNvSpPr/>
          <p:nvPr/>
        </p:nvSpPr>
        <p:spPr>
          <a:xfrm>
            <a:off x="4097866" y="2006770"/>
            <a:ext cx="745067" cy="338669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9</a:t>
            </a:r>
            <a:endParaRPr kumimoji="1" lang="ko-KR" altLang="en-US" dirty="0"/>
          </a:p>
        </p:txBody>
      </p:sp>
      <p:sp>
        <p:nvSpPr>
          <p:cNvPr id="13" name="타원형 설명선[O] 12"/>
          <p:cNvSpPr/>
          <p:nvPr/>
        </p:nvSpPr>
        <p:spPr>
          <a:xfrm>
            <a:off x="5164665" y="942736"/>
            <a:ext cx="406400" cy="3048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8</a:t>
            </a:r>
            <a:endParaRPr kumimoji="1" lang="ko-KR" altLang="en-US" dirty="0"/>
          </a:p>
        </p:txBody>
      </p:sp>
      <p:sp>
        <p:nvSpPr>
          <p:cNvPr id="14" name="타원형 설명선[O] 13"/>
          <p:cNvSpPr/>
          <p:nvPr/>
        </p:nvSpPr>
        <p:spPr>
          <a:xfrm>
            <a:off x="3317204" y="1045028"/>
            <a:ext cx="406400" cy="3048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8</a:t>
            </a:r>
            <a:endParaRPr kumimoji="1" lang="ko-KR" altLang="en-US" dirty="0"/>
          </a:p>
        </p:txBody>
      </p:sp>
      <p:sp>
        <p:nvSpPr>
          <p:cNvPr id="15" name="타원형 설명선[O] 14"/>
          <p:cNvSpPr/>
          <p:nvPr/>
        </p:nvSpPr>
        <p:spPr>
          <a:xfrm>
            <a:off x="4470400" y="169333"/>
            <a:ext cx="406400" cy="3048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7</a:t>
            </a:r>
            <a:endParaRPr kumimoji="1" lang="ko-KR" altLang="en-US" dirty="0"/>
          </a:p>
        </p:txBody>
      </p:sp>
      <p:sp>
        <p:nvSpPr>
          <p:cNvPr id="16" name="타원형 설명선[O] 15"/>
          <p:cNvSpPr/>
          <p:nvPr/>
        </p:nvSpPr>
        <p:spPr>
          <a:xfrm>
            <a:off x="6587066" y="135467"/>
            <a:ext cx="406400" cy="3048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6</a:t>
            </a:r>
            <a:endParaRPr kumimoji="1" lang="ko-KR" altLang="en-US" dirty="0"/>
          </a:p>
        </p:txBody>
      </p:sp>
      <p:sp>
        <p:nvSpPr>
          <p:cNvPr id="17" name="타원형 설명선[O] 16"/>
          <p:cNvSpPr/>
          <p:nvPr/>
        </p:nvSpPr>
        <p:spPr>
          <a:xfrm>
            <a:off x="6045199" y="3457507"/>
            <a:ext cx="745067" cy="338669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11</a:t>
            </a:r>
            <a:endParaRPr kumimoji="1" lang="ko-KR" altLang="en-US" dirty="0"/>
          </a:p>
        </p:txBody>
      </p:sp>
      <p:sp>
        <p:nvSpPr>
          <p:cNvPr id="18" name="타원형 설명선[O] 17"/>
          <p:cNvSpPr/>
          <p:nvPr/>
        </p:nvSpPr>
        <p:spPr>
          <a:xfrm>
            <a:off x="6045198" y="5364062"/>
            <a:ext cx="745067" cy="338669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9991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5.png"/>
          <p:cNvPicPr/>
          <p:nvPr/>
        </p:nvPicPr>
        <p:blipFill>
          <a:blip r:embed="rId3"/>
          <a:srcRect l="2400"/>
          <a:stretch>
            <a:fillRect/>
          </a:stretch>
        </p:blipFill>
        <p:spPr>
          <a:xfrm>
            <a:off x="1202266" y="-1"/>
            <a:ext cx="7586133" cy="6282267"/>
          </a:xfrm>
          <a:prstGeom prst="rect">
            <a:avLst/>
          </a:prstGeom>
          <a:ln/>
        </p:spPr>
      </p:pic>
      <p:sp>
        <p:nvSpPr>
          <p:cNvPr id="5" name="타원형 설명선[O] 4"/>
          <p:cNvSpPr/>
          <p:nvPr/>
        </p:nvSpPr>
        <p:spPr>
          <a:xfrm>
            <a:off x="4792132" y="414867"/>
            <a:ext cx="406400" cy="3048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6" name="타원형 설명선[O] 5"/>
          <p:cNvSpPr/>
          <p:nvPr/>
        </p:nvSpPr>
        <p:spPr>
          <a:xfrm>
            <a:off x="8204198" y="4339169"/>
            <a:ext cx="406400" cy="3048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8</a:t>
            </a:r>
            <a:endParaRPr kumimoji="1" lang="ko-KR" altLang="en-US" dirty="0"/>
          </a:p>
        </p:txBody>
      </p:sp>
      <p:sp>
        <p:nvSpPr>
          <p:cNvPr id="7" name="타원형 설명선[O] 6"/>
          <p:cNvSpPr/>
          <p:nvPr/>
        </p:nvSpPr>
        <p:spPr>
          <a:xfrm>
            <a:off x="8102599" y="2294467"/>
            <a:ext cx="406400" cy="3048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7</a:t>
            </a:r>
            <a:endParaRPr kumimoji="1" lang="ko-KR" altLang="en-US" dirty="0"/>
          </a:p>
        </p:txBody>
      </p:sp>
      <p:sp>
        <p:nvSpPr>
          <p:cNvPr id="8" name="타원형 설명선[O] 7"/>
          <p:cNvSpPr/>
          <p:nvPr/>
        </p:nvSpPr>
        <p:spPr>
          <a:xfrm>
            <a:off x="5630333" y="4631267"/>
            <a:ext cx="406400" cy="3048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6</a:t>
            </a:r>
            <a:endParaRPr kumimoji="1" lang="ko-KR" altLang="en-US" dirty="0"/>
          </a:p>
        </p:txBody>
      </p:sp>
      <p:sp>
        <p:nvSpPr>
          <p:cNvPr id="9" name="타원형 설명선[O] 8"/>
          <p:cNvSpPr/>
          <p:nvPr/>
        </p:nvSpPr>
        <p:spPr>
          <a:xfrm>
            <a:off x="3936999" y="5681134"/>
            <a:ext cx="406400" cy="3048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R" altLang="en-US" dirty="0"/>
          </a:p>
        </p:txBody>
      </p:sp>
      <p:sp>
        <p:nvSpPr>
          <p:cNvPr id="10" name="타원형 설명선[O] 9"/>
          <p:cNvSpPr/>
          <p:nvPr/>
        </p:nvSpPr>
        <p:spPr>
          <a:xfrm>
            <a:off x="4140199" y="4034368"/>
            <a:ext cx="406400" cy="3048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sp>
        <p:nvSpPr>
          <p:cNvPr id="11" name="타원형 설명선[O] 10"/>
          <p:cNvSpPr/>
          <p:nvPr/>
        </p:nvSpPr>
        <p:spPr>
          <a:xfrm>
            <a:off x="3936999" y="2446868"/>
            <a:ext cx="406400" cy="3048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12" name="타원형 설명선[O] 11"/>
          <p:cNvSpPr/>
          <p:nvPr/>
        </p:nvSpPr>
        <p:spPr>
          <a:xfrm>
            <a:off x="2360988" y="414867"/>
            <a:ext cx="406400" cy="3048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92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3.png"/>
          <p:cNvPicPr/>
          <p:nvPr/>
        </p:nvPicPr>
        <p:blipFill>
          <a:blip r:embed="rId3"/>
          <a:srcRect l="1125" r="1125"/>
          <a:stretch>
            <a:fillRect/>
          </a:stretch>
        </p:blipFill>
        <p:spPr>
          <a:xfrm>
            <a:off x="1693333" y="507999"/>
            <a:ext cx="6502400" cy="5655733"/>
          </a:xfrm>
          <a:prstGeom prst="rect">
            <a:avLst/>
          </a:prstGeom>
          <a:ln/>
        </p:spPr>
      </p:pic>
      <p:sp>
        <p:nvSpPr>
          <p:cNvPr id="5" name="타원형 설명선[O] 4"/>
          <p:cNvSpPr/>
          <p:nvPr/>
        </p:nvSpPr>
        <p:spPr>
          <a:xfrm>
            <a:off x="3699932" y="694612"/>
            <a:ext cx="406400" cy="3048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sp>
        <p:nvSpPr>
          <p:cNvPr id="7" name="타원형 설명선[O] 6"/>
          <p:cNvSpPr/>
          <p:nvPr/>
        </p:nvSpPr>
        <p:spPr>
          <a:xfrm>
            <a:off x="7433729" y="5367868"/>
            <a:ext cx="406400" cy="3048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8</a:t>
            </a:r>
            <a:endParaRPr kumimoji="1" lang="ko-KR" altLang="en-US" dirty="0"/>
          </a:p>
        </p:txBody>
      </p:sp>
      <p:sp>
        <p:nvSpPr>
          <p:cNvPr id="8" name="타원형 설명선[O] 7"/>
          <p:cNvSpPr/>
          <p:nvPr/>
        </p:nvSpPr>
        <p:spPr>
          <a:xfrm>
            <a:off x="7492997" y="3928534"/>
            <a:ext cx="406400" cy="372534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7</a:t>
            </a:r>
            <a:endParaRPr kumimoji="1" lang="ko-KR" altLang="en-US" dirty="0"/>
          </a:p>
        </p:txBody>
      </p:sp>
      <p:sp>
        <p:nvSpPr>
          <p:cNvPr id="9" name="타원형 설명선[O] 8"/>
          <p:cNvSpPr/>
          <p:nvPr/>
        </p:nvSpPr>
        <p:spPr>
          <a:xfrm>
            <a:off x="7391399" y="2556933"/>
            <a:ext cx="406400" cy="3048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6</a:t>
            </a:r>
            <a:endParaRPr kumimoji="1" lang="ko-KR" altLang="en-US" dirty="0"/>
          </a:p>
        </p:txBody>
      </p:sp>
      <p:sp>
        <p:nvSpPr>
          <p:cNvPr id="10" name="타원형 설명선[O] 9"/>
          <p:cNvSpPr/>
          <p:nvPr/>
        </p:nvSpPr>
        <p:spPr>
          <a:xfrm>
            <a:off x="4106332" y="5571062"/>
            <a:ext cx="406400" cy="3048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R" altLang="en-US" dirty="0"/>
          </a:p>
        </p:txBody>
      </p:sp>
      <p:sp>
        <p:nvSpPr>
          <p:cNvPr id="11" name="타원형 설명선[O] 10"/>
          <p:cNvSpPr/>
          <p:nvPr/>
        </p:nvSpPr>
        <p:spPr>
          <a:xfrm>
            <a:off x="4250264" y="4114797"/>
            <a:ext cx="406400" cy="3048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sp>
        <p:nvSpPr>
          <p:cNvPr id="12" name="타원형 설명선[O] 11"/>
          <p:cNvSpPr/>
          <p:nvPr/>
        </p:nvSpPr>
        <p:spPr>
          <a:xfrm>
            <a:off x="4106332" y="2675465"/>
            <a:ext cx="406400" cy="3048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13" name="타원형 설명선[O] 12"/>
          <p:cNvSpPr/>
          <p:nvPr/>
        </p:nvSpPr>
        <p:spPr>
          <a:xfrm>
            <a:off x="6296952" y="694611"/>
            <a:ext cx="406400" cy="3048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3146</TotalTime>
  <Words>337</Words>
  <Application>Microsoft Macintosh PowerPoint</Application>
  <PresentationFormat>와이드스크린</PresentationFormat>
  <Paragraphs>139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27</cp:revision>
  <dcterms:created xsi:type="dcterms:W3CDTF">2017-09-18T16:29:23Z</dcterms:created>
  <dcterms:modified xsi:type="dcterms:W3CDTF">2017-09-22T15:14:59Z</dcterms:modified>
</cp:coreProperties>
</file>