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C5A175-3ADE-41AA-A621-B092D64D543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2"/>
    <a:srgbClr val="C80A5A"/>
    <a:srgbClr val="0A4646"/>
    <a:srgbClr val="FF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50" autoAdjust="0"/>
    <p:restoredTop sz="94660"/>
  </p:normalViewPr>
  <p:slideViewPr>
    <p:cSldViewPr snapToGrid="0">
      <p:cViewPr>
        <p:scale>
          <a:sx n="125" d="100"/>
          <a:sy n="125" d="100"/>
        </p:scale>
        <p:origin x="1668" y="-198"/>
      </p:cViewPr>
      <p:guideLst>
        <p:guide orient="horz" pos="284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DDEB0-B030-4B93-828E-484F5FD0668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868EF-41A2-49DC-876C-B82122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m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7940" y="1800000"/>
            <a:ext cx="5036321" cy="35082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299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40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7898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raw-rules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19342-DDBB-4D65-841A-201688492A5A}"/>
              </a:ext>
            </a:extLst>
          </p:cNvPr>
          <p:cNvSpPr txBox="1"/>
          <p:nvPr userDrawn="1"/>
        </p:nvSpPr>
        <p:spPr>
          <a:xfrm>
            <a:off x="1055688" y="2487002"/>
            <a:ext cx="100806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7200" b="0" dirty="0">
                <a:ln w="38100">
                  <a:noFill/>
                </a:ln>
                <a:solidFill>
                  <a:schemeClr val="tx1"/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راهنمای نشان تجاری</a:t>
            </a:r>
          </a:p>
        </p:txBody>
      </p:sp>
    </p:spTree>
    <p:extLst>
      <p:ext uri="{BB962C8B-B14F-4D97-AF65-F5344CB8AC3E}">
        <p14:creationId xmlns:p14="http://schemas.microsoft.com/office/powerpoint/2010/main" val="25137757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8737" y="2209671"/>
            <a:ext cx="5040000" cy="20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285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6679" y="1586166"/>
            <a:ext cx="3240000" cy="27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74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9156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05125" y="17223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05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435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4660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25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13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6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9678" y="2144993"/>
            <a:ext cx="4960121" cy="37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44993"/>
            <a:ext cx="4962971" cy="37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737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47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9678" y="837487"/>
            <a:ext cx="10075491" cy="115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679" y="2144993"/>
            <a:ext cx="10075490" cy="37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20" y="59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defRPr>
            </a:lvl1pPr>
          </a:lstStyle>
          <a:p>
            <a:fld id="{6B8230D4-A52F-48C3-88BB-7CF0A26BA1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56FDF-B30B-4C94-A16E-5E371C27EFD5}"/>
              </a:ext>
            </a:extLst>
          </p:cNvPr>
          <p:cNvSpPr txBox="1"/>
          <p:nvPr userDrawn="1"/>
        </p:nvSpPr>
        <p:spPr>
          <a:xfrm>
            <a:off x="8457780" y="5941105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Acre Medium" panose="00000600000000000000" pitchFamily="50" charset="0"/>
              </a:defRPr>
            </a:lvl1pPr>
          </a:lstStyle>
          <a:p>
            <a:pPr lvl="0" algn="r" rtl="1"/>
            <a:r>
              <a:rPr lang="fa-IR" sz="1100" dirty="0">
                <a:latin typeface="IRANYekan" panose="020B0506030804020204" pitchFamily="34" charset="-78"/>
                <a:cs typeface="IRANYekan" panose="020B0506030804020204" pitchFamily="34" charset="-78"/>
              </a:rPr>
              <a:t>راهنمای نشان تجاری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801C586-4BCA-4DEE-B7C3-EE6FA4CB97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330680" y="6017345"/>
            <a:ext cx="756000" cy="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51" r:id="rId5"/>
    <p:sldLayoutId id="2147483649" r:id="rId6"/>
    <p:sldLayoutId id="2147483650" r:id="rId7"/>
    <p:sldLayoutId id="2147483652" r:id="rId8"/>
    <p:sldLayoutId id="2147483654" r:id="rId9"/>
    <p:sldLayoutId id="2147483660" r:id="rId10"/>
  </p:sldLayoutIdLst>
  <p:transition spd="slow">
    <p:push dir="u"/>
  </p:transition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IRANYekan Bold" panose="020B0506030804020204" pitchFamily="34" charset="-78"/>
          <a:ea typeface="+mj-ea"/>
          <a:cs typeface="IRANYekan Bold" panose="020B0506030804020204" pitchFamily="34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pos="4747" userDrawn="1">
          <p15:clr>
            <a:srgbClr val="F26B43"/>
          </p15:clr>
        </p15:guide>
        <p15:guide id="8" pos="65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F6D22-9DBA-4052-A524-A62E2AD3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4004-DE01-48F6-B113-CABD5DAE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959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61" r:id="rId3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RANYekan" panose="020B0506030804020204" pitchFamily="34" charset="-78"/>
          <a:ea typeface="+mj-ea"/>
          <a:cs typeface="IRANYekan" panose="020B0506030804020204" pitchFamily="34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طیف خاکستری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اگر به دلایل فنی نشان تجاری رنگی جیبرس گزینه مطلوب نیست، می‌توانید از نسخه سیاه یا سفید ما استفاده کنید.</a:t>
            </a:r>
          </a:p>
          <a:p>
            <a:pPr algn="justLow"/>
            <a:r>
              <a:rPr lang="fa-IR" dirty="0"/>
              <a:t>شما می‌توانید با هر مقداری در طیف خاکستری یک نسخه برای خودتان ایجاد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4825-3DAD-4C80-A86B-AA4E12A18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8" t="70804" r="7642" b="16227"/>
          <a:stretch/>
        </p:blipFill>
        <p:spPr>
          <a:xfrm>
            <a:off x="2450187" y="4083454"/>
            <a:ext cx="3260785" cy="4917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B26C14-2A30-4984-8312-48A019BA9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9705" y="1418444"/>
            <a:ext cx="2880000" cy="11612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08CE5C-D21D-407B-B577-C8D2F03DC847}"/>
              </a:ext>
            </a:extLst>
          </p:cNvPr>
          <p:cNvGrpSpPr/>
          <p:nvPr/>
        </p:nvGrpSpPr>
        <p:grpSpPr>
          <a:xfrm>
            <a:off x="2509705" y="2808253"/>
            <a:ext cx="2880000" cy="1242000"/>
            <a:chOff x="8868173" y="3429000"/>
            <a:chExt cx="2880000" cy="124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F55B08-5F26-4D5B-A848-D9E7EDC1D9B8}"/>
                </a:ext>
              </a:extLst>
            </p:cNvPr>
            <p:cNvSpPr/>
            <p:nvPr/>
          </p:nvSpPr>
          <p:spPr>
            <a:xfrm>
              <a:off x="8868173" y="3429000"/>
              <a:ext cx="2880000" cy="124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B61BBD6-9FB3-4197-8112-6834CE69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868173" y="3469044"/>
              <a:ext cx="2880000" cy="116129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215-12FD-4D6D-900B-E6AB363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21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رنگ پس‌زمینه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Low"/>
            <a:r>
              <a:rPr lang="fa-IR" dirty="0"/>
              <a:t>جهت اطمینان از حداکثر تاثیرگذاری و دسترسی، نشان تجاری ما باید تضاد مناسبی با رنگ پس‌زمینه داشته باشد.</a:t>
            </a:r>
          </a:p>
          <a:p>
            <a:pPr algn="justLow"/>
            <a:r>
              <a:rPr lang="fa-IR" dirty="0"/>
              <a:t>اگر قرار است لوگو بر روی رنگ پس زمینه خاصی مورد استفاده قرار بگیرد، از نسخه سیاه یا سفید استفاده کنید.</a:t>
            </a:r>
          </a:p>
          <a:p>
            <a:pPr algn="justLow"/>
            <a:r>
              <a:rPr lang="fa-IR" dirty="0"/>
              <a:t>اگر از پس‌زمینه طیف خاکستری استفاده می‌کنید، مطمئن شوید که تضاد بین نشان تجاری و رنگ پس‌زمینه به خوبی قابل تشخیص باشد.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9D40C-9483-4125-A68E-3A8B6669AF94}"/>
              </a:ext>
            </a:extLst>
          </p:cNvPr>
          <p:cNvGrpSpPr/>
          <p:nvPr/>
        </p:nvGrpSpPr>
        <p:grpSpPr>
          <a:xfrm>
            <a:off x="2507427" y="3279301"/>
            <a:ext cx="2880000" cy="1242000"/>
            <a:chOff x="6812727" y="3408697"/>
            <a:chExt cx="2880000" cy="124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26F6A-FCA9-4119-BD24-901DB6466B9C}"/>
                </a:ext>
              </a:extLst>
            </p:cNvPr>
            <p:cNvSpPr/>
            <p:nvPr/>
          </p:nvSpPr>
          <p:spPr>
            <a:xfrm>
              <a:off x="6812727" y="3408697"/>
              <a:ext cx="2880000" cy="124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3D07488-4BFA-402C-A0DB-3DFA545A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812727" y="3448741"/>
              <a:ext cx="2880000" cy="11612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06A932-3989-415B-9B42-DE5AA51210B3}"/>
              </a:ext>
            </a:extLst>
          </p:cNvPr>
          <p:cNvGrpSpPr/>
          <p:nvPr/>
        </p:nvGrpSpPr>
        <p:grpSpPr>
          <a:xfrm>
            <a:off x="2507427" y="1844276"/>
            <a:ext cx="2880000" cy="1242000"/>
            <a:chOff x="6812727" y="1973672"/>
            <a:chExt cx="2880000" cy="124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8D969-BA1C-4222-82FA-A0FC3886A246}"/>
                </a:ext>
              </a:extLst>
            </p:cNvPr>
            <p:cNvSpPr/>
            <p:nvPr/>
          </p:nvSpPr>
          <p:spPr>
            <a:xfrm>
              <a:off x="6812727" y="1973672"/>
              <a:ext cx="2880000" cy="124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86B6282-E557-41B5-89F0-C4BC3A20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812727" y="2013717"/>
              <a:ext cx="2879999" cy="1161289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D08EA-48D6-4C67-9B33-D3A0F860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7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نشان کلمه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در اینجا آنچه باید درباره نشان کلمه بدانید بیان شده است.</a:t>
            </a:r>
          </a:p>
          <a:p>
            <a:pPr algn="justLow"/>
            <a:r>
              <a:rPr lang="fa-IR" dirty="0"/>
              <a:t>قلم استفاده شده در نشان کلمه جیبرس، ایران یکان است. این قلم در لوگو استفاده شده 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A1E9-D264-4561-AAD1-94FE3C7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373A7DF-B8E4-475A-B878-4824ACE059ED}"/>
              </a:ext>
            </a:extLst>
          </p:cNvPr>
          <p:cNvSpPr txBox="1">
            <a:spLocks/>
          </p:cNvSpPr>
          <p:nvPr/>
        </p:nvSpPr>
        <p:spPr>
          <a:xfrm>
            <a:off x="2505310" y="2719046"/>
            <a:ext cx="2881312" cy="287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fa-IR" sz="1400" dirty="0">
                <a:solidFill>
                  <a:srgbClr val="C80A5A"/>
                </a:solidFill>
                <a:latin typeface="IRANYekan Bold" panose="020B0506030804020204" pitchFamily="34" charset="-78"/>
                <a:cs typeface="IRANYekan Bold" panose="020B0506030804020204" pitchFamily="34" charset="-78"/>
              </a:rPr>
              <a:t>قلم ایران یکان - جیبرس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1400" dirty="0">
                <a:solidFill>
                  <a:srgbClr val="C80A5A"/>
                </a:solidFill>
                <a:latin typeface="IRANYekan Bold" panose="020B0506030804020204" pitchFamily="34" charset="-78"/>
                <a:cs typeface="IRANYekan Bold" panose="020B0506030804020204" pitchFamily="34" charset="-78"/>
              </a:rPr>
              <a:t>ا ب پ ت ث ج چ ح خ د ذ ر ز ژ س ‌ ش ص ض ط ظ ع غ ف ق ک گ ل م ن و ه ی - ء آ اً هٔ ة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F1647EC-0088-42F9-8498-242298A73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18622" y="1487590"/>
            <a:ext cx="2268000" cy="6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1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2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</a:rPr>
              <a:t>نبایدهای</a:t>
            </a:r>
            <a:r>
              <a:rPr lang="fa-IR" dirty="0"/>
              <a:t> نشان تجاری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لطفا مطابق دستورالعمل استفاده از نشان تجاری جیبرس از آن استفاده کنید.</a:t>
            </a:r>
          </a:p>
          <a:p>
            <a:pPr algn="justLow"/>
            <a:r>
              <a:rPr lang="fa-IR" dirty="0"/>
              <a:t>خواهشمندیم هیچ‌گونه تغییری در نشان تجاری ما ایجاد نکنید:)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A6EA-B832-4A26-A647-A3F33F5D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430823-F0EA-4D87-AB0B-ABF06AF291A7}"/>
              </a:ext>
            </a:extLst>
          </p:cNvPr>
          <p:cNvSpPr/>
          <p:nvPr/>
        </p:nvSpPr>
        <p:spPr>
          <a:xfrm>
            <a:off x="5706071" y="1657326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F1B98-6EE4-4134-BB7C-8535D84333EF}"/>
              </a:ext>
            </a:extLst>
          </p:cNvPr>
          <p:cNvSpPr txBox="1"/>
          <p:nvPr/>
        </p:nvSpPr>
        <p:spPr>
          <a:xfrm>
            <a:off x="2046015" y="1597922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از قلم متفاوتی استفاده نکنید.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421EF8B-342B-48EF-8D98-1BDE36448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071" y="1054119"/>
            <a:ext cx="540000" cy="5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447808-2E7E-4C32-81D8-6184FB4AD034}"/>
              </a:ext>
            </a:extLst>
          </p:cNvPr>
          <p:cNvSpPr txBox="1"/>
          <p:nvPr/>
        </p:nvSpPr>
        <p:spPr>
          <a:xfrm>
            <a:off x="3956383" y="1139453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جیبرس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BD5A25-FC53-4968-9E7F-9387C15E9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056" y="2256539"/>
            <a:ext cx="1720015" cy="544223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90C8721-E2B7-46D2-BF6A-051C1CDB85C5}"/>
              </a:ext>
            </a:extLst>
          </p:cNvPr>
          <p:cNvSpPr/>
          <p:nvPr/>
        </p:nvSpPr>
        <p:spPr>
          <a:xfrm>
            <a:off x="5706071" y="2856853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E6F76-C78F-4A45-BA0D-E66D1C77EB43}"/>
              </a:ext>
            </a:extLst>
          </p:cNvPr>
          <p:cNvSpPr txBox="1"/>
          <p:nvPr/>
        </p:nvSpPr>
        <p:spPr>
          <a:xfrm>
            <a:off x="2046015" y="2797449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رنگ را تغییر ندهید.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F4593EB-5CF8-4B76-A3B7-8107F24F0038}"/>
              </a:ext>
            </a:extLst>
          </p:cNvPr>
          <p:cNvSpPr/>
          <p:nvPr/>
        </p:nvSpPr>
        <p:spPr>
          <a:xfrm>
            <a:off x="5706071" y="4056380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7E2AF-48B2-48D1-A560-7364DEF231F1}"/>
              </a:ext>
            </a:extLst>
          </p:cNvPr>
          <p:cNvSpPr txBox="1"/>
          <p:nvPr/>
        </p:nvSpPr>
        <p:spPr>
          <a:xfrm>
            <a:off x="2046015" y="3996976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طیف رنگی، خط دور، سایه یا هیچ افکتی اضافه نکنید.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C08A9FE-6764-4D7C-A67D-B6F244968C98}"/>
              </a:ext>
            </a:extLst>
          </p:cNvPr>
          <p:cNvSpPr/>
          <p:nvPr/>
        </p:nvSpPr>
        <p:spPr>
          <a:xfrm>
            <a:off x="5706071" y="5255906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54E75B-A101-462C-BF31-42078C395866}"/>
              </a:ext>
            </a:extLst>
          </p:cNvPr>
          <p:cNvSpPr txBox="1"/>
          <p:nvPr/>
        </p:nvSpPr>
        <p:spPr>
          <a:xfrm>
            <a:off x="2046015" y="5196502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لوگو را نکشید!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C502124-6861-46C4-8CCC-CAC5A75AC4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056" y="3463351"/>
            <a:ext cx="1720015" cy="54422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45F005-9FB0-4AD4-ACB5-4AA39F07E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819" y="4681981"/>
            <a:ext cx="2826251" cy="5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3629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02611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0B74F-3534-4C28-9963-447B1BE28E3C}"/>
              </a:ext>
            </a:extLst>
          </p:cNvPr>
          <p:cNvSpPr txBox="1"/>
          <p:nvPr/>
        </p:nvSpPr>
        <p:spPr>
          <a:xfrm>
            <a:off x="478193" y="5980142"/>
            <a:ext cx="1314032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نسخه 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640358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760" y="1296000"/>
            <a:ext cx="3144660" cy="720000"/>
          </a:xfrm>
        </p:spPr>
        <p:txBody>
          <a:bodyPr/>
          <a:lstStyle/>
          <a:p>
            <a:r>
              <a:rPr lang="fa-IR" dirty="0"/>
              <a:t>با نشان تجاری آشنا شوید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2520000"/>
          </a:xfrm>
        </p:spPr>
        <p:txBody>
          <a:bodyPr>
            <a:normAutofit fontScale="92500" lnSpcReduction="20000"/>
          </a:bodyPr>
          <a:lstStyle/>
          <a:p>
            <a:pPr algn="justLow"/>
            <a:r>
              <a:rPr lang="fa-IR" dirty="0"/>
              <a:t>لوگوی ما نمایانگر سادگی، سرزندگی، چابکی، مقیاس‌پذیری و قابلیت اطمینان است؛ ارزش‌هایی که ما به آن‌ها باور داریم.</a:t>
            </a:r>
          </a:p>
          <a:p>
            <a:pPr algn="justLow"/>
            <a:r>
              <a:rPr lang="fa-IR" dirty="0"/>
              <a:t>این دستورالعمل‌ها برای کمک به شماست تا در کنار آن اطمینان حاصل کنیم که استفاده از نشان تجاری جیبرس، مطابق با روش ارائه شده توسط ما خواهد بود.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DB3B-B817-4704-8BE1-3B7135E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22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نمایش استاندارد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نمایش افقی نشان تجاری، مدل استاندارد ما برای نمایش هویت بصری جیبرس است که از ترکیب آرم و نشان کلمه تشکیل شده است.</a:t>
            </a:r>
          </a:p>
          <a:p>
            <a:pPr algn="justLow"/>
            <a:r>
              <a:rPr lang="fa-IR" dirty="0"/>
              <a:t>اگر مطمئن نیستید که از کدام یک از مدل‌های نشان تجاری ما استفاده کنید، از این یکی استفاده کنید!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595DC-FF26-485E-9F2C-F43F64044132}"/>
              </a:ext>
            </a:extLst>
          </p:cNvPr>
          <p:cNvGrpSpPr/>
          <p:nvPr/>
        </p:nvGrpSpPr>
        <p:grpSpPr>
          <a:xfrm>
            <a:off x="1443038" y="1342626"/>
            <a:ext cx="4328330" cy="875837"/>
            <a:chOff x="1443038" y="1342626"/>
            <a:chExt cx="4328330" cy="8758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C3C9B9-125C-4C45-BCE7-5E739DA84C25}"/>
                </a:ext>
              </a:extLst>
            </p:cNvPr>
            <p:cNvGrpSpPr/>
            <p:nvPr/>
          </p:nvGrpSpPr>
          <p:grpSpPr>
            <a:xfrm>
              <a:off x="4448396" y="1846046"/>
              <a:ext cx="1299532" cy="368358"/>
              <a:chOff x="6559132" y="1621764"/>
              <a:chExt cx="1299532" cy="36835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875D427-1944-429A-9141-0BEF59942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132" y="1990122"/>
                <a:ext cx="1299532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5748FC-3744-4BF0-AF0F-C3D89E1BE1AE}"/>
                  </a:ext>
                </a:extLst>
              </p:cNvPr>
              <p:cNvSpPr txBox="1"/>
              <p:nvPr/>
            </p:nvSpPr>
            <p:spPr>
              <a:xfrm>
                <a:off x="6559132" y="1621764"/>
                <a:ext cx="1299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آرم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C7AA60-7015-4E1D-80CC-644D96579672}"/>
                </a:ext>
              </a:extLst>
            </p:cNvPr>
            <p:cNvGrpSpPr/>
            <p:nvPr/>
          </p:nvGrpSpPr>
          <p:grpSpPr>
            <a:xfrm>
              <a:off x="1443038" y="1850820"/>
              <a:ext cx="2674791" cy="367643"/>
              <a:chOff x="8034334" y="1626538"/>
              <a:chExt cx="2674791" cy="36764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FF13D3-2B30-4D63-B8E8-9E4A79607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4334" y="1994181"/>
                <a:ext cx="2662421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08EECB-594E-4853-975C-715282E0264B}"/>
                  </a:ext>
                </a:extLst>
              </p:cNvPr>
              <p:cNvSpPr txBox="1"/>
              <p:nvPr/>
            </p:nvSpPr>
            <p:spPr>
              <a:xfrm>
                <a:off x="8034335" y="1626538"/>
                <a:ext cx="26747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نشان کلمه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DE92FB-350B-4D5C-899D-0FA2E5C27BE2}"/>
                </a:ext>
              </a:extLst>
            </p:cNvPr>
            <p:cNvGrpSpPr/>
            <p:nvPr/>
          </p:nvGrpSpPr>
          <p:grpSpPr>
            <a:xfrm>
              <a:off x="1443038" y="1342626"/>
              <a:ext cx="4328330" cy="367436"/>
              <a:chOff x="6380794" y="902686"/>
              <a:chExt cx="4328330" cy="36743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1384E-55D8-4ED6-B70A-126731893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794" y="1270122"/>
                <a:ext cx="4315961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255B84-3447-41B5-94FE-13EAB5BA4532}"/>
                  </a:ext>
                </a:extLst>
              </p:cNvPr>
              <p:cNvSpPr txBox="1"/>
              <p:nvPr/>
            </p:nvSpPr>
            <p:spPr>
              <a:xfrm>
                <a:off x="6380794" y="902686"/>
                <a:ext cx="4328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لوگو یا نشان تجاری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75E-1E98-4D71-9DAE-015D09B8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88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نمایش عمودی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در فضاهایی که نیاز به نمایش مربع از لوگو داریم، می‌توانید از حالت عمودی بهره ببرید.</a:t>
            </a:r>
          </a:p>
          <a:p>
            <a:pPr algn="justLow"/>
            <a:r>
              <a:rPr lang="fa-IR" dirty="0"/>
              <a:t>در این حالت نشان تجاری کوچکتر از حد معمول به‌نظر می‌رسد.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F1C3-1279-4FAA-A97A-1C59A496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آرم به تنهایی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تنها زمانی از آرم استفاده کنید که در جای دیگری از صفحه یا طرح شما عبارت </a:t>
            </a:r>
            <a:r>
              <a:rPr lang="fa-IR" b="1" dirty="0"/>
              <a:t>جیبرس</a:t>
            </a:r>
            <a:r>
              <a:rPr lang="fa-IR" dirty="0"/>
              <a:t> به خوبی نمایان باشد.</a:t>
            </a:r>
          </a:p>
          <a:p>
            <a:pPr algn="justLow"/>
            <a:r>
              <a:rPr lang="fa-IR" dirty="0"/>
              <a:t>اگر شک دارید، لطفا از نشان تجاری کامل استفاده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71DF2-9C06-416B-BD7D-B0C4C2A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07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فضای اطمینان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رعایت فاصله مناسب نشان تجاری جیبرس با سایر المان‌ها یا متون موجود در صفحه که از آن به‌عنوان فضای اطمینان یاد می‌کنیم باید رعایت شود.</a:t>
            </a:r>
          </a:p>
          <a:p>
            <a:pPr algn="justLow"/>
            <a:r>
              <a:rPr lang="fa-IR" dirty="0"/>
              <a:t>این فضا حداقل فاصله مورد نیاز است که برابر با یک سوم ارتفاع آرم ماست.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04481-C3F3-4288-9EF1-97947A41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585FA-DEF3-40DB-91E8-4315562D3E03}"/>
              </a:ext>
            </a:extLst>
          </p:cNvPr>
          <p:cNvGrpSpPr/>
          <p:nvPr/>
        </p:nvGrpSpPr>
        <p:grpSpPr>
          <a:xfrm>
            <a:off x="1786256" y="3277962"/>
            <a:ext cx="1192338" cy="720000"/>
            <a:chOff x="7914499" y="1512000"/>
            <a:chExt cx="1192338" cy="720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34B8A1F-1C29-4ED9-A9FA-72BE1029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148064" y="1512000"/>
              <a:ext cx="720000" cy="7200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E1C4DA-69FC-4372-8A67-D38072BBCF2E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51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E1A884-946D-47A4-979D-4D36B0DDB989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223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A5F135-F947-4AAE-8B58-9E3F69B8E47D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99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9CD472-7590-41F4-B8C0-741873A2988A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75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E58B7A-43AC-4F80-9645-5D67DA08312E}"/>
                </a:ext>
              </a:extLst>
            </p:cNvPr>
            <p:cNvSpPr/>
            <p:nvPr/>
          </p:nvSpPr>
          <p:spPr>
            <a:xfrm>
              <a:off x="7914499" y="1512000"/>
              <a:ext cx="1192338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23AB5-FBA1-4B40-8602-3DE2F09D7C72}"/>
              </a:ext>
            </a:extLst>
          </p:cNvPr>
          <p:cNvGrpSpPr/>
          <p:nvPr/>
        </p:nvGrpSpPr>
        <p:grpSpPr>
          <a:xfrm>
            <a:off x="1786256" y="1697786"/>
            <a:ext cx="1224000" cy="1224000"/>
            <a:chOff x="7569995" y="2081902"/>
            <a:chExt cx="1224000" cy="12240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9A84D8E-6166-4DEE-8C73-BC7260F9C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2515" y="2332361"/>
              <a:ext cx="720000" cy="7200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78268C-5026-4B78-888F-04E655DCFED9}"/>
                </a:ext>
              </a:extLst>
            </p:cNvPr>
            <p:cNvSpPr/>
            <p:nvPr/>
          </p:nvSpPr>
          <p:spPr>
            <a:xfrm>
              <a:off x="7569995" y="2081902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F65D2E-0BE5-4A9C-A655-A6CB73F5B887}"/>
                </a:ext>
              </a:extLst>
            </p:cNvPr>
            <p:cNvSpPr/>
            <p:nvPr/>
          </p:nvSpPr>
          <p:spPr>
            <a:xfrm>
              <a:off x="7569995" y="3065908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BA278A-46B8-4466-8524-51C1B58C9153}"/>
                </a:ext>
              </a:extLst>
            </p:cNvPr>
            <p:cNvSpPr/>
            <p:nvPr/>
          </p:nvSpPr>
          <p:spPr>
            <a:xfrm rot="5400000">
              <a:off x="8061998" y="2573905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AC9AA3-7643-4490-A55D-A96D45B930AE}"/>
                </a:ext>
              </a:extLst>
            </p:cNvPr>
            <p:cNvSpPr/>
            <p:nvPr/>
          </p:nvSpPr>
          <p:spPr>
            <a:xfrm rot="5400000">
              <a:off x="7077992" y="2573905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B5E9C6-E5C0-44A6-AE70-F506760FE9B4}"/>
              </a:ext>
            </a:extLst>
          </p:cNvPr>
          <p:cNvGrpSpPr/>
          <p:nvPr/>
        </p:nvGrpSpPr>
        <p:grpSpPr>
          <a:xfrm>
            <a:off x="3375402" y="3276170"/>
            <a:ext cx="1816940" cy="1728000"/>
            <a:chOff x="8710866" y="2048564"/>
            <a:chExt cx="1816940" cy="1728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6CE9C37B-1B09-41F3-AFDF-379FC32D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9503" y="2373229"/>
              <a:ext cx="1318154" cy="1071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5F7BA-3BA8-4C3C-83FC-0476DD04C6DE}"/>
                </a:ext>
              </a:extLst>
            </p:cNvPr>
            <p:cNvSpPr/>
            <p:nvPr/>
          </p:nvSpPr>
          <p:spPr>
            <a:xfrm>
              <a:off x="8710867" y="2048564"/>
              <a:ext cx="1816939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3A822D-0D24-438C-912B-0F07BE875015}"/>
                </a:ext>
              </a:extLst>
            </p:cNvPr>
            <p:cNvSpPr/>
            <p:nvPr/>
          </p:nvSpPr>
          <p:spPr>
            <a:xfrm>
              <a:off x="8710867" y="3536570"/>
              <a:ext cx="1816939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0F741D-9525-48B0-B204-BA704B7160C7}"/>
                </a:ext>
              </a:extLst>
            </p:cNvPr>
            <p:cNvSpPr/>
            <p:nvPr/>
          </p:nvSpPr>
          <p:spPr>
            <a:xfrm rot="5400000">
              <a:off x="9543809" y="2792567"/>
              <a:ext cx="1728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242970-5D9F-4D4D-B354-6837CA5841AC}"/>
                </a:ext>
              </a:extLst>
            </p:cNvPr>
            <p:cNvSpPr/>
            <p:nvPr/>
          </p:nvSpPr>
          <p:spPr>
            <a:xfrm rot="5400000">
              <a:off x="7966863" y="2792567"/>
              <a:ext cx="1728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898F4-6F67-4ADF-B0F0-7C58323FA4BB}"/>
              </a:ext>
            </a:extLst>
          </p:cNvPr>
          <p:cNvGrpSpPr/>
          <p:nvPr/>
        </p:nvGrpSpPr>
        <p:grpSpPr>
          <a:xfrm>
            <a:off x="3375402" y="1682023"/>
            <a:ext cx="2767076" cy="1224000"/>
            <a:chOff x="7192214" y="4590000"/>
            <a:chExt cx="2767076" cy="1224000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60504FBA-2F9E-45F0-B6AA-D82CE98EE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39093" y="4863530"/>
              <a:ext cx="2268000" cy="65423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BDFC06-7419-448B-8985-79529E7AD0E2}"/>
                </a:ext>
              </a:extLst>
            </p:cNvPr>
            <p:cNvSpPr/>
            <p:nvPr/>
          </p:nvSpPr>
          <p:spPr>
            <a:xfrm>
              <a:off x="7192214" y="4590000"/>
              <a:ext cx="2767076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50424D-8069-4784-86D2-D989AB41639D}"/>
                </a:ext>
              </a:extLst>
            </p:cNvPr>
            <p:cNvSpPr/>
            <p:nvPr/>
          </p:nvSpPr>
          <p:spPr>
            <a:xfrm>
              <a:off x="7192214" y="5574006"/>
              <a:ext cx="2767076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B83162-871B-4EBB-92AF-963844721421}"/>
                </a:ext>
              </a:extLst>
            </p:cNvPr>
            <p:cNvSpPr/>
            <p:nvPr/>
          </p:nvSpPr>
          <p:spPr>
            <a:xfrm rot="5400000">
              <a:off x="9227293" y="5082003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B43D2E-0F44-4AB5-AC70-DEB7E776F1C6}"/>
                </a:ext>
              </a:extLst>
            </p:cNvPr>
            <p:cNvSpPr/>
            <p:nvPr/>
          </p:nvSpPr>
          <p:spPr>
            <a:xfrm rot="5400000">
              <a:off x="6700211" y="5082003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6532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حداقل اندازه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در اینجا حداقل اندازه برای لوگو تدوین شده است که به دلیل نیاز به خوانایی، از شما می‌خواهیم به این ابعاد پایبند باشید.</a:t>
            </a:r>
          </a:p>
          <a:p>
            <a:pPr algn="justLow"/>
            <a:r>
              <a:rPr lang="fa-IR" dirty="0"/>
              <a:t>لطفا از نشان تجاری جیبرس در ابعاد کوچکتر از این استفاده نکنید.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2FF3-CE9D-4848-968B-43405CE5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0508C2-088D-4055-B1F8-5713AF42B546}"/>
              </a:ext>
            </a:extLst>
          </p:cNvPr>
          <p:cNvGrpSpPr/>
          <p:nvPr/>
        </p:nvGrpSpPr>
        <p:grpSpPr>
          <a:xfrm>
            <a:off x="3966448" y="2643518"/>
            <a:ext cx="1588235" cy="616554"/>
            <a:chOff x="8510854" y="1316000"/>
            <a:chExt cx="1588235" cy="61655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833B9DA-EBEB-4883-BD62-756E5A3C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510854" y="1316000"/>
              <a:ext cx="1588235" cy="499999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4BA0E3-9081-4582-89C2-34A6595C2385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11" y="1932554"/>
              <a:ext cx="1461283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BF5667-E482-4607-98C5-66BBF6D0A5C9}"/>
              </a:ext>
            </a:extLst>
          </p:cNvPr>
          <p:cNvSpPr txBox="1"/>
          <p:nvPr/>
        </p:nvSpPr>
        <p:spPr>
          <a:xfrm>
            <a:off x="2499360" y="3365500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۲.۵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دیجیتالی ۹۶ 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F858BF-4B3A-4608-BA93-812E555720FD}"/>
              </a:ext>
            </a:extLst>
          </p:cNvPr>
          <p:cNvGrpSpPr/>
          <p:nvPr/>
        </p:nvGrpSpPr>
        <p:grpSpPr>
          <a:xfrm>
            <a:off x="4590395" y="4282410"/>
            <a:ext cx="964288" cy="939086"/>
            <a:chOff x="7970854" y="2188012"/>
            <a:chExt cx="964288" cy="93908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E0A357B-0EAC-4249-A01D-753B681DC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970854" y="2188012"/>
              <a:ext cx="964288" cy="794119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AEB816-2028-4B27-84D0-A4D2DD059417}"/>
                </a:ext>
              </a:extLst>
            </p:cNvPr>
            <p:cNvCxnSpPr>
              <a:cxnSpLocks/>
            </p:cNvCxnSpPr>
            <p:nvPr/>
          </p:nvCxnSpPr>
          <p:spPr>
            <a:xfrm>
              <a:off x="7993306" y="3127098"/>
              <a:ext cx="907332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28031B-1957-4BED-9B50-8AC4DF3E815A}"/>
              </a:ext>
            </a:extLst>
          </p:cNvPr>
          <p:cNvSpPr txBox="1"/>
          <p:nvPr/>
        </p:nvSpPr>
        <p:spPr>
          <a:xfrm>
            <a:off x="2499360" y="5326924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۱.۷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دیجیتالی ۶۴ 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4C091B-AE6F-45CE-8653-D8D711D0ABB3}"/>
              </a:ext>
            </a:extLst>
          </p:cNvPr>
          <p:cNvGrpSpPr/>
          <p:nvPr/>
        </p:nvGrpSpPr>
        <p:grpSpPr>
          <a:xfrm>
            <a:off x="5014683" y="1016715"/>
            <a:ext cx="540000" cy="637405"/>
            <a:chOff x="7970854" y="1296000"/>
            <a:chExt cx="540000" cy="637405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A81B30-8B89-4617-82CF-C80F6961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0854" y="1296000"/>
              <a:ext cx="540000" cy="540000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85A062-7224-4072-81F8-6CC93A1D184A}"/>
                </a:ext>
              </a:extLst>
            </p:cNvPr>
            <p:cNvCxnSpPr>
              <a:cxnSpLocks/>
            </p:cNvCxnSpPr>
            <p:nvPr/>
          </p:nvCxnSpPr>
          <p:spPr>
            <a:xfrm>
              <a:off x="8022565" y="1933405"/>
              <a:ext cx="422691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FB8082-34DC-4BD9-AE15-32F6DB23559B}"/>
              </a:ext>
            </a:extLst>
          </p:cNvPr>
          <p:cNvSpPr txBox="1"/>
          <p:nvPr/>
        </p:nvSpPr>
        <p:spPr>
          <a:xfrm>
            <a:off x="2499360" y="1759548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۱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دیجیتالی ۳۶ 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800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رنگ قرمز جیبرس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قرمز جیبرس درخشان و پر جنب و جوش است و ما به وضوح خواستار آن هستیم.</a:t>
            </a:r>
          </a:p>
          <a:p>
            <a:pPr algn="justLow"/>
            <a:r>
              <a:rPr lang="fa-IR" dirty="0"/>
              <a:t>برای این منظور مقادیر رنگی استفاده در دنیای دیجیتالی و چاپ را برای استفاده شما ارائه کردیم.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EA1A86E-177D-4089-9036-BBDA7946386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83769" y="1988344"/>
            <a:ext cx="2881312" cy="2881312"/>
          </a:xfrm>
          <a:solidFill>
            <a:srgbClr val="C80A5A"/>
          </a:solidFill>
        </p:spPr>
        <p:txBody>
          <a:bodyPr anchor="ctr"/>
          <a:lstStyle/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HEX	#C80A5A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RGB	200, 10, 90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CMYK	17, 100, 50, 2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HSL	335, 90%, 41%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BB4A-1FCE-4A5F-B076-5CFD2DF0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8131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x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622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IRANSans Light</vt:lpstr>
      <vt:lpstr>IRANYekan</vt:lpstr>
      <vt:lpstr>IRANYekan Bold</vt:lpstr>
      <vt:lpstr>Tahoma</vt:lpstr>
      <vt:lpstr>Text Theme</vt:lpstr>
      <vt:lpstr>Custom Design</vt:lpstr>
      <vt:lpstr>PowerPoint Presentation</vt:lpstr>
      <vt:lpstr>PowerPoint Presentation</vt:lpstr>
      <vt:lpstr>با نشان تجاری آشنا شوید</vt:lpstr>
      <vt:lpstr>حالت نمایش استاندارد</vt:lpstr>
      <vt:lpstr>حالت نمایش عمودی</vt:lpstr>
      <vt:lpstr>آرم به تنهایی</vt:lpstr>
      <vt:lpstr>فضای اطمینان</vt:lpstr>
      <vt:lpstr>حداقل اندازه</vt:lpstr>
      <vt:lpstr>رنگ قرمز جیبرس</vt:lpstr>
      <vt:lpstr>طیف خاکستری</vt:lpstr>
      <vt:lpstr>رنگ پس‌زمینه</vt:lpstr>
      <vt:lpstr>نشان کلمه</vt:lpstr>
      <vt:lpstr>PowerPoint Presentation</vt:lpstr>
      <vt:lpstr>نبایدهای نشان تجاری</vt:lpstr>
      <vt:lpstr>PowerPoint Presentation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Jibres Brand Styleguide</dc:title>
  <dc:subject>Jibres</dc:subject>
  <dc:creator>Javad Adib</dc:creator>
  <cp:keywords>Jibres;StyleGuide;Guideline;logo</cp:keywords>
  <cp:lastModifiedBy>Javad Adib</cp:lastModifiedBy>
  <cp:revision>420</cp:revision>
  <dcterms:created xsi:type="dcterms:W3CDTF">2019-11-04T07:32:11Z</dcterms:created>
  <dcterms:modified xsi:type="dcterms:W3CDTF">2019-12-06T23:45:25Z</dcterms:modified>
  <cp:category>Brand</cp:category>
</cp:coreProperties>
</file>