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0000000000000000000"/>
      <p:regular r:id="rId14"/>
    </p:embeddedFont>
    <p:embeddedFont>
      <p:font typeface="Barlow Condensed Bold" charset="1" panose="00000806000000000000"/>
      <p:regular r:id="rId15"/>
    </p:embeddedFont>
    <p:embeddedFont>
      <p:font typeface="Bricolage Grotesque Bold" charset="1" panose="020B0605040402000204"/>
      <p:regular r:id="rId16"/>
    </p:embeddedFont>
    <p:embeddedFont>
      <p:font typeface="Shrikhand" charset="1" panose="02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Lora Bold" charset="1" panose="00000800000000000000"/>
      <p:regular r:id="rId20"/>
    </p:embeddedFont>
    <p:embeddedFont>
      <p:font typeface="Abril Fatface" charset="1" panose="02000503000000020003"/>
      <p:regular r:id="rId21"/>
    </p:embeddedFont>
    <p:embeddedFont>
      <p:font typeface="Alata" charset="1" panose="00000500000000000000"/>
      <p:regular r:id="rId22"/>
    </p:embeddedFont>
    <p:embeddedFont>
      <p:font typeface="Abril Fatface Italics" charset="1" panose="02000503000000020003"/>
      <p:regular r:id="rId23"/>
    </p:embeddedFont>
    <p:embeddedFont>
      <p:font typeface="Alatsi" charset="1" panose="00000500000000000000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48707"/>
            <a:ext cx="4215172" cy="4215172"/>
          </a:xfrm>
          <a:custGeom>
            <a:avLst/>
            <a:gdLst/>
            <a:ahLst/>
            <a:cxnLst/>
            <a:rect r="r" b="b" t="t" l="l"/>
            <a:pathLst>
              <a:path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75274" y="1175635"/>
            <a:ext cx="8924186" cy="26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61"/>
              </a:lnSpc>
              <a:spcBef>
                <a:spcPct val="0"/>
              </a:spcBef>
            </a:pPr>
            <a:r>
              <a:rPr lang="en-US" b="true" sz="15329">
                <a:solidFill>
                  <a:srgbClr val="1F202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Discord Bot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36963" y="4609506"/>
            <a:ext cx="935713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CB6CE6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RAG-Based Question Answering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93824" y="8631618"/>
            <a:ext cx="499184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Jibin Kunjumon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26892" y="408300"/>
            <a:ext cx="920770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6800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Problem &amp; Objective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4422" y="1722699"/>
            <a:ext cx="440382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🎯 What It Does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0906" y="2865699"/>
            <a:ext cx="1569839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intelligent Discord bot that answers user questions using Retrieval-Augmented Generation (RAG) with real-time context understanding.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191373"/>
            <a:ext cx="48053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💡 Why It Matters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79516" y="6603873"/>
            <a:ext cx="1557978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instant, accurate responses by combining document retrieval with AI language models, enabling seamless knowledge access through a familiar chat interface.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27180" y="696422"/>
            <a:ext cx="14213894" cy="9681101"/>
          </a:xfrm>
          <a:custGeom>
            <a:avLst/>
            <a:gdLst/>
            <a:ahLst/>
            <a:cxnLst/>
            <a:rect r="r" b="b" t="t" l="l"/>
            <a:pathLst>
              <a:path h="9681101" w="14213894">
                <a:moveTo>
                  <a:pt x="0" y="0"/>
                </a:moveTo>
                <a:lnTo>
                  <a:pt x="14213894" y="0"/>
                </a:lnTo>
                <a:lnTo>
                  <a:pt x="14213894" y="9681100"/>
                </a:lnTo>
                <a:lnTo>
                  <a:pt x="0" y="968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84" t="-25588" r="-14176" b="-1723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55969" y="710560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4604" y="158128"/>
            <a:ext cx="6828532" cy="8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FF66C4"/>
                </a:solidFill>
                <a:latin typeface="Lora Bold"/>
                <a:ea typeface="Lora Bold"/>
                <a:cs typeface="Lora Bold"/>
                <a:sym typeface="Lora Bold"/>
              </a:rPr>
              <a:t>Architectural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212444" y="0"/>
            <a:ext cx="8046856" cy="10299466"/>
          </a:xfrm>
          <a:custGeom>
            <a:avLst/>
            <a:gdLst/>
            <a:ahLst/>
            <a:cxnLst/>
            <a:rect r="r" b="b" t="t" l="l"/>
            <a:pathLst>
              <a:path h="10299466" w="8046856">
                <a:moveTo>
                  <a:pt x="0" y="0"/>
                </a:moveTo>
                <a:lnTo>
                  <a:pt x="8046856" y="0"/>
                </a:lnTo>
                <a:lnTo>
                  <a:pt x="8046856" y="10299466"/>
                </a:lnTo>
                <a:lnTo>
                  <a:pt x="0" y="10299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23" t="0" r="-2038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10219" y="394435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10219" y="577465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10219" y="760495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1514" y="141605"/>
            <a:ext cx="59062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6011" y="1401585"/>
            <a:ext cx="3408759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📁 Data Preparation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6933" y="2138934"/>
            <a:ext cx="7960223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Raw d</a:t>
            </a:r>
            <a:r>
              <a:rPr lang="en-US" sz="21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ocuments are chunked into manageable pieces 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Embeddings generated using sentence transformers 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Stored in MongoDB Atlas Vector Database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4374" y="3449055"/>
            <a:ext cx="2763441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🔄 RAG Pipeline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0961" y="4280815"/>
            <a:ext cx="9121258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User query is encoded into vector format 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System performs vector similarity search 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Top-3 relevant documents retrieved as context 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Context + query sent to Azure GPT-4 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AI generates accurate, context-aware answer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8686" y="6264992"/>
            <a:ext cx="2596158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💬</a:t>
            </a: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Deployment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0961" y="7179390"/>
            <a:ext cx="5606797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Integrated with Disc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ord bot interface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- Real-time query processing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- Seamless user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67779" y="668980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65528" y="85166"/>
            <a:ext cx="8236446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3866" y="1640539"/>
            <a:ext cx="6453336" cy="67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🐍 Python + VS Code + Colab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1282" y="2691714"/>
            <a:ext cx="4808339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Backend development environment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Integration and orchestration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Colab noetbook - experimentation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6259" y="4267149"/>
            <a:ext cx="6131123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🔤</a:t>
            </a: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Sentence Transformers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9402" y="5105400"/>
            <a:ext cx="600893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M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odel: all-MiniLM-L6-v2 (384 dimensions)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For document and query embeddings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2229" y="6474854"/>
            <a:ext cx="4141887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🗄️ MongoDB </a:t>
            </a: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Atlas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8049" y="7501332"/>
            <a:ext cx="5097661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Vect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or database for semantic search 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Efficient similarity retrieval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94701" y="1619609"/>
            <a:ext cx="7467154" cy="679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☁️ </a:t>
            </a:r>
            <a:r>
              <a:rPr lang="en-US" sz="4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Azure OpenAI GPT-3.5 Turbo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55138" y="2691714"/>
            <a:ext cx="759469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Language m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odel for answer generation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Context-aware responses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83751" y="4293184"/>
            <a:ext cx="5112097" cy="65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💬</a:t>
            </a:r>
            <a:r>
              <a:rPr lang="en-US" sz="39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Discord.py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55138" y="5337123"/>
            <a:ext cx="550262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B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ot framework with token authentication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Real-time user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68734" y="396474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55365" y="396474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55365" y="668980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9454" y="-85725"/>
            <a:ext cx="4807893" cy="79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Folder 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5929" y="927850"/>
            <a:ext cx="13399444" cy="937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📁 disc</a:t>
            </a: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ord-rag-data-scientist/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backend/                                               → Core Python modules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chatbot.py                                      → Entry point for RAG chatbot logic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discord_bot.py                             → Connects model to Discord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embeddings.py                             → Sentence embeddings (MiniLM / OpenAI)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llm.py                                              → LLM configuration and responses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RAG_pipeline.py                          → Retrieval-Augmented Generation pipeline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└── retrieval.py                                     → Context retrieval logic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diagrams/                                             → System design visuals 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architectural_diagram.png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└── workflow_diagram.png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docs/                                                       → Research &amp; documentation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EMBEDDING_MODELS_RESEARCH.md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IN_SCOPE.md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learning_guide.md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└── VECTOR_BASES_RESEARCH.md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notebooks/                                            → Model training &amp; evaluation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└── Discord_Chatbot_Lab.ipynb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reports/                                                 → Evaluation outputs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├── evaluation_report.md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   └── results.json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│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config.py                                              → Configuration variables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├── evaluation.py                                     → Model evaluation script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.env                                                       → Environment variables (API keys)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.gitignore                                             → Git ignore rules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├── BLOCKERS.md                                    → Issues tracked during development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└── requirements.txt                                → Python dependencies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72747" y="127007"/>
            <a:ext cx="6637139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📈</a:t>
            </a:r>
            <a:r>
              <a:rPr lang="en-US" b="true" sz="40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RESULTS &amp; 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600" y="1722664"/>
            <a:ext cx="4837212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🎯</a:t>
            </a: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SYSTEM PERFORMANCE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844" y="2494718"/>
            <a:ext cx="4989165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✓ 4/4 test q</a:t>
            </a:r>
            <a:r>
              <a:rPr lang="en-US" sz="21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ueries passed 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✓ 69.2% average token overlap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✓ 100% expected keyword match rate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6571" y="4425119"/>
            <a:ext cx="4620071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🔍 RETRIEV</a:t>
            </a: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AL ACCURACY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5441" y="5196642"/>
            <a:ext cx="5174903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Top-3 d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ocument retrieval working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Relevant context successfully extracted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Source attribution included in responses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12115" y="1722664"/>
            <a:ext cx="4145756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💬</a:t>
            </a:r>
            <a:r>
              <a:rPr lang="en-US" sz="3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RESPONSE QUALITY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95130" y="2580126"/>
            <a:ext cx="9754707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High acc</a:t>
            </a: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uracy: 90-96% token overlap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Context-aware answer generation 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• Graceful handling of out-of-scope   queries 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(e.g.,  "Who is Elon Musk?" → "My knowledge base contains information about Python, Machine Learning, Web Development, and Discord.")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0801" y="6764387"/>
            <a:ext cx="3976539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000000"/>
                </a:solidFill>
                <a:latin typeface="Abril Fatface Italics"/>
                <a:ea typeface="Abril Fatface Italics"/>
                <a:cs typeface="Abril Fatface Italics"/>
                <a:sym typeface="Abril Fatface Italics"/>
              </a:rPr>
              <a:t>⚡</a:t>
            </a:r>
            <a:r>
              <a:rPr lang="en-US" sz="3000" i="true">
                <a:solidFill>
                  <a:srgbClr val="000000"/>
                </a:solidFill>
                <a:latin typeface="Abril Fatface Italics"/>
                <a:ea typeface="Abril Fatface Italics"/>
                <a:cs typeface="Abril Fatface Italics"/>
                <a:sym typeface="Abril Fatface Italics"/>
              </a:rPr>
              <a:t> KEY ACHIEVEMENT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54416" y="7854300"/>
            <a:ext cx="82738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Fully functional RAG system with r</a:t>
            </a:r>
            <a:r>
              <a:rPr lang="en-US" sz="2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obust  evaluation framework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8887" y="667324"/>
            <a:ext cx="667583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80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hank You! 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621974"/>
            <a:ext cx="667583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</a:t>
            </a: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Takeaways: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61682" y="5961836"/>
            <a:ext cx="7772263" cy="192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1"/>
              </a:lnSpc>
              <a:spcBef>
                <a:spcPct val="0"/>
              </a:spcBef>
            </a:pPr>
            <a:r>
              <a:rPr lang="en-US" b="true" sz="2229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✓ B</a:t>
            </a:r>
            <a:r>
              <a:rPr lang="en-US" b="true" sz="2229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uilt end-to-end RAG system with 100% test accuracy</a:t>
            </a:r>
          </a:p>
          <a:p>
            <a:pPr algn="l">
              <a:lnSpc>
                <a:spcPts val="3121"/>
              </a:lnSpc>
              <a:spcBef>
                <a:spcPct val="0"/>
              </a:spcBef>
            </a:pPr>
          </a:p>
          <a:p>
            <a:pPr algn="l">
              <a:lnSpc>
                <a:spcPts val="3121"/>
              </a:lnSpc>
              <a:spcBef>
                <a:spcPct val="0"/>
              </a:spcBef>
            </a:pPr>
            <a:r>
              <a:rPr lang="en-US" b="true" sz="2229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✓ Integrated Azure GPT-3.5 with MongoDB Atlas </a:t>
            </a:r>
          </a:p>
          <a:p>
            <a:pPr algn="l">
              <a:lnSpc>
                <a:spcPts val="3121"/>
              </a:lnSpc>
              <a:spcBef>
                <a:spcPct val="0"/>
              </a:spcBef>
            </a:pPr>
          </a:p>
          <a:p>
            <a:pPr algn="l">
              <a:lnSpc>
                <a:spcPts val="3121"/>
              </a:lnSpc>
              <a:spcBef>
                <a:spcPct val="0"/>
              </a:spcBef>
            </a:pPr>
            <a:r>
              <a:rPr lang="en-US" b="true" sz="2229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✓ Deployed functional Discord bot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DAG0zVYCUeA</dc:identifier>
  <dcterms:modified xsi:type="dcterms:W3CDTF">2011-08-01T06:04:30Z</dcterms:modified>
  <cp:revision>1</cp:revision>
  <dc:title>Intelligent</dc:title>
</cp:coreProperties>
</file>