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08" r:id="rId5"/>
    <p:sldId id="491" r:id="rId6"/>
    <p:sldId id="492" r:id="rId7"/>
    <p:sldId id="494" r:id="rId8"/>
    <p:sldId id="516" r:id="rId9"/>
    <p:sldId id="496" r:id="rId10"/>
    <p:sldId id="517" r:id="rId11"/>
    <p:sldId id="518" r:id="rId12"/>
    <p:sldId id="497" r:id="rId13"/>
    <p:sldId id="498" r:id="rId14"/>
    <p:sldId id="499" r:id="rId15"/>
    <p:sldId id="524" r:id="rId16"/>
    <p:sldId id="522" r:id="rId17"/>
    <p:sldId id="526" r:id="rId18"/>
    <p:sldId id="527" r:id="rId19"/>
    <p:sldId id="528" r:id="rId20"/>
    <p:sldId id="530" r:id="rId21"/>
    <p:sldId id="500" r:id="rId22"/>
    <p:sldId id="501" r:id="rId23"/>
    <p:sldId id="502" r:id="rId24"/>
    <p:sldId id="519" r:id="rId25"/>
    <p:sldId id="503" r:id="rId26"/>
    <p:sldId id="529" r:id="rId27"/>
    <p:sldId id="504" r:id="rId28"/>
    <p:sldId id="505" r:id="rId29"/>
    <p:sldId id="507" r:id="rId30"/>
    <p:sldId id="508" r:id="rId31"/>
    <p:sldId id="509" r:id="rId32"/>
    <p:sldId id="510" r:id="rId33"/>
    <p:sldId id="511" r:id="rId34"/>
    <p:sldId id="349" r:id="rId35"/>
    <p:sldId id="401" r:id="rId36"/>
    <p:sldId id="451" r:id="rId37"/>
    <p:sldId id="405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274"/>
            <p14:sldId id="276"/>
            <p14:sldId id="408"/>
          </p14:sldIdLst>
        </p14:section>
        <p14:section name="Node.js Overview" id="{FBFAC66A-96D4-49D9-ADDD-2D92FC3EFD84}">
          <p14:sldIdLst>
            <p14:sldId id="491"/>
            <p14:sldId id="492"/>
            <p14:sldId id="494"/>
            <p14:sldId id="516"/>
            <p14:sldId id="496"/>
            <p14:sldId id="517"/>
            <p14:sldId id="518"/>
            <p14:sldId id="497"/>
          </p14:sldIdLst>
        </p14:section>
        <p14:section name="Event Loop" id="{24ABE4A1-6D09-4F50-A173-522D9A3D5F32}">
          <p14:sldIdLst>
            <p14:sldId id="498"/>
            <p14:sldId id="499"/>
            <p14:sldId id="524"/>
            <p14:sldId id="522"/>
            <p14:sldId id="526"/>
            <p14:sldId id="527"/>
            <p14:sldId id="528"/>
            <p14:sldId id="530"/>
            <p14:sldId id="500"/>
            <p14:sldId id="501"/>
            <p14:sldId id="502"/>
            <p14:sldId id="519"/>
          </p14:sldIdLst>
        </p14:section>
        <p14:section name="Modules" id="{1B03B503-10FD-4225-9D76-2528407CCC5E}">
          <p14:sldIdLst>
            <p14:sldId id="503"/>
            <p14:sldId id="529"/>
            <p14:sldId id="504"/>
            <p14:sldId id="505"/>
            <p14:sldId id="507"/>
            <p14:sldId id="508"/>
          </p14:sldIdLst>
        </p14:section>
        <p14:section name="Node.js Web Server" id="{2930213D-018C-4887-916B-D6B2DE1B2FF5}">
          <p14:sldIdLst>
            <p14:sldId id="509"/>
            <p14:sldId id="510"/>
            <p14:sldId id="511"/>
          </p14:sldIdLst>
        </p14:section>
        <p14:section name="Conclusion" id="{10E03AB1-9AA8-4E86-9A64-D741901E50A2}">
          <p14:sldIdLst>
            <p14:sldId id="349"/>
            <p14:sldId id="401"/>
            <p14:sldId id="45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C5B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095" autoAdjust="0"/>
  </p:normalViewPr>
  <p:slideViewPr>
    <p:cSldViewPr>
      <p:cViewPr varScale="1">
        <p:scale>
          <a:sx n="69" d="100"/>
          <a:sy n="69" d="100"/>
        </p:scale>
        <p:origin x="10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3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hyperlink" Target="https://marketplace.visualstudio.com/items?itemName=dbaeumer.vscode-eslint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marketplace.visualstudio.com/items?itemName=dbaeumer.jshin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code.visualstudio.com/docs/runtimes/nodejs" TargetMode="External"/><Relationship Id="rId9" Type="http://schemas.openxmlformats.org/officeDocument/2006/relationships/hyperlink" Target="https://marketplace.visualstudio.com/items?itemName=chenxsan.vscode-standardj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Vako\Desktop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1" y="3567046"/>
            <a:ext cx="4252699" cy="26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History and Basic 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98981" y="3963164"/>
            <a:ext cx="193008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Node.js 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7183310" y="5192126"/>
            <a:ext cx="978905" cy="9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Setup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Environments for Node.js</a:t>
            </a:r>
            <a:endParaRPr lang="bg-BG" dirty="0"/>
          </a:p>
        </p:txBody>
      </p:sp>
      <p:pic>
        <p:nvPicPr>
          <p:cNvPr id="3076" name="Picture 4" descr="C:\Users\Vako\Desktop\sublime-tex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25551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Vako\Desktop\35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36" y="225031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Vako\Desktop\Visual_Studio_Code_0.10.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81" y="1681222"/>
            <a:ext cx="2966978" cy="296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Vako\Desktop\1200px-Brackets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04" y="225031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Vako\Desktop\Notepad-Free-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1" y="2710479"/>
            <a:ext cx="1267626" cy="908464"/>
          </a:xfrm>
          <a:prstGeom prst="rect">
            <a:avLst/>
          </a:prstGeom>
          <a:noFill/>
          <a:effectLst>
            <a:glow rad="762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0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Official Node.js instructions can be found at:</a:t>
            </a:r>
          </a:p>
          <a:p>
            <a:pPr>
              <a:spcBef>
                <a:spcPts val="10800"/>
              </a:spcBef>
            </a:pPr>
            <a:r>
              <a:rPr lang="en-US" dirty="0"/>
              <a:t>Recommended </a:t>
            </a:r>
            <a:r>
              <a:rPr lang="en-US" dirty="0">
                <a:solidFill>
                  <a:schemeClr val="accent1"/>
                </a:solidFill>
              </a:rPr>
              <a:t>linters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Visual Studio Code</a:t>
            </a:r>
            <a:endParaRPr lang="bg-BG" dirty="0"/>
          </a:p>
        </p:txBody>
      </p:sp>
      <p:pic>
        <p:nvPicPr>
          <p:cNvPr id="8" name="Picture 2" descr="C:\Users\Vako\Desktop\Visual_Studio_Code_0.10.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034" y="1147822"/>
            <a:ext cx="1366778" cy="13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08012" y="2895600"/>
            <a:ext cx="10972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hlinkClick r:id="rId4"/>
              </a:rPr>
              <a:t>https://code.visualstudio.com/docs/runtimes/nodejs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Vako\Desktop\Microsoft.VisualStudio.Services.Icons.Default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2" y="4622540"/>
            <a:ext cx="1854460" cy="18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ko\Desktop\Microsoft.VisualStudio.Services.Icons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70" y="4622540"/>
            <a:ext cx="1854460" cy="18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Vako\Desktop\Microsoft.VisualStudio.Services.I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29" y="4622540"/>
            <a:ext cx="1607483" cy="18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59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Core Node Component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5012" y="1779272"/>
            <a:ext cx="5638800" cy="3021328"/>
            <a:chOff x="3960812" y="2081007"/>
            <a:chExt cx="4267200" cy="22864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812" y="2081007"/>
              <a:ext cx="1981200" cy="2286410"/>
            </a:xfrm>
            <a:prstGeom prst="rect">
              <a:avLst/>
            </a:prstGeom>
          </p:spPr>
        </p:pic>
        <p:sp>
          <p:nvSpPr>
            <p:cNvPr id="3" name="Arrow: Curved Right 2"/>
            <p:cNvSpPr/>
            <p:nvPr/>
          </p:nvSpPr>
          <p:spPr>
            <a:xfrm>
              <a:off x="3960812" y="2527458"/>
              <a:ext cx="838200" cy="1393508"/>
            </a:xfrm>
            <a:prstGeom prst="curvedRightArrow">
              <a:avLst/>
            </a:prstGeom>
            <a:solidFill>
              <a:srgbClr val="88B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" name="Arrow: Curved Right 6"/>
            <p:cNvSpPr/>
            <p:nvPr/>
          </p:nvSpPr>
          <p:spPr>
            <a:xfrm rot="10800000">
              <a:off x="7389812" y="2527458"/>
              <a:ext cx="838200" cy="1393508"/>
            </a:xfrm>
            <a:prstGeom prst="curvedRightArrow">
              <a:avLst/>
            </a:prstGeom>
            <a:solidFill>
              <a:srgbClr val="88B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95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2112" y="1371600"/>
            <a:ext cx="6324600" cy="4649942"/>
            <a:chOff x="4341812" y="1371600"/>
            <a:chExt cx="6324600" cy="4649942"/>
          </a:xfrm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2412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6512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2412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2412" y="3179115"/>
            <a:ext cx="14097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6512" y="3179115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2412" y="5251060"/>
            <a:ext cx="14097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6512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78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2412" y="4220451"/>
            <a:ext cx="1409700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6512" y="4214027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2412" y="4753348"/>
            <a:ext cx="1409700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6512" y="3179115"/>
            <a:ext cx="23241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778624" y="4792283"/>
            <a:ext cx="3423812" cy="1055608"/>
          </a:xfrm>
          <a:prstGeom prst="wedgeRoundRectCallout">
            <a:avLst>
              <a:gd name="adj1" fmla="val -52131"/>
              <a:gd name="adj2" fmla="val -901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accent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6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519563" y="1295400"/>
            <a:ext cx="2362200" cy="3429000"/>
            <a:chOff x="2519563" y="1295400"/>
            <a:chExt cx="2362200" cy="3429000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2519563" y="1295400"/>
              <a:ext cx="2362200" cy="34290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The Stack</a:t>
              </a: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2689348" y="4038600"/>
              <a:ext cx="203346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function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60362" y="1295400"/>
            <a:ext cx="4508900" cy="3429000"/>
            <a:chOff x="5160362" y="1295400"/>
            <a:chExt cx="4508900" cy="3429000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60362" y="1295400"/>
              <a:ext cx="4508900" cy="34290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The Heap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325862" y="19812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6405762" y="19812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485662" y="19812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565562" y="19812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5325862" y="26670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6405762" y="26670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7485662" y="26670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565562" y="26670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5325862" y="33528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6405762" y="33528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: Rounded Corners 13"/>
            <p:cNvSpPr/>
            <p:nvPr/>
          </p:nvSpPr>
          <p:spPr>
            <a:xfrm>
              <a:off x="7485662" y="33528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: Rounded Corners 13"/>
            <p:cNvSpPr/>
            <p:nvPr/>
          </p:nvSpPr>
          <p:spPr>
            <a:xfrm>
              <a:off x="8565562" y="33528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: Rounded Corners 13"/>
            <p:cNvSpPr/>
            <p:nvPr/>
          </p:nvSpPr>
          <p:spPr>
            <a:xfrm>
              <a:off x="5325862" y="40386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: Rounded Corners 13"/>
            <p:cNvSpPr/>
            <p:nvPr/>
          </p:nvSpPr>
          <p:spPr>
            <a:xfrm>
              <a:off x="6405762" y="40386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7485662" y="40386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565562" y="4038600"/>
              <a:ext cx="914400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63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89348" y="33528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89348" y="26670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026727" y="4996983"/>
            <a:ext cx="2248285" cy="578882"/>
          </a:xfrm>
          <a:prstGeom prst="wedgeRoundRectCallout">
            <a:avLst>
              <a:gd name="adj1" fmla="val -754"/>
              <a:gd name="adj2" fmla="val -201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</a:t>
            </a:r>
            <a:r>
              <a:rPr lang="en-US" sz="2800" noProof="1">
                <a:solidFill>
                  <a:schemeClr val="accent1"/>
                </a:solidFill>
              </a:rPr>
              <a:t>call</a:t>
            </a:r>
          </a:p>
        </p:txBody>
      </p:sp>
      <p:cxnSp>
        <p:nvCxnSpPr>
          <p:cNvPr id="3" name="Connector: Curved 2"/>
          <p:cNvCxnSpPr>
            <a:stCxn id="12" idx="1"/>
            <a:endCxn id="31" idx="1"/>
          </p:cNvCxnSpPr>
          <p:nvPr/>
        </p:nvCxnSpPr>
        <p:spPr>
          <a:xfrm rot="10800000">
            <a:off x="2689348" y="3611528"/>
            <a:ext cx="12700" cy="685800"/>
          </a:xfrm>
          <a:prstGeom prst="curvedConnector3">
            <a:avLst>
              <a:gd name="adj1" fmla="val 365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/>
          <p:cNvCxnSpPr>
            <a:cxnSpLocks/>
            <a:stCxn id="31" idx="1"/>
            <a:endCxn id="32" idx="1"/>
          </p:cNvCxnSpPr>
          <p:nvPr/>
        </p:nvCxnSpPr>
        <p:spPr>
          <a:xfrm rot="10800000">
            <a:off x="2689348" y="2925728"/>
            <a:ext cx="12700" cy="685800"/>
          </a:xfrm>
          <a:prstGeom prst="curvedConnector3">
            <a:avLst>
              <a:gd name="adj1" fmla="val 387273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5256212" y="4920453"/>
            <a:ext cx="2954893" cy="578882"/>
          </a:xfrm>
          <a:prstGeom prst="wedgeRoundRectCallout">
            <a:avLst>
              <a:gd name="adj1" fmla="val -44827"/>
              <a:gd name="adj2" fmla="val -3018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</a:t>
            </a:r>
            <a:r>
              <a:rPr lang="en-US" sz="2800" noProof="1">
                <a:solidFill>
                  <a:schemeClr val="accent1"/>
                </a:solidFill>
              </a:rPr>
              <a:t>returns</a:t>
            </a:r>
          </a:p>
        </p:txBody>
      </p:sp>
      <p:cxnSp>
        <p:nvCxnSpPr>
          <p:cNvPr id="40" name="Connector: Curved 39"/>
          <p:cNvCxnSpPr>
            <a:cxnSpLocks/>
          </p:cNvCxnSpPr>
          <p:nvPr/>
        </p:nvCxnSpPr>
        <p:spPr>
          <a:xfrm>
            <a:off x="4722812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>
            <a:cxnSpLocks/>
          </p:cNvCxnSpPr>
          <p:nvPr/>
        </p:nvCxnSpPr>
        <p:spPr>
          <a:xfrm>
            <a:off x="4722812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9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3046412" y="5207220"/>
            <a:ext cx="2898032" cy="578882"/>
          </a:xfrm>
          <a:prstGeom prst="wedgeRoundRectCallout">
            <a:avLst>
              <a:gd name="adj1" fmla="val -29420"/>
              <a:gd name="adj2" fmla="val -177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Program </a:t>
            </a:r>
            <a:r>
              <a:rPr lang="en-US" sz="2800" noProof="1">
                <a:solidFill>
                  <a:schemeClr val="accent1"/>
                </a:solidFill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366168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89348" y="33528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89348" y="26670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531830" y="4892744"/>
            <a:ext cx="7137432" cy="11991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89348" y="5416550"/>
            <a:ext cx="1271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3" name="Connector: Curved 2"/>
          <p:cNvCxnSpPr>
            <a:stCxn id="32" idx="3"/>
            <a:endCxn id="36" idx="3"/>
          </p:cNvCxnSpPr>
          <p:nvPr/>
        </p:nvCxnSpPr>
        <p:spPr>
          <a:xfrm flipH="1">
            <a:off x="3960812" y="2925728"/>
            <a:ext cx="762000" cy="2749550"/>
          </a:xfrm>
          <a:prstGeom prst="curvedConnector3">
            <a:avLst>
              <a:gd name="adj1" fmla="val -12636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332412" y="5288518"/>
            <a:ext cx="4182756" cy="578882"/>
          </a:xfrm>
          <a:prstGeom prst="wedgeRoundRectCallout">
            <a:avLst>
              <a:gd name="adj1" fmla="val -65579"/>
              <a:gd name="adj2" fmla="val 18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placed in the </a:t>
            </a:r>
            <a:r>
              <a:rPr lang="en-US" sz="2800" noProof="1">
                <a:solidFill>
                  <a:schemeClr val="accent1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92360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1830" y="4892744"/>
            <a:ext cx="7137432" cy="11991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89348" y="5416550"/>
            <a:ext cx="1271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sp>
        <p:nvSpPr>
          <p:cNvPr id="31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89348" y="33528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5" name="Rectangle: Rounded Corners 13"/>
          <p:cNvSpPr/>
          <p:nvPr/>
        </p:nvSpPr>
        <p:spPr>
          <a:xfrm>
            <a:off x="2689348" y="26670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cxnSp>
        <p:nvCxnSpPr>
          <p:cNvPr id="37" name="Connector: Curved 36"/>
          <p:cNvCxnSpPr>
            <a:cxnSpLocks/>
          </p:cNvCxnSpPr>
          <p:nvPr/>
        </p:nvCxnSpPr>
        <p:spPr>
          <a:xfrm>
            <a:off x="4722812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/>
          <p:cNvCxnSpPr>
            <a:cxnSpLocks/>
          </p:cNvCxnSpPr>
          <p:nvPr/>
        </p:nvCxnSpPr>
        <p:spPr>
          <a:xfrm>
            <a:off x="4722812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5773415" y="2371016"/>
            <a:ext cx="3012749" cy="1055608"/>
          </a:xfrm>
          <a:prstGeom prst="wedgeRoundRectCallout">
            <a:avLst>
              <a:gd name="adj1" fmla="val -91406"/>
              <a:gd name="adj2" fmla="val 137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stack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accent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209856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19563" y="1295400"/>
            <a:ext cx="23622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0362" y="1295400"/>
            <a:ext cx="4508900" cy="3429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58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57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56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5562" y="19812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58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57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56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5562" y="26670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58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57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56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5562" y="33528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58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57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56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5562" y="4038600"/>
            <a:ext cx="914400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1830" y="4892744"/>
            <a:ext cx="7137432" cy="11991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89348" y="5416550"/>
            <a:ext cx="1271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7" name="Connector: Curved 6"/>
          <p:cNvCxnSpPr>
            <a:cxnSpLocks/>
            <a:stCxn id="36" idx="1"/>
          </p:cNvCxnSpPr>
          <p:nvPr/>
        </p:nvCxnSpPr>
        <p:spPr>
          <a:xfrm rot="10800000">
            <a:off x="2689348" y="4297328"/>
            <a:ext cx="12700" cy="1377950"/>
          </a:xfrm>
          <a:prstGeom prst="curvedConnector3">
            <a:avLst>
              <a:gd name="adj1" fmla="val 616363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13"/>
          <p:cNvSpPr/>
          <p:nvPr/>
        </p:nvSpPr>
        <p:spPr>
          <a:xfrm>
            <a:off x="2689348" y="4038600"/>
            <a:ext cx="2033464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370012" y="2373692"/>
            <a:ext cx="4162299" cy="578882"/>
          </a:xfrm>
          <a:prstGeom prst="wedgeRoundRectCallout">
            <a:avLst>
              <a:gd name="adj1" fmla="val -29784"/>
              <a:gd name="adj2" fmla="val 263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</a:t>
            </a:r>
            <a:r>
              <a:rPr lang="en-US" sz="2800" noProof="1">
                <a:solidFill>
                  <a:schemeClr val="accent1"/>
                </a:solidFill>
              </a:rPr>
              <a:t>callback</a:t>
            </a:r>
            <a:r>
              <a:rPr lang="en-US" sz="2800" noProof="1">
                <a:solidFill>
                  <a:srgbClr val="FFFFFF"/>
                </a:solidFill>
              </a:rPr>
              <a:t> is executed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8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Node.js</a:t>
            </a:r>
          </a:p>
          <a:p>
            <a:r>
              <a:rPr lang="en-US" dirty="0"/>
              <a:t>IDE setup</a:t>
            </a:r>
          </a:p>
          <a:p>
            <a:r>
              <a:rPr lang="en-US" dirty="0"/>
              <a:t>Node Event Loop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Basic Web Server</a:t>
            </a:r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5" descr="http://icons.iconseeker.com/png/fullsize/slika-10-location-icons/location-http-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310406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synchronous</a:t>
            </a:r>
            <a:r>
              <a:rPr lang="en-US" dirty="0"/>
              <a:t> way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Code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89013" y="3124200"/>
            <a:ext cx="10210800" cy="2548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conn = getDbConnection(connectionString);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stmt = conn.createStatement();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i=0; i&lt;results.length; i++)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results[i];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6212" y="1524000"/>
            <a:ext cx="3292181" cy="1055608"/>
          </a:xfrm>
          <a:prstGeom prst="wedgeRoundRectCallout">
            <a:avLst>
              <a:gd name="adj1" fmla="val -39162"/>
              <a:gd name="adj2" fmla="val 904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Operations are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carried out </a:t>
            </a:r>
            <a:r>
              <a:rPr lang="en-US" sz="2800" noProof="1">
                <a:solidFill>
                  <a:schemeClr val="accent1"/>
                </a:solidFill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3331143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Node.js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way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Code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001531" y="2590800"/>
            <a:ext cx="10122082" cy="34040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getDbConnection(connectionString,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(err, conn)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conn.createStatement(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(err, stmt)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results.on('row', function(result)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// print result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86705" y="1219200"/>
            <a:ext cx="3939353" cy="1055608"/>
          </a:xfrm>
          <a:prstGeom prst="wedgeRoundRectCallout">
            <a:avLst>
              <a:gd name="adj1" fmla="val -30039"/>
              <a:gd name="adj2" fmla="val 863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</a:rPr>
              <a:t>Callbacks</a:t>
            </a:r>
            <a:r>
              <a:rPr lang="en-US" sz="2800" noProof="1">
                <a:solidFill>
                  <a:srgbClr val="FFFFFF"/>
                </a:solidFill>
              </a:rPr>
              <a:t> are invoked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when the result is ready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589212" y="4811792"/>
            <a:ext cx="4347398" cy="1055608"/>
          </a:xfrm>
          <a:prstGeom prst="wedgeRoundRectCallout">
            <a:avLst>
              <a:gd name="adj1" fmla="val -76599"/>
              <a:gd name="adj2" fmla="val 47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Code execution </a:t>
            </a:r>
            <a:r>
              <a:rPr lang="en-US" sz="2800" noProof="1">
                <a:solidFill>
                  <a:schemeClr val="accent1"/>
                </a:solidFill>
              </a:rPr>
              <a:t>continues</a:t>
            </a:r>
          </a:p>
          <a:p>
            <a:pPr algn="ctr"/>
            <a:r>
              <a:rPr lang="en-US" sz="2800" noProof="1">
                <a:solidFill>
                  <a:schemeClr val="tx1"/>
                </a:solidFill>
              </a:rPr>
              <a:t>while waiting for response</a:t>
            </a:r>
          </a:p>
        </p:txBody>
      </p:sp>
    </p:spTree>
    <p:extLst>
      <p:ext uri="{BB962C8B-B14F-4D97-AF65-F5344CB8AC3E}">
        <p14:creationId xmlns:p14="http://schemas.microsoft.com/office/powerpoint/2010/main" val="239667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is the </a:t>
            </a:r>
            <a:r>
              <a:rPr lang="en-US" dirty="0">
                <a:solidFill>
                  <a:schemeClr val="accent1"/>
                </a:solidFill>
              </a:rPr>
              <a:t>last parameter</a:t>
            </a:r>
            <a:r>
              <a:rPr lang="en-US" dirty="0"/>
              <a:t> in the call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 is the </a:t>
            </a:r>
            <a:r>
              <a:rPr lang="en-US" dirty="0">
                <a:solidFill>
                  <a:schemeClr val="accent1"/>
                </a:solidFill>
              </a:rPr>
              <a:t>first parameter </a:t>
            </a:r>
            <a:r>
              <a:rPr lang="en-US" dirty="0"/>
              <a:t>in the callback</a:t>
            </a:r>
          </a:p>
          <a:p>
            <a:pPr>
              <a:spcBef>
                <a:spcPts val="26400"/>
              </a:spcBef>
            </a:pPr>
            <a:r>
              <a:rPr lang="en-US" dirty="0"/>
              <a:t>Always </a:t>
            </a:r>
            <a:r>
              <a:rPr lang="en-US" dirty="0">
                <a:solidFill>
                  <a:schemeClr val="accent1"/>
                </a:solidFill>
              </a:rPr>
              <a:t>check errors </a:t>
            </a:r>
            <a:r>
              <a:rPr lang="en-US" dirty="0"/>
              <a:t>and handle them correctly!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294607" y="3083308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handleResults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if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undefined…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with the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getStuff(inputParam,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handleResults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91559" y="3307318"/>
            <a:ext cx="1611196" cy="578882"/>
          </a:xfrm>
          <a:prstGeom prst="wedgeRoundRectCallout">
            <a:avLst>
              <a:gd name="adj1" fmla="val -80427"/>
              <a:gd name="adj2" fmla="val -49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Callback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05759" y="4267200"/>
            <a:ext cx="2681035" cy="578882"/>
          </a:xfrm>
          <a:prstGeom prst="wedgeRoundRectCallout">
            <a:avLst>
              <a:gd name="adj1" fmla="val -71186"/>
              <a:gd name="adj2" fmla="val 59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Calling function</a:t>
            </a:r>
          </a:p>
        </p:txBody>
      </p:sp>
    </p:spTree>
    <p:extLst>
      <p:ext uri="{BB962C8B-B14F-4D97-AF65-F5344CB8AC3E}">
        <p14:creationId xmlns:p14="http://schemas.microsoft.com/office/powerpoint/2010/main" val="3741108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3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code to be composed like it is synchronous</a:t>
            </a:r>
          </a:p>
          <a:p>
            <a:r>
              <a:rPr lang="en-US" dirty="0"/>
              <a:t>Requires Node.js </a:t>
            </a:r>
            <a:r>
              <a:rPr lang="en-US" dirty="0">
                <a:solidFill>
                  <a:schemeClr val="accent1"/>
                </a:solidFill>
              </a:rPr>
              <a:t>version 7.6.0 </a:t>
            </a:r>
            <a:r>
              <a:rPr lang="en-US" dirty="0"/>
              <a:t>to work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 in ES6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349" y="3165122"/>
            <a:ext cx="10886126" cy="2702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conn =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getDbConnection(connectionString);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stmt =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conn.createStatement();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results =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stmt.executeQuery(sqlQuery);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result of results)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result;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6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Making Our App Modular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45756" y="1905000"/>
            <a:ext cx="3897312" cy="2204401"/>
            <a:chOff x="3503612" y="1932149"/>
            <a:chExt cx="3897312" cy="2204401"/>
          </a:xfrm>
        </p:grpSpPr>
        <p:grpSp>
          <p:nvGrpSpPr>
            <p:cNvPr id="3" name="Group 2"/>
            <p:cNvGrpSpPr/>
            <p:nvPr/>
          </p:nvGrpSpPr>
          <p:grpSpPr>
            <a:xfrm>
              <a:off x="3503612" y="1932149"/>
              <a:ext cx="3098800" cy="1658301"/>
              <a:chOff x="2132012" y="1676400"/>
              <a:chExt cx="3098800" cy="1658301"/>
            </a:xfrm>
            <a:solidFill>
              <a:schemeClr val="accent2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2132012" y="1676400"/>
                <a:ext cx="2716212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4316412" y="169005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44824" y="242030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486524" y="3222150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TopUp"/>
              <a:lightRig rig="threePt" dir="t"/>
            </a:scene3d>
            <a:sp3d extrusionH="933450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TopUp"/>
                <a:lightRig rig="threePt" dir="t"/>
              </a:scene3d>
            </a:bodyPr>
            <a:lstStyle/>
            <a:p>
              <a:pPr algn="ctr"/>
              <a:endParaRPr lang="en-US" sz="2800"/>
            </a:p>
          </p:txBody>
        </p:sp>
        <p:sp>
          <p:nvSpPr>
            <p:cNvPr id="16" name="Arrow: Up 15"/>
            <p:cNvSpPr/>
            <p:nvPr/>
          </p:nvSpPr>
          <p:spPr>
            <a:xfrm>
              <a:off x="5711824" y="3133250"/>
              <a:ext cx="685800" cy="650476"/>
            </a:xfrm>
            <a:prstGeom prst="upArrow">
              <a:avLst/>
            </a:prstGeom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2339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Module?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79412" y="2011054"/>
            <a:ext cx="5334000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class Person {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  constructor(name) {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    this.name = name;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  toString() {</a:t>
            </a:r>
          </a:p>
          <a:p>
            <a:pPr marL="900113" indent="-900113"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    return `I'm ${this.name}`;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module.exports</a:t>
            </a:r>
            <a:r>
              <a:rPr lang="en-US" sz="2400" noProof="1">
                <a:solidFill>
                  <a:srgbClr val="FBEEDC"/>
                </a:solidFill>
              </a:rPr>
              <a:t> = Person;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9412" y="1423613"/>
            <a:ext cx="533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persons.js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065822" y="3230255"/>
            <a:ext cx="5782837" cy="1853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let Person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require</a:t>
            </a:r>
            <a:r>
              <a:rPr lang="en-US" sz="2400" noProof="1">
                <a:solidFill>
                  <a:srgbClr val="FBEEDC"/>
                </a:solidFill>
              </a:rPr>
              <a:t>('./person');</a:t>
            </a:r>
          </a:p>
          <a:p>
            <a:pPr>
              <a:spcBef>
                <a:spcPts val="600"/>
              </a:spcBef>
            </a:pPr>
            <a:endParaRPr lang="en-US" sz="2400" noProof="1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let p = new Person('Pesho');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console.log(p.toString());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065823" y="2642813"/>
            <a:ext cx="578283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app.js</a:t>
            </a:r>
          </a:p>
        </p:txBody>
      </p:sp>
      <p:sp>
        <p:nvSpPr>
          <p:cNvPr id="14" name="Oval 13"/>
          <p:cNvSpPr/>
          <p:nvPr/>
        </p:nvSpPr>
        <p:spPr>
          <a:xfrm>
            <a:off x="1192205" y="2071312"/>
            <a:ext cx="1649412" cy="419101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Freeform: Shape 21"/>
          <p:cNvSpPr/>
          <p:nvPr/>
        </p:nvSpPr>
        <p:spPr>
          <a:xfrm>
            <a:off x="2828269" y="2062816"/>
            <a:ext cx="5714904" cy="219723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970212" y="5538413"/>
            <a:ext cx="1851811" cy="557587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Freeform: Shape 23"/>
          <p:cNvSpPr/>
          <p:nvPr/>
        </p:nvSpPr>
        <p:spPr>
          <a:xfrm>
            <a:off x="4170633" y="2731030"/>
            <a:ext cx="3135421" cy="2788246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allow larger apps to be </a:t>
            </a:r>
            <a:r>
              <a:rPr lang="en-US" dirty="0">
                <a:solidFill>
                  <a:schemeClr val="accent1"/>
                </a:solidFill>
              </a:rPr>
              <a:t>split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organized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expose</a:t>
            </a:r>
            <a:r>
              <a:rPr lang="en-US" dirty="0"/>
              <a:t> a module</a:t>
            </a:r>
          </a:p>
          <a:p>
            <a:pPr>
              <a:spcBef>
                <a:spcPts val="10800"/>
              </a:spcBef>
            </a:pP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use</a:t>
            </a:r>
            <a:r>
              <a:rPr lang="en-US" dirty="0"/>
              <a:t> a module from another file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Modules</a:t>
            </a:r>
            <a:endParaRPr lang="bg-BG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8012" y="2696586"/>
            <a:ext cx="9525000" cy="961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module.exports</a:t>
            </a:r>
            <a:r>
              <a:rPr lang="en-US" sz="2400" noProof="1">
                <a:solidFill>
                  <a:srgbClr val="FBEEDC"/>
                </a:solidFill>
              </a:rPr>
              <a:t> = Person;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accent1"/>
                </a:solidFill>
              </a:rPr>
              <a:t>module.exports </a:t>
            </a:r>
            <a:r>
              <a:rPr lang="en-US" sz="2400" noProof="1">
                <a:solidFill>
                  <a:srgbClr val="FBEEDC"/>
                </a:solidFill>
              </a:rPr>
              <a:t>= { getById, getAll, update };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08012" y="4601586"/>
            <a:ext cx="9525000" cy="1853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</a:rPr>
              <a:t>let Person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('./Person');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</a:rPr>
              <a:t>let api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('./api');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</a:rPr>
              <a:t>let getById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('./api').getById;</a:t>
            </a:r>
          </a:p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</a:rPr>
              <a:t>let { getById }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('./api');</a:t>
            </a:r>
          </a:p>
        </p:txBody>
      </p:sp>
    </p:spTree>
    <p:extLst>
      <p:ext uri="{BB962C8B-B14F-4D97-AF65-F5344CB8AC3E}">
        <p14:creationId xmlns:p14="http://schemas.microsoft.com/office/powerpoint/2010/main" val="1213095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Node.js </a:t>
            </a:r>
            <a:r>
              <a:rPr lang="en-US" dirty="0"/>
              <a:t>comes with a plethora of </a:t>
            </a:r>
            <a:r>
              <a:rPr lang="en-US" dirty="0">
                <a:solidFill>
                  <a:schemeClr val="accent1"/>
                </a:solidFill>
              </a:rPr>
              <a:t>useful modules</a:t>
            </a:r>
          </a:p>
          <a:p>
            <a:r>
              <a:rPr lang="en-US" dirty="0"/>
              <a:t>Imported with a string identifier</a:t>
            </a:r>
          </a:p>
          <a:p>
            <a:pPr>
              <a:spcBef>
                <a:spcPts val="10200"/>
              </a:spcBef>
            </a:pPr>
            <a:r>
              <a:rPr lang="en-US" dirty="0"/>
              <a:t>Commonly used modules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fs, http, crypto, </a:t>
            </a:r>
            <a:r>
              <a:rPr lang="en-US" b="1" dirty="0" err="1">
                <a:solidFill>
                  <a:schemeClr val="accent1"/>
                </a:solidFill>
              </a:rPr>
              <a:t>os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More at </a:t>
            </a:r>
            <a:r>
              <a:rPr lang="en-US" dirty="0">
                <a:hlinkClick r:id="rId2"/>
              </a:rPr>
              <a:t>https://nodejs.org/api/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Modules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2895600"/>
            <a:ext cx="9525000" cy="5601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fs =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023231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Modules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294607" y="1524000"/>
            <a:ext cx="9599611" cy="1792801"/>
            <a:chOff x="1294607" y="1847939"/>
            <a:chExt cx="9599611" cy="1792801"/>
          </a:xfrm>
        </p:grpSpPr>
        <p:sp>
          <p:nvSpPr>
            <p:cNvPr id="493572" name="Rectangle 4"/>
            <p:cNvSpPr>
              <a:spLocks noChangeArrowheads="1"/>
            </p:cNvSpPr>
            <p:nvPr/>
          </p:nvSpPr>
          <p:spPr bwMode="auto">
            <a:xfrm>
              <a:off x="1294607" y="2261901"/>
              <a:ext cx="9599611" cy="13788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count = 2; 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doIt = function(i, callback) { … } 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module.</a:t>
              </a:r>
              <a:r>
                <a:rPr lang="en-US" sz="22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exports</a:t>
              </a: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.doIt = doIt; 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module.</a:t>
              </a:r>
              <a:r>
                <a:rPr lang="en-US" sz="22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exports</a:t>
              </a: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.someVar = 'result';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294607" y="1847939"/>
              <a:ext cx="9599611" cy="4139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first.js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94607" y="3812349"/>
            <a:ext cx="9599611" cy="2436051"/>
            <a:chOff x="1294607" y="4038600"/>
            <a:chExt cx="9599611" cy="243605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94607" y="4452559"/>
              <a:ext cx="9599611" cy="20220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one = </a:t>
              </a:r>
              <a:r>
                <a:rPr lang="en-US" sz="22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require</a:t>
              </a: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('./first');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one.doIt(23, function (err, result) {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console.log(result);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});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console.log(one.someVar);</a:t>
              </a:r>
            </a:p>
            <a:p>
              <a:pPr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console.log(one.count); // invalid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294607" y="4038600"/>
              <a:ext cx="9599611" cy="4139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second.js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526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dirty="0">
                <a:solidFill>
                  <a:schemeClr val="accent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89112" y="2590800"/>
            <a:ext cx="8610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npm </a:t>
            </a:r>
            <a:r>
              <a:rPr lang="en-US" sz="2800" dirty="0">
                <a:solidFill>
                  <a:schemeClr val="accent1"/>
                </a:solidFill>
              </a:rPr>
              <a:t>install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--</a:t>
            </a:r>
            <a:r>
              <a:rPr lang="en-US" sz="2800" dirty="0">
                <a:solidFill>
                  <a:schemeClr val="accent1"/>
                </a:solidFill>
              </a:rPr>
              <a:t>save</a:t>
            </a:r>
            <a:r>
              <a:rPr lang="en-US" sz="2800" dirty="0">
                <a:solidFill>
                  <a:schemeClr val="tx2"/>
                </a:solidFill>
              </a:rPr>
              <a:t> express --save-exact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89112" y="3999203"/>
            <a:ext cx="8610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let express = require('express');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789112" y="5562600"/>
            <a:ext cx="8610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npm </a:t>
            </a:r>
            <a:r>
              <a:rPr lang="en-US" sz="2800" dirty="0">
                <a:solidFill>
                  <a:schemeClr val="accent1"/>
                </a:solidFill>
              </a:rPr>
              <a:t>install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--</a:t>
            </a:r>
            <a:r>
              <a:rPr lang="en-US" sz="2800" dirty="0">
                <a:solidFill>
                  <a:schemeClr val="accent1"/>
                </a:solidFill>
              </a:rPr>
              <a:t>g</a:t>
            </a:r>
            <a:r>
              <a:rPr lang="en-US" sz="2800" dirty="0">
                <a:solidFill>
                  <a:schemeClr val="tx2"/>
                </a:solidFill>
              </a:rPr>
              <a:t> mocha</a:t>
            </a:r>
            <a:endParaRPr lang="en-US" sz="2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24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Let's start the fun!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847797"/>
            <a:ext cx="2089789" cy="2411728"/>
          </a:xfrm>
          <a:prstGeom prst="rect">
            <a:avLst/>
          </a:prstGeom>
        </p:spPr>
      </p:pic>
      <p:sp>
        <p:nvSpPr>
          <p:cNvPr id="2" name="Rectangle: Rounded Corners 1"/>
          <p:cNvSpPr>
            <a:spLocks noChangeAspect="1"/>
          </p:cNvSpPr>
          <p:nvPr/>
        </p:nvSpPr>
        <p:spPr>
          <a:xfrm>
            <a:off x="6704012" y="2514600"/>
            <a:ext cx="1447800" cy="814388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rapezoid 2"/>
          <p:cNvSpPr/>
          <p:nvPr/>
        </p:nvSpPr>
        <p:spPr>
          <a:xfrm>
            <a:off x="6208712" y="3516831"/>
            <a:ext cx="2438400" cy="293169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7" name="Arrow: Right 6"/>
          <p:cNvSpPr/>
          <p:nvPr/>
        </p:nvSpPr>
        <p:spPr>
          <a:xfrm>
            <a:off x="5710138" y="2430047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rrow: Right 7"/>
          <p:cNvSpPr/>
          <p:nvPr/>
        </p:nvSpPr>
        <p:spPr>
          <a:xfrm flipH="1">
            <a:off x="5710138" y="3053661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28411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>
                <a:solidFill>
                  <a:schemeClr val="accent1"/>
                </a:solidFill>
              </a:rPr>
              <a:t>physical</a:t>
            </a:r>
            <a:r>
              <a:rPr lang="en-US" dirty="0"/>
              <a:t> servers have </a:t>
            </a:r>
            <a:r>
              <a:rPr lang="en-US" dirty="0">
                <a:solidFill>
                  <a:schemeClr val="accent1"/>
                </a:solidFill>
              </a:rPr>
              <a:t>hardware</a:t>
            </a:r>
          </a:p>
          <a:p>
            <a:r>
              <a:rPr lang="en-US" dirty="0"/>
              <a:t>The hardware is controlled by the </a:t>
            </a:r>
            <a:r>
              <a:rPr lang="en-US" dirty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>
                <a:solidFill>
                  <a:schemeClr val="accent1"/>
                </a:solidFill>
              </a:rPr>
              <a:t>Web servers </a:t>
            </a:r>
            <a:r>
              <a:rPr lang="en-US" dirty="0"/>
              <a:t>are </a:t>
            </a:r>
            <a:r>
              <a:rPr lang="en-US" dirty="0">
                <a:solidFill>
                  <a:schemeClr val="accent1"/>
                </a:solidFill>
              </a:rPr>
              <a:t>software</a:t>
            </a:r>
            <a:r>
              <a:rPr lang="en-US" dirty="0"/>
              <a:t> products that use the operating  system to </a:t>
            </a:r>
            <a:r>
              <a:rPr lang="en-US" dirty="0">
                <a:solidFill>
                  <a:schemeClr val="accent1"/>
                </a:solidFill>
              </a:rPr>
              <a:t>handle web requests</a:t>
            </a:r>
          </a:p>
          <a:p>
            <a:pPr lvl="1"/>
            <a:r>
              <a:rPr lang="en-US" dirty="0"/>
              <a:t>Web servers serve Web content</a:t>
            </a:r>
          </a:p>
          <a:p>
            <a:r>
              <a:rPr lang="en-US" dirty="0"/>
              <a:t>These requests are </a:t>
            </a:r>
            <a:r>
              <a:rPr lang="en-US" dirty="0">
                <a:solidFill>
                  <a:schemeClr val="accent1"/>
                </a:solidFill>
              </a:rPr>
              <a:t>redirected to other software </a:t>
            </a:r>
            <a:r>
              <a:rPr lang="en-US" dirty="0"/>
              <a:t>products (ASP.NET, PHP, etc.), depending on the web server </a:t>
            </a:r>
            <a:r>
              <a:rPr lang="en-US" dirty="0">
                <a:solidFill>
                  <a:schemeClr val="accent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the Web Servers Do? (Again)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44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write a simple Node.js web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Node.js Web Server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2439412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http</a:t>
            </a:r>
            <a:r>
              <a:rPr lang="en-US" sz="2400" noProof="1">
                <a:solidFill>
                  <a:schemeClr val="tx2"/>
                </a:solidFill>
              </a:rPr>
              <a:t>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</a:t>
            </a:r>
            <a:r>
              <a:rPr lang="en-US" sz="2400" noProof="1">
                <a:solidFill>
                  <a:schemeClr val="accent1"/>
                </a:solidFill>
              </a:rPr>
              <a:t>'http</a:t>
            </a:r>
            <a:r>
              <a:rPr lang="en-US" sz="2400" noProof="1">
                <a:solidFill>
                  <a:schemeClr val="tx2"/>
                </a:solidFill>
              </a:rPr>
              <a:t>')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http.</a:t>
            </a:r>
            <a:r>
              <a:rPr lang="en-US" sz="2400" noProof="1">
                <a:solidFill>
                  <a:schemeClr val="accent1"/>
                </a:solidFill>
              </a:rPr>
              <a:t>createServer</a:t>
            </a:r>
            <a:r>
              <a:rPr lang="en-US" sz="2400" noProof="1">
                <a:solidFill>
                  <a:schemeClr val="tx2"/>
                </a:solidFill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write</a:t>
            </a:r>
            <a:r>
              <a:rPr lang="en-US" sz="2400" noProof="1">
                <a:solidFill>
                  <a:schemeClr val="tx2"/>
                </a:solidFill>
              </a:rPr>
              <a:t>('Hi!')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end</a:t>
            </a:r>
            <a:r>
              <a:rPr lang="en-US" sz="2400" noProof="1">
                <a:solidFill>
                  <a:schemeClr val="tx2"/>
                </a:solidFill>
              </a:rPr>
              <a:t>()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}).</a:t>
            </a:r>
            <a:r>
              <a:rPr lang="en-US" sz="2400" noProof="1">
                <a:solidFill>
                  <a:schemeClr val="accent1"/>
                </a:solidFill>
              </a:rPr>
              <a:t>listen</a:t>
            </a:r>
            <a:r>
              <a:rPr lang="en-US" sz="2400" noProof="1">
                <a:solidFill>
                  <a:schemeClr val="tx2"/>
                </a:solidFill>
              </a:rPr>
              <a:t>(1337)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console.log('Node.js server running on port 1337')</a:t>
            </a:r>
          </a:p>
        </p:txBody>
      </p:sp>
    </p:spTree>
    <p:extLst>
      <p:ext uri="{BB962C8B-B14F-4D97-AF65-F5344CB8AC3E}">
        <p14:creationId xmlns:p14="http://schemas.microsoft.com/office/powerpoint/2010/main" val="199435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151121"/>
            <a:ext cx="9332999" cy="5570355"/>
          </a:xfrm>
        </p:spPr>
        <p:txBody>
          <a:bodyPr>
            <a:normAutofit/>
          </a:bodyPr>
          <a:lstStyle/>
          <a:p>
            <a:r>
              <a:rPr lang="en-US" dirty="0"/>
              <a:t>Node.js is a fast,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back-end platform</a:t>
            </a:r>
          </a:p>
          <a:p>
            <a:r>
              <a:rPr lang="en-US" dirty="0"/>
              <a:t>The JavaScript </a:t>
            </a:r>
            <a:r>
              <a:rPr lang="en-US" dirty="0">
                <a:solidFill>
                  <a:schemeClr val="accent1"/>
                </a:solidFill>
              </a:rPr>
              <a:t>Event Loop </a:t>
            </a:r>
            <a:r>
              <a:rPr lang="en-US" dirty="0"/>
              <a:t>runs slow tasks in the background asynchronously</a:t>
            </a:r>
            <a:endParaRPr lang="en-US" dirty="0"/>
          </a:p>
          <a:p>
            <a:r>
              <a:rPr lang="en-US" dirty="0"/>
              <a:t>You can organize your code with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</a:p>
          <a:p>
            <a:pPr>
              <a:spcBef>
                <a:spcPts val="7200"/>
              </a:spcBef>
            </a:pPr>
            <a:r>
              <a:rPr lang="en-US" dirty="0">
                <a:solidFill>
                  <a:schemeClr val="accent1"/>
                </a:solidFill>
              </a:rPr>
              <a:t>NPM</a:t>
            </a:r>
            <a:r>
              <a:rPr lang="en-US" dirty="0"/>
              <a:t> allows quick access to external modules</a:t>
            </a:r>
          </a:p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126734"/>
            <a:ext cx="2253081" cy="2438400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608012" y="5410200"/>
            <a:ext cx="86106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npm </a:t>
            </a:r>
            <a:r>
              <a:rPr lang="en-US" sz="2800" dirty="0">
                <a:solidFill>
                  <a:schemeClr val="accent1"/>
                </a:solidFill>
              </a:rPr>
              <a:t>init</a:t>
            </a:r>
            <a:r>
              <a:rPr lang="en-US" sz="2800" dirty="0">
                <a:solidFill>
                  <a:schemeClr val="tx2"/>
                </a:solidFill>
              </a:rPr>
              <a:t> -y</a:t>
            </a:r>
          </a:p>
          <a:p>
            <a:r>
              <a:rPr lang="en-US" sz="2800" dirty="0">
                <a:solidFill>
                  <a:schemeClr val="tx2"/>
                </a:solidFill>
              </a:rPr>
              <a:t>npm </a:t>
            </a:r>
            <a:r>
              <a:rPr lang="en-US" sz="2800" dirty="0">
                <a:solidFill>
                  <a:schemeClr val="accent1"/>
                </a:solidFill>
              </a:rPr>
              <a:t>install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--</a:t>
            </a:r>
            <a:r>
              <a:rPr lang="en-US" sz="2800" dirty="0">
                <a:solidFill>
                  <a:schemeClr val="accent1"/>
                </a:solidFill>
              </a:rPr>
              <a:t>save</a:t>
            </a:r>
            <a:r>
              <a:rPr lang="en-US" sz="2800" dirty="0">
                <a:solidFill>
                  <a:schemeClr val="tx2"/>
                </a:solidFill>
              </a:rPr>
              <a:t> socket.io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8012" y="3886200"/>
            <a:ext cx="8610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let express = </a:t>
            </a:r>
            <a:r>
              <a:rPr lang="en-US" sz="2800" dirty="0">
                <a:solidFill>
                  <a:schemeClr val="accent1"/>
                </a:solidFill>
              </a:rPr>
              <a:t>require</a:t>
            </a:r>
            <a:r>
              <a:rPr lang="en-US" sz="2800" dirty="0">
                <a:solidFill>
                  <a:schemeClr val="tx2"/>
                </a:solidFill>
              </a:rPr>
              <a:t>('express');</a:t>
            </a:r>
            <a:endParaRPr lang="en-US" sz="2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Overview of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History, Components, Installation</a:t>
            </a:r>
          </a:p>
        </p:txBody>
      </p:sp>
      <p:pic>
        <p:nvPicPr>
          <p:cNvPr id="1026" name="Picture 2" descr="C:\Users\Vako\Desktop\nodejs-new-pantone-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33" y="1676400"/>
            <a:ext cx="5029760" cy="308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and Components</a:t>
            </a:r>
          </a:p>
          <a:p>
            <a:pPr lvl="1"/>
            <a:r>
              <a:rPr lang="en-US" dirty="0"/>
              <a:t>Created in 2009 by Ryan Dahl</a:t>
            </a:r>
          </a:p>
          <a:p>
            <a:pPr lvl="1"/>
            <a:r>
              <a:rPr lang="en-US" dirty="0"/>
              <a:t>Addresses the </a:t>
            </a:r>
            <a:r>
              <a:rPr lang="en-US" dirty="0">
                <a:solidFill>
                  <a:schemeClr val="accent1"/>
                </a:solidFill>
              </a:rPr>
              <a:t>issues</a:t>
            </a:r>
            <a:r>
              <a:rPr lang="en-US" dirty="0"/>
              <a:t> of then popular servers</a:t>
            </a:r>
          </a:p>
          <a:p>
            <a:pPr lvl="1"/>
            <a:r>
              <a:rPr lang="en-US" dirty="0"/>
              <a:t>V8, Event Loop, libuv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/>
            <a:r>
              <a:rPr lang="en-US" dirty="0"/>
              <a:t>Fast and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</a:p>
          <a:p>
            <a:pPr lvl="1"/>
            <a:r>
              <a:rPr lang="en-US" dirty="0"/>
              <a:t>Efficient </a:t>
            </a:r>
            <a:r>
              <a:rPr lang="en-US" dirty="0">
                <a:solidFill>
                  <a:schemeClr val="accent1"/>
                </a:solidFill>
              </a:rPr>
              <a:t>package manager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Node.js</a:t>
            </a:r>
            <a:endParaRPr lang="bg-BG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34" y="1295400"/>
            <a:ext cx="3418377" cy="2457450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C:\Users\Vako\Desktop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435" y="4191000"/>
            <a:ext cx="3418377" cy="209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86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http://nodejs.org</a:t>
            </a:r>
            <a:endParaRPr lang="en-US" dirty="0"/>
          </a:p>
          <a:p>
            <a:pPr lvl="1">
              <a:spcBef>
                <a:spcPts val="21000"/>
              </a:spcBef>
            </a:pPr>
            <a:r>
              <a:rPr lang="en-US" dirty="0"/>
              <a:t>To confirm installation, type in </a:t>
            </a:r>
            <a:r>
              <a:rPr lang="en-US" dirty="0">
                <a:solidFill>
                  <a:schemeClr val="accent1"/>
                </a:solidFill>
              </a:rPr>
              <a:t>command prompt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terminal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2551461"/>
            <a:ext cx="5181598" cy="250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: Rounded Corners 13"/>
          <p:cNvSpPr/>
          <p:nvPr/>
        </p:nvSpPr>
        <p:spPr>
          <a:xfrm>
            <a:off x="6094413" y="4190999"/>
            <a:ext cx="1930088" cy="748469"/>
          </a:xfrm>
          <a:prstGeom prst="roundRect">
            <a:avLst>
              <a:gd name="adj" fmla="val 20162"/>
            </a:avLst>
          </a:prstGeom>
          <a:noFill/>
          <a:ln w="762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503612" y="5791200"/>
            <a:ext cx="51816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/>
              <a:t>node -v</a:t>
            </a:r>
          </a:p>
        </p:txBody>
      </p:sp>
    </p:spTree>
    <p:extLst>
      <p:ext uri="{BB962C8B-B14F-4D97-AF65-F5344CB8AC3E}">
        <p14:creationId xmlns:p14="http://schemas.microsoft.com/office/powerpoint/2010/main" val="388590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terminal</a:t>
            </a:r>
          </a:p>
          <a:p>
            <a:pPr>
              <a:spcBef>
                <a:spcPts val="16800"/>
              </a:spcBef>
            </a:pPr>
            <a:r>
              <a:rPr lang="en-US" dirty="0"/>
              <a:t>Interpret code from a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79612" y="1868342"/>
            <a:ext cx="82296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node      </a:t>
            </a:r>
            <a:r>
              <a:rPr lang="en-US" sz="2800" i="1" dirty="0">
                <a:solidFill>
                  <a:schemeClr val="accent2"/>
                </a:solidFill>
              </a:rPr>
              <a:t>// Start REPL</a:t>
            </a:r>
          </a:p>
          <a:p>
            <a:r>
              <a:rPr lang="en-US" sz="2800" dirty="0">
                <a:solidFill>
                  <a:schemeClr val="tx2"/>
                </a:solidFill>
              </a:rPr>
              <a:t>let a</a:t>
            </a:r>
            <a:r>
              <a:rPr lang="en-US" sz="2800" dirty="0"/>
              <a:t> = 5</a:t>
            </a:r>
          </a:p>
          <a:p>
            <a:r>
              <a:rPr lang="en-US" sz="2800" dirty="0"/>
              <a:t>let b = 3</a:t>
            </a:r>
          </a:p>
          <a:p>
            <a:r>
              <a:rPr lang="en-US" sz="2800" dirty="0"/>
              <a:t>a + b     </a:t>
            </a:r>
            <a:r>
              <a:rPr lang="en-US" sz="2800" i="1" dirty="0">
                <a:solidFill>
                  <a:schemeClr val="accent2"/>
                </a:solidFill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79612" y="5943600"/>
            <a:ext cx="8229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node </a:t>
            </a:r>
            <a:r>
              <a:rPr lang="en-US" sz="2800" dirty="0">
                <a:solidFill>
                  <a:schemeClr val="accent1"/>
                </a:solidFill>
              </a:rPr>
              <a:t>index.js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// 8</a:t>
            </a:r>
          </a:p>
        </p:txBody>
      </p:sp>
    </p:spTree>
    <p:extLst>
      <p:ext uri="{BB962C8B-B14F-4D97-AF65-F5344CB8AC3E}">
        <p14:creationId xmlns:p14="http://schemas.microsoft.com/office/powerpoint/2010/main" val="358320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>
                <a:solidFill>
                  <a:schemeClr val="accent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dirty="0">
                <a:solidFill>
                  <a:schemeClr val="accent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terminal, </a:t>
            </a:r>
            <a:r>
              <a:rPr lang="en-US" dirty="0"/>
              <a:t>inside the </a:t>
            </a:r>
            <a:r>
              <a:rPr lang="en-US" dirty="0">
                <a:solidFill>
                  <a:schemeClr val="accent1"/>
                </a:solidFill>
              </a:rPr>
              <a:t>target directory </a:t>
            </a:r>
            <a:r>
              <a:rPr lang="en-US" dirty="0"/>
              <a:t>:</a:t>
            </a:r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dirty="0">
                <a:solidFill>
                  <a:schemeClr val="accent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17812" y="2590800"/>
            <a:ext cx="6553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npm init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17812" y="5562600"/>
            <a:ext cx="6553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npm init </a:t>
            </a:r>
            <a:r>
              <a:rPr lang="en-US" sz="2800" dirty="0">
                <a:solidFill>
                  <a:schemeClr val="accent1"/>
                </a:solidFill>
              </a:rPr>
              <a:t>-y</a:t>
            </a:r>
            <a:endParaRPr lang="en-US" sz="2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76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noProof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1371600"/>
            <a:ext cx="10210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"name": "demo",</a:t>
            </a:r>
          </a:p>
          <a:p>
            <a:r>
              <a:rPr lang="en-US" dirty="0">
                <a:solidFill>
                  <a:schemeClr val="tx2"/>
                </a:solidFill>
              </a:rPr>
              <a:t>  "version": "1.0.0",</a:t>
            </a:r>
          </a:p>
          <a:p>
            <a:r>
              <a:rPr lang="en-US" dirty="0">
                <a:solidFill>
                  <a:schemeClr val="tx2"/>
                </a:solidFill>
              </a:rPr>
              <a:t>  "description": "Node.js demo project",</a:t>
            </a:r>
          </a:p>
          <a:p>
            <a:r>
              <a:rPr lang="en-US" dirty="0">
                <a:solidFill>
                  <a:schemeClr val="tx2"/>
                </a:solidFill>
              </a:rPr>
              <a:t>  "main": "index.js",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"engine": "8.5.0"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"scripts": {</a:t>
            </a:r>
          </a:p>
          <a:p>
            <a:r>
              <a:rPr lang="en-US" dirty="0">
                <a:solidFill>
                  <a:schemeClr val="accent1"/>
                </a:solidFill>
              </a:rPr>
              <a:t>    "start": "node index.js"</a:t>
            </a:r>
          </a:p>
          <a:p>
            <a:r>
              <a:rPr lang="en-US" dirty="0">
                <a:solidFill>
                  <a:schemeClr val="accent1"/>
                </a:solidFill>
              </a:rPr>
              <a:t>  }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  <a:p>
            <a:r>
              <a:rPr lang="en-US" dirty="0">
                <a:solidFill>
                  <a:schemeClr val="tx2"/>
                </a:solidFill>
              </a:rPr>
              <a:t>  "keywords": [],</a:t>
            </a:r>
          </a:p>
          <a:p>
            <a:r>
              <a:rPr lang="en-US" dirty="0">
                <a:solidFill>
                  <a:schemeClr val="tx2"/>
                </a:solidFill>
              </a:rPr>
              <a:t>  "author": "",</a:t>
            </a:r>
          </a:p>
          <a:p>
            <a:r>
              <a:rPr lang="en-US" dirty="0">
                <a:solidFill>
                  <a:schemeClr val="tx2"/>
                </a:solidFill>
              </a:rPr>
              <a:t>  "license": "ISC“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12018" y="2971800"/>
            <a:ext cx="4463794" cy="578882"/>
          </a:xfrm>
          <a:prstGeom prst="wedgeRoundRectCallout">
            <a:avLst>
              <a:gd name="adj1" fmla="val -64860"/>
              <a:gd name="adj2" fmla="val 353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Target version on the </a:t>
            </a:r>
            <a:r>
              <a:rPr lang="en-US" sz="2800" noProof="1">
                <a:solidFill>
                  <a:schemeClr val="accent1"/>
                </a:solidFill>
              </a:rPr>
              <a:t>server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74192" y="4583192"/>
            <a:ext cx="3440439" cy="1055608"/>
          </a:xfrm>
          <a:prstGeom prst="wedgeRoundRectCallout">
            <a:avLst>
              <a:gd name="adj1" fmla="val -89636"/>
              <a:gd name="adj2" fmla="val -646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</a:rPr>
              <a:t>Aliases</a:t>
            </a:r>
            <a:r>
              <a:rPr lang="en-US" sz="2800" noProof="1">
                <a:solidFill>
                  <a:srgbClr val="FFFFFF"/>
                </a:solidFill>
              </a:rPr>
              <a:t> for executing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node commands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862</TotalTime>
  <Words>1487</Words>
  <Application>Microsoft Office PowerPoint</Application>
  <PresentationFormat>Custom</PresentationFormat>
  <Paragraphs>311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Introduction to Node.js</vt:lpstr>
      <vt:lpstr>Table of Contents</vt:lpstr>
      <vt:lpstr>Have a Question?</vt:lpstr>
      <vt:lpstr>Overview of Node.js</vt:lpstr>
      <vt:lpstr>Overview of Node.js</vt:lpstr>
      <vt:lpstr>Installation</vt:lpstr>
      <vt:lpstr>How to Use</vt:lpstr>
      <vt:lpstr>NPM Packages</vt:lpstr>
      <vt:lpstr>Configuration (package.json)</vt:lpstr>
      <vt:lpstr>IDE Setup</vt:lpstr>
      <vt:lpstr>Configuring Visual Studio Code</vt:lpstr>
      <vt:lpstr>The Event Loop</vt:lpstr>
      <vt:lpstr>The Event Loop</vt:lpstr>
      <vt:lpstr>Stack Execution</vt:lpstr>
      <vt:lpstr>Stack Execution</vt:lpstr>
      <vt:lpstr>Stack Execution</vt:lpstr>
      <vt:lpstr>The Event Loop</vt:lpstr>
      <vt:lpstr>The Event Loop</vt:lpstr>
      <vt:lpstr>The Event Loop</vt:lpstr>
      <vt:lpstr>Asynchronous Code</vt:lpstr>
      <vt:lpstr>Asynchronous Code</vt:lpstr>
      <vt:lpstr>Conventions</vt:lpstr>
      <vt:lpstr>Asynchronous Code in ES6</vt:lpstr>
      <vt:lpstr>Using Modules</vt:lpstr>
      <vt:lpstr>What is a Module?</vt:lpstr>
      <vt:lpstr>How To Use Modules</vt:lpstr>
      <vt:lpstr>Built-in Modules</vt:lpstr>
      <vt:lpstr>Your Modules</vt:lpstr>
      <vt:lpstr>Third-Party Modules</vt:lpstr>
      <vt:lpstr>Node.js Web Server</vt:lpstr>
      <vt:lpstr>What Do the Web Servers Do? (Again)</vt:lpstr>
      <vt:lpstr>A Simple Node.js Web Server</vt:lpstr>
      <vt:lpstr>Summary</vt:lpstr>
      <vt:lpstr>Introduction to Node.js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&amp; Web Servers</dc:title>
  <dc:subject>Software Development Course</dc:subject>
  <dc:creator>Software University Foundation</dc:creator>
  <cp:keywords>Expressjs, Software University, SoftUni, programming, coding, software development, education, training, course</cp:keywords>
  <dc:description>Software University Foundation - http://softuni.foundation/</dc:description>
  <cp:lastModifiedBy>Viktor Kostadinov</cp:lastModifiedBy>
  <cp:revision>108</cp:revision>
  <dcterms:created xsi:type="dcterms:W3CDTF">2014-01-02T17:00:34Z</dcterms:created>
  <dcterms:modified xsi:type="dcterms:W3CDTF">2017-09-26T10:14:35Z</dcterms:modified>
  <cp:category>JS, JavaScript, Node, Express,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