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  <p:sldMasterId id="2147483669" r:id="rId3"/>
  </p:sldMasterIdLst>
  <p:notesMasterIdLst>
    <p:notesMasterId r:id="rId51"/>
  </p:notesMasterIdLst>
  <p:handoutMasterIdLst>
    <p:handoutMasterId r:id="rId52"/>
  </p:handoutMasterIdLst>
  <p:sldIdLst>
    <p:sldId id="459" r:id="rId4"/>
    <p:sldId id="411" r:id="rId5"/>
    <p:sldId id="460" r:id="rId6"/>
    <p:sldId id="462" r:id="rId7"/>
    <p:sldId id="413" r:id="rId8"/>
    <p:sldId id="414" r:id="rId9"/>
    <p:sldId id="463" r:id="rId10"/>
    <p:sldId id="415" r:id="rId11"/>
    <p:sldId id="464" r:id="rId12"/>
    <p:sldId id="465" r:id="rId13"/>
    <p:sldId id="418" r:id="rId14"/>
    <p:sldId id="419" r:id="rId15"/>
    <p:sldId id="458" r:id="rId16"/>
    <p:sldId id="420" r:id="rId17"/>
    <p:sldId id="421" r:id="rId18"/>
    <p:sldId id="422" r:id="rId19"/>
    <p:sldId id="423" r:id="rId20"/>
    <p:sldId id="424" r:id="rId21"/>
    <p:sldId id="425" r:id="rId22"/>
    <p:sldId id="426" r:id="rId23"/>
    <p:sldId id="427" r:id="rId24"/>
    <p:sldId id="428" r:id="rId25"/>
    <p:sldId id="429" r:id="rId26"/>
    <p:sldId id="430" r:id="rId27"/>
    <p:sldId id="431" r:id="rId28"/>
    <p:sldId id="432" r:id="rId29"/>
    <p:sldId id="433" r:id="rId30"/>
    <p:sldId id="434" r:id="rId31"/>
    <p:sldId id="435" r:id="rId32"/>
    <p:sldId id="436" r:id="rId33"/>
    <p:sldId id="437" r:id="rId34"/>
    <p:sldId id="438" r:id="rId35"/>
    <p:sldId id="439" r:id="rId36"/>
    <p:sldId id="440" r:id="rId37"/>
    <p:sldId id="441" r:id="rId38"/>
    <p:sldId id="442" r:id="rId39"/>
    <p:sldId id="443" r:id="rId40"/>
    <p:sldId id="444" r:id="rId41"/>
    <p:sldId id="445" r:id="rId42"/>
    <p:sldId id="446" r:id="rId43"/>
    <p:sldId id="447" r:id="rId44"/>
    <p:sldId id="461" r:id="rId45"/>
    <p:sldId id="448" r:id="rId46"/>
    <p:sldId id="449" r:id="rId47"/>
    <p:sldId id="454" r:id="rId48"/>
    <p:sldId id="455" r:id="rId49"/>
    <p:sldId id="456" r:id="rId5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148D4357-E11A-4DE5-81E4-49C6B73B5D81}">
          <p14:sldIdLst>
            <p14:sldId id="459"/>
            <p14:sldId id="411"/>
            <p14:sldId id="460"/>
          </p14:sldIdLst>
        </p14:section>
        <p14:section name="World Wide Web" id="{4C6CD7CE-4C5C-4256-BE95-6EC46516E444}">
          <p14:sldIdLst>
            <p14:sldId id="462"/>
            <p14:sldId id="413"/>
            <p14:sldId id="414"/>
            <p14:sldId id="463"/>
            <p14:sldId id="415"/>
            <p14:sldId id="464"/>
            <p14:sldId id="465"/>
            <p14:sldId id="418"/>
            <p14:sldId id="419"/>
            <p14:sldId id="458"/>
          </p14:sldIdLst>
        </p14:section>
        <p14:section name="Data Formats" id="{11A06554-AC75-4D74-8766-B8E386D18F78}">
          <p14:sldIdLst>
            <p14:sldId id="420"/>
            <p14:sldId id="421"/>
            <p14:sldId id="422"/>
            <p14:sldId id="423"/>
            <p14:sldId id="424"/>
            <p14:sldId id="425"/>
            <p14:sldId id="426"/>
            <p14:sldId id="427"/>
          </p14:sldIdLst>
        </p14:section>
        <p14:section name="The HTTP Protocol" id="{AD65C377-FCE2-4FEA-AE1F-FFA59CEB8BFC}">
          <p14:sldIdLst>
            <p14:sldId id="428"/>
            <p14:sldId id="429"/>
            <p14:sldId id="430"/>
            <p14:sldId id="431"/>
            <p14:sldId id="432"/>
            <p14:sldId id="433"/>
            <p14:sldId id="434"/>
            <p14:sldId id="435"/>
            <p14:sldId id="436"/>
            <p14:sldId id="437"/>
            <p14:sldId id="438"/>
            <p14:sldId id="439"/>
            <p14:sldId id="440"/>
            <p14:sldId id="441"/>
            <p14:sldId id="442"/>
            <p14:sldId id="443"/>
            <p14:sldId id="444"/>
            <p14:sldId id="445"/>
          </p14:sldIdLst>
        </p14:section>
        <p14:section name="AJAX" id="{8E075A05-6044-453E-AD21-B8F41D7A4BB6}">
          <p14:sldIdLst>
            <p14:sldId id="446"/>
            <p14:sldId id="447"/>
          </p14:sldIdLst>
        </p14:section>
        <p14:section name="Web Development Tools" id="{1888D697-2B49-43A6-BDC2-719250E583B8}">
          <p14:sldIdLst>
            <p14:sldId id="461"/>
            <p14:sldId id="448"/>
            <p14:sldId id="449"/>
            <p14:sldId id="454"/>
            <p14:sldId id="455"/>
            <p14:sldId id="45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FFF"/>
    <a:srgbClr val="FFA72A"/>
    <a:srgbClr val="FFF0D9"/>
    <a:srgbClr val="F0F5FA"/>
    <a:srgbClr val="1A8AFA"/>
    <a:srgbClr val="0097CC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76" autoAdjust="0"/>
    <p:restoredTop sz="95400" autoAdjust="0"/>
  </p:normalViewPr>
  <p:slideViewPr>
    <p:cSldViewPr>
      <p:cViewPr varScale="1">
        <p:scale>
          <a:sx n="66" d="100"/>
          <a:sy n="66" d="100"/>
        </p:scale>
        <p:origin x="464" y="4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1028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6" d="100"/>
          <a:sy n="66" d="100"/>
        </p:scale>
        <p:origin x="3134" y="101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notesMaster" Target="notesMasters/notesMaster1.xml"/><Relationship Id="rId3" Type="http://schemas.openxmlformats.org/officeDocument/2006/relationships/slideMaster" Target="slideMasters/slideMaster2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9/18/2017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9/18/2017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3914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0839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9122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CF989F-2540-4A1F-95BB-19F8DB837FED}" type="slidenum">
              <a:rPr lang="en-US"/>
              <a:pPr/>
              <a:t>22</a:t>
            </a:fld>
            <a:r>
              <a:rPr lang="en-US" dirty="0"/>
              <a:t>##</a:t>
            </a:r>
          </a:p>
        </p:txBody>
      </p:sp>
      <p:sp>
        <p:nvSpPr>
          <p:cNvPr id="475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5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694721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080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8353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0630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© Software University Foundation – </a:t>
            </a:r>
            <a:r>
              <a:rPr lang="en-US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>
              <a:solidFill>
                <a:prstClr val="black"/>
              </a:solidFill>
            </a:endParaRPr>
          </a:p>
          <a:p>
            <a:r>
              <a:rPr lang="en-US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4138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6092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499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0646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9477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3167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5996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712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8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86949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9/18/2017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5004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20852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9/18/2017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39807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70919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6996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9/18/2017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675337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orient="horz" pos="2160">
          <p15:clr>
            <a:srgbClr val="F26B43"/>
          </p15:clr>
        </p15:guide>
        <p15:guide id="4294967295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14.png"/><Relationship Id="rId5" Type="http://schemas.openxmlformats.org/officeDocument/2006/relationships/image" Target="../media/image9.png"/><Relationship Id="rId10" Type="http://schemas.openxmlformats.org/officeDocument/2006/relationships/image" Target="../media/image13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iddler2.com/" TargetMode="External"/><Relationship Id="rId2" Type="http://schemas.openxmlformats.org/officeDocument/2006/relationships/hyperlink" Target="http://www.getfirebug.com/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ireshark.org/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hyperlink" Target="http://komfo.com/" TargetMode="External"/><Relationship Id="rId13" Type="http://schemas.openxmlformats.org/officeDocument/2006/relationships/image" Target="../media/image34.png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s://softuni.bg/trainings/1434/node-js-development-september-2016" TargetMode="External"/><Relationship Id="rId21" Type="http://schemas.openxmlformats.org/officeDocument/2006/relationships/image" Target="../media/image38.png"/><Relationship Id="rId7" Type="http://schemas.openxmlformats.org/officeDocument/2006/relationships/image" Target="../media/image31.png"/><Relationship Id="rId12" Type="http://schemas.openxmlformats.org/officeDocument/2006/relationships/hyperlink" Target="http://www.softwaregroup-bg.com/" TargetMode="External"/><Relationship Id="rId17" Type="http://schemas.openxmlformats.org/officeDocument/2006/relationships/image" Target="../media/image36.png"/><Relationship Id="rId2" Type="http://schemas.openxmlformats.org/officeDocument/2006/relationships/notesSlide" Target="../notesSlides/notesSlide13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33.png"/><Relationship Id="rId5" Type="http://schemas.openxmlformats.org/officeDocument/2006/relationships/image" Target="../media/image30.png"/><Relationship Id="rId15" Type="http://schemas.openxmlformats.org/officeDocument/2006/relationships/image" Target="../media/image35.png"/><Relationship Id="rId10" Type="http://schemas.openxmlformats.org/officeDocument/2006/relationships/hyperlink" Target="http://smartit.bg/" TargetMode="External"/><Relationship Id="rId19" Type="http://schemas.openxmlformats.org/officeDocument/2006/relationships/image" Target="../media/image37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32.png"/><Relationship Id="rId14" Type="http://schemas.openxmlformats.org/officeDocument/2006/relationships/hyperlink" Target="http://www.indeavr.com/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305" TargetMode="External"/><Relationship Id="rId4" Type="http://schemas.openxmlformats.org/officeDocument/2006/relationships/image" Target="../media/image39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3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4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41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351212" y="914400"/>
            <a:ext cx="8125251" cy="1171552"/>
          </a:xfrm>
        </p:spPr>
        <p:txBody>
          <a:bodyPr>
            <a:normAutofit/>
          </a:bodyPr>
          <a:lstStyle/>
          <a:p>
            <a:r>
              <a:rPr lang="en-US" dirty="0"/>
              <a:t>Web Technologies Basics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351212" y="2193900"/>
            <a:ext cx="8125251" cy="778736"/>
          </a:xfrm>
        </p:spPr>
        <p:txBody>
          <a:bodyPr>
            <a:normAutofit/>
          </a:bodyPr>
          <a:lstStyle/>
          <a:p>
            <a:r>
              <a:rPr lang="en-US" dirty="0"/>
              <a:t>HTTP, Servers, Clients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604899"/>
            <a:ext cx="3187613" cy="525135"/>
          </a:xfrm>
        </p:spPr>
        <p:txBody>
          <a:bodyPr/>
          <a:lstStyle/>
          <a:p>
            <a:r>
              <a:rPr lang="en-US" noProof="1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5074798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479925"/>
            <a:ext cx="3187613" cy="382788"/>
          </a:xfrm>
        </p:spPr>
        <p:txBody>
          <a:bodyPr/>
          <a:lstStyle/>
          <a:p>
            <a:r>
              <a:rPr lang="en-US" sz="2000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8204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3"/>
              </a:rPr>
              <a:t>http://softuni.bg</a:t>
            </a:r>
            <a:endParaRPr lang="en-US" sz="1800" dirty="0"/>
          </a:p>
        </p:txBody>
      </p:sp>
      <p:pic>
        <p:nvPicPr>
          <p:cNvPr id="1028" name="Picture 4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30488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33" t="-11972" r="-4044" b="1048"/>
          <a:stretch/>
        </p:blipFill>
        <p:spPr bwMode="auto">
          <a:xfrm>
            <a:off x="825157" y="1752600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4" name="Picture 13" descr="http://softuni.bg" title="SoftUni Code Wizard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503612" y="3811842"/>
            <a:ext cx="2133598" cy="234148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986296">
            <a:off x="4748402" y="3607839"/>
            <a:ext cx="1982401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Express.js </a:t>
            </a:r>
            <a:br>
              <a:rPr lang="en-US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</a:br>
            <a:r>
              <a:rPr lang="en-US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Development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59309" y="3536755"/>
            <a:ext cx="4517154" cy="2545286"/>
          </a:xfrm>
          <a:prstGeom prst="roundRect">
            <a:avLst/>
          </a:prstGeom>
          <a:effectLst>
            <a:softEdge rad="127000"/>
          </a:effec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25661">
            <a:off x="6577112" y="4949709"/>
            <a:ext cx="1151113" cy="1151113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8739591" y="4050801"/>
            <a:ext cx="1512733" cy="1396190"/>
            <a:chOff x="8566101" y="4832250"/>
            <a:chExt cx="1743901" cy="1548590"/>
          </a:xfrm>
        </p:grpSpPr>
        <p:pic>
          <p:nvPicPr>
            <p:cNvPr id="1030" name="Picture 6" descr="http://www.microsoft.com/web/media/gallery/apps-screenshots/Microsoft-App-Request-Routing.png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61412" y="4832250"/>
              <a:ext cx="1548590" cy="15485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4" descr="http://www.iconsdb.com/icons/preview/gray/database-5-xxl.png"/>
            <p:cNvPicPr>
              <a:picLocks noChangeAspect="1" noChangeArrowheads="1"/>
            </p:cNvPicPr>
            <p:nvPr/>
          </p:nvPicPr>
          <p:blipFill>
            <a:blip r:embed="rId11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566101" y="5513521"/>
              <a:ext cx="727505" cy="7976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54102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/>
          <p:cNvSpPr/>
          <p:nvPr/>
        </p:nvSpPr>
        <p:spPr>
          <a:xfrm>
            <a:off x="962021" y="1205161"/>
            <a:ext cx="799896" cy="468382"/>
          </a:xfrm>
          <a:prstGeom prst="roundRect">
            <a:avLst/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ectangle: Rounded Corners 19"/>
          <p:cNvSpPr/>
          <p:nvPr/>
        </p:nvSpPr>
        <p:spPr>
          <a:xfrm>
            <a:off x="2217459" y="1213444"/>
            <a:ext cx="1719537" cy="468382"/>
          </a:xfrm>
          <a:prstGeom prst="roundRect">
            <a:avLst/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Rectangle: Rounded Corners 20"/>
          <p:cNvSpPr/>
          <p:nvPr/>
        </p:nvSpPr>
        <p:spPr>
          <a:xfrm>
            <a:off x="4087294" y="1213444"/>
            <a:ext cx="667008" cy="468382"/>
          </a:xfrm>
          <a:prstGeom prst="roundRect">
            <a:avLst/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Rectangle: Rounded Corners 21"/>
          <p:cNvSpPr/>
          <p:nvPr/>
        </p:nvSpPr>
        <p:spPr>
          <a:xfrm>
            <a:off x="4920990" y="1213444"/>
            <a:ext cx="2368805" cy="468382"/>
          </a:xfrm>
          <a:prstGeom prst="roundRect">
            <a:avLst/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Rectangle: Rounded Corners 22"/>
          <p:cNvSpPr/>
          <p:nvPr/>
        </p:nvSpPr>
        <p:spPr>
          <a:xfrm>
            <a:off x="7456483" y="1213444"/>
            <a:ext cx="2160791" cy="468382"/>
          </a:xfrm>
          <a:prstGeom prst="roundRect">
            <a:avLst/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Rectangle: Rounded Corners 23"/>
          <p:cNvSpPr/>
          <p:nvPr/>
        </p:nvSpPr>
        <p:spPr>
          <a:xfrm>
            <a:off x="9818683" y="1213444"/>
            <a:ext cx="1430082" cy="468382"/>
          </a:xfrm>
          <a:prstGeom prst="roundRect">
            <a:avLst/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70019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2510971"/>
            <a:ext cx="11804822" cy="4210505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3000" dirty="0"/>
              <a:t>URL is a formatted string, consisting of:</a:t>
            </a:r>
          </a:p>
          <a:p>
            <a:pPr lvl="1"/>
            <a:r>
              <a:rPr lang="en-US" sz="2800" dirty="0"/>
              <a:t>Protocol for communicating (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http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ftp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https</a:t>
            </a:r>
            <a:r>
              <a:rPr lang="en-US" sz="2800" dirty="0"/>
              <a:t>...) – HTTP in most cases</a:t>
            </a:r>
          </a:p>
          <a:p>
            <a:pPr lvl="1"/>
            <a:r>
              <a:rPr lang="en-US" sz="2800" dirty="0"/>
              <a:t>Host or IP address 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www.softuni.bg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gmail.com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127.0.0.1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web</a:t>
            </a:r>
            <a:r>
              <a:rPr lang="en-US" sz="2800" dirty="0"/>
              <a:t>)</a:t>
            </a:r>
          </a:p>
          <a:p>
            <a:pPr lvl="1"/>
            <a:r>
              <a:rPr lang="en-US" sz="2800" dirty="0"/>
              <a:t>Port (the default port is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80</a:t>
            </a:r>
            <a:r>
              <a:rPr lang="en-US" sz="2800" dirty="0"/>
              <a:t>) – a number in range [0…65535]</a:t>
            </a:r>
          </a:p>
          <a:p>
            <a:pPr lvl="1"/>
            <a:r>
              <a:rPr lang="en-US" sz="2800" dirty="0"/>
              <a:t>Path (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/forum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/path/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index.php</a:t>
            </a:r>
            <a:r>
              <a:rPr lang="en-US" sz="2800" dirty="0"/>
              <a:t>)</a:t>
            </a:r>
          </a:p>
          <a:p>
            <a:pPr lvl="1"/>
            <a:r>
              <a:rPr lang="en-US" sz="2800" dirty="0"/>
              <a:t>Query string (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?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id=27&amp;lang=en</a:t>
            </a:r>
            <a:r>
              <a:rPr lang="en-US" sz="2800" dirty="0"/>
              <a:t>)</a:t>
            </a:r>
          </a:p>
          <a:p>
            <a:pPr lvl="1"/>
            <a:r>
              <a:rPr lang="en-US" sz="2800" dirty="0"/>
              <a:t>Fragment (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#lectures</a:t>
            </a:r>
            <a:r>
              <a:rPr lang="en-US" sz="2800" dirty="0"/>
              <a:t>) – used on the client to navigate to some section</a:t>
            </a:r>
          </a:p>
        </p:txBody>
      </p:sp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Uniform Resource Locator</a:t>
            </a:r>
            <a:r>
              <a:rPr lang="en-US" sz="3600" dirty="0"/>
              <a:t> (URL)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836612" y="1216803"/>
            <a:ext cx="10491785" cy="1478777"/>
            <a:chOff x="708027" y="1750203"/>
            <a:chExt cx="10491785" cy="1478777"/>
          </a:xfrm>
        </p:grpSpPr>
        <p:sp>
          <p:nvSpPr>
            <p:cNvPr id="470020" name="Rectangle 4"/>
            <p:cNvSpPr>
              <a:spLocks noChangeArrowheads="1"/>
            </p:cNvSpPr>
            <p:nvPr/>
          </p:nvSpPr>
          <p:spPr bwMode="auto">
            <a:xfrm>
              <a:off x="833436" y="1750203"/>
              <a:ext cx="10366376" cy="4616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rgbClr val="A19574">
                    <a:lumMod val="40000"/>
                    <a:lumOff val="60000"/>
                  </a:srgbClr>
                </a:buClr>
                <a:buSzPct val="70000"/>
              </a:pPr>
              <a:r>
                <a:rPr lang="en-US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http://mysite.com:8080/demo/index.php?id=27&amp;lang=en#lectures</a:t>
              </a:r>
            </a:p>
          </p:txBody>
        </p:sp>
        <p:sp>
          <p:nvSpPr>
            <p:cNvPr id="3" name="Right Brace 2"/>
            <p:cNvSpPr/>
            <p:nvPr/>
          </p:nvSpPr>
          <p:spPr>
            <a:xfrm rot="5400000">
              <a:off x="1158772" y="1975444"/>
              <a:ext cx="228600" cy="720519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prstClr val="white"/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708027" y="2526268"/>
              <a:ext cx="1129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>
                  <a:solidFill>
                    <a:prstClr val="white"/>
                  </a:solidFill>
                </a:rPr>
                <a:t>Protocol</a:t>
              </a:r>
            </a:p>
          </p:txBody>
        </p:sp>
        <p:sp>
          <p:nvSpPr>
            <p:cNvPr id="9" name="Right Brace 8"/>
            <p:cNvSpPr/>
            <p:nvPr/>
          </p:nvSpPr>
          <p:spPr>
            <a:xfrm rot="5400000">
              <a:off x="2855912" y="1497504"/>
              <a:ext cx="228600" cy="1676400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prstClr val="white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576064" y="2521095"/>
              <a:ext cx="8070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>
                  <a:solidFill>
                    <a:prstClr val="white"/>
                  </a:solidFill>
                </a:rPr>
                <a:t>Host</a:t>
              </a:r>
            </a:p>
          </p:txBody>
        </p:sp>
        <p:sp>
          <p:nvSpPr>
            <p:cNvPr id="11" name="Right Brace 10"/>
            <p:cNvSpPr/>
            <p:nvPr/>
          </p:nvSpPr>
          <p:spPr>
            <a:xfrm rot="5400000">
              <a:off x="4186109" y="2010396"/>
              <a:ext cx="228600" cy="650616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prstClr val="white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970338" y="2521094"/>
              <a:ext cx="6670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>
                  <a:solidFill>
                    <a:prstClr val="white"/>
                  </a:solidFill>
                </a:rPr>
                <a:t>Port</a:t>
              </a:r>
            </a:p>
          </p:txBody>
        </p:sp>
        <p:sp>
          <p:nvSpPr>
            <p:cNvPr id="13" name="Right Brace 12"/>
            <p:cNvSpPr/>
            <p:nvPr/>
          </p:nvSpPr>
          <p:spPr>
            <a:xfrm rot="5400000">
              <a:off x="5858666" y="1147461"/>
              <a:ext cx="228601" cy="2376489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prstClr val="white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646478" y="2521094"/>
              <a:ext cx="6670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>
                  <a:solidFill>
                    <a:prstClr val="white"/>
                  </a:solidFill>
                </a:rPr>
                <a:t>Path</a:t>
              </a:r>
            </a:p>
          </p:txBody>
        </p:sp>
        <p:sp>
          <p:nvSpPr>
            <p:cNvPr id="15" name="Right Brace 14"/>
            <p:cNvSpPr/>
            <p:nvPr/>
          </p:nvSpPr>
          <p:spPr>
            <a:xfrm rot="5400000">
              <a:off x="8304209" y="1230806"/>
              <a:ext cx="228603" cy="2209801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prstClr val="white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694612" y="2521094"/>
              <a:ext cx="143864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>
                  <a:solidFill>
                    <a:prstClr val="white"/>
                  </a:solidFill>
                </a:rPr>
                <a:t>Query String</a:t>
              </a:r>
            </a:p>
          </p:txBody>
        </p:sp>
        <p:sp>
          <p:nvSpPr>
            <p:cNvPr id="17" name="Right Brace 16"/>
            <p:cNvSpPr/>
            <p:nvPr/>
          </p:nvSpPr>
          <p:spPr>
            <a:xfrm rot="5400000">
              <a:off x="10247310" y="1649903"/>
              <a:ext cx="228601" cy="1371601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prstClr val="white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9591057" y="2515117"/>
              <a:ext cx="15291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>
                  <a:solidFill>
                    <a:prstClr val="white"/>
                  </a:solidFill>
                </a:rPr>
                <a:t>Fragment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08002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0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70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70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70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70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70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47001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 Encoding</a:t>
            </a:r>
            <a:endParaRPr lang="bg-BG" dirty="0"/>
          </a:p>
        </p:txBody>
      </p:sp>
      <p:sp>
        <p:nvSpPr>
          <p:cNvPr id="4935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URLs are encoded according RFC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1738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/>
              <a:t>All other characters are escaped with the </a:t>
            </a:r>
            <a:r>
              <a:rPr lang="en-US" dirty="0" smtClean="0"/>
              <a:t>formula:</a:t>
            </a:r>
          </a:p>
          <a:p>
            <a:pPr lvl="1">
              <a:lnSpc>
                <a:spcPct val="100000"/>
              </a:lnSpc>
              <a:spcBef>
                <a:spcPts val="5400"/>
              </a:spcBef>
            </a:pPr>
            <a:r>
              <a:rPr lang="en-US" dirty="0" smtClean="0"/>
              <a:t>Example</a:t>
            </a:r>
            <a:r>
              <a:rPr lang="en-US" dirty="0"/>
              <a:t>: </a:t>
            </a:r>
            <a:r>
              <a:rPr lang="en-US" dirty="0" smtClean="0"/>
              <a:t>space </a:t>
            </a:r>
            <a:r>
              <a:rPr lang="en-US" dirty="0"/>
              <a:t>has decimal code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32</a:t>
            </a:r>
            <a:r>
              <a:rPr lang="en-US" dirty="0"/>
              <a:t>, in hex –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20</a:t>
            </a:r>
            <a:r>
              <a:rPr lang="en-US" dirty="0"/>
              <a:t>, so space in URL becomes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%20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Space can also be encoded as "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dirty="0"/>
              <a:t>"</a:t>
            </a:r>
            <a:endParaRPr lang="bg-BG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493572" name="Rectangle 4"/>
          <p:cNvSpPr>
            <a:spLocks noChangeArrowheads="1"/>
          </p:cNvSpPr>
          <p:nvPr/>
        </p:nvSpPr>
        <p:spPr bwMode="auto">
          <a:xfrm>
            <a:off x="608012" y="1981200"/>
            <a:ext cx="9599611" cy="10572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“... Only alphanumeric [0-9a-zA-Z], the special characters $-_.+!*'() and reserved characters used for their reserved purposes may be used unencoded within an URL.”</a:t>
            </a:r>
            <a:endParaRPr lang="en-US" sz="22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4038600"/>
            <a:ext cx="7921682" cy="4139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%[character hex code in ISO-Latin character set]</a:t>
            </a:r>
          </a:p>
        </p:txBody>
      </p:sp>
    </p:spTree>
    <p:extLst>
      <p:ext uri="{BB962C8B-B14F-4D97-AF65-F5344CB8AC3E}">
        <p14:creationId xmlns:p14="http://schemas.microsoft.com/office/powerpoint/2010/main" val="1521234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URL –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212" y="912274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Some valid URLs: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dirty="0" smtClean="0"/>
              <a:t>Some invalid URLs: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1702814"/>
            <a:ext cx="9448800" cy="7355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http://www.google.bg/search?sourceid=navclient&amp;ie=UTF-8&amp;rlz=1T4GGLL_enBG369BG369&amp;q=http+get+vs+post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8012" y="2785818"/>
            <a:ext cx="9448798" cy="7355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http://bg.wikipedia.org:80/wiki/%D0%A2%D0%B5%D0%BB%D0%B5%D1%80%D0%B8%D0%B3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8012" y="4517506"/>
            <a:ext cx="9448798" cy="4139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http://www.google.bg/search?&amp;q=C# .NET 4.0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08012" y="5910642"/>
            <a:ext cx="9448798" cy="4139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http://www.google.bg/search?&amp;q=</a:t>
            </a:r>
            <a:r>
              <a:rPr lang="bg-BG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бира</a:t>
            </a:r>
            <a:endParaRPr lang="en-US" sz="22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AutoShape 25"/>
          <p:cNvSpPr>
            <a:spLocks noChangeArrowheads="1"/>
          </p:cNvSpPr>
          <p:nvPr/>
        </p:nvSpPr>
        <p:spPr bwMode="auto">
          <a:xfrm>
            <a:off x="7389812" y="3521403"/>
            <a:ext cx="3124200" cy="979707"/>
          </a:xfrm>
          <a:prstGeom prst="wedgeRoundRectCallout">
            <a:avLst>
              <a:gd name="adj1" fmla="val -63132"/>
              <a:gd name="adj2" fmla="val 4913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Should be: </a:t>
            </a: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?q=C%23+.NET+4.0</a:t>
            </a:r>
            <a:endParaRPr lang="en-US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AutoShape 25"/>
          <p:cNvSpPr>
            <a:spLocks noChangeArrowheads="1"/>
          </p:cNvSpPr>
          <p:nvPr/>
        </p:nvSpPr>
        <p:spPr bwMode="auto">
          <a:xfrm>
            <a:off x="6525961" y="4964255"/>
            <a:ext cx="4876800" cy="947585"/>
          </a:xfrm>
          <a:prstGeom prst="wedgeRoundRectCallout">
            <a:avLst>
              <a:gd name="adj1" fmla="val -63132"/>
              <a:gd name="adj2" fmla="val 4913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Should be: </a:t>
            </a: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?q=%D0%B1%D0%B8%D1%80%D0%B0</a:t>
            </a:r>
            <a:endParaRPr lang="en-US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6872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the Web Servers Do?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physical servers have hardware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Web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servers </a:t>
            </a:r>
            <a:r>
              <a:rPr lang="en-US" dirty="0" smtClean="0"/>
              <a:t>are software products that use the operating  system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handle web requests</a:t>
            </a:r>
          </a:p>
          <a:p>
            <a:pPr lvl="1"/>
            <a:r>
              <a:rPr lang="en-US" dirty="0" smtClean="0">
                <a:solidFill>
                  <a:srgbClr val="EBFFD2"/>
                </a:solidFill>
              </a:rPr>
              <a:t>Web servers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serve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Web content</a:t>
            </a:r>
          </a:p>
          <a:p>
            <a:r>
              <a:rPr lang="en-US" dirty="0" smtClean="0"/>
              <a:t>These requests are redirected to other software products (Node.js, ASP.NET, PHP, etc.), depending on the web server settings</a:t>
            </a:r>
          </a:p>
          <a:p>
            <a:endParaRPr lang="bg-BG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571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8212" y="2339321"/>
            <a:ext cx="7924800" cy="820600"/>
          </a:xfrm>
        </p:spPr>
        <p:txBody>
          <a:bodyPr/>
          <a:lstStyle/>
          <a:p>
            <a:r>
              <a:rPr lang="en-US" dirty="0" smtClean="0"/>
              <a:t>HTML, XML</a:t>
            </a:r>
            <a:r>
              <a:rPr lang="en-US" dirty="0"/>
              <a:t>, JSON, RSS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8212" y="3200400"/>
            <a:ext cx="7924800" cy="1365365"/>
          </a:xfrm>
        </p:spPr>
        <p:txBody>
          <a:bodyPr/>
          <a:lstStyle/>
          <a:p>
            <a:r>
              <a:rPr lang="en-US" dirty="0"/>
              <a:t>Comparing the Common </a:t>
            </a:r>
            <a:r>
              <a:rPr lang="en-US" dirty="0" smtClean="0"/>
              <a:t>Web Data </a:t>
            </a:r>
            <a:r>
              <a:rPr lang="en-US" dirty="0"/>
              <a:t>Formats</a:t>
            </a:r>
          </a:p>
        </p:txBody>
      </p:sp>
    </p:spTree>
    <p:extLst>
      <p:ext uri="{BB962C8B-B14F-4D97-AF65-F5344CB8AC3E}">
        <p14:creationId xmlns:p14="http://schemas.microsoft.com/office/powerpoint/2010/main" val="19458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HTML</a:t>
            </a:r>
          </a:p>
        </p:txBody>
      </p:sp>
      <p:sp>
        <p:nvSpPr>
          <p:cNvPr id="471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</a:t>
            </a:r>
            <a:r>
              <a:rPr lang="en-US" dirty="0"/>
              <a:t>yper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</a:t>
            </a:r>
            <a:r>
              <a:rPr lang="en-US" dirty="0"/>
              <a:t>ext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</a:t>
            </a:r>
            <a:r>
              <a:rPr lang="en-US" dirty="0"/>
              <a:t>arkup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</a:t>
            </a:r>
            <a:r>
              <a:rPr lang="en-US" dirty="0"/>
              <a:t>anguage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  <a:r>
              <a:rPr lang="en-US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Notation for describing formatted </a:t>
            </a:r>
            <a:r>
              <a:rPr lang="en-US" dirty="0"/>
              <a:t>text with images and hyperlinks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Interpreted and displayed by </a:t>
            </a:r>
            <a:r>
              <a:rPr lang="en-US" dirty="0" smtClean="0"/>
              <a:t>the Web </a:t>
            </a:r>
            <a:r>
              <a:rPr lang="en-US" dirty="0"/>
              <a:t>browsers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 Web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  <a:r>
              <a:rPr lang="en-US" dirty="0" smtClean="0"/>
              <a:t>) page consists of: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HTML </a:t>
            </a:r>
            <a:r>
              <a:rPr lang="en-US" dirty="0" smtClean="0"/>
              <a:t>file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CSS stylesheet file (optional)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 bunch </a:t>
            </a:r>
            <a:r>
              <a:rPr lang="en-US" dirty="0"/>
              <a:t>of </a:t>
            </a:r>
            <a:r>
              <a:rPr lang="en-US" dirty="0" smtClean="0"/>
              <a:t>images (optional)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Other </a:t>
            </a:r>
            <a:r>
              <a:rPr lang="en-US" dirty="0"/>
              <a:t>resources (optional)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02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HTML</a:t>
            </a:r>
          </a:p>
        </p:txBody>
      </p:sp>
      <p:sp>
        <p:nvSpPr>
          <p:cNvPr id="471043" name="Rectangle 3"/>
          <p:cNvSpPr>
            <a:spLocks noGrp="1" noChangeArrowheads="1"/>
          </p:cNvSpPr>
          <p:nvPr>
            <p:ph idx="1"/>
          </p:nvPr>
        </p:nvSpPr>
        <p:spPr>
          <a:xfrm>
            <a:off x="303212" y="1066800"/>
            <a:ext cx="10134600" cy="5562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HTML is straight-forward and easy to learn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HTML documents are plain text files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Easy to add formatting, hyperlinks, bullets, etc.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Images can be added as separate files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Can be automatically generated by authoring programs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Tools to help users creating HTML pages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E.g. FrontPage, Dreamweaver, Visual Studio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WYSIWYG HTML editors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76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– Example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472067" name="Rectangle 3"/>
          <p:cNvSpPr>
            <a:spLocks noChangeArrowheads="1"/>
          </p:cNvSpPr>
          <p:nvPr/>
        </p:nvSpPr>
        <p:spPr bwMode="auto">
          <a:xfrm>
            <a:off x="303212" y="1171690"/>
            <a:ext cx="11506200" cy="50767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&lt;head&gt;&lt;title&gt;HTML Example&lt;/title&gt;&lt;/head&gt;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&lt;h1&gt;Heading 1&lt;/h1&gt;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&lt;h2&gt;Sub heading 2&lt;/h2&gt;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&lt;h3&gt;Sub heading 3&lt;/h3&gt;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&lt;p&gt;This is my first paragraph&lt;/p&gt;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&lt;p&gt;This is my second paragraph&lt;/p&gt;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&lt;div align="center"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style="background:skyblue"&gt;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This is a div&lt;/div&gt;	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6463617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212" y="990600"/>
            <a:ext cx="10134600" cy="5715000"/>
          </a:xfrm>
        </p:spPr>
        <p:txBody>
          <a:bodyPr/>
          <a:lstStyle/>
          <a:p>
            <a:r>
              <a:rPr lang="en-US" dirty="0" smtClean="0"/>
              <a:t>XML </a:t>
            </a:r>
            <a:r>
              <a:rPr lang="en-US" dirty="0"/>
              <a:t>is </a:t>
            </a:r>
            <a:r>
              <a:rPr lang="en-US" dirty="0" smtClean="0"/>
              <a:t>markup-language for </a:t>
            </a:r>
            <a:r>
              <a:rPr lang="en-US" dirty="0"/>
              <a:t>encoding documents in machine-readable </a:t>
            </a:r>
            <a:r>
              <a:rPr lang="en-US" dirty="0" smtClean="0"/>
              <a:t>form</a:t>
            </a:r>
          </a:p>
          <a:p>
            <a:pPr lvl="1"/>
            <a:r>
              <a:rPr lang="en-US" dirty="0" smtClean="0"/>
              <a:t>Text-based format</a:t>
            </a:r>
          </a:p>
          <a:p>
            <a:pPr lvl="1"/>
            <a:r>
              <a:rPr lang="en-US" dirty="0" smtClean="0"/>
              <a:t>Consists of tags, attributes and content</a:t>
            </a:r>
          </a:p>
          <a:p>
            <a:pPr lvl="1"/>
            <a:r>
              <a:rPr lang="en-US" dirty="0" smtClean="0"/>
              <a:t>Provide data and meta-data in the same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2812" y="4267200"/>
            <a:ext cx="7924800" cy="22252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&lt;?xml version="1.0"?&gt;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&lt;library&gt;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&lt;book&gt;&lt;title&gt;HTML 5&lt;/title&gt;&lt;author&gt;Bay Ivan&lt;/author&gt;&lt;/book&gt;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&lt;book&gt;&lt;title&gt;WPF 4&lt;/title&gt;&lt;author&gt;Microsoft&lt;/author&gt;&lt;/book&gt;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&lt;book&gt;&lt;title&gt;WCF 4&lt;/title&gt;&lt;author&gt;Kaka Mara&lt;/author&gt;&lt;/book&gt;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&lt;book&gt;&lt;title&gt;UML 2.0&lt;/title&gt;&lt;author&gt;Bay Ali&lt;/author&gt;&lt;/book&gt;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&lt;/library&gt;</a:t>
            </a:r>
          </a:p>
        </p:txBody>
      </p:sp>
    </p:spTree>
    <p:extLst>
      <p:ext uri="{BB962C8B-B14F-4D97-AF65-F5344CB8AC3E}">
        <p14:creationId xmlns:p14="http://schemas.microsoft.com/office/powerpoint/2010/main" val="97757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815" y="914400"/>
            <a:ext cx="10248997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JSON (</a:t>
            </a:r>
            <a:r>
              <a:rPr lang="en-US" dirty="0"/>
              <a:t>JavaScript Object Notation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Standard for representing </a:t>
            </a:r>
            <a:r>
              <a:rPr lang="en-US" dirty="0"/>
              <a:t>simple data </a:t>
            </a:r>
            <a:r>
              <a:rPr lang="en-US" dirty="0" smtClean="0"/>
              <a:t>structures  </a:t>
            </a:r>
            <a:r>
              <a:rPr lang="en-US" dirty="0"/>
              <a:t>and associative </a:t>
            </a:r>
            <a:r>
              <a:rPr lang="en-US" dirty="0" smtClean="0"/>
              <a:t>arrays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Lightweight text-based open standard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Derived </a:t>
            </a:r>
            <a:r>
              <a:rPr lang="en-US" dirty="0"/>
              <a:t>from the </a:t>
            </a:r>
            <a:r>
              <a:rPr lang="en-US" dirty="0" smtClean="0"/>
              <a:t>JavaScript</a:t>
            </a:r>
            <a:r>
              <a:rPr lang="en-US" dirty="0"/>
              <a:t> </a:t>
            </a:r>
            <a:r>
              <a:rPr lang="en-US" dirty="0" smtClean="0"/>
              <a:t>language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212" y="4023277"/>
            <a:ext cx="8077200" cy="25299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"firstName": "John", "lastName": "Smith", "age": 25,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"address": { "streetAddress": </a:t>
            </a:r>
            <a:r>
              <a:rPr lang="en-US" sz="18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"Stud. Grad 36",</a:t>
            </a:r>
            <a:endParaRPr lang="en-US" sz="18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"city": "Sofia", "postalCode": "10021" },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"phoneNumber": [{ "type": "home", "number": "212 555-1234"},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{ "type": "fax", "number": "646 555-4567" }]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 "firstName": "Bay", "lastName": "Ivan", "age": 79 }</a:t>
            </a:r>
          </a:p>
        </p:txBody>
      </p:sp>
    </p:spTree>
    <p:extLst>
      <p:ext uri="{BB962C8B-B14F-4D97-AF65-F5344CB8AC3E}">
        <p14:creationId xmlns:p14="http://schemas.microsoft.com/office/powerpoint/2010/main" val="217057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</a:t>
            </a:r>
            <a:r>
              <a:rPr lang="en-US" smtClean="0"/>
              <a:t>of Contents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WWW and URL</a:t>
            </a:r>
          </a:p>
          <a:p>
            <a:r>
              <a:rPr lang="en-US" dirty="0" smtClean="0"/>
              <a:t>HTML, XML</a:t>
            </a:r>
            <a:r>
              <a:rPr lang="en-US" dirty="0"/>
              <a:t>, JSON, RSS</a:t>
            </a:r>
            <a:endParaRPr lang="en-US" dirty="0" smtClean="0"/>
          </a:p>
          <a:p>
            <a:r>
              <a:rPr lang="en-US" dirty="0" smtClean="0"/>
              <a:t>The HTTP Protocol</a:t>
            </a:r>
          </a:p>
          <a:p>
            <a:pPr lvl="1"/>
            <a:r>
              <a:rPr lang="en-US" dirty="0" smtClean="0"/>
              <a:t>HTTP Request</a:t>
            </a:r>
          </a:p>
          <a:p>
            <a:pPr lvl="1"/>
            <a:r>
              <a:rPr lang="en-US" dirty="0" smtClean="0"/>
              <a:t>HTTP Response</a:t>
            </a:r>
          </a:p>
          <a:p>
            <a:r>
              <a:rPr lang="en-US" dirty="0" smtClean="0"/>
              <a:t>HTTP Cookies</a:t>
            </a:r>
          </a:p>
          <a:p>
            <a:r>
              <a:rPr lang="en-US" dirty="0" smtClean="0"/>
              <a:t>AJAX Requests</a:t>
            </a:r>
          </a:p>
          <a:p>
            <a:r>
              <a:rPr lang="en-US" dirty="0" smtClean="0"/>
              <a:t>Web Developer Tools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3212" y="1486376"/>
            <a:ext cx="3574938" cy="4609624"/>
          </a:xfrm>
          <a:prstGeom prst="rect">
            <a:avLst/>
          </a:prstGeom>
        </p:spPr>
      </p:pic>
      <p:pic>
        <p:nvPicPr>
          <p:cNvPr id="6" name="Picture 5" descr="http://icons.iconseeker.com/png/fullsize/slika-10-location-icons/location-http-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9012" y="3352800"/>
            <a:ext cx="2342067" cy="2342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108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212" y="1143000"/>
            <a:ext cx="10134600" cy="5562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RSS </a:t>
            </a:r>
            <a:r>
              <a:rPr lang="en-US" dirty="0" smtClean="0"/>
              <a:t>(Really </a:t>
            </a:r>
            <a:r>
              <a:rPr lang="en-US" dirty="0"/>
              <a:t>Simple </a:t>
            </a:r>
            <a:r>
              <a:rPr lang="en-US" dirty="0" smtClean="0"/>
              <a:t>Syndication)</a:t>
            </a:r>
          </a:p>
          <a:p>
            <a:pPr lvl="1"/>
            <a:r>
              <a:rPr lang="en-US" dirty="0" smtClean="0"/>
              <a:t>Family </a:t>
            </a:r>
            <a:r>
              <a:rPr lang="en-US" dirty="0"/>
              <a:t>of </a:t>
            </a:r>
            <a:r>
              <a:rPr lang="en-US" dirty="0" smtClean="0"/>
              <a:t>Web </a:t>
            </a:r>
            <a:r>
              <a:rPr lang="en-US" dirty="0"/>
              <a:t>feed formats </a:t>
            </a:r>
            <a:r>
              <a:rPr lang="en-US" dirty="0" smtClean="0"/>
              <a:t>for publishing </a:t>
            </a:r>
            <a:r>
              <a:rPr lang="en-US" dirty="0"/>
              <a:t>frequently updated </a:t>
            </a:r>
            <a:r>
              <a:rPr lang="en-US" dirty="0" smtClean="0"/>
              <a:t>works</a:t>
            </a:r>
          </a:p>
          <a:p>
            <a:pPr lvl="2"/>
            <a:r>
              <a:rPr lang="en-US" dirty="0" smtClean="0"/>
              <a:t>E.g. </a:t>
            </a:r>
            <a:r>
              <a:rPr lang="en-US" dirty="0"/>
              <a:t>blog entries, news headlines, </a:t>
            </a:r>
            <a:r>
              <a:rPr lang="en-US" dirty="0" smtClean="0"/>
              <a:t>videos, etc.</a:t>
            </a:r>
          </a:p>
          <a:p>
            <a:pPr lvl="1"/>
            <a:r>
              <a:rPr lang="en-US" dirty="0" smtClean="0"/>
              <a:t>Based on XML, with standardized XSD schema</a:t>
            </a:r>
          </a:p>
          <a:p>
            <a:r>
              <a:rPr lang="en-US" dirty="0" smtClean="0"/>
              <a:t>RSS documents (feeds) are list of items</a:t>
            </a:r>
          </a:p>
          <a:p>
            <a:pPr lvl="1"/>
            <a:r>
              <a:rPr lang="en-US" dirty="0" smtClean="0"/>
              <a:t>Each containing title, author, publish date, summarized text, and metadata</a:t>
            </a:r>
          </a:p>
          <a:p>
            <a:r>
              <a:rPr lang="en-US" dirty="0" smtClean="0"/>
              <a:t>Atom protocol aimed to enhance / replace RSS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RSS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3212" y="1086526"/>
            <a:ext cx="11506200" cy="53142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&lt;?xml version="1.0" encoding="utf-8" ?&gt;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&lt;rss version="2.0"&gt;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&lt;channel&gt;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&lt;title&gt;W3Schools Home Page&lt;/title&gt;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&lt;link&gt;http://www.w3schools.com&lt;/link&gt;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&lt;description&gt;Free web building tutorials&lt;/description&gt;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&lt;item&gt;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&lt;title&gt;RSS Tutorial&lt;/title&gt;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&lt;link&gt;http://www.w3schools.com/rss&lt;/link&gt;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&lt;description&gt;New RSS tutorial on W3Schools&lt;/description&gt;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&lt;/item&gt;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&lt;item&gt;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&lt;title&gt;XML Tutorial&lt;/title&gt;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&lt;link&gt;http://www.w3schools.com/xml&lt;/link&gt;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&lt;description&gt;New XML tutorial on W3Schools&lt;/description&gt;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&lt;/item&gt;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&lt;/channel&gt;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&lt;/rss&gt;</a:t>
            </a:r>
          </a:p>
        </p:txBody>
      </p:sp>
    </p:spTree>
    <p:extLst>
      <p:ext uri="{BB962C8B-B14F-4D97-AF65-F5344CB8AC3E}">
        <p14:creationId xmlns:p14="http://schemas.microsoft.com/office/powerpoint/2010/main" val="3230752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6412" y="2743200"/>
            <a:ext cx="5761038" cy="820600"/>
          </a:xfrm>
        </p:spPr>
        <p:txBody>
          <a:bodyPr/>
          <a:lstStyle/>
          <a:p>
            <a:r>
              <a:rPr lang="en-US" dirty="0"/>
              <a:t>The HTTP Protocol</a:t>
            </a:r>
            <a:endParaRPr lang="bg-BG" dirty="0"/>
          </a:p>
        </p:txBody>
      </p:sp>
      <p:sp>
        <p:nvSpPr>
          <p:cNvPr id="474115" name="Rectangle 3"/>
          <p:cNvSpPr>
            <a:spLocks noChangeArrowheads="1"/>
          </p:cNvSpPr>
          <p:nvPr/>
        </p:nvSpPr>
        <p:spPr bwMode="auto">
          <a:xfrm>
            <a:off x="3797300" y="3725444"/>
            <a:ext cx="4259262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 eaLnBrk="0" hangingPunct="0">
              <a:lnSpc>
                <a:spcPct val="95000"/>
              </a:lnSpc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rgbClr val="FD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HTTP Works?</a:t>
            </a:r>
            <a:endParaRPr lang="bg-BG" sz="2800" b="1" dirty="0">
              <a:solidFill>
                <a:srgbClr val="FD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187663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HTTP</a:t>
            </a:r>
          </a:p>
        </p:txBody>
      </p:sp>
      <p:sp>
        <p:nvSpPr>
          <p:cNvPr id="4730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Hyper Text Transfer Protocol (HTTP)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Client-server protocol for transferring Web </a:t>
            </a:r>
            <a:r>
              <a:rPr lang="en-US" dirty="0" smtClean="0"/>
              <a:t>resources (HTML files, images, styles, etc.)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Important properties of HTTP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Request-response </a:t>
            </a:r>
            <a:r>
              <a:rPr lang="en-US" dirty="0" smtClean="0"/>
              <a:t>model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Text-based format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Relies </a:t>
            </a:r>
            <a:r>
              <a:rPr lang="en-US" dirty="0"/>
              <a:t>on a </a:t>
            </a:r>
            <a:r>
              <a:rPr lang="en-US" dirty="0" smtClean="0"/>
              <a:t>unique resource URLs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Provides resource metadata (e.g. encoding)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Stateless (cookies can overcome this)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236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HTTP: Request-Response Protocol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1370012" y="1066800"/>
            <a:ext cx="4092575" cy="242411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/>
              <a:t>Client program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Running on end host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E.g. Web browser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Requests a resource</a:t>
            </a:r>
            <a:endParaRPr lang="en-US" dirty="0"/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>
          <a:xfrm>
            <a:off x="6592094" y="1050256"/>
            <a:ext cx="4191000" cy="2424112"/>
          </a:xfrm>
          <a:prstGeom prst="rect">
            <a:avLst/>
          </a:prstGeom>
        </p:spPr>
        <p:txBody>
          <a:bodyPr/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defRPr sz="32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0" dirty="0">
                <a:solidFill>
                  <a:srgbClr val="FDFFFF"/>
                </a:solidFill>
              </a:rPr>
              <a:t>Server program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800" b="0" dirty="0">
                <a:solidFill>
                  <a:srgbClr val="FDFFFF"/>
                </a:solidFill>
              </a:rPr>
              <a:t>Running at the server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800" b="0" dirty="0">
                <a:solidFill>
                  <a:srgbClr val="FDFFFF"/>
                </a:solidFill>
              </a:rPr>
              <a:t>E.g. Web server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800" b="0" dirty="0">
                <a:solidFill>
                  <a:srgbClr val="FDFFFF"/>
                </a:solidFill>
              </a:rPr>
              <a:t>Provides resources</a:t>
            </a:r>
          </a:p>
        </p:txBody>
      </p:sp>
      <p:pic>
        <p:nvPicPr>
          <p:cNvPr id="9" name="Picture 5" descr="j0292020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60612" y="4059239"/>
            <a:ext cx="1868488" cy="1773237"/>
          </a:xfrm>
          <a:prstGeom prst="rect">
            <a:avLst/>
          </a:prstGeom>
          <a:noFill/>
        </p:spPr>
      </p:pic>
      <p:pic>
        <p:nvPicPr>
          <p:cNvPr id="10" name="Picture 6" descr="j0285750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39026" y="4191000"/>
            <a:ext cx="2497137" cy="1535112"/>
          </a:xfrm>
          <a:prstGeom prst="rect">
            <a:avLst/>
          </a:prstGeom>
          <a:noFill/>
        </p:spPr>
      </p:pic>
      <p:sp>
        <p:nvSpPr>
          <p:cNvPr id="11" name="Freeform 7"/>
          <p:cNvSpPr>
            <a:spLocks/>
          </p:cNvSpPr>
          <p:nvPr/>
        </p:nvSpPr>
        <p:spPr bwMode="auto">
          <a:xfrm>
            <a:off x="4311670" y="3810000"/>
            <a:ext cx="3314699" cy="774700"/>
          </a:xfrm>
          <a:custGeom>
            <a:avLst/>
            <a:gdLst/>
            <a:ahLst/>
            <a:cxnLst>
              <a:cxn ang="0">
                <a:pos x="0" y="488"/>
              </a:cxn>
              <a:cxn ang="0">
                <a:pos x="1089" y="4"/>
              </a:cxn>
              <a:cxn ang="0">
                <a:pos x="2250" y="464"/>
              </a:cxn>
            </a:cxnLst>
            <a:rect l="0" t="0" r="r" b="b"/>
            <a:pathLst>
              <a:path w="2250" h="488">
                <a:moveTo>
                  <a:pt x="0" y="488"/>
                </a:moveTo>
                <a:cubicBezTo>
                  <a:pt x="357" y="248"/>
                  <a:pt x="714" y="8"/>
                  <a:pt x="1089" y="4"/>
                </a:cubicBezTo>
                <a:cubicBezTo>
                  <a:pt x="1464" y="0"/>
                  <a:pt x="1857" y="232"/>
                  <a:pt x="2250" y="464"/>
                </a:cubicBezTo>
              </a:path>
            </a:pathLst>
          </a:custGeom>
          <a:noFill/>
          <a:ln w="381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" name="Freeform 8"/>
          <p:cNvSpPr>
            <a:spLocks/>
          </p:cNvSpPr>
          <p:nvPr/>
        </p:nvSpPr>
        <p:spPr bwMode="auto">
          <a:xfrm flipH="1" flipV="1">
            <a:off x="4311668" y="5594350"/>
            <a:ext cx="3314701" cy="774700"/>
          </a:xfrm>
          <a:custGeom>
            <a:avLst/>
            <a:gdLst/>
            <a:ahLst/>
            <a:cxnLst>
              <a:cxn ang="0">
                <a:pos x="0" y="488"/>
              </a:cxn>
              <a:cxn ang="0">
                <a:pos x="1089" y="4"/>
              </a:cxn>
              <a:cxn ang="0">
                <a:pos x="2250" y="464"/>
              </a:cxn>
            </a:cxnLst>
            <a:rect l="0" t="0" r="r" b="b"/>
            <a:pathLst>
              <a:path w="2250" h="488">
                <a:moveTo>
                  <a:pt x="0" y="488"/>
                </a:moveTo>
                <a:cubicBezTo>
                  <a:pt x="357" y="248"/>
                  <a:pt x="714" y="8"/>
                  <a:pt x="1089" y="4"/>
                </a:cubicBezTo>
                <a:cubicBezTo>
                  <a:pt x="1464" y="0"/>
                  <a:pt x="1857" y="232"/>
                  <a:pt x="2250" y="464"/>
                </a:cubicBezTo>
              </a:path>
            </a:pathLst>
          </a:custGeom>
          <a:noFill/>
          <a:ln w="381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4790651" y="4168914"/>
            <a:ext cx="2300630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 /index.html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HTTP/1.0</a:t>
            </a: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4869485" y="5105401"/>
            <a:ext cx="2300630" cy="10156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20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HTTP/1.0 200 OK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20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"Welcome to our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20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Web site!"</a:t>
            </a:r>
          </a:p>
        </p:txBody>
      </p:sp>
      <p:sp>
        <p:nvSpPr>
          <p:cNvPr id="15" name="Slide Number Placeholder 3"/>
          <p:cNvSpPr txBox="1">
            <a:spLocks/>
          </p:cNvSpPr>
          <p:nvPr/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algn="r"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58452FF4-89E3-4D1B-9927-2DBDC00E58D7}" type="slidenum">
              <a:rPr lang="en-US" sz="1100">
                <a:solidFill>
                  <a:srgbClr val="EBFFC2"/>
                </a:solidFill>
                <a:latin typeface="Corbel" pitchFamily="34" charset="0"/>
              </a:rPr>
              <a:pPr algn="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n-US" sz="1100" dirty="0">
              <a:solidFill>
                <a:srgbClr val="EBFFC2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7022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ChangeArrowheads="1"/>
          </p:cNvSpPr>
          <p:nvPr/>
        </p:nvSpPr>
        <p:spPr bwMode="auto">
          <a:xfrm>
            <a:off x="531812" y="1600200"/>
            <a:ext cx="9523413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 </a:t>
            </a:r>
            <a:r>
              <a:rPr lang="en-US" sz="22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/courses/about.aspx </a:t>
            </a: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HTTP/1.1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Host: </a:t>
            </a:r>
            <a:r>
              <a:rPr lang="en-US" sz="22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www.softuni.com</a:t>
            </a:r>
            <a:endParaRPr lang="en-US" sz="22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User-Agent: Mozilla/5.0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i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&lt;CRLF&gt;</a:t>
            </a:r>
          </a:p>
        </p:txBody>
      </p:sp>
      <p:sp>
        <p:nvSpPr>
          <p:cNvPr id="477187" name="Rectangle 3"/>
          <p:cNvSpPr>
            <a:spLocks noGrp="1" noChangeArrowheads="1"/>
          </p:cNvSpPr>
          <p:nvPr>
            <p:ph type="title"/>
          </p:nvPr>
        </p:nvSpPr>
        <p:spPr>
          <a:xfrm>
            <a:off x="379412" y="152400"/>
            <a:ext cx="10058400" cy="914400"/>
          </a:xfrm>
        </p:spPr>
        <p:txBody>
          <a:bodyPr>
            <a:normAutofit/>
          </a:bodyPr>
          <a:lstStyle/>
          <a:p>
            <a:r>
              <a:rPr lang="en-US" dirty="0"/>
              <a:t>Example: Hyper Text Transfer Protocol</a:t>
            </a: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477188" name="Text Box 4"/>
          <p:cNvSpPr txBox="1">
            <a:spLocks noChangeArrowheads="1"/>
          </p:cNvSpPr>
          <p:nvPr/>
        </p:nvSpPr>
        <p:spPr bwMode="auto">
          <a:xfrm>
            <a:off x="531812" y="3735456"/>
            <a:ext cx="9523413" cy="280076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HTTP/1.1 200 OK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Date: Mon, 5 Jul 2010 13:09:03 GMT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Server: Microsoft-HTTPAPI/2.0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Last-Modified: </a:t>
            </a:r>
            <a:r>
              <a:rPr lang="sv-SE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Mon, 12 Jul 2010 15:33:23 GMT</a:t>
            </a:r>
            <a:endParaRPr lang="en-US" sz="22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Content-Length: 54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i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&lt;CRLF&gt;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&lt;html&gt;&lt;title&gt;Hello&lt;/title&gt;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Welcome to our site&lt;/html&gt;</a:t>
            </a:r>
          </a:p>
        </p:txBody>
      </p:sp>
      <p:sp>
        <p:nvSpPr>
          <p:cNvPr id="477189" name="Text Box 5"/>
          <p:cNvSpPr txBox="1">
            <a:spLocks noChangeArrowheads="1"/>
          </p:cNvSpPr>
          <p:nvPr/>
        </p:nvSpPr>
        <p:spPr bwMode="auto">
          <a:xfrm>
            <a:off x="303212" y="939226"/>
            <a:ext cx="4953000" cy="584775"/>
          </a:xfrm>
          <a:prstGeom prst="rect">
            <a:avLst/>
          </a:prstGeom>
        </p:spPr>
        <p:txBody>
          <a:bodyPr/>
          <a:lstStyle/>
          <a:p>
            <a:pPr marL="319088" indent="-319088" eaLnBrk="0" hangingPunct="0"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</a:pPr>
            <a:r>
              <a:rPr lang="en-US" sz="32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 request:</a:t>
            </a:r>
            <a:endParaRPr lang="bg-BG" sz="32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7191" name="AutoShape 7"/>
          <p:cNvSpPr>
            <a:spLocks noChangeArrowheads="1"/>
          </p:cNvSpPr>
          <p:nvPr/>
        </p:nvSpPr>
        <p:spPr bwMode="auto">
          <a:xfrm>
            <a:off x="6111875" y="2434650"/>
            <a:ext cx="3289300" cy="1379101"/>
          </a:xfrm>
          <a:prstGeom prst="wedgeRoundRectCallout">
            <a:avLst>
              <a:gd name="adj1" fmla="val -137420"/>
              <a:gd name="adj2" fmla="val -2473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The empty line denotes the end of the request header</a:t>
            </a:r>
          </a:p>
        </p:txBody>
      </p:sp>
      <p:sp>
        <p:nvSpPr>
          <p:cNvPr id="477192" name="AutoShape 8"/>
          <p:cNvSpPr>
            <a:spLocks noChangeArrowheads="1"/>
          </p:cNvSpPr>
          <p:nvPr/>
        </p:nvSpPr>
        <p:spPr bwMode="auto">
          <a:xfrm>
            <a:off x="6551613" y="5171553"/>
            <a:ext cx="3297237" cy="1379101"/>
          </a:xfrm>
          <a:prstGeom prst="wedgeRoundRectCallout">
            <a:avLst>
              <a:gd name="adj1" fmla="val -149785"/>
              <a:gd name="adj2" fmla="val -2354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The empty line denotes the end of the response header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303212" y="3048001"/>
            <a:ext cx="5181600" cy="584775"/>
          </a:xfrm>
          <a:prstGeom prst="rect">
            <a:avLst/>
          </a:prstGeom>
        </p:spPr>
        <p:txBody>
          <a:bodyPr/>
          <a:lstStyle/>
          <a:p>
            <a:pPr marL="319088" indent="-319088" eaLnBrk="0" hangingPunct="0"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</a:pPr>
            <a:r>
              <a:rPr lang="en-US" sz="32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 response:</a:t>
            </a:r>
            <a:endParaRPr lang="bg-BG" sz="32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5213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Request Message</a:t>
            </a:r>
          </a:p>
        </p:txBody>
      </p:sp>
      <p:sp>
        <p:nvSpPr>
          <p:cNvPr id="478211" name="Rectangle 3"/>
          <p:cNvSpPr>
            <a:spLocks noGrp="1" noChangeArrowheads="1"/>
          </p:cNvSpPr>
          <p:nvPr>
            <p:ph idx="1"/>
          </p:nvPr>
        </p:nvSpPr>
        <p:spPr>
          <a:xfrm>
            <a:off x="188815" y="1066802"/>
            <a:ext cx="10153747" cy="335279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Request message sent by a client consists of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Request line – request method (GET, POST, HEAD, ...), resource URI, and protocol version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Request headers – additional parameters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Body – optional data</a:t>
            </a:r>
          </a:p>
          <a:p>
            <a:pPr lvl="2">
              <a:lnSpc>
                <a:spcPct val="100000"/>
              </a:lnSpc>
            </a:pPr>
            <a:r>
              <a:rPr lang="en-US" sz="2600" dirty="0"/>
              <a:t>E.g. posted form data, files, etc.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478212" name="Rectangle 4"/>
          <p:cNvSpPr>
            <a:spLocks noChangeArrowheads="1"/>
          </p:cNvSpPr>
          <p:nvPr/>
        </p:nvSpPr>
        <p:spPr bwMode="auto">
          <a:xfrm>
            <a:off x="684212" y="4724401"/>
            <a:ext cx="9144000" cy="13788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&lt;request method&gt; &lt;resource&gt; HTTP/&lt;version&gt;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&lt;headers&gt;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&lt;empty line&gt;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</a:t>
            </a:r>
          </a:p>
        </p:txBody>
      </p:sp>
    </p:spTree>
    <p:extLst>
      <p:ext uri="{BB962C8B-B14F-4D97-AF65-F5344CB8AC3E}">
        <p14:creationId xmlns:p14="http://schemas.microsoft.com/office/powerpoint/2010/main" val="108677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GET Request – Example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479235" name="Rectangle 3"/>
          <p:cNvSpPr>
            <a:spLocks noChangeArrowheads="1"/>
          </p:cNvSpPr>
          <p:nvPr/>
        </p:nvSpPr>
        <p:spPr bwMode="auto">
          <a:xfrm>
            <a:off x="303212" y="1929348"/>
            <a:ext cx="11658600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 </a:t>
            </a:r>
            <a:r>
              <a:rPr lang="en-US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/courses/winter-2009-2010.aspx </a:t>
            </a:r>
            <a:r>
              <a:rPr lang="en-US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HTTP/1.1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Host: </a:t>
            </a:r>
            <a:r>
              <a:rPr lang="en-US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www.softuni.bg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Accept: */*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Accept-Language: bg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Accept-Encoding: gzip, deflate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User-Agent: Mozilla/4.0(compatible;MSIE 6.0; Windows NT 5.0)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Connection: Keep-Alive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Cache-Control: no-cache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i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&lt;CRLF&gt;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03212" y="1020782"/>
            <a:ext cx="10020300" cy="609600"/>
          </a:xfrm>
          <a:prstGeom prst="rect">
            <a:avLst/>
          </a:prstGeom>
        </p:spPr>
        <p:txBody>
          <a:bodyPr/>
          <a:lstStyle/>
          <a:p>
            <a:pPr marL="282575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>
                <a:solidFill>
                  <a:srgbClr val="FD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of HTTP GET request:</a:t>
            </a:r>
            <a:endParaRPr lang="en-US" sz="2600" b="1" dirty="0">
              <a:solidFill>
                <a:srgbClr val="FD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778835" y="2453372"/>
            <a:ext cx="3106737" cy="527804"/>
          </a:xfrm>
          <a:prstGeom prst="wedgeRoundRectCallout">
            <a:avLst>
              <a:gd name="adj1" fmla="val -65207"/>
              <a:gd name="adj2" fmla="val -6502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HTTP request line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627812" y="4291871"/>
            <a:ext cx="2379664" cy="527804"/>
          </a:xfrm>
          <a:prstGeom prst="wedgeRoundRectCallout">
            <a:avLst>
              <a:gd name="adj1" fmla="val -70569"/>
              <a:gd name="adj2" fmla="val -5293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HTTP headers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3884612" y="5343699"/>
            <a:ext cx="4114800" cy="527804"/>
          </a:xfrm>
          <a:prstGeom prst="wedgeRoundRectCallout">
            <a:avLst>
              <a:gd name="adj1" fmla="val -71209"/>
              <a:gd name="adj2" fmla="val -1343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The request body is empty</a:t>
            </a:r>
          </a:p>
        </p:txBody>
      </p:sp>
    </p:spTree>
    <p:extLst>
      <p:ext uri="{BB962C8B-B14F-4D97-AF65-F5344CB8AC3E}">
        <p14:creationId xmlns:p14="http://schemas.microsoft.com/office/powerpoint/2010/main" val="32938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>
          <a:xfrm>
            <a:off x="227012" y="76200"/>
            <a:ext cx="10287000" cy="914400"/>
          </a:xfrm>
        </p:spPr>
        <p:txBody>
          <a:bodyPr/>
          <a:lstStyle/>
          <a:p>
            <a:r>
              <a:rPr lang="en-US" dirty="0"/>
              <a:t>HTTP POST Request – Example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480259" name="Rectangle 3"/>
          <p:cNvSpPr>
            <a:spLocks noChangeArrowheads="1"/>
          </p:cNvSpPr>
          <p:nvPr/>
        </p:nvSpPr>
        <p:spPr bwMode="auto">
          <a:xfrm>
            <a:off x="303212" y="1524000"/>
            <a:ext cx="11582400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POST /webmail/login.phtml HTTP/1.1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Host: www.abv.bg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Accept: */*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Accept-Language: bg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Accept-Encoding: gzip, deflate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User-Agent: Mozilla/4.0(compatible;MSIE 6.0; Windows NT 5.0)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Connection: Keep-Alive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Cache-Control: no-cache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Content-Length: 59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i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&lt;CRLF&gt;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LOGIN_USER=mente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DOMAIN_NAME=abv.bg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LOGIN_PASS=top*secret!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i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&lt;CRLF&gt;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34050" y="815846"/>
            <a:ext cx="10096500" cy="609600"/>
          </a:xfrm>
          <a:prstGeom prst="rect">
            <a:avLst/>
          </a:prstGeom>
        </p:spPr>
        <p:txBody>
          <a:bodyPr/>
          <a:lstStyle/>
          <a:p>
            <a:pPr marL="282575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>
                <a:solidFill>
                  <a:srgbClr val="FD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of HTTP POST request:</a:t>
            </a:r>
            <a:endParaRPr lang="en-US" sz="2600" b="1" dirty="0">
              <a:solidFill>
                <a:srgbClr val="FD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854530" y="2042010"/>
            <a:ext cx="3106737" cy="527804"/>
          </a:xfrm>
          <a:prstGeom prst="wedgeRoundRectCallout">
            <a:avLst>
              <a:gd name="adj1" fmla="val -62127"/>
              <a:gd name="adj2" fmla="val -6099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HTTP request line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854530" y="3987733"/>
            <a:ext cx="2379664" cy="527804"/>
          </a:xfrm>
          <a:prstGeom prst="wedgeRoundRectCallout">
            <a:avLst>
              <a:gd name="adj1" fmla="val -66548"/>
              <a:gd name="adj2" fmla="val -3279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HTTP headers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4350498" y="5001804"/>
            <a:ext cx="4114800" cy="953453"/>
          </a:xfrm>
          <a:prstGeom prst="wedgeRoundRectCallout">
            <a:avLst>
              <a:gd name="adj1" fmla="val -68367"/>
              <a:gd name="adj2" fmla="val -2012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The request body contains the submitted form data</a:t>
            </a:r>
          </a:p>
        </p:txBody>
      </p:sp>
    </p:spTree>
    <p:extLst>
      <p:ext uri="{BB962C8B-B14F-4D97-AF65-F5344CB8AC3E}">
        <p14:creationId xmlns:p14="http://schemas.microsoft.com/office/powerpoint/2010/main" val="325267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700" dirty="0"/>
              <a:t>Conditional HTTP GET – Example</a:t>
            </a:r>
          </a:p>
        </p:txBody>
      </p:sp>
      <p:sp>
        <p:nvSpPr>
          <p:cNvPr id="481285" name="Rectangle 5"/>
          <p:cNvSpPr>
            <a:spLocks noGrp="1" noChangeArrowheads="1"/>
          </p:cNvSpPr>
          <p:nvPr>
            <p:ph idx="1"/>
          </p:nvPr>
        </p:nvSpPr>
        <p:spPr>
          <a:xfrm>
            <a:off x="303212" y="3810000"/>
            <a:ext cx="10039350" cy="2667000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Fetches the resource only if it has been changed at the server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Server replies with “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304 Not Modified</a:t>
            </a:r>
            <a:r>
              <a:rPr lang="en-US" sz="2800" dirty="0"/>
              <a:t>” if the resource has not been changed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Or “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200 OK</a:t>
            </a:r>
            <a:r>
              <a:rPr lang="en-US" sz="2800" dirty="0"/>
              <a:t>” with the latest version otherwise</a:t>
            </a:r>
            <a:endParaRPr lang="bg-BG" sz="2800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481283" name="Rectangle 3"/>
          <p:cNvSpPr>
            <a:spLocks noChangeArrowheads="1"/>
          </p:cNvSpPr>
          <p:nvPr/>
        </p:nvSpPr>
        <p:spPr bwMode="auto">
          <a:xfrm>
            <a:off x="379412" y="1804734"/>
            <a:ext cx="9448801" cy="17004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 </a:t>
            </a:r>
            <a:r>
              <a:rPr lang="en-US" sz="22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/courses/join.aspx </a:t>
            </a: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HTTP/1.1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Host: </a:t>
            </a:r>
            <a:r>
              <a:rPr lang="en-US" sz="22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www.softuni.bg</a:t>
            </a:r>
            <a:endParaRPr lang="en-US" sz="22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User-Agent: Gecko/20100115 Firefox/3.6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If-Modified-Since: Tue, 9 Mar 2010 11:12:23 GMT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i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&lt;CRLF&gt;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03212" y="990600"/>
            <a:ext cx="10020300" cy="609600"/>
          </a:xfrm>
          <a:prstGeom prst="rect">
            <a:avLst/>
          </a:prstGeom>
        </p:spPr>
        <p:txBody>
          <a:bodyPr/>
          <a:lstStyle/>
          <a:p>
            <a:pPr marL="282575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>
                <a:solidFill>
                  <a:srgbClr val="FD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of HTTP conditional GET request:</a:t>
            </a:r>
            <a:endParaRPr lang="en-US" sz="2600" b="1" dirty="0">
              <a:solidFill>
                <a:srgbClr val="FD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30237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 smtClean="0"/>
              <a:t>#express-</a:t>
            </a:r>
            <a:r>
              <a:rPr lang="en-US" sz="11500" b="1" dirty="0" err="1" smtClean="0"/>
              <a:t>js</a:t>
            </a:r>
            <a:endParaRPr lang="en-US" sz="6000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35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Response Message</a:t>
            </a:r>
          </a:p>
        </p:txBody>
      </p:sp>
      <p:sp>
        <p:nvSpPr>
          <p:cNvPr id="4823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Response message sent by the server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Status line – protocol version, status code, status phrase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Response headers – provide </a:t>
            </a:r>
            <a:r>
              <a:rPr lang="en-US" dirty="0" smtClean="0"/>
              <a:t>meta </a:t>
            </a:r>
            <a:r>
              <a:rPr lang="en-US" dirty="0"/>
              <a:t>data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Body – the contents of the response (the requested resource)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482308" name="Rectangle 4"/>
          <p:cNvSpPr>
            <a:spLocks noChangeArrowheads="1"/>
          </p:cNvSpPr>
          <p:nvPr/>
        </p:nvSpPr>
        <p:spPr bwMode="auto">
          <a:xfrm>
            <a:off x="2300287" y="4419600"/>
            <a:ext cx="7585074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ru-RU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HTTP/</a:t>
            </a: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&lt;version&gt;</a:t>
            </a:r>
            <a:r>
              <a:rPr lang="ru-RU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</a:t>
            </a: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status code</a:t>
            </a:r>
            <a:r>
              <a:rPr lang="ru-RU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&lt;</a:t>
            </a: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status text</a:t>
            </a:r>
            <a:r>
              <a:rPr lang="ru-RU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ru-RU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&lt;header</a:t>
            </a: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</a:t>
            </a:r>
            <a:r>
              <a:rPr lang="ru-RU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ru-RU" sz="2200" b="1" i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200" b="1" i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CRLF</a:t>
            </a:r>
            <a:r>
              <a:rPr lang="ru-RU" sz="2200" b="1" i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ru-RU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response body – the requested resource</a:t>
            </a:r>
            <a:r>
              <a:rPr lang="ru-RU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78368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71412" y="1066800"/>
            <a:ext cx="10134600" cy="609600"/>
          </a:xfrm>
          <a:prstGeom prst="rect">
            <a:avLst/>
          </a:prstGeom>
        </p:spPr>
        <p:txBody>
          <a:bodyPr/>
          <a:lstStyle/>
          <a:p>
            <a:pPr marL="282575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b="1" dirty="0">
                <a:solidFill>
                  <a:srgbClr val="FD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of HTTP response from the Web server:</a:t>
            </a:r>
          </a:p>
        </p:txBody>
      </p:sp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Response – Example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483331" name="Rectangle 3"/>
          <p:cNvSpPr>
            <a:spLocks noChangeArrowheads="1"/>
          </p:cNvSpPr>
          <p:nvPr/>
        </p:nvSpPr>
        <p:spPr bwMode="auto">
          <a:xfrm>
            <a:off x="303212" y="2026682"/>
            <a:ext cx="11582400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HTTP/1.1 200 OK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Date: Fri, 17 Jul 2010 16:09:18 GMT+2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Server: Apache/2.2.14 (Linux)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Accept-Ranges: bytes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Content-Length: 84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Content-Type: text/html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i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&lt;CRLF&gt;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&lt;head&gt;&lt;title&gt;Test&lt;/title&gt;&lt;/head&gt;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&lt;body&gt;Test HTML page.&lt;/body&gt;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405235" y="1676400"/>
            <a:ext cx="4038600" cy="527804"/>
          </a:xfrm>
          <a:prstGeom prst="wedgeRoundRectCallout">
            <a:avLst>
              <a:gd name="adj1" fmla="val -62574"/>
              <a:gd name="adj2" fmla="val 5383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HTTP response status line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637212" y="3276600"/>
            <a:ext cx="1887536" cy="1379101"/>
          </a:xfrm>
          <a:prstGeom prst="wedgeRoundRectCallout">
            <a:avLst>
              <a:gd name="adj1" fmla="val -84651"/>
              <a:gd name="adj2" fmla="val -2749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HTTP response headers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704012" y="5410200"/>
            <a:ext cx="2427600" cy="953453"/>
          </a:xfrm>
          <a:prstGeom prst="wedgeRoundRectCallout">
            <a:avLst>
              <a:gd name="adj1" fmla="val -63020"/>
              <a:gd name="adj2" fmla="val -3890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The HTTP response body</a:t>
            </a:r>
          </a:p>
        </p:txBody>
      </p:sp>
    </p:spTree>
    <p:extLst>
      <p:ext uri="{BB962C8B-B14F-4D97-AF65-F5344CB8AC3E}">
        <p14:creationId xmlns:p14="http://schemas.microsoft.com/office/powerpoint/2010/main" val="411060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>
          <a:xfrm>
            <a:off x="184352" y="40341"/>
            <a:ext cx="9577597" cy="1110780"/>
          </a:xfrm>
        </p:spPr>
        <p:txBody>
          <a:bodyPr/>
          <a:lstStyle/>
          <a:p>
            <a:r>
              <a:rPr lang="en-US" dirty="0"/>
              <a:t>HTTP Response – Example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484355" name="Rectangle 3"/>
          <p:cNvSpPr>
            <a:spLocks noChangeArrowheads="1"/>
          </p:cNvSpPr>
          <p:nvPr/>
        </p:nvSpPr>
        <p:spPr bwMode="auto">
          <a:xfrm>
            <a:off x="379412" y="1703361"/>
            <a:ext cx="11430000" cy="427809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HTTP/1.1 404 Not Found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Date: Fri, 17 Jul 2010 16:09:18 GMT+2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Server: Apache/2.2.14 (Linux)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Connection: close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Content-Type: text/html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i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&lt;CRLF&gt;</a:t>
            </a:r>
            <a:endParaRPr lang="en-US" sz="21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&lt;HTML&gt;&lt;HEAD&gt;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&lt;TITLE&gt;404 Not Found&lt;/TITLE&gt;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&lt;/HEAD&gt;&lt;BODY&gt;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&lt;H1&gt;Not Found&lt;/H1&gt;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requested URL /</a:t>
            </a:r>
            <a:r>
              <a:rPr lang="en-US" sz="21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img/logo.gif </a:t>
            </a:r>
            <a:r>
              <a:rPr lang="en-US" sz="21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was not found on this server.&lt;P&gt;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&lt;HR&gt;&lt;ADDRESS&gt;Apache/2.2.14 Server at Port 80&lt;/ADDRESS&gt;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&lt;/BODY&gt;&lt;/HTML&gt;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84352" y="846321"/>
            <a:ext cx="10134600" cy="609600"/>
          </a:xfrm>
          <a:prstGeom prst="rect">
            <a:avLst/>
          </a:prstGeom>
        </p:spPr>
        <p:txBody>
          <a:bodyPr/>
          <a:lstStyle/>
          <a:p>
            <a:pPr marL="282575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b="1" dirty="0">
                <a:solidFill>
                  <a:srgbClr val="FD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of HTTP response with error result: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865812" y="1527879"/>
            <a:ext cx="3352800" cy="527804"/>
          </a:xfrm>
          <a:prstGeom prst="wedgeRoundRectCallout">
            <a:avLst>
              <a:gd name="adj1" fmla="val -70502"/>
              <a:gd name="adj2" fmla="val 2160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Response status line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713412" y="2604564"/>
            <a:ext cx="1887536" cy="1379101"/>
          </a:xfrm>
          <a:prstGeom prst="wedgeRoundRectCallout">
            <a:avLst>
              <a:gd name="adj1" fmla="val -84651"/>
              <a:gd name="adj2" fmla="val -2749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HTTP response headers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4037012" y="5893035"/>
            <a:ext cx="3875400" cy="527804"/>
          </a:xfrm>
          <a:prstGeom prst="wedgeRoundRectCallout">
            <a:avLst>
              <a:gd name="adj1" fmla="val -58905"/>
              <a:gd name="adj2" fmla="val -4494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The HTTP response body</a:t>
            </a:r>
          </a:p>
        </p:txBody>
      </p:sp>
    </p:spTree>
    <p:extLst>
      <p:ext uri="{BB962C8B-B14F-4D97-AF65-F5344CB8AC3E}">
        <p14:creationId xmlns:p14="http://schemas.microsoft.com/office/powerpoint/2010/main" val="37105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Content-Type and Disposition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Content-Type header at the server specifies how the output should be processed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Examples: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168526" y="3319842"/>
            <a:ext cx="7742237" cy="4139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Content-Type: text/html; charset=utf-8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5158747" y="2209801"/>
            <a:ext cx="4517065" cy="953453"/>
          </a:xfrm>
          <a:prstGeom prst="wedgeRoundRectCallout">
            <a:avLst>
              <a:gd name="adj1" fmla="val -62263"/>
              <a:gd name="adj2" fmla="val 5394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UTF-8 encoded HTML page. Will be shown in the browser.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170298" y="4114800"/>
            <a:ext cx="7742237" cy="10572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Content-Type: application/pdf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Content-Disposition: attachment;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filename="Financial-Report-April-2010.pdf"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3579812" y="5334001"/>
            <a:ext cx="5943598" cy="953453"/>
          </a:xfrm>
          <a:prstGeom prst="wedgeRoundRectCallout">
            <a:avLst>
              <a:gd name="adj1" fmla="val -55211"/>
              <a:gd name="adj2" fmla="val -5423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This will download a PDF file named </a:t>
            </a:r>
            <a:r>
              <a:rPr lang="en-US" sz="26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Financial-Report-April-2010.pdf</a:t>
            </a:r>
            <a:endParaRPr lang="en-US" sz="26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39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Request Methods</a:t>
            </a:r>
          </a:p>
        </p:txBody>
      </p:sp>
      <p:sp>
        <p:nvSpPr>
          <p:cNvPr id="4853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HTTP request </a:t>
            </a:r>
            <a:r>
              <a:rPr lang="en-US" dirty="0" smtClean="0"/>
              <a:t>methods: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GET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Return the specified resource</a:t>
            </a:r>
            <a:r>
              <a:rPr lang="en-US" dirty="0"/>
              <a:t>, run a program at the server</a:t>
            </a:r>
            <a:r>
              <a:rPr lang="en-US" dirty="0" smtClean="0"/>
              <a:t>, or just download file, </a:t>
            </a:r>
            <a:r>
              <a:rPr lang="en-US" dirty="0"/>
              <a:t>…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HEAD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Return </a:t>
            </a:r>
            <a:r>
              <a:rPr lang="en-US" dirty="0"/>
              <a:t>the meta-data associated with a resource (headers only)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POST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Update </a:t>
            </a:r>
            <a:r>
              <a:rPr lang="en-US" dirty="0"/>
              <a:t>a resource, provide input data </a:t>
            </a:r>
            <a:r>
              <a:rPr lang="en-US" dirty="0" smtClean="0"/>
              <a:t>for processing at </a:t>
            </a:r>
            <a:r>
              <a:rPr lang="en-US" dirty="0"/>
              <a:t>the server,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976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Response Codes</a:t>
            </a:r>
          </a:p>
        </p:txBody>
      </p:sp>
      <p:sp>
        <p:nvSpPr>
          <p:cNvPr id="4864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HTTP response code classes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1xx</a:t>
            </a:r>
            <a:r>
              <a:rPr lang="en-US" sz="2800" dirty="0"/>
              <a:t>: informational (e.g., “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100 Continue</a:t>
            </a:r>
            <a:r>
              <a:rPr lang="en-US" sz="2800" dirty="0"/>
              <a:t>”)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2xx</a:t>
            </a:r>
            <a:r>
              <a:rPr lang="en-US" sz="2800" dirty="0"/>
              <a:t>: success (e.g., “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200 OK</a:t>
            </a:r>
            <a:r>
              <a:rPr lang="en-US" sz="2800" dirty="0"/>
              <a:t>”)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3xx</a:t>
            </a:r>
            <a:r>
              <a:rPr lang="en-US" sz="2800" dirty="0"/>
              <a:t>: redirection (e.g., “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304 Not Modified</a:t>
            </a:r>
            <a:r>
              <a:rPr lang="en-US" sz="2800" dirty="0"/>
              <a:t>”, "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302 Found</a:t>
            </a:r>
            <a:r>
              <a:rPr lang="en-US" sz="2800" dirty="0"/>
              <a:t>")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4xx</a:t>
            </a:r>
            <a:r>
              <a:rPr lang="en-US" sz="2800" dirty="0"/>
              <a:t>: client error (e.g., “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404 Not Found</a:t>
            </a:r>
            <a:r>
              <a:rPr lang="en-US" sz="2800" dirty="0"/>
              <a:t>”)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5xx</a:t>
            </a:r>
            <a:r>
              <a:rPr lang="en-US" sz="2800" dirty="0"/>
              <a:t>: server error (e.g., “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503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Service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Unavailable</a:t>
            </a:r>
            <a:r>
              <a:rPr lang="en-US" sz="2800" dirty="0"/>
              <a:t>”)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"</a:t>
            </a:r>
            <a:r>
              <a:rPr lang="bg-BG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302 Found</a:t>
            </a:r>
            <a:r>
              <a:rPr lang="en-US" sz="3000" dirty="0"/>
              <a:t>"</a:t>
            </a:r>
            <a:r>
              <a:rPr lang="bg-BG" sz="3000" dirty="0"/>
              <a:t> </a:t>
            </a:r>
            <a:r>
              <a:rPr lang="en-US" sz="3000" dirty="0"/>
              <a:t>is used for redirecting the Web browser to another URL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00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Browser Redirection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HTTP browser redirection example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HTTP GET requesting a moved URL: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4800"/>
              </a:spcBef>
            </a:pPr>
            <a:r>
              <a:rPr lang="en-US" dirty="0" smtClean="0"/>
              <a:t>The HTTP response says the browser should request another URL: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251074" y="2557459"/>
            <a:ext cx="7577138" cy="13788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 / HTTP/1.1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Host: </a:t>
            </a:r>
            <a:r>
              <a:rPr lang="en-US" sz="22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softuni.bg</a:t>
            </a:r>
            <a:endParaRPr lang="en-US" sz="22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User-Agent: Gecko/20100115 Firefox/3.6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i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&lt;CRLF&gt;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251074" y="5114988"/>
            <a:ext cx="7577138" cy="10572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HTTP/1.1 301 Moved Permanently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Location: http</a:t>
            </a:r>
            <a:r>
              <a:rPr lang="en-US" sz="22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://www.softuni.bg</a:t>
            </a:r>
            <a:endParaRPr lang="en-US" sz="22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i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31874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Cookies</a:t>
            </a:r>
            <a:endParaRPr lang="en-US" dirty="0"/>
          </a:p>
        </p:txBody>
      </p:sp>
      <p:sp>
        <p:nvSpPr>
          <p:cNvPr id="487427" name="Rectangle 3"/>
          <p:cNvSpPr>
            <a:spLocks noGrp="1" noChangeArrowheads="1"/>
          </p:cNvSpPr>
          <p:nvPr>
            <p:ph idx="1"/>
          </p:nvPr>
        </p:nvSpPr>
        <p:spPr>
          <a:xfrm>
            <a:off x="303212" y="969981"/>
            <a:ext cx="10058400" cy="2362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Cookie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Cookies are small pieces of data stored by the client on behalf of the server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Included in all future HTTP requests to the server</a:t>
            </a: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pic>
        <p:nvPicPr>
          <p:cNvPr id="487428" name="Picture 4" descr="j0292020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60612" y="3910014"/>
            <a:ext cx="1868488" cy="1773237"/>
          </a:xfrm>
          <a:prstGeom prst="rect">
            <a:avLst/>
          </a:prstGeom>
          <a:noFill/>
        </p:spPr>
      </p:pic>
      <p:pic>
        <p:nvPicPr>
          <p:cNvPr id="487429" name="Picture 5" descr="j0285750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59676" y="4186238"/>
            <a:ext cx="2497137" cy="1535112"/>
          </a:xfrm>
          <a:prstGeom prst="rect">
            <a:avLst/>
          </a:prstGeom>
          <a:noFill/>
        </p:spPr>
      </p:pic>
      <p:sp>
        <p:nvSpPr>
          <p:cNvPr id="487430" name="Freeform 6"/>
          <p:cNvSpPr>
            <a:spLocks/>
          </p:cNvSpPr>
          <p:nvPr/>
        </p:nvSpPr>
        <p:spPr bwMode="auto">
          <a:xfrm>
            <a:off x="4175126" y="3284539"/>
            <a:ext cx="3571875" cy="1201737"/>
          </a:xfrm>
          <a:custGeom>
            <a:avLst/>
            <a:gdLst/>
            <a:ahLst/>
            <a:cxnLst>
              <a:cxn ang="0">
                <a:pos x="0" y="488"/>
              </a:cxn>
              <a:cxn ang="0">
                <a:pos x="1089" y="4"/>
              </a:cxn>
              <a:cxn ang="0">
                <a:pos x="2250" y="464"/>
              </a:cxn>
            </a:cxnLst>
            <a:rect l="0" t="0" r="r" b="b"/>
            <a:pathLst>
              <a:path w="2250" h="488">
                <a:moveTo>
                  <a:pt x="0" y="488"/>
                </a:moveTo>
                <a:cubicBezTo>
                  <a:pt x="357" y="248"/>
                  <a:pt x="714" y="8"/>
                  <a:pt x="1089" y="4"/>
                </a:cubicBezTo>
                <a:cubicBezTo>
                  <a:pt x="1464" y="0"/>
                  <a:pt x="1857" y="232"/>
                  <a:pt x="2250" y="464"/>
                </a:cubicBezTo>
              </a:path>
            </a:pathLst>
          </a:custGeom>
          <a:noFill/>
          <a:ln w="381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87431" name="Text Box 7"/>
          <p:cNvSpPr txBox="1">
            <a:spLocks noChangeArrowheads="1"/>
          </p:cNvSpPr>
          <p:nvPr/>
        </p:nvSpPr>
        <p:spPr bwMode="auto">
          <a:xfrm>
            <a:off x="5306254" y="3394392"/>
            <a:ext cx="1273104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22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Request</a:t>
            </a:r>
          </a:p>
        </p:txBody>
      </p:sp>
      <p:sp>
        <p:nvSpPr>
          <p:cNvPr id="487432" name="Line 8"/>
          <p:cNvSpPr>
            <a:spLocks noChangeShapeType="1"/>
          </p:cNvSpPr>
          <p:nvPr/>
        </p:nvSpPr>
        <p:spPr bwMode="auto">
          <a:xfrm flipH="1">
            <a:off x="4213226" y="4781550"/>
            <a:ext cx="3494087" cy="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lg" len="lg"/>
          </a:ln>
          <a:effectLst/>
        </p:spPr>
        <p:txBody>
          <a:bodyPr wrap="none" anchor="ctr"/>
          <a:lstStyle/>
          <a:p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87433" name="Text Box 9"/>
          <p:cNvSpPr txBox="1">
            <a:spLocks noChangeArrowheads="1"/>
          </p:cNvSpPr>
          <p:nvPr/>
        </p:nvSpPr>
        <p:spPr bwMode="auto">
          <a:xfrm>
            <a:off x="4684289" y="3962401"/>
            <a:ext cx="2517035" cy="7694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22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Response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22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Set-Cookie: XYZ</a:t>
            </a:r>
          </a:p>
        </p:txBody>
      </p:sp>
      <p:sp>
        <p:nvSpPr>
          <p:cNvPr id="487434" name="Freeform 10"/>
          <p:cNvSpPr>
            <a:spLocks/>
          </p:cNvSpPr>
          <p:nvPr/>
        </p:nvSpPr>
        <p:spPr bwMode="auto">
          <a:xfrm>
            <a:off x="4251325" y="5435600"/>
            <a:ext cx="3249857" cy="9588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64" y="387"/>
              </a:cxn>
              <a:cxn ang="0">
                <a:pos x="2008" y="24"/>
              </a:cxn>
            </a:cxnLst>
            <a:rect l="0" t="0" r="r" b="b"/>
            <a:pathLst>
              <a:path w="2008" h="391">
                <a:moveTo>
                  <a:pt x="0" y="0"/>
                </a:moveTo>
                <a:cubicBezTo>
                  <a:pt x="364" y="191"/>
                  <a:pt x="729" y="383"/>
                  <a:pt x="1064" y="387"/>
                </a:cubicBezTo>
                <a:cubicBezTo>
                  <a:pt x="1399" y="391"/>
                  <a:pt x="1703" y="207"/>
                  <a:pt x="2008" y="24"/>
                </a:cubicBezTo>
              </a:path>
            </a:pathLst>
          </a:custGeom>
          <a:noFill/>
          <a:ln w="381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wrap="none" anchor="ctr"/>
          <a:lstStyle/>
          <a:p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87435" name="Text Box 11"/>
          <p:cNvSpPr txBox="1">
            <a:spLocks noChangeArrowheads="1"/>
          </p:cNvSpPr>
          <p:nvPr/>
        </p:nvSpPr>
        <p:spPr bwMode="auto">
          <a:xfrm>
            <a:off x="4919366" y="5318089"/>
            <a:ext cx="2050561" cy="7694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22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Next request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22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Cookie: XYZ</a:t>
            </a:r>
          </a:p>
        </p:txBody>
      </p:sp>
    </p:spTree>
    <p:extLst>
      <p:ext uri="{BB962C8B-B14F-4D97-AF65-F5344CB8AC3E}">
        <p14:creationId xmlns:p14="http://schemas.microsoft.com/office/powerpoint/2010/main" val="137736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Cookies –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212" y="990600"/>
            <a:ext cx="101346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client requests some URL: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dirty="0" smtClean="0"/>
              <a:t>The server sets a cookie in the HTTP response: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In further requests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google.bg</a:t>
            </a:r>
            <a:r>
              <a:rPr lang="en-US" dirty="0" smtClean="0"/>
              <a:t> the Web browser sends the cookie in the HTTP header: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79412" y="1685092"/>
            <a:ext cx="9448801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 / HTTP/1.1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Host: www.google.bg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79412" y="3196701"/>
            <a:ext cx="94488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HTTP/1.1 200 OK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Set-Cookie: PREF=ID=c0bf5fd5c3a25209; expires=Wed, 11-Jul-2012 16:13:22 GMT; domain=.google.bg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79412" y="5584806"/>
            <a:ext cx="94488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 / HTTP/1.1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Host: www.google.bg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Cookie: PREF=ID=c0bf5fd5c3a25209</a:t>
            </a:r>
          </a:p>
        </p:txBody>
      </p:sp>
    </p:spTree>
    <p:extLst>
      <p:ext uri="{BB962C8B-B14F-4D97-AF65-F5344CB8AC3E}">
        <p14:creationId xmlns:p14="http://schemas.microsoft.com/office/powerpoint/2010/main" val="328692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412" y="76200"/>
            <a:ext cx="10134600" cy="914400"/>
          </a:xfrm>
        </p:spPr>
        <p:txBody>
          <a:bodyPr/>
          <a:lstStyle/>
          <a:p>
            <a:r>
              <a:rPr lang="en-US" sz="3800" dirty="0"/>
              <a:t>View Cookies in the Web Browser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51412" y="1219200"/>
            <a:ext cx="5140230" cy="5181600"/>
          </a:xfrm>
          <a:prstGeom prst="roundRect">
            <a:avLst>
              <a:gd name="adj" fmla="val 136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034546" y="1219200"/>
            <a:ext cx="2397642" cy="1466960"/>
          </a:xfrm>
          <a:prstGeom prst="roundRect">
            <a:avLst>
              <a:gd name="adj" fmla="val 4345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034546" y="3342168"/>
            <a:ext cx="2397642" cy="3058633"/>
          </a:xfrm>
          <a:prstGeom prst="roundRect">
            <a:avLst>
              <a:gd name="adj" fmla="val 3015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3234253" y="2796364"/>
            <a:ext cx="0" cy="446568"/>
          </a:xfrm>
          <a:prstGeom prst="straightConnector1">
            <a:avLst/>
          </a:prstGeom>
          <a:ln w="31750">
            <a:solidFill>
              <a:schemeClr val="accent5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506614" y="4719083"/>
            <a:ext cx="381000" cy="0"/>
          </a:xfrm>
          <a:prstGeom prst="straightConnector1">
            <a:avLst/>
          </a:prstGeom>
          <a:ln w="31750">
            <a:solidFill>
              <a:schemeClr val="accent5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872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300" y="4956293"/>
            <a:ext cx="9832319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WWW and URL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173300" y="5712544"/>
            <a:ext cx="9832319" cy="688256"/>
          </a:xfrm>
        </p:spPr>
        <p:txBody>
          <a:bodyPr/>
          <a:lstStyle/>
          <a:p>
            <a:r>
              <a:rPr lang="en-US" dirty="0" smtClean="0"/>
              <a:t>What is WWW ? What is URL 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612" y="1447800"/>
            <a:ext cx="3082544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549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132012" y="2567921"/>
            <a:ext cx="7924800" cy="820600"/>
          </a:xfrm>
        </p:spPr>
        <p:txBody>
          <a:bodyPr/>
          <a:lstStyle/>
          <a:p>
            <a:r>
              <a:rPr lang="en-US" dirty="0" smtClean="0"/>
              <a:t>AJAX</a:t>
            </a:r>
            <a:endParaRPr lang="bg-BG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132012" y="3429000"/>
            <a:ext cx="7924800" cy="719034"/>
          </a:xfrm>
        </p:spPr>
        <p:txBody>
          <a:bodyPr/>
          <a:lstStyle/>
          <a:p>
            <a:r>
              <a:rPr lang="en-US" dirty="0"/>
              <a:t>Asynchronous JavaScript and </a:t>
            </a:r>
            <a:r>
              <a:rPr lang="en-US" dirty="0" smtClean="0"/>
              <a:t>XML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2092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519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815" y="838200"/>
            <a:ext cx="10248997" cy="5638800"/>
          </a:xfrm>
        </p:spPr>
        <p:txBody>
          <a:bodyPr>
            <a:normAutofit/>
          </a:bodyPr>
          <a:lstStyle/>
          <a:p>
            <a:r>
              <a:rPr lang="en-US" dirty="0" smtClean="0"/>
              <a:t>AJAX is acronym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Asynchronous JavaScript and XML</a:t>
            </a:r>
          </a:p>
          <a:p>
            <a:pPr lvl="1"/>
            <a:r>
              <a:rPr lang="en-US" dirty="0" smtClean="0"/>
              <a:t>Technique for background loading of dynamic content and data from the server side</a:t>
            </a:r>
          </a:p>
          <a:p>
            <a:pPr lvl="1"/>
            <a:r>
              <a:rPr lang="en-US" dirty="0" smtClean="0"/>
              <a:t>Allows dynamic client-side changes</a:t>
            </a:r>
          </a:p>
          <a:p>
            <a:r>
              <a:rPr lang="en-US" dirty="0" smtClean="0"/>
              <a:t>Two styles of AJAX</a:t>
            </a:r>
          </a:p>
          <a:p>
            <a:pPr lvl="1"/>
            <a:r>
              <a:rPr lang="en-US" dirty="0" smtClean="0"/>
              <a:t>Partial page rendering – loading of HTML fragment and showing it in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&lt;div&gt;</a:t>
            </a:r>
          </a:p>
          <a:p>
            <a:pPr lvl="1"/>
            <a:r>
              <a:rPr lang="en-US" dirty="0" smtClean="0"/>
              <a:t>JSON service – loading JSON object and client-side processing it with JavaScript / jQuery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55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132012" y="2567921"/>
            <a:ext cx="7924800" cy="820600"/>
          </a:xfrm>
        </p:spPr>
        <p:txBody>
          <a:bodyPr/>
          <a:lstStyle/>
          <a:p>
            <a:r>
              <a:rPr lang="en-US" dirty="0" smtClean="0"/>
              <a:t>Web Developer Tools</a:t>
            </a:r>
            <a:endParaRPr lang="bg-BG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132012" y="3429000"/>
            <a:ext cx="7924800" cy="1416148"/>
          </a:xfrm>
        </p:spPr>
        <p:txBody>
          <a:bodyPr/>
          <a:lstStyle/>
          <a:p>
            <a:r>
              <a:rPr lang="en-US" dirty="0" smtClean="0"/>
              <a:t>You Will Be Dead </a:t>
            </a:r>
            <a:r>
              <a:rPr lang="en-US" dirty="0"/>
              <a:t>W</a:t>
            </a:r>
            <a:r>
              <a:rPr lang="en-US" dirty="0" smtClean="0"/>
              <a:t>ithout Them!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2092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63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Developer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815" y="1066799"/>
            <a:ext cx="10172797" cy="5638802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36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Firebug</a:t>
            </a:r>
            <a:r>
              <a:rPr lang="en-US" dirty="0" smtClean="0"/>
              <a:t> plug-in for Firefox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 must have for Web developers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ultimate tool for monitoring, editing and debugging HTTP, HTML, CSS, JavaScript, etc.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Free, open-source – </a:t>
            </a:r>
            <a:r>
              <a:rPr lang="en-US" dirty="0" smtClean="0">
                <a:hlinkClick r:id="rId2"/>
              </a:rPr>
              <a:t>www.getfirebug.com</a:t>
            </a:r>
            <a:endParaRPr lang="en-US" dirty="0" smtClean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Fiddler</a:t>
            </a:r>
            <a:r>
              <a:rPr lang="en-US" dirty="0" smtClean="0"/>
              <a:t> – HTTP proxy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Intercepts the HTTP traffic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Analyzes the HTTP conversation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Free tool – </a:t>
            </a:r>
            <a:r>
              <a:rPr lang="en-US" dirty="0" smtClean="0">
                <a:hlinkClick r:id="rId3"/>
              </a:rPr>
              <a:t>www.fiddler2.com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3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</a:t>
            </a:r>
            <a:r>
              <a:rPr lang="en-US" dirty="0"/>
              <a:t>Developer </a:t>
            </a:r>
            <a:r>
              <a:rPr lang="en-US" dirty="0" smtClean="0"/>
              <a:t>Tools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Wireshark</a:t>
            </a:r>
            <a:r>
              <a:rPr lang="en-US" dirty="0"/>
              <a:t> packet </a:t>
            </a:r>
            <a:r>
              <a:rPr lang="en-US" dirty="0" smtClean="0"/>
              <a:t>analyzer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Low-level packet sniffer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Intercepts </a:t>
            </a:r>
            <a:r>
              <a:rPr lang="en-US" dirty="0"/>
              <a:t>the </a:t>
            </a:r>
            <a:r>
              <a:rPr lang="en-US" dirty="0" smtClean="0"/>
              <a:t>entire IP </a:t>
            </a:r>
            <a:r>
              <a:rPr lang="en-US" dirty="0"/>
              <a:t>network </a:t>
            </a:r>
            <a:r>
              <a:rPr lang="en-US" dirty="0" smtClean="0"/>
              <a:t>traffic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Can </a:t>
            </a:r>
            <a:r>
              <a:rPr lang="en-US" dirty="0"/>
              <a:t>reconstruct the HTTP </a:t>
            </a:r>
            <a:r>
              <a:rPr lang="en-US" dirty="0" smtClean="0"/>
              <a:t>conversation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Can intercept any (unencrypted) protocol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IP, ICMP, TCP, UDP, HTTP, DNS, SMTP, POP3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Can intercept passwords sent in </a:t>
            </a:r>
            <a:r>
              <a:rPr lang="en-US" dirty="0"/>
              <a:t>clear-text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Free, open-source project – </a:t>
            </a:r>
            <a:r>
              <a:rPr lang="en-US" dirty="0" smtClean="0">
                <a:hlinkClick r:id="rId2"/>
              </a:rPr>
              <a:t>www.wireshark.org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36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softuni.bg/trainings/1434/node-js-development-september-2016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797400"/>
          </a:xfrm>
        </p:spPr>
        <p:txBody>
          <a:bodyPr>
            <a:normAutofit/>
          </a:bodyPr>
          <a:lstStyle/>
          <a:p>
            <a:r>
              <a:rPr lang="en-US" dirty="0" smtClean="0"/>
              <a:t>JavaScript Web – Express.js Fundamentals</a:t>
            </a:r>
            <a:endParaRPr lang="en-US" dirty="0"/>
          </a:p>
        </p:txBody>
      </p:sp>
      <p:pic>
        <p:nvPicPr>
          <p:cNvPr id="20" name="Picture 19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21" name="Picture 20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2764" y="1295401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3" name="Picture 22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24428" y="1295400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6" name="Picture 25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7" name="Picture 26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8" name="Picture 27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1087442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46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5"/>
              </a:rPr>
              <a:t>End-to-end JavaScript Applications</a:t>
            </a:r>
            <a:r>
              <a:rPr lang="en-US" sz="2000" dirty="0" smtClean="0"/>
              <a:t>" </a:t>
            </a:r>
            <a:r>
              <a:rPr lang="en-US" sz="2000" dirty="0"/>
              <a:t>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357100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076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WWW?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303212" y="990598"/>
            <a:ext cx="10134600" cy="5638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WWW =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World Wide Web</a:t>
            </a:r>
            <a:r>
              <a:rPr lang="en-US" dirty="0" smtClean="0"/>
              <a:t> = Web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Global distributed information system </a:t>
            </a:r>
            <a:r>
              <a:rPr lang="en-US" dirty="0"/>
              <a:t>in Internet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Consists </a:t>
            </a:r>
            <a:r>
              <a:rPr lang="en-US" dirty="0" smtClean="0"/>
              <a:t>of set </a:t>
            </a:r>
            <a:r>
              <a:rPr lang="en-US" dirty="0"/>
              <a:t>of documents (and other resources) located on different Internet servers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Web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servers</a:t>
            </a:r>
            <a:r>
              <a:rPr lang="en-US" dirty="0"/>
              <a:t> provide Web content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Web browsers</a:t>
            </a:r>
            <a:r>
              <a:rPr lang="en-US" dirty="0"/>
              <a:t> display the </a:t>
            </a:r>
            <a:r>
              <a:rPr lang="en-US" dirty="0" smtClean="0"/>
              <a:t>Web content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5612" y="4183770"/>
            <a:ext cx="3551828" cy="221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3638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5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5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65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5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WWW Structural Components</a:t>
            </a:r>
            <a:endParaRPr lang="bg-BG" dirty="0"/>
          </a:p>
        </p:txBody>
      </p:sp>
      <p:sp>
        <p:nvSpPr>
          <p:cNvPr id="466946" name="Rectangle 2"/>
          <p:cNvSpPr>
            <a:spLocks noGrp="1" noChangeArrowheads="1"/>
          </p:cNvSpPr>
          <p:nvPr>
            <p:ph idx="1"/>
          </p:nvPr>
        </p:nvSpPr>
        <p:spPr>
          <a:xfrm>
            <a:off x="329698" y="929121"/>
            <a:ext cx="9829800" cy="556259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Structural components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Internet – provides data transfer channels over the TCP and HTTP protocols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Clients (Web browsers) – display Web content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Web servers – IIS, Apache, Tomcat, GWS, etc.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6512" y="4198860"/>
            <a:ext cx="2133600" cy="17673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207" y="4213593"/>
            <a:ext cx="1752600" cy="1752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492975" y="5908602"/>
            <a:ext cx="198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Web Client</a:t>
            </a:r>
            <a:endParaRPr lang="bg-BG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7732712" y="5959148"/>
            <a:ext cx="198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Web Server</a:t>
            </a:r>
            <a:endParaRPr lang="bg-BG" sz="2800" dirty="0"/>
          </a:p>
        </p:txBody>
      </p:sp>
      <p:sp>
        <p:nvSpPr>
          <p:cNvPr id="23" name="Curved Down Arrow 22"/>
          <p:cNvSpPr/>
          <p:nvPr/>
        </p:nvSpPr>
        <p:spPr>
          <a:xfrm>
            <a:off x="3336808" y="3886200"/>
            <a:ext cx="4319704" cy="9906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sp>
        <p:nvSpPr>
          <p:cNvPr id="26" name="Curved Down Arrow 25"/>
          <p:cNvSpPr/>
          <p:nvPr/>
        </p:nvSpPr>
        <p:spPr>
          <a:xfrm rot="10800000">
            <a:off x="3275008" y="5562600"/>
            <a:ext cx="4244135" cy="91976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8837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69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69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669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Semantic components</a:t>
            </a:r>
            <a:endParaRPr lang="en-US" sz="3000" dirty="0"/>
          </a:p>
          <a:p>
            <a:pPr lvl="1">
              <a:lnSpc>
                <a:spcPct val="100000"/>
              </a:lnSpc>
            </a:pPr>
            <a:r>
              <a:rPr lang="en-US" sz="2800" dirty="0"/>
              <a:t>Hyper Text Transfer Protocol (HTTP</a:t>
            </a:r>
            <a:r>
              <a:rPr lang="en-US" sz="2800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Extensible Markup Language (XML)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Hyper Text Markup Language (HTML</a:t>
            </a:r>
            <a:r>
              <a:rPr lang="en-US" sz="2800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Uniform Resource Locator (URL</a:t>
            </a:r>
            <a:r>
              <a:rPr lang="en-US" sz="2800" dirty="0" smtClean="0"/>
              <a:t>)</a:t>
            </a:r>
          </a:p>
          <a:p>
            <a:pPr lvl="2">
              <a:lnSpc>
                <a:spcPct val="100000"/>
              </a:lnSpc>
            </a:pPr>
            <a:r>
              <a:rPr lang="en-US" sz="2600" dirty="0"/>
              <a:t>Uniform Resource Identifiers (URIs)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WWW </a:t>
            </a:r>
            <a:r>
              <a:rPr lang="en-US" dirty="0" smtClean="0"/>
              <a:t>Semantic Components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0971" y="4648200"/>
            <a:ext cx="1822640" cy="18226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6469" y="4570627"/>
            <a:ext cx="1750817" cy="175081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6469" y="1808396"/>
            <a:ext cx="4544667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283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54" end="19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charRg st="154" end="19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WWW Infrastructure</a:t>
            </a:r>
            <a:endParaRPr lang="bg-BG" dirty="0"/>
          </a:p>
        </p:txBody>
      </p:sp>
      <p:sp>
        <p:nvSpPr>
          <p:cNvPr id="467970" name="Rectangle 2"/>
          <p:cNvSpPr>
            <a:spLocks noGrp="1" noChangeArrowheads="1"/>
          </p:cNvSpPr>
          <p:nvPr>
            <p:ph idx="1"/>
          </p:nvPr>
        </p:nvSpPr>
        <p:spPr>
          <a:xfrm>
            <a:off x="227012" y="990601"/>
            <a:ext cx="10210800" cy="55340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Clients use Web browser application to request resources from the Web servers via HTTP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Servers </a:t>
            </a:r>
            <a:r>
              <a:rPr lang="en-US" sz="3000" dirty="0"/>
              <a:t>send the requested resource as a response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Web </a:t>
            </a:r>
            <a:r>
              <a:rPr lang="en-US" sz="3000" dirty="0"/>
              <a:t>pages are resources in WWW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Web sites are sets of Web pages in WWW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3612" y="3757613"/>
            <a:ext cx="4427466" cy="2725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492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79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79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679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679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065212" y="838200"/>
            <a:ext cx="2819400" cy="990600"/>
            <a:chOff x="4446384" y="1457528"/>
            <a:chExt cx="2943427" cy="1874912"/>
          </a:xfrm>
        </p:grpSpPr>
        <p:sp>
          <p:nvSpPr>
            <p:cNvPr id="6" name="Rectangle: Rounded Corners 6"/>
            <p:cNvSpPr/>
            <p:nvPr/>
          </p:nvSpPr>
          <p:spPr>
            <a:xfrm>
              <a:off x="4446384" y="1457528"/>
              <a:ext cx="2943427" cy="1874912"/>
            </a:xfrm>
            <a:prstGeom prst="roundRect">
              <a:avLst>
                <a:gd name="adj" fmla="val 5385"/>
              </a:avLst>
            </a:prstGeom>
            <a:solidFill>
              <a:srgbClr val="F0A22E">
                <a:alpha val="25098"/>
              </a:srgbClr>
            </a:solidFill>
            <a:ln w="57150">
              <a:solidFill>
                <a:srgbClr val="F3CD6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75985" y="1841580"/>
              <a:ext cx="2484226" cy="11068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noProof="1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Home</a:t>
              </a:r>
              <a:endPara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065212" y="2716329"/>
            <a:ext cx="2819400" cy="990600"/>
            <a:chOff x="4446384" y="1457528"/>
            <a:chExt cx="2943427" cy="1874912"/>
          </a:xfrm>
        </p:grpSpPr>
        <p:sp>
          <p:nvSpPr>
            <p:cNvPr id="11" name="Rectangle: Rounded Corners 6"/>
            <p:cNvSpPr/>
            <p:nvPr/>
          </p:nvSpPr>
          <p:spPr>
            <a:xfrm>
              <a:off x="4446384" y="1457528"/>
              <a:ext cx="2943427" cy="1874912"/>
            </a:xfrm>
            <a:prstGeom prst="roundRect">
              <a:avLst>
                <a:gd name="adj" fmla="val 5385"/>
              </a:avLst>
            </a:prstGeom>
            <a:solidFill>
              <a:srgbClr val="F0A22E">
                <a:alpha val="25098"/>
              </a:srgbClr>
            </a:solidFill>
            <a:ln w="57150">
              <a:solidFill>
                <a:srgbClr val="F3CD6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75985" y="1841580"/>
              <a:ext cx="2484226" cy="11068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noProof="1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About</a:t>
              </a:r>
              <a:endPara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065212" y="4572000"/>
            <a:ext cx="2819400" cy="990600"/>
            <a:chOff x="4446384" y="1457528"/>
            <a:chExt cx="2943427" cy="1874912"/>
          </a:xfrm>
        </p:grpSpPr>
        <p:sp>
          <p:nvSpPr>
            <p:cNvPr id="14" name="Rectangle: Rounded Corners 6"/>
            <p:cNvSpPr/>
            <p:nvPr/>
          </p:nvSpPr>
          <p:spPr>
            <a:xfrm>
              <a:off x="4446384" y="1457528"/>
              <a:ext cx="2943427" cy="1874912"/>
            </a:xfrm>
            <a:prstGeom prst="roundRect">
              <a:avLst>
                <a:gd name="adj" fmla="val 5385"/>
              </a:avLst>
            </a:prstGeom>
            <a:solidFill>
              <a:srgbClr val="F0A22E">
                <a:alpha val="25098"/>
              </a:srgbClr>
            </a:solidFill>
            <a:ln w="57150">
              <a:solidFill>
                <a:srgbClr val="F3CD6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675985" y="1841580"/>
              <a:ext cx="2484226" cy="11068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noProof="1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Contacts</a:t>
              </a:r>
              <a:endPara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endParaRPr>
            </a:p>
          </p:txBody>
        </p:sp>
      </p:grpSp>
      <p:sp>
        <p:nvSpPr>
          <p:cNvPr id="16" name="Right Bracket 15"/>
          <p:cNvSpPr/>
          <p:nvPr/>
        </p:nvSpPr>
        <p:spPr>
          <a:xfrm>
            <a:off x="6913448" y="823139"/>
            <a:ext cx="914400" cy="4739461"/>
          </a:xfrm>
          <a:prstGeom prst="rightBracket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7" name="Rectangle: Rounded Corners 6"/>
          <p:cNvSpPr/>
          <p:nvPr/>
        </p:nvSpPr>
        <p:spPr>
          <a:xfrm>
            <a:off x="8774300" y="2442390"/>
            <a:ext cx="2819400" cy="990600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994226" y="2645302"/>
            <a:ext cx="2379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Web Site</a:t>
            </a: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9" name="AutoShape 25"/>
          <p:cNvSpPr>
            <a:spLocks noChangeArrowheads="1"/>
          </p:cNvSpPr>
          <p:nvPr/>
        </p:nvSpPr>
        <p:spPr bwMode="auto">
          <a:xfrm>
            <a:off x="4265612" y="319569"/>
            <a:ext cx="2427910" cy="721543"/>
          </a:xfrm>
          <a:prstGeom prst="wedgeRoundRectCallout">
            <a:avLst>
              <a:gd name="adj1" fmla="val -60921"/>
              <a:gd name="adj2" fmla="val 3660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Web Page</a:t>
            </a:r>
            <a:endParaRPr lang="en-US" sz="3000" b="1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8768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/>
      <p:bldP spid="19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1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>
        <a:solidFill>
          <a:srgbClr val="643F07">
            <a:alpha val="95000"/>
          </a:srgbClr>
        </a:solidFill>
        <a:ln w="19050">
          <a:solidFill>
            <a:srgbClr val="F8D49E">
              <a:alpha val="80000"/>
            </a:srgbClr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eaLnBrk="0" hangingPunct="0">
          <a:lnSpc>
            <a:spcPts val="3000"/>
          </a:lnSpc>
          <a:buClr>
            <a:schemeClr val="accent5">
              <a:lumMod val="40000"/>
              <a:lumOff val="60000"/>
            </a:schemeClr>
          </a:buClr>
          <a:buSzPct val="70000"/>
          <a:defRPr b="1">
            <a:solidFill>
              <a:srgbClr val="F7FFE7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2779</Words>
  <Application>Microsoft Office PowerPoint</Application>
  <PresentationFormat>Custom</PresentationFormat>
  <Paragraphs>506</Paragraphs>
  <Slides>47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47</vt:i4>
      </vt:variant>
    </vt:vector>
  </HeadingPairs>
  <TitlesOfParts>
    <vt:vector size="55" baseType="lpstr">
      <vt:lpstr>Arial</vt:lpstr>
      <vt:lpstr>Calibri</vt:lpstr>
      <vt:lpstr>Consolas</vt:lpstr>
      <vt:lpstr>Corbel</vt:lpstr>
      <vt:lpstr>Wingdings</vt:lpstr>
      <vt:lpstr>Wingdings 2</vt:lpstr>
      <vt:lpstr>SoftUni 16x9</vt:lpstr>
      <vt:lpstr>1_SoftUni 16x9</vt:lpstr>
      <vt:lpstr>Web Technologies Basics</vt:lpstr>
      <vt:lpstr>Table of Contents</vt:lpstr>
      <vt:lpstr>Have a Question?</vt:lpstr>
      <vt:lpstr>WWW and URL</vt:lpstr>
      <vt:lpstr>What is WWW?</vt:lpstr>
      <vt:lpstr>WWW Structural Components</vt:lpstr>
      <vt:lpstr>WWW Semantic Components</vt:lpstr>
      <vt:lpstr>WWW Infrastructure</vt:lpstr>
      <vt:lpstr>PowerPoint Presentation</vt:lpstr>
      <vt:lpstr>Uniform Resource Locator (URL)</vt:lpstr>
      <vt:lpstr>URL Encoding</vt:lpstr>
      <vt:lpstr>URL – Examples</vt:lpstr>
      <vt:lpstr>What Do the Web Servers Do?</vt:lpstr>
      <vt:lpstr>HTML, XML, JSON, RSS</vt:lpstr>
      <vt:lpstr>HTML</vt:lpstr>
      <vt:lpstr>HTML</vt:lpstr>
      <vt:lpstr>HTML – Example</vt:lpstr>
      <vt:lpstr>XML</vt:lpstr>
      <vt:lpstr>JSON</vt:lpstr>
      <vt:lpstr>RSS</vt:lpstr>
      <vt:lpstr>RSS – Example</vt:lpstr>
      <vt:lpstr>The HTTP Protocol</vt:lpstr>
      <vt:lpstr>HTTP</vt:lpstr>
      <vt:lpstr>HTTP: Request-Response Protocol</vt:lpstr>
      <vt:lpstr>Example: Hyper Text Transfer Protocol</vt:lpstr>
      <vt:lpstr>HTTP Request Message</vt:lpstr>
      <vt:lpstr>HTTP GET Request – Example</vt:lpstr>
      <vt:lpstr>HTTP POST Request – Example</vt:lpstr>
      <vt:lpstr>Conditional HTTP GET – Example</vt:lpstr>
      <vt:lpstr>HTTP Response Message</vt:lpstr>
      <vt:lpstr>HTTP Response – Example</vt:lpstr>
      <vt:lpstr>HTTP Response – Example</vt:lpstr>
      <vt:lpstr>Content-Type and Disposition</vt:lpstr>
      <vt:lpstr>HTTP Request Methods</vt:lpstr>
      <vt:lpstr>HTTP Response Codes</vt:lpstr>
      <vt:lpstr>Browser Redirection</vt:lpstr>
      <vt:lpstr>HTTP Cookies</vt:lpstr>
      <vt:lpstr>Cookies – Example</vt:lpstr>
      <vt:lpstr>View Cookies in the Web Browser</vt:lpstr>
      <vt:lpstr>AJAX</vt:lpstr>
      <vt:lpstr>AJAX</vt:lpstr>
      <vt:lpstr>Web Developer Tools</vt:lpstr>
      <vt:lpstr>Web Developer Tools</vt:lpstr>
      <vt:lpstr>Web Developer Tools (2)</vt:lpstr>
      <vt:lpstr>JavaScript Web – Express.js Fundamentals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 &amp; Web Servers</dc:title>
  <dc:subject>Software Development Course</dc:subject>
  <dc:creator/>
  <cp:keywords>Expressjs, Software University, SoftUni, programming, coding, software development, education, training, course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2017-09-18T15:09:46Z</dcterms:modified>
  <cp:category>JS, JavaScript, Node, Express, computer programming, programming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