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26"/>
  </p:notesMasterIdLst>
  <p:handoutMasterIdLst>
    <p:handoutMasterId r:id="rId27"/>
  </p:handoutMasterIdLst>
  <p:sldIdLst>
    <p:sldId id="498" r:id="rId3"/>
    <p:sldId id="499" r:id="rId4"/>
    <p:sldId id="503" r:id="rId5"/>
    <p:sldId id="500" r:id="rId6"/>
    <p:sldId id="501" r:id="rId7"/>
    <p:sldId id="504" r:id="rId8"/>
    <p:sldId id="505" r:id="rId9"/>
    <p:sldId id="506" r:id="rId10"/>
    <p:sldId id="507" r:id="rId11"/>
    <p:sldId id="508" r:id="rId12"/>
    <p:sldId id="509" r:id="rId13"/>
    <p:sldId id="512" r:id="rId14"/>
    <p:sldId id="513" r:id="rId15"/>
    <p:sldId id="514" r:id="rId16"/>
    <p:sldId id="515" r:id="rId17"/>
    <p:sldId id="511" r:id="rId18"/>
    <p:sldId id="517" r:id="rId19"/>
    <p:sldId id="518" r:id="rId20"/>
    <p:sldId id="519" r:id="rId21"/>
    <p:sldId id="516" r:id="rId22"/>
    <p:sldId id="520" r:id="rId23"/>
    <p:sldId id="521" r:id="rId24"/>
    <p:sldId id="522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9F3ED95-83BF-49A0-8A0D-11BA9B629D94}">
          <p14:sldIdLst>
            <p14:sldId id="498"/>
            <p14:sldId id="499"/>
            <p14:sldId id="503"/>
          </p14:sldIdLst>
        </p14:section>
        <p14:section name="Node.js Web Server" id="{58AEB367-46FC-48CA-9DAF-05B7FC8EA286}">
          <p14:sldIdLst>
            <p14:sldId id="500"/>
            <p14:sldId id="501"/>
            <p14:sldId id="504"/>
            <p14:sldId id="505"/>
          </p14:sldIdLst>
        </p14:section>
        <p14:section name="Parsing a URL" id="{4A1C5CC7-A887-4EF0-9BE4-3B3782B40786}">
          <p14:sldIdLst>
            <p14:sldId id="506"/>
            <p14:sldId id="507"/>
            <p14:sldId id="508"/>
          </p14:sldIdLst>
        </p14:section>
        <p14:section name="The Request &amp; Response Objects" id="{C2C839B3-4015-4B47-A49D-8EA8D6C3AAED}">
          <p14:sldIdLst>
            <p14:sldId id="509"/>
            <p14:sldId id="512"/>
            <p14:sldId id="513"/>
            <p14:sldId id="514"/>
            <p14:sldId id="515"/>
          </p14:sldIdLst>
        </p14:section>
        <p14:section name="Additional Tools" id="{42BD93F6-EA49-49A5-9DF6-7D94DFD18E92}">
          <p14:sldIdLst>
            <p14:sldId id="511"/>
            <p14:sldId id="517"/>
            <p14:sldId id="518"/>
            <p14:sldId id="519"/>
            <p14:sldId id="516"/>
          </p14:sldIdLst>
        </p14:section>
        <p14:section name="Summary" id="{E49B0594-9784-4D4C-92B5-72E884759ACC}">
          <p14:sldIdLst>
            <p14:sldId id="520"/>
            <p14:sldId id="521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0F5FA"/>
    <a:srgbClr val="FFF0D9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551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8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02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68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3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15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88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4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40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19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3563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9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1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4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87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6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51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ower.io/docs/confi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telenor.bg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="" xmlns:a16="http://schemas.microsoft.com/office/drawing/2014/main" id="{4D4C58D5-B206-4669-AA96-192AFB73224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75404" y="4114800"/>
            <a:ext cx="5183639" cy="1524000"/>
          </a:xfr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Simple Web Server, Tools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000612" y="3807577"/>
            <a:ext cx="172681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  <a:t>Node.js</a:t>
            </a:r>
            <a:b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Web Server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A25FF2-2436-4E04-8145-4787D7E54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URL host </a:t>
            </a:r>
            <a:r>
              <a:rPr lang="en-US" dirty="0">
                <a:solidFill>
                  <a:schemeClr val="accent1"/>
                </a:solidFill>
              </a:rPr>
              <a:t>'localhost:8080'</a:t>
            </a:r>
          </a:p>
          <a:p>
            <a:pPr>
              <a:spcBef>
                <a:spcPts val="6600"/>
              </a:spcBef>
            </a:pPr>
            <a:r>
              <a:rPr lang="en-US" dirty="0"/>
              <a:t>URL path </a:t>
            </a:r>
            <a:r>
              <a:rPr lang="en-US" dirty="0">
                <a:solidFill>
                  <a:schemeClr val="accent1"/>
                </a:solidFill>
              </a:rPr>
              <a:t>'/home'</a:t>
            </a:r>
          </a:p>
          <a:p>
            <a:pPr>
              <a:spcBef>
                <a:spcPts val="7200"/>
              </a:spcBef>
            </a:pPr>
            <a:r>
              <a:rPr lang="en-US" dirty="0"/>
              <a:t>URL search/query </a:t>
            </a:r>
            <a:r>
              <a:rPr lang="en-US" dirty="0">
                <a:solidFill>
                  <a:schemeClr val="accent1"/>
                </a:solidFill>
              </a:rPr>
              <a:t>'?year=2017&amp;month=</a:t>
            </a:r>
            <a:r>
              <a:rPr lang="en-US" dirty="0" err="1">
                <a:solidFill>
                  <a:schemeClr val="accent1"/>
                </a:solidFill>
              </a:rPr>
              <a:t>february</a:t>
            </a:r>
            <a:r>
              <a:rPr lang="en-US" dirty="0">
                <a:solidFill>
                  <a:schemeClr val="accent1"/>
                </a:solidFill>
              </a:rPr>
              <a:t>'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A40F7A-0386-4F6B-B6BF-111F550E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376145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let path = urlObj.pathname;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981200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let host = urlObj.host;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084A130-E35F-434B-AD61-010009F0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047078"/>
            <a:ext cx="9525000" cy="91101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 = urlObj.search;</a:t>
            </a:r>
          </a:p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query = urlObj.query;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="" xmlns:a16="http://schemas.microsoft.com/office/drawing/2014/main" id="{F3EBD0DB-E3BA-4163-A24B-E7B7F9FA0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5257800"/>
            <a:ext cx="2992793" cy="610654"/>
          </a:xfrm>
          <a:prstGeom prst="wedgeRoundRectCallout">
            <a:avLst>
              <a:gd name="adj1" fmla="val -97387"/>
              <a:gd name="adj2" fmla="val 510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Returns an </a:t>
            </a:r>
            <a:r>
              <a:rPr lang="en-US" sz="2800" noProof="1">
                <a:solidFill>
                  <a:schemeClr val="accent1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02115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Request &amp; Response Wrappers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How to handle a request/response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A6E260F-7D16-4259-BDF3-6D9C1682E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77" y="2152809"/>
            <a:ext cx="7441270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7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54546C0-D3BD-4DB9-B4F6-94B86BEA80FA}"/>
              </a:ext>
            </a:extLst>
          </p:cNvPr>
          <p:cNvSpPr txBox="1">
            <a:spLocks/>
          </p:cNvSpPr>
          <p:nvPr/>
        </p:nvSpPr>
        <p:spPr>
          <a:xfrm>
            <a:off x="188815" y="914400"/>
            <a:ext cx="10213486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Request wrapper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Used to handle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incoming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http requests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httpVersion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'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or '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headers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object for request headers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'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', '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', etc.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the URL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1502944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41CC3E1-0EA0-4978-9268-C8E55451B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950912" y="1524000"/>
            <a:ext cx="10287000" cy="3950688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http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require('http');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url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= rquire('url');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const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port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= 1337;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http.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createServer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req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, res) =&gt;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let path = url.parse(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req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['url']).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pathname;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if (path === '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/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')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 // TODO: Retrieve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index.html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}).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listen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(port);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8140758D-8F2E-4C84-B2C4-924DEF00A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810000"/>
            <a:ext cx="3200400" cy="914400"/>
          </a:xfrm>
          <a:prstGeom prst="wedgeRoundRectCallout">
            <a:avLst>
              <a:gd name="adj1" fmla="val -124550"/>
              <a:gd name="adj2" fmla="val -32217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Routing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0842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C5E9F66-D85F-4D33-9574-371FF7B0C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-53927"/>
            <a:ext cx="9577597" cy="1110780"/>
          </a:xfrm>
        </p:spPr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3212" y="1137778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Response wrapper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Used to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retrieve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response to the client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response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actual content to the client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response</a:t>
            </a:r>
          </a:p>
        </p:txBody>
      </p:sp>
    </p:spTree>
    <p:extLst>
      <p:ext uri="{BB962C8B-B14F-4D97-AF65-F5344CB8AC3E}">
        <p14:creationId xmlns:p14="http://schemas.microsoft.com/office/powerpoint/2010/main" val="70684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E87207E-399B-46D2-BE60-C8A745CD0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950912" y="1295400"/>
            <a:ext cx="10287000" cy="432072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fs.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readFile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('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./about.html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', (err, data) =&gt;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if (err)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console.log(err);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return;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}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writeHead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(200, {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'content-type':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'text/html'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});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write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(data);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res.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end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();</a:t>
            </a: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1C92F7BD-F194-45CA-8469-16F767039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2" y="1828800"/>
            <a:ext cx="3200400" cy="914400"/>
          </a:xfrm>
          <a:prstGeom prst="wedgeRoundRectCallout">
            <a:avLst>
              <a:gd name="adj1" fmla="val -79189"/>
              <a:gd name="adj2" fmla="val 107989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Response status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9F8C7F54-D9EF-4C39-A8F2-C4E677038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563" y="3239893"/>
            <a:ext cx="3810000" cy="762000"/>
          </a:xfrm>
          <a:prstGeom prst="wedgeRoundRectCallout">
            <a:avLst>
              <a:gd name="adj1" fmla="val -74194"/>
              <a:gd name="adj2" fmla="val 2665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Content type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should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15ECB800-102E-4014-A4EF-6292A66F4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4230493"/>
            <a:ext cx="3200400" cy="914400"/>
          </a:xfrm>
          <a:prstGeom prst="wedgeRoundRectCallout">
            <a:avLst>
              <a:gd name="adj1" fmla="val -71237"/>
              <a:gd name="adj2" fmla="val -9537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encoding '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utf-8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="" xmlns:a16="http://schemas.microsoft.com/office/drawing/2014/main" id="{B32B5F20-84C1-4094-A33A-0D9040DF2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379" y="5791200"/>
            <a:ext cx="3200400" cy="914400"/>
          </a:xfrm>
          <a:prstGeom prst="wedgeRoundRectCallout">
            <a:avLst>
              <a:gd name="adj1" fmla="val -57393"/>
              <a:gd name="adj2" fmla="val -114691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response</a:t>
            </a:r>
            <a:endParaRPr kumimoji="0" lang="en-US" sz="2800" b="0" i="0" u="none" strike="noStrike" kern="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8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Additional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Helper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781175-B02C-42A3-BD52-BAA49E8AB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1644356"/>
            <a:ext cx="2400491" cy="240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55" y="1660417"/>
            <a:ext cx="2733857" cy="2368368"/>
          </a:xfrm>
          <a:prstGeom prst="rect">
            <a:avLst/>
          </a:prstGeom>
          <a:effectLst>
            <a:glow rad="101600">
              <a:schemeClr val="tx1"/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094" y="990600"/>
            <a:ext cx="3708003" cy="370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89F610D-56BB-4677-A4EB-7B68C6BD4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A0F9909-2AF3-4477-8D68-F01AFAC8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Yeoman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BD0043F-7F8A-4092-8C5B-E7BBB0B6227E}"/>
              </a:ext>
            </a:extLst>
          </p:cNvPr>
          <p:cNvSpPr txBox="1">
            <a:spLocks/>
          </p:cNvSpPr>
          <p:nvPr/>
        </p:nvSpPr>
        <p:spPr>
          <a:xfrm>
            <a:off x="379412" y="1066800"/>
            <a:ext cx="11430000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application 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scaffolding</a:t>
            </a:r>
          </a:p>
          <a:p>
            <a:pPr lvl="1" indent="-304747">
              <a:buClr>
                <a:srgbClr val="F2B254"/>
              </a:buClr>
              <a:buSzPct val="100000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need a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generator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24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just create an app with 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Contains a lot of predefined project generators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MEAN, AngularJS, Express, etc.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377" y="1151121"/>
            <a:ext cx="2733857" cy="2368368"/>
          </a:xfrm>
          <a:prstGeom prst="rect">
            <a:avLst/>
          </a:prstGeom>
          <a:effectLst>
            <a:glow rad="101600">
              <a:schemeClr val="tx1"/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786169"/>
            <a:ext cx="8348565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kern="0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pm install –g yo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44" y="3166109"/>
            <a:ext cx="8348565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–g generator-express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4071246"/>
            <a:ext cx="3312697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b="1" kern="0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 express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E43DBFC-0276-4FE2-A588-3A80355A3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C0EAA5-B398-4399-BE18-60798789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2FFA16D-CA56-4237-90F8-B9ECD9A13641}"/>
              </a:ext>
            </a:extLst>
          </p:cNvPr>
          <p:cNvSpPr txBox="1">
            <a:spLocks/>
          </p:cNvSpPr>
          <p:nvPr/>
        </p:nvSpPr>
        <p:spPr>
          <a:xfrm>
            <a:off x="379412" y="914400"/>
            <a:ext cx="11430000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Gulp is a Node.js task runner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bg-BG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lang="bg-BG" dirty="0">
              <a:solidFill>
                <a:sysClr val="window" lastClr="FFFFFF"/>
              </a:solidFill>
              <a:latin typeface="Calibri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bg-BG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runs different tasks, based on configuration</a:t>
            </a:r>
          </a:p>
          <a:p>
            <a:pPr marL="914240" marR="0" lvl="2" indent="-231606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Concatenate and minify JavaScript/CSS files</a:t>
            </a:r>
            <a:r>
              <a:rPr kumimoji="0" lang="bg-BG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240" marR="0" lvl="2" indent="-231606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Compile SASS/LESS/Stylus</a:t>
            </a:r>
          </a:p>
          <a:p>
            <a:pPr marL="914240" marR="0" lvl="2" indent="-231606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jshint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csshint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0A22E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famous runners are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Grunt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WebPack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9212" y="1066800"/>
            <a:ext cx="1524000" cy="2895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1828800"/>
            <a:ext cx="7144488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kern="0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pm install –g gulp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2569058"/>
            <a:ext cx="7144488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kern="0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pm install </a:t>
            </a:r>
            <a:r>
              <a:rPr lang="bg-BG" sz="2800" b="1" kern="0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kern="0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gulp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EAA3876-58DC-4125-95E1-394EDC9C1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8250422-EC0D-4F41-A1AF-638FB864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 Demo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BA24A509-EA9A-401F-8DD3-60DFA6DB4C6C}"/>
              </a:ext>
            </a:extLst>
          </p:cNvPr>
          <p:cNvSpPr txBox="1">
            <a:spLocks/>
          </p:cNvSpPr>
          <p:nvPr/>
        </p:nvSpPr>
        <p:spPr>
          <a:xfrm>
            <a:off x="379412" y="914400"/>
            <a:ext cx="11430000" cy="2057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Popular Gulp tasks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'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gulpfile.js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at the root of the project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 tasks and run '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gulp default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</a:p>
          <a:p>
            <a:pPr marL="0" marR="0" lvl="0" indent="0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19B7546-2B3B-4A8F-826C-8AEFCDF537D0}"/>
              </a:ext>
            </a:extLst>
          </p:cNvPr>
          <p:cNvSpPr txBox="1">
            <a:spLocks/>
          </p:cNvSpPr>
          <p:nvPr/>
        </p:nvSpPr>
        <p:spPr>
          <a:xfrm>
            <a:off x="1255712" y="3276600"/>
            <a:ext cx="9677400" cy="267765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gulp.task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'scripts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', function 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del.sync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(['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build/**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']);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  return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gulp.src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['content/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jquery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/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dist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/jquery.js']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	.pipe(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uglify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	.pipe(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gulp.dest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('build')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});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80D0EFD4-3F78-4568-9881-C21EF102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2514600"/>
            <a:ext cx="3200400" cy="609600"/>
          </a:xfrm>
          <a:prstGeom prst="wedgeRoundRectCallout">
            <a:avLst>
              <a:gd name="adj1" fmla="val -142863"/>
              <a:gd name="adj2" fmla="val 73344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task </a:t>
            </a:r>
            <a:r>
              <a:rPr kumimoji="0" lang="en-US" sz="2800" b="0" i="0" u="none" strike="noStrike" kern="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3721EEBC-2403-4D91-BC03-8B84820C0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2" y="3505200"/>
            <a:ext cx="3200400" cy="525279"/>
          </a:xfrm>
          <a:prstGeom prst="wedgeRoundRectCallout">
            <a:avLst>
              <a:gd name="adj1" fmla="val -62368"/>
              <a:gd name="adj2" fmla="val 126659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noProof="1">
                <a:solidFill>
                  <a:srgbClr val="FFFFFF"/>
                </a:solidFill>
                <a:latin typeface="Calibri"/>
              </a:rPr>
              <a:t>Source folder </a:t>
            </a:r>
            <a:r>
              <a:rPr lang="en-US" sz="2800" kern="0" noProof="1">
                <a:solidFill>
                  <a:srgbClr val="FFC000"/>
                </a:solidFill>
                <a:latin typeface="Calibri"/>
              </a:rPr>
              <a:t>path</a:t>
            </a:r>
            <a:r>
              <a:rPr lang="en-US" sz="2800" kern="0" noProof="1">
                <a:solidFill>
                  <a:srgbClr val="FFFFFF"/>
                </a:solidFill>
                <a:latin typeface="Calibri"/>
              </a:rPr>
              <a:t> </a:t>
            </a:r>
            <a:endParaRPr kumimoji="0" lang="en-US" sz="2800" b="0" i="0" u="none" strike="noStrike" kern="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0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Web Server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Parsing URL’s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Request/Response Objects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Requests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Additional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061F05-CA6F-4418-BC7E-AB4ECEDE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604D7BB-B29A-4B1E-BA62-E5A4C2AE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D03C649-DF88-41B5-859D-D145555D8BED}"/>
              </a:ext>
            </a:extLst>
          </p:cNvPr>
          <p:cNvSpPr txBox="1">
            <a:spLocks/>
          </p:cNvSpPr>
          <p:nvPr/>
        </p:nvSpPr>
        <p:spPr>
          <a:xfrm>
            <a:off x="379412" y="914400"/>
            <a:ext cx="11430000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Legacy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package manager for client-side libraries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that run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you can run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install it with 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want to restore packages, run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Configuration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in '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bowerrc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file</a:t>
            </a:r>
          </a:p>
          <a:p>
            <a:pPr>
              <a:spcBef>
                <a:spcPts val="3000"/>
              </a:spcBef>
              <a:buClr>
                <a:srgbClr val="EF9A1D"/>
              </a:buCl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information </a:t>
            </a:r>
            <a:r>
              <a:rPr lang="en-US" dirty="0">
                <a:solidFill>
                  <a:sysClr val="window" lastClr="FFFFFF"/>
                </a:solidFill>
                <a:latin typeface="Calibri"/>
              </a:rPr>
              <a:t>at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https://bower.io/docs/config/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240" marR="0" lvl="2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743" y="1151121"/>
            <a:ext cx="2400491" cy="2400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664" y="1676400"/>
            <a:ext cx="4191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kern="0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pm install –g bower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2351366"/>
            <a:ext cx="2579052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kern="0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ower init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3016172"/>
            <a:ext cx="4191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kern="0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ower search jquery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714742"/>
            <a:ext cx="66294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kern="0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ower install jquery –save-dev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057701-78F7-4D75-BE0D-2ED01685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164" y="4353587"/>
            <a:ext cx="29718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algn="ctr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kern="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kern="0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ower install</a:t>
            </a:r>
            <a:endParaRPr kumimoji="0" lang="en-US" sz="2800" b="1" i="0" u="none" strike="noStrike" kern="0" cap="none" spc="0" normalizeH="0" baseline="0" noProof="1">
              <a:ln>
                <a:noFill/>
              </a:ln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Node.js server is very </a:t>
            </a:r>
            <a:r>
              <a:rPr lang="en-US" sz="3200" dirty="0" smtClean="0">
                <a:solidFill>
                  <a:srgbClr val="FFC000"/>
                </a:solidFill>
              </a:rPr>
              <a:t>lightweight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FFC000"/>
                </a:solidFill>
              </a:rPr>
              <a:t>easy</a:t>
            </a:r>
            <a:r>
              <a:rPr lang="en-US" sz="3200" dirty="0" smtClean="0"/>
              <a:t> to use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Usage </a:t>
            </a:r>
            <a:r>
              <a:rPr lang="en-US" sz="3200" dirty="0"/>
              <a:t>of </a:t>
            </a:r>
            <a:r>
              <a:rPr lang="en-US" sz="3200" dirty="0">
                <a:solidFill>
                  <a:srgbClr val="FFC000"/>
                </a:solidFill>
              </a:rPr>
              <a:t>third-party </a:t>
            </a:r>
            <a:r>
              <a:rPr lang="en-US" sz="3200" dirty="0"/>
              <a:t>modules such as</a:t>
            </a:r>
          </a:p>
          <a:p>
            <a:pPr>
              <a:lnSpc>
                <a:spcPct val="100000"/>
              </a:lnSpc>
              <a:spcBef>
                <a:spcPts val="8400"/>
              </a:spcBef>
            </a:pPr>
            <a:r>
              <a:rPr lang="en-US" sz="3200" dirty="0"/>
              <a:t>Request/Response </a:t>
            </a:r>
            <a:r>
              <a:rPr lang="en-US" sz="3200" dirty="0">
                <a:solidFill>
                  <a:srgbClr val="FFC000"/>
                </a:solidFill>
              </a:rPr>
              <a:t>wrappers</a:t>
            </a:r>
            <a:r>
              <a:rPr lang="en-US" sz="3200" dirty="0"/>
              <a:t> act like </a:t>
            </a:r>
            <a:r>
              <a:rPr lang="en-US" sz="3200" dirty="0">
                <a:solidFill>
                  <a:srgbClr val="FFC000"/>
                </a:solidFill>
              </a:rPr>
              <a:t>objects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JavaScript has a lot of </a:t>
            </a:r>
            <a:r>
              <a:rPr lang="en-US" sz="3200" dirty="0">
                <a:solidFill>
                  <a:srgbClr val="FFC000"/>
                </a:solidFill>
              </a:rPr>
              <a:t>tools</a:t>
            </a:r>
            <a:r>
              <a:rPr lang="en-US" sz="3200" dirty="0"/>
              <a:t> to ease </a:t>
            </a:r>
            <a:r>
              <a:rPr lang="en-US" sz="3200" dirty="0">
                <a:solidFill>
                  <a:srgbClr val="FFC000"/>
                </a:solidFill>
              </a:rPr>
              <a:t>development</a:t>
            </a:r>
            <a:r>
              <a:rPr lang="en-US" sz="3200" dirty="0"/>
              <a:t> (Grunt, Gulp, Yeoman, etc..)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207DA199-B15C-46D9-81B6-41098487C870}"/>
              </a:ext>
            </a:extLst>
          </p:cNvPr>
          <p:cNvSpPr txBox="1">
            <a:spLocks/>
          </p:cNvSpPr>
          <p:nvPr/>
        </p:nvSpPr>
        <p:spPr>
          <a:xfrm>
            <a:off x="608012" y="2514600"/>
            <a:ext cx="6765340" cy="84830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</a:rPr>
              <a:t>c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onst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http = require('http')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400" dirty="0" err="1">
                <a:solidFill>
                  <a:prstClr val="white"/>
                </a:solidFill>
              </a:rPr>
              <a:t>const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url</a:t>
            </a:r>
            <a:r>
              <a:rPr lang="en-US" sz="2400" dirty="0">
                <a:solidFill>
                  <a:prstClr val="white"/>
                </a:solidFill>
              </a:rPr>
              <a:t>  = require('</a:t>
            </a:r>
            <a:r>
              <a:rPr lang="en-US" sz="2400" dirty="0" err="1">
                <a:solidFill>
                  <a:prstClr val="white"/>
                </a:solidFill>
              </a:rPr>
              <a:t>url</a:t>
            </a:r>
            <a:r>
              <a:rPr lang="en-US" sz="2400" dirty="0">
                <a:solidFill>
                  <a:prstClr val="white"/>
                </a:solidFill>
              </a:rPr>
              <a:t>')</a:t>
            </a:r>
            <a:r>
              <a:rPr lang="bg-BG" sz="2400">
                <a:solidFill>
                  <a:prstClr val="white"/>
                </a:solidFill>
              </a:rPr>
              <a:t>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Web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#express-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Node.js Web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92873"/>
          </a:xfrm>
        </p:spPr>
        <p:txBody>
          <a:bodyPr/>
          <a:lstStyle/>
          <a:p>
            <a:r>
              <a:rPr lang="en-US" dirty="0"/>
              <a:t>How to build our own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81CB5E5-B6F4-4F58-BF61-6472246C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981200"/>
            <a:ext cx="2089789" cy="241172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F166E762-AB30-4C24-B2C6-2122AF5D091A}"/>
              </a:ext>
            </a:extLst>
          </p:cNvPr>
          <p:cNvSpPr>
            <a:spLocks noChangeAspect="1"/>
          </p:cNvSpPr>
          <p:nvPr/>
        </p:nvSpPr>
        <p:spPr>
          <a:xfrm>
            <a:off x="6704012" y="2648003"/>
            <a:ext cx="1447800" cy="814388"/>
          </a:xfrm>
          <a:prstGeom prst="roundRect">
            <a:avLst>
              <a:gd name="adj" fmla="val 8621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rapezoid 7">
            <a:extLst>
              <a:ext uri="{FF2B5EF4-FFF2-40B4-BE49-F238E27FC236}">
                <a16:creationId xmlns="" xmlns:a16="http://schemas.microsoft.com/office/drawing/2014/main" id="{52BB14A1-978D-43A9-B464-E06981A0E810}"/>
              </a:ext>
            </a:extLst>
          </p:cNvPr>
          <p:cNvSpPr/>
          <p:nvPr/>
        </p:nvSpPr>
        <p:spPr>
          <a:xfrm>
            <a:off x="6208712" y="3650234"/>
            <a:ext cx="2438400" cy="293169"/>
          </a:xfrm>
          <a:prstGeom prst="trapezoid">
            <a:avLst>
              <a:gd name="adj" fmla="val 170923"/>
            </a:avLst>
          </a:prstGeom>
          <a:noFill/>
          <a:ln w="76200">
            <a:solidFill>
              <a:srgbClr val="88BC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392A4EEB-1BC8-44BD-A7B8-7E7C8F3FA183}"/>
              </a:ext>
            </a:extLst>
          </p:cNvPr>
          <p:cNvSpPr/>
          <p:nvPr/>
        </p:nvSpPr>
        <p:spPr>
          <a:xfrm>
            <a:off x="5710138" y="2563450"/>
            <a:ext cx="7077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725CD0CD-4258-4FA5-9075-5B58618A934A}"/>
              </a:ext>
            </a:extLst>
          </p:cNvPr>
          <p:cNvSpPr/>
          <p:nvPr/>
        </p:nvSpPr>
        <p:spPr>
          <a:xfrm flipH="1">
            <a:off x="5710138" y="3187064"/>
            <a:ext cx="7077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>
                <a:solidFill>
                  <a:schemeClr val="accent1"/>
                </a:solidFill>
              </a:rPr>
              <a:t>physical</a:t>
            </a:r>
            <a:r>
              <a:rPr lang="en-US" dirty="0"/>
              <a:t> servers have </a:t>
            </a:r>
            <a:r>
              <a:rPr lang="en-US" dirty="0">
                <a:solidFill>
                  <a:schemeClr val="accent1"/>
                </a:solidFill>
              </a:rPr>
              <a:t>hardware</a:t>
            </a:r>
          </a:p>
          <a:p>
            <a:r>
              <a:rPr lang="en-US" dirty="0"/>
              <a:t>The hardware is controlled by the </a:t>
            </a:r>
            <a:r>
              <a:rPr lang="en-US" dirty="0">
                <a:solidFill>
                  <a:schemeClr val="accent1"/>
                </a:solidFill>
              </a:rPr>
              <a:t>operating system</a:t>
            </a:r>
          </a:p>
          <a:p>
            <a:r>
              <a:rPr lang="en-US" dirty="0">
                <a:solidFill>
                  <a:schemeClr val="accent1"/>
                </a:solidFill>
              </a:rPr>
              <a:t>Web servers </a:t>
            </a:r>
            <a:r>
              <a:rPr lang="en-US" dirty="0"/>
              <a:t>are </a:t>
            </a:r>
            <a:r>
              <a:rPr lang="en-US" dirty="0">
                <a:solidFill>
                  <a:schemeClr val="accent1"/>
                </a:solidFill>
              </a:rPr>
              <a:t>software</a:t>
            </a:r>
            <a:r>
              <a:rPr lang="en-US" dirty="0"/>
              <a:t> products that use the operating  system to </a:t>
            </a:r>
            <a:r>
              <a:rPr lang="en-US" dirty="0">
                <a:solidFill>
                  <a:schemeClr val="accent1"/>
                </a:solidFill>
              </a:rPr>
              <a:t>handle web requests</a:t>
            </a:r>
          </a:p>
          <a:p>
            <a:pPr lvl="1"/>
            <a:r>
              <a:rPr lang="en-US" dirty="0"/>
              <a:t>Web servers serve Web content</a:t>
            </a:r>
          </a:p>
          <a:p>
            <a:r>
              <a:rPr lang="en-US" dirty="0"/>
              <a:t>These requests are </a:t>
            </a:r>
            <a:r>
              <a:rPr lang="en-US" dirty="0">
                <a:solidFill>
                  <a:schemeClr val="accent1"/>
                </a:solidFill>
              </a:rPr>
              <a:t>redirected to other software </a:t>
            </a:r>
            <a:r>
              <a:rPr lang="en-US" dirty="0"/>
              <a:t>products (ASP.NET, PHP, etc.), depending on the web server </a:t>
            </a:r>
            <a:r>
              <a:rPr lang="en-US" dirty="0">
                <a:solidFill>
                  <a:schemeClr val="accent1"/>
                </a:solidFill>
              </a:rPr>
              <a:t>settings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the Web Servers Do? (Again)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44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Node.js Web Server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F566613-54E1-49FB-AC15-EF21EDBE7BD6}"/>
              </a:ext>
            </a:extLst>
          </p:cNvPr>
          <p:cNvSpPr txBox="1">
            <a:spLocks/>
          </p:cNvSpPr>
          <p:nvPr/>
        </p:nvSpPr>
        <p:spPr>
          <a:xfrm>
            <a:off x="191709" y="1066800"/>
            <a:ext cx="8686800" cy="5791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 the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'http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C17529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72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server function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createServer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Request/Response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wrapper objects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Listen function (specifies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0A2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IP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(host))</a:t>
            </a:r>
          </a:p>
          <a:p>
            <a:pPr lvl="1">
              <a:buClr>
                <a:srgbClr val="F0A22E"/>
              </a:buClr>
            </a:pPr>
            <a:r>
              <a:rPr lang="en-US" dirty="0"/>
              <a:t>Headers are objects (keys are lowercased)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77887" marR="0" lvl="1" indent="0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6B32C6C-754A-4220-9DCC-8C36C4EB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2" y="1828800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const http = 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require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('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http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C68570A-3532-4623-8547-AA013B15F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DDAAF92-BFA8-40E7-9271-462AD724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Server Example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162061D-DE92-4C66-ABFA-BF4EFD935D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3" y="1447800"/>
            <a:ext cx="10287000" cy="4338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http</a:t>
            </a:r>
            <a:r>
              <a:rPr lang="en-US" sz="2400" noProof="1">
                <a:solidFill>
                  <a:schemeClr val="tx2"/>
                </a:solidFill>
              </a:rPr>
              <a:t> = </a:t>
            </a:r>
            <a:r>
              <a:rPr lang="en-US" sz="2400" noProof="1">
                <a:solidFill>
                  <a:schemeClr val="accent1"/>
                </a:solidFill>
              </a:rPr>
              <a:t>require</a:t>
            </a:r>
            <a:r>
              <a:rPr lang="en-US" sz="2400" noProof="1">
                <a:solidFill>
                  <a:schemeClr val="tx2"/>
                </a:solidFill>
              </a:rPr>
              <a:t>(</a:t>
            </a:r>
            <a:r>
              <a:rPr lang="en-US" sz="2400" noProof="1">
                <a:solidFill>
                  <a:schemeClr val="accent1"/>
                </a:solidFill>
              </a:rPr>
              <a:t>'http</a:t>
            </a:r>
            <a:r>
              <a:rPr lang="en-US" sz="2400" noProof="1">
                <a:solidFill>
                  <a:srgbClr val="FFC000"/>
                </a:solidFill>
              </a:rPr>
              <a:t>'</a:t>
            </a:r>
            <a:r>
              <a:rPr lang="en-US" sz="2400" noProof="1">
                <a:solidFill>
                  <a:schemeClr val="tx2"/>
                </a:solidFill>
              </a:rPr>
              <a:t>);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const </a:t>
            </a:r>
            <a:r>
              <a:rPr lang="en-US" sz="2400" noProof="1">
                <a:solidFill>
                  <a:schemeClr val="accent1"/>
                </a:solidFill>
              </a:rPr>
              <a:t>port</a:t>
            </a:r>
            <a:r>
              <a:rPr lang="en-US" sz="2400" noProof="1">
                <a:solidFill>
                  <a:schemeClr val="tx2"/>
                </a:solidFill>
              </a:rPr>
              <a:t> = </a:t>
            </a:r>
            <a:r>
              <a:rPr lang="en-US" sz="2400" noProof="1">
                <a:solidFill>
                  <a:srgbClr val="FFC000"/>
                </a:solidFill>
              </a:rPr>
              <a:t>1337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endParaRPr lang="en-US" sz="2400" noProof="1">
              <a:solidFill>
                <a:schemeClr val="tx2"/>
              </a:solidFill>
            </a:endParaRPr>
          </a:p>
          <a:p>
            <a:r>
              <a:rPr lang="en-US" sz="2400" noProof="1">
                <a:solidFill>
                  <a:schemeClr val="tx2"/>
                </a:solidFill>
              </a:rPr>
              <a:t>http.</a:t>
            </a:r>
            <a:r>
              <a:rPr lang="en-US" sz="2400" noProof="1">
                <a:solidFill>
                  <a:schemeClr val="accent1"/>
                </a:solidFill>
              </a:rPr>
              <a:t>createServer</a:t>
            </a:r>
            <a:r>
              <a:rPr lang="en-US" sz="2400" noProof="1">
                <a:solidFill>
                  <a:schemeClr val="tx2"/>
                </a:solidFill>
              </a:rPr>
              <a:t>((req, res) =&gt; 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res.</a:t>
            </a:r>
            <a:r>
              <a:rPr lang="en-US" sz="2400" noProof="1">
                <a:solidFill>
                  <a:schemeClr val="accent1"/>
                </a:solidFill>
              </a:rPr>
              <a:t>writeHead</a:t>
            </a:r>
            <a:r>
              <a:rPr lang="en-US" sz="2400" noProof="1">
                <a:solidFill>
                  <a:schemeClr val="tx2"/>
                </a:solidFill>
              </a:rPr>
              <a:t>(200, {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    'content-type': '</a:t>
            </a:r>
            <a:r>
              <a:rPr lang="en-US" sz="2400" noProof="1">
                <a:solidFill>
                  <a:schemeClr val="accent1"/>
                </a:solidFill>
              </a:rPr>
              <a:t>text/plain</a:t>
            </a:r>
            <a:r>
              <a:rPr lang="en-US" sz="2400" noProof="1">
                <a:solidFill>
                  <a:schemeClr val="tx2"/>
                </a:solidFill>
              </a:rPr>
              <a:t>'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});</a:t>
            </a:r>
          </a:p>
          <a:p>
            <a:endParaRPr lang="en-US" sz="2400" noProof="1">
              <a:solidFill>
                <a:schemeClr val="tx2"/>
              </a:solidFill>
            </a:endParaRPr>
          </a:p>
          <a:p>
            <a:r>
              <a:rPr lang="en-US" sz="2400" noProof="1">
                <a:solidFill>
                  <a:schemeClr val="tx2"/>
                </a:solidFill>
              </a:rPr>
              <a:t>  res.</a:t>
            </a:r>
            <a:r>
              <a:rPr lang="en-US" sz="2400" noProof="1">
                <a:solidFill>
                  <a:schemeClr val="accent1"/>
                </a:solidFill>
              </a:rPr>
              <a:t>write</a:t>
            </a:r>
            <a:r>
              <a:rPr lang="en-US" sz="2400" noProof="1">
                <a:solidFill>
                  <a:schemeClr val="tx2"/>
                </a:solidFill>
              </a:rPr>
              <a:t>('My server is running');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  res.</a:t>
            </a:r>
            <a:r>
              <a:rPr lang="en-US" sz="2400" noProof="1">
                <a:solidFill>
                  <a:schemeClr val="accent1"/>
                </a:solidFill>
              </a:rPr>
              <a:t>end</a:t>
            </a:r>
            <a:r>
              <a:rPr lang="en-US" sz="2400" noProof="1">
                <a:solidFill>
                  <a:schemeClr val="tx2"/>
                </a:solidFill>
              </a:rPr>
              <a:t>();</a:t>
            </a:r>
          </a:p>
          <a:p>
            <a:r>
              <a:rPr lang="en-US" sz="2400" noProof="1">
                <a:solidFill>
                  <a:schemeClr val="tx2"/>
                </a:solidFill>
              </a:rPr>
              <a:t>}).</a:t>
            </a:r>
            <a:r>
              <a:rPr lang="en-US" sz="2400" noProof="1">
                <a:solidFill>
                  <a:schemeClr val="accent1"/>
                </a:solidFill>
              </a:rPr>
              <a:t>listen</a:t>
            </a:r>
            <a:r>
              <a:rPr lang="en-US" sz="2400" noProof="1">
                <a:solidFill>
                  <a:schemeClr val="tx2"/>
                </a:solidFill>
              </a:rPr>
              <a:t>(port);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F2098A32-18C1-48A6-A696-6B6538DBB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331" y="1151121"/>
            <a:ext cx="3375025" cy="970706"/>
          </a:xfrm>
          <a:prstGeom prst="wedgeRoundRectCallout">
            <a:avLst>
              <a:gd name="adj1" fmla="val -108934"/>
              <a:gd name="adj2" fmla="val 453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Define a </a:t>
            </a:r>
            <a:r>
              <a:rPr lang="en-US" sz="2800" noProof="1">
                <a:solidFill>
                  <a:schemeClr val="accent1"/>
                </a:solidFill>
              </a:rPr>
              <a:t>port</a:t>
            </a:r>
            <a:r>
              <a:rPr lang="en-US" sz="2800" noProof="1">
                <a:solidFill>
                  <a:srgbClr val="FFFFFF"/>
                </a:solidFill>
              </a:rPr>
              <a:t> in range [</a:t>
            </a:r>
            <a:r>
              <a:rPr lang="en-US" sz="2800" dirty="0">
                <a:solidFill>
                  <a:schemeClr val="accent1"/>
                </a:solidFill>
              </a:rPr>
              <a:t>0</a:t>
            </a:r>
            <a:r>
              <a:rPr lang="en-US" sz="2800" dirty="0"/>
              <a:t>…</a:t>
            </a:r>
            <a:r>
              <a:rPr lang="en-US" sz="2800" dirty="0">
                <a:solidFill>
                  <a:schemeClr val="accent1"/>
                </a:solidFill>
              </a:rPr>
              <a:t>65535</a:t>
            </a:r>
            <a:r>
              <a:rPr lang="en-US" sz="2800" noProof="1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="" xmlns:a16="http://schemas.microsoft.com/office/drawing/2014/main" id="{522041A4-B87C-461D-96C5-5FB74CCE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2394153"/>
            <a:ext cx="3375025" cy="970706"/>
          </a:xfrm>
          <a:prstGeom prst="wedgeRoundRectCallout">
            <a:avLst>
              <a:gd name="adj1" fmla="val -108934"/>
              <a:gd name="adj2" fmla="val 453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Status </a:t>
            </a:r>
            <a:r>
              <a:rPr lang="en-US" sz="2800" noProof="1">
                <a:solidFill>
                  <a:schemeClr val="tx2"/>
                </a:solidFill>
              </a:rPr>
              <a:t>code</a:t>
            </a:r>
            <a:r>
              <a:rPr lang="en-US" sz="2800" noProof="1">
                <a:solidFill>
                  <a:schemeClr val="accent1"/>
                </a:solidFill>
              </a:rPr>
              <a:t> number</a:t>
            </a:r>
            <a:r>
              <a:rPr lang="en-US" sz="2800" noProof="1">
                <a:solidFill>
                  <a:srgbClr val="FFFFFF"/>
                </a:solidFill>
              </a:rPr>
              <a:t> and header </a:t>
            </a:r>
            <a:r>
              <a:rPr lang="en-US" sz="2800" noProof="1">
                <a:solidFill>
                  <a:schemeClr val="accent1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27945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/>
              <a:t>Parsing a URL in Node.js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6376C6-6D9F-4128-9ED8-5E64EF84A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59" y="749118"/>
            <a:ext cx="3810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6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A487106-17BD-4846-8134-FBB9E4945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8CE74E-FB2D-4B2A-8E7D-662251E4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the 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 err="1">
                <a:solidFill>
                  <a:schemeClr val="accent1"/>
                </a:solidFill>
              </a:rPr>
              <a:t>url</a:t>
            </a:r>
            <a:r>
              <a:rPr lang="en-US" dirty="0">
                <a:solidFill>
                  <a:srgbClr val="F0A22E">
                    <a:lumMod val="60000"/>
                    <a:lumOff val="40000"/>
                  </a:srgbClr>
                </a:solidFill>
              </a:rPr>
              <a:t>'</a:t>
            </a:r>
            <a:r>
              <a:rPr lang="en-US" dirty="0"/>
              <a:t> module</a:t>
            </a:r>
          </a:p>
          <a:p>
            <a:pPr>
              <a:spcBef>
                <a:spcPts val="7200"/>
              </a:spcBef>
            </a:pPr>
            <a:r>
              <a:rPr lang="en-US" dirty="0"/>
              <a:t>The URL module </a:t>
            </a:r>
            <a:r>
              <a:rPr lang="en-US" dirty="0">
                <a:solidFill>
                  <a:schemeClr val="accent1"/>
                </a:solidFill>
              </a:rPr>
              <a:t>splits</a:t>
            </a:r>
            <a:r>
              <a:rPr lang="en-US" dirty="0"/>
              <a:t> up a web address into </a:t>
            </a:r>
            <a:r>
              <a:rPr lang="en-US" dirty="0">
                <a:solidFill>
                  <a:schemeClr val="accent1"/>
                </a:solidFill>
              </a:rPr>
              <a:t>readable</a:t>
            </a:r>
            <a:r>
              <a:rPr lang="en-US" dirty="0"/>
              <a:t> parts</a:t>
            </a:r>
          </a:p>
          <a:p>
            <a:r>
              <a:rPr lang="en-US" dirty="0"/>
              <a:t>Parse an </a:t>
            </a:r>
            <a:r>
              <a:rPr lang="en-US" dirty="0">
                <a:solidFill>
                  <a:schemeClr val="accent1"/>
                </a:solidFill>
              </a:rPr>
              <a:t>address</a:t>
            </a:r>
            <a:r>
              <a:rPr lang="en-US" dirty="0"/>
              <a:t> with the </a:t>
            </a:r>
            <a:r>
              <a:rPr lang="en-US" dirty="0">
                <a:solidFill>
                  <a:schemeClr val="accent1"/>
                </a:solidFill>
              </a:rPr>
              <a:t>parse() </a:t>
            </a:r>
            <a:r>
              <a:rPr lang="en-US" dirty="0"/>
              <a:t>function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20395E8-53A6-4E6E-8031-867F61F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 in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A387E1-7D43-42AC-B58D-EAF4090A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2" y="1858760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const url = 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require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noProof="1">
                <a:solidFill>
                  <a:schemeClr val="accent1"/>
                </a:solidFill>
              </a:rPr>
              <a:t>'</a:t>
            </a:r>
            <a:r>
              <a:rPr lang="en-US" sz="2800" b="1" kern="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E6A072D-05BE-4992-9BA7-79CEC5A5A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2" y="4333378"/>
            <a:ext cx="9525000" cy="50167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9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let urlObj = url.parse(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req.url</a:t>
            </a:r>
            <a:r>
              <a:rPr kumimoji="0" lang="en-US" sz="2800" b="1" i="0" u="none" strike="noStrike" kern="0" cap="none" spc="0" normalizeH="0" baseline="0" noProof="1">
                <a:ln>
                  <a:noFill/>
                </a:ln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86B5BD5D-3239-459A-8FFD-EDA948E18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5410200"/>
            <a:ext cx="3375025" cy="970706"/>
          </a:xfrm>
          <a:prstGeom prst="wedgeRoundRectCallout">
            <a:avLst>
              <a:gd name="adj1" fmla="val -130024"/>
              <a:gd name="adj2" fmla="val -998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Object with </a:t>
            </a:r>
            <a:r>
              <a:rPr lang="en-US" sz="2800" noProof="1">
                <a:solidFill>
                  <a:schemeClr val="accent1"/>
                </a:solidFill>
              </a:rPr>
              <a:t>info</a:t>
            </a:r>
            <a:r>
              <a:rPr lang="en-US" sz="2800" noProof="1">
                <a:solidFill>
                  <a:srgbClr val="FFFFFF"/>
                </a:solidFill>
              </a:rPr>
              <a:t> about the </a:t>
            </a:r>
            <a:r>
              <a:rPr lang="en-US" sz="2800" noProof="1">
                <a:solidFill>
                  <a:schemeClr val="accent1"/>
                </a:solidFill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07598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D9D5C7"/>
    </a:dk2>
    <a:lt2>
      <a:srgbClr val="FBEEDC"/>
    </a:lt2>
    <a:accent1>
      <a:srgbClr val="F3BE60"/>
    </a:accent1>
    <a:accent2>
      <a:srgbClr val="00B050"/>
    </a:accent2>
    <a:accent3>
      <a:srgbClr val="3BABFF"/>
    </a:accent3>
    <a:accent4>
      <a:srgbClr val="7030A0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1015</Words>
  <Application>Microsoft Office PowerPoint</Application>
  <PresentationFormat>Custom</PresentationFormat>
  <Paragraphs>225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1_SoftUni 16x9</vt:lpstr>
      <vt:lpstr>Node.js Web Server</vt:lpstr>
      <vt:lpstr>Table of Contents</vt:lpstr>
      <vt:lpstr>Have a Question?</vt:lpstr>
      <vt:lpstr>Node.js Web Server</vt:lpstr>
      <vt:lpstr>What Do the Web Servers Do? (Again)</vt:lpstr>
      <vt:lpstr>Initialize Node.js Web Server</vt:lpstr>
      <vt:lpstr>Node.js Server Example</vt:lpstr>
      <vt:lpstr>URL</vt:lpstr>
      <vt:lpstr>URL module in Node.js</vt:lpstr>
      <vt:lpstr>URL parts</vt:lpstr>
      <vt:lpstr>Request &amp; Response Wrappers</vt:lpstr>
      <vt:lpstr>The Request Wrapper</vt:lpstr>
      <vt:lpstr>Request Wrapper Example</vt:lpstr>
      <vt:lpstr>The Response Wrapper</vt:lpstr>
      <vt:lpstr>Response Wrapper Example</vt:lpstr>
      <vt:lpstr>Additional Tools</vt:lpstr>
      <vt:lpstr>Yeoman</vt:lpstr>
      <vt:lpstr>Gulp</vt:lpstr>
      <vt:lpstr>Gulp Demo</vt:lpstr>
      <vt:lpstr>Bower</vt:lpstr>
      <vt:lpstr>Summary</vt:lpstr>
      <vt:lpstr>Node.js Web Server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Web Server </dc:title>
  <dc:subject>Software Development Course</dc:subject>
  <dc:creator/>
  <cp:keywords>nodejs,web,server,tools,http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2017-09-28T10:11:21Z</dcterms:modified>
  <cp:category>Express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