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501" r:id="rId3"/>
    <p:sldId id="458" r:id="rId4"/>
    <p:sldId id="500" r:id="rId5"/>
    <p:sldId id="460" r:id="rId6"/>
    <p:sldId id="461" r:id="rId7"/>
    <p:sldId id="462" r:id="rId8"/>
    <p:sldId id="482" r:id="rId9"/>
    <p:sldId id="464" r:id="rId10"/>
    <p:sldId id="465" r:id="rId11"/>
    <p:sldId id="484" r:id="rId12"/>
    <p:sldId id="485" r:id="rId13"/>
    <p:sldId id="467" r:id="rId14"/>
    <p:sldId id="486" r:id="rId15"/>
    <p:sldId id="468" r:id="rId16"/>
    <p:sldId id="487" r:id="rId17"/>
    <p:sldId id="488" r:id="rId18"/>
    <p:sldId id="490" r:id="rId19"/>
    <p:sldId id="491" r:id="rId20"/>
    <p:sldId id="474" r:id="rId21"/>
    <p:sldId id="492" r:id="rId22"/>
    <p:sldId id="502" r:id="rId23"/>
    <p:sldId id="493" r:id="rId24"/>
    <p:sldId id="477" r:id="rId25"/>
    <p:sldId id="494" r:id="rId26"/>
    <p:sldId id="480" r:id="rId27"/>
    <p:sldId id="495" r:id="rId28"/>
    <p:sldId id="496" r:id="rId29"/>
    <p:sldId id="497" r:id="rId30"/>
    <p:sldId id="498" r:id="rId31"/>
    <p:sldId id="499" r:id="rId32"/>
    <p:sldId id="454" r:id="rId33"/>
    <p:sldId id="455" r:id="rId34"/>
    <p:sldId id="456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6A4CC9F-A692-4BCC-8091-8482F5CFD2F0}">
          <p14:sldIdLst>
            <p14:sldId id="501"/>
            <p14:sldId id="458"/>
            <p14:sldId id="500"/>
          </p14:sldIdLst>
        </p14:section>
        <p14:section name="Node.js Behind The Scenes" id="{AD144F82-DBE4-4BAE-9B57-FA3D455CEF41}">
          <p14:sldIdLst>
            <p14:sldId id="460"/>
            <p14:sldId id="461"/>
            <p14:sldId id="462"/>
          </p14:sldIdLst>
        </p14:section>
        <p14:section name="Working With Utilities" id="{E7117467-048A-403D-8A9B-5D39EFF64B7F}">
          <p14:sldIdLst>
            <p14:sldId id="482"/>
            <p14:sldId id="464"/>
            <p14:sldId id="465"/>
            <p14:sldId id="484"/>
            <p14:sldId id="485"/>
          </p14:sldIdLst>
        </p14:section>
        <p14:section name="Streams" id="{5B43BBEE-3613-4CDD-A527-669BCF1C9C53}">
          <p14:sldIdLst>
            <p14:sldId id="467"/>
            <p14:sldId id="486"/>
            <p14:sldId id="468"/>
            <p14:sldId id="487"/>
            <p14:sldId id="488"/>
            <p14:sldId id="490"/>
            <p14:sldId id="491"/>
            <p14:sldId id="474"/>
            <p14:sldId id="492"/>
            <p14:sldId id="502"/>
          </p14:sldIdLst>
        </p14:section>
        <p14:section name="Events" id="{BB7E9038-912F-453C-8629-CB583F2B5E61}">
          <p14:sldIdLst>
            <p14:sldId id="493"/>
            <p14:sldId id="477"/>
          </p14:sldIdLst>
        </p14:section>
        <p14:section name="Debugging" id="{477D1EBB-7BA2-4D14-86FC-495E1FA19FF3}">
          <p14:sldIdLst>
            <p14:sldId id="494"/>
            <p14:sldId id="480"/>
          </p14:sldIdLst>
        </p14:section>
        <p14:section name="Deployment" id="{4749E560-A44F-4D7C-BC93-A13527188851}">
          <p14:sldIdLst>
            <p14:sldId id="495"/>
            <p14:sldId id="496"/>
            <p14:sldId id="497"/>
            <p14:sldId id="498"/>
            <p14:sldId id="499"/>
          </p14:sldIdLst>
        </p14:section>
        <p14:section name="Questions" id="{DF86962D-D12B-49FB-8B08-FBC1746EBD92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440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how-to-create-a-node-js-cluster-for-speeding-up-your-app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zlib.html#zlib_compressing_http_requests_and_respons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elt.heroku.com/" TargetMode="External"/><Relationship Id="rId2" Type="http://schemas.openxmlformats.org/officeDocument/2006/relationships/hyperlink" Target="http://heroku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f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Advanced Node.js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11293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 System, Streams, Events, Debugging, Deployment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65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crypto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crypto module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Password hasher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1560437"/>
            <a:ext cx="8153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crypto =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("crypto");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962792"/>
            <a:ext cx="11582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crypto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require('crypto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generateSalt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() =&gt;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crypto.randomBytes(128).toString('base64');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generateHashedPassword: function (salt, pwd)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hmac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crypto.createHmac('sha1', salt);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hmac.update(pwd).digest('hex');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65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cluster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cluster module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hlinkClick r:id="rId2"/>
              </a:rPr>
              <a:t>https://www.sitepoint.com/how-to-create-a-node-js-cluster-for-speeding-up-your-apps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600200"/>
            <a:ext cx="11582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cluster = require('cluster')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http = require('http')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cpus = require('os').cpus().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(cluster.isMaster)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0; i &lt; cpus; i++)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cluster.fork()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start http server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08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Streams, buffers and chunks</a:t>
            </a:r>
          </a:p>
        </p:txBody>
      </p:sp>
    </p:spTree>
    <p:extLst>
      <p:ext uri="{BB962C8B-B14F-4D97-AF65-F5344CB8AC3E}">
        <p14:creationId xmlns:p14="http://schemas.microsoft.com/office/powerpoint/2010/main" val="32822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914400"/>
            <a:ext cx="11544397" cy="5791200"/>
          </a:xfrm>
        </p:spPr>
        <p:txBody>
          <a:bodyPr/>
          <a:lstStyle/>
          <a:p>
            <a:r>
              <a:rPr lang="en-US" dirty="0" smtClean="0"/>
              <a:t>Buffers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is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friendly, but not the best when it comes to binary data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be easily transformed into JS object by setting an encoding in the buffer’s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method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4191000"/>
            <a:ext cx="11582400" cy="19337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fs.readFile('index.js',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652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10668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Types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Readable</a:t>
            </a:r>
            <a:r>
              <a:rPr lang="en-US" dirty="0" smtClean="0">
                <a:solidFill>
                  <a:srgbClr val="FFFFFF"/>
                </a:solidFill>
              </a:rPr>
              <a:t> – can only be read (</a:t>
            </a:r>
            <a:r>
              <a:rPr lang="en-US" dirty="0" err="1" smtClean="0">
                <a:solidFill>
                  <a:srgbClr val="FFFFFF"/>
                </a:solidFill>
              </a:rPr>
              <a:t>process.stdin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Writeable</a:t>
            </a:r>
            <a:r>
              <a:rPr lang="en-US" dirty="0" smtClean="0">
                <a:solidFill>
                  <a:srgbClr val="FFFFFF"/>
                </a:solidFill>
              </a:rPr>
              <a:t> – can only be written to (</a:t>
            </a:r>
            <a:r>
              <a:rPr lang="en-US" dirty="0" err="1" smtClean="0">
                <a:solidFill>
                  <a:srgbClr val="FFFFFF"/>
                </a:solidFill>
              </a:rPr>
              <a:t>process.stdout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Duplex</a:t>
            </a:r>
            <a:r>
              <a:rPr lang="en-US" dirty="0" smtClean="0">
                <a:solidFill>
                  <a:srgbClr val="FFFFFF"/>
                </a:solidFill>
              </a:rPr>
              <a:t> – both Readable and Writeable (</a:t>
            </a:r>
            <a:r>
              <a:rPr lang="en-US" dirty="0" err="1" smtClean="0">
                <a:solidFill>
                  <a:srgbClr val="FFFFFF"/>
                </a:solidFill>
              </a:rPr>
              <a:t>tcp</a:t>
            </a:r>
            <a:r>
              <a:rPr lang="en-US" dirty="0" smtClean="0">
                <a:solidFill>
                  <a:srgbClr val="FFFFFF"/>
                </a:solidFill>
              </a:rPr>
              <a:t> sockets)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</a:t>
            </a:r>
            <a:r>
              <a:rPr lang="en-US" dirty="0" smtClean="0">
                <a:solidFill>
                  <a:srgbClr val="FFFFFF"/>
                </a:solidFill>
              </a:rPr>
              <a:t> – Duplex streams where the output </a:t>
            </a:r>
            <a:r>
              <a:rPr lang="en-US" smtClean="0">
                <a:solidFill>
                  <a:srgbClr val="FFFFFF"/>
                </a:solidFill>
              </a:rPr>
              <a:t>is computed </a:t>
            </a:r>
            <a:r>
              <a:rPr lang="en-US" dirty="0" smtClean="0">
                <a:solidFill>
                  <a:srgbClr val="FFFFFF"/>
                </a:solidFill>
              </a:rPr>
              <a:t>from the input (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crypto)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10668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Readable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286000"/>
            <a:ext cx="115824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('index.js')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result 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// try with ''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readStream.on('data', (data) =&gt; { result.push(data)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readStream.on('end', () =&gt; console.log(result))</a:t>
            </a:r>
          </a:p>
        </p:txBody>
      </p:sp>
    </p:spTree>
    <p:extLst>
      <p:ext uri="{BB962C8B-B14F-4D97-AF65-F5344CB8AC3E}">
        <p14:creationId xmlns:p14="http://schemas.microsoft.com/office/powerpoint/2010/main" val="4520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9144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HTTP Request is a readable stream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51932"/>
            <a:ext cx="115824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http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require('http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query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require('querystring')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.createServer((req, res) =&gt;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(req.method === 'POST')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body 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req.on('data', (data) =&gt; { body += data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req.on('end',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parsedBody = query.parse(body)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.listen(1234)</a:t>
            </a:r>
          </a:p>
        </p:txBody>
      </p:sp>
    </p:spTree>
    <p:extLst>
      <p:ext uri="{BB962C8B-B14F-4D97-AF65-F5344CB8AC3E}">
        <p14:creationId xmlns:p14="http://schemas.microsoft.com/office/powerpoint/2010/main" val="2804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10668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Writeable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HTTP Response is a writeable stream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057400"/>
            <a:ext cx="11582400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fs.createWriteStream('index.copy.js')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readStream.on('data', (data) =&gt; writeStream.write(data))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readStream.on('end', () =&gt; console.log('ended'))</a:t>
            </a:r>
          </a:p>
        </p:txBody>
      </p:sp>
    </p:spTree>
    <p:extLst>
      <p:ext uri="{BB962C8B-B14F-4D97-AF65-F5344CB8AC3E}">
        <p14:creationId xmlns:p14="http://schemas.microsoft.com/office/powerpoint/2010/main" val="9117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2" y="1066800"/>
            <a:ext cx="11209809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Pipe method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Allows fast read/write operations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Reads chunks one by one and transfer them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Like data/end but easier to write and use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3962400"/>
            <a:ext cx="115824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fs.createWriteStream('index.copy.js')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readStream.pipe(writeStream)</a:t>
            </a:r>
          </a:p>
        </p:txBody>
      </p:sp>
    </p:spTree>
    <p:extLst>
      <p:ext uri="{BB962C8B-B14F-4D97-AF65-F5344CB8AC3E}">
        <p14:creationId xmlns:p14="http://schemas.microsoft.com/office/powerpoint/2010/main" val="23683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639" y="9144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Duplex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Implements both the Readable and Writeable interfaces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xample - a TCP socket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special kind of duplex stream where the output is a transformed version of the input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codewinds.com/blog/2013-08-20-nodejs-transform-streams.html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257300"/>
            <a:ext cx="8686800" cy="54102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Node.js behind the scenes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Working with utilities</a:t>
            </a:r>
          </a:p>
          <a:p>
            <a:pPr marL="761946" lvl="1" indent="-457200">
              <a:lnSpc>
                <a:spcPts val="4500"/>
              </a:lnSpc>
            </a:pPr>
            <a:r>
              <a:rPr lang="en-US" dirty="0" smtClean="0"/>
              <a:t>File System, Crypto, Cluster,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Streams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Events</a:t>
            </a:r>
          </a:p>
          <a:p>
            <a:pPr marL="514350" indent="-514350">
              <a:lnSpc>
                <a:spcPts val="4500"/>
              </a:lnSpc>
              <a:buFont typeface="+mj-lt"/>
              <a:buAutoNum type="arabicPeriod" startAt="5"/>
            </a:pPr>
            <a:r>
              <a:rPr lang="en-US" dirty="0"/>
              <a:t>Debugging Node.js applications</a:t>
            </a:r>
          </a:p>
          <a:p>
            <a:pPr marL="514350" indent="-514350">
              <a:lnSpc>
                <a:spcPts val="4500"/>
              </a:lnSpc>
              <a:buFont typeface="+mj-lt"/>
              <a:buAutoNum type="arabicPeriod" startAt="5"/>
            </a:pPr>
            <a:r>
              <a:rPr lang="en-US" dirty="0"/>
              <a:t>Deployment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1458729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2" y="1066800"/>
            <a:ext cx="11209809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Transforms with </a:t>
            </a:r>
            <a:r>
              <a:rPr lang="en-US" dirty="0" err="1" smtClean="0">
                <a:solidFill>
                  <a:srgbClr val="FFFFFF"/>
                </a:solidFill>
              </a:rPr>
              <a:t>Gzip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More </a:t>
            </a:r>
            <a:r>
              <a:rPr lang="en-US" dirty="0">
                <a:solidFill>
                  <a:srgbClr val="FFFFFF"/>
                </a:solidFill>
              </a:rPr>
              <a:t>information: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nodejs.org/dist/latest-v6.x/docs/api/zlib.html#zlib_compressing_http_requests_and_responses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24000"/>
            <a:ext cx="115824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zlib = require('zlib')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fs.createWriteStream('index.js.gz')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gzip = zlib.createGzip()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readStream.pipe(gzip).pipe(writeStream)</a:t>
            </a:r>
          </a:p>
        </p:txBody>
      </p:sp>
    </p:spTree>
    <p:extLst>
      <p:ext uri="{BB962C8B-B14F-4D97-AF65-F5344CB8AC3E}">
        <p14:creationId xmlns:p14="http://schemas.microsoft.com/office/powerpoint/2010/main" val="41208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914400"/>
            <a:ext cx="11696797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Using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formidable </a:t>
            </a:r>
            <a:r>
              <a:rPr lang="en-US" dirty="0" smtClean="0">
                <a:solidFill>
                  <a:srgbClr val="FFFFFF"/>
                </a:solidFill>
              </a:rPr>
              <a:t>to upload files (do not forget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enctype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51932"/>
            <a:ext cx="11582400" cy="4168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form 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formidable.IncomingForm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form.parse(req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(err, fields, files)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console.log(err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console.log(fields) // examine and use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console.log(files) // examine and use with fs.rename for example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Emit Your Data</a:t>
            </a:r>
          </a:p>
        </p:txBody>
      </p:sp>
    </p:spTree>
    <p:extLst>
      <p:ext uri="{BB962C8B-B14F-4D97-AF65-F5344CB8AC3E}">
        <p14:creationId xmlns:p14="http://schemas.microsoft.com/office/powerpoint/2010/main" val="24717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990600"/>
            <a:ext cx="11433926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Huge application in node.js applications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Many objects in node.js emit events, i.e. are </a:t>
            </a:r>
            <a:r>
              <a:rPr lang="en-US" dirty="0" err="1" smtClean="0">
                <a:solidFill>
                  <a:srgbClr val="FFFFFF"/>
                </a:solidFill>
              </a:rPr>
              <a:t>EventEmitters</a:t>
            </a:r>
            <a:r>
              <a:rPr lang="en-US" dirty="0" smtClean="0">
                <a:solidFill>
                  <a:srgbClr val="FFFFFF"/>
                </a:solidFill>
              </a:rPr>
              <a:t>. Examples are fs, net, 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etc.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Basically an implementation of the publish/subscribe pattern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3581400"/>
            <a:ext cx="11582400" cy="3051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events = require('events')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events.EventEmitter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emitter.on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('someEvent', (data)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emitter.emit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('someEvent', 'eventData')</a:t>
            </a:r>
          </a:p>
        </p:txBody>
      </p:sp>
    </p:spTree>
    <p:extLst>
      <p:ext uri="{BB962C8B-B14F-4D97-AF65-F5344CB8AC3E}">
        <p14:creationId xmlns:p14="http://schemas.microsoft.com/office/powerpoint/2010/main" val="7578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Inspectors And Watchers</a:t>
            </a:r>
          </a:p>
        </p:txBody>
      </p:sp>
    </p:spTree>
    <p:extLst>
      <p:ext uri="{BB962C8B-B14F-4D97-AF65-F5344CB8AC3E}">
        <p14:creationId xmlns:p14="http://schemas.microsoft.com/office/powerpoint/2010/main" val="38750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&amp; watching in Node.js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305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Debugging in Node.js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V8 debug protocol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JSON based protocol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IDEs with a debugger</a:t>
            </a:r>
          </a:p>
          <a:p>
            <a:pPr lvl="2"/>
            <a:r>
              <a:rPr lang="en-US" dirty="0" err="1" smtClean="0">
                <a:solidFill>
                  <a:srgbClr val="FFFFFF"/>
                </a:solidFill>
              </a:rPr>
              <a:t>Webstorm</a:t>
            </a:r>
            <a:endParaRPr lang="en-US" dirty="0" smtClean="0">
              <a:solidFill>
                <a:srgbClr val="FFFFFF"/>
              </a:solidFill>
            </a:endParaRP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Visual Studio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Node-inspector</a:t>
            </a:r>
            <a:r>
              <a:rPr lang="bg-BG" dirty="0" smtClean="0">
                <a:solidFill>
                  <a:srgbClr val="FFFFFF"/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not working with latest version)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Watching with </a:t>
            </a:r>
            <a:r>
              <a:rPr lang="en-US" dirty="0" err="1" smtClean="0">
                <a:solidFill>
                  <a:srgbClr val="FFFFFF"/>
                </a:solidFill>
              </a:rPr>
              <a:t>Nodemon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</a:t>
            </a:r>
            <a:r>
              <a:rPr lang="en-US" dirty="0" smtClean="0"/>
              <a:t>loud</a:t>
            </a:r>
          </a:p>
        </p:txBody>
      </p:sp>
    </p:spTree>
    <p:extLst>
      <p:ext uri="{BB962C8B-B14F-4D97-AF65-F5344CB8AC3E}">
        <p14:creationId xmlns:p14="http://schemas.microsoft.com/office/powerpoint/2010/main" val="32888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963356"/>
            <a:ext cx="8686800" cy="5589844"/>
          </a:xfrm>
        </p:spPr>
        <p:txBody>
          <a:bodyPr/>
          <a:lstStyle/>
          <a:p>
            <a:r>
              <a:rPr lang="en-US" dirty="0" smtClean="0"/>
              <a:t>Register in </a:t>
            </a:r>
            <a:r>
              <a:rPr lang="en-US" dirty="0" smtClean="0">
                <a:hlinkClick r:id="rId2"/>
              </a:rPr>
              <a:t>http://heroku.com</a:t>
            </a:r>
            <a:endParaRPr lang="en-US" dirty="0" smtClean="0"/>
          </a:p>
          <a:p>
            <a:r>
              <a:rPr lang="en-US" dirty="0" smtClean="0"/>
              <a:t>Install from </a:t>
            </a:r>
            <a:r>
              <a:rPr lang="en-US" dirty="0">
                <a:hlinkClick r:id="rId3"/>
              </a:rPr>
              <a:t>https://toolbelt.heroku.com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Toolbelt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Gives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 --version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--version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/>
            <a:r>
              <a:rPr lang="en-US" dirty="0" smtClean="0"/>
              <a:t>And put them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Procfile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to the project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web: node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{file}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012" y="988755"/>
            <a:ext cx="10210800" cy="5589844"/>
          </a:xfrm>
        </p:spPr>
        <p:txBody>
          <a:bodyPr/>
          <a:lstStyle/>
          <a:p>
            <a:r>
              <a:rPr lang="en-US" dirty="0" smtClean="0"/>
              <a:t>Change port to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process.env.PORT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You can configure it for every environment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Cloud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MongoLab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users</a:t>
            </a:r>
            <a:r>
              <a:rPr lang="en-US" dirty="0" smtClean="0"/>
              <a:t> too</a:t>
            </a:r>
          </a:p>
          <a:p>
            <a:pPr lvl="1"/>
            <a:r>
              <a:rPr lang="en-US" dirty="0" smtClean="0"/>
              <a:t>Get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connection string</a:t>
            </a:r>
          </a:p>
          <a:p>
            <a:r>
              <a:rPr lang="en-US" dirty="0" smtClean="0"/>
              <a:t>Set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connection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You can configure it for every environment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0674" y="994732"/>
            <a:ext cx="8686800" cy="55898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 local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NODE_ENV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Initialize new </a:t>
            </a:r>
            <a:r>
              <a:rPr lang="en-US" dirty="0" err="1" smtClean="0"/>
              <a:t>git</a:t>
            </a:r>
            <a:r>
              <a:rPr lang="en-US" dirty="0" smtClean="0"/>
              <a:t> repository, add files, commit</a:t>
            </a:r>
          </a:p>
          <a:p>
            <a:r>
              <a:rPr lang="en-US" dirty="0" smtClean="0"/>
              <a:t>Login to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login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Create app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create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{name}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git:remote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-a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{name}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Configure environment with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config:set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NODE_ENV={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Deploy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push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open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for help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8815" y="895622"/>
            <a:ext cx="10248997" cy="558984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troubles: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to add </a:t>
            </a:r>
            <a:r>
              <a:rPr lang="en-US" dirty="0"/>
              <a:t>the public </a:t>
            </a:r>
            <a:r>
              <a:rPr lang="en-US" dirty="0" smtClean="0"/>
              <a:t>keys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keys:add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you do not have </a:t>
            </a:r>
            <a:r>
              <a:rPr lang="en-US" dirty="0"/>
              <a:t>public key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ssh-keygen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out keys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keys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to </a:t>
            </a:r>
            <a:r>
              <a:rPr lang="en-US" dirty="0"/>
              <a:t>clear them first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keys:clear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copying the keys into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repository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the same procedure through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bash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</a:t>
            </a:r>
            <a:r>
              <a:rPr lang="en-US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837000"/>
            <a:ext cx="7924800" cy="820600"/>
          </a:xfrm>
        </p:spPr>
        <p:txBody>
          <a:bodyPr/>
          <a:lstStyle/>
          <a:p>
            <a:r>
              <a:rPr lang="en-US" dirty="0" smtClean="0"/>
              <a:t>Node.js Behind The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3657600"/>
            <a:ext cx="7924800" cy="719034"/>
          </a:xfrm>
        </p:spPr>
        <p:txBody>
          <a:bodyPr/>
          <a:lstStyle/>
          <a:p>
            <a:r>
              <a:rPr lang="en-US" dirty="0" smtClean="0"/>
              <a:t>Single or multi-threaded?</a:t>
            </a:r>
          </a:p>
        </p:txBody>
      </p:sp>
    </p:spTree>
    <p:extLst>
      <p:ext uri="{BB962C8B-B14F-4D97-AF65-F5344CB8AC3E}">
        <p14:creationId xmlns:p14="http://schemas.microsoft.com/office/powerpoint/2010/main" val="4568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</a:t>
            </a:r>
            <a:r>
              <a:rPr lang="en-US" dirty="0"/>
              <a:t>S</a:t>
            </a:r>
            <a:r>
              <a:rPr lang="en-US" dirty="0" smtClean="0"/>
              <a:t>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305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Evented I/O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Don’t call us, we’ll call you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Non-blocking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Event loop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Worker threads and the V8 engine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event loop is single-threaded, but underneath relies on an internal pool of C++ threads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Scenes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Node.js processing model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828800"/>
            <a:ext cx="759640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4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2837000"/>
            <a:ext cx="9372600" cy="820600"/>
          </a:xfrm>
        </p:spPr>
        <p:txBody>
          <a:bodyPr/>
          <a:lstStyle/>
          <a:p>
            <a:r>
              <a:rPr lang="en-US" dirty="0" smtClean="0"/>
              <a:t>Working With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3657600"/>
            <a:ext cx="7924800" cy="69287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Sync Methods</a:t>
            </a:r>
          </a:p>
        </p:txBody>
      </p:sp>
    </p:spTree>
    <p:extLst>
      <p:ext uri="{BB962C8B-B14F-4D97-AF65-F5344CB8AC3E}">
        <p14:creationId xmlns:p14="http://schemas.microsoft.com/office/powerpoint/2010/main" val="40562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fs module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Two ways to tackle working with fs: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 (the node.js way)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1560437"/>
            <a:ext cx="8153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fs 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require("fs");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4024" y="5105400"/>
            <a:ext cx="81534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fs.mkdirSync(path, [mode]);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fs.renameSync(oldPath, newPath);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fs.writeFileSync(filename, data, [options]);</a:t>
            </a:r>
          </a:p>
        </p:txBody>
      </p:sp>
    </p:spTree>
    <p:extLst>
      <p:ext uri="{BB962C8B-B14F-4D97-AF65-F5344CB8AC3E}">
        <p14:creationId xmlns:p14="http://schemas.microsoft.com/office/powerpoint/2010/main" val="11465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Official documentation</a:t>
            </a:r>
          </a:p>
          <a:p>
            <a:pPr marL="357188" lvl="1" indent="0">
              <a:buNone/>
            </a:pPr>
            <a:r>
              <a:rPr lang="en-US" dirty="0">
                <a:solidFill>
                  <a:srgbClr val="FFFFFF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nodejs.org/api/fs.html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752600"/>
            <a:ext cx="8153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fs.mkdir(path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[mode], callback);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fs.rename(oldPath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newPath, callback);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fs.writeFile(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filename, data, [options], callback);</a:t>
            </a:r>
          </a:p>
        </p:txBody>
      </p:sp>
    </p:spTree>
    <p:extLst>
      <p:ext uri="{BB962C8B-B14F-4D97-AF65-F5344CB8AC3E}">
        <p14:creationId xmlns:p14="http://schemas.microsoft.com/office/powerpoint/2010/main" val="25331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1308</Words>
  <Application>Microsoft Office PowerPoint</Application>
  <PresentationFormat>Custom</PresentationFormat>
  <Paragraphs>315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Advanced Node.js</vt:lpstr>
      <vt:lpstr>Table of Contents</vt:lpstr>
      <vt:lpstr>Have a Question?</vt:lpstr>
      <vt:lpstr>Node.js Behind The Scenes</vt:lpstr>
      <vt:lpstr>Node.js Behind The Scenes</vt:lpstr>
      <vt:lpstr>Node.js Behind The Scenes</vt:lpstr>
      <vt:lpstr>Working With Utilities</vt:lpstr>
      <vt:lpstr>Working with the file system</vt:lpstr>
      <vt:lpstr>Working with the file system</vt:lpstr>
      <vt:lpstr>Working with crypto</vt:lpstr>
      <vt:lpstr>Working with cluster</vt:lpstr>
      <vt:lpstr>Streams</vt:lpstr>
      <vt:lpstr>Streams</vt:lpstr>
      <vt:lpstr>Streams</vt:lpstr>
      <vt:lpstr>Streams</vt:lpstr>
      <vt:lpstr>Streams</vt:lpstr>
      <vt:lpstr>Streams</vt:lpstr>
      <vt:lpstr>Streams</vt:lpstr>
      <vt:lpstr>Streams</vt:lpstr>
      <vt:lpstr>Streams</vt:lpstr>
      <vt:lpstr>File Upload</vt:lpstr>
      <vt:lpstr>Events</vt:lpstr>
      <vt:lpstr>Events</vt:lpstr>
      <vt:lpstr>Debugging</vt:lpstr>
      <vt:lpstr>Debugging &amp; watching in Node.js</vt:lpstr>
      <vt:lpstr>Deployment</vt:lpstr>
      <vt:lpstr>App Deployment in Cloud</vt:lpstr>
      <vt:lpstr>App Deployment in Cloud</vt:lpstr>
      <vt:lpstr>App Deployment in Cloud</vt:lpstr>
      <vt:lpstr>App Deployment in Cloud</vt:lpstr>
      <vt:lpstr>JavaScript Web – Express.js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2017-05-23T13:18:25Z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