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567" r:id="rId3"/>
    <p:sldId id="496" r:id="rId4"/>
    <p:sldId id="568" r:id="rId5"/>
    <p:sldId id="542" r:id="rId6"/>
    <p:sldId id="543" r:id="rId7"/>
    <p:sldId id="544" r:id="rId8"/>
    <p:sldId id="545" r:id="rId9"/>
    <p:sldId id="546" r:id="rId10"/>
    <p:sldId id="547" r:id="rId11"/>
    <p:sldId id="552" r:id="rId12"/>
    <p:sldId id="497" r:id="rId13"/>
    <p:sldId id="548" r:id="rId14"/>
    <p:sldId id="549" r:id="rId15"/>
    <p:sldId id="550" r:id="rId16"/>
    <p:sldId id="551" r:id="rId17"/>
    <p:sldId id="553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454" r:id="rId31"/>
    <p:sldId id="455" r:id="rId32"/>
    <p:sldId id="456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7"/>
            <p14:sldId id="496"/>
            <p14:sldId id="568"/>
          </p14:sldIdLst>
        </p14:section>
        <p14:section name="Introduction to Express.js" id="{856863AD-DB6C-409C-824D-8CD9E9C7DCC4}">
          <p14:sldIdLst>
            <p14:sldId id="542"/>
            <p14:sldId id="543"/>
            <p14:sldId id="544"/>
            <p14:sldId id="545"/>
            <p14:sldId id="546"/>
            <p14:sldId id="547"/>
            <p14:sldId id="552"/>
          </p14:sldIdLst>
        </p14:section>
        <p14:section name="Static Files" id="{9841B0E5-C4C1-46A3-B4D4-F96265FC7748}">
          <p14:sldIdLst>
            <p14:sldId id="497"/>
            <p14:sldId id="548"/>
          </p14:sldIdLst>
        </p14:section>
        <p14:section name="Middleware" id="{8522A5C3-6394-4F3A-8B73-D38EDC36C7C1}">
          <p14:sldIdLst>
            <p14:sldId id="549"/>
            <p14:sldId id="550"/>
            <p14:sldId id="551"/>
            <p14:sldId id="553"/>
            <p14:sldId id="555"/>
          </p14:sldIdLst>
        </p14:section>
        <p14:section name="View Engines" id="{F4DB921E-3ABD-4AB1-91F6-D0BD57F9994F}">
          <p14:sldIdLst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Stylus" id="{F80CBE4C-A921-4528-8E5C-B44C3447465F}">
          <p14:sldIdLst>
            <p14:sldId id="565"/>
            <p14:sldId id="566"/>
          </p14:sldIdLst>
        </p14:section>
        <p14:section name="Summary" id="{409D853D-9C21-47FC-8CB9-74BBA9D0C917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8" d="100"/>
          <a:sy n="68" d="100"/>
        </p:scale>
        <p:origin x="60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9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tylus-lang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Express.js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/>
          </a:bodyPr>
          <a:lstStyle/>
          <a:p>
            <a:r>
              <a:rPr lang="en-US" dirty="0"/>
              <a:t>Here comes the easy part!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40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8686800" cy="5867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Responses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res.download </a:t>
            </a:r>
            <a:r>
              <a:rPr lang="en-US" noProof="1"/>
              <a:t>- prompt a </a:t>
            </a:r>
            <a:r>
              <a:rPr lang="en-US" b="1" noProof="1"/>
              <a:t>file</a:t>
            </a:r>
            <a:r>
              <a:rPr lang="en-US" noProof="1"/>
              <a:t> to be downloaded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 </a:t>
            </a:r>
            <a:r>
              <a:rPr lang="en-US" dirty="0"/>
              <a:t>- end the response process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res.json</a:t>
            </a:r>
            <a:r>
              <a:rPr lang="en-US" dirty="0">
                <a:solidFill>
                  <a:srgbClr val="FDFFFF"/>
                </a:solidFill>
              </a:rPr>
              <a:t> - </a:t>
            </a:r>
            <a:r>
              <a:rPr lang="en-US" b="1" dirty="0"/>
              <a:t>send</a:t>
            </a:r>
            <a:r>
              <a:rPr lang="en-US" dirty="0"/>
              <a:t> a </a:t>
            </a:r>
            <a:r>
              <a:rPr lang="en-US" b="1" dirty="0"/>
              <a:t>JSON</a:t>
            </a:r>
            <a:r>
              <a:rPr lang="en-US" dirty="0"/>
              <a:t> response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res.jsonp</a:t>
            </a:r>
            <a:r>
              <a:rPr lang="en-US" dirty="0"/>
              <a:t> - send a JSON response with JSONP </a:t>
            </a:r>
            <a:r>
              <a:rPr lang="en-US" noProof="1"/>
              <a:t>support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noProof="1"/>
              <a:t> - </a:t>
            </a:r>
            <a:r>
              <a:rPr lang="en-US" b="1" noProof="1"/>
              <a:t>redirect</a:t>
            </a:r>
            <a:r>
              <a:rPr lang="en-US" noProof="1"/>
              <a:t> a request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noProof="1"/>
              <a:t> - </a:t>
            </a:r>
            <a:r>
              <a:rPr lang="en-US" b="1" noProof="1"/>
              <a:t>render</a:t>
            </a:r>
            <a:r>
              <a:rPr lang="en-US" noProof="1"/>
              <a:t> a </a:t>
            </a:r>
            <a:r>
              <a:rPr lang="en-US" b="1" noProof="1"/>
              <a:t>view</a:t>
            </a:r>
            <a:r>
              <a:rPr lang="en-US" noProof="1"/>
              <a:t> template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noProof="1"/>
              <a:t> - send a response of various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res.sendFile</a:t>
            </a:r>
            <a:r>
              <a:rPr lang="en-US" noProof="1"/>
              <a:t> - </a:t>
            </a:r>
            <a:r>
              <a:rPr lang="en-US" b="1" noProof="1"/>
              <a:t>send</a:t>
            </a:r>
            <a:r>
              <a:rPr lang="en-US" noProof="1"/>
              <a:t> a </a:t>
            </a:r>
            <a:r>
              <a:rPr lang="en-US" b="1" noProof="1"/>
              <a:t>file</a:t>
            </a:r>
            <a:r>
              <a:rPr lang="en-US" noProof="1"/>
              <a:t> as an octet stream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res.sendStatus </a:t>
            </a:r>
            <a:r>
              <a:rPr lang="en-US" noProof="1"/>
              <a:t>-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noProof="1"/>
              <a:t>set</a:t>
            </a:r>
            <a:r>
              <a:rPr lang="en-US" noProof="1"/>
              <a:t> the response status </a:t>
            </a:r>
            <a:r>
              <a:rPr lang="en-US" b="1" noProof="1"/>
              <a:t>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Serve HTML And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25989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easy: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files from the directory will be public: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</a:t>
            </a:r>
            <a:r>
              <a:rPr lang="en-US" sz="2200" noProof="1">
                <a:solidFill>
                  <a:srgbClr val="FDFFFF"/>
                </a:solidFill>
              </a:rPr>
              <a:t>express.static('public')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app.use('/static', express.static('public'))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http://localhost:3000/images/kitten.jpg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http://localhost:3000/css/style.css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http://localhost:3000/js/app.js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http://localhost:3000/images/bg.png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http://localhost:3000/hello.html</a:t>
            </a:r>
          </a:p>
        </p:txBody>
      </p:sp>
    </p:spTree>
    <p:extLst>
      <p:ext uri="{BB962C8B-B14F-4D97-AF65-F5344CB8AC3E}">
        <p14:creationId xmlns:p14="http://schemas.microsoft.com/office/powerpoint/2010/main" val="293379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Intercepting The HTTP</a:t>
            </a:r>
          </a:p>
        </p:txBody>
      </p:sp>
    </p:spTree>
    <p:extLst>
      <p:ext uri="{BB962C8B-B14F-4D97-AF65-F5344CB8AC3E}">
        <p14:creationId xmlns:p14="http://schemas.microsoft.com/office/powerpoint/2010/main" val="329911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just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manipulate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kind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var app = express()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next()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7784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only for specific path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Or for path and method (and multiple too):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Array of handlers can be passed too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37800" y="14478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</a:t>
            </a:r>
            <a:r>
              <a:rPr lang="en-US" sz="2200" noProof="1">
                <a:solidFill>
                  <a:srgbClr val="FDFFFF"/>
                </a:solidFill>
              </a:rPr>
              <a:t>'/user/:id'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console.log('Request Type:', req.method)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next()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7800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</a:t>
            </a:r>
            <a:r>
              <a:rPr lang="en-US" sz="2200" noProof="1">
                <a:solidFill>
                  <a:srgbClr val="FDFFFF"/>
                </a:solidFill>
              </a:rPr>
              <a:t>'/user/:id'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console.log('ID:', req.params.id)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next()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}, 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res.send('User Info')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9445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524000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let bodyParser = require('body-parser')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 port = 1337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express()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rgbClr val="FDFFFF"/>
                </a:solidFill>
              </a:rPr>
              <a:t>app.use(bodyParser.urlencoded({ extended: true }))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app.post('/create',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console.log(req.body)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res.send('Thanks!')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(port</a:t>
            </a:r>
            <a:r>
              <a:rPr lang="bg-BG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2286000"/>
            <a:ext cx="9601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app.set('view engine', 'pug');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app.set('views', __dirname + '/views');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app.use(cookieParser());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app.use(bodyParser());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app.use(session({secret: 'magic unicorns'}));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app.use(passport.initialize());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app.use(passport.session());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val="373526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View Engines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Dynamic HTML Pages</a:t>
            </a:r>
          </a:p>
        </p:txBody>
      </p:sp>
    </p:spTree>
    <p:extLst>
      <p:ext uri="{BB962C8B-B14F-4D97-AF65-F5344CB8AC3E}">
        <p14:creationId xmlns:p14="http://schemas.microsoft.com/office/powerpoint/2010/main" val="208199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4815" y="1146639"/>
            <a:ext cx="8686800" cy="5095875"/>
          </a:xfrm>
        </p:spPr>
        <p:txBody>
          <a:bodyPr/>
          <a:lstStyle/>
          <a:p>
            <a:r>
              <a:rPr lang="en-US" dirty="0"/>
              <a:t>Server view engines return ready-to-use HTML to the client (the browser)</a:t>
            </a:r>
          </a:p>
          <a:p>
            <a:pPr lvl="1"/>
            <a:r>
              <a:rPr lang="en-US" dirty="0"/>
              <a:t>They parse the data to HTML on the server</a:t>
            </a:r>
          </a:p>
          <a:p>
            <a:pPr lvl="1"/>
            <a:r>
              <a:rPr lang="en-US" dirty="0"/>
              <a:t>*Web applications, created with server view engines are not real SPA apps</a:t>
            </a:r>
          </a:p>
          <a:p>
            <a:pPr lvl="2"/>
            <a:r>
              <a:rPr lang="en-US" dirty="0"/>
              <a:t>In most cases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 (Jade), Mustache, Handlebars, EJS, </a:t>
            </a:r>
            <a:r>
              <a:rPr lang="en-US" noProof="1"/>
              <a:t>Vash</a:t>
            </a:r>
          </a:p>
        </p:txBody>
      </p:sp>
    </p:spTree>
    <p:extLst>
      <p:ext uri="{BB962C8B-B14F-4D97-AF65-F5344CB8AC3E}">
        <p14:creationId xmlns:p14="http://schemas.microsoft.com/office/powerpoint/2010/main" val="15503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Express.js</a:t>
            </a:r>
          </a:p>
          <a:p>
            <a:pPr>
              <a:lnSpc>
                <a:spcPct val="100000"/>
              </a:lnSpc>
            </a:pPr>
            <a:r>
              <a:rPr lang="en-US" dirty="0"/>
              <a:t>Router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Routes and Handlers</a:t>
            </a:r>
          </a:p>
          <a:p>
            <a:pPr>
              <a:lnSpc>
                <a:spcPct val="100000"/>
              </a:lnSpc>
            </a:pPr>
            <a:r>
              <a:rPr lang="en-US" dirty="0"/>
              <a:t>Static Files</a:t>
            </a:r>
          </a:p>
          <a:p>
            <a:pPr>
              <a:lnSpc>
                <a:spcPct val="100000"/>
              </a:lnSpc>
            </a:pPr>
            <a:r>
              <a:rPr lang="en-US" dirty="0"/>
              <a:t>Middleware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and Third-Party</a:t>
            </a:r>
          </a:p>
          <a:p>
            <a:pPr>
              <a:lnSpc>
                <a:spcPct val="100000"/>
              </a:lnSpc>
            </a:pPr>
            <a:r>
              <a:rPr lang="en-US" dirty="0"/>
              <a:t>Pug (Jade) View Engine</a:t>
            </a:r>
          </a:p>
          <a:p>
            <a:pPr>
              <a:lnSpc>
                <a:spcPct val="100000"/>
              </a:lnSpc>
            </a:pPr>
            <a:r>
              <a:rPr lang="en-US" dirty="0"/>
              <a:t>Stylus Preprocessor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4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Template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9144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/>
              <a:t>Pug (Jade) 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Pug (Jade) 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414743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Pug (Jade)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Install Pug (Jade) with Node.js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npm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install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pug 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461807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</a:p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each val in [1, 2, 3, 4, 5]</a:t>
            </a:r>
          </a:p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li= 'Item ' + val</a:t>
            </a:r>
            <a:endParaRPr lang="it-IT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2634889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npm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install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pug-cli -g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478257" y="3723144"/>
            <a:ext cx="50781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&lt;ul&gt;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1&lt;/li&gt;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2&lt;/li&gt;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3&lt;/li&gt;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4&lt;/li&gt;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5&lt;/li&gt;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78256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pug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.pug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70212" y="1474474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Install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PUG</a:t>
            </a:r>
            <a:endParaRPr lang="bg-BG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5729" y="3871368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index.pug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31543" y="1430772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031543" y="3145313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998" y="813165"/>
            <a:ext cx="8432814" cy="2504138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5531" y="3607333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rgbClr val="FDFFFF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table</a:t>
            </a:r>
            <a:r>
              <a:rPr lang="it-IT" sz="2200" dirty="0">
                <a:solidFill>
                  <a:srgbClr val="FDFFFF"/>
                </a:solidFill>
              </a:rPr>
              <a:t>.special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th Header 1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th Header 2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td Data 1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52200" y="2590800"/>
            <a:ext cx="52691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</a:t>
            </a:r>
            <a:r>
              <a:rPr lang="it-IT" sz="2200" dirty="0">
                <a:solidFill>
                  <a:srgbClr val="FDFFFF"/>
                </a:solidFill>
              </a:rPr>
              <a:t>id="wrapper"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&lt;table </a:t>
            </a:r>
            <a:r>
              <a:rPr lang="it-IT" sz="2200" dirty="0">
                <a:solidFill>
                  <a:srgbClr val="FDFFFF"/>
                </a:solidFill>
              </a:rPr>
              <a:t>class="special"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&lt;th&gt;Header 1&lt;/th&gt;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&lt;th&gt;Header 2&lt;/th&gt;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&lt;td&gt;Data 1&lt;/td&gt;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&lt;td&gt;Data 2&lt;/td&gt;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&lt;/table&gt;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7158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674" y="762001"/>
            <a:ext cx="8686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Attribites are written inside '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'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with </a:t>
            </a:r>
            <a:br>
              <a:rPr lang="en-US" dirty="0"/>
            </a:br>
            <a:r>
              <a:rPr lang="en-US" dirty="0"/>
              <a:t>commas </a:t>
            </a:r>
            <a:r>
              <a:rPr lang="en-US" b="1" dirty="0"/>
              <a:t>'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2920811"/>
            <a:ext cx="3657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h1#logo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a</a:t>
            </a:r>
            <a:r>
              <a:rPr lang="it-IT" sz="2200" dirty="0">
                <a:solidFill>
                  <a:srgbClr val="FDFFFF"/>
                </a:solidFill>
              </a:rPr>
              <a:t>(href='...’)</a:t>
            </a:r>
            <a:endParaRPr lang="en-US" sz="2200" dirty="0">
              <a:solidFill>
                <a:srgbClr val="FDFFFF"/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img</a:t>
            </a:r>
            <a:r>
              <a:rPr lang="en-US" sz="2200" noProof="1">
                <a:solidFill>
                  <a:srgbClr val="FDFFFF"/>
                </a:solidFill>
              </a:rPr>
              <a:t>(src='…')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nav#main-nav</a:t>
            </a:r>
            <a:r>
              <a:rPr lang="en-US" sz="2200" noProof="1">
                <a:solidFill>
                  <a:srgbClr val="FDFFFF"/>
                </a:solidFill>
              </a:rPr>
              <a:t>: ul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li.nav-item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200" noProof="1">
                <a:solidFill>
                  <a:srgbClr val="FDFFFF"/>
                </a:solidFill>
              </a:rPr>
              <a:t>(href='…')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03812" y="1676400"/>
            <a:ext cx="571499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id="wrapper"&gt;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&lt;h1 id="logo"&gt;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&lt;a </a:t>
            </a:r>
            <a:r>
              <a:rPr lang="it-IT" sz="2200" dirty="0">
                <a:solidFill>
                  <a:srgbClr val="FDFFFF"/>
                </a:solidFill>
              </a:rPr>
              <a:t>href="..."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       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&lt;img </a:t>
            </a:r>
            <a:r>
              <a:rPr lang="it-IT" sz="2200" dirty="0">
                <a:solidFill>
                  <a:srgbClr val="FDFFFF"/>
                </a:solidFill>
              </a:rPr>
              <a:t>src="..."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&lt;/a&gt;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&lt;/h1&gt;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&lt;nav id="main-nav"&gt;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&lt;ul&gt;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 class="nav-item"&gt;  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&lt;a </a:t>
            </a:r>
            <a:r>
              <a:rPr lang="it-IT" sz="2200" dirty="0">
                <a:solidFill>
                  <a:srgbClr val="FDFFFF"/>
                </a:solidFill>
              </a:rPr>
              <a:t>href="..."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&gt;...&lt;/a&gt;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&lt;/ul&gt;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&lt;/nav&gt;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9510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given an array of items, put them into a table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2749553"/>
            <a:ext cx="426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#wrapper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h1#logo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a(href='...')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= </a:t>
            </a:r>
            <a:r>
              <a:rPr lang="it-IT" sz="2000" dirty="0">
                <a:solidFill>
                  <a:schemeClr val="tx1"/>
                </a:solidFill>
              </a:rPr>
              <a:t>title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nav#main-nav: ul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each </a:t>
            </a:r>
            <a:r>
              <a:rPr lang="it-IT" sz="2000" dirty="0">
                <a:solidFill>
                  <a:schemeClr val="tx1"/>
                </a:solidFill>
              </a:rPr>
              <a:t>item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 </a:t>
            </a:r>
            <a:r>
              <a:rPr lang="it-IT" sz="2000" dirty="0">
                <a:solidFill>
                  <a:schemeClr val="tx1"/>
                </a:solidFill>
              </a:rPr>
              <a:t>nav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li.nav-item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a(href= </a:t>
            </a:r>
            <a:r>
              <a:rPr lang="it-IT" sz="2000" dirty="0">
                <a:solidFill>
                  <a:schemeClr val="tx1"/>
                </a:solidFill>
              </a:rPr>
              <a:t>item.url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= </a:t>
            </a:r>
            <a:r>
              <a:rPr lang="it-IT" sz="2000" dirty="0">
                <a:solidFill>
                  <a:schemeClr val="tx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6042" y="2002800"/>
            <a:ext cx="542136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id="wrapper"&gt;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&lt;h1 id="logo"&gt;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&lt;a href="..."&gt;</a:t>
            </a:r>
            <a:r>
              <a:rPr lang="it-IT" sz="2000" dirty="0">
                <a:solidFill>
                  <a:schemeClr val="tx1"/>
                </a:solidFill>
              </a:rPr>
              <a:t>Lorem ipsum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   &lt;/h1&gt;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&lt;nav id="main-nav"&gt;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&lt;ul&gt;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&lt;a href="</a:t>
            </a:r>
            <a:r>
              <a:rPr lang="it-IT" sz="2000" dirty="0">
                <a:solidFill>
                  <a:schemeClr val="tx1"/>
                </a:solidFill>
              </a:rPr>
              <a:t>#home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  <a:r>
              <a:rPr lang="it-IT" sz="2000" dirty="0">
                <a:solidFill>
                  <a:schemeClr val="tx1"/>
                </a:solidFill>
              </a:rPr>
              <a:t>Home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&lt;a href="</a:t>
            </a:r>
            <a:r>
              <a:rPr lang="it-IT" sz="2000" dirty="0">
                <a:solidFill>
                  <a:schemeClr val="tx1"/>
                </a:solidFill>
              </a:rPr>
              <a:t>#about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  <a:r>
              <a:rPr lang="it-IT" sz="2000" dirty="0">
                <a:solidFill>
                  <a:schemeClr val="tx1"/>
                </a:solidFill>
              </a:rPr>
              <a:t>About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&lt;/ul&gt;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&lt;/nav&gt;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287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in Pug (Jade)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652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contain conditionals, loops,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44478" y="1600200"/>
            <a:ext cx="8212334" cy="4927652"/>
            <a:chOff x="2211078" y="2113248"/>
            <a:chExt cx="7329347" cy="430390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123569" y="2113248"/>
              <a:ext cx="3568824" cy="18172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if condition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h1.success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|</a:t>
              </a:r>
              <a:r>
                <a:rPr lang="bg-BG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</a:t>
              </a:r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ulfilled! 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else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h1.error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| Not fullfilled   </a:t>
              </a: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3134356" y="4182160"/>
              <a:ext cx="2587194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condition: true</a:t>
              </a:r>
              <a:b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</a:br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}</a:t>
              </a: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2211078" y="5449409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&lt;h1 class="success"&gt;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Fulfilled! 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&lt;/h1&gt;</a:t>
              </a:r>
            </a:p>
          </p:txBody>
        </p:sp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029953" y="4206093"/>
              <a:ext cx="2762395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condition: false</a:t>
              </a:r>
              <a:b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</a:br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}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 rot="5400000" flipV="1">
              <a:off x="3383911" y="3430630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599770" y="3430632"/>
              <a:ext cx="84415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8711595" y="4709750"/>
              <a:ext cx="820412" cy="658907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V="1">
              <a:off x="2394698" y="4709751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6029953" y="5449410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&lt;h1 class="error"&gt;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Not fulfilled! 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&lt;/h1&gt;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2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Pug (Jade) With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Just set the view engine and views location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8012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DFFFF"/>
                </a:solidFill>
              </a:rPr>
              <a:t>app.set('view engine', 'pug')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app.set('views', path.join(__dirname, 'views'))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app.get('/initial',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res.render('index', { myArray: [1, 3, 5, 7] })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4027388"/>
            <a:ext cx="842713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head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body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div.test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      each val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</a:t>
            </a:r>
            <a:r>
              <a:rPr lang="en-US" sz="2200" noProof="1">
                <a:solidFill>
                  <a:srgbClr val="FDFFFF"/>
                </a:solidFill>
              </a:rPr>
              <a:t> myArray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 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sz="2200" noProof="1">
                <a:solidFill>
                  <a:srgbClr val="FDFFFF"/>
                </a:solidFill>
              </a:rPr>
              <a:t>= 'Test ' + val</a:t>
            </a:r>
          </a:p>
        </p:txBody>
      </p:sp>
    </p:spTree>
    <p:extLst>
      <p:ext uri="{BB962C8B-B14F-4D97-AF65-F5344CB8AC3E}">
        <p14:creationId xmlns:p14="http://schemas.microsoft.com/office/powerpoint/2010/main" val="304829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Stylus Preprocessor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CSS On a Whole New Level</a:t>
            </a:r>
          </a:p>
        </p:txBody>
      </p:sp>
    </p:spTree>
    <p:extLst>
      <p:ext uri="{BB962C8B-B14F-4D97-AF65-F5344CB8AC3E}">
        <p14:creationId xmlns:p14="http://schemas.microsoft.com/office/powerpoint/2010/main" val="294583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Stylus With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1"/>
            <a:ext cx="8686800" cy="6400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Stylus is a CSS preprocessor - </a:t>
            </a:r>
            <a:r>
              <a:rPr lang="en-US" sz="3000" dirty="0">
                <a:hlinkClick r:id="rId2"/>
              </a:rPr>
              <a:t>http://stylus-lang.com/</a:t>
            </a: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5309" y="1522943"/>
            <a:ext cx="1033590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app.use(stylus.middleware({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src: path.join(__dirname, 'public'),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compile: (str, path) =&gt; stylus(str).set('filename', path)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5309" y="4038600"/>
            <a:ext cx="1033590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font-size: 75px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padding-top: 15px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8815" y="3182714"/>
            <a:ext cx="8686800" cy="6426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And in "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</a:t>
            </a:r>
            <a:r>
              <a:rPr lang="en-US" sz="30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styl</a:t>
            </a:r>
            <a:r>
              <a:rPr lang="en-US" sz="3000" dirty="0"/>
              <a:t>"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268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https://softuni.bg/trainings/1434/node-js-development-september-2016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Web – Express.js Fundamentals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to Express.js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Install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/>
            <a:r>
              <a:rPr lang="en-US" noProof="1"/>
              <a:t>Also install intellisense</a:t>
            </a:r>
          </a:p>
          <a:p>
            <a:r>
              <a:rPr lang="en-US" noProof="1"/>
              <a:t>You can check out </a:t>
            </a:r>
            <a:r>
              <a:rPr lang="en-US" noProof="1">
                <a:hlinkClick r:id="rId2"/>
              </a:rPr>
              <a:t>http://expressjs.com/</a:t>
            </a:r>
            <a:r>
              <a:rPr lang="en-US" noProof="1"/>
              <a:t> </a:t>
            </a: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0188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npm install express --save --save-exact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3440254"/>
            <a:ext cx="114300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 port = 1337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app.get('/',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res.send('Hi!')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app.listen(port, () =&gt; console.log(`Express running on port ${port}...`))</a:t>
            </a: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Router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GET, POST And Friends</a:t>
            </a:r>
          </a:p>
        </p:txBody>
      </p:sp>
    </p:spTree>
    <p:extLst>
      <p:ext uri="{BB962C8B-B14F-4D97-AF65-F5344CB8AC3E}">
        <p14:creationId xmlns:p14="http://schemas.microsoft.com/office/powerpoint/2010/main" val="282401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app is an instance of express</a:t>
            </a:r>
          </a:p>
          <a:p>
            <a:pPr lvl="1"/>
            <a:r>
              <a:rPr lang="en-US" dirty="0"/>
              <a:t>METHOD is an HTTP request method, in lowercase</a:t>
            </a:r>
          </a:p>
          <a:p>
            <a:pPr lvl="1"/>
            <a:r>
              <a:rPr lang="en-US" dirty="0"/>
              <a:t>PATH is a path on the server</a:t>
            </a:r>
          </a:p>
          <a:p>
            <a:pPr lvl="1"/>
            <a:r>
              <a:rPr lang="en-US" dirty="0"/>
              <a:t>HANDLER is the function executed when the route is 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app.METHOD(PATH, HANDLER)</a:t>
            </a:r>
          </a:p>
        </p:txBody>
      </p:sp>
    </p:spTree>
    <p:extLst>
      <p:ext uri="{BB962C8B-B14F-4D97-AF65-F5344CB8AC3E}">
        <p14:creationId xmlns:p14="http://schemas.microsoft.com/office/powerpoint/2010/main" val="24220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1582161"/>
            <a:ext cx="8077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// GET method route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</a:t>
            </a:r>
            <a:r>
              <a:rPr lang="en-US" sz="2200" noProof="1">
                <a:solidFill>
                  <a:srgbClr val="FDFFFF"/>
                </a:solidFill>
              </a:rPr>
              <a:t>get('/all'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200" noProof="1">
                <a:solidFill>
                  <a:srgbClr val="FDFFFF"/>
                </a:solidFill>
              </a:rPr>
              <a:t>(req, res)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res.send('GET request to the homepage')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// POST method route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</a:t>
            </a:r>
            <a:r>
              <a:rPr lang="en-US" sz="2200" noProof="1">
                <a:solidFill>
                  <a:srgbClr val="FDFFFF"/>
                </a:solidFill>
              </a:rPr>
              <a:t>post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200" noProof="1">
                <a:solidFill>
                  <a:srgbClr val="FDFFFF"/>
                </a:solidFill>
              </a:rPr>
              <a:t>'/create', (req, res)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res.send('POST request to the homepage')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// ALL methods route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</a:t>
            </a:r>
            <a:r>
              <a:rPr lang="en-US" sz="2200" noProof="1">
                <a:solidFill>
                  <a:srgbClr val="FDFFFF"/>
                </a:solidFill>
              </a:rPr>
              <a:t>all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200" noProof="1">
                <a:solidFill>
                  <a:srgbClr val="FDFFFF"/>
                </a:solidFill>
              </a:rPr>
              <a:t>'/all-methods', (req, res)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res.send('POST request to the homepage')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1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contain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have parameters: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903801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</a:t>
            </a:r>
            <a:r>
              <a:rPr lang="en-US" sz="2200" noProof="1">
                <a:solidFill>
                  <a:srgbClr val="FDFFFF"/>
                </a:solidFill>
              </a:rPr>
              <a:t>'*'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res.send('Matches everything')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sz="2200" noProof="1">
                <a:solidFill>
                  <a:srgbClr val="FDFFFF"/>
                </a:solidFill>
              </a:rPr>
              <a:t>(/.*fly$/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res.send('butterfly, dragonfly')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855200"/>
            <a:ext cx="903801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app.get('/users/</a:t>
            </a:r>
            <a:r>
              <a:rPr lang="en-US" sz="2200" noProof="1">
                <a:solidFill>
                  <a:srgbClr val="FDFFFF"/>
                </a:solidFill>
              </a:rPr>
              <a:t>:userId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/books/</a:t>
            </a:r>
            <a:r>
              <a:rPr lang="en-US" sz="2200" noProof="1">
                <a:solidFill>
                  <a:srgbClr val="FDFFFF"/>
                </a:solidFill>
              </a:rPr>
              <a:t>:bookId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res.send(req.params)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7916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2000</Words>
  <Application>Microsoft Office PowerPoint</Application>
  <PresentationFormat>Custom</PresentationFormat>
  <Paragraphs>369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Express.js</vt:lpstr>
      <vt:lpstr>Table of Contents</vt:lpstr>
      <vt:lpstr>Have a Question?</vt:lpstr>
      <vt:lpstr>Introduction to Express.js</vt:lpstr>
      <vt:lpstr>Introduction to Express.js</vt:lpstr>
      <vt:lpstr>Router</vt:lpstr>
      <vt:lpstr>Router</vt:lpstr>
      <vt:lpstr>Router</vt:lpstr>
      <vt:lpstr>Router</vt:lpstr>
      <vt:lpstr>Router</vt:lpstr>
      <vt:lpstr>Static Files</vt:lpstr>
      <vt:lpstr>Static Files</vt:lpstr>
      <vt:lpstr>Middleware</vt:lpstr>
      <vt:lpstr>Middleware</vt:lpstr>
      <vt:lpstr>Middleware</vt:lpstr>
      <vt:lpstr>Third-Party Middleware</vt:lpstr>
      <vt:lpstr>Third-Party Middleware</vt:lpstr>
      <vt:lpstr>View Engines</vt:lpstr>
      <vt:lpstr>Server View Engines</vt:lpstr>
      <vt:lpstr>Pug (Jade) Template Engine</vt:lpstr>
      <vt:lpstr>Using Pug (Jade)</vt:lpstr>
      <vt:lpstr>Pug (Jade) Tags</vt:lpstr>
      <vt:lpstr>Pug (Jade) Attributes</vt:lpstr>
      <vt:lpstr>Pug (Jade) Models</vt:lpstr>
      <vt:lpstr>Running Script in Pug (Jade)</vt:lpstr>
      <vt:lpstr>Using Pug (Jade) With Express.js</vt:lpstr>
      <vt:lpstr>Stylus Preprocessor</vt:lpstr>
      <vt:lpstr>Using Stylus With Express.js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2017-05-30T09:49:53Z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