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599" r:id="rId3"/>
    <p:sldId id="600" r:id="rId4"/>
    <p:sldId id="542" r:id="rId5"/>
    <p:sldId id="543" r:id="rId6"/>
    <p:sldId id="567" r:id="rId7"/>
    <p:sldId id="568" r:id="rId8"/>
    <p:sldId id="569" r:id="rId9"/>
    <p:sldId id="570" r:id="rId10"/>
    <p:sldId id="601" r:id="rId11"/>
    <p:sldId id="571" r:id="rId12"/>
    <p:sldId id="572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3" r:id="rId22"/>
    <p:sldId id="584" r:id="rId23"/>
    <p:sldId id="586" r:id="rId24"/>
    <p:sldId id="587" r:id="rId25"/>
    <p:sldId id="588" r:id="rId26"/>
    <p:sldId id="585" r:id="rId27"/>
    <p:sldId id="589" r:id="rId28"/>
    <p:sldId id="590" r:id="rId29"/>
    <p:sldId id="591" r:id="rId30"/>
    <p:sldId id="593" r:id="rId31"/>
    <p:sldId id="594" r:id="rId32"/>
    <p:sldId id="595" r:id="rId33"/>
    <p:sldId id="596" r:id="rId34"/>
    <p:sldId id="597" r:id="rId35"/>
    <p:sldId id="598" r:id="rId36"/>
    <p:sldId id="454" r:id="rId37"/>
    <p:sldId id="455" r:id="rId38"/>
    <p:sldId id="45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E3CCA5A-89CE-45E1-9E38-E7C9A8C2C57F}">
          <p14:sldIdLst>
            <p14:sldId id="599"/>
            <p14:sldId id="600"/>
          </p14:sldIdLst>
        </p14:section>
        <p14:section name="Initial Steps" id="{52E459C4-9897-4406-A566-5193C61AEC34}">
          <p14:sldIdLst>
            <p14:sldId id="542"/>
            <p14:sldId id="543"/>
            <p14:sldId id="567"/>
            <p14:sldId id="568"/>
            <p14:sldId id="569"/>
            <p14:sldId id="570"/>
            <p14:sldId id="601"/>
            <p14:sldId id="571"/>
          </p14:sldIdLst>
        </p14:section>
        <p14:section name="Configuration" id="{FBB979C4-8056-4F8D-8E74-C08A9BE6CB60}">
          <p14:sldIdLst>
            <p14:sldId id="572"/>
            <p14:sldId id="574"/>
            <p14:sldId id="575"/>
            <p14:sldId id="576"/>
            <p14:sldId id="577"/>
          </p14:sldIdLst>
        </p14:section>
        <p14:section name="Controllers and Views" id="{DA8FD70F-92EB-471F-A836-86EB80B8DC98}">
          <p14:sldIdLst>
            <p14:sldId id="578"/>
            <p14:sldId id="579"/>
            <p14:sldId id="580"/>
            <p14:sldId id="581"/>
            <p14:sldId id="583"/>
          </p14:sldIdLst>
        </p14:section>
        <p14:section name="Authentication" id="{8BAE3B93-28F6-4A83-BD1C-77D4F48DD51B}">
          <p14:sldIdLst>
            <p14:sldId id="584"/>
            <p14:sldId id="586"/>
            <p14:sldId id="587"/>
            <p14:sldId id="588"/>
            <p14:sldId id="585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Summary" id="{70B541B9-B175-4E22-AD38-988FD8296574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914400"/>
            <a:ext cx="8478955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Authentication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Separating your application!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40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static files as last middleware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  <a:r>
              <a:rPr lang="en-US" dirty="0" smtClean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1501143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handlebars = require('express-handlebars')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app.engine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('handlebars', handlebars({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defaultLayout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'main'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420638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val="3440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settings.js </a:t>
            </a:r>
            <a:r>
              <a:rPr lang="en-US" dirty="0" smtClean="0"/>
              <a:t>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5918" y="20574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/settings.js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path = require('path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path.normalize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1337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development: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port: 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production: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 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/settings')[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(settings)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settings.db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(err) throw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('error', (err) =&gt; console.log('Database error: ' + err))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/database')(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/express.js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handlebars = require('express-handlebars')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app.engine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('handlebars', handlebars({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defaultLayout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'main' }))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console.log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('Express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app)</a:t>
            </a:r>
          </a:p>
        </p:txBody>
      </p:sp>
    </p:spTree>
    <p:extLst>
      <p:ext uri="{BB962C8B-B14F-4D97-AF65-F5344CB8AC3E}">
        <p14:creationId xmlns:p14="http://schemas.microsoft.com/office/powerpoint/2010/main" val="9841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('index')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val="1207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1906174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index: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'home/index') // do not forget to move the view file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about: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5029200"/>
            <a:ext cx="103842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require('./home-controller')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home: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homeController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use the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524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('/about',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</a:t>
            </a:r>
            <a:r>
              <a:rPr lang="en-US" dirty="0" smtClean="0"/>
              <a:t> handlebars layout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0674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&lt;html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&lt;link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type="text/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 /&gt;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&lt;div class="container"&gt;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class="menu"&gt;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="/"&gt;Index&lt;/a&gt;&lt;/li&gt;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="/about"&gt;About&lt;/a&gt;&lt;/li&gt;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{{{body}}}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&lt;/div&gt;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&lt;/html&gt;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these styles to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5789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color: red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.container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25%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list-style-type: none;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0;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li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display: inline-block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li:after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content: "\00a0";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utilities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21336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crypto = require('crypto')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crypto.randomBytes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(128).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('base64'),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(salt,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password)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crypto.createHmac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'sha256',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salt).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update(password).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digest('hex')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User.js </a:t>
            </a:r>
            <a:r>
              <a:rPr lang="en-US" dirty="0" smtClean="0"/>
              <a:t>and use it in the database </a:t>
            </a:r>
            <a:r>
              <a:rPr lang="en-US" dirty="0" err="1" smtClean="0"/>
              <a:t>config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1336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encryption = require('encryption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'{PATH} is required'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username: { type: String,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required: REQUIRED_VALIDATION_MESSAGE, unique: true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},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secondName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},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roles: [String]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914400"/>
            <a:ext cx="1038429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userSchema.method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authenticate: (password)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password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true 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return false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User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module.exports.seedAdminUser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({}).then((users)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users.length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 0)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salt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(salt,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ivaylo.kenov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salt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roles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['Admin']})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9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Body-parser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Session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Cookie-parser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Passport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</a:t>
            </a:r>
            <a:r>
              <a:rPr lang="en-US" dirty="0" smtClean="0"/>
              <a:t>Passport Local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4724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passport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08160" y="5922369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passport-local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8815" y="14478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body-parser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7291" y="2514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express-session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5639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cookie-parser --save --save-exact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code skipped for brevity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bg-BG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secret: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neshto-taino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!@#$%',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resave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saveUninitialized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passport.initialize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require('passport-local')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= require('mongoose').model('User')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((username, password,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username }).then(user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user.authenticate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(password))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return 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28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1476" y="951066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(user) return done(null,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passport.deserializeUser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((id,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User.findById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/passport')()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Register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POST route should create user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24567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res.locals.globalError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err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('users/register',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10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Layout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19413" y="14478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{{#if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li&gt;{{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}}&lt;/li&gt;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="/users/register"&gt;Register&lt;/a&gt;&lt;/li&gt;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{{#if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h3&gt;{{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}}&lt;/h3&gt;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if}}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3780" y="4724004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next()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53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521025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3886200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form id="logout-form" action="/users/logout" method="POST"&gt;&lt;/form&gt;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javascript:document.getElementById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('logout-form').submit()"&gt;Logout&lt;/a&gt;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 (you may 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4612" y="1524000"/>
            <a:ext cx="120583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loginPost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then((user)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reqHashedPwd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!==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requestHashedPwd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('users/login', 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'Invalid username or password'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062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Authenticated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4" y="6858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208436"/>
            <a:ext cx="1175350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(role)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return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&amp;&amp;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req.user.roles.indexOf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Use It In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question others opinions and try to improve them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364948"/>
            <a:ext cx="1108719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('/admin/articles',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('Admin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controllers.admin.articles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('/articles/add',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controllers.articles.add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 smtClean="0"/>
              <a:t>Add index.js, engines, description, etc.</a:t>
            </a:r>
          </a:p>
          <a:p>
            <a:pPr lvl="1"/>
            <a:r>
              <a:rPr lang="en-US" dirty="0" smtClean="0"/>
              <a:t>Add IntelliSense</a:t>
            </a:r>
          </a:p>
          <a:p>
            <a:pPr lvl="2"/>
            <a:r>
              <a:rPr lang="en-US" dirty="0" smtClean="0"/>
              <a:t>For the IDE</a:t>
            </a:r>
          </a:p>
          <a:p>
            <a:pPr lvl="1"/>
            <a:r>
              <a:rPr lang="en-US" dirty="0" smtClean="0"/>
              <a:t>Add configuration files</a:t>
            </a:r>
          </a:p>
          <a:p>
            <a:pPr lvl="2"/>
            <a:r>
              <a:rPr lang="en-US" dirty="0" smtClean="0"/>
              <a:t>For the IDE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MongoDB (if you haven't already)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mongoose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using Tortoise </a:t>
            </a:r>
            <a:r>
              <a:rPr lang="en-US" dirty="0" err="1" smtClean="0"/>
              <a:t>Git</a:t>
            </a:r>
            <a:r>
              <a:rPr lang="en-US" dirty="0" smtClean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7247" y="29210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7247" y="410049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val="1303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Prepare sample server for testing purposes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console.log('Express ready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mongoose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.connect('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localhost:27017/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('OK!')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val="2585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Create two directories</a:t>
            </a:r>
          </a:p>
          <a:p>
            <a:pPr lvl="1"/>
            <a:r>
              <a:rPr lang="en-US" dirty="0" smtClean="0"/>
              <a:t>Server – for server logic files</a:t>
            </a:r>
          </a:p>
          <a:p>
            <a:pPr lvl="1"/>
            <a:r>
              <a:rPr lang="en-US" dirty="0" smtClean="0"/>
              <a:t>Public – for content files (HTML, CSS, IMG, etc.)</a:t>
            </a:r>
          </a:p>
          <a:p>
            <a:r>
              <a:rPr lang="en-US" dirty="0" smtClean="0"/>
              <a:t>Prepare environment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3657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NODE_ENV=development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48888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412" y="59200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|| 1337</a:t>
            </a:r>
          </a:p>
        </p:txBody>
      </p:sp>
    </p:spTree>
    <p:extLst>
      <p:ext uri="{BB962C8B-B14F-4D97-AF65-F5344CB8AC3E}">
        <p14:creationId xmlns:p14="http://schemas.microsoft.com/office/powerpoint/2010/main" val="688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Handlebars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index.handlebars</a:t>
            </a:r>
            <a:r>
              <a:rPr lang="en-US" dirty="0" smtClean="0"/>
              <a:t> with simple markup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 smtClean="0"/>
              <a:t> folder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main.handlebars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 smtClean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352" y="1600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express-handlebars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18623" y="3581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&lt;h1&gt;Hi!&lt;/h1&gt;</a:t>
            </a:r>
          </a:p>
        </p:txBody>
      </p:sp>
    </p:spTree>
    <p:extLst>
      <p:ext uri="{BB962C8B-B14F-4D97-AF65-F5344CB8AC3E}">
        <p14:creationId xmlns:p14="http://schemas.microsoft.com/office/powerpoint/2010/main" val="2330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main.handlebars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1676400"/>
            <a:ext cx="10134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&lt;html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&lt;link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="text/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 /&gt;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{{{body}}}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6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2242</Words>
  <Application>Microsoft Office PowerPoint</Application>
  <PresentationFormat>Custom</PresentationFormat>
  <Paragraphs>569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Architecture and Authentication</vt:lpstr>
      <vt:lpstr>Have a Question?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2017-06-01T11:49:59Z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