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34" r:id="rId5"/>
    <p:sldId id="423" r:id="rId6"/>
    <p:sldId id="406" r:id="rId7"/>
    <p:sldId id="407" r:id="rId8"/>
    <p:sldId id="433" r:id="rId9"/>
    <p:sldId id="408" r:id="rId10"/>
    <p:sldId id="409" r:id="rId11"/>
    <p:sldId id="424" r:id="rId12"/>
    <p:sldId id="428" r:id="rId13"/>
    <p:sldId id="430" r:id="rId14"/>
    <p:sldId id="429" r:id="rId15"/>
    <p:sldId id="425" r:id="rId16"/>
    <p:sldId id="413" r:id="rId17"/>
    <p:sldId id="414" r:id="rId18"/>
    <p:sldId id="416" r:id="rId19"/>
    <p:sldId id="431" r:id="rId20"/>
    <p:sldId id="417" r:id="rId21"/>
    <p:sldId id="418" r:id="rId22"/>
    <p:sldId id="426" r:id="rId23"/>
    <p:sldId id="419" r:id="rId24"/>
    <p:sldId id="420" r:id="rId25"/>
    <p:sldId id="427" r:id="rId26"/>
    <p:sldId id="349" r:id="rId27"/>
    <p:sldId id="401" r:id="rId28"/>
    <p:sldId id="432" r:id="rId29"/>
    <p:sldId id="405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34"/>
          </p14:sldIdLst>
        </p14:section>
        <p14:section name="Overview" id="{E07FCA17-8FF8-4F3A-8DB2-9670AE69FB3E}">
          <p14:sldIdLst>
            <p14:sldId id="423"/>
            <p14:sldId id="406"/>
            <p14:sldId id="407"/>
            <p14:sldId id="433"/>
            <p14:sldId id="408"/>
            <p14:sldId id="409"/>
          </p14:sldIdLst>
        </p14:section>
        <p14:section name="Installation" id="{8E6A6F06-50BD-42AD-93B4-A336F9190447}">
          <p14:sldIdLst>
            <p14:sldId id="424"/>
            <p14:sldId id="428"/>
            <p14:sldId id="430"/>
            <p14:sldId id="429"/>
          </p14:sldIdLst>
        </p14:section>
        <p14:section name="JSX Syntax" id="{4B953677-8772-4F98-B8F7-317B91C31902}">
          <p14:sldIdLst>
            <p14:sldId id="425"/>
            <p14:sldId id="413"/>
            <p14:sldId id="414"/>
            <p14:sldId id="416"/>
            <p14:sldId id="431"/>
            <p14:sldId id="417"/>
            <p14:sldId id="418"/>
          </p14:sldIdLst>
        </p14:section>
        <p14:section name="Rendering" id="{219295AE-6123-443E-86F5-B93971481797}">
          <p14:sldIdLst>
            <p14:sldId id="426"/>
            <p14:sldId id="419"/>
            <p14:sldId id="420"/>
          </p14:sldIdLst>
        </p14:section>
        <p14:section name="Hello World" id="{210C4FD4-FF19-433B-B32C-4945A1FD2E05}">
          <p14:sldIdLst>
            <p14:sldId id="427"/>
          </p14:sldIdLst>
        </p14:section>
        <p14:section name="Conclusion" id="{10E03AB1-9AA8-4E86-9A64-D741901E50A2}">
          <p14:sldIdLst>
            <p14:sldId id="349"/>
            <p14:sldId id="401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69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8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en.io/gaearon/pen/rrpgNB?editors=00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es-shims/es5-sh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hyperlink" Target="https://reactjs.org/docs/reconcili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4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/>
              <a:t>Introduction 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8147" y="3806198"/>
            <a:ext cx="12317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771" y="4235952"/>
            <a:ext cx="4558642" cy="1860048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sp>
        <p:nvSpPr>
          <p:cNvPr id="22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React</a:t>
            </a:r>
          </a:p>
          <a:p>
            <a:r>
              <a:rPr lang="en-US" dirty="0"/>
              <a:t>JSX Overview and Syntax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React Installation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E7F92-C01E-4066-86C3-ED899482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DA6E8-8B0C-4278-A4FD-C10ED387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app creator </a:t>
            </a:r>
            <a:r>
              <a:rPr lang="en-US" dirty="0"/>
              <a:t>(one-time global install):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Starts</a:t>
            </a:r>
            <a:r>
              <a:rPr lang="en-US" dirty="0"/>
              <a:t> your React app from the command line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</a:t>
            </a:r>
            <a:r>
              <a:rPr lang="en-US" dirty="0"/>
              <a:t> you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-g install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3448456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react-example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988" y="50292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4300932"/>
            <a:ext cx="2811447" cy="2027995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56561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20673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www.codepen.io/gaearon/pen/rrpgNB?editors=0010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9813" y="1151121"/>
            <a:ext cx="8415422" cy="557035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package.json</a:t>
            </a:r>
            <a:r>
              <a:rPr lang="en-US" dirty="0"/>
              <a:t> – project configuration</a:t>
            </a:r>
          </a:p>
          <a:p>
            <a:pPr lvl="1"/>
            <a:r>
              <a:rPr lang="en-US" dirty="0"/>
              <a:t>Module name, dependencies, build actions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dirty="0"/>
              <a:t>App main HTML file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</a:t>
            </a:r>
            <a:endParaRPr lang="en-US" dirty="0"/>
          </a:p>
          <a:p>
            <a:pPr lvl="1"/>
            <a:r>
              <a:rPr lang="en-US" dirty="0"/>
              <a:t>App main JS file (startup script)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App.css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dirty="0"/>
              <a:t>React component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" y="1676400"/>
            <a:ext cx="2724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Overview, Syntax, Advantages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94F72-909F-42EF-A12B-7AA78220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8" y="2466508"/>
            <a:ext cx="1924984" cy="1924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BEFD5C-969E-4F12-AE46-625610801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26" y="2466508"/>
            <a:ext cx="1828800" cy="182880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39755084-BC13-4A6A-90DF-A65DB83FD713}"/>
              </a:ext>
            </a:extLst>
          </p:cNvPr>
          <p:cNvSpPr/>
          <p:nvPr/>
        </p:nvSpPr>
        <p:spPr>
          <a:xfrm>
            <a:off x="4056996" y="3200400"/>
            <a:ext cx="513416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38A0DA0-4684-4E07-98D7-11FFBBEE26C8}"/>
              </a:ext>
            </a:extLst>
          </p:cNvPr>
          <p:cNvSpPr/>
          <p:nvPr/>
        </p:nvSpPr>
        <p:spPr>
          <a:xfrm>
            <a:off x="6814202" y="3162300"/>
            <a:ext cx="859772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E5E6F-3795-4636-AA0D-B2F542838C18}"/>
              </a:ext>
            </a:extLst>
          </p:cNvPr>
          <p:cNvSpPr/>
          <p:nvPr/>
        </p:nvSpPr>
        <p:spPr>
          <a:xfrm>
            <a:off x="7691436" y="2651492"/>
            <a:ext cx="189958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0"/>
                <a:solidFill>
                  <a:schemeClr val="accent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4284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JSX</a:t>
            </a:r>
            <a:r>
              <a:rPr lang="en-US" sz="3800" dirty="0"/>
              <a:t> is React's JavaScript </a:t>
            </a:r>
            <a:r>
              <a:rPr lang="en-US" sz="3800" dirty="0">
                <a:solidFill>
                  <a:schemeClr val="accent1"/>
                </a:solidFill>
              </a:rPr>
              <a:t>superset language</a:t>
            </a:r>
          </a:p>
          <a:p>
            <a:pPr lvl="1"/>
            <a:r>
              <a:rPr lang="en-US" sz="3600" dirty="0"/>
              <a:t>Has all of JavaScript's </a:t>
            </a:r>
            <a:r>
              <a:rPr lang="en-US" sz="3600" dirty="0">
                <a:solidFill>
                  <a:schemeClr val="accent1"/>
                </a:solidFill>
              </a:rPr>
              <a:t>features</a:t>
            </a:r>
            <a:r>
              <a:rPr lang="en-US" sz="3600" dirty="0"/>
              <a:t> and more</a:t>
            </a:r>
          </a:p>
          <a:p>
            <a:r>
              <a:rPr lang="en-US" sz="3800" dirty="0"/>
              <a:t>Unique approach to </a:t>
            </a:r>
            <a:r>
              <a:rPr lang="en-US" sz="3800" dirty="0">
                <a:solidFill>
                  <a:schemeClr val="accent1"/>
                </a:solidFill>
              </a:rPr>
              <a:t>mixing HTML and JS</a:t>
            </a:r>
          </a:p>
          <a:p>
            <a:r>
              <a:rPr lang="en-US" sz="3800" dirty="0"/>
              <a:t>Compiles to </a:t>
            </a:r>
            <a:r>
              <a:rPr lang="en-US" sz="3800" dirty="0">
                <a:solidFill>
                  <a:schemeClr val="accent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8862387" y="3657600"/>
            <a:ext cx="2870825" cy="2622337"/>
            <a:chOff x="8099793" y="3332259"/>
            <a:chExt cx="3310415" cy="3023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DD0EEA-EB15-4C9D-B9D8-206C97DA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9793" y="3332259"/>
              <a:ext cx="3310415" cy="30238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59CD0C-95A7-4030-99CC-00CC7A7C0B18}"/>
                </a:ext>
              </a:extLst>
            </p:cNvPr>
            <p:cNvSpPr txBox="1"/>
            <p:nvPr/>
          </p:nvSpPr>
          <p:spPr>
            <a:xfrm rot="186021">
              <a:off x="9029568" y="4258606"/>
              <a:ext cx="1414442" cy="1171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735126-9CBC-452B-803F-97D20901065E}"/>
                </a:ext>
              </a:extLst>
            </p:cNvPr>
            <p:cNvSpPr txBox="1"/>
            <p:nvPr/>
          </p:nvSpPr>
          <p:spPr>
            <a:xfrm rot="186021">
              <a:off x="8466098" y="5316157"/>
              <a:ext cx="1904284" cy="5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3508" y="4272127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3508" y="4910712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84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33969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200400"/>
            <a:ext cx="10822624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player1: 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player2: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data-index="2"&gt;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&lt;h1&gt;Scores&lt;/h1&gt;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Scoreboard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className="results" scores={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61013" y="1657710"/>
            <a:ext cx="2590800" cy="677820"/>
          </a:xfrm>
          <a:prstGeom prst="wedgeRoundRectCallout">
            <a:avLst>
              <a:gd name="adj1" fmla="val -73784"/>
              <a:gd name="adj2" fmla="val 52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770812" y="4038600"/>
            <a:ext cx="3033600" cy="1154546"/>
          </a:xfrm>
          <a:prstGeom prst="wedgeRoundRectCallout">
            <a:avLst>
              <a:gd name="adj1" fmla="val -26378"/>
              <a:gd name="adj2" fmla="val 822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property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56013" y="3886791"/>
            <a:ext cx="3643199" cy="677820"/>
          </a:xfrm>
          <a:prstGeom prst="wedgeRoundRectCallout">
            <a:avLst>
              <a:gd name="adj1" fmla="val -49880"/>
              <a:gd name="adj2" fmla="val 8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954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directly in your script</a:t>
            </a:r>
          </a:p>
          <a:p>
            <a:r>
              <a:rPr lang="en-US" sz="3600" dirty="0"/>
              <a:t>No </a:t>
            </a:r>
            <a:r>
              <a:rPr lang="en-US" sz="3600" dirty="0">
                <a:solidFill>
                  <a:schemeClr val="accent1"/>
                </a:solidFill>
              </a:rPr>
              <a:t>templating</a:t>
            </a:r>
            <a:r>
              <a:rPr lang="en-US" sz="3600" dirty="0"/>
              <a:t> engines required</a:t>
            </a:r>
          </a:p>
          <a:p>
            <a:r>
              <a:rPr lang="en-US" sz="3600" dirty="0"/>
              <a:t>Support for ES6 </a:t>
            </a:r>
            <a:r>
              <a:rPr lang="en-US" sz="36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Support for </a:t>
            </a:r>
            <a:r>
              <a:rPr lang="en-US" sz="3600" dirty="0">
                <a:solidFill>
                  <a:schemeClr val="accent1"/>
                </a:solidFill>
              </a:rPr>
              <a:t>asynchronous</a:t>
            </a:r>
            <a:r>
              <a:rPr lang="en-US" sz="3600" dirty="0"/>
              <a:t> functions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Errors</a:t>
            </a:r>
            <a:r>
              <a:rPr lang="en-US" sz="3600" dirty="0"/>
              <a:t> visible during compilation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EE76D5-72AA-42F4-8740-230BF7AB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" y="2064570"/>
            <a:ext cx="89943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dropdown =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dropdown list&lt;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B5771-8906-4E9D-9E5F-6461DCD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67" y="3247315"/>
            <a:ext cx="2475446" cy="2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elements use lowercase names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accent1"/>
                </a:solidFill>
              </a:rPr>
              <a:t>always</a:t>
            </a:r>
            <a:r>
              <a:rPr lang="en-US" dirty="0"/>
              <a:t> use title 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Element type cannot be an expression – use a </a:t>
            </a:r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dirty="0">
                <a:solidFill>
                  <a:schemeClr val="accent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29244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>
                <a:solidFill>
                  <a:schemeClr val="accent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6100" y="1981200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6100" y="4101398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89212" y="2731654"/>
            <a:ext cx="3352800" cy="1154546"/>
          </a:xfrm>
          <a:prstGeom prst="wedgeRoundRectCallout">
            <a:avLst>
              <a:gd name="adj1" fmla="val 45826"/>
              <a:gd name="adj2" fmla="val 74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5224" y="2966786"/>
            <a:ext cx="3352800" cy="677820"/>
          </a:xfrm>
          <a:prstGeom prst="wedgeRoundRectCallout">
            <a:avLst>
              <a:gd name="adj1" fmla="val -32430"/>
              <a:gd name="adj2" fmla="val 1857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60812" y="5681663"/>
            <a:ext cx="3352800" cy="677820"/>
          </a:xfrm>
          <a:prstGeom prst="wedgeRoundRectCallout">
            <a:avLst>
              <a:gd name="adj1" fmla="val 32424"/>
              <a:gd name="adj2" fmla="val -1033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763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Rendering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Hello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supports </a:t>
            </a:r>
            <a:r>
              <a:rPr lang="en-US" dirty="0">
                <a:solidFill>
                  <a:schemeClr val="accent1"/>
                </a:solidFill>
              </a:rPr>
              <a:t>all popular browsers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</a:t>
            </a:r>
            <a:r>
              <a:rPr lang="en-US" dirty="0"/>
              <a:t> Internet Explorer 9!</a:t>
            </a:r>
          </a:p>
          <a:p>
            <a:r>
              <a:rPr lang="en-US" dirty="0"/>
              <a:t>Compiled JSX will work on </a:t>
            </a:r>
            <a:r>
              <a:rPr lang="en-US" dirty="0">
                <a:solidFill>
                  <a:schemeClr val="accent1"/>
                </a:solidFill>
              </a:rPr>
              <a:t>any browser </a:t>
            </a:r>
            <a:r>
              <a:rPr lang="en-US" dirty="0"/>
              <a:t>that has </a:t>
            </a:r>
            <a:r>
              <a:rPr lang="en-US" dirty="0">
                <a:solidFill>
                  <a:schemeClr val="accent1"/>
                </a:solidFill>
              </a:rPr>
              <a:t>ES5</a:t>
            </a:r>
          </a:p>
          <a:p>
            <a:r>
              <a:rPr lang="en-US" dirty="0"/>
              <a:t>Some features may need to be </a:t>
            </a:r>
            <a:r>
              <a:rPr lang="en-US" b="1" dirty="0">
                <a:solidFill>
                  <a:schemeClr val="accent1"/>
                </a:solidFill>
              </a:rPr>
              <a:t>polyfilled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39624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https://github.com/es-shims/es5-shim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BCD1A-3FA9-4798-8632-674BBD79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5" y="4647317"/>
            <a:ext cx="2103017" cy="2103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106F9-5E71-405E-A974-2BFB6A9E78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75" y="4843754"/>
            <a:ext cx="1722938" cy="179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6EA8F3-1D38-482C-A20C-3F90F0C48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81" y="4862804"/>
            <a:ext cx="1742682" cy="1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Engine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Elements, Virtual DOM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4037409" y="1693149"/>
            <a:ext cx="4114007" cy="2684419"/>
            <a:chOff x="4001834" y="2448316"/>
            <a:chExt cx="4114007" cy="2684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10D25B-7602-41DF-810E-E43FD0B9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5657367" y="2448316"/>
              <a:ext cx="2458474" cy="2458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2F3D17-A3F2-41DC-AD7B-325EB017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4001834" y="3050899"/>
              <a:ext cx="2081836" cy="20818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12" y="3591084"/>
            <a:ext cx="2590800" cy="10571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49404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elements are </a:t>
            </a:r>
            <a:r>
              <a:rPr lang="en-US" dirty="0">
                <a:solidFill>
                  <a:schemeClr val="accent1"/>
                </a:solidFill>
              </a:rPr>
              <a:t>plain object</a:t>
            </a:r>
          </a:p>
          <a:p>
            <a:pPr lvl="1"/>
            <a:r>
              <a:rPr lang="en-US" dirty="0"/>
              <a:t>Unlike DOM elements, they are </a:t>
            </a:r>
            <a:r>
              <a:rPr lang="en-US" dirty="0">
                <a:solidFill>
                  <a:schemeClr val="accent1"/>
                </a:solidFill>
              </a:rPr>
              <a:t>cheap to create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an element on the page: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Elements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4224" y="3741780"/>
            <a:ext cx="80772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&lt;h1&gt;Hello, world&lt;/h1&gt;;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008812" y="2827380"/>
            <a:ext cx="3886200" cy="677820"/>
          </a:xfrm>
          <a:prstGeom prst="wedgeRoundRectCallout">
            <a:avLst>
              <a:gd name="adj1" fmla="val -47170"/>
              <a:gd name="adj2" fmla="val 98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elemet definition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6812" y="5646780"/>
            <a:ext cx="3352800" cy="677820"/>
          </a:xfrm>
          <a:prstGeom prst="wedgeRoundRectCallout">
            <a:avLst>
              <a:gd name="adj1" fmla="val -29207"/>
              <a:gd name="adj2" fmla="val -90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container</a:t>
            </a:r>
          </a:p>
        </p:txBody>
      </p:sp>
    </p:spTree>
    <p:extLst>
      <p:ext uri="{BB962C8B-B14F-4D97-AF65-F5344CB8AC3E}">
        <p14:creationId xmlns:p14="http://schemas.microsoft.com/office/powerpoint/2010/main" val="2900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keeps track of all elements in a </a:t>
            </a:r>
            <a:r>
              <a:rPr lang="en-US" dirty="0">
                <a:solidFill>
                  <a:schemeClr val="accent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is applied</a:t>
            </a:r>
          </a:p>
          <a:p>
            <a:pPr lvl="1"/>
            <a:r>
              <a:rPr lang="en-US" dirty="0"/>
              <a:t>Only the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 parts are updated in the </a:t>
            </a:r>
            <a:r>
              <a:rPr lang="en-US" dirty="0">
                <a:solidFill>
                  <a:schemeClr val="accent1"/>
                </a:solidFill>
              </a:rPr>
              <a:t>browser</a:t>
            </a:r>
          </a:p>
          <a:p>
            <a:pPr lvl="1"/>
            <a:r>
              <a:rPr lang="en-US" dirty="0"/>
              <a:t>More info at: </a:t>
            </a:r>
            <a:r>
              <a:rPr lang="en-US" dirty="0">
                <a:hlinkClick r:id="rId2"/>
              </a:rPr>
              <a:t>reactjs.org/docs/reconciliation.html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React syntax is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dirty="0">
                <a:solidFill>
                  <a:schemeClr val="accent1"/>
                </a:solidFill>
              </a:rPr>
              <a:t>order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95400"/>
            <a:ext cx="2012823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9959" y="1057806"/>
            <a:ext cx="3048906" cy="3742794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845134"/>
            <a:ext cx="2248654" cy="2168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812" y="2060570"/>
            <a:ext cx="2157736" cy="1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is a JavaScript library for building </a:t>
            </a:r>
            <a:r>
              <a:rPr lang="en-US" sz="3200" dirty="0">
                <a:solidFill>
                  <a:schemeClr val="accent1"/>
                </a:solidFill>
              </a:rPr>
              <a:t>user interfaces.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uses all of the </a:t>
            </a:r>
            <a:r>
              <a:rPr lang="en-US" sz="3200" dirty="0">
                <a:solidFill>
                  <a:schemeClr val="accent1"/>
                </a:solidFill>
              </a:rPr>
              <a:t>ES6</a:t>
            </a:r>
            <a:r>
              <a:rPr lang="en-US" sz="3200" dirty="0"/>
              <a:t> features.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JSX</a:t>
            </a:r>
            <a:r>
              <a:rPr lang="en-US" sz="3200" dirty="0"/>
              <a:t> is React's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000" dirty="0">
                <a:solidFill>
                  <a:schemeClr val="accent1"/>
                </a:solidFill>
              </a:rPr>
              <a:t>Rendering</a:t>
            </a:r>
            <a:r>
              <a:rPr lang="en-US" sz="3000" dirty="0"/>
              <a:t> an element is done in the </a:t>
            </a:r>
            <a:r>
              <a:rPr lang="en-US" sz="3000" dirty="0">
                <a:solidFill>
                  <a:schemeClr val="accent1"/>
                </a:solidFill>
              </a:rPr>
              <a:t>following</a:t>
            </a:r>
            <a:r>
              <a:rPr lang="en-US" sz="3000" dirty="0"/>
              <a:t>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526473"/>
            <a:ext cx="2253081" cy="24384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DA2619C-438E-4BDE-819B-1F9378C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7" y="3234284"/>
            <a:ext cx="807616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EE81F43-37AB-4778-A848-F6B9F8F2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6" y="4664363"/>
            <a:ext cx="8077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 to React.js!&lt;/h1&gt;,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React.js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#react-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and Philosophy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39" y="1308698"/>
            <a:ext cx="3542546" cy="34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is a JavaScript library for building </a:t>
            </a:r>
            <a:r>
              <a:rPr lang="en-US" dirty="0">
                <a:solidFill>
                  <a:schemeClr val="accent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dirty="0">
                <a:solidFill>
                  <a:schemeClr val="accent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dirty="0">
                <a:solidFill>
                  <a:schemeClr val="accent1"/>
                </a:solidFill>
              </a:rPr>
              <a:t>Facebook</a:t>
            </a:r>
            <a:r>
              <a:rPr lang="en-US" dirty="0"/>
              <a:t> engineer Jordan Walke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6788" y="3345688"/>
            <a:ext cx="10213024" cy="3179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React.Component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&gt;Hello {this.props.name}&lt;/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name="Maria" /&gt;,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document.getElementById('main'));</a:t>
            </a:r>
          </a:p>
        </p:txBody>
      </p:sp>
    </p:spTree>
    <p:extLst>
      <p:ext uri="{BB962C8B-B14F-4D97-AF65-F5344CB8AC3E}">
        <p14:creationId xmlns:p14="http://schemas.microsoft.com/office/powerpoint/2010/main" val="17610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dirty="0"/>
              <a:t>Declarative</a:t>
            </a:r>
          </a:p>
          <a:p>
            <a:pPr lvl="1"/>
            <a:r>
              <a:rPr lang="en-US" dirty="0"/>
              <a:t>Design </a:t>
            </a:r>
            <a:r>
              <a:rPr lang="en-US" dirty="0">
                <a:solidFill>
                  <a:schemeClr val="accent1"/>
                </a:solidFill>
              </a:rPr>
              <a:t>simple</a:t>
            </a:r>
            <a:r>
              <a:rPr lang="en-US" dirty="0"/>
              <a:t> views for each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in your app</a:t>
            </a:r>
          </a:p>
          <a:p>
            <a:pPr lvl="1"/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dirty="0"/>
              <a:t>Component-Based</a:t>
            </a:r>
          </a:p>
          <a:p>
            <a:pPr lvl="1"/>
            <a:r>
              <a:rPr lang="en-US" dirty="0"/>
              <a:t>Encapsulated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that manage their </a:t>
            </a:r>
            <a:r>
              <a:rPr lang="en-US" dirty="0">
                <a:solidFill>
                  <a:schemeClr val="accent1"/>
                </a:solidFill>
              </a:rPr>
              <a:t>own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out of the </a:t>
            </a:r>
            <a:r>
              <a:rPr lang="en-US" dirty="0">
                <a:solidFill>
                  <a:schemeClr val="accent1"/>
                </a:solidFill>
              </a:rPr>
              <a:t>DOM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C2BF3-1315-49EA-A4B7-1274D43F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27" y="1744376"/>
            <a:ext cx="2191922" cy="21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D6371-02CA-4528-B8D1-5B4A4E5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JavaScript</a:t>
            </a:r>
            <a:r>
              <a:rPr lang="en-US" sz="3400" dirty="0"/>
              <a:t> that runs on </a:t>
            </a:r>
            <a:r>
              <a:rPr lang="en-US" sz="3400" dirty="0">
                <a:solidFill>
                  <a:schemeClr val="accent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Better</a:t>
            </a:r>
            <a:r>
              <a:rPr lang="en-US" sz="3400" dirty="0"/>
              <a:t>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dirty="0">
                <a:solidFill>
                  <a:schemeClr val="accent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dirty="0">
                <a:solidFill>
                  <a:schemeClr val="accent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iOS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35" y="2514600"/>
            <a:ext cx="3019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D2A3045-57A9-4FA0-B3A0-55C5576C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0961"/>
            <a:ext cx="3534271" cy="35342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B45B8-F368-414F-BD40-F20FCB42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9" y="1161778"/>
            <a:ext cx="2444492" cy="2444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AE107-7093-4442-A3B7-1BA9131BA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3886200"/>
            <a:ext cx="2391785" cy="243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52675-87E3-4834-BB3D-C82BFD31E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4" y="4648200"/>
            <a:ext cx="5447568" cy="156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2C9DDF-7777-4B58-9204-310AF9E3C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29413"/>
            <a:ext cx="3078217" cy="1776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95603E-0358-44CD-82FB-35B4C21F7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1390245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B920CF-11E5-4277-9997-8EC781356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5" y="3787962"/>
            <a:ext cx="2737040" cy="2737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0E08BA-DCCB-4251-916D-061ADADE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2712864"/>
            <a:ext cx="1610467" cy="1610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685589-2098-4DB5-BE3C-4CBF2FCB2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67" y="1557701"/>
            <a:ext cx="2692556" cy="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Easy</a:t>
            </a:r>
            <a:r>
              <a:rPr lang="en-US" sz="3600" dirty="0"/>
              <a:t> to learn</a:t>
            </a:r>
          </a:p>
          <a:p>
            <a:r>
              <a:rPr lang="en-US" sz="3600" dirty="0"/>
              <a:t>Fast </a:t>
            </a:r>
            <a:r>
              <a:rPr lang="en-US" sz="3600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sz="3600" dirty="0"/>
              <a:t>Use all of </a:t>
            </a:r>
            <a:r>
              <a:rPr lang="en-US" sz="3600" dirty="0">
                <a:solidFill>
                  <a:schemeClr val="accent1"/>
                </a:solidFill>
              </a:rPr>
              <a:t>ES6 </a:t>
            </a:r>
            <a:r>
              <a:rPr lang="en-US" sz="3600" dirty="0"/>
              <a:t>features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Promises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Classes</a:t>
            </a:r>
            <a:r>
              <a:rPr lang="en-US" sz="3400" dirty="0"/>
              <a:t> and </a:t>
            </a:r>
            <a:r>
              <a:rPr lang="en-US" sz="34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Compatible with other </a:t>
            </a:r>
            <a:r>
              <a:rPr lang="en-US" sz="3600" dirty="0">
                <a:solidFill>
                  <a:schemeClr val="accent1"/>
                </a:solidFill>
              </a:rPr>
              <a:t>libraries</a:t>
            </a:r>
          </a:p>
          <a:p>
            <a:r>
              <a:rPr lang="en-US" sz="3600" dirty="0"/>
              <a:t>Great </a:t>
            </a:r>
            <a:r>
              <a:rPr lang="en-US" sz="3600" dirty="0">
                <a:solidFill>
                  <a:schemeClr val="accent1"/>
                </a:solidFill>
              </a:rPr>
              <a:t>error reporting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F15E1-5CA3-45D1-9CC2-133A4DB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56" y="2261901"/>
            <a:ext cx="2776001" cy="27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1161</TotalTime>
  <Words>1104</Words>
  <Application>Microsoft Office PowerPoint</Application>
  <PresentationFormat>Custom</PresentationFormat>
  <Paragraphs>224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React Users</vt:lpstr>
      <vt:lpstr>Advantages</vt:lpstr>
      <vt:lpstr>React Installation</vt:lpstr>
      <vt:lpstr>Install and Run the React App Creator</vt:lpstr>
      <vt:lpstr>Finding Information</vt:lpstr>
      <vt:lpstr>React App Structure</vt:lpstr>
      <vt:lpstr>JSX Syntax</vt:lpstr>
      <vt:lpstr>JSX Overview</vt:lpstr>
      <vt:lpstr>JSX Syntax</vt:lpstr>
      <vt:lpstr>Advantages</vt:lpstr>
      <vt:lpstr>JSX Rules and Principles</vt:lpstr>
      <vt:lpstr>Compilation</vt:lpstr>
      <vt:lpstr>Supported Browsers</vt:lpstr>
      <vt:lpstr>Rendering Engine</vt:lpstr>
      <vt:lpstr>Rendering Elements</vt:lpstr>
      <vt:lpstr>Virtual DOM</vt:lpstr>
      <vt:lpstr>Hello World with React.js</vt:lpstr>
      <vt:lpstr>Summary</vt:lpstr>
      <vt:lpstr>Introduction to React.js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96</cp:revision>
  <dcterms:created xsi:type="dcterms:W3CDTF">2014-01-02T17:00:34Z</dcterms:created>
  <dcterms:modified xsi:type="dcterms:W3CDTF">2017-10-30T16:35:19Z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