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2"/>
  </p:notesMasterIdLst>
  <p:sldIdLst>
    <p:sldId id="256" r:id="rId2"/>
    <p:sldId id="258" r:id="rId3"/>
    <p:sldId id="262" r:id="rId4"/>
    <p:sldId id="263" r:id="rId5"/>
    <p:sldId id="264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6" r:id="rId18"/>
    <p:sldId id="267" r:id="rId19"/>
    <p:sldId id="279" r:id="rId20"/>
    <p:sldId id="268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F79056-047D-4F7E-AA4C-C2A8BFDB6134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E45249B-181C-4741-9645-9ABFF25711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10515600" y="1016000"/>
            <a:ext cx="1874838" cy="230188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750" dirty="0"/>
              <a:t>Parallel Processing Institute</a:t>
            </a:r>
            <a:endParaRPr lang="zh-CN" altLang="en-US" sz="750" dirty="0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263" y="92075"/>
            <a:ext cx="925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2073D-E7DF-4F72-B7BF-F25B3DDE648D}" type="datetime1">
              <a:rPr lang="en-US" altLang="zh-CN"/>
              <a:pPr>
                <a:defRPr/>
              </a:pPr>
              <a:t>10/14/2016</a:t>
            </a:fld>
            <a:endParaRPr lang="en-US" altLang="zh-CN" sz="1600">
              <a:ea typeface="宋体" charset="-122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513A2-210A-44A4-BA5F-632C247B3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15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C7263-CCA5-47B4-9919-4B91AACF3B32}" type="datetime1">
              <a:rPr lang="en-US" altLang="zh-CN"/>
              <a:pPr>
                <a:defRPr/>
              </a:pPr>
              <a:t>10/14/2016</a:t>
            </a:fld>
            <a:endParaRPr lang="en-US" altLang="zh-CN"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308A2-E4E4-4BAD-8A83-39C3657708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7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DC624-8683-4D16-BE35-478A9CD51177}" type="datetime1">
              <a:rPr lang="en-US" altLang="zh-CN"/>
              <a:pPr>
                <a:defRPr/>
              </a:pPr>
              <a:t>10/14/2016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8264-7F13-4FAE-A94D-A7485601682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1805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263" y="92075"/>
            <a:ext cx="925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2000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sz="1600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sz="1400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sz="1400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E374-2D05-4B9B-B8F6-2582DAF803E8}" type="datetime1">
              <a:rPr lang="en-US" altLang="zh-CN"/>
              <a:pPr>
                <a:defRPr/>
              </a:pPr>
              <a:t>10/14/2016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515600" y="1016000"/>
            <a:ext cx="1874838" cy="230188"/>
          </a:xfrm>
        </p:spPr>
        <p:txBody>
          <a:bodyPr/>
          <a:lstStyle>
            <a:lvl1pPr>
              <a:defRPr sz="75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57EA-386A-4E63-8BA5-24C53AC784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37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10515600" y="1016000"/>
            <a:ext cx="1874838" cy="230188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750"/>
              <a:t>Parallel Processing Institute</a:t>
            </a:r>
            <a:endParaRPr lang="zh-CN" altLang="en-US" sz="750" dirty="0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263" y="92075"/>
            <a:ext cx="925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>
                <a:latin typeface="High Tower Text" panose="02040502050506030303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High Tower Text" panose="02040502050506030303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2F8EB-983F-4DFD-BAEE-D3E277F473B2}" type="datetime1">
              <a:rPr lang="en-US" altLang="zh-CN"/>
              <a:pPr>
                <a:defRPr/>
              </a:pPr>
              <a:t>10/14/2016</a:t>
            </a:fld>
            <a:endParaRPr lang="en-US" altLang="zh-CN">
              <a:ea typeface="宋体" charset="-12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31588-2A44-42C9-A1CB-561E606DCB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66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2011B-8892-4B4F-9964-720C5E17136D}" type="datetime1">
              <a:rPr lang="en-US" altLang="zh-CN"/>
              <a:pPr>
                <a:defRPr/>
              </a:pPr>
              <a:t>10/14/2016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3D265-7A7C-4454-9900-86B5B912C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54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D2B-D2A8-4BF2-B130-87C3C8ACC781}" type="datetime1">
              <a:rPr lang="en-US" altLang="zh-CN"/>
              <a:pPr>
                <a:defRPr/>
              </a:pPr>
              <a:t>10/14/2016</a:t>
            </a:fld>
            <a:endParaRPr lang="en-US" altLang="zh-CN">
              <a:ea typeface="宋体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E92F-B161-409F-B36B-23852DEF33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8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B85D8-CA14-44EC-81E4-D14A194F70FA}" type="datetime1">
              <a:rPr lang="en-US" altLang="zh-CN"/>
              <a:pPr>
                <a:defRPr/>
              </a:pPr>
              <a:t>10/14/2016</a:t>
            </a:fld>
            <a:endParaRPr lang="en-US" altLang="zh-CN">
              <a:ea typeface="宋体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2E656-1235-49CF-A547-ED5640A71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4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D90C3-5B31-481C-8A68-D62A2A3207B6}" type="datetime1">
              <a:rPr lang="en-US" altLang="zh-CN"/>
              <a:pPr>
                <a:defRPr/>
              </a:pPr>
              <a:t>10/14/2016</a:t>
            </a:fld>
            <a:endParaRPr lang="en-US" altLang="zh-CN">
              <a:ea typeface="宋体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D043-FE76-4310-A9B8-51A01145A8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59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9FB9E-FD83-4220-AE22-EFBE059ADC67}" type="datetime1">
              <a:rPr lang="en-US" altLang="zh-CN"/>
              <a:pPr>
                <a:defRPr/>
              </a:pPr>
              <a:t>10/14/2016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B64AC-F38F-42C2-82A9-58FB63492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0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44DB1-3925-43F2-AFFE-5B3E7FEAA221}" type="datetime1">
              <a:rPr lang="en-US" altLang="zh-CN"/>
              <a:pPr>
                <a:defRPr/>
              </a:pPr>
              <a:t>10/14/2016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EEC99-039F-4E42-A24E-2A38E40F46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25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5940A6-95D0-4827-9EF8-A72B1D59D632}" type="datetime1">
              <a:rPr lang="en-US" altLang="zh-CN"/>
              <a:pPr>
                <a:defRPr/>
              </a:pPr>
              <a:t>10/14/2016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17D32B-5CFC-4AE1-9450-9C9C72031114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65" r:id="rId11"/>
  </p:sldLayoutIdLst>
  <p:hf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3366FF"/>
          </a:solidFill>
          <a:latin typeface="Tahoma"/>
          <a:ea typeface="+mj-ea"/>
          <a:cs typeface="Tahoma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2209800" y="199231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5300">
                <a:latin typeface="等线" panose="02010600030101010101" pitchFamily="2" charset="-122"/>
                <a:ea typeface="等线" panose="02010600030101010101" pitchFamily="2" charset="-122"/>
                <a:cs typeface="Tahoma" panose="020B0604030504040204" pitchFamily="34" charset="0"/>
              </a:rPr>
              <a:t>项目管理课程项目要求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1450" y="3676650"/>
            <a:ext cx="6670675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王欣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@PPI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14212010018@fudan.edu.cn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复旦大学并行处理研究所</a:t>
            </a:r>
            <a:endParaRPr lang="en-US" dirty="0"/>
          </a:p>
        </p:txBody>
      </p:sp>
      <p:sp>
        <p:nvSpPr>
          <p:cNvPr id="1331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027E2C-3A4C-4639-84C3-A5923D241A60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项目文档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技术方案计划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如何实现</a:t>
            </a:r>
            <a:endParaRPr lang="en-US" altLang="zh-CN" sz="28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需要的软硬件与技术支持</a:t>
            </a:r>
            <a:endParaRPr lang="en-US" altLang="zh-CN" sz="2800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253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316F02-AA84-4DFC-B552-B0A6A73D9C49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10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-400050"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工作量和成本估算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355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D450DD-C3CF-46FB-BF5F-814E9AA06B3D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11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8129" name="Picture 1" descr="C:\Users\mao\AppData\Roaming\Tencent\Users\350576209\QQ\WinTemp\RichOle\~_%U3YQL$3RH7C]_QN``}[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15888"/>
            <a:ext cx="7272337" cy="637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Picture 2" descr="C:\Users\mao\AppData\Roaming\Tencent\Users\350576209\QQ\WinTemp\RichOle\[$_]3R)C615AWP~3S`WJ%K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99" y="2492896"/>
            <a:ext cx="45053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项目文档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进度计划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ECB62D-C92F-4CBE-BDDB-09FA37C7E2B4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12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440238" y="549275"/>
            <a:ext cx="3162300" cy="5286375"/>
            <a:chOff x="2915816" y="548680"/>
            <a:chExt cx="3162300" cy="5286375"/>
          </a:xfrm>
        </p:grpSpPr>
        <p:pic>
          <p:nvPicPr>
            <p:cNvPr id="24584" name="Picture 2" descr="C:\Users\mao\AppData\Roaming\Tencent\Users\350576209\QQ\WinTemp\RichOle\3A47]6~7V7)ZI0BY{HC86{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548680"/>
              <a:ext cx="3162300" cy="528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5436766" y="980480"/>
              <a:ext cx="641350" cy="485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10" name="图片 9" descr="干特图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392238"/>
            <a:ext cx="99377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项目文档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风险管理计划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可能出现的问题</a:t>
            </a:r>
            <a:endParaRPr lang="en-US" altLang="zh-CN" sz="28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解决方案</a:t>
            </a:r>
            <a:endParaRPr lang="en-US" altLang="zh-CN" sz="28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800">
                <a:cs typeface="Arial" panose="020B0604020202020204" pitchFamily="34" charset="0"/>
              </a:rPr>
              <a:t>…</a:t>
            </a:r>
            <a:endParaRPr lang="zh-CN" altLang="en-US" sz="2800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FA7FF3-BA66-4CE9-864C-89E921F92DB5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13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chemeClr val="accent1"/>
              </a:buClr>
              <a:buFont typeface="Wingdings 2" panose="05020102010507070707" pitchFamily="18" charset="2"/>
              <a:buChar char=""/>
              <a:defRPr/>
            </a:pPr>
            <a:r>
              <a:rPr lang="zh-CN" altLang="en-US" sz="3600" dirty="0"/>
              <a:t>质量计划、人力资源计划、沟通计划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800" dirty="0"/>
              <a:t>质量保证措施</a:t>
            </a:r>
            <a:r>
              <a:rPr lang="en-US" altLang="zh-CN" sz="2800" dirty="0"/>
              <a:t>…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800" dirty="0"/>
              <a:t>人员分派、组织结构</a:t>
            </a:r>
            <a:r>
              <a:rPr lang="en-US" altLang="zh-CN" sz="2800" dirty="0"/>
              <a:t>…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800" dirty="0"/>
              <a:t>沟通要求、方式、</a:t>
            </a:r>
            <a:r>
              <a:rPr lang="zh-CN" altLang="en-US" sz="3600" dirty="0"/>
              <a:t>时间</a:t>
            </a:r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662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3E5AC6-90C6-4450-8DF3-F64AD702CE5C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14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 descr="人力资源时间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31293"/>
            <a:ext cx="85217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项目文档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开发文档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需求</a:t>
            </a:r>
            <a:endParaRPr lang="en-US" altLang="zh-CN" sz="28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设计</a:t>
            </a:r>
            <a:endParaRPr lang="en-US" altLang="zh-CN" sz="28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实现</a:t>
            </a:r>
            <a:endParaRPr lang="en-US" altLang="zh-CN" sz="28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800">
                <a:cs typeface="Arial" panose="020B0604020202020204" pitchFamily="34" charset="0"/>
              </a:rPr>
              <a:t>…</a:t>
            </a:r>
            <a:endParaRPr lang="zh-CN" altLang="en-US" sz="2800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C0B69D-5BB8-46EE-B849-CE21138D4967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15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项目文档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项目总结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概况</a:t>
            </a:r>
            <a:endParaRPr lang="en-US" altLang="zh-CN" sz="28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人员</a:t>
            </a:r>
            <a:endParaRPr lang="en-US" altLang="zh-CN" sz="28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环境</a:t>
            </a:r>
            <a:endParaRPr lang="en-US" altLang="zh-CN" sz="28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周期</a:t>
            </a:r>
            <a:endParaRPr lang="en-US" altLang="zh-CN" sz="28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>
                <a:cs typeface="Arial" panose="020B0604020202020204" pitchFamily="34" charset="0"/>
              </a:rPr>
              <a:t>经验总结</a:t>
            </a:r>
            <a:endParaRPr lang="en-US" altLang="zh-CN" sz="28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800">
                <a:cs typeface="Arial" panose="020B0604020202020204" pitchFamily="34" charset="0"/>
              </a:rPr>
              <a:t>…</a:t>
            </a:r>
            <a:endParaRPr lang="zh-CN" altLang="en-US" sz="2800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867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C155E2-7893-4E02-95F4-FA24B355E46D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16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/>
              <a:t>项目汇报</a:t>
            </a:r>
            <a:endParaRPr lang="en-US" altLang="zh-CN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汇报要求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200">
                <a:cs typeface="Arial" panose="020B0604020202020204" pitchFamily="34" charset="0"/>
              </a:rPr>
              <a:t>内容参考文档要求的项目管理各个部分</a:t>
            </a:r>
          </a:p>
          <a:p>
            <a:pPr lvl="1" eaLnBrk="1" hangingPunct="1"/>
            <a:r>
              <a:rPr lang="zh-CN" altLang="en-US" sz="3200">
                <a:cs typeface="Arial" panose="020B0604020202020204" pitchFamily="34" charset="0"/>
              </a:rPr>
              <a:t>每个项目成员都要汇报</a:t>
            </a:r>
          </a:p>
          <a:p>
            <a:pPr lvl="1" eaLnBrk="1" hangingPunct="1"/>
            <a:r>
              <a:rPr lang="zh-CN" altLang="en-US" sz="3200">
                <a:cs typeface="Arial" panose="020B0604020202020204" pitchFamily="34" charset="0"/>
              </a:rPr>
              <a:t>每个人对项目的贡献和工作内容简介</a:t>
            </a:r>
          </a:p>
          <a:p>
            <a:pPr lvl="1" eaLnBrk="1" hangingPunct="1"/>
            <a:r>
              <a:rPr lang="zh-CN" altLang="en-US" sz="3200">
                <a:cs typeface="Arial" panose="020B0604020202020204" pitchFamily="34" charset="0"/>
              </a:rPr>
              <a:t>每人时间控制在</a:t>
            </a:r>
            <a:r>
              <a:rPr lang="en-US" altLang="zh-CN" sz="3200">
                <a:cs typeface="Arial" panose="020B0604020202020204" pitchFamily="34" charset="0"/>
              </a:rPr>
              <a:t>3</a:t>
            </a:r>
            <a:r>
              <a:rPr lang="zh-CN" altLang="en-US" sz="3200">
                <a:cs typeface="Arial" panose="020B0604020202020204" pitchFamily="34" charset="0"/>
              </a:rPr>
              <a:t>分钟</a:t>
            </a:r>
          </a:p>
          <a:p>
            <a:pPr lvl="1" eaLnBrk="1" hangingPunct="1"/>
            <a:r>
              <a:rPr lang="zh-CN" altLang="en-US" sz="3200">
                <a:cs typeface="Arial" panose="020B0604020202020204" pitchFamily="34" charset="0"/>
              </a:rPr>
              <a:t>要准备</a:t>
            </a:r>
            <a:r>
              <a:rPr lang="en-US" altLang="zh-CN" sz="3200">
                <a:cs typeface="Arial" panose="020B0604020202020204" pitchFamily="34" charset="0"/>
              </a:rPr>
              <a:t>PPT</a:t>
            </a:r>
            <a:endParaRPr lang="zh-CN" altLang="en-US" sz="3200"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970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2A6D8C-46F8-49A4-8618-CC59E52F8A4F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17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/>
              <a:t>项目评分</a:t>
            </a:r>
            <a:endParaRPr lang="en-US" altLang="zh-CN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总分</a:t>
            </a:r>
            <a:r>
              <a:rPr lang="en-US" altLang="zh-CN" sz="3600">
                <a:cs typeface="Arial" panose="020B0604020202020204" pitchFamily="34" charset="0"/>
              </a:rPr>
              <a:t>40</a:t>
            </a:r>
            <a:r>
              <a:rPr lang="zh-CN" altLang="en-US" sz="3600">
                <a:cs typeface="Arial" panose="020B0604020202020204" pitchFamily="34" charset="0"/>
              </a:rPr>
              <a:t>分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200">
                <a:cs typeface="Arial" panose="020B0604020202020204" pitchFamily="34" charset="0"/>
              </a:rPr>
              <a:t>项目完成情况</a:t>
            </a:r>
            <a:r>
              <a:rPr lang="en-US" altLang="zh-CN" sz="3200">
                <a:cs typeface="Arial" panose="020B0604020202020204" pitchFamily="34" charset="0"/>
              </a:rPr>
              <a:t>(15</a:t>
            </a:r>
            <a:r>
              <a:rPr lang="zh-CN" altLang="en-US" sz="3200">
                <a:cs typeface="Arial" panose="020B0604020202020204" pitchFamily="34" charset="0"/>
              </a:rPr>
              <a:t>分</a:t>
            </a:r>
            <a:r>
              <a:rPr lang="en-US" altLang="zh-CN" sz="3200">
                <a:cs typeface="Arial" panose="020B0604020202020204" pitchFamily="34" charset="0"/>
              </a:rPr>
              <a:t>)		</a:t>
            </a:r>
          </a:p>
          <a:p>
            <a:pPr lvl="2" eaLnBrk="1" hangingPunct="1"/>
            <a:r>
              <a:rPr lang="zh-CN" altLang="en-US" sz="2600">
                <a:cs typeface="Arial" panose="020B0604020202020204" pitchFamily="34" charset="0"/>
              </a:rPr>
              <a:t>包括立意及创新；复杂度；健壮、可扩展、兼容等</a:t>
            </a:r>
            <a:endParaRPr lang="en-US" altLang="zh-CN" sz="26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200">
                <a:cs typeface="Arial" panose="020B0604020202020204" pitchFamily="34" charset="0"/>
              </a:rPr>
              <a:t>文档</a:t>
            </a:r>
            <a:r>
              <a:rPr lang="en-US" altLang="zh-CN" sz="3200">
                <a:cs typeface="Arial" panose="020B0604020202020204" pitchFamily="34" charset="0"/>
              </a:rPr>
              <a:t>(15</a:t>
            </a:r>
            <a:r>
              <a:rPr lang="zh-CN" altLang="en-US" sz="3200">
                <a:cs typeface="Arial" panose="020B0604020202020204" pitchFamily="34" charset="0"/>
              </a:rPr>
              <a:t>分</a:t>
            </a:r>
            <a:r>
              <a:rPr lang="en-US" altLang="zh-CN" sz="3200">
                <a:cs typeface="Arial" panose="020B0604020202020204" pitchFamily="34" charset="0"/>
              </a:rPr>
              <a:t>) </a:t>
            </a:r>
          </a:p>
          <a:p>
            <a:pPr lvl="1" eaLnBrk="1" hangingPunct="1"/>
            <a:r>
              <a:rPr lang="en-US" altLang="zh-CN" sz="3200">
                <a:cs typeface="Arial" panose="020B0604020202020204" pitchFamily="34" charset="0"/>
              </a:rPr>
              <a:t>Presentation</a:t>
            </a:r>
            <a:r>
              <a:rPr lang="zh-CN" altLang="en-US" sz="3200">
                <a:cs typeface="Arial" panose="020B0604020202020204" pitchFamily="34" charset="0"/>
              </a:rPr>
              <a:t>（</a:t>
            </a:r>
            <a:r>
              <a:rPr lang="en-US" altLang="zh-CN" sz="3200">
                <a:cs typeface="Arial" panose="020B0604020202020204" pitchFamily="34" charset="0"/>
              </a:rPr>
              <a:t>5</a:t>
            </a:r>
            <a:r>
              <a:rPr lang="zh-CN" altLang="en-US" sz="3200">
                <a:cs typeface="Arial" panose="020B0604020202020204" pitchFamily="34" charset="0"/>
              </a:rPr>
              <a:t>分） </a:t>
            </a:r>
            <a:endParaRPr lang="en-US" altLang="zh-CN" sz="3200"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sz="2600">
                <a:cs typeface="Arial" panose="020B0604020202020204" pitchFamily="34" charset="0"/>
              </a:rPr>
              <a:t>包括时间掌握、语言表达、内容、贡献</a:t>
            </a:r>
            <a:endParaRPr lang="en-US" altLang="zh-CN" sz="26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3200">
                <a:cs typeface="Arial" panose="020B0604020202020204" pitchFamily="34" charset="0"/>
              </a:rPr>
              <a:t>TA</a:t>
            </a:r>
            <a:r>
              <a:rPr lang="zh-CN" altLang="en-US" sz="3200">
                <a:cs typeface="Arial" panose="020B0604020202020204" pitchFamily="34" charset="0"/>
              </a:rPr>
              <a:t>评分：项目合作 </a:t>
            </a:r>
            <a:r>
              <a:rPr lang="en-US" altLang="zh-CN" sz="3200">
                <a:cs typeface="Arial" panose="020B0604020202020204" pitchFamily="34" charset="0"/>
              </a:rPr>
              <a:t>(5</a:t>
            </a:r>
            <a:r>
              <a:rPr lang="zh-CN" altLang="en-US" sz="3200">
                <a:cs typeface="Arial" panose="020B0604020202020204" pitchFamily="34" charset="0"/>
              </a:rPr>
              <a:t>分</a:t>
            </a:r>
            <a:r>
              <a:rPr lang="en-US" altLang="zh-CN" sz="3200">
                <a:cs typeface="Arial" panose="020B0604020202020204" pitchFamily="34" charset="0"/>
              </a:rPr>
              <a:t>) </a:t>
            </a:r>
            <a:endParaRPr lang="zh-CN" altLang="en-US" sz="3200"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3072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27C1E-10AF-412B-9D96-97C4EC91401B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18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卓越工程师班要求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Open Topic</a:t>
            </a:r>
          </a:p>
          <a:p>
            <a:pPr lvl="1" eaLnBrk="1" hangingPunct="1"/>
            <a:r>
              <a:rPr lang="zh-CN" altLang="en-US" dirty="0">
                <a:cs typeface="Arial" panose="020B0604020202020204" pitchFamily="34" charset="0"/>
              </a:rPr>
              <a:t>所有选择卓越工程师班的同学都要选做。以个人为单位，与小组无关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每个人</a:t>
            </a:r>
            <a:r>
              <a:rPr lang="zh-CN" altLang="en-US" dirty="0">
                <a:cs typeface="Arial" panose="020B0604020202020204" pitchFamily="34" charset="0"/>
              </a:rPr>
              <a:t>选取项目管理相关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论文、书籍、文档</a:t>
            </a:r>
            <a:r>
              <a:rPr lang="zh-CN" altLang="en-US" dirty="0">
                <a:cs typeface="Arial" panose="020B0604020202020204" pitchFamily="34" charset="0"/>
              </a:rPr>
              <a:t>等相关资料，并做一次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长度为</a:t>
            </a:r>
            <a:r>
              <a:rPr lang="en-US" altLang="zh-CN" dirty="0">
                <a:solidFill>
                  <a:srgbClr val="FF0066"/>
                </a:solidFill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分钟的汇报</a:t>
            </a:r>
            <a:endParaRPr lang="en-US" altLang="zh-CN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每个人</a:t>
            </a:r>
            <a:r>
              <a:rPr lang="zh-CN" altLang="en-US" dirty="0">
                <a:cs typeface="Arial" panose="020B0604020202020204" pitchFamily="34" charset="0"/>
              </a:rPr>
              <a:t>提交一份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书面报告，不得少于</a:t>
            </a:r>
            <a:r>
              <a:rPr lang="en-US" altLang="zh-CN" dirty="0">
                <a:solidFill>
                  <a:srgbClr val="FF0066"/>
                </a:solidFill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页</a:t>
            </a:r>
            <a:endParaRPr lang="en-US" altLang="zh-CN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cs typeface="Arial" panose="020B0604020202020204" pitchFamily="34" charset="0"/>
              </a:rPr>
              <a:t>课程项目附加要求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cs typeface="Arial" panose="020B0604020202020204" pitchFamily="34" charset="0"/>
              </a:rPr>
              <a:t>项目小组中含有一位卓越工程师班同学，则按照卓越工程师班要求评分，评分标准会更高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cs typeface="Arial" panose="020B0604020202020204" pitchFamily="34" charset="0"/>
              </a:rPr>
              <a:t>提交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项目文档</a:t>
            </a:r>
            <a:r>
              <a:rPr lang="zh-CN" altLang="en-US" dirty="0">
                <a:cs typeface="Arial" panose="020B0604020202020204" pitchFamily="34" charset="0"/>
              </a:rPr>
              <a:t>不得少于</a:t>
            </a:r>
            <a:r>
              <a:rPr lang="en-US" altLang="zh-CN" dirty="0">
                <a:solidFill>
                  <a:srgbClr val="FF0066"/>
                </a:solidFill>
                <a:cs typeface="Arial" panose="020B0604020202020204" pitchFamily="34" charset="0"/>
              </a:rPr>
              <a:t>50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份文件</a:t>
            </a:r>
            <a:endParaRPr lang="en-US" altLang="zh-CN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项目建议书</a:t>
            </a:r>
            <a:r>
              <a:rPr lang="zh-CN" altLang="en-US" dirty="0">
                <a:cs typeface="Arial" panose="020B0604020202020204" pitchFamily="34" charset="0"/>
              </a:rPr>
              <a:t>不得少于</a:t>
            </a:r>
            <a:r>
              <a:rPr lang="en-US" altLang="zh-CN" dirty="0">
                <a:solidFill>
                  <a:srgbClr val="FF0066"/>
                </a:solidFill>
                <a:cs typeface="Arial" panose="020B0604020202020204" pitchFamily="34" charset="0"/>
              </a:rPr>
              <a:t>20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页</a:t>
            </a:r>
            <a:endParaRPr lang="en-US" altLang="zh-CN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会议记录</a:t>
            </a:r>
            <a:r>
              <a:rPr lang="zh-CN" altLang="en-US" dirty="0">
                <a:cs typeface="Arial" panose="020B0604020202020204" pitchFamily="34" charset="0"/>
              </a:rPr>
              <a:t>不得少于</a:t>
            </a:r>
            <a:r>
              <a:rPr lang="en-US" altLang="zh-CN" dirty="0">
                <a:solidFill>
                  <a:srgbClr val="FF0066"/>
                </a:solidFill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次</a:t>
            </a:r>
            <a:endParaRPr lang="en-US" altLang="zh-CN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cs typeface="Arial" panose="020B0604020202020204" pitchFamily="34" charset="0"/>
              </a:rPr>
              <a:t>最后提交的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项目成员述职报告</a:t>
            </a:r>
            <a:r>
              <a:rPr lang="zh-CN" altLang="en-US" dirty="0">
                <a:cs typeface="Arial" panose="020B0604020202020204" pitchFamily="34" charset="0"/>
              </a:rPr>
              <a:t>中必须明确每个人的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具体贡献和工作时间</a:t>
            </a:r>
            <a:endParaRPr lang="en-US" altLang="zh-CN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cs typeface="Arial" panose="020B0604020202020204" pitchFamily="34" charset="0"/>
              </a:rPr>
              <a:t>最后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项目展示</a:t>
            </a:r>
            <a:r>
              <a:rPr lang="zh-CN" altLang="en-US" dirty="0">
                <a:cs typeface="Arial" panose="020B0604020202020204" pitchFamily="34" charset="0"/>
              </a:rPr>
              <a:t>所有成员必须上台展示自己所做的工作，所有人展示时间不少于</a:t>
            </a:r>
            <a:r>
              <a:rPr lang="en-US" altLang="zh-CN" dirty="0">
                <a:solidFill>
                  <a:srgbClr val="FF0066"/>
                </a:solidFill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FF0066"/>
                </a:solidFill>
                <a:cs typeface="Arial" panose="020B0604020202020204" pitchFamily="34" charset="0"/>
              </a:rPr>
              <a:t>分钟</a:t>
            </a:r>
            <a:endParaRPr lang="en-US" altLang="zh-CN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8F66B0-D67C-4E12-8C98-3957B99AC06A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大纲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/>
              <a:t>项目选题</a:t>
            </a:r>
            <a:endParaRPr lang="en-US" altLang="zh-CN" dirty="0"/>
          </a:p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/>
              <a:t>项目分组</a:t>
            </a:r>
            <a:endParaRPr lang="en-US" altLang="zh-CN" dirty="0"/>
          </a:p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/>
              <a:t>项目文档</a:t>
            </a:r>
            <a:endParaRPr lang="en-US" altLang="zh-CN" dirty="0"/>
          </a:p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/>
              <a:t>项目汇报</a:t>
            </a:r>
            <a:endParaRPr lang="en-US" altLang="zh-CN" dirty="0"/>
          </a:p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/>
              <a:t>项目评分</a:t>
            </a:r>
          </a:p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/>
              <a:t>卓越工程师班要求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复旦大学并行处理研究所</a:t>
            </a:r>
            <a:endParaRPr lang="en-US" dirty="0"/>
          </a:p>
        </p:txBody>
      </p:sp>
      <p:sp>
        <p:nvSpPr>
          <p:cNvPr id="1434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1CB7E4-86F3-4F86-99FA-CC7593452127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2024063" y="2357438"/>
            <a:ext cx="8229600" cy="3143250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zh-CN" altLang="en-US" sz="8000">
                <a:cs typeface="Arial" panose="020B0604020202020204" pitchFamily="34" charset="0"/>
              </a:rPr>
              <a:t>谢谢！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3277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AEC2FA-7D89-433D-8C2B-3F3A19A1FED3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20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项目选题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项目选题不限，</a:t>
            </a:r>
            <a:r>
              <a:rPr lang="en-US" altLang="zh-CN" sz="3600">
                <a:cs typeface="Arial" panose="020B0604020202020204" pitchFamily="34" charset="0"/>
              </a:rPr>
              <a:t>IT</a:t>
            </a:r>
            <a:r>
              <a:rPr lang="zh-CN" altLang="en-US" sz="3600">
                <a:cs typeface="Arial" panose="020B0604020202020204" pitchFamily="34" charset="0"/>
              </a:rPr>
              <a:t>项目即可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endParaRPr lang="en-US" altLang="zh-CN"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项目规模请适中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重在项目过程的管理</a:t>
            </a:r>
            <a:endParaRPr lang="en-US" altLang="zh-CN" sz="30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不宜过大，确保本学期末能够完成</a:t>
            </a:r>
            <a:endParaRPr lang="en-US" altLang="zh-CN" sz="30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同样不宜过小，确保小组成员都有分工，有一定工作量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1536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8920E2-BA44-4FA6-8FD9-0E7880630A20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项目分组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09600" y="1352550"/>
            <a:ext cx="10972800" cy="4525963"/>
          </a:xfrm>
        </p:spPr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项目分组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3000">
                <a:cs typeface="Arial" panose="020B0604020202020204" pitchFamily="34" charset="0"/>
              </a:rPr>
              <a:t>6-7</a:t>
            </a:r>
            <a:r>
              <a:rPr lang="zh-CN" altLang="en-US" sz="3000">
                <a:cs typeface="Arial" panose="020B0604020202020204" pitchFamily="34" charset="0"/>
              </a:rPr>
              <a:t>人一组，设组长（项目经理）一名</a:t>
            </a:r>
            <a:endParaRPr lang="en-US" altLang="zh-CN" sz="30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小组成员分工明确</a:t>
            </a:r>
            <a:endParaRPr lang="en-US" altLang="zh-CN" sz="30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每个</a:t>
            </a:r>
            <a:r>
              <a:rPr lang="en-US" altLang="zh-CN" sz="3000">
                <a:cs typeface="Arial" panose="020B0604020202020204" pitchFamily="34" charset="0"/>
              </a:rPr>
              <a:t>TA</a:t>
            </a:r>
            <a:r>
              <a:rPr lang="zh-CN" altLang="en-US" sz="3000">
                <a:cs typeface="Arial" panose="020B0604020202020204" pitchFamily="34" charset="0"/>
              </a:rPr>
              <a:t>不超过</a:t>
            </a:r>
            <a:r>
              <a:rPr lang="en-US" altLang="zh-CN" sz="3000">
                <a:cs typeface="Arial" panose="020B0604020202020204" pitchFamily="34" charset="0"/>
              </a:rPr>
              <a:t>3</a:t>
            </a:r>
            <a:r>
              <a:rPr lang="zh-CN" altLang="en-US" sz="3000">
                <a:cs typeface="Arial" panose="020B0604020202020204" pitchFamily="34" charset="0"/>
              </a:rPr>
              <a:t>组，请尽快结束分组和选题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1638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7173F7-6B64-4416-B22B-6A0A77F8E004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4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41638" y="4413250"/>
          <a:ext cx="6308725" cy="1943100"/>
        </p:xfrm>
        <a:graphic>
          <a:graphicData uri="http://schemas.openxmlformats.org/drawingml/2006/table">
            <a:tbl>
              <a:tblPr/>
              <a:tblGrid>
                <a:gridCol w="145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华文楷体" pitchFamily="2" charset="-122"/>
                        </a:rPr>
                        <a:t>姓名</a:t>
                      </a: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华文楷体" pitchFamily="2" charset="-122"/>
                        </a:rPr>
                        <a:t>邮箱</a:t>
                      </a: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华文楷体" pitchFamily="2" charset="-122"/>
                        </a:rPr>
                        <a:t>余时强</a:t>
                      </a: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dirty="0"/>
                        <a:t>14212010025@fudan.edu.cn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华文楷体" pitchFamily="2" charset="-122"/>
                        </a:rPr>
                        <a:t>王欣</a:t>
                      </a: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dirty="0"/>
                        <a:t>14212010018@fudan.edu.cn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华文楷体" pitchFamily="2" charset="-122"/>
                        </a:rPr>
                        <a:t>季晓枫</a:t>
                      </a: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dirty="0"/>
                        <a:t>15212010008@fudan.edu.cn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/>
              <a:t>项目文档</a:t>
            </a:r>
            <a:endParaRPr lang="en-US" altLang="zh-CN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提交文档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会议纪要</a:t>
            </a: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项目建议书</a:t>
            </a:r>
          </a:p>
          <a:p>
            <a:pPr lvl="2" eaLnBrk="1" hangingPunct="1"/>
            <a:r>
              <a:rPr lang="zh-CN" altLang="en-US" sz="2600">
                <a:cs typeface="Arial" panose="020B0604020202020204" pitchFamily="34" charset="0"/>
              </a:rPr>
              <a:t>要包含可行性分析，项目干系人分析，风险分析，收益分析</a:t>
            </a: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范围说明及工作分解结构</a:t>
            </a:r>
            <a:r>
              <a:rPr lang="en-US" altLang="zh-CN" sz="3000">
                <a:cs typeface="Arial" panose="020B0604020202020204" pitchFamily="34" charset="0"/>
              </a:rPr>
              <a:t>WBS</a:t>
            </a: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技术方案计划</a:t>
            </a: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工作量和成本估算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1741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BEFC61-6F33-45A8-B39E-398B2E615FD1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5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/>
              <a:t>项目文档（续）</a:t>
            </a:r>
            <a:endParaRPr lang="en-US" altLang="zh-CN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提交文档（续）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进度计划（包含资源计划）</a:t>
            </a: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风险管理计划</a:t>
            </a: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质量计划、人力资源计划、沟通计划</a:t>
            </a:r>
          </a:p>
          <a:p>
            <a:pPr lvl="1" eaLnBrk="1" hangingPunct="1"/>
            <a:r>
              <a:rPr lang="zh-CN" altLang="en-US" sz="3200">
                <a:cs typeface="Arial" panose="020B0604020202020204" pitchFamily="34" charset="0"/>
              </a:rPr>
              <a:t>开发文档</a:t>
            </a:r>
          </a:p>
          <a:p>
            <a:pPr lvl="1" eaLnBrk="1" hangingPunct="1"/>
            <a:r>
              <a:rPr lang="zh-CN" altLang="en-US" sz="3000">
                <a:cs typeface="Arial" panose="020B0604020202020204" pitchFamily="34" charset="0"/>
              </a:rPr>
              <a:t>项目总结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1843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08F072-C8DC-409D-839A-0FA5F06C4B9F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6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项目文档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会议纪要</a:t>
            </a:r>
            <a:endParaRPr lang="en-US" altLang="zh-CN" sz="36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zh-CN" sz="3000">
                <a:cs typeface="Arial" panose="020B0604020202020204" pitchFamily="34" charset="0"/>
              </a:rPr>
              <a:t>［编号］</a:t>
            </a:r>
            <a:r>
              <a:rPr lang="en-US" altLang="zh-CN" sz="3000">
                <a:cs typeface="Arial" panose="020B0604020202020204" pitchFamily="34" charset="0"/>
              </a:rPr>
              <a:t> </a:t>
            </a:r>
            <a:r>
              <a:rPr lang="zh-CN" altLang="en-US" sz="3000">
                <a:cs typeface="Arial" panose="020B0604020202020204" pitchFamily="34" charset="0"/>
              </a:rPr>
              <a:t>（</a:t>
            </a:r>
            <a:r>
              <a:rPr lang="en-US" altLang="zh-CN" sz="3000">
                <a:cs typeface="Arial" panose="020B0604020202020204" pitchFamily="34" charset="0"/>
              </a:rPr>
              <a:t>1</a:t>
            </a:r>
            <a:r>
              <a:rPr lang="zh-CN" altLang="en-US" sz="3000">
                <a:cs typeface="Arial" panose="020B0604020202020204" pitchFamily="34" charset="0"/>
              </a:rPr>
              <a:t>，</a:t>
            </a:r>
            <a:r>
              <a:rPr lang="en-US" altLang="zh-CN" sz="3000">
                <a:cs typeface="Arial" panose="020B0604020202020204" pitchFamily="34" charset="0"/>
              </a:rPr>
              <a:t>2</a:t>
            </a:r>
            <a:r>
              <a:rPr lang="zh-CN" altLang="en-US" sz="3000">
                <a:cs typeface="Arial" panose="020B0604020202020204" pitchFamily="34" charset="0"/>
              </a:rPr>
              <a:t>，</a:t>
            </a:r>
            <a:r>
              <a:rPr lang="en-US" altLang="zh-CN" sz="3000">
                <a:cs typeface="Arial" panose="020B0604020202020204" pitchFamily="34" charset="0"/>
              </a:rPr>
              <a:t>3</a:t>
            </a:r>
            <a:r>
              <a:rPr lang="zh-CN" altLang="en-US" sz="3000">
                <a:cs typeface="Arial" panose="020B0604020202020204" pitchFamily="34" charset="0"/>
              </a:rPr>
              <a:t>，</a:t>
            </a:r>
            <a:r>
              <a:rPr lang="en-US" altLang="zh-CN" sz="3000">
                <a:cs typeface="Arial" panose="020B0604020202020204" pitchFamily="34" charset="0"/>
              </a:rPr>
              <a:t>4…</a:t>
            </a:r>
            <a:r>
              <a:rPr lang="zh-CN" altLang="en-US" sz="3000">
                <a:cs typeface="Arial" panose="020B0604020202020204" pitchFamily="34" charset="0"/>
              </a:rPr>
              <a:t>）</a:t>
            </a:r>
            <a:endParaRPr lang="en-US" altLang="zh-CN" sz="30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zh-CN" sz="3000">
                <a:cs typeface="Arial" panose="020B0604020202020204" pitchFamily="34" charset="0"/>
              </a:rPr>
              <a:t>［时间］</a:t>
            </a:r>
          </a:p>
          <a:p>
            <a:pPr lvl="1" eaLnBrk="1" hangingPunct="1"/>
            <a:r>
              <a:rPr lang="zh-CN" altLang="zh-CN" sz="3000">
                <a:cs typeface="Arial" panose="020B0604020202020204" pitchFamily="34" charset="0"/>
              </a:rPr>
              <a:t>［地点］</a:t>
            </a:r>
            <a:endParaRPr lang="en-US" altLang="zh-CN" sz="300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zh-CN" sz="3000">
                <a:cs typeface="Arial" panose="020B0604020202020204" pitchFamily="34" charset="0"/>
              </a:rPr>
              <a:t>［到会人员］</a:t>
            </a:r>
          </a:p>
          <a:p>
            <a:pPr lvl="1" eaLnBrk="1" hangingPunct="1"/>
            <a:r>
              <a:rPr lang="zh-CN" altLang="zh-CN" sz="3000">
                <a:cs typeface="Arial" panose="020B0604020202020204" pitchFamily="34" charset="0"/>
              </a:rPr>
              <a:t>［会后任务］</a:t>
            </a:r>
          </a:p>
          <a:p>
            <a:pPr lvl="1" eaLnBrk="1" hangingPunct="1"/>
            <a:r>
              <a:rPr lang="zh-CN" altLang="zh-CN" sz="3000">
                <a:cs typeface="Arial" panose="020B0604020202020204" pitchFamily="34" charset="0"/>
              </a:rPr>
              <a:t>［会议主要内容］</a:t>
            </a:r>
          </a:p>
          <a:p>
            <a:pPr lvl="1" eaLnBrk="1" hangingPunct="1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1946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DA04C0-E543-428D-B175-B79E3AD17BEE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7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项目文档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cs typeface="Arial" panose="020B0604020202020204" pitchFamily="34" charset="0"/>
              </a:rPr>
              <a:t>项目建议书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048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77990D-1694-461B-B967-6DE1E1BD32CB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8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0486" name="Picture 2" descr="C:\Users\mao\AppData\Roaming\Tencent\Users\350576209\QQ\WinTemp\RichOle\00QV1GB1NI7KVI9CUHG4J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430463"/>
            <a:ext cx="18383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3" descr="C:\Users\mao\AppData\Roaming\Tencent\Users\350576209\QQ\WinTemp\RichOle\P07EK525HF0N4U0CA34YEP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425700"/>
            <a:ext cx="20669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-400050"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范围说明及工作分解结构</a:t>
            </a:r>
            <a:r>
              <a:rPr lang="en-US" altLang="zh-CN" sz="3600" dirty="0"/>
              <a:t>WBS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67D9D8-502A-48BC-9FC7-783BB71CA0A9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9</a:t>
            </a:fld>
            <a:endParaRPr lang="en-US" altLang="zh-CN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1510" name="Diagram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717" r="-53" b="-45850"/>
          <a:stretch>
            <a:fillRect/>
          </a:stretch>
        </p:blipFill>
        <p:spPr bwMode="auto">
          <a:xfrm>
            <a:off x="2063750" y="1341438"/>
            <a:ext cx="792003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PA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PADS" id="{57F1D881-8642-445B-8771-8018743FE021}" vid="{E8036E6E-6807-4CEF-9772-63A6C53CCB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IPADS</Template>
  <TotalTime>628</TotalTime>
  <Words>542</Words>
  <Application>Microsoft Office PowerPoint</Application>
  <PresentationFormat>宽屏</PresentationFormat>
  <Paragraphs>157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华文楷体</vt:lpstr>
      <vt:lpstr>华文新魏</vt:lpstr>
      <vt:lpstr>宋体</vt:lpstr>
      <vt:lpstr>Arial</vt:lpstr>
      <vt:lpstr>Calibri</vt:lpstr>
      <vt:lpstr>High Tower Text</vt:lpstr>
      <vt:lpstr>Segoe UI</vt:lpstr>
      <vt:lpstr>Segoe UI Semilight</vt:lpstr>
      <vt:lpstr>Tahoma</vt:lpstr>
      <vt:lpstr>Times New Roman</vt:lpstr>
      <vt:lpstr>Wingdings 2</vt:lpstr>
      <vt:lpstr>IPADS</vt:lpstr>
      <vt:lpstr>项目管理课程项目要求</vt:lpstr>
      <vt:lpstr>大纲</vt:lpstr>
      <vt:lpstr>项目选题</vt:lpstr>
      <vt:lpstr>项目分组</vt:lpstr>
      <vt:lpstr>项目文档</vt:lpstr>
      <vt:lpstr>项目文档（续）</vt:lpstr>
      <vt:lpstr>项目文档</vt:lpstr>
      <vt:lpstr>项目文档</vt:lpstr>
      <vt:lpstr>项目文档</vt:lpstr>
      <vt:lpstr>项目文档</vt:lpstr>
      <vt:lpstr>项目文档</vt:lpstr>
      <vt:lpstr>项目文档</vt:lpstr>
      <vt:lpstr>项目文档</vt:lpstr>
      <vt:lpstr>项目文档</vt:lpstr>
      <vt:lpstr>项目文档</vt:lpstr>
      <vt:lpstr>项目文档</vt:lpstr>
      <vt:lpstr>项目汇报</vt:lpstr>
      <vt:lpstr>项目评分</vt:lpstr>
      <vt:lpstr>卓越工程师班要求</vt:lpstr>
      <vt:lpstr>PowerPoint 演示文稿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项目要求</dc:title>
  <dc:creator>王欣</dc:creator>
  <cp:lastModifiedBy>Chao Ji</cp:lastModifiedBy>
  <cp:revision>142</cp:revision>
  <dcterms:created xsi:type="dcterms:W3CDTF">2010-09-27T02:03:45Z</dcterms:created>
  <dcterms:modified xsi:type="dcterms:W3CDTF">2016-10-14T08:52:25Z</dcterms:modified>
</cp:coreProperties>
</file>