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1"/>
  </p:notesMasterIdLst>
  <p:handoutMasterIdLst>
    <p:handoutMasterId r:id="rId42"/>
  </p:handoutMasterIdLst>
  <p:sldIdLst>
    <p:sldId id="1894" r:id="rId2"/>
    <p:sldId id="1896" r:id="rId3"/>
    <p:sldId id="2112" r:id="rId4"/>
    <p:sldId id="2190" r:id="rId5"/>
    <p:sldId id="2197" r:id="rId6"/>
    <p:sldId id="2198" r:id="rId7"/>
    <p:sldId id="2199" r:id="rId8"/>
    <p:sldId id="2191" r:id="rId9"/>
    <p:sldId id="2200" r:id="rId10"/>
    <p:sldId id="2201" r:id="rId11"/>
    <p:sldId id="2202" r:id="rId12"/>
    <p:sldId id="2203" r:id="rId13"/>
    <p:sldId id="2222" r:id="rId14"/>
    <p:sldId id="2205" r:id="rId15"/>
    <p:sldId id="2206" r:id="rId16"/>
    <p:sldId id="2224" r:id="rId17"/>
    <p:sldId id="2225" r:id="rId18"/>
    <p:sldId id="2207" r:id="rId19"/>
    <p:sldId id="2208" r:id="rId20"/>
    <p:sldId id="2209" r:id="rId21"/>
    <p:sldId id="2210" r:id="rId22"/>
    <p:sldId id="2223" r:id="rId23"/>
    <p:sldId id="2212" r:id="rId24"/>
    <p:sldId id="2213" r:id="rId25"/>
    <p:sldId id="2214" r:id="rId26"/>
    <p:sldId id="2215" r:id="rId27"/>
    <p:sldId id="2216" r:id="rId28"/>
    <p:sldId id="2217" r:id="rId29"/>
    <p:sldId id="2218" r:id="rId30"/>
    <p:sldId id="2219" r:id="rId31"/>
    <p:sldId id="2220" r:id="rId32"/>
    <p:sldId id="2221" r:id="rId33"/>
    <p:sldId id="2192" r:id="rId34"/>
    <p:sldId id="2193" r:id="rId35"/>
    <p:sldId id="2194" r:id="rId36"/>
    <p:sldId id="2195" r:id="rId37"/>
    <p:sldId id="2196" r:id="rId38"/>
    <p:sldId id="2118" r:id="rId39"/>
    <p:sldId id="171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1894"/>
            <p14:sldId id="1896"/>
            <p14:sldId id="2112"/>
          </p14:sldIdLst>
        </p14:section>
        <p14:section name="5.1" id="{8A1B28B8-A12E-4221-A0F4-D6213374A2FF}">
          <p14:sldIdLst>
            <p14:sldId id="2190"/>
            <p14:sldId id="2197"/>
            <p14:sldId id="2198"/>
            <p14:sldId id="2199"/>
          </p14:sldIdLst>
        </p14:section>
        <p14:section name="5.2" id="{5EE811C3-7630-4E5E-815A-355B6345B305}">
          <p14:sldIdLst>
            <p14:sldId id="2191"/>
            <p14:sldId id="2200"/>
            <p14:sldId id="2201"/>
            <p14:sldId id="2202"/>
            <p14:sldId id="2203"/>
            <p14:sldId id="2222"/>
            <p14:sldId id="2205"/>
            <p14:sldId id="2206"/>
            <p14:sldId id="2224"/>
            <p14:sldId id="2225"/>
            <p14:sldId id="2207"/>
            <p14:sldId id="2208"/>
            <p14:sldId id="2209"/>
            <p14:sldId id="2210"/>
            <p14:sldId id="2223"/>
            <p14:sldId id="2212"/>
            <p14:sldId id="2213"/>
            <p14:sldId id="2214"/>
            <p14:sldId id="2215"/>
            <p14:sldId id="2216"/>
            <p14:sldId id="2217"/>
            <p14:sldId id="2218"/>
            <p14:sldId id="2219"/>
            <p14:sldId id="2220"/>
            <p14:sldId id="2221"/>
          </p14:sldIdLst>
        </p14:section>
        <p14:section name="5.3" id="{0B844C94-7041-4417-99DD-3B5C7358E985}">
          <p14:sldIdLst>
            <p14:sldId id="2192"/>
          </p14:sldIdLst>
        </p14:section>
        <p14:section name="5.4" id="{0F145D18-C7B6-4942-9A8F-4717B9FA0203}">
          <p14:sldIdLst>
            <p14:sldId id="2193"/>
          </p14:sldIdLst>
        </p14:section>
        <p14:section name="5.5" id="{C28BACF4-27F9-4003-8E16-33F13BC5E74F}">
          <p14:sldIdLst>
            <p14:sldId id="2194"/>
          </p14:sldIdLst>
        </p14:section>
        <p14:section name="5.6" id="{9D77BD34-E64F-4C67-AA25-8EBBB4C95F59}">
          <p14:sldIdLst>
            <p14:sldId id="2195"/>
          </p14:sldIdLst>
        </p14:section>
        <p14:section name="5.7" id="{86C18613-7E76-444E-9D90-CE98EA5BB8DC}">
          <p14:sldIdLst>
            <p14:sldId id="2196"/>
          </p14:sldIdLst>
        </p14:section>
        <p14:section name="summary" id="{0DDBEC4D-E5B1-4326-8077-64B515A6CBE4}">
          <p14:sldIdLst>
            <p14:sldId id="2118"/>
            <p14:sldId id="17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16C6CC"/>
    <a:srgbClr val="FFFFFF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40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23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01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9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29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61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9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87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9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0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3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435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3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13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51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22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1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85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1895476" y="715964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4400" dirty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51" y="1916832"/>
            <a:ext cx="8784976" cy="2952328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Chapter 5</a:t>
            </a:r>
            <a:b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Network Layer:</a:t>
            </a:r>
            <a:b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The Control Plane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675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85235"/>
            <a:ext cx="7772400" cy="12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6" name="Group 2"/>
          <p:cNvGrpSpPr>
            <a:grpSpLocks/>
          </p:cNvGrpSpPr>
          <p:nvPr/>
        </p:nvGrpSpPr>
        <p:grpSpPr bwMode="auto">
          <a:xfrm>
            <a:off x="4724401" y="1406525"/>
            <a:ext cx="3571875" cy="2236788"/>
            <a:chOff x="3162" y="1071"/>
            <a:chExt cx="2250" cy="1409"/>
          </a:xfrm>
        </p:grpSpPr>
        <p:sp>
          <p:nvSpPr>
            <p:cNvPr id="120840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1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2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3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4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5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46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7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8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9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0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51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2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3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4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5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56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7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8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9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0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61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2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3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4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5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66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7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8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9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0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71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2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3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4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5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6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7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8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9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80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120881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0907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8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u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0882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0905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6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y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0883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0903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4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x</a:t>
                </a:r>
              </a:p>
            </p:txBody>
          </p:sp>
        </p:grpSp>
        <p:grpSp>
          <p:nvGrpSpPr>
            <p:cNvPr id="120884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0901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2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w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0885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0899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0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v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0886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0897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898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z</a:t>
                </a:r>
              </a:p>
            </p:txBody>
          </p:sp>
        </p:grpSp>
        <p:sp>
          <p:nvSpPr>
            <p:cNvPr id="120887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88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89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0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1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2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3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4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5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5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6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5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0837" name="Text Box 72"/>
          <p:cNvSpPr txBox="1">
            <a:spLocks noChangeArrowheads="1"/>
          </p:cNvSpPr>
          <p:nvPr/>
        </p:nvSpPr>
        <p:spPr bwMode="auto">
          <a:xfrm>
            <a:off x="2463800" y="3263901"/>
            <a:ext cx="739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99"/>
                </a:solidFill>
              </a:rPr>
              <a:t>graph: G = (N,E)</a:t>
            </a:r>
          </a:p>
          <a:p>
            <a:pPr eaLnBrk="1" hangingPunct="1"/>
            <a:endParaRPr lang="en-US" sz="1800">
              <a:solidFill>
                <a:srgbClr val="000099"/>
              </a:solidFill>
            </a:endParaRPr>
          </a:p>
          <a:p>
            <a:pPr eaLnBrk="1" hangingPunct="1"/>
            <a:r>
              <a:rPr lang="en-US" sz="1800">
                <a:solidFill>
                  <a:srgbClr val="000099"/>
                </a:solidFill>
              </a:rPr>
              <a:t>N = set of routers = { u, v, w, x, y, z }</a:t>
            </a:r>
          </a:p>
          <a:p>
            <a:pPr eaLnBrk="1" hangingPunct="1"/>
            <a:endParaRPr lang="en-US" sz="1800">
              <a:solidFill>
                <a:srgbClr val="000099"/>
              </a:solidFill>
            </a:endParaRPr>
          </a:p>
          <a:p>
            <a:pPr eaLnBrk="1" hangingPunct="1"/>
            <a:r>
              <a:rPr lang="en-US" sz="1800">
                <a:solidFill>
                  <a:srgbClr val="000099"/>
                </a:solidFill>
              </a:rPr>
              <a:t>E = set of links ={ (u,v), (u,x), (v,x), (v,w), (x,w), (x,y), (w,y), (w,z), (y,z) }</a:t>
            </a: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2057400" y="207964"/>
            <a:ext cx="77724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Graph abstraction of the network</a:t>
            </a:r>
          </a:p>
        </p:txBody>
      </p:sp>
      <p:sp>
        <p:nvSpPr>
          <p:cNvPr id="120839" name="Text Box 74"/>
          <p:cNvSpPr txBox="1">
            <a:spLocks noChangeArrowheads="1"/>
          </p:cNvSpPr>
          <p:nvPr/>
        </p:nvSpPr>
        <p:spPr bwMode="auto">
          <a:xfrm>
            <a:off x="2674938" y="5157788"/>
            <a:ext cx="676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</a:rPr>
              <a:t>aside:</a:t>
            </a:r>
            <a:r>
              <a:rPr lang="en-US" sz="1800" dirty="0">
                <a:solidFill>
                  <a:srgbClr val="000099"/>
                </a:solidFill>
              </a:rPr>
              <a:t> graph abstraction is useful in other network contexts, e.g., </a:t>
            </a:r>
          </a:p>
          <a:p>
            <a:r>
              <a:rPr lang="en-US" sz="1800" dirty="0">
                <a:solidFill>
                  <a:srgbClr val="000099"/>
                </a:solidFill>
              </a:rPr>
              <a:t>P2P, where </a:t>
            </a:r>
            <a:r>
              <a:rPr lang="en-US" sz="1800" i="1" dirty="0">
                <a:solidFill>
                  <a:srgbClr val="000099"/>
                </a:solidFill>
              </a:rPr>
              <a:t>N</a:t>
            </a:r>
            <a:r>
              <a:rPr lang="en-US" sz="1800" dirty="0">
                <a:solidFill>
                  <a:srgbClr val="000099"/>
                </a:solidFill>
              </a:rPr>
              <a:t> is set of peers and </a:t>
            </a:r>
            <a:r>
              <a:rPr lang="en-US" sz="1800" i="1" dirty="0">
                <a:solidFill>
                  <a:srgbClr val="000099"/>
                </a:solidFill>
              </a:rPr>
              <a:t>E</a:t>
            </a:r>
            <a:r>
              <a:rPr lang="en-US" sz="1800" dirty="0">
                <a:solidFill>
                  <a:srgbClr val="000099"/>
                </a:solidFill>
              </a:rPr>
              <a:t> is set of TCP connections</a:t>
            </a:r>
          </a:p>
        </p:txBody>
      </p:sp>
      <p:sp>
        <p:nvSpPr>
          <p:cNvPr id="8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49519"/>
            <a:ext cx="5118720" cy="10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Graph abstraction: costs</a:t>
            </a:r>
          </a:p>
        </p:txBody>
      </p:sp>
      <p:grpSp>
        <p:nvGrpSpPr>
          <p:cNvPr id="121861" name="Group 3"/>
          <p:cNvGrpSpPr>
            <a:grpSpLocks/>
          </p:cNvGrpSpPr>
          <p:nvPr/>
        </p:nvGrpSpPr>
        <p:grpSpPr bwMode="auto">
          <a:xfrm>
            <a:off x="2444751" y="1495425"/>
            <a:ext cx="3571875" cy="2236788"/>
            <a:chOff x="3162" y="1071"/>
            <a:chExt cx="2250" cy="1409"/>
          </a:xfrm>
        </p:grpSpPr>
        <p:sp>
          <p:nvSpPr>
            <p:cNvPr id="12186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6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6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6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6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7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7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8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8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9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9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121906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193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33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u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1907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193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31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y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1908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192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29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x</a:t>
                </a:r>
              </a:p>
            </p:txBody>
          </p:sp>
        </p:grpSp>
        <p:grpSp>
          <p:nvGrpSpPr>
            <p:cNvPr id="121909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192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2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w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1910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192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25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v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1911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192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23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z</a:t>
                </a:r>
              </a:p>
            </p:txBody>
          </p:sp>
        </p:grpSp>
        <p:sp>
          <p:nvSpPr>
            <p:cNvPr id="121912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3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4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5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6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7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8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9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5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20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21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5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1862" name="Text Box 73"/>
          <p:cNvSpPr txBox="1">
            <a:spLocks noChangeArrowheads="1"/>
          </p:cNvSpPr>
          <p:nvPr/>
        </p:nvSpPr>
        <p:spPr bwMode="auto">
          <a:xfrm>
            <a:off x="6789738" y="1689100"/>
            <a:ext cx="33009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0099"/>
                </a:solidFill>
                <a:latin typeface="+mn-lt"/>
              </a:rPr>
              <a:t>c(</a:t>
            </a:r>
            <a:r>
              <a:rPr lang="en-US" sz="1800" dirty="0" err="1" smtClean="0">
                <a:solidFill>
                  <a:srgbClr val="000099"/>
                </a:solidFill>
                <a:latin typeface="+mn-lt"/>
              </a:rPr>
              <a:t>x,x</a:t>
            </a:r>
            <a:r>
              <a:rPr lang="en-US" altLang="ja-JP" sz="1800" dirty="0" smtClean="0">
                <a:solidFill>
                  <a:srgbClr val="000099"/>
                </a:solidFill>
                <a:latin typeface="+mn-lt"/>
              </a:rPr>
              <a:t>') </a:t>
            </a:r>
            <a:r>
              <a:rPr lang="en-US" altLang="ja-JP" sz="1800" dirty="0">
                <a:solidFill>
                  <a:srgbClr val="000099"/>
                </a:solidFill>
                <a:latin typeface="+mn-lt"/>
              </a:rPr>
              <a:t>= cost of link (</a:t>
            </a:r>
            <a:r>
              <a:rPr lang="en-US" altLang="ja-JP" sz="1800" dirty="0" err="1" smtClean="0">
                <a:solidFill>
                  <a:srgbClr val="000099"/>
                </a:solidFill>
                <a:latin typeface="+mn-lt"/>
              </a:rPr>
              <a:t>x,x</a:t>
            </a:r>
            <a:r>
              <a:rPr lang="en-US" altLang="ja-JP" sz="1800" dirty="0" smtClean="0">
                <a:solidFill>
                  <a:srgbClr val="000099"/>
                </a:solidFill>
                <a:latin typeface="+mn-lt"/>
              </a:rPr>
              <a:t>')</a:t>
            </a:r>
            <a:endParaRPr lang="en-US" altLang="ja-JP" sz="1800" dirty="0">
              <a:solidFill>
                <a:srgbClr val="000099"/>
              </a:solidFill>
              <a:latin typeface="+mn-lt"/>
            </a:endParaRP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      e.g., c(</a:t>
            </a:r>
            <a:r>
              <a:rPr lang="en-US" sz="1800" dirty="0" err="1">
                <a:solidFill>
                  <a:srgbClr val="000099"/>
                </a:solidFill>
                <a:latin typeface="+mn-lt"/>
              </a:rPr>
              <a:t>w,z</a:t>
            </a:r>
            <a:r>
              <a:rPr lang="en-US" sz="1800" dirty="0">
                <a:solidFill>
                  <a:srgbClr val="000099"/>
                </a:solidFill>
                <a:latin typeface="+mn-lt"/>
              </a:rPr>
              <a:t>) = 5</a:t>
            </a:r>
          </a:p>
          <a:p>
            <a:endParaRPr lang="en-US" sz="1800" dirty="0">
              <a:solidFill>
                <a:srgbClr val="000099"/>
              </a:solidFill>
              <a:latin typeface="+mn-lt"/>
            </a:endParaRP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cost could always be 1, or </a:t>
            </a: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inversely related to bandwidth,</a:t>
            </a: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or inversely related to </a:t>
            </a: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congestion</a:t>
            </a:r>
          </a:p>
        </p:txBody>
      </p:sp>
      <p:sp>
        <p:nvSpPr>
          <p:cNvPr id="121863" name="Text Box 74"/>
          <p:cNvSpPr txBox="1">
            <a:spLocks noChangeArrowheads="1"/>
          </p:cNvSpPr>
          <p:nvPr/>
        </p:nvSpPr>
        <p:spPr bwMode="auto">
          <a:xfrm>
            <a:off x="2449513" y="4227513"/>
            <a:ext cx="676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cost of path (x</a:t>
            </a:r>
            <a:r>
              <a:rPr lang="en-US" sz="1800" baseline="-25000">
                <a:solidFill>
                  <a:srgbClr val="000099"/>
                </a:solidFill>
              </a:rPr>
              <a:t>1</a:t>
            </a:r>
            <a:r>
              <a:rPr lang="en-US" sz="1800">
                <a:solidFill>
                  <a:srgbClr val="000099"/>
                </a:solidFill>
              </a:rPr>
              <a:t>, x</a:t>
            </a:r>
            <a:r>
              <a:rPr lang="en-US" sz="1800" baseline="-25000">
                <a:solidFill>
                  <a:srgbClr val="000099"/>
                </a:solidFill>
              </a:rPr>
              <a:t>2</a:t>
            </a:r>
            <a:r>
              <a:rPr lang="en-US" sz="1800">
                <a:solidFill>
                  <a:srgbClr val="000099"/>
                </a:solidFill>
              </a:rPr>
              <a:t>, x</a:t>
            </a:r>
            <a:r>
              <a:rPr lang="en-US" sz="1800" baseline="-25000">
                <a:solidFill>
                  <a:srgbClr val="000099"/>
                </a:solidFill>
              </a:rPr>
              <a:t>3</a:t>
            </a:r>
            <a:r>
              <a:rPr lang="en-US" sz="1800">
                <a:solidFill>
                  <a:srgbClr val="000099"/>
                </a:solidFill>
              </a:rPr>
              <a:t>,…, x</a:t>
            </a:r>
            <a:r>
              <a:rPr lang="en-US" sz="1800" baseline="-25000">
                <a:solidFill>
                  <a:srgbClr val="000099"/>
                </a:solidFill>
              </a:rPr>
              <a:t>p</a:t>
            </a:r>
            <a:r>
              <a:rPr lang="en-US" sz="1800">
                <a:solidFill>
                  <a:srgbClr val="000099"/>
                </a:solidFill>
              </a:rPr>
              <a:t>) = c(x</a:t>
            </a:r>
            <a:r>
              <a:rPr lang="en-US" sz="1800" baseline="-25000">
                <a:solidFill>
                  <a:srgbClr val="000099"/>
                </a:solidFill>
              </a:rPr>
              <a:t>1</a:t>
            </a:r>
            <a:r>
              <a:rPr lang="en-US" sz="1800">
                <a:solidFill>
                  <a:srgbClr val="000099"/>
                </a:solidFill>
              </a:rPr>
              <a:t>,x</a:t>
            </a:r>
            <a:r>
              <a:rPr lang="en-US" sz="1800" baseline="-25000">
                <a:solidFill>
                  <a:srgbClr val="000099"/>
                </a:solidFill>
              </a:rPr>
              <a:t>2</a:t>
            </a:r>
            <a:r>
              <a:rPr lang="en-US" sz="1800">
                <a:solidFill>
                  <a:srgbClr val="000099"/>
                </a:solidFill>
              </a:rPr>
              <a:t>) + c(x</a:t>
            </a:r>
            <a:r>
              <a:rPr lang="en-US" sz="1800" baseline="-25000">
                <a:solidFill>
                  <a:srgbClr val="000099"/>
                </a:solidFill>
              </a:rPr>
              <a:t>2</a:t>
            </a:r>
            <a:r>
              <a:rPr lang="en-US" sz="1800">
                <a:solidFill>
                  <a:srgbClr val="000099"/>
                </a:solidFill>
              </a:rPr>
              <a:t>,x</a:t>
            </a:r>
            <a:r>
              <a:rPr lang="en-US" sz="1800" baseline="-25000">
                <a:solidFill>
                  <a:srgbClr val="000099"/>
                </a:solidFill>
              </a:rPr>
              <a:t>3</a:t>
            </a:r>
            <a:r>
              <a:rPr lang="en-US" sz="1800">
                <a:solidFill>
                  <a:srgbClr val="000099"/>
                </a:solidFill>
              </a:rPr>
              <a:t>) + … + c(x</a:t>
            </a:r>
            <a:r>
              <a:rPr lang="en-US" sz="1800" baseline="-25000">
                <a:solidFill>
                  <a:srgbClr val="000099"/>
                </a:solidFill>
              </a:rPr>
              <a:t>p-1</a:t>
            </a:r>
            <a:r>
              <a:rPr lang="en-US" sz="1800">
                <a:solidFill>
                  <a:srgbClr val="000099"/>
                </a:solidFill>
              </a:rPr>
              <a:t>,x</a:t>
            </a:r>
            <a:r>
              <a:rPr lang="en-US" sz="1800" baseline="-25000">
                <a:solidFill>
                  <a:srgbClr val="000099"/>
                </a:solidFill>
              </a:rPr>
              <a:t>p</a:t>
            </a:r>
            <a:r>
              <a:rPr lang="en-US" sz="1800">
                <a:solidFill>
                  <a:srgbClr val="000099"/>
                </a:solidFill>
              </a:rPr>
              <a:t>)  </a:t>
            </a:r>
          </a:p>
        </p:txBody>
      </p:sp>
      <p:sp>
        <p:nvSpPr>
          <p:cNvPr id="121864" name="Text Box 75"/>
          <p:cNvSpPr txBox="1">
            <a:spLocks noChangeArrowheads="1"/>
          </p:cNvSpPr>
          <p:nvPr/>
        </p:nvSpPr>
        <p:spPr bwMode="auto">
          <a:xfrm>
            <a:off x="2316163" y="4981576"/>
            <a:ext cx="9135834" cy="95410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key question: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what is the least-cost path between u and z ?</a:t>
            </a:r>
          </a:p>
          <a:p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routing algorithm: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algorithm that finds that least cost path</a:t>
            </a:r>
          </a:p>
        </p:txBody>
      </p:sp>
      <p:sp>
        <p:nvSpPr>
          <p:cNvPr id="81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2" y="879699"/>
            <a:ext cx="7066681" cy="10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46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Routing algorithm classification</a:t>
            </a:r>
            <a:endParaRPr lang="en-US"/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6288" y="1371600"/>
            <a:ext cx="4216400" cy="4648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global:</a:t>
            </a:r>
          </a:p>
          <a:p>
            <a:r>
              <a:rPr lang="en-US" sz="2400" dirty="0"/>
              <a:t>all routers have complete topology, link cost info</a:t>
            </a:r>
          </a:p>
          <a:p>
            <a:r>
              <a:rPr lang="en-US" altLang="ja-JP" sz="2400" dirty="0" smtClean="0"/>
              <a:t>"link state" </a:t>
            </a:r>
            <a:r>
              <a:rPr lang="en-US" altLang="ja-JP" sz="2400" dirty="0"/>
              <a:t>algorithms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decentralized: </a:t>
            </a:r>
          </a:p>
          <a:p>
            <a:r>
              <a:rPr lang="en-US" sz="2400" dirty="0"/>
              <a:t>router knows physically-connected neighbors, link costs to neighbors</a:t>
            </a:r>
          </a:p>
          <a:p>
            <a:r>
              <a:rPr lang="en-US" sz="2400" dirty="0"/>
              <a:t>iterative process of computation, exchange of info with neighbors</a:t>
            </a:r>
          </a:p>
          <a:p>
            <a:r>
              <a:rPr lang="en-US" altLang="ja-JP" sz="2400" dirty="0" smtClean="0"/>
              <a:t>"distance vector" </a:t>
            </a:r>
            <a:r>
              <a:rPr lang="en-US" altLang="ja-JP" sz="2400" dirty="0"/>
              <a:t>algorithms</a:t>
            </a:r>
            <a:endParaRPr lang="en-US" sz="2400" dirty="0"/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62700" y="134778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Q: static or dynamic</a:t>
            </a:r>
            <a:r>
              <a:rPr lang="en-US" i="1" dirty="0" smtClean="0">
                <a:solidFill>
                  <a:srgbClr val="CC0000"/>
                </a:solidFill>
              </a:rPr>
              <a:t>?</a:t>
            </a:r>
            <a:endParaRPr lang="en-US" sz="2400" i="1" dirty="0">
              <a:solidFill>
                <a:srgbClr val="CC0000"/>
              </a:solidFill>
            </a:endParaRPr>
          </a:p>
          <a:p>
            <a:pPr>
              <a:spcBef>
                <a:spcPts val="1752"/>
              </a:spcBef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static: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dynamic: </a:t>
            </a:r>
          </a:p>
          <a:p>
            <a:pPr>
              <a:defRPr/>
            </a:pPr>
            <a:r>
              <a:rPr lang="en-US" sz="2400" dirty="0"/>
              <a:t>routes change more quickly</a:t>
            </a:r>
          </a:p>
          <a:p>
            <a:pPr lvl="1">
              <a:defRPr/>
            </a:pPr>
            <a:r>
              <a:rPr lang="en-US" dirty="0"/>
              <a:t>periodic update</a:t>
            </a:r>
          </a:p>
          <a:p>
            <a:pPr lvl="1">
              <a:defRPr/>
            </a:pPr>
            <a:r>
              <a:rPr lang="en-US" dirty="0"/>
              <a:t>in response to link cost changes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5.2 routing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</a:t>
            </a:r>
            <a:r>
              <a:rPr lang="en-US" dirty="0" smtClean="0">
                <a:ea typeface="ＭＳ Ｐゴシック" charset="0"/>
              </a:rPr>
              <a:t>BGP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5"/>
            <a:ext cx="7729188" cy="7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 link-state routing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488" y="1484784"/>
            <a:ext cx="3810000" cy="490378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i="1" dirty="0" err="1" smtClean="0">
                <a:solidFill>
                  <a:srgbClr val="CC0000"/>
                </a:solidFill>
              </a:rPr>
              <a:t>Dijkstra</a:t>
            </a:r>
            <a:r>
              <a:rPr lang="en-US" altLang="ja-JP" i="1" dirty="0" err="1" smtClean="0">
                <a:solidFill>
                  <a:srgbClr val="CC0000"/>
                </a:solidFill>
              </a:rPr>
              <a:t>'s</a:t>
            </a:r>
            <a:r>
              <a:rPr lang="en-US" altLang="ja-JP" i="1" dirty="0" smtClean="0">
                <a:solidFill>
                  <a:srgbClr val="CC0000"/>
                </a:solidFill>
              </a:rPr>
              <a:t> </a:t>
            </a:r>
            <a:r>
              <a:rPr lang="en-US" altLang="ja-JP" i="1" dirty="0">
                <a:solidFill>
                  <a:srgbClr val="CC0000"/>
                </a:solidFill>
              </a:rPr>
              <a:t>algorithm</a:t>
            </a:r>
          </a:p>
          <a:p>
            <a:r>
              <a:rPr lang="en-US" sz="2400" dirty="0"/>
              <a:t>net topology, link costs known to all nodes</a:t>
            </a:r>
          </a:p>
          <a:p>
            <a:pPr lvl="1"/>
            <a:r>
              <a:rPr lang="en-US" sz="2000" dirty="0"/>
              <a:t>accomplished via </a:t>
            </a:r>
            <a:r>
              <a:rPr lang="en-US" altLang="ja-JP" sz="2000" dirty="0" smtClean="0"/>
              <a:t>"link </a:t>
            </a:r>
            <a:r>
              <a:rPr lang="en-US" altLang="ja-JP" sz="2000" dirty="0"/>
              <a:t>state </a:t>
            </a:r>
            <a:r>
              <a:rPr lang="en-US" altLang="ja-JP" sz="2000" dirty="0" smtClean="0"/>
              <a:t>broadcast" </a:t>
            </a:r>
            <a:endParaRPr lang="en-US" altLang="ja-JP" sz="2000" dirty="0"/>
          </a:p>
          <a:p>
            <a:pPr lvl="1"/>
            <a:r>
              <a:rPr lang="en-US" sz="2000" dirty="0"/>
              <a:t>all nodes have same info</a:t>
            </a:r>
          </a:p>
          <a:p>
            <a:r>
              <a:rPr lang="en-US" sz="2400" dirty="0"/>
              <a:t>computes least cost paths from one node </a:t>
            </a:r>
            <a:r>
              <a:rPr lang="en-US" sz="2400" dirty="0" smtClean="0"/>
              <a:t>(</a:t>
            </a:r>
            <a:r>
              <a:rPr lang="en-US" altLang="ja-JP" sz="2400" dirty="0" smtClean="0"/>
              <a:t>"source") </a:t>
            </a:r>
            <a:r>
              <a:rPr lang="en-US" altLang="ja-JP" sz="2400" dirty="0"/>
              <a:t>to all other nodes</a:t>
            </a:r>
          </a:p>
          <a:p>
            <a:pPr lvl="1"/>
            <a:r>
              <a:rPr lang="en-US" sz="2000" dirty="0"/>
              <a:t>gives </a:t>
            </a:r>
            <a:r>
              <a:rPr lang="en-US" sz="2000" i="1" dirty="0"/>
              <a:t>forwarding table</a:t>
            </a:r>
            <a:r>
              <a:rPr lang="en-US" sz="2000" dirty="0"/>
              <a:t> for that node</a:t>
            </a:r>
          </a:p>
          <a:p>
            <a:r>
              <a:rPr lang="en-US" sz="2400" dirty="0"/>
              <a:t>iterative: after k iterations, know least cost path to k </a:t>
            </a:r>
            <a:r>
              <a:rPr lang="en-US" sz="2400" dirty="0" err="1"/>
              <a:t>dest</a:t>
            </a:r>
            <a:r>
              <a:rPr lang="en-US" sz="2400" dirty="0" smtClean="0"/>
              <a:t>.</a:t>
            </a:r>
            <a:r>
              <a:rPr lang="en-US" altLang="ja-JP" sz="2400" dirty="0" smtClean="0"/>
              <a:t>'s</a:t>
            </a:r>
            <a:endParaRPr lang="en-US" sz="2400" dirty="0"/>
          </a:p>
        </p:txBody>
      </p:sp>
      <p:sp>
        <p:nvSpPr>
          <p:cNvPr id="1249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79976" y="1471997"/>
            <a:ext cx="508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notation: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</a:rPr>
              <a:t>c(</a:t>
            </a:r>
            <a:r>
              <a:rPr lang="en-US" dirty="0" err="1">
                <a:solidFill>
                  <a:srgbClr val="000099"/>
                </a:solidFill>
              </a:rPr>
              <a:t>x,y</a:t>
            </a:r>
            <a:r>
              <a:rPr lang="en-US" dirty="0">
                <a:solidFill>
                  <a:srgbClr val="000099"/>
                </a:solidFill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</a:rPr>
              <a:t>D(v):</a:t>
            </a:r>
            <a:r>
              <a:rPr lang="en-US" sz="2400" dirty="0"/>
              <a:t> current value of cost of path from source to </a:t>
            </a:r>
            <a:r>
              <a:rPr lang="en-US" sz="2400" dirty="0" err="1"/>
              <a:t>dest</a:t>
            </a:r>
            <a:r>
              <a:rPr lang="en-US" sz="2400" dirty="0"/>
              <a:t>. v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</a:rPr>
              <a:t>p(v):</a:t>
            </a:r>
            <a:r>
              <a:rPr lang="en-US" sz="2400" dirty="0"/>
              <a:t> predecessor node along path from source to v</a:t>
            </a:r>
          </a:p>
          <a:p>
            <a:pPr>
              <a:lnSpc>
                <a:spcPct val="75000"/>
              </a:lnSpc>
            </a:pPr>
            <a:r>
              <a:rPr lang="en-US" dirty="0" smtClean="0">
                <a:solidFill>
                  <a:srgbClr val="000099"/>
                </a:solidFill>
              </a:rPr>
              <a:t>N</a:t>
            </a:r>
            <a:r>
              <a:rPr lang="en-US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dirty="0" smtClean="0">
                <a:solidFill>
                  <a:srgbClr val="000099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/>
              <a:t>set of nodes whose least cost path definitively known</a:t>
            </a:r>
          </a:p>
          <a:p>
            <a:pPr>
              <a:lnSpc>
                <a:spcPct val="75000"/>
              </a:lnSpc>
            </a:pPr>
            <a:endParaRPr lang="en-US" dirty="0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" y="981076"/>
            <a:ext cx="5203916" cy="17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Dijsktra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</a:t>
            </a:r>
            <a:endParaRPr lang="en-US" dirty="0"/>
          </a:p>
        </p:txBody>
      </p:sp>
      <p:sp>
        <p:nvSpPr>
          <p:cNvPr id="125957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</a:rPr>
              <a:t>1  </a:t>
            </a:r>
            <a:r>
              <a:rPr lang="en-US" sz="2000" b="1" i="1" dirty="0">
                <a:solidFill>
                  <a:srgbClr val="000099"/>
                </a:solidFill>
              </a:rPr>
              <a:t>Initialization: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2    </a:t>
            </a:r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en-US" sz="2000" dirty="0">
                <a:solidFill>
                  <a:srgbClr val="000099"/>
                </a:solidFill>
              </a:rPr>
              <a:t>= {u}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3    for all nodes v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4      if v adjacent to u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5          then D(v) = c(</a:t>
            </a:r>
            <a:r>
              <a:rPr lang="en-US" sz="2000" dirty="0" err="1">
                <a:solidFill>
                  <a:srgbClr val="000099"/>
                </a:solidFill>
              </a:rPr>
              <a:t>u,v</a:t>
            </a:r>
            <a:r>
              <a:rPr lang="en-US" sz="2000" dirty="0">
                <a:solidFill>
                  <a:srgbClr val="000099"/>
                </a:solidFill>
              </a:rPr>
              <a:t>)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6      else D(v) = </a:t>
            </a:r>
            <a:r>
              <a:rPr lang="en-US" sz="2000" dirty="0">
                <a:solidFill>
                  <a:srgbClr val="000099"/>
                </a:solidFill>
                <a:cs typeface="Arial" charset="0"/>
              </a:rPr>
              <a:t>∞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7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8   </a:t>
            </a:r>
            <a:r>
              <a:rPr lang="en-US" sz="2000" b="1" i="1" dirty="0">
                <a:solidFill>
                  <a:srgbClr val="000099"/>
                </a:solidFill>
              </a:rPr>
              <a:t>Loop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endParaRPr lang="en-US" sz="2000" dirty="0">
              <a:solidFill>
                <a:srgbClr val="000099"/>
              </a:solidFill>
            </a:endParaRPr>
          </a:p>
          <a:p>
            <a:r>
              <a:rPr lang="en-US" sz="2000" dirty="0">
                <a:solidFill>
                  <a:srgbClr val="000099"/>
                </a:solidFill>
              </a:rPr>
              <a:t>9     find w not in </a:t>
            </a:r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en-US" sz="2000" dirty="0">
                <a:solidFill>
                  <a:srgbClr val="000099"/>
                </a:solidFill>
              </a:rPr>
              <a:t>such that D(w) is a minimum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10    add w to </a:t>
            </a:r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endParaRPr lang="en-US" sz="2000" dirty="0">
              <a:solidFill>
                <a:srgbClr val="000099"/>
              </a:solidFill>
            </a:endParaRPr>
          </a:p>
          <a:p>
            <a:r>
              <a:rPr lang="en-US" sz="2000" dirty="0">
                <a:solidFill>
                  <a:srgbClr val="000099"/>
                </a:solidFill>
              </a:rPr>
              <a:t>11    update D(v) for all v adjacent to w and not in </a:t>
            </a:r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en-US" sz="2000" dirty="0">
                <a:solidFill>
                  <a:srgbClr val="000099"/>
                </a:solidFill>
              </a:rPr>
              <a:t>: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12       </a:t>
            </a:r>
            <a:r>
              <a:rPr lang="en-US" sz="2000" b="1" dirty="0">
                <a:solidFill>
                  <a:srgbClr val="FF0000"/>
                </a:solidFill>
              </a:rPr>
              <a:t>D(v) = min( D(v), D(w) + c(</a:t>
            </a:r>
            <a:r>
              <a:rPr lang="en-US" sz="2000" b="1" dirty="0" err="1">
                <a:solidFill>
                  <a:srgbClr val="FF0000"/>
                </a:solidFill>
              </a:rPr>
              <a:t>w,v</a:t>
            </a:r>
            <a:r>
              <a:rPr lang="en-US" sz="2000" b="1" dirty="0">
                <a:solidFill>
                  <a:srgbClr val="FF0000"/>
                </a:solidFill>
              </a:rPr>
              <a:t>) )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13    /* new cost to v is either old cost to v or known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14     shortest path cost to w plus cost from w to v */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15  </a:t>
            </a:r>
            <a:r>
              <a:rPr lang="en-US" sz="2000" b="1" i="1" dirty="0">
                <a:solidFill>
                  <a:srgbClr val="000099"/>
                </a:solidFill>
              </a:rPr>
              <a:t>until all nodes in </a:t>
            </a:r>
            <a:r>
              <a:rPr lang="en-US" sz="2000" b="1" i="1" dirty="0" smtClean="0">
                <a:solidFill>
                  <a:srgbClr val="000099"/>
                </a:solidFill>
              </a:rPr>
              <a:t>N</a:t>
            </a:r>
            <a:r>
              <a:rPr lang="en-US" sz="2000" b="1" i="1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" y="981076"/>
            <a:ext cx="5203916" cy="17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Dijsktra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</a:t>
            </a:r>
            <a:endParaRPr lang="en-US" dirty="0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1784" y="1417661"/>
            <a:ext cx="77768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buFont typeface="Wingdings" panose="05000000000000000000" charset="0"/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Dijkstra</a:t>
            </a:r>
            <a:r>
              <a:rPr lang="en-US" altLang="zh-CN" sz="1600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最短路径</a:t>
            </a:r>
            <a:r>
              <a:rPr lang="zh-CN" altLang="en-US" sz="1600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算法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G=(V,E)是一个带权有向图，V分成两组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S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和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V=S U 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。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S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为已求出最短路径的顶点集合。初始S中只有一个源点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，以后每求得一条最短路径 , 就将加入S中，直到S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=V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。从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中找出到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最短路径的点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p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依次加入S中。在加入的过程中，保持从v到S中各顶点的最短路径长度不大于从v到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的最短路径长度。每个顶点对应一个距离，S中的顶点的距离就是从v到此顶点的最短路径长度，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中顶点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的距离，是从v到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只包括S中的顶点为中间顶点的当前最短路径长度。流程：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1) 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初始时，S＝{v}，v的距离为0。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=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V-{v}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，若v与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中顶点u有边，则&lt;u,v&gt;正常有权值，若u不是v的邻接点，则&lt;u,v&gt;权值为∞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2) 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从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中选取一个距离v最小的顶点k加入S中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该距离就是v到k的最短路径长度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3) 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以k为中间点，修改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中各顶点的距离；若从源点v到顶点u的距离（经过顶点k）比原来距离（不经过顶点k）短，则修改顶点u的距离值为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k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的距离加上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k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u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(k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u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的边的权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，修改后的距离值的顶点k的距离加上边上的权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4) 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重复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2)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和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3)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直到所有顶点都包含在S中</a:t>
            </a:r>
            <a:endParaRPr lang="zh-CN" altLang="en-US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1026" name="Picture 2" descr="Dijkstra's algorithm runtim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4" y="1988840"/>
            <a:ext cx="376355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0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" y="981076"/>
            <a:ext cx="5203916" cy="17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Dijsktra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</a:t>
            </a:r>
            <a:endParaRPr lang="en-US" dirty="0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3512" y="1340768"/>
            <a:ext cx="77768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buFont typeface="Wingdings" panose="05000000000000000000" charset="0"/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Dijkstra</a:t>
            </a:r>
            <a:r>
              <a:rPr lang="en-US" altLang="zh-CN" sz="1600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最短路径算法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G=(V,E)是一个带权有向图，V分成两组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S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和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V=S U 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。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S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为已求出最短路径的顶点集合。初始S中只有一个源点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，以后每求得一条最短路径 , 就将加入S中，直到S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=V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。从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中找出到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最短路径的点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p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依次加入S中。在加入的过程中，保持从v到S中各顶点的最短路径长度不大于从v到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的最短路径长度。每个顶点对应一个距离，S中的顶点的距离就是从v到此顶点的最短路径长度，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中顶点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的距离，是从v到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只包括S中的顶点为中间顶点的当前最短路径长度。流程：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1) 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初始时，S＝{v}，v的距离为0。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V-{v}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，若v与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中顶点u有边，则&lt;u,v&gt;正常有权值，若u不是v的邻接点，则&lt;u,v&gt;权值为∞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2) 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从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中选取一个距离v最小的顶点k加入S中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(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该距离就是v到k的最短路径长度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3) 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以k为中间点，修改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中各顶点的距离；若从源点v到顶点u的距离（经过顶点k）比原来距离（不经过顶点k）短，则修改顶点u的距离值为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k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的距离加上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k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u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(k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u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的边的权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，修改后的距离值的顶点k的距离加上边上的权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4) 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重复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2)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和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3)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直到所有顶点都包含在S中</a:t>
            </a:r>
          </a:p>
        </p:txBody>
      </p:sp>
    </p:spTree>
    <p:extLst>
      <p:ext uri="{BB962C8B-B14F-4D97-AF65-F5344CB8AC3E}">
        <p14:creationId xmlns:p14="http://schemas.microsoft.com/office/powerpoint/2010/main" val="36975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13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952355"/>
            <a:ext cx="7299722" cy="7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0" name="Group 2"/>
          <p:cNvGrpSpPr>
            <a:grpSpLocks/>
          </p:cNvGrpSpPr>
          <p:nvPr/>
        </p:nvGrpSpPr>
        <p:grpSpPr bwMode="auto">
          <a:xfrm>
            <a:off x="6164264" y="3021825"/>
            <a:ext cx="4217987" cy="3370317"/>
            <a:chOff x="415" y="856"/>
            <a:chExt cx="2910" cy="2262"/>
          </a:xfrm>
        </p:grpSpPr>
        <p:grpSp>
          <p:nvGrpSpPr>
            <p:cNvPr id="127041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9"/>
              <a:chOff x="1613" y="2011"/>
              <a:chExt cx="316" cy="269"/>
            </a:xfrm>
          </p:grpSpPr>
          <p:sp>
            <p:nvSpPr>
              <p:cNvPr id="127103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4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5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6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7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8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9" name="Text Box 10"/>
              <p:cNvSpPr txBox="1">
                <a:spLocks noChangeArrowheads="1"/>
              </p:cNvSpPr>
              <p:nvPr/>
            </p:nvSpPr>
            <p:spPr bwMode="auto">
              <a:xfrm>
                <a:off x="1632" y="2011"/>
                <a:ext cx="2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w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27042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3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43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4</a:t>
              </a:r>
              <a:endParaRPr lang="en-US">
                <a:solidFill>
                  <a:srgbClr val="0000FF"/>
                </a:solidFill>
              </a:endParaRPr>
            </a:p>
          </p:txBody>
        </p:sp>
        <p:grpSp>
          <p:nvGrpSpPr>
            <p:cNvPr id="127044" name="Group 13"/>
            <p:cNvGrpSpPr>
              <a:grpSpLocks/>
            </p:cNvGrpSpPr>
            <p:nvPr/>
          </p:nvGrpSpPr>
          <p:grpSpPr bwMode="auto">
            <a:xfrm>
              <a:off x="1299" y="2849"/>
              <a:ext cx="316" cy="269"/>
              <a:chOff x="1613" y="2012"/>
              <a:chExt cx="316" cy="269"/>
            </a:xfrm>
          </p:grpSpPr>
          <p:sp>
            <p:nvSpPr>
              <p:cNvPr id="127096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7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8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9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0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1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2" name="Text Box 20"/>
              <p:cNvSpPr txBox="1">
                <a:spLocks noChangeArrowheads="1"/>
              </p:cNvSpPr>
              <p:nvPr/>
            </p:nvSpPr>
            <p:spPr bwMode="auto">
              <a:xfrm>
                <a:off x="1664" y="2012"/>
                <a:ext cx="2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v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7045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127089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0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1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2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3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4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5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x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7046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127082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3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4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5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6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7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8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u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27047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48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49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0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5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1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2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3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3" name="Freeform 43"/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4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7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7055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6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4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7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grpSp>
          <p:nvGrpSpPr>
            <p:cNvPr id="127058" name="Group 48"/>
            <p:cNvGrpSpPr>
              <a:grpSpLocks/>
            </p:cNvGrpSpPr>
            <p:nvPr/>
          </p:nvGrpSpPr>
          <p:grpSpPr bwMode="auto">
            <a:xfrm>
              <a:off x="2332" y="1987"/>
              <a:ext cx="316" cy="266"/>
              <a:chOff x="1613" y="1977"/>
              <a:chExt cx="316" cy="266"/>
            </a:xfrm>
          </p:grpSpPr>
          <p:sp>
            <p:nvSpPr>
              <p:cNvPr id="127075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6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7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8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9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0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1" name="Text Box 55"/>
              <p:cNvSpPr txBox="1">
                <a:spLocks noChangeArrowheads="1"/>
              </p:cNvSpPr>
              <p:nvPr/>
            </p:nvSpPr>
            <p:spPr bwMode="auto">
              <a:xfrm>
                <a:off x="1664" y="1977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y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27059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8</a:t>
              </a:r>
              <a:endParaRPr lang="en-US">
                <a:solidFill>
                  <a:srgbClr val="0000FF"/>
                </a:solidFill>
              </a:endParaRPr>
            </a:p>
          </p:txBody>
        </p:sp>
        <p:grpSp>
          <p:nvGrpSpPr>
            <p:cNvPr id="127060" name="Group 57"/>
            <p:cNvGrpSpPr>
              <a:grpSpLocks/>
            </p:cNvGrpSpPr>
            <p:nvPr/>
          </p:nvGrpSpPr>
          <p:grpSpPr bwMode="auto">
            <a:xfrm>
              <a:off x="3007" y="2002"/>
              <a:ext cx="318" cy="269"/>
              <a:chOff x="1611" y="2011"/>
              <a:chExt cx="318" cy="269"/>
            </a:xfrm>
          </p:grpSpPr>
          <p:sp>
            <p:nvSpPr>
              <p:cNvPr id="127068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69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0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1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2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3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4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z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27061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2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2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3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4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7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5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6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7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9</a:t>
              </a:r>
              <a:endParaRPr lang="en-US">
                <a:solidFill>
                  <a:srgbClr val="0000FF"/>
                </a:solidFill>
              </a:endParaRPr>
            </a:p>
          </p:txBody>
        </p:sp>
      </p:grpSp>
      <p:sp>
        <p:nvSpPr>
          <p:cNvPr id="126981" name="Rectangle 72"/>
          <p:cNvSpPr>
            <a:spLocks noChangeArrowheads="1"/>
          </p:cNvSpPr>
          <p:nvPr/>
        </p:nvSpPr>
        <p:spPr bwMode="auto">
          <a:xfrm>
            <a:off x="201136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Dijkstra</a:t>
            </a:r>
            <a:r>
              <a:rPr lang="en-US" altLang="ja-JP" sz="4000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's</a:t>
            </a:r>
            <a:r>
              <a:rPr lang="en-US" altLang="ja-JP" sz="4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altLang="ja-JP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>algorithm: example</a:t>
            </a:r>
            <a:endParaRPr lang="en-US" sz="44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1998664" y="1277939"/>
            <a:ext cx="706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Step</a:t>
            </a:r>
          </a:p>
          <a:p>
            <a:pPr algn="r"/>
            <a:endParaRPr lang="en-US" sz="2000">
              <a:solidFill>
                <a:srgbClr val="000099"/>
              </a:solidFill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2982913" y="1284289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endParaRPr lang="en-US" sz="2000" dirty="0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3567113" y="100965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v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2035175" y="161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2039938" y="19145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2041525" y="2222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2035175" y="25241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2033588" y="2827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2038350" y="3132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4154489" y="101758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w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4830763" y="101758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5470526" y="101758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y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6102351" y="102235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z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2124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2105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3016250" y="160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2105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2105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2089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2100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2105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3714751" y="1609726"/>
            <a:ext cx="3084513" cy="371475"/>
            <a:chOff x="1380" y="1014"/>
            <a:chExt cx="1943" cy="234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  <a:latin typeface="Comic Sans MS" charset="0"/>
                </a:rPr>
                <a:t>∞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  <a:latin typeface="Comic Sans MS" charset="0"/>
                </a:rPr>
                <a:t>∞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2870200" y="190500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3687763" y="1916114"/>
            <a:ext cx="3122612" cy="371475"/>
            <a:chOff x="1356" y="1014"/>
            <a:chExt cx="1967" cy="234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  <a:latin typeface="Comic Sans MS" charset="0"/>
                </a:rPr>
                <a:t>∞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11</a:t>
              </a:r>
              <a:r>
                <a:rPr lang="en-US" sz="1800">
                  <a:solidFill>
                    <a:srgbClr val="000099"/>
                  </a:solidFill>
                </a:rPr>
                <a:t>,w</a:t>
              </a:r>
              <a:r>
                <a:rPr lang="en-US" sz="1800">
                  <a:solidFill>
                    <a:srgbClr val="000099"/>
                  </a:solidFill>
                  <a:latin typeface="Comic Sans MS" charset="0"/>
                </a:rPr>
                <a:t>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3686176" y="2214564"/>
            <a:ext cx="3122613" cy="376237"/>
            <a:chOff x="1356" y="1011"/>
            <a:chExt cx="1967" cy="237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14</a:t>
              </a:r>
              <a:r>
                <a:rPr lang="en-US" sz="1800">
                  <a:solidFill>
                    <a:srgbClr val="000099"/>
                  </a:solidFill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11,</a:t>
              </a:r>
              <a:r>
                <a:rPr lang="en-US" sz="1800">
                  <a:solidFill>
                    <a:srgbClr val="000099"/>
                  </a:solidFill>
                </a:rPr>
                <a:t>w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>
                <a:solidFill>
                  <a:srgbClr val="000099"/>
                </a:solidFill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4352925" y="166687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5006975" y="195262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2763838" y="22145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3698875" y="227171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2668588" y="25003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5532439" y="2511426"/>
            <a:ext cx="1273175" cy="366713"/>
            <a:chOff x="1492" y="2777"/>
            <a:chExt cx="802" cy="231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14</a:t>
              </a:r>
              <a:r>
                <a:rPr lang="en-US" sz="1800">
                  <a:solidFill>
                    <a:srgbClr val="000099"/>
                  </a:solidFill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10,</a:t>
              </a:r>
              <a:r>
                <a:rPr lang="en-US" sz="1800">
                  <a:solidFill>
                    <a:srgbClr val="000099"/>
                  </a:solidFill>
                </a:rPr>
                <a:t>v </a:t>
              </a:r>
              <a:endParaRPr lang="en-US" sz="2000">
                <a:solidFill>
                  <a:srgbClr val="000099"/>
                </a:solidFill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5535614" y="2570164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2584450" y="2819401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6162676" y="2830513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>
                <a:solidFill>
                  <a:srgbClr val="000099"/>
                </a:solidFill>
              </a:rPr>
              <a:t>12</a:t>
            </a:r>
            <a:r>
              <a:rPr lang="en-US" sz="1800">
                <a:solidFill>
                  <a:srgbClr val="000099"/>
                </a:solidFill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6200775" y="288766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2062163" y="3775076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notes: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construct shortest path tree by tracing predecessor nodes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9398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7779027" y="4995863"/>
            <a:ext cx="1333223" cy="110573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7639051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6430964" y="325278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6532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2455863" y="3117851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uwxvyz</a:t>
            </a:r>
          </a:p>
        </p:txBody>
      </p:sp>
      <p:sp>
        <p:nvSpPr>
          <p:cNvPr id="137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9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9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924720"/>
            <a:ext cx="8720137" cy="1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164" y="130176"/>
            <a:ext cx="8841356" cy="963613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Dijkstra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algorithm: another example</a:t>
            </a:r>
            <a:endParaRPr lang="en-US" dirty="0"/>
          </a:p>
        </p:txBody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Step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0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1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3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4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endParaRPr lang="en-US" sz="2000" dirty="0">
              <a:solidFill>
                <a:srgbClr val="000099"/>
              </a:solidFill>
              <a:cs typeface="Arial" charset="0"/>
            </a:endParaRP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u</a:t>
            </a: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uxy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uxyv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uxyvw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uxyvwz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12800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D(v),p(v)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2,u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2,u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2,u</a:t>
            </a:r>
          </a:p>
        </p:txBody>
      </p:sp>
      <p:sp>
        <p:nvSpPr>
          <p:cNvPr id="12800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D(w),p(w)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5,u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4,x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3,y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3,y</a:t>
            </a:r>
          </a:p>
        </p:txBody>
      </p:sp>
      <p:sp>
        <p:nvSpPr>
          <p:cNvPr id="12800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D(x),p(x)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1,u</a:t>
            </a:r>
          </a:p>
        </p:txBody>
      </p:sp>
      <p:sp>
        <p:nvSpPr>
          <p:cNvPr id="12801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D(y),p(y)</a:t>
            </a:r>
          </a:p>
          <a:p>
            <a:pPr algn="r"/>
            <a:r>
              <a:rPr lang="en-US" sz="2000">
                <a:solidFill>
                  <a:srgbClr val="000099"/>
                </a:solidFill>
                <a:latin typeface="Comic Sans MS" charset="0"/>
                <a:cs typeface="Arial" charset="0"/>
              </a:rPr>
              <a:t>∞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2,x</a:t>
            </a:r>
          </a:p>
        </p:txBody>
      </p:sp>
      <p:sp>
        <p:nvSpPr>
          <p:cNvPr id="12801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D(z),p(z)</a:t>
            </a:r>
          </a:p>
          <a:p>
            <a:pPr algn="r"/>
            <a:r>
              <a:rPr lang="en-US" sz="1800">
                <a:solidFill>
                  <a:srgbClr val="000099"/>
                </a:solidFill>
                <a:latin typeface="Comic Sans MS" charset="0"/>
              </a:rPr>
              <a:t>∞ </a:t>
            </a:r>
            <a:endParaRPr lang="en-US" sz="2000">
              <a:solidFill>
                <a:srgbClr val="000099"/>
              </a:solidFill>
            </a:endParaRPr>
          </a:p>
          <a:p>
            <a:pPr algn="r"/>
            <a:r>
              <a:rPr lang="en-US" sz="1800">
                <a:solidFill>
                  <a:srgbClr val="000099"/>
                </a:solidFill>
                <a:latin typeface="Comic Sans MS" charset="0"/>
              </a:rPr>
              <a:t>∞ </a:t>
            </a:r>
            <a:endParaRPr lang="en-US" sz="2000">
              <a:solidFill>
                <a:srgbClr val="000099"/>
              </a:solidFill>
            </a:endParaRPr>
          </a:p>
          <a:p>
            <a:pPr algn="r"/>
            <a:r>
              <a:rPr lang="en-US" sz="2000">
                <a:solidFill>
                  <a:srgbClr val="000099"/>
                </a:solidFill>
              </a:rPr>
              <a:t>4,y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4,y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4,y</a:t>
            </a:r>
          </a:p>
        </p:txBody>
      </p:sp>
      <p:sp>
        <p:nvSpPr>
          <p:cNvPr id="12801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grpSp>
        <p:nvGrpSpPr>
          <p:cNvPr id="128018" name="Group 16"/>
          <p:cNvGrpSpPr>
            <a:grpSpLocks/>
          </p:cNvGrpSpPr>
          <p:nvPr/>
        </p:nvGrpSpPr>
        <p:grpSpPr bwMode="auto">
          <a:xfrm>
            <a:off x="5169397" y="3771161"/>
            <a:ext cx="3571875" cy="2236787"/>
            <a:chOff x="3162" y="1071"/>
            <a:chExt cx="2250" cy="1409"/>
          </a:xfrm>
        </p:grpSpPr>
        <p:sp>
          <p:nvSpPr>
            <p:cNvPr id="12802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3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3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4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4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5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5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28065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809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92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u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066" name="Group 61"/>
            <p:cNvGrpSpPr>
              <a:grpSpLocks/>
            </p:cNvGrpSpPr>
            <p:nvPr/>
          </p:nvGrpSpPr>
          <p:grpSpPr bwMode="auto">
            <a:xfrm>
              <a:off x="4461" y="2098"/>
              <a:ext cx="196" cy="250"/>
              <a:chOff x="2958" y="2395"/>
              <a:chExt cx="199" cy="250"/>
            </a:xfrm>
          </p:grpSpPr>
          <p:sp>
            <p:nvSpPr>
              <p:cNvPr id="12808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90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39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y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067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808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88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grpSp>
          <p:nvGrpSpPr>
            <p:cNvPr id="128068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808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8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w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069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808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84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v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070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808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82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  <p:sp>
          <p:nvSpPr>
            <p:cNvPr id="128071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2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3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4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5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6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7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8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9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</a:rPr>
                <a:t>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8080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</a:rPr>
                <a:t>5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96" name="TextBox 1"/>
          <p:cNvSpPr txBox="1">
            <a:spLocks noChangeArrowheads="1"/>
          </p:cNvSpPr>
          <p:nvPr/>
        </p:nvSpPr>
        <p:spPr bwMode="auto">
          <a:xfrm>
            <a:off x="1863827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* Check out the online interactive exercises for more examples: h</a:t>
            </a:r>
            <a:r>
              <a:rPr lang="en-US" sz="1200" dirty="0">
                <a:solidFill>
                  <a:schemeClr val="bg1"/>
                </a:solidFill>
              </a:rPr>
              <a:t>ttp://gaia.cs.umass.edu/kurose_ross/interactive/</a:t>
            </a:r>
          </a:p>
        </p:txBody>
      </p:sp>
      <p:sp>
        <p:nvSpPr>
          <p:cNvPr id="97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0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Chapter 5 Network Layer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7528" y="1700808"/>
            <a:ext cx="9498905" cy="417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our goals:</a:t>
            </a:r>
            <a:r>
              <a:rPr lang="en-US" altLang="zh-CN" dirty="0" smtClean="0">
                <a:solidFill>
                  <a:srgbClr val="CC0000"/>
                </a:solidFill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600" dirty="0"/>
              <a:t>understand principles behind network </a:t>
            </a:r>
            <a:r>
              <a:rPr lang="en-US" altLang="zh-CN" sz="2600" dirty="0" smtClean="0"/>
              <a:t>control plane:</a:t>
            </a:r>
            <a:endParaRPr lang="en-US" altLang="zh-CN" sz="2600" dirty="0"/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 smtClean="0"/>
              <a:t>traditional </a:t>
            </a:r>
            <a:r>
              <a:rPr lang="en-US" altLang="zh-CN" sz="2200" dirty="0"/>
              <a:t>routing algorithms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SDN </a:t>
            </a:r>
            <a:r>
              <a:rPr lang="en-US" altLang="zh-CN" sz="2200" dirty="0" err="1"/>
              <a:t>controlllers</a:t>
            </a:r>
            <a:endParaRPr lang="en-US" altLang="zh-CN" sz="2200" dirty="0"/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Internet Control Message Protocol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network </a:t>
            </a:r>
            <a:r>
              <a:rPr lang="en-US" altLang="zh-CN" sz="2200" dirty="0" smtClean="0"/>
              <a:t>management</a:t>
            </a:r>
            <a:endParaRPr lang="en-US" altLang="zh-CN" sz="2200" dirty="0"/>
          </a:p>
          <a:p>
            <a:pPr>
              <a:lnSpc>
                <a:spcPct val="120000"/>
              </a:lnSpc>
              <a:defRPr/>
            </a:pPr>
            <a:r>
              <a:rPr lang="en-US" altLang="zh-CN" sz="2600" dirty="0" smtClean="0"/>
              <a:t>and their instantiation</a:t>
            </a:r>
            <a:r>
              <a:rPr lang="en-US" altLang="zh-CN" sz="2600" dirty="0"/>
              <a:t>, implementation in the </a:t>
            </a:r>
            <a:r>
              <a:rPr lang="en-US" altLang="zh-CN" sz="2600" dirty="0" smtClean="0"/>
              <a:t>Internet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OSPF, BGP, </a:t>
            </a:r>
            <a:r>
              <a:rPr lang="en-US" altLang="zh-CN" sz="2200" dirty="0" err="1"/>
              <a:t>OpenFlow</a:t>
            </a:r>
            <a:r>
              <a:rPr lang="en-US" altLang="zh-CN" sz="2200" dirty="0"/>
              <a:t>, ODL and ONOS controllers, ICMP, </a:t>
            </a:r>
            <a:r>
              <a:rPr lang="en-US" altLang="zh-CN" sz="2200" dirty="0" smtClean="0"/>
              <a:t>SNMP</a:t>
            </a:r>
            <a:endParaRPr lang="en-US" altLang="zh-CN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7428148" y="436102"/>
            <a:ext cx="32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852488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Dijkstra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algorithm: example (2) </a:t>
            </a:r>
            <a:endParaRPr lang="en-US" sz="4000" dirty="0"/>
          </a:p>
        </p:txBody>
      </p:sp>
      <p:grpSp>
        <p:nvGrpSpPr>
          <p:cNvPr id="129028" name="Group 3"/>
          <p:cNvGrpSpPr>
            <a:grpSpLocks/>
          </p:cNvGrpSpPr>
          <p:nvPr/>
        </p:nvGrpSpPr>
        <p:grpSpPr bwMode="auto">
          <a:xfrm>
            <a:off x="3722688" y="2036764"/>
            <a:ext cx="3244850" cy="1500187"/>
            <a:chOff x="1385" y="1283"/>
            <a:chExt cx="2044" cy="945"/>
          </a:xfrm>
        </p:grpSpPr>
        <p:sp>
          <p:nvSpPr>
            <p:cNvPr id="1290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48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0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1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52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3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4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5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6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57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8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9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0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1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62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3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4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5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6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67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8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9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0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1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72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3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4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5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6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77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1290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29098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9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accent4"/>
                    </a:solidFill>
                  </a:rPr>
                  <a:t>u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29083" name="Group 42"/>
            <p:cNvGrpSpPr>
              <a:grpSpLocks/>
            </p:cNvGrpSpPr>
            <p:nvPr/>
          </p:nvGrpSpPr>
          <p:grpSpPr bwMode="auto">
            <a:xfrm>
              <a:off x="2611" y="1955"/>
              <a:ext cx="196" cy="250"/>
              <a:chOff x="2958" y="2407"/>
              <a:chExt cx="199" cy="250"/>
            </a:xfrm>
          </p:grpSpPr>
          <p:sp>
            <p:nvSpPr>
              <p:cNvPr id="12909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7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07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accent4"/>
                    </a:solidFill>
                  </a:rPr>
                  <a:t>y</a:t>
                </a:r>
                <a:endParaRPr lang="en-US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290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2909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5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accent4"/>
                    </a:solidFill>
                  </a:rPr>
                  <a:t>x</a:t>
                </a:r>
              </a:p>
            </p:txBody>
          </p:sp>
        </p:grpSp>
        <p:grpSp>
          <p:nvGrpSpPr>
            <p:cNvPr id="1290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29092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3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accent4"/>
                    </a:solidFill>
                  </a:rPr>
                  <a:t>w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290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2909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1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accent4"/>
                    </a:solidFill>
                  </a:rPr>
                  <a:t>v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290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29088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89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accent4"/>
                    </a:solidFill>
                  </a:rPr>
                  <a:t>z</a:t>
                </a:r>
              </a:p>
            </p:txBody>
          </p:sp>
        </p:grpSp>
      </p:grpSp>
      <p:sp>
        <p:nvSpPr>
          <p:cNvPr id="129029" name="Text Box 57"/>
          <p:cNvSpPr txBox="1">
            <a:spLocks noChangeArrowheads="1"/>
          </p:cNvSpPr>
          <p:nvPr/>
        </p:nvSpPr>
        <p:spPr bwMode="auto">
          <a:xfrm>
            <a:off x="2101851" y="1220788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resulting shortest-path tree from u:</a:t>
            </a:r>
          </a:p>
        </p:txBody>
      </p:sp>
      <p:grpSp>
        <p:nvGrpSpPr>
          <p:cNvPr id="129030" name="Group 58"/>
          <p:cNvGrpSpPr>
            <a:grpSpLocks/>
          </p:cNvGrpSpPr>
          <p:nvPr/>
        </p:nvGrpSpPr>
        <p:grpSpPr bwMode="auto">
          <a:xfrm>
            <a:off x="3792539" y="4224339"/>
            <a:ext cx="2319337" cy="2276475"/>
            <a:chOff x="259" y="2768"/>
            <a:chExt cx="1461" cy="1434"/>
          </a:xfrm>
        </p:grpSpPr>
        <p:sp>
          <p:nvSpPr>
            <p:cNvPr id="129033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9034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9035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129036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29037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129038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129039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129040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(u,v)</a:t>
              </a:r>
            </a:p>
          </p:txBody>
        </p:sp>
        <p:sp>
          <p:nvSpPr>
            <p:cNvPr id="129041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(u,x)</a:t>
              </a:r>
            </a:p>
          </p:txBody>
        </p:sp>
        <p:sp>
          <p:nvSpPr>
            <p:cNvPr id="129042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(u,x)</a:t>
              </a:r>
            </a:p>
          </p:txBody>
        </p:sp>
        <p:sp>
          <p:nvSpPr>
            <p:cNvPr id="129043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(u,x)</a:t>
              </a:r>
            </a:p>
          </p:txBody>
        </p:sp>
        <p:sp>
          <p:nvSpPr>
            <p:cNvPr id="129044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(u,x)</a:t>
              </a:r>
            </a:p>
          </p:txBody>
        </p:sp>
        <p:sp>
          <p:nvSpPr>
            <p:cNvPr id="129045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destination</a:t>
              </a:r>
            </a:p>
          </p:txBody>
        </p:sp>
        <p:sp>
          <p:nvSpPr>
            <p:cNvPr id="129046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link</a:t>
              </a:r>
            </a:p>
          </p:txBody>
        </p:sp>
      </p:grpSp>
      <p:sp>
        <p:nvSpPr>
          <p:cNvPr id="129031" name="Text Box 73"/>
          <p:cNvSpPr txBox="1">
            <a:spLocks noChangeArrowheads="1"/>
          </p:cNvSpPr>
          <p:nvPr/>
        </p:nvSpPr>
        <p:spPr bwMode="auto">
          <a:xfrm>
            <a:off x="2049463" y="3743325"/>
            <a:ext cx="46281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resulting forwarding table in u:</a:t>
            </a:r>
          </a:p>
        </p:txBody>
      </p:sp>
      <p:pic>
        <p:nvPicPr>
          <p:cNvPr id="129032" name="Picture 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82" y="849313"/>
            <a:ext cx="764671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81063"/>
            <a:ext cx="7270750" cy="8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5241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Dijkstra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algorithm, discussion</a:t>
            </a:r>
            <a:endParaRPr lang="en-US" dirty="0"/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92338" y="1190626"/>
            <a:ext cx="7353300" cy="2651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 nodes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each iteration: need to check all nodes, w, not in N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n(n+1)/2 comparisons: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more efficient implementations possible: O(</a:t>
            </a:r>
            <a:r>
              <a:rPr lang="en-US" sz="2400" dirty="0" err="1"/>
              <a:t>nlogn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oscillations possible: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e.g., support link cost equals amount of carried traffic:</a:t>
            </a:r>
          </a:p>
        </p:txBody>
      </p:sp>
      <p:sp>
        <p:nvSpPr>
          <p:cNvPr id="130054" name="Freeform 5"/>
          <p:cNvSpPr>
            <a:spLocks/>
          </p:cNvSpPr>
          <p:nvPr/>
        </p:nvSpPr>
        <p:spPr bwMode="auto">
          <a:xfrm>
            <a:off x="1919289" y="4141789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55" name="Freeform 6"/>
          <p:cNvSpPr>
            <a:spLocks/>
          </p:cNvSpPr>
          <p:nvPr/>
        </p:nvSpPr>
        <p:spPr bwMode="auto">
          <a:xfrm>
            <a:off x="2320926" y="4479925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0056" name="Group 7"/>
          <p:cNvGrpSpPr>
            <a:grpSpLocks/>
          </p:cNvGrpSpPr>
          <p:nvPr/>
        </p:nvGrpSpPr>
        <p:grpSpPr bwMode="auto">
          <a:xfrm>
            <a:off x="2627313" y="4162426"/>
            <a:ext cx="501650" cy="396875"/>
            <a:chOff x="1747" y="3190"/>
            <a:chExt cx="316" cy="250"/>
          </a:xfrm>
        </p:grpSpPr>
        <p:sp>
          <p:nvSpPr>
            <p:cNvPr id="130276" name="Oval 8"/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7" name="Line 9"/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8" name="Line 10"/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9" name="Rectangle 11"/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30280" name="Oval 12"/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281" name="Group 13"/>
            <p:cNvGrpSpPr>
              <a:grpSpLocks/>
            </p:cNvGrpSpPr>
            <p:nvPr/>
          </p:nvGrpSpPr>
          <p:grpSpPr bwMode="auto">
            <a:xfrm>
              <a:off x="1790" y="3190"/>
              <a:ext cx="223" cy="250"/>
              <a:chOff x="2945" y="2425"/>
              <a:chExt cx="226" cy="250"/>
            </a:xfrm>
          </p:grpSpPr>
          <p:sp>
            <p:nvSpPr>
              <p:cNvPr id="130282" name="Rectangle 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83" name="Text Box 15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A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0057" name="Group 16"/>
          <p:cNvGrpSpPr>
            <a:grpSpLocks/>
          </p:cNvGrpSpPr>
          <p:nvPr/>
        </p:nvGrpSpPr>
        <p:grpSpPr bwMode="auto">
          <a:xfrm>
            <a:off x="1979613" y="4567239"/>
            <a:ext cx="501650" cy="396875"/>
            <a:chOff x="2221" y="3571"/>
            <a:chExt cx="316" cy="250"/>
          </a:xfrm>
        </p:grpSpPr>
        <p:sp>
          <p:nvSpPr>
            <p:cNvPr id="130268" name="Oval 17"/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69" name="Line 18"/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0" name="Line 19"/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1" name="Rectangle 20"/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30272" name="Oval 21"/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273" name="Group 22"/>
            <p:cNvGrpSpPr>
              <a:grpSpLocks/>
            </p:cNvGrpSpPr>
            <p:nvPr/>
          </p:nvGrpSpPr>
          <p:grpSpPr bwMode="auto">
            <a:xfrm>
              <a:off x="2275" y="3571"/>
              <a:ext cx="232" cy="250"/>
              <a:chOff x="2941" y="2425"/>
              <a:chExt cx="235" cy="250"/>
            </a:xfrm>
          </p:grpSpPr>
          <p:sp>
            <p:nvSpPr>
              <p:cNvPr id="130274" name="Rectangle 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75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D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0058" name="Group 25"/>
          <p:cNvGrpSpPr>
            <a:grpSpLocks/>
          </p:cNvGrpSpPr>
          <p:nvPr/>
        </p:nvGrpSpPr>
        <p:grpSpPr bwMode="auto">
          <a:xfrm>
            <a:off x="2614613" y="5029201"/>
            <a:ext cx="500062" cy="396875"/>
            <a:chOff x="2903" y="2884"/>
            <a:chExt cx="315" cy="250"/>
          </a:xfrm>
        </p:grpSpPr>
        <p:grpSp>
          <p:nvGrpSpPr>
            <p:cNvPr id="130259" name="Group 26"/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130263" name="Oval 27"/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4" name="Line 28"/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5" name="Line 29"/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6" name="Rectangle 30"/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7" name="Oval 31"/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0260" name="Group 32"/>
            <p:cNvGrpSpPr>
              <a:grpSpLocks/>
            </p:cNvGrpSpPr>
            <p:nvPr/>
          </p:nvGrpSpPr>
          <p:grpSpPr bwMode="auto">
            <a:xfrm>
              <a:off x="2949" y="2884"/>
              <a:ext cx="232" cy="250"/>
              <a:chOff x="2940" y="2425"/>
              <a:chExt cx="235" cy="250"/>
            </a:xfrm>
          </p:grpSpPr>
          <p:sp>
            <p:nvSpPr>
              <p:cNvPr id="130261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2" name="Text Box 34"/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C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0059" name="Group 35"/>
          <p:cNvGrpSpPr>
            <a:grpSpLocks/>
          </p:cNvGrpSpPr>
          <p:nvPr/>
        </p:nvGrpSpPr>
        <p:grpSpPr bwMode="auto">
          <a:xfrm>
            <a:off x="3268663" y="4581526"/>
            <a:ext cx="501650" cy="396875"/>
            <a:chOff x="2217" y="2884"/>
            <a:chExt cx="316" cy="250"/>
          </a:xfrm>
        </p:grpSpPr>
        <p:sp>
          <p:nvSpPr>
            <p:cNvPr id="130251" name="Oval 36"/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52" name="Line 37"/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53" name="Line 38"/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54" name="Rectangle 39"/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30255" name="Oval 40"/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256" name="Group 41"/>
            <p:cNvGrpSpPr>
              <a:grpSpLocks/>
            </p:cNvGrpSpPr>
            <p:nvPr/>
          </p:nvGrpSpPr>
          <p:grpSpPr bwMode="auto">
            <a:xfrm>
              <a:off x="2270" y="2884"/>
              <a:ext cx="223" cy="250"/>
              <a:chOff x="2945" y="2425"/>
              <a:chExt cx="226" cy="250"/>
            </a:xfrm>
          </p:grpSpPr>
          <p:sp>
            <p:nvSpPr>
              <p:cNvPr id="130257" name="Rectangle 4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58" name="Text Box 43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B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0061" name="Freeform 45"/>
          <p:cNvSpPr>
            <a:spLocks/>
          </p:cNvSpPr>
          <p:nvPr/>
        </p:nvSpPr>
        <p:spPr bwMode="auto">
          <a:xfrm flipH="1">
            <a:off x="3006725" y="4479925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62" name="Freeform 46"/>
          <p:cNvSpPr>
            <a:spLocks/>
          </p:cNvSpPr>
          <p:nvPr/>
        </p:nvSpPr>
        <p:spPr bwMode="auto">
          <a:xfrm flipH="1" flipV="1">
            <a:off x="3021014" y="4894263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63" name="Freeform 47"/>
          <p:cNvSpPr>
            <a:spLocks/>
          </p:cNvSpPr>
          <p:nvPr/>
        </p:nvSpPr>
        <p:spPr bwMode="auto">
          <a:xfrm flipV="1">
            <a:off x="2382838" y="4884738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64" name="Text Box 48"/>
          <p:cNvSpPr txBox="1">
            <a:spLocks noChangeArrowheads="1"/>
          </p:cNvSpPr>
          <p:nvPr/>
        </p:nvSpPr>
        <p:spPr bwMode="auto">
          <a:xfrm>
            <a:off x="3151189" y="4343400"/>
            <a:ext cx="484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1+e</a:t>
            </a:r>
          </a:p>
        </p:txBody>
      </p:sp>
      <p:sp>
        <p:nvSpPr>
          <p:cNvPr id="130065" name="Text Box 49"/>
          <p:cNvSpPr txBox="1">
            <a:spLocks noChangeArrowheads="1"/>
          </p:cNvSpPr>
          <p:nvPr/>
        </p:nvSpPr>
        <p:spPr bwMode="auto">
          <a:xfrm>
            <a:off x="3157539" y="49339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0066" name="Text Box 50"/>
          <p:cNvSpPr txBox="1">
            <a:spLocks noChangeArrowheads="1"/>
          </p:cNvSpPr>
          <p:nvPr/>
        </p:nvSpPr>
        <p:spPr bwMode="auto">
          <a:xfrm>
            <a:off x="2286001" y="49577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0067" name="Line 51"/>
          <p:cNvSpPr>
            <a:spLocks noChangeShapeType="1"/>
          </p:cNvSpPr>
          <p:nvPr/>
        </p:nvSpPr>
        <p:spPr bwMode="auto">
          <a:xfrm flipV="1">
            <a:off x="2854325" y="5351463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8" name="Text Box 52"/>
          <p:cNvSpPr txBox="1">
            <a:spLocks noChangeArrowheads="1"/>
          </p:cNvSpPr>
          <p:nvPr/>
        </p:nvSpPr>
        <p:spPr bwMode="auto">
          <a:xfrm>
            <a:off x="2609850" y="55594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e</a:t>
            </a:r>
            <a:endParaRPr lang="en-US"/>
          </a:p>
        </p:txBody>
      </p:sp>
      <p:sp>
        <p:nvSpPr>
          <p:cNvPr id="130069" name="Line 53"/>
          <p:cNvSpPr>
            <a:spLocks noChangeShapeType="1"/>
          </p:cNvSpPr>
          <p:nvPr/>
        </p:nvSpPr>
        <p:spPr bwMode="auto">
          <a:xfrm flipH="1" flipV="1">
            <a:off x="2035176" y="4884739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70" name="Text Box 54"/>
          <p:cNvSpPr txBox="1">
            <a:spLocks noChangeArrowheads="1"/>
          </p:cNvSpPr>
          <p:nvPr/>
        </p:nvSpPr>
        <p:spPr bwMode="auto">
          <a:xfrm>
            <a:off x="1862138" y="5173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0071" name="Line 55"/>
          <p:cNvSpPr>
            <a:spLocks noChangeShapeType="1"/>
          </p:cNvSpPr>
          <p:nvPr/>
        </p:nvSpPr>
        <p:spPr bwMode="auto">
          <a:xfrm flipV="1">
            <a:off x="3554413" y="4918076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72" name="Text Box 56"/>
          <p:cNvSpPr txBox="1">
            <a:spLocks noChangeArrowheads="1"/>
          </p:cNvSpPr>
          <p:nvPr/>
        </p:nvSpPr>
        <p:spPr bwMode="auto">
          <a:xfrm>
            <a:off x="3395663" y="5278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0073" name="Freeform 57"/>
          <p:cNvSpPr>
            <a:spLocks/>
          </p:cNvSpPr>
          <p:nvPr/>
        </p:nvSpPr>
        <p:spPr bwMode="auto">
          <a:xfrm flipH="1" flipV="1">
            <a:off x="2925764" y="48514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74" name="Freeform 58"/>
          <p:cNvSpPr>
            <a:spLocks/>
          </p:cNvSpPr>
          <p:nvPr/>
        </p:nvSpPr>
        <p:spPr bwMode="auto">
          <a:xfrm flipH="1">
            <a:off x="2473325" y="4860926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75" name="Text Box 59"/>
          <p:cNvSpPr txBox="1">
            <a:spLocks noChangeArrowheads="1"/>
          </p:cNvSpPr>
          <p:nvPr/>
        </p:nvSpPr>
        <p:spPr bwMode="auto">
          <a:xfrm>
            <a:off x="2571751" y="47386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0076" name="Text Box 60"/>
          <p:cNvSpPr txBox="1">
            <a:spLocks noChangeArrowheads="1"/>
          </p:cNvSpPr>
          <p:nvPr/>
        </p:nvSpPr>
        <p:spPr bwMode="auto">
          <a:xfrm>
            <a:off x="2914651" y="47307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0077" name="Text Box 211"/>
          <p:cNvSpPr txBox="1">
            <a:spLocks noChangeArrowheads="1"/>
          </p:cNvSpPr>
          <p:nvPr/>
        </p:nvSpPr>
        <p:spPr bwMode="auto">
          <a:xfrm>
            <a:off x="2432051" y="5824539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99"/>
                </a:solidFill>
              </a:rPr>
              <a:t>initially</a:t>
            </a:r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11" name="Group 298"/>
          <p:cNvGrpSpPr>
            <a:grpSpLocks/>
          </p:cNvGrpSpPr>
          <p:nvPr/>
        </p:nvGrpSpPr>
        <p:grpSpPr bwMode="auto">
          <a:xfrm>
            <a:off x="4062413" y="4189412"/>
            <a:ext cx="2208212" cy="2301874"/>
            <a:chOff x="1725" y="2639"/>
            <a:chExt cx="1391" cy="1450"/>
          </a:xfrm>
        </p:grpSpPr>
        <p:sp>
          <p:nvSpPr>
            <p:cNvPr id="130203" name="Freeform 61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04" name="Freeform 62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205" name="Group 63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243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44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45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46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247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248" name="Group 69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249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5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A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206" name="Group 72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235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36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37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38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239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240" name="Group 78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241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4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207" name="Group 81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226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230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31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32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33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34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0227" name="Group 88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228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2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C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208" name="Group 91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218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19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20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21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222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223" name="Group 97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224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2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B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0209" name="Freeform 101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0" name="Freeform 102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1" name="Freeform 103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2" name="Freeform 107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3" name="Freeform 108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4" name="Text Box 212"/>
            <p:cNvSpPr txBox="1">
              <a:spLocks noChangeArrowheads="1"/>
            </p:cNvSpPr>
            <p:nvPr/>
          </p:nvSpPr>
          <p:spPr bwMode="auto">
            <a:xfrm>
              <a:off x="1725" y="3612"/>
              <a:ext cx="139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215" name="Line 21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6" name="Line 21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7" name="Line 21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0079" name="Freeform 288"/>
          <p:cNvSpPr>
            <a:spLocks/>
          </p:cNvSpPr>
          <p:nvPr/>
        </p:nvSpPr>
        <p:spPr bwMode="auto">
          <a:xfrm>
            <a:off x="2882900" y="4338639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80" name="Line 289"/>
          <p:cNvSpPr>
            <a:spLocks noChangeShapeType="1"/>
          </p:cNvSpPr>
          <p:nvPr/>
        </p:nvSpPr>
        <p:spPr bwMode="auto">
          <a:xfrm flipV="1">
            <a:off x="2244726" y="4419600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1186" name="Freeform 290"/>
          <p:cNvSpPr>
            <a:spLocks/>
          </p:cNvSpPr>
          <p:nvPr/>
        </p:nvSpPr>
        <p:spPr bwMode="auto">
          <a:xfrm>
            <a:off x="4467225" y="4391026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4292600" y="4376739"/>
            <a:ext cx="1430338" cy="966787"/>
            <a:chOff x="1870" y="2772"/>
            <a:chExt cx="901" cy="609"/>
          </a:xfrm>
        </p:grpSpPr>
        <p:sp>
          <p:nvSpPr>
            <p:cNvPr id="130197" name="Text Box 292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2+e</a:t>
              </a:r>
            </a:p>
          </p:txBody>
        </p:sp>
        <p:sp>
          <p:nvSpPr>
            <p:cNvPr id="130198" name="Text Box 293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199" name="Text Box 294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200" name="Text Box 295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201" name="Text Box 296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1+e</a:t>
              </a:r>
            </a:p>
          </p:txBody>
        </p:sp>
        <p:sp>
          <p:nvSpPr>
            <p:cNvPr id="130202" name="Text Box 297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2" name="Group 299"/>
          <p:cNvGrpSpPr>
            <a:grpSpLocks/>
          </p:cNvGrpSpPr>
          <p:nvPr/>
        </p:nvGrpSpPr>
        <p:grpSpPr bwMode="auto">
          <a:xfrm>
            <a:off x="6332538" y="4197351"/>
            <a:ext cx="2208212" cy="2301876"/>
            <a:chOff x="1725" y="2639"/>
            <a:chExt cx="1391" cy="1450"/>
          </a:xfrm>
        </p:grpSpPr>
        <p:sp>
          <p:nvSpPr>
            <p:cNvPr id="130149" name="Freeform 30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0" name="Freeform 30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151" name="Group 30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89" name="Oval 30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90" name="Line 30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91" name="Line 30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92" name="Rectangle 30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93" name="Oval 30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94" name="Group 30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95" name="Rectangle 3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96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A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152" name="Group 31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81" name="Oval 31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82" name="Line 31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83" name="Line 31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84" name="Rectangle 31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85" name="Oval 31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86" name="Group 31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87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88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D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153" name="Group 32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72" name="Group 32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76" name="Oval 32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7" name="Line 32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8" name="Line 32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9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80" name="Oval 32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0173" name="Group 32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74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5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C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154" name="Group 33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64" name="Oval 33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65" name="Line 33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66" name="Line 33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67" name="Rectangle 33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68" name="Oval 33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69" name="Group 33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70" name="Rectangle 3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1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B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0155" name="Freeform 33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6" name="Freeform 34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7" name="Freeform 34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8" name="Freeform 34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9" name="Freeform 34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60" name="Text Box 344"/>
            <p:cNvSpPr txBox="1">
              <a:spLocks noChangeArrowheads="1"/>
            </p:cNvSpPr>
            <p:nvPr/>
          </p:nvSpPr>
          <p:spPr bwMode="auto">
            <a:xfrm>
              <a:off x="1725" y="3612"/>
              <a:ext cx="139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61" name="Line 34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62" name="Line 34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63" name="Line 34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21124" name="Freeform 228"/>
          <p:cNvSpPr>
            <a:spLocks/>
          </p:cNvSpPr>
          <p:nvPr/>
        </p:nvSpPr>
        <p:spPr bwMode="auto">
          <a:xfrm>
            <a:off x="6743700" y="4332288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21280" name="Group 348"/>
          <p:cNvGrpSpPr>
            <a:grpSpLocks/>
          </p:cNvGrpSpPr>
          <p:nvPr/>
        </p:nvGrpSpPr>
        <p:grpSpPr bwMode="auto">
          <a:xfrm>
            <a:off x="6661150" y="4410075"/>
            <a:ext cx="1493838" cy="990600"/>
            <a:chOff x="-186" y="1184"/>
            <a:chExt cx="941" cy="624"/>
          </a:xfrm>
        </p:grpSpPr>
        <p:sp>
          <p:nvSpPr>
            <p:cNvPr id="130143" name="Text Box 270"/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144" name="Text Box 274"/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2+e</a:t>
              </a:r>
            </a:p>
          </p:txBody>
        </p:sp>
        <p:sp>
          <p:nvSpPr>
            <p:cNvPr id="130145" name="Text Box 275"/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1+e</a:t>
              </a:r>
            </a:p>
          </p:txBody>
        </p:sp>
        <p:sp>
          <p:nvSpPr>
            <p:cNvPr id="130146" name="Text Box 276"/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0147" name="Text Box 279"/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148" name="Text Box 280"/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721281" name="Group 349"/>
          <p:cNvGrpSpPr>
            <a:grpSpLocks/>
          </p:cNvGrpSpPr>
          <p:nvPr/>
        </p:nvGrpSpPr>
        <p:grpSpPr bwMode="auto">
          <a:xfrm>
            <a:off x="8485188" y="4195762"/>
            <a:ext cx="2208212" cy="2301874"/>
            <a:chOff x="1725" y="2639"/>
            <a:chExt cx="1391" cy="1450"/>
          </a:xfrm>
        </p:grpSpPr>
        <p:sp>
          <p:nvSpPr>
            <p:cNvPr id="130095" name="Freeform 35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096" name="Freeform 35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097" name="Group 35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35" name="Oval 35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6" name="Line 35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7" name="Line 35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8" name="Rectangle 35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9" name="Oval 35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40" name="Group 35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41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42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A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098" name="Group 36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27" name="Oval 36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28" name="Line 36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29" name="Line 36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0" name="Rectangle 36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1" name="Oval 36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32" name="Group 36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33" name="Rectangle 36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34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D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099" name="Group 37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18" name="Group 37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22" name="Oval 37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3" name="Line 37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4" name="Line 37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5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6" name="Oval 37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0119" name="Group 37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20" name="Rectangle 3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1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C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100" name="Group 38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10" name="Oval 38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11" name="Line 38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12" name="Line 38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13" name="Rectangle 38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14" name="Oval 38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15" name="Group 38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16" name="Rectangle 38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17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B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0101" name="Freeform 38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2" name="Freeform 39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3" name="Freeform 39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4" name="Freeform 39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5" name="Freeform 39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6" name="Text Box 394"/>
            <p:cNvSpPr txBox="1">
              <a:spLocks noChangeArrowheads="1"/>
            </p:cNvSpPr>
            <p:nvPr/>
          </p:nvSpPr>
          <p:spPr bwMode="auto">
            <a:xfrm>
              <a:off x="1725" y="3612"/>
              <a:ext cx="139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07" name="Line 39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8" name="Line 39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9" name="Line 39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21294" name="Freeform 398"/>
          <p:cNvSpPr>
            <a:spLocks/>
          </p:cNvSpPr>
          <p:nvPr/>
        </p:nvSpPr>
        <p:spPr bwMode="auto">
          <a:xfrm>
            <a:off x="8890000" y="4397376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21291" name="Group 399"/>
          <p:cNvGrpSpPr>
            <a:grpSpLocks/>
          </p:cNvGrpSpPr>
          <p:nvPr/>
        </p:nvGrpSpPr>
        <p:grpSpPr bwMode="auto">
          <a:xfrm>
            <a:off x="8715375" y="4383089"/>
            <a:ext cx="1430338" cy="966787"/>
            <a:chOff x="1870" y="2772"/>
            <a:chExt cx="901" cy="609"/>
          </a:xfrm>
        </p:grpSpPr>
        <p:sp>
          <p:nvSpPr>
            <p:cNvPr id="130089" name="Text Box 400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2+e</a:t>
              </a:r>
            </a:p>
          </p:txBody>
        </p:sp>
        <p:sp>
          <p:nvSpPr>
            <p:cNvPr id="130090" name="Text Box 401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091" name="Text Box 402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092" name="Text Box 403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093" name="Text Box 404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1+e</a:t>
              </a:r>
            </a:p>
          </p:txBody>
        </p:sp>
        <p:sp>
          <p:nvSpPr>
            <p:cNvPr id="130094" name="Text Box 405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39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0060" name="Text Box 44"/>
          <p:cNvSpPr txBox="1">
            <a:spLocks noChangeArrowheads="1"/>
          </p:cNvSpPr>
          <p:nvPr/>
        </p:nvSpPr>
        <p:spPr bwMode="auto">
          <a:xfrm>
            <a:off x="2322514" y="43338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10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86" grpId="0" animBg="1"/>
      <p:bldP spid="721124" grpId="0" animBg="1"/>
      <p:bldP spid="7212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5.2 routing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vector</a:t>
            </a:r>
            <a:endParaRPr lang="en-US" sz="2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970186"/>
            <a:ext cx="526534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725" y="296864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177443"/>
            <a:ext cx="79533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Bellman-Ford equation (dynamic programming)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let</a:t>
            </a:r>
          </a:p>
          <a:p>
            <a:pPr>
              <a:buFont typeface="Wingdings" charset="0"/>
              <a:buNone/>
            </a:pPr>
            <a:r>
              <a:rPr lang="en-US" dirty="0"/>
              <a:t>   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pPr>
              <a:buFont typeface="Wingdings" charset="0"/>
              <a:buNone/>
            </a:pPr>
            <a:r>
              <a:rPr lang="en-US" dirty="0"/>
              <a:t>then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   </a:t>
            </a:r>
            <a:r>
              <a:rPr lang="en-US" sz="3200" dirty="0">
                <a:solidFill>
                  <a:srgbClr val="CC0000"/>
                </a:solidFill>
              </a:rPr>
              <a:t>d</a:t>
            </a:r>
            <a:r>
              <a:rPr lang="en-US" sz="3200" baseline="-25000" dirty="0">
                <a:solidFill>
                  <a:srgbClr val="CC0000"/>
                </a:solidFill>
              </a:rPr>
              <a:t>x</a:t>
            </a:r>
            <a:r>
              <a:rPr lang="en-US" sz="3200" dirty="0">
                <a:solidFill>
                  <a:srgbClr val="CC0000"/>
                </a:solidFill>
              </a:rPr>
              <a:t>(y) = </a:t>
            </a:r>
            <a:r>
              <a:rPr lang="en-US" sz="3200" i="1" dirty="0">
                <a:solidFill>
                  <a:srgbClr val="CC0000"/>
                </a:solidFill>
              </a:rPr>
              <a:t>min</a:t>
            </a:r>
            <a:r>
              <a:rPr lang="en-US" sz="3200" dirty="0">
                <a:solidFill>
                  <a:srgbClr val="CC0000"/>
                </a:solidFill>
              </a:rPr>
              <a:t> {c(</a:t>
            </a:r>
            <a:r>
              <a:rPr lang="en-US" sz="3200" dirty="0" err="1">
                <a:solidFill>
                  <a:srgbClr val="CC0000"/>
                </a:solidFill>
              </a:rPr>
              <a:t>x,v</a:t>
            </a:r>
            <a:r>
              <a:rPr lang="en-US" sz="3200" dirty="0">
                <a:solidFill>
                  <a:srgbClr val="CC0000"/>
                </a:solidFill>
              </a:rPr>
              <a:t>) + d</a:t>
            </a:r>
            <a:r>
              <a:rPr lang="en-US" sz="3200" baseline="-25000" dirty="0">
                <a:solidFill>
                  <a:srgbClr val="CC0000"/>
                </a:solidFill>
              </a:rPr>
              <a:t>v</a:t>
            </a:r>
            <a:r>
              <a:rPr lang="en-US" sz="3200" dirty="0">
                <a:solidFill>
                  <a:srgbClr val="CC0000"/>
                </a:solidFill>
              </a:rPr>
              <a:t>(y) }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3744914" y="413861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  <a:latin typeface="Comic Sans MS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4541838" y="5126038"/>
            <a:ext cx="2778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99"/>
                </a:solidFill>
                <a:latin typeface="Comic Sans MS" panose="030F0702030302020204" pitchFamily="66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640138" y="5762625"/>
            <a:ext cx="5112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min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5654675" y="4730750"/>
            <a:ext cx="5521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3887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4868863" y="4359276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6312024" y="4365104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3" name="Picture 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8" y="839789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4626"/>
            <a:ext cx="7772400" cy="874713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Bellman-Ford example </a:t>
            </a:r>
          </a:p>
        </p:txBody>
      </p:sp>
      <p:grpSp>
        <p:nvGrpSpPr>
          <p:cNvPr id="133125" name="Group 3"/>
          <p:cNvGrpSpPr>
            <a:grpSpLocks/>
          </p:cNvGrpSpPr>
          <p:nvPr/>
        </p:nvGrpSpPr>
        <p:grpSpPr bwMode="auto">
          <a:xfrm>
            <a:off x="1800226" y="1470025"/>
            <a:ext cx="3571875" cy="2236788"/>
            <a:chOff x="3162" y="1071"/>
            <a:chExt cx="2250" cy="1409"/>
          </a:xfrm>
        </p:grpSpPr>
        <p:sp>
          <p:nvSpPr>
            <p:cNvPr id="133130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1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3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6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2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3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4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5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6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7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8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9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0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71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3319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8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33172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3319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6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33173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3319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4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33174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3319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2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33175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3318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0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33176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3318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88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33177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8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9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0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1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2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3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84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33185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6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5289551" y="1770063"/>
            <a:ext cx="504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clearly, d</a:t>
            </a:r>
            <a:r>
              <a:rPr lang="en-US" baseline="-25000"/>
              <a:t>v</a:t>
            </a:r>
            <a:r>
              <a:rPr lang="en-US"/>
              <a:t>(z) = 5, d</a:t>
            </a:r>
            <a:r>
              <a:rPr lang="en-US" baseline="-25000"/>
              <a:t>x</a:t>
            </a:r>
            <a:r>
              <a:rPr lang="en-US"/>
              <a:t>(z) = 3, d</a:t>
            </a:r>
            <a:r>
              <a:rPr lang="en-US" baseline="-25000"/>
              <a:t>w</a:t>
            </a:r>
            <a:r>
              <a:rPr lang="en-US"/>
              <a:t>(z) = 3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5799138" y="2928938"/>
            <a:ext cx="39372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u</a:t>
            </a:r>
            <a:r>
              <a:rPr lang="en-US"/>
              <a:t>(z) = min { c(u,v) + d</a:t>
            </a:r>
            <a:r>
              <a:rPr lang="en-US" baseline="-25000"/>
              <a:t>v</a:t>
            </a:r>
            <a:r>
              <a:rPr lang="en-US"/>
              <a:t>(z),</a:t>
            </a:r>
          </a:p>
          <a:p>
            <a:r>
              <a:rPr lang="en-US"/>
              <a:t>                    c(u,x) + d</a:t>
            </a:r>
            <a:r>
              <a:rPr lang="en-US" baseline="-25000"/>
              <a:t>x</a:t>
            </a:r>
            <a:r>
              <a:rPr lang="en-US"/>
              <a:t>(z),</a:t>
            </a:r>
          </a:p>
          <a:p>
            <a:r>
              <a:rPr lang="en-US"/>
              <a:t>                    c(u,w) + d</a:t>
            </a:r>
            <a:r>
              <a:rPr lang="en-US" baseline="-25000"/>
              <a:t>w</a:t>
            </a:r>
            <a:r>
              <a:rPr lang="en-US"/>
              <a:t>(z) }</a:t>
            </a:r>
          </a:p>
          <a:p>
            <a:r>
              <a:rPr lang="en-US"/>
              <a:t>         = min {2 + 5,</a:t>
            </a:r>
          </a:p>
          <a:p>
            <a:r>
              <a:rPr lang="en-US"/>
              <a:t>                    1 + 3,</a:t>
            </a:r>
          </a:p>
          <a:p>
            <a:r>
              <a:rPr lang="en-US"/>
              <a:t>                    5 + 3}  = 4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2120644" y="5061409"/>
            <a:ext cx="6765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node achieving minimum is next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hop in shortest path, used in</a:t>
            </a:r>
            <a:r>
              <a:rPr lang="en-US" sz="2800" dirty="0">
                <a:latin typeface="Gill Sans MT" charset="0"/>
                <a:ea typeface="MS Mincho" charset="0"/>
                <a:cs typeface="MS Mincho" charset="0"/>
              </a:rPr>
              <a:t> </a:t>
            </a:r>
            <a:r>
              <a:rPr lang="en-US" sz="2800" dirty="0">
                <a:latin typeface="Gill Sans MT" charset="0"/>
              </a:rPr>
              <a:t>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5386389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B-F equation says:</a:t>
            </a:r>
          </a:p>
        </p:txBody>
      </p:sp>
      <p:sp>
        <p:nvSpPr>
          <p:cNvPr id="82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79548"/>
            <a:ext cx="5352924" cy="10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1" y="1512812"/>
            <a:ext cx="10442499" cy="4004420"/>
          </a:xfrm>
        </p:spPr>
        <p:txBody>
          <a:bodyPr/>
          <a:lstStyle/>
          <a:p>
            <a:r>
              <a:rPr lang="en-US" dirty="0" err="1">
                <a:solidFill>
                  <a:srgbClr val="CC0000"/>
                </a:solidFill>
              </a:rPr>
              <a:t>D</a:t>
            </a:r>
            <a:r>
              <a:rPr lang="en-US" baseline="-25000" dirty="0" err="1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(y)</a:t>
            </a:r>
            <a:r>
              <a:rPr lang="en-US" dirty="0"/>
              <a:t> = estimate of least cost from x to y</a:t>
            </a:r>
          </a:p>
          <a:p>
            <a:pPr lvl="1"/>
            <a:r>
              <a:rPr lang="en-US" dirty="0"/>
              <a:t>x maintains  distance vector </a:t>
            </a:r>
            <a:r>
              <a:rPr lang="en-US" b="1" dirty="0" err="1">
                <a:solidFill>
                  <a:srgbClr val="CC0000"/>
                </a:solidFill>
              </a:rPr>
              <a:t>D</a:t>
            </a:r>
            <a:r>
              <a:rPr lang="en-US" baseline="-25000" dirty="0" err="1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 = [</a:t>
            </a:r>
            <a:r>
              <a:rPr lang="en-US" dirty="0" err="1">
                <a:solidFill>
                  <a:srgbClr val="CC0000"/>
                </a:solidFill>
              </a:rPr>
              <a:t>D</a:t>
            </a:r>
            <a:r>
              <a:rPr lang="en-US" baseline="-25000" dirty="0" err="1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(y): y </a:t>
            </a:r>
            <a:r>
              <a:rPr lang="ru-RU" dirty="0">
                <a:solidFill>
                  <a:srgbClr val="CC0000"/>
                </a:solidFill>
              </a:rPr>
              <a:t>є</a:t>
            </a:r>
            <a:r>
              <a:rPr lang="en-US" dirty="0">
                <a:solidFill>
                  <a:srgbClr val="CC0000"/>
                </a:solidFill>
              </a:rPr>
              <a:t> N 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sz="2800" dirty="0"/>
              <a:t>knows cost to each neighbor v: </a:t>
            </a:r>
            <a:r>
              <a:rPr lang="en-US" sz="2800" dirty="0">
                <a:solidFill>
                  <a:srgbClr val="CC0000"/>
                </a:solidFill>
              </a:rPr>
              <a:t>c(</a:t>
            </a:r>
            <a:r>
              <a:rPr lang="en-US" sz="2800" dirty="0" err="1">
                <a:solidFill>
                  <a:srgbClr val="CC0000"/>
                </a:solidFill>
              </a:rPr>
              <a:t>x,v</a:t>
            </a:r>
            <a:r>
              <a:rPr lang="en-US" sz="2800" dirty="0">
                <a:solidFill>
                  <a:srgbClr val="CC0000"/>
                </a:solidFill>
              </a:rPr>
              <a:t>)</a:t>
            </a:r>
          </a:p>
          <a:p>
            <a:pPr lvl="1"/>
            <a:r>
              <a:rPr lang="en-US" sz="2800" dirty="0"/>
              <a:t>maintains its </a:t>
            </a:r>
            <a:r>
              <a:rPr lang="en-US" sz="2800" dirty="0" smtClean="0"/>
              <a:t>neighbors</a:t>
            </a:r>
            <a:r>
              <a:rPr lang="en-US" altLang="ja-JP" sz="2800" dirty="0" smtClean="0"/>
              <a:t>' </a:t>
            </a:r>
            <a:r>
              <a:rPr lang="en-US" altLang="ja-JP" sz="2800" dirty="0"/>
              <a:t>distance vectors. For each neighbor v, x maintains </a:t>
            </a:r>
            <a:br>
              <a:rPr lang="en-US" altLang="ja-JP" sz="2800" dirty="0"/>
            </a:br>
            <a:r>
              <a:rPr lang="en-US" altLang="ja-JP" sz="2800" b="1" dirty="0" err="1">
                <a:solidFill>
                  <a:srgbClr val="CC0000"/>
                </a:solidFill>
              </a:rPr>
              <a:t>D</a:t>
            </a:r>
            <a:r>
              <a:rPr lang="en-US" altLang="ja-JP" sz="2800" baseline="-25000" dirty="0" err="1">
                <a:solidFill>
                  <a:srgbClr val="CC0000"/>
                </a:solidFill>
              </a:rPr>
              <a:t>v</a:t>
            </a:r>
            <a:r>
              <a:rPr lang="en-US" altLang="ja-JP" sz="2800" dirty="0">
                <a:solidFill>
                  <a:srgbClr val="CC0000"/>
                </a:solidFill>
              </a:rPr>
              <a:t> = [</a:t>
            </a:r>
            <a:r>
              <a:rPr lang="en-US" altLang="ja-JP" sz="2800" dirty="0" err="1">
                <a:solidFill>
                  <a:srgbClr val="CC0000"/>
                </a:solidFill>
              </a:rPr>
              <a:t>D</a:t>
            </a:r>
            <a:r>
              <a:rPr lang="en-US" altLang="ja-JP" sz="2800" baseline="-25000" dirty="0" err="1">
                <a:solidFill>
                  <a:srgbClr val="CC0000"/>
                </a:solidFill>
              </a:rPr>
              <a:t>v</a:t>
            </a:r>
            <a:r>
              <a:rPr lang="en-US" altLang="ja-JP" sz="2800" dirty="0">
                <a:solidFill>
                  <a:srgbClr val="CC0000"/>
                </a:solidFill>
              </a:rPr>
              <a:t>(y): y </a:t>
            </a:r>
            <a:r>
              <a:rPr lang="ru-RU" altLang="ja-JP" sz="2800" dirty="0">
                <a:solidFill>
                  <a:srgbClr val="CC0000"/>
                </a:solidFill>
              </a:rPr>
              <a:t>є</a:t>
            </a:r>
            <a:r>
              <a:rPr lang="en-US" altLang="ja-JP" sz="2800" dirty="0">
                <a:solidFill>
                  <a:srgbClr val="CC0000"/>
                </a:solidFill>
              </a:rPr>
              <a:t> N ]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rgbClr val="CC0000"/>
              </a:solidFill>
            </a:endParaRPr>
          </a:p>
          <a:p>
            <a:endParaRPr lang="en-US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241458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</a:rPr>
              <a:t>key idea:</a:t>
            </a:r>
            <a:r>
              <a:rPr lang="en-US" sz="3200">
                <a:solidFill>
                  <a:srgbClr val="CC0000"/>
                </a:solidFill>
              </a:rPr>
              <a:t> </a:t>
            </a:r>
          </a:p>
          <a:p>
            <a:pPr>
              <a:defRPr/>
            </a:pPr>
            <a:r>
              <a:rPr lang="en-US"/>
              <a:t>from time-to-time, each node sends its own distance vector estimate to neighbors</a:t>
            </a:r>
          </a:p>
          <a:p>
            <a:pPr>
              <a:defRPr/>
            </a:pPr>
            <a:r>
              <a:rPr lang="en-US"/>
              <a:t>when x receives new DV estimate from neighbor, it updates its own DV using B-F equation: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2527300" y="3819059"/>
            <a:ext cx="79063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x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(y) ← 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min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{c(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x,v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) + 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(y)}  for each node y </a:t>
            </a:r>
            <a:r>
              <a:rPr lang="en-US" sz="2800" i="1" dirty="0">
                <a:solidFill>
                  <a:srgbClr val="CC0000"/>
                </a:solidFill>
                <a:ea typeface="MS Mincho" charset="0"/>
                <a:cs typeface="MS Mincho" charset="0"/>
              </a:rPr>
              <a:t>∊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 N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1909763" y="4640264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under minor, natural conditions, the estimate </a:t>
            </a:r>
            <a:r>
              <a:rPr lang="en-US" sz="2800" i="1" dirty="0" err="1">
                <a:solidFill>
                  <a:srgbClr val="000099"/>
                </a:solidFill>
                <a:latin typeface="Comic Sans MS" panose="030F0702030302020204" pitchFamily="66" charset="0"/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000099"/>
                </a:solidFill>
                <a:latin typeface="Comic Sans MS" panose="030F0702030302020204" pitchFamily="66" charset="0"/>
                <a:cs typeface="Times New Roman" charset="0"/>
              </a:rPr>
              <a:t>x</a:t>
            </a:r>
            <a:r>
              <a:rPr lang="en-US" sz="2800" i="1" dirty="0">
                <a:solidFill>
                  <a:srgbClr val="000099"/>
                </a:solidFill>
                <a:latin typeface="Comic Sans MS" panose="030F0702030302020204" pitchFamily="66" charset="0"/>
                <a:cs typeface="Times New Roman" charset="0"/>
              </a:rPr>
              <a:t>(y) converge to the actual least cost 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d</a:t>
            </a:r>
            <a:r>
              <a:rPr lang="en-US" sz="28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x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(y)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135174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70510"/>
            <a:ext cx="5280916" cy="10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85976" y="1417638"/>
            <a:ext cx="3781425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r>
              <a:rPr lang="en-US" sz="2400" dirty="0"/>
              <a:t>local link cost change </a:t>
            </a:r>
          </a:p>
          <a:p>
            <a:r>
              <a:rPr lang="en-US" sz="2400" dirty="0"/>
              <a:t>DV update message from neighbor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distributed:</a:t>
            </a:r>
          </a:p>
          <a:p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lvl="1"/>
            <a:r>
              <a:rPr lang="en-US" sz="2000" dirty="0"/>
              <a:t>neighbors then notify their neighbors if necessary</a:t>
            </a:r>
            <a:endParaRPr lang="en-US" dirty="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6781800" y="1751014"/>
            <a:ext cx="3706688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omic Sans MS" panose="030F0702030302020204" pitchFamily="66" charset="0"/>
              </a:rPr>
              <a:t>wait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for (change in local link cost or </a:t>
            </a:r>
            <a:r>
              <a:rPr lang="en-US" sz="20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msg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from neighbor)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recompute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estimates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if DV to any </a:t>
            </a:r>
            <a:r>
              <a:rPr lang="en-US" sz="20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dest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has changed, </a:t>
            </a:r>
            <a:r>
              <a:rPr lang="en-US" i="1" dirty="0">
                <a:solidFill>
                  <a:srgbClr val="0000FF"/>
                </a:solidFill>
                <a:latin typeface="Comic Sans MS" panose="030F0702030302020204" pitchFamily="66" charset="0"/>
              </a:rPr>
              <a:t>notify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neighbors </a:t>
            </a: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algn="ctr">
              <a:spcBef>
                <a:spcPct val="50000"/>
              </a:spcBef>
            </a:pP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8335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8315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Freeform 7"/>
          <p:cNvSpPr>
            <a:spLocks/>
          </p:cNvSpPr>
          <p:nvPr/>
        </p:nvSpPr>
        <p:spPr bwMode="auto">
          <a:xfrm>
            <a:off x="6753226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8"/>
              <a:gd name="T19" fmla="*/ 0 h 2256"/>
              <a:gd name="T20" fmla="*/ 978 w 978"/>
              <a:gd name="T21" fmla="*/ 2256 h 2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6274495" y="1327150"/>
            <a:ext cx="19575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rgbClr val="CC0000"/>
                </a:solidFill>
                <a:latin typeface="Comic Sans MS" panose="030F0702030302020204" pitchFamily="66" charset="0"/>
              </a:rPr>
              <a:t>each node:</a:t>
            </a:r>
          </a:p>
        </p:txBody>
      </p:sp>
      <p:pic>
        <p:nvPicPr>
          <p:cNvPr id="136201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1066800"/>
            <a:ext cx="5180185" cy="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2057400" y="239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2743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2438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743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2438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438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2438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2743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27432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2971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3352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27432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2971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3352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 rot="-5400000">
            <a:off x="4174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2876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 rot="-5400000">
            <a:off x="2042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 rot="-5400000">
            <a:off x="2042319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4800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4495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4495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4495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4821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37243" name="Line 29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44" name="Line 30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45" name="Text Box 31"/>
          <p:cNvSpPr txBox="1">
            <a:spLocks noChangeArrowheads="1"/>
          </p:cNvSpPr>
          <p:nvPr/>
        </p:nvSpPr>
        <p:spPr bwMode="auto">
          <a:xfrm>
            <a:off x="2743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7246" name="Text Box 32"/>
          <p:cNvSpPr txBox="1">
            <a:spLocks noChangeArrowheads="1"/>
          </p:cNvSpPr>
          <p:nvPr/>
        </p:nvSpPr>
        <p:spPr bwMode="auto">
          <a:xfrm>
            <a:off x="2438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7247" name="Text Box 33"/>
          <p:cNvSpPr txBox="1">
            <a:spLocks noChangeArrowheads="1"/>
          </p:cNvSpPr>
          <p:nvPr/>
        </p:nvSpPr>
        <p:spPr bwMode="auto">
          <a:xfrm>
            <a:off x="2438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7248" name="Text Box 34"/>
          <p:cNvSpPr txBox="1">
            <a:spLocks noChangeArrowheads="1"/>
          </p:cNvSpPr>
          <p:nvPr/>
        </p:nvSpPr>
        <p:spPr bwMode="auto">
          <a:xfrm>
            <a:off x="2438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7249" name="Text Box 35"/>
          <p:cNvSpPr txBox="1">
            <a:spLocks noChangeArrowheads="1"/>
          </p:cNvSpPr>
          <p:nvPr/>
        </p:nvSpPr>
        <p:spPr bwMode="auto">
          <a:xfrm>
            <a:off x="30480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0" name="Text Box 36"/>
          <p:cNvSpPr txBox="1">
            <a:spLocks noChangeArrowheads="1"/>
          </p:cNvSpPr>
          <p:nvPr/>
        </p:nvSpPr>
        <p:spPr bwMode="auto">
          <a:xfrm>
            <a:off x="33528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1" name="Text Box 37"/>
          <p:cNvSpPr txBox="1">
            <a:spLocks noChangeArrowheads="1"/>
          </p:cNvSpPr>
          <p:nvPr/>
        </p:nvSpPr>
        <p:spPr bwMode="auto">
          <a:xfrm>
            <a:off x="27432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2" name="Text Box 38"/>
          <p:cNvSpPr txBox="1">
            <a:spLocks noChangeArrowheads="1"/>
          </p:cNvSpPr>
          <p:nvPr/>
        </p:nvSpPr>
        <p:spPr bwMode="auto">
          <a:xfrm>
            <a:off x="2971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3" name="Text Box 39"/>
          <p:cNvSpPr txBox="1">
            <a:spLocks noChangeArrowheads="1"/>
          </p:cNvSpPr>
          <p:nvPr/>
        </p:nvSpPr>
        <p:spPr bwMode="auto">
          <a:xfrm>
            <a:off x="3352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4" name="Text Box 40"/>
          <p:cNvSpPr txBox="1">
            <a:spLocks noChangeArrowheads="1"/>
          </p:cNvSpPr>
          <p:nvPr/>
        </p:nvSpPr>
        <p:spPr bwMode="auto">
          <a:xfrm>
            <a:off x="2865439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7255" name="Line 41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56" name="Line 42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57" name="Text Box 43"/>
          <p:cNvSpPr txBox="1">
            <a:spLocks noChangeArrowheads="1"/>
          </p:cNvSpPr>
          <p:nvPr/>
        </p:nvSpPr>
        <p:spPr bwMode="auto">
          <a:xfrm>
            <a:off x="2743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7258" name="Text Box 44"/>
          <p:cNvSpPr txBox="1">
            <a:spLocks noChangeArrowheads="1"/>
          </p:cNvSpPr>
          <p:nvPr/>
        </p:nvSpPr>
        <p:spPr bwMode="auto">
          <a:xfrm>
            <a:off x="2438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7259" name="Text Box 45"/>
          <p:cNvSpPr txBox="1">
            <a:spLocks noChangeArrowheads="1"/>
          </p:cNvSpPr>
          <p:nvPr/>
        </p:nvSpPr>
        <p:spPr bwMode="auto">
          <a:xfrm>
            <a:off x="2438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7260" name="Text Box 46"/>
          <p:cNvSpPr txBox="1">
            <a:spLocks noChangeArrowheads="1"/>
          </p:cNvSpPr>
          <p:nvPr/>
        </p:nvSpPr>
        <p:spPr bwMode="auto">
          <a:xfrm>
            <a:off x="2438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7261" name="Text Box 47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62" name="Text Box 48"/>
          <p:cNvSpPr txBox="1">
            <a:spLocks noChangeArrowheads="1"/>
          </p:cNvSpPr>
          <p:nvPr/>
        </p:nvSpPr>
        <p:spPr bwMode="auto">
          <a:xfrm>
            <a:off x="2971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63" name="Text Box 49"/>
          <p:cNvSpPr txBox="1">
            <a:spLocks noChangeArrowheads="1"/>
          </p:cNvSpPr>
          <p:nvPr/>
        </p:nvSpPr>
        <p:spPr bwMode="auto">
          <a:xfrm>
            <a:off x="3352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64" name="Text Box 50"/>
          <p:cNvSpPr txBox="1">
            <a:spLocks noChangeArrowheads="1"/>
          </p:cNvSpPr>
          <p:nvPr/>
        </p:nvSpPr>
        <p:spPr bwMode="auto">
          <a:xfrm>
            <a:off x="2743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</a:t>
            </a:r>
          </a:p>
        </p:txBody>
      </p:sp>
      <p:sp>
        <p:nvSpPr>
          <p:cNvPr id="137265" name="Text Box 51"/>
          <p:cNvSpPr txBox="1">
            <a:spLocks noChangeArrowheads="1"/>
          </p:cNvSpPr>
          <p:nvPr/>
        </p:nvSpPr>
        <p:spPr bwMode="auto">
          <a:xfrm>
            <a:off x="2971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137266" name="Text Box 52"/>
          <p:cNvSpPr txBox="1">
            <a:spLocks noChangeArrowheads="1"/>
          </p:cNvSpPr>
          <p:nvPr/>
        </p:nvSpPr>
        <p:spPr bwMode="auto">
          <a:xfrm>
            <a:off x="3352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37267" name="Text Box 53"/>
          <p:cNvSpPr txBox="1">
            <a:spLocks noChangeArrowheads="1"/>
          </p:cNvSpPr>
          <p:nvPr/>
        </p:nvSpPr>
        <p:spPr bwMode="auto">
          <a:xfrm>
            <a:off x="2887664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7268" name="Text Box 54"/>
          <p:cNvSpPr txBox="1">
            <a:spLocks noChangeArrowheads="1"/>
          </p:cNvSpPr>
          <p:nvPr/>
        </p:nvSpPr>
        <p:spPr bwMode="auto">
          <a:xfrm>
            <a:off x="2743200" y="35004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  <a:p>
            <a:r>
              <a:rPr lang="en-US" sz="180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7269" name="Text Box 55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 ∞  ∞</a:t>
            </a:r>
          </a:p>
        </p:txBody>
      </p:sp>
      <p:sp>
        <p:nvSpPr>
          <p:cNvPr id="137270" name="Text Box 56"/>
          <p:cNvSpPr txBox="1">
            <a:spLocks noChangeArrowheads="1"/>
          </p:cNvSpPr>
          <p:nvPr/>
        </p:nvSpPr>
        <p:spPr bwMode="auto">
          <a:xfrm>
            <a:off x="4784725" y="20066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7271" name="Text Box 57"/>
          <p:cNvSpPr txBox="1">
            <a:spLocks noChangeArrowheads="1"/>
          </p:cNvSpPr>
          <p:nvPr/>
        </p:nvSpPr>
        <p:spPr bwMode="auto">
          <a:xfrm>
            <a:off x="4784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7   1   0</a:t>
            </a:r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9" name="Text Box 65"/>
          <p:cNvSpPr txBox="1">
            <a:spLocks noChangeArrowheads="1"/>
          </p:cNvSpPr>
          <p:nvPr/>
        </p:nvSpPr>
        <p:spPr bwMode="auto">
          <a:xfrm>
            <a:off x="7593013" y="6137276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time</a:t>
            </a: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52"/>
              <a:ext cx="1161" cy="694"/>
              <a:chOff x="-17" y="1264"/>
              <a:chExt cx="1161" cy="694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accent4"/>
                      </a:solidFill>
                    </a:rPr>
                    <a:t>x</a:t>
                  </a:r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>
                        <a:solidFill>
                          <a:schemeClr val="accent4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1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2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7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64"/>
                <a:ext cx="316" cy="250"/>
                <a:chOff x="1740" y="2284"/>
                <a:chExt cx="316" cy="250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3" y="2284"/>
                  <a:ext cx="196" cy="250"/>
                  <a:chOff x="2958" y="2407"/>
                  <a:chExt cx="198" cy="250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07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 dirty="0">
                        <a:solidFill>
                          <a:schemeClr val="accent4"/>
                        </a:solidFill>
                      </a:rPr>
                      <a:t>y</a:t>
                    </a:r>
                    <a:endParaRPr lang="en-US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37281" name="Text Box 101"/>
          <p:cNvSpPr txBox="1">
            <a:spLocks noChangeArrowheads="1"/>
          </p:cNvSpPr>
          <p:nvPr/>
        </p:nvSpPr>
        <p:spPr bwMode="auto">
          <a:xfrm>
            <a:off x="1787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FF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7282" name="Oval 104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83" name="Oval 105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84" name="Oval 106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85" name="Oval 107"/>
          <p:cNvSpPr>
            <a:spLocks noChangeArrowheads="1"/>
          </p:cNvSpPr>
          <p:nvPr/>
        </p:nvSpPr>
        <p:spPr bwMode="auto">
          <a:xfrm>
            <a:off x="4821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3114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99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99"/>
                </a:solidFill>
                <a:cs typeface="Times New Roman" charset="0"/>
              </a:rPr>
            </a:br>
            <a:r>
              <a:rPr lang="fr-FR">
                <a:solidFill>
                  <a:srgbClr val="000099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7908925" y="28576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>
                <a:solidFill>
                  <a:srgbClr val="000099"/>
                </a:solidFill>
              </a:rPr>
              <a:t>D</a:t>
            </a:r>
            <a:r>
              <a:rPr lang="fr-FR" i="1" baseline="-25000">
                <a:solidFill>
                  <a:srgbClr val="000099"/>
                </a:solidFill>
              </a:rPr>
              <a:t>x</a:t>
            </a:r>
            <a:r>
              <a:rPr lang="fr-FR" i="1">
                <a:solidFill>
                  <a:srgbClr val="000099"/>
                </a:solidFill>
              </a:rPr>
              <a:t>(z) = </a:t>
            </a:r>
            <a:r>
              <a:rPr lang="fr-FR">
                <a:solidFill>
                  <a:srgbClr val="000099"/>
                </a:solidFill>
              </a:rPr>
              <a:t>min{</a:t>
            </a:r>
            <a:r>
              <a:rPr lang="fr-FR" i="1">
                <a:solidFill>
                  <a:srgbClr val="000099"/>
                </a:solidFill>
              </a:rPr>
              <a:t>c(x,y) + </a:t>
            </a:r>
            <a:br>
              <a:rPr lang="fr-FR" i="1">
                <a:solidFill>
                  <a:srgbClr val="000099"/>
                </a:solidFill>
              </a:rPr>
            </a:br>
            <a:r>
              <a:rPr lang="fr-FR" i="1">
                <a:solidFill>
                  <a:srgbClr val="000099"/>
                </a:solidFill>
              </a:rPr>
              <a:t>      D</a:t>
            </a:r>
            <a:r>
              <a:rPr lang="fr-FR" i="1" baseline="-25000">
                <a:solidFill>
                  <a:srgbClr val="000099"/>
                </a:solidFill>
              </a:rPr>
              <a:t>y</a:t>
            </a:r>
            <a:r>
              <a:rPr lang="fr-FR" i="1">
                <a:solidFill>
                  <a:srgbClr val="000099"/>
                </a:solidFill>
              </a:rPr>
              <a:t>(z), c(x,z) + D</a:t>
            </a:r>
            <a:r>
              <a:rPr lang="fr-FR" i="1" baseline="-25000">
                <a:solidFill>
                  <a:srgbClr val="000099"/>
                </a:solidFill>
              </a:rPr>
              <a:t>z</a:t>
            </a:r>
            <a:r>
              <a:rPr lang="fr-FR" i="1">
                <a:solidFill>
                  <a:srgbClr val="000099"/>
                </a:solidFill>
              </a:rPr>
              <a:t>(z)</a:t>
            </a:r>
            <a:r>
              <a:rPr lang="fr-FR">
                <a:solidFill>
                  <a:srgbClr val="000099"/>
                </a:solidFill>
              </a:rPr>
              <a:t>} </a:t>
            </a:r>
          </a:p>
          <a:p>
            <a:pPr algn="just">
              <a:lnSpc>
                <a:spcPct val="120000"/>
              </a:lnSpc>
            </a:pPr>
            <a:r>
              <a:rPr lang="fr-FR">
                <a:solidFill>
                  <a:srgbClr val="000099"/>
                </a:solidFill>
              </a:rPr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5446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5103813" y="16795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</a:t>
            </a:r>
          </a:p>
        </p:txBody>
      </p:sp>
      <p:sp>
        <p:nvSpPr>
          <p:cNvPr id="137292" name="Text Box 114"/>
          <p:cNvSpPr txBox="1">
            <a:spLocks noChangeArrowheads="1"/>
          </p:cNvSpPr>
          <p:nvPr/>
        </p:nvSpPr>
        <p:spPr bwMode="auto">
          <a:xfrm>
            <a:off x="1816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7293" name="Text Box 115"/>
          <p:cNvSpPr txBox="1">
            <a:spLocks noChangeArrowheads="1"/>
          </p:cNvSpPr>
          <p:nvPr/>
        </p:nvSpPr>
        <p:spPr bwMode="auto">
          <a:xfrm>
            <a:off x="1835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7294" name="Text Box 117"/>
          <p:cNvSpPr txBox="1">
            <a:spLocks noChangeArrowheads="1"/>
          </p:cNvSpPr>
          <p:nvPr/>
        </p:nvSpPr>
        <p:spPr bwMode="auto">
          <a:xfrm>
            <a:off x="4937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7295" name="Text Box 118"/>
          <p:cNvSpPr txBox="1">
            <a:spLocks noChangeArrowheads="1"/>
          </p:cNvSpPr>
          <p:nvPr/>
        </p:nvSpPr>
        <p:spPr bwMode="auto">
          <a:xfrm rot="-5400000">
            <a:off x="2085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17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44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45" name="Text Box 22"/>
          <p:cNvSpPr txBox="1">
            <a:spLocks noChangeArrowheads="1"/>
          </p:cNvSpPr>
          <p:nvPr/>
        </p:nvSpPr>
        <p:spPr bwMode="auto">
          <a:xfrm>
            <a:off x="7010400" y="1366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46" name="Text Box 23"/>
          <p:cNvSpPr txBox="1">
            <a:spLocks noChangeArrowheads="1"/>
          </p:cNvSpPr>
          <p:nvPr/>
        </p:nvSpPr>
        <p:spPr bwMode="auto">
          <a:xfrm>
            <a:off x="6705600" y="174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47" name="Text Box 24"/>
          <p:cNvSpPr txBox="1">
            <a:spLocks noChangeArrowheads="1"/>
          </p:cNvSpPr>
          <p:nvPr/>
        </p:nvSpPr>
        <p:spPr bwMode="auto">
          <a:xfrm>
            <a:off x="6705600" y="205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48" name="Text Box 25"/>
          <p:cNvSpPr txBox="1">
            <a:spLocks noChangeArrowheads="1"/>
          </p:cNvSpPr>
          <p:nvPr/>
        </p:nvSpPr>
        <p:spPr bwMode="auto">
          <a:xfrm>
            <a:off x="67056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49" name="Text Box 26"/>
          <p:cNvSpPr txBox="1">
            <a:spLocks noChangeArrowheads="1"/>
          </p:cNvSpPr>
          <p:nvPr/>
        </p:nvSpPr>
        <p:spPr bwMode="auto">
          <a:xfrm>
            <a:off x="7010400" y="174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0  2   3</a:t>
            </a:r>
          </a:p>
        </p:txBody>
      </p:sp>
      <p:sp>
        <p:nvSpPr>
          <p:cNvPr id="138250" name="Text Box 27"/>
          <p:cNvSpPr txBox="1">
            <a:spLocks noChangeArrowheads="1"/>
          </p:cNvSpPr>
          <p:nvPr/>
        </p:nvSpPr>
        <p:spPr bwMode="auto">
          <a:xfrm rot="-5400000">
            <a:off x="6344444" y="216773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51" name="Text Box 28"/>
          <p:cNvSpPr txBox="1">
            <a:spLocks noChangeArrowheads="1"/>
          </p:cNvSpPr>
          <p:nvPr/>
        </p:nvSpPr>
        <p:spPr bwMode="auto">
          <a:xfrm>
            <a:off x="7132639" y="12239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52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53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54" name="Text Box 52"/>
          <p:cNvSpPr txBox="1">
            <a:spLocks noChangeArrowheads="1"/>
          </p:cNvSpPr>
          <p:nvPr/>
        </p:nvSpPr>
        <p:spPr bwMode="auto">
          <a:xfrm>
            <a:off x="48006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55" name="Text Box 53"/>
          <p:cNvSpPr txBox="1">
            <a:spLocks noChangeArrowheads="1"/>
          </p:cNvSpPr>
          <p:nvPr/>
        </p:nvSpPr>
        <p:spPr bwMode="auto">
          <a:xfrm>
            <a:off x="44958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56" name="Text Box 54"/>
          <p:cNvSpPr txBox="1">
            <a:spLocks noChangeArrowheads="1"/>
          </p:cNvSpPr>
          <p:nvPr/>
        </p:nvSpPr>
        <p:spPr bwMode="auto">
          <a:xfrm>
            <a:off x="44958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57" name="Text Box 55"/>
          <p:cNvSpPr txBox="1">
            <a:spLocks noChangeArrowheads="1"/>
          </p:cNvSpPr>
          <p:nvPr/>
        </p:nvSpPr>
        <p:spPr bwMode="auto">
          <a:xfrm>
            <a:off x="44958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58" name="Text Box 56"/>
          <p:cNvSpPr txBox="1">
            <a:spLocks noChangeArrowheads="1"/>
          </p:cNvSpPr>
          <p:nvPr/>
        </p:nvSpPr>
        <p:spPr bwMode="auto">
          <a:xfrm>
            <a:off x="4800600" y="34242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0  2   7</a:t>
            </a:r>
          </a:p>
        </p:txBody>
      </p:sp>
      <p:sp>
        <p:nvSpPr>
          <p:cNvPr id="138259" name="Text Box 57"/>
          <p:cNvSpPr txBox="1">
            <a:spLocks noChangeArrowheads="1"/>
          </p:cNvSpPr>
          <p:nvPr/>
        </p:nvSpPr>
        <p:spPr bwMode="auto">
          <a:xfrm rot="-5400000">
            <a:off x="4167982" y="38219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60" name="Text Box 58"/>
          <p:cNvSpPr txBox="1">
            <a:spLocks noChangeArrowheads="1"/>
          </p:cNvSpPr>
          <p:nvPr/>
        </p:nvSpPr>
        <p:spPr bwMode="auto">
          <a:xfrm>
            <a:off x="4945064" y="29003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61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62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63" name="Text Box 61"/>
          <p:cNvSpPr txBox="1">
            <a:spLocks noChangeArrowheads="1"/>
          </p:cNvSpPr>
          <p:nvPr/>
        </p:nvSpPr>
        <p:spPr bwMode="auto">
          <a:xfrm>
            <a:off x="7010400" y="3119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64" name="Text Box 62"/>
          <p:cNvSpPr txBox="1">
            <a:spLocks noChangeArrowheads="1"/>
          </p:cNvSpPr>
          <p:nvPr/>
        </p:nvSpPr>
        <p:spPr bwMode="auto">
          <a:xfrm>
            <a:off x="6705600" y="3500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65" name="Text Box 63"/>
          <p:cNvSpPr txBox="1">
            <a:spLocks noChangeArrowheads="1"/>
          </p:cNvSpPr>
          <p:nvPr/>
        </p:nvSpPr>
        <p:spPr bwMode="auto">
          <a:xfrm>
            <a:off x="6705600" y="3805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66" name="Text Box 64"/>
          <p:cNvSpPr txBox="1">
            <a:spLocks noChangeArrowheads="1"/>
          </p:cNvSpPr>
          <p:nvPr/>
        </p:nvSpPr>
        <p:spPr bwMode="auto">
          <a:xfrm>
            <a:off x="6705600" y="4110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67" name="Text Box 65"/>
          <p:cNvSpPr txBox="1">
            <a:spLocks noChangeArrowheads="1"/>
          </p:cNvSpPr>
          <p:nvPr/>
        </p:nvSpPr>
        <p:spPr bwMode="auto">
          <a:xfrm>
            <a:off x="7010400" y="35004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0  2   3</a:t>
            </a:r>
          </a:p>
        </p:txBody>
      </p:sp>
      <p:sp>
        <p:nvSpPr>
          <p:cNvPr id="138268" name="Text Box 66"/>
          <p:cNvSpPr txBox="1">
            <a:spLocks noChangeArrowheads="1"/>
          </p:cNvSpPr>
          <p:nvPr/>
        </p:nvSpPr>
        <p:spPr bwMode="auto">
          <a:xfrm rot="-5400000">
            <a:off x="6344444" y="38981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69" name="Text Box 67"/>
          <p:cNvSpPr txBox="1">
            <a:spLocks noChangeArrowheads="1"/>
          </p:cNvSpPr>
          <p:nvPr/>
        </p:nvSpPr>
        <p:spPr bwMode="auto">
          <a:xfrm>
            <a:off x="7121525" y="296545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70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71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72" name="Text Box 70"/>
          <p:cNvSpPr txBox="1">
            <a:spLocks noChangeArrowheads="1"/>
          </p:cNvSpPr>
          <p:nvPr/>
        </p:nvSpPr>
        <p:spPr bwMode="auto">
          <a:xfrm>
            <a:off x="69342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73" name="Text Box 71"/>
          <p:cNvSpPr txBox="1">
            <a:spLocks noChangeArrowheads="1"/>
          </p:cNvSpPr>
          <p:nvPr/>
        </p:nvSpPr>
        <p:spPr bwMode="auto">
          <a:xfrm>
            <a:off x="66294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74" name="Text Box 72"/>
          <p:cNvSpPr txBox="1">
            <a:spLocks noChangeArrowheads="1"/>
          </p:cNvSpPr>
          <p:nvPr/>
        </p:nvSpPr>
        <p:spPr bwMode="auto">
          <a:xfrm>
            <a:off x="66294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75" name="Text Box 73"/>
          <p:cNvSpPr txBox="1">
            <a:spLocks noChangeArrowheads="1"/>
          </p:cNvSpPr>
          <p:nvPr/>
        </p:nvSpPr>
        <p:spPr bwMode="auto">
          <a:xfrm>
            <a:off x="66294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76" name="Text Box 74"/>
          <p:cNvSpPr txBox="1">
            <a:spLocks noChangeArrowheads="1"/>
          </p:cNvSpPr>
          <p:nvPr/>
        </p:nvSpPr>
        <p:spPr bwMode="auto">
          <a:xfrm>
            <a:off x="69342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0  2   3</a:t>
            </a:r>
          </a:p>
        </p:txBody>
      </p:sp>
      <p:sp>
        <p:nvSpPr>
          <p:cNvPr id="138277" name="Text Box 75"/>
          <p:cNvSpPr txBox="1">
            <a:spLocks noChangeArrowheads="1"/>
          </p:cNvSpPr>
          <p:nvPr/>
        </p:nvSpPr>
        <p:spPr bwMode="auto">
          <a:xfrm rot="-5400000">
            <a:off x="6279357" y="55633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78" name="Text Box 76"/>
          <p:cNvSpPr txBox="1">
            <a:spLocks noChangeArrowheads="1"/>
          </p:cNvSpPr>
          <p:nvPr/>
        </p:nvSpPr>
        <p:spPr bwMode="auto">
          <a:xfrm>
            <a:off x="7045325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79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80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81" name="Text Box 79"/>
          <p:cNvSpPr txBox="1">
            <a:spLocks noChangeArrowheads="1"/>
          </p:cNvSpPr>
          <p:nvPr/>
        </p:nvSpPr>
        <p:spPr bwMode="auto">
          <a:xfrm>
            <a:off x="48006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82" name="Text Box 80"/>
          <p:cNvSpPr txBox="1">
            <a:spLocks noChangeArrowheads="1"/>
          </p:cNvSpPr>
          <p:nvPr/>
        </p:nvSpPr>
        <p:spPr bwMode="auto">
          <a:xfrm>
            <a:off x="44958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83" name="Text Box 81"/>
          <p:cNvSpPr txBox="1">
            <a:spLocks noChangeArrowheads="1"/>
          </p:cNvSpPr>
          <p:nvPr/>
        </p:nvSpPr>
        <p:spPr bwMode="auto">
          <a:xfrm>
            <a:off x="44958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84" name="Text Box 82"/>
          <p:cNvSpPr txBox="1">
            <a:spLocks noChangeArrowheads="1"/>
          </p:cNvSpPr>
          <p:nvPr/>
        </p:nvSpPr>
        <p:spPr bwMode="auto">
          <a:xfrm>
            <a:off x="44958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85" name="Text Box 83"/>
          <p:cNvSpPr txBox="1">
            <a:spLocks noChangeArrowheads="1"/>
          </p:cNvSpPr>
          <p:nvPr/>
        </p:nvSpPr>
        <p:spPr bwMode="auto">
          <a:xfrm>
            <a:off x="48006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0  2   7</a:t>
            </a:r>
          </a:p>
        </p:txBody>
      </p:sp>
      <p:sp>
        <p:nvSpPr>
          <p:cNvPr id="138286" name="Text Box 84"/>
          <p:cNvSpPr txBox="1">
            <a:spLocks noChangeArrowheads="1"/>
          </p:cNvSpPr>
          <p:nvPr/>
        </p:nvSpPr>
        <p:spPr bwMode="auto">
          <a:xfrm rot="-5400000">
            <a:off x="4167982" y="55316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87" name="Text Box 85"/>
          <p:cNvSpPr txBox="1">
            <a:spLocks noChangeArrowheads="1"/>
          </p:cNvSpPr>
          <p:nvPr/>
        </p:nvSpPr>
        <p:spPr bwMode="auto">
          <a:xfrm>
            <a:off x="4933950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88" name="Text Box 103"/>
          <p:cNvSpPr txBox="1">
            <a:spLocks noChangeArrowheads="1"/>
          </p:cNvSpPr>
          <p:nvPr/>
        </p:nvSpPr>
        <p:spPr bwMode="auto">
          <a:xfrm>
            <a:off x="4800600" y="3771901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2  0   1</a:t>
            </a:r>
          </a:p>
        </p:txBody>
      </p:sp>
      <p:sp>
        <p:nvSpPr>
          <p:cNvPr id="138289" name="Text Box 104"/>
          <p:cNvSpPr txBox="1">
            <a:spLocks noChangeArrowheads="1"/>
          </p:cNvSpPr>
          <p:nvPr/>
        </p:nvSpPr>
        <p:spPr bwMode="auto">
          <a:xfrm>
            <a:off x="4800600" y="41100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7   1   0</a:t>
            </a:r>
          </a:p>
        </p:txBody>
      </p:sp>
      <p:sp>
        <p:nvSpPr>
          <p:cNvPr id="138290" name="Text Box 105"/>
          <p:cNvSpPr txBox="1">
            <a:spLocks noChangeArrowheads="1"/>
          </p:cNvSpPr>
          <p:nvPr/>
        </p:nvSpPr>
        <p:spPr bwMode="auto">
          <a:xfrm>
            <a:off x="4800600" y="555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2  0   1</a:t>
            </a:r>
          </a:p>
        </p:txBody>
      </p:sp>
      <p:sp>
        <p:nvSpPr>
          <p:cNvPr id="138291" name="Text Box 106"/>
          <p:cNvSpPr txBox="1">
            <a:spLocks noChangeArrowheads="1"/>
          </p:cNvSpPr>
          <p:nvPr/>
        </p:nvSpPr>
        <p:spPr bwMode="auto">
          <a:xfrm>
            <a:off x="48006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3  1   0</a:t>
            </a:r>
          </a:p>
        </p:txBody>
      </p:sp>
      <p:sp>
        <p:nvSpPr>
          <p:cNvPr id="138292" name="Text Box 107"/>
          <p:cNvSpPr txBox="1">
            <a:spLocks noChangeArrowheads="1"/>
          </p:cNvSpPr>
          <p:nvPr/>
        </p:nvSpPr>
        <p:spPr bwMode="auto">
          <a:xfrm>
            <a:off x="7010400" y="20955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8293" name="Text Box 108"/>
          <p:cNvSpPr txBox="1">
            <a:spLocks noChangeArrowheads="1"/>
          </p:cNvSpPr>
          <p:nvPr/>
        </p:nvSpPr>
        <p:spPr bwMode="auto">
          <a:xfrm>
            <a:off x="7010400" y="2433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3  1   0</a:t>
            </a:r>
          </a:p>
        </p:txBody>
      </p:sp>
      <p:sp>
        <p:nvSpPr>
          <p:cNvPr id="138294" name="Text Box 109"/>
          <p:cNvSpPr txBox="1">
            <a:spLocks noChangeArrowheads="1"/>
          </p:cNvSpPr>
          <p:nvPr/>
        </p:nvSpPr>
        <p:spPr bwMode="auto">
          <a:xfrm>
            <a:off x="7010400" y="3825876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2  0   1</a:t>
            </a:r>
          </a:p>
        </p:txBody>
      </p:sp>
      <p:sp>
        <p:nvSpPr>
          <p:cNvPr id="138295" name="Text Box 110"/>
          <p:cNvSpPr txBox="1">
            <a:spLocks noChangeArrowheads="1"/>
          </p:cNvSpPr>
          <p:nvPr/>
        </p:nvSpPr>
        <p:spPr bwMode="auto">
          <a:xfrm>
            <a:off x="69342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3  1   0</a:t>
            </a:r>
          </a:p>
        </p:txBody>
      </p:sp>
      <p:sp>
        <p:nvSpPr>
          <p:cNvPr id="138296" name="Text Box 111"/>
          <p:cNvSpPr txBox="1">
            <a:spLocks noChangeArrowheads="1"/>
          </p:cNvSpPr>
          <p:nvPr/>
        </p:nvSpPr>
        <p:spPr bwMode="auto">
          <a:xfrm>
            <a:off x="6934200" y="548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2  0   1</a:t>
            </a:r>
          </a:p>
        </p:txBody>
      </p:sp>
      <p:sp>
        <p:nvSpPr>
          <p:cNvPr id="138297" name="Text Box 112"/>
          <p:cNvSpPr txBox="1">
            <a:spLocks noChangeArrowheads="1"/>
          </p:cNvSpPr>
          <p:nvPr/>
        </p:nvSpPr>
        <p:spPr bwMode="auto">
          <a:xfrm>
            <a:off x="7010400" y="41100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3  1   0</a:t>
            </a:r>
          </a:p>
        </p:txBody>
      </p:sp>
      <p:sp>
        <p:nvSpPr>
          <p:cNvPr id="138298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99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0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1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2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3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4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5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6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7" name="Text Box 124"/>
          <p:cNvSpPr txBox="1">
            <a:spLocks noChangeArrowheads="1"/>
          </p:cNvSpPr>
          <p:nvPr/>
        </p:nvSpPr>
        <p:spPr bwMode="auto">
          <a:xfrm>
            <a:off x="7593013" y="6137276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138308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9" name="Line 174"/>
          <p:cNvSpPr>
            <a:spLocks noChangeShapeType="1"/>
          </p:cNvSpPr>
          <p:nvPr/>
        </p:nvSpPr>
        <p:spPr bwMode="auto">
          <a:xfrm>
            <a:off x="2743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10" name="Line 175"/>
          <p:cNvSpPr>
            <a:spLocks noChangeShapeType="1"/>
          </p:cNvSpPr>
          <p:nvPr/>
        </p:nvSpPr>
        <p:spPr bwMode="auto">
          <a:xfrm>
            <a:off x="2438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11" name="Text Box 176"/>
          <p:cNvSpPr txBox="1">
            <a:spLocks noChangeArrowheads="1"/>
          </p:cNvSpPr>
          <p:nvPr/>
        </p:nvSpPr>
        <p:spPr bwMode="auto">
          <a:xfrm>
            <a:off x="2743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312" name="Text Box 177"/>
          <p:cNvSpPr txBox="1">
            <a:spLocks noChangeArrowheads="1"/>
          </p:cNvSpPr>
          <p:nvPr/>
        </p:nvSpPr>
        <p:spPr bwMode="auto">
          <a:xfrm>
            <a:off x="2438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313" name="Text Box 178"/>
          <p:cNvSpPr txBox="1">
            <a:spLocks noChangeArrowheads="1"/>
          </p:cNvSpPr>
          <p:nvPr/>
        </p:nvSpPr>
        <p:spPr bwMode="auto">
          <a:xfrm>
            <a:off x="2438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314" name="Text Box 179"/>
          <p:cNvSpPr txBox="1">
            <a:spLocks noChangeArrowheads="1"/>
          </p:cNvSpPr>
          <p:nvPr/>
        </p:nvSpPr>
        <p:spPr bwMode="auto">
          <a:xfrm>
            <a:off x="2438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315" name="Text Box 180"/>
          <p:cNvSpPr txBox="1">
            <a:spLocks noChangeArrowheads="1"/>
          </p:cNvSpPr>
          <p:nvPr/>
        </p:nvSpPr>
        <p:spPr bwMode="auto">
          <a:xfrm>
            <a:off x="2743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0  2   7</a:t>
            </a:r>
          </a:p>
        </p:txBody>
      </p:sp>
      <p:sp>
        <p:nvSpPr>
          <p:cNvPr id="138316" name="Text Box 181"/>
          <p:cNvSpPr txBox="1">
            <a:spLocks noChangeArrowheads="1"/>
          </p:cNvSpPr>
          <p:nvPr/>
        </p:nvSpPr>
        <p:spPr bwMode="auto">
          <a:xfrm>
            <a:off x="27432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17" name="Text Box 182"/>
          <p:cNvSpPr txBox="1">
            <a:spLocks noChangeArrowheads="1"/>
          </p:cNvSpPr>
          <p:nvPr/>
        </p:nvSpPr>
        <p:spPr bwMode="auto">
          <a:xfrm>
            <a:off x="2971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18" name="Text Box 183"/>
          <p:cNvSpPr txBox="1">
            <a:spLocks noChangeArrowheads="1"/>
          </p:cNvSpPr>
          <p:nvPr/>
        </p:nvSpPr>
        <p:spPr bwMode="auto">
          <a:xfrm>
            <a:off x="3352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19" name="Text Box 184"/>
          <p:cNvSpPr txBox="1">
            <a:spLocks noChangeArrowheads="1"/>
          </p:cNvSpPr>
          <p:nvPr/>
        </p:nvSpPr>
        <p:spPr bwMode="auto">
          <a:xfrm>
            <a:off x="27432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20" name="Text Box 185"/>
          <p:cNvSpPr txBox="1">
            <a:spLocks noChangeArrowheads="1"/>
          </p:cNvSpPr>
          <p:nvPr/>
        </p:nvSpPr>
        <p:spPr bwMode="auto">
          <a:xfrm>
            <a:off x="2971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21" name="Text Box 186"/>
          <p:cNvSpPr txBox="1">
            <a:spLocks noChangeArrowheads="1"/>
          </p:cNvSpPr>
          <p:nvPr/>
        </p:nvSpPr>
        <p:spPr bwMode="auto">
          <a:xfrm>
            <a:off x="3352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22" name="Text Box 187"/>
          <p:cNvSpPr txBox="1">
            <a:spLocks noChangeArrowheads="1"/>
          </p:cNvSpPr>
          <p:nvPr/>
        </p:nvSpPr>
        <p:spPr bwMode="auto">
          <a:xfrm rot="-5400000">
            <a:off x="4174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323" name="Text Box 188"/>
          <p:cNvSpPr txBox="1">
            <a:spLocks noChangeArrowheads="1"/>
          </p:cNvSpPr>
          <p:nvPr/>
        </p:nvSpPr>
        <p:spPr bwMode="auto">
          <a:xfrm>
            <a:off x="2876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324" name="Text Box 189"/>
          <p:cNvSpPr txBox="1">
            <a:spLocks noChangeArrowheads="1"/>
          </p:cNvSpPr>
          <p:nvPr/>
        </p:nvSpPr>
        <p:spPr bwMode="auto">
          <a:xfrm rot="-5400000">
            <a:off x="2042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325" name="Text Box 190"/>
          <p:cNvSpPr txBox="1">
            <a:spLocks noChangeArrowheads="1"/>
          </p:cNvSpPr>
          <p:nvPr/>
        </p:nvSpPr>
        <p:spPr bwMode="auto">
          <a:xfrm rot="-5400000">
            <a:off x="2042319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326" name="Line 191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27" name="Line 192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28" name="Text Box 193"/>
          <p:cNvSpPr txBox="1">
            <a:spLocks noChangeArrowheads="1"/>
          </p:cNvSpPr>
          <p:nvPr/>
        </p:nvSpPr>
        <p:spPr bwMode="auto">
          <a:xfrm>
            <a:off x="4800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329" name="Text Box 194"/>
          <p:cNvSpPr txBox="1">
            <a:spLocks noChangeArrowheads="1"/>
          </p:cNvSpPr>
          <p:nvPr/>
        </p:nvSpPr>
        <p:spPr bwMode="auto">
          <a:xfrm>
            <a:off x="4495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330" name="Text Box 195"/>
          <p:cNvSpPr txBox="1">
            <a:spLocks noChangeArrowheads="1"/>
          </p:cNvSpPr>
          <p:nvPr/>
        </p:nvSpPr>
        <p:spPr bwMode="auto">
          <a:xfrm>
            <a:off x="4495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331" name="Text Box 196"/>
          <p:cNvSpPr txBox="1">
            <a:spLocks noChangeArrowheads="1"/>
          </p:cNvSpPr>
          <p:nvPr/>
        </p:nvSpPr>
        <p:spPr bwMode="auto">
          <a:xfrm>
            <a:off x="4495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332" name="Text Box 197"/>
          <p:cNvSpPr txBox="1">
            <a:spLocks noChangeArrowheads="1"/>
          </p:cNvSpPr>
          <p:nvPr/>
        </p:nvSpPr>
        <p:spPr bwMode="auto">
          <a:xfrm>
            <a:off x="4821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38333" name="Line 19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34" name="Line 19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35" name="Text Box 200"/>
          <p:cNvSpPr txBox="1">
            <a:spLocks noChangeArrowheads="1"/>
          </p:cNvSpPr>
          <p:nvPr/>
        </p:nvSpPr>
        <p:spPr bwMode="auto">
          <a:xfrm>
            <a:off x="2743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336" name="Text Box 201"/>
          <p:cNvSpPr txBox="1">
            <a:spLocks noChangeArrowheads="1"/>
          </p:cNvSpPr>
          <p:nvPr/>
        </p:nvSpPr>
        <p:spPr bwMode="auto">
          <a:xfrm>
            <a:off x="2438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337" name="Text Box 202"/>
          <p:cNvSpPr txBox="1">
            <a:spLocks noChangeArrowheads="1"/>
          </p:cNvSpPr>
          <p:nvPr/>
        </p:nvSpPr>
        <p:spPr bwMode="auto">
          <a:xfrm>
            <a:off x="2438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338" name="Text Box 203"/>
          <p:cNvSpPr txBox="1">
            <a:spLocks noChangeArrowheads="1"/>
          </p:cNvSpPr>
          <p:nvPr/>
        </p:nvSpPr>
        <p:spPr bwMode="auto">
          <a:xfrm>
            <a:off x="2438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339" name="Text Box 204"/>
          <p:cNvSpPr txBox="1">
            <a:spLocks noChangeArrowheads="1"/>
          </p:cNvSpPr>
          <p:nvPr/>
        </p:nvSpPr>
        <p:spPr bwMode="auto">
          <a:xfrm>
            <a:off x="30480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0" name="Text Box 205"/>
          <p:cNvSpPr txBox="1">
            <a:spLocks noChangeArrowheads="1"/>
          </p:cNvSpPr>
          <p:nvPr/>
        </p:nvSpPr>
        <p:spPr bwMode="auto">
          <a:xfrm>
            <a:off x="33528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1" name="Text Box 206"/>
          <p:cNvSpPr txBox="1">
            <a:spLocks noChangeArrowheads="1"/>
          </p:cNvSpPr>
          <p:nvPr/>
        </p:nvSpPr>
        <p:spPr bwMode="auto">
          <a:xfrm>
            <a:off x="27432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2" name="Text Box 207"/>
          <p:cNvSpPr txBox="1">
            <a:spLocks noChangeArrowheads="1"/>
          </p:cNvSpPr>
          <p:nvPr/>
        </p:nvSpPr>
        <p:spPr bwMode="auto">
          <a:xfrm>
            <a:off x="2971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3" name="Text Box 208"/>
          <p:cNvSpPr txBox="1">
            <a:spLocks noChangeArrowheads="1"/>
          </p:cNvSpPr>
          <p:nvPr/>
        </p:nvSpPr>
        <p:spPr bwMode="auto">
          <a:xfrm>
            <a:off x="3352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4" name="Text Box 209"/>
          <p:cNvSpPr txBox="1">
            <a:spLocks noChangeArrowheads="1"/>
          </p:cNvSpPr>
          <p:nvPr/>
        </p:nvSpPr>
        <p:spPr bwMode="auto">
          <a:xfrm>
            <a:off x="2865439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345" name="Line 210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46" name="Line 211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47" name="Text Box 212"/>
          <p:cNvSpPr txBox="1">
            <a:spLocks noChangeArrowheads="1"/>
          </p:cNvSpPr>
          <p:nvPr/>
        </p:nvSpPr>
        <p:spPr bwMode="auto">
          <a:xfrm>
            <a:off x="2743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348" name="Text Box 213"/>
          <p:cNvSpPr txBox="1">
            <a:spLocks noChangeArrowheads="1"/>
          </p:cNvSpPr>
          <p:nvPr/>
        </p:nvSpPr>
        <p:spPr bwMode="auto">
          <a:xfrm>
            <a:off x="2438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349" name="Text Box 214"/>
          <p:cNvSpPr txBox="1">
            <a:spLocks noChangeArrowheads="1"/>
          </p:cNvSpPr>
          <p:nvPr/>
        </p:nvSpPr>
        <p:spPr bwMode="auto">
          <a:xfrm>
            <a:off x="2438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350" name="Text Box 215"/>
          <p:cNvSpPr txBox="1">
            <a:spLocks noChangeArrowheads="1"/>
          </p:cNvSpPr>
          <p:nvPr/>
        </p:nvSpPr>
        <p:spPr bwMode="auto">
          <a:xfrm>
            <a:off x="2438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351" name="Text Box 216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52" name="Text Box 217"/>
          <p:cNvSpPr txBox="1">
            <a:spLocks noChangeArrowheads="1"/>
          </p:cNvSpPr>
          <p:nvPr/>
        </p:nvSpPr>
        <p:spPr bwMode="auto">
          <a:xfrm>
            <a:off x="2971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53" name="Text Box 218"/>
          <p:cNvSpPr txBox="1">
            <a:spLocks noChangeArrowheads="1"/>
          </p:cNvSpPr>
          <p:nvPr/>
        </p:nvSpPr>
        <p:spPr bwMode="auto">
          <a:xfrm>
            <a:off x="3352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54" name="Text Box 219"/>
          <p:cNvSpPr txBox="1">
            <a:spLocks noChangeArrowheads="1"/>
          </p:cNvSpPr>
          <p:nvPr/>
        </p:nvSpPr>
        <p:spPr bwMode="auto">
          <a:xfrm>
            <a:off x="2743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</a:t>
            </a:r>
          </a:p>
        </p:txBody>
      </p:sp>
      <p:sp>
        <p:nvSpPr>
          <p:cNvPr id="138355" name="Text Box 220"/>
          <p:cNvSpPr txBox="1">
            <a:spLocks noChangeArrowheads="1"/>
          </p:cNvSpPr>
          <p:nvPr/>
        </p:nvSpPr>
        <p:spPr bwMode="auto">
          <a:xfrm>
            <a:off x="2971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138356" name="Text Box 221"/>
          <p:cNvSpPr txBox="1">
            <a:spLocks noChangeArrowheads="1"/>
          </p:cNvSpPr>
          <p:nvPr/>
        </p:nvSpPr>
        <p:spPr bwMode="auto">
          <a:xfrm>
            <a:off x="3352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38357" name="Text Box 222"/>
          <p:cNvSpPr txBox="1">
            <a:spLocks noChangeArrowheads="1"/>
          </p:cNvSpPr>
          <p:nvPr/>
        </p:nvSpPr>
        <p:spPr bwMode="auto">
          <a:xfrm>
            <a:off x="2887664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358" name="Text Box 223"/>
          <p:cNvSpPr txBox="1">
            <a:spLocks noChangeArrowheads="1"/>
          </p:cNvSpPr>
          <p:nvPr/>
        </p:nvSpPr>
        <p:spPr bwMode="auto">
          <a:xfrm>
            <a:off x="2743200" y="346710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  <a:p>
            <a:r>
              <a:rPr lang="en-US" sz="180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8359" name="Text Box 224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 ∞  ∞</a:t>
            </a:r>
          </a:p>
        </p:txBody>
      </p:sp>
      <p:sp>
        <p:nvSpPr>
          <p:cNvPr id="138360" name="Text Box 225"/>
          <p:cNvSpPr txBox="1">
            <a:spLocks noChangeArrowheads="1"/>
          </p:cNvSpPr>
          <p:nvPr/>
        </p:nvSpPr>
        <p:spPr bwMode="auto">
          <a:xfrm>
            <a:off x="4784725" y="20066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8361" name="Text Box 226"/>
          <p:cNvSpPr txBox="1">
            <a:spLocks noChangeArrowheads="1"/>
          </p:cNvSpPr>
          <p:nvPr/>
        </p:nvSpPr>
        <p:spPr bwMode="auto">
          <a:xfrm>
            <a:off x="4784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7   1   0</a:t>
            </a:r>
          </a:p>
        </p:txBody>
      </p:sp>
      <p:sp>
        <p:nvSpPr>
          <p:cNvPr id="138362" name="Line 227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3" name="Line 228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4" name="Line 229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5" name="Line 230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6" name="Line 231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7" name="Line 232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8" name="Line 23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9" name="Text Box 234"/>
          <p:cNvSpPr txBox="1">
            <a:spLocks noChangeArrowheads="1"/>
          </p:cNvSpPr>
          <p:nvPr/>
        </p:nvSpPr>
        <p:spPr bwMode="auto">
          <a:xfrm>
            <a:off x="7593013" y="6137276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8370" name="Group 235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1383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138387" name="Group 237"/>
            <p:cNvGrpSpPr>
              <a:grpSpLocks/>
            </p:cNvGrpSpPr>
            <p:nvPr/>
          </p:nvGrpSpPr>
          <p:grpSpPr bwMode="auto">
            <a:xfrm>
              <a:off x="2448" y="46"/>
              <a:ext cx="1161" cy="700"/>
              <a:chOff x="-17" y="1258"/>
              <a:chExt cx="1161" cy="700"/>
            </a:xfrm>
          </p:grpSpPr>
          <p:sp>
            <p:nvSpPr>
              <p:cNvPr id="1383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89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0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1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2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3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138396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84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accent4"/>
                      </a:solidFill>
                    </a:rPr>
                    <a:t>x</a:t>
                  </a:r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</p:grpSp>
          <p:grpSp>
            <p:nvGrpSpPr>
              <p:cNvPr id="1383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8410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1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2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4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138415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8416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38417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>
                        <a:solidFill>
                          <a:schemeClr val="accent4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138398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1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9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2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400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7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138401" name="Group 261"/>
              <p:cNvGrpSpPr>
                <a:grpSpLocks/>
              </p:cNvGrpSpPr>
              <p:nvPr/>
            </p:nvGrpSpPr>
            <p:grpSpPr bwMode="auto">
              <a:xfrm>
                <a:off x="408" y="1258"/>
                <a:ext cx="316" cy="250"/>
                <a:chOff x="1740" y="2278"/>
                <a:chExt cx="316" cy="250"/>
              </a:xfrm>
            </p:grpSpPr>
            <p:sp>
              <p:nvSpPr>
                <p:cNvPr id="138402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03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04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06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138407" name="Group 267"/>
                <p:cNvGrpSpPr>
                  <a:grpSpLocks/>
                </p:cNvGrpSpPr>
                <p:nvPr/>
              </p:nvGrpSpPr>
              <p:grpSpPr bwMode="auto">
                <a:xfrm>
                  <a:off x="1803" y="2278"/>
                  <a:ext cx="196" cy="250"/>
                  <a:chOff x="2958" y="2401"/>
                  <a:chExt cx="198" cy="250"/>
                </a:xfrm>
              </p:grpSpPr>
              <p:sp>
                <p:nvSpPr>
                  <p:cNvPr id="13840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38409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01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>
                        <a:solidFill>
                          <a:schemeClr val="accent4"/>
                        </a:solidFill>
                      </a:rPr>
                      <a:t>y</a:t>
                    </a:r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38371" name="Text Box 270"/>
          <p:cNvSpPr txBox="1">
            <a:spLocks noChangeArrowheads="1"/>
          </p:cNvSpPr>
          <p:nvPr/>
        </p:nvSpPr>
        <p:spPr bwMode="auto">
          <a:xfrm>
            <a:off x="1787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8372" name="Oval 271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3" name="Oval 272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4" name="Oval 273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5" name="Oval 274"/>
          <p:cNvSpPr>
            <a:spLocks noChangeArrowheads="1"/>
          </p:cNvSpPr>
          <p:nvPr/>
        </p:nvSpPr>
        <p:spPr bwMode="auto">
          <a:xfrm>
            <a:off x="4821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6" name="Rectangle 275"/>
          <p:cNvSpPr>
            <a:spLocks noChangeArrowheads="1"/>
          </p:cNvSpPr>
          <p:nvPr/>
        </p:nvSpPr>
        <p:spPr bwMode="auto">
          <a:xfrm>
            <a:off x="3114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99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99"/>
                </a:solidFill>
                <a:cs typeface="Times New Roman" charset="0"/>
              </a:rPr>
            </a:br>
            <a:r>
              <a:rPr lang="fr-FR">
                <a:solidFill>
                  <a:srgbClr val="000099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138377" name="Line 276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8" name="Rectangle 277"/>
          <p:cNvSpPr>
            <a:spLocks noChangeArrowheads="1"/>
          </p:cNvSpPr>
          <p:nvPr/>
        </p:nvSpPr>
        <p:spPr bwMode="auto">
          <a:xfrm>
            <a:off x="7908925" y="28576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>
                <a:solidFill>
                  <a:srgbClr val="000099"/>
                </a:solidFill>
              </a:rPr>
              <a:t>D</a:t>
            </a:r>
            <a:r>
              <a:rPr lang="fr-FR" i="1" baseline="-25000">
                <a:solidFill>
                  <a:srgbClr val="000099"/>
                </a:solidFill>
              </a:rPr>
              <a:t>x</a:t>
            </a:r>
            <a:r>
              <a:rPr lang="fr-FR" i="1">
                <a:solidFill>
                  <a:srgbClr val="000099"/>
                </a:solidFill>
              </a:rPr>
              <a:t>(z) = </a:t>
            </a:r>
            <a:r>
              <a:rPr lang="fr-FR">
                <a:solidFill>
                  <a:srgbClr val="000099"/>
                </a:solidFill>
              </a:rPr>
              <a:t>min{</a:t>
            </a:r>
            <a:r>
              <a:rPr lang="fr-FR" i="1">
                <a:solidFill>
                  <a:srgbClr val="000099"/>
                </a:solidFill>
              </a:rPr>
              <a:t>c(x,y) + </a:t>
            </a:r>
            <a:br>
              <a:rPr lang="fr-FR" i="1">
                <a:solidFill>
                  <a:srgbClr val="000099"/>
                </a:solidFill>
              </a:rPr>
            </a:br>
            <a:r>
              <a:rPr lang="fr-FR" i="1">
                <a:solidFill>
                  <a:srgbClr val="000099"/>
                </a:solidFill>
              </a:rPr>
              <a:t>      D</a:t>
            </a:r>
            <a:r>
              <a:rPr lang="fr-FR" i="1" baseline="-25000">
                <a:solidFill>
                  <a:srgbClr val="000099"/>
                </a:solidFill>
              </a:rPr>
              <a:t>y</a:t>
            </a:r>
            <a:r>
              <a:rPr lang="fr-FR" i="1">
                <a:solidFill>
                  <a:srgbClr val="000099"/>
                </a:solidFill>
              </a:rPr>
              <a:t>(z), c(x,z) + D</a:t>
            </a:r>
            <a:r>
              <a:rPr lang="fr-FR" i="1" baseline="-25000">
                <a:solidFill>
                  <a:srgbClr val="000099"/>
                </a:solidFill>
              </a:rPr>
              <a:t>z</a:t>
            </a:r>
            <a:r>
              <a:rPr lang="fr-FR" i="1">
                <a:solidFill>
                  <a:srgbClr val="000099"/>
                </a:solidFill>
              </a:rPr>
              <a:t>(z)</a:t>
            </a:r>
            <a:r>
              <a:rPr lang="fr-FR">
                <a:solidFill>
                  <a:srgbClr val="000099"/>
                </a:solidFill>
              </a:rPr>
              <a:t>} </a:t>
            </a:r>
          </a:p>
          <a:p>
            <a:pPr algn="just">
              <a:lnSpc>
                <a:spcPct val="120000"/>
              </a:lnSpc>
            </a:pPr>
            <a:r>
              <a:rPr lang="fr-FR">
                <a:solidFill>
                  <a:srgbClr val="000099"/>
                </a:solidFill>
              </a:rPr>
              <a:t>= min{2+1 , 7+0} = 3</a:t>
            </a:r>
          </a:p>
        </p:txBody>
      </p:sp>
      <p:sp>
        <p:nvSpPr>
          <p:cNvPr id="138379" name="Line 278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80" name="Text Box 279"/>
          <p:cNvSpPr txBox="1">
            <a:spLocks noChangeArrowheads="1"/>
          </p:cNvSpPr>
          <p:nvPr/>
        </p:nvSpPr>
        <p:spPr bwMode="auto">
          <a:xfrm>
            <a:off x="5446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138381" name="Text Box 280"/>
          <p:cNvSpPr txBox="1">
            <a:spLocks noChangeArrowheads="1"/>
          </p:cNvSpPr>
          <p:nvPr/>
        </p:nvSpPr>
        <p:spPr bwMode="auto">
          <a:xfrm>
            <a:off x="5103813" y="16795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</a:t>
            </a:r>
          </a:p>
        </p:txBody>
      </p:sp>
      <p:sp>
        <p:nvSpPr>
          <p:cNvPr id="138382" name="Text Box 281"/>
          <p:cNvSpPr txBox="1">
            <a:spLocks noChangeArrowheads="1"/>
          </p:cNvSpPr>
          <p:nvPr/>
        </p:nvSpPr>
        <p:spPr bwMode="auto">
          <a:xfrm>
            <a:off x="1816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8383" name="Text Box 282"/>
          <p:cNvSpPr txBox="1">
            <a:spLocks noChangeArrowheads="1"/>
          </p:cNvSpPr>
          <p:nvPr/>
        </p:nvSpPr>
        <p:spPr bwMode="auto">
          <a:xfrm>
            <a:off x="1835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8384" name="Text Box 283"/>
          <p:cNvSpPr txBox="1">
            <a:spLocks noChangeArrowheads="1"/>
          </p:cNvSpPr>
          <p:nvPr/>
        </p:nvSpPr>
        <p:spPr bwMode="auto">
          <a:xfrm>
            <a:off x="4937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385" name="Text Box 284"/>
          <p:cNvSpPr txBox="1">
            <a:spLocks noChangeArrowheads="1"/>
          </p:cNvSpPr>
          <p:nvPr/>
        </p:nvSpPr>
        <p:spPr bwMode="auto">
          <a:xfrm rot="-5400000">
            <a:off x="2085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83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7" name="Picture 15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31068"/>
            <a:ext cx="7405686" cy="13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Distance vector: link cost changes</a:t>
            </a:r>
            <a:endParaRPr lang="en-US"/>
          </a:p>
        </p:txBody>
      </p:sp>
      <p:sp>
        <p:nvSpPr>
          <p:cNvPr id="139269" name="Rectangle 3"/>
          <p:cNvSpPr>
            <a:spLocks noChangeArrowheads="1"/>
          </p:cNvSpPr>
          <p:nvPr/>
        </p:nvSpPr>
        <p:spPr bwMode="auto">
          <a:xfrm>
            <a:off x="2076451" y="1400176"/>
            <a:ext cx="537929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updates routing info, recalculates </a:t>
            </a:r>
            <a:b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if DV changes, notify neighbors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39270" name="Text Box 4"/>
          <p:cNvSpPr txBox="1">
            <a:spLocks noChangeArrowheads="1"/>
          </p:cNvSpPr>
          <p:nvPr/>
        </p:nvSpPr>
        <p:spPr bwMode="auto">
          <a:xfrm>
            <a:off x="1838325" y="3694114"/>
            <a:ext cx="118494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"good</a:t>
            </a:r>
            <a:endParaRPr lang="en-US" altLang="ja-JP" dirty="0">
              <a:solidFill>
                <a:srgbClr val="CC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fast</a:t>
            </a:r>
            <a:r>
              <a:rPr lang="en-US" altLang="ja-JP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"</a:t>
            </a:r>
            <a:endParaRPr lang="en-US" sz="1600" dirty="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9271" name="Group 5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1392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77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78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0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1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39284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3930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9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accent4"/>
                    </a:solidFill>
                    <a:latin typeface="Comic Sans MS" panose="030F0702030302020204" pitchFamily="66" charset="0"/>
                  </a:rPr>
                  <a:t>x</a:t>
                </a:r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392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39300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1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2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3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4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3930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39306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3930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accent4"/>
                      </a:solidFill>
                      <a:latin typeface="Comic Sans MS" panose="030F0702030302020204" pitchFamily="66" charset="0"/>
                    </a:rPr>
                    <a:t>z</a:t>
                  </a:r>
                  <a:endParaRPr lang="en-US">
                    <a:solidFill>
                      <a:schemeClr val="accent4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39286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4"/>
                  </a:solidFill>
                  <a:latin typeface="Comic Sans MS" panose="030F0702030302020204" pitchFamily="66" charset="0"/>
                </a:rPr>
                <a:t>1</a:t>
              </a:r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7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4"/>
                  </a:solidFill>
                  <a:latin typeface="Comic Sans MS" panose="030F0702030302020204" pitchFamily="66" charset="0"/>
                </a:rPr>
                <a:t>4</a:t>
              </a:r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8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4"/>
                  </a:solidFill>
                  <a:latin typeface="Comic Sans MS" panose="030F0702030302020204" pitchFamily="66" charset="0"/>
                </a:rPr>
                <a:t>50</a:t>
              </a:r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39289" name="Group 30"/>
            <p:cNvGrpSpPr>
              <a:grpSpLocks/>
            </p:cNvGrpSpPr>
            <p:nvPr/>
          </p:nvGrpSpPr>
          <p:grpSpPr bwMode="auto">
            <a:xfrm>
              <a:off x="4146" y="1178"/>
              <a:ext cx="316" cy="250"/>
              <a:chOff x="1740" y="2270"/>
              <a:chExt cx="316" cy="250"/>
            </a:xfrm>
          </p:grpSpPr>
          <p:sp>
            <p:nvSpPr>
              <p:cNvPr id="139292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293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294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295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296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39297" name="Group 36"/>
              <p:cNvGrpSpPr>
                <a:grpSpLocks/>
              </p:cNvGrpSpPr>
              <p:nvPr/>
            </p:nvGrpSpPr>
            <p:grpSpPr bwMode="auto">
              <a:xfrm>
                <a:off x="1802" y="2270"/>
                <a:ext cx="199" cy="250"/>
                <a:chOff x="2957" y="2393"/>
                <a:chExt cx="202" cy="250"/>
              </a:xfrm>
            </p:grpSpPr>
            <p:sp>
              <p:nvSpPr>
                <p:cNvPr id="13929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392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393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accent4"/>
                      </a:solidFill>
                      <a:latin typeface="Comic Sans MS" panose="030F0702030302020204" pitchFamily="66" charset="0"/>
                    </a:rPr>
                    <a:t>y</a:t>
                  </a:r>
                  <a:endParaRPr lang="en-US" dirty="0">
                    <a:solidFill>
                      <a:schemeClr val="accent4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39290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1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91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3222626" y="3633789"/>
            <a:ext cx="6691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t</a:t>
            </a:r>
            <a:r>
              <a:rPr lang="en-US" i="1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0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: </a:t>
            </a: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y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3235325" y="4327525"/>
            <a:ext cx="6503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t</a:t>
            </a:r>
            <a:r>
              <a:rPr lang="en-US" i="1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1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: </a:t>
            </a: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z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receives update from </a:t>
            </a: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y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, updates its table, computes new least cost to </a:t>
            </a: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x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3257550" y="5151439"/>
            <a:ext cx="7158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 dirty="0">
                <a:solidFill>
                  <a:srgbClr val="000099"/>
                </a:solidFill>
              </a:rPr>
              <a:t>t</a:t>
            </a:r>
            <a:r>
              <a:rPr lang="en-US" i="1" baseline="-25000" dirty="0">
                <a:solidFill>
                  <a:srgbClr val="000099"/>
                </a:solidFill>
              </a:rPr>
              <a:t>2 </a:t>
            </a:r>
            <a:r>
              <a:rPr lang="en-US" dirty="0">
                <a:solidFill>
                  <a:srgbClr val="000099"/>
                </a:solidFill>
              </a:rPr>
              <a:t>: </a:t>
            </a:r>
            <a:r>
              <a:rPr lang="en-US" i="1" dirty="0">
                <a:solidFill>
                  <a:srgbClr val="000099"/>
                </a:solidFill>
              </a:rPr>
              <a:t>y</a:t>
            </a:r>
            <a:r>
              <a:rPr lang="en-US" dirty="0">
                <a:solidFill>
                  <a:srgbClr val="000099"/>
                </a:solidFill>
              </a:rPr>
              <a:t> receives </a:t>
            </a:r>
            <a:r>
              <a:rPr lang="en-US" i="1" dirty="0" smtClean="0">
                <a:solidFill>
                  <a:srgbClr val="000099"/>
                </a:solidFill>
              </a:rPr>
              <a:t>z</a:t>
            </a:r>
            <a:r>
              <a:rPr lang="en-US" altLang="ja-JP" dirty="0" smtClean="0">
                <a:solidFill>
                  <a:srgbClr val="000099"/>
                </a:solidFill>
              </a:rPr>
              <a:t>'s </a:t>
            </a:r>
            <a:r>
              <a:rPr lang="en-US" altLang="ja-JP" dirty="0">
                <a:solidFill>
                  <a:srgbClr val="000099"/>
                </a:solidFill>
              </a:rPr>
              <a:t>update, updates its distance table.  </a:t>
            </a:r>
            <a:r>
              <a:rPr lang="en-US" altLang="ja-JP" i="1" dirty="0" smtClean="0">
                <a:solidFill>
                  <a:srgbClr val="000099"/>
                </a:solidFill>
              </a:rPr>
              <a:t>y</a:t>
            </a:r>
            <a:r>
              <a:rPr lang="en-US" altLang="ja-JP" dirty="0" smtClean="0">
                <a:solidFill>
                  <a:srgbClr val="000099"/>
                </a:solidFill>
              </a:rPr>
              <a:t>'s </a:t>
            </a:r>
            <a:r>
              <a:rPr lang="en-US" altLang="ja-JP" dirty="0">
                <a:solidFill>
                  <a:srgbClr val="000099"/>
                </a:solidFill>
              </a:rPr>
              <a:t>least costs do </a:t>
            </a:r>
            <a:r>
              <a:rPr lang="en-US" altLang="ja-JP" i="1" dirty="0">
                <a:solidFill>
                  <a:srgbClr val="000099"/>
                </a:solidFill>
              </a:rPr>
              <a:t>not</a:t>
            </a:r>
            <a:r>
              <a:rPr lang="en-US" altLang="ja-JP" dirty="0">
                <a:solidFill>
                  <a:srgbClr val="000099"/>
                </a:solidFill>
              </a:rPr>
              <a:t> change, so </a:t>
            </a:r>
            <a:r>
              <a:rPr lang="en-US" altLang="ja-JP" i="1" dirty="0">
                <a:solidFill>
                  <a:srgbClr val="000099"/>
                </a:solidFill>
              </a:rPr>
              <a:t>y</a:t>
            </a:r>
            <a:r>
              <a:rPr lang="en-US" altLang="ja-JP" dirty="0">
                <a:solidFill>
                  <a:srgbClr val="000099"/>
                </a:solidFill>
              </a:rPr>
              <a:t>  does </a:t>
            </a:r>
            <a:r>
              <a:rPr lang="en-US" altLang="ja-JP" i="1" dirty="0">
                <a:solidFill>
                  <a:srgbClr val="000099"/>
                </a:solidFill>
              </a:rPr>
              <a:t>not</a:t>
            </a:r>
            <a:r>
              <a:rPr lang="en-US" altLang="ja-JP" dirty="0">
                <a:solidFill>
                  <a:srgbClr val="000099"/>
                </a:solidFill>
              </a:rPr>
              <a:t> send a message to </a:t>
            </a:r>
            <a:r>
              <a:rPr lang="en-US" altLang="ja-JP" i="1" dirty="0">
                <a:solidFill>
                  <a:srgbClr val="000099"/>
                </a:solidFill>
              </a:rPr>
              <a:t>z</a:t>
            </a:r>
            <a:r>
              <a:rPr lang="en-US" altLang="ja-JP" dirty="0">
                <a:solidFill>
                  <a:srgbClr val="000099"/>
                </a:solidFill>
              </a:rPr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9" name="TextBox 1"/>
          <p:cNvSpPr txBox="1">
            <a:spLocks noChangeArrowheads="1"/>
          </p:cNvSpPr>
          <p:nvPr/>
        </p:nvSpPr>
        <p:spPr bwMode="auto">
          <a:xfrm>
            <a:off x="1863827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* Check out the online interactive exercises for more examples: h</a:t>
            </a:r>
            <a:r>
              <a:rPr lang="en-US" sz="1200" dirty="0">
                <a:solidFill>
                  <a:schemeClr val="bg1"/>
                </a:solidFill>
              </a:rPr>
              <a:t>ttp://gaia.cs.umass.edu/kurose_ross/interactive/</a:t>
            </a:r>
          </a:p>
        </p:txBody>
      </p:sp>
      <p:sp>
        <p:nvSpPr>
          <p:cNvPr id="5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882651"/>
            <a:ext cx="698616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52401"/>
            <a:ext cx="7772400" cy="1008063"/>
          </a:xfrm>
        </p:spPr>
        <p:txBody>
          <a:bodyPr>
            <a:normAutofit fontScale="90000"/>
          </a:bodyPr>
          <a:lstStyle/>
          <a:p>
            <a:r>
              <a:rPr lang="en-US" sz="3600"/>
              <a:t>Distance vector: link cost changes</a:t>
            </a:r>
            <a:endParaRPr lang="en-US"/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2076451" y="1400176"/>
            <a:ext cx="486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i="1" dirty="0">
                <a:solidFill>
                  <a:srgbClr val="CC0000"/>
                </a:solidFill>
                <a:latin typeface="Comic Sans MS" panose="030F0702030302020204" pitchFamily="66" charset="0"/>
              </a:rPr>
              <a:t>bad news travels slow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- 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"count 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to 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infinity" 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problem!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44 iterations before algorithm stabilizes: see text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140296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7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8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9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0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1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2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3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4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40305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40329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30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x</a:t>
                </a:r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40306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40321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2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3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4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5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40326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40327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403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  <a:latin typeface="Comic Sans MS" panose="030F0702030302020204" pitchFamily="66" charset="0"/>
                    </a:rPr>
                    <a:t>z</a:t>
                  </a:r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40307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1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8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4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9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50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40310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40313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4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5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6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7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40318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40319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4032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  <a:latin typeface="Comic Sans MS" panose="030F0702030302020204" pitchFamily="66" charset="0"/>
                    </a:rPr>
                    <a:t>y</a:t>
                  </a:r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40311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60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12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40295" name="Rectangle 45"/>
          <p:cNvSpPr>
            <a:spLocks noChangeArrowheads="1"/>
          </p:cNvSpPr>
          <p:nvPr/>
        </p:nvSpPr>
        <p:spPr bwMode="auto">
          <a:xfrm>
            <a:off x="2128839" y="3787775"/>
            <a:ext cx="72104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poisoned reverse: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If Z routes through Y to get to X :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Comic Sans MS" panose="030F0702030302020204" pitchFamily="66" charset="0"/>
              <a:buChar char="–"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Z tells Y its (</a:t>
            </a:r>
            <a:r>
              <a:rPr lang="en-US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Z</a:t>
            </a:r>
            <a:r>
              <a:rPr lang="en-US" altLang="ja-JP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's</a:t>
            </a:r>
            <a:r>
              <a:rPr lang="en-US" altLang="ja-JP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) distance to X is infinite (so Y </a:t>
            </a:r>
            <a:r>
              <a:rPr lang="en-US" altLang="ja-JP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won't </a:t>
            </a:r>
            <a:r>
              <a:rPr lang="en-US" altLang="ja-JP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will this completely solve count to infinity problem?</a:t>
            </a:r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981869"/>
            <a:ext cx="7483871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68513" y="452439"/>
            <a:ext cx="7772400" cy="528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Comparison of LS and DV algorithms</a:t>
            </a: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7876" y="1295400"/>
            <a:ext cx="402907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</a:rPr>
              <a:t>message complexity</a:t>
            </a:r>
          </a:p>
          <a:p>
            <a:r>
              <a:rPr lang="en-US" sz="2000" b="1" i="1">
                <a:solidFill>
                  <a:srgbClr val="CC0000"/>
                </a:solidFill>
              </a:rPr>
              <a:t>LS:</a:t>
            </a:r>
            <a:r>
              <a:rPr lang="en-US" sz="2000"/>
              <a:t> with n nodes, E links, O(nE) msgs sent  </a:t>
            </a:r>
          </a:p>
          <a:p>
            <a:r>
              <a:rPr lang="en-US" sz="2000" b="1" i="1">
                <a:solidFill>
                  <a:srgbClr val="CC0000"/>
                </a:solidFill>
              </a:rPr>
              <a:t>DV: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exchange between neighbors only</a:t>
            </a:r>
          </a:p>
          <a:p>
            <a:pPr lvl="1"/>
            <a:r>
              <a:rPr lang="en-US" sz="2000"/>
              <a:t>convergence time varies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</a:rPr>
              <a:t>speed of convergence</a:t>
            </a:r>
          </a:p>
          <a:p>
            <a:r>
              <a:rPr lang="en-US" sz="2000" b="1" i="1">
                <a:solidFill>
                  <a:srgbClr val="CC0000"/>
                </a:solidFill>
              </a:rPr>
              <a:t>LS:</a:t>
            </a:r>
            <a:r>
              <a:rPr lang="en-US" sz="2000"/>
              <a:t> O(n</a:t>
            </a:r>
            <a:r>
              <a:rPr lang="en-US" sz="2000" b="1" baseline="30000"/>
              <a:t>2</a:t>
            </a:r>
            <a:r>
              <a:rPr lang="en-US" sz="2000"/>
              <a:t>) algorithm requires O(nE) msgs</a:t>
            </a:r>
          </a:p>
          <a:p>
            <a:pPr lvl="1"/>
            <a:r>
              <a:rPr lang="en-US" sz="2000"/>
              <a:t>may have oscillations</a:t>
            </a:r>
            <a:endParaRPr lang="en-US" sz="1800"/>
          </a:p>
          <a:p>
            <a:r>
              <a:rPr lang="en-US" sz="2000" b="1" i="1">
                <a:solidFill>
                  <a:srgbClr val="CC0000"/>
                </a:solidFill>
              </a:rPr>
              <a:t>DV:</a:t>
            </a:r>
            <a:r>
              <a:rPr lang="en-US" sz="2000"/>
              <a:t> convergence time varies</a:t>
            </a:r>
          </a:p>
          <a:p>
            <a:pPr lvl="1"/>
            <a:r>
              <a:rPr lang="en-US" sz="2000"/>
              <a:t>may be routing loops</a:t>
            </a:r>
          </a:p>
          <a:p>
            <a:pPr lvl="1"/>
            <a:r>
              <a:rPr lang="en-US" sz="2000"/>
              <a:t>count-to-infinity problem</a:t>
            </a:r>
            <a:endParaRPr lang="en-US" sz="1800"/>
          </a:p>
        </p:txBody>
      </p:sp>
      <p:sp>
        <p:nvSpPr>
          <p:cNvPr id="141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67451" y="1328738"/>
            <a:ext cx="401002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robustness:</a:t>
            </a:r>
            <a:r>
              <a:rPr lang="en-US" sz="2400" dirty="0"/>
              <a:t> what happens if router malfunctions?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LS: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node can advertise incorrect </a:t>
            </a:r>
            <a:r>
              <a:rPr lang="en-US" sz="2000" i="1" dirty="0"/>
              <a:t>link</a:t>
            </a:r>
            <a:r>
              <a:rPr lang="en-US" sz="2000" dirty="0"/>
              <a:t> cost</a:t>
            </a:r>
          </a:p>
          <a:p>
            <a:pPr lvl="1"/>
            <a:r>
              <a:rPr lang="en-US" sz="2000" dirty="0"/>
              <a:t>each node computes only its </a:t>
            </a:r>
            <a:r>
              <a:rPr lang="en-US" sz="2000" i="1" dirty="0"/>
              <a:t>own</a:t>
            </a:r>
            <a:r>
              <a:rPr lang="en-US" sz="2000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DV:</a:t>
            </a:r>
          </a:p>
          <a:p>
            <a:pPr lvl="1"/>
            <a:r>
              <a:rPr lang="en-US" sz="2000" dirty="0"/>
              <a:t>DV node can advertise incorrect </a:t>
            </a:r>
            <a:r>
              <a:rPr lang="en-US" sz="2000" i="1" dirty="0"/>
              <a:t>path</a:t>
            </a:r>
            <a:r>
              <a:rPr lang="en-US" sz="2000" dirty="0"/>
              <a:t> cost</a:t>
            </a:r>
          </a:p>
          <a:p>
            <a:pPr lvl="1"/>
            <a:r>
              <a:rPr lang="en-US" sz="2000" dirty="0"/>
              <a:t>each </a:t>
            </a:r>
            <a:r>
              <a:rPr lang="en-US" sz="2000" dirty="0" smtClean="0"/>
              <a:t>node</a:t>
            </a:r>
            <a:r>
              <a:rPr lang="en-US" altLang="ja-JP" sz="2000" dirty="0" smtClean="0"/>
              <a:t>'s </a:t>
            </a:r>
            <a:r>
              <a:rPr lang="en-US" altLang="ja-JP" sz="2000" dirty="0"/>
              <a:t>table used by others </a:t>
            </a:r>
          </a:p>
          <a:p>
            <a:pPr lvl="2"/>
            <a:r>
              <a:rPr lang="en-US" sz="1800" dirty="0"/>
              <a:t>error propagate thru network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5.3 intra-AS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routing in the Internet: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OSPF</a:t>
            </a:r>
            <a:endParaRPr lang="en-US" sz="26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5.5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836712"/>
            <a:ext cx="3894583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summary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057401" y="1220841"/>
            <a:ext cx="6955988" cy="4288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i="1" dirty="0" smtClean="0">
                <a:solidFill>
                  <a:srgbClr val="CC0000"/>
                </a:solidFill>
              </a:rPr>
              <a:t>we've learned a lot!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approaches to network control plane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 smtClean="0">
                <a:cs typeface="Gill Sans MT"/>
              </a:rPr>
              <a:t>per-router control (traditional)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 smtClean="0">
                <a:cs typeface="Gill Sans MT"/>
              </a:rPr>
              <a:t>logically centralized control (software defined networking)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traditional routing algorithms</a:t>
            </a:r>
          </a:p>
          <a:p>
            <a:pPr lvl="1">
              <a:defRPr/>
            </a:pPr>
            <a:r>
              <a:rPr lang="en-US" dirty="0" smtClean="0"/>
              <a:t>implementation in Internet: OSPF, BGP</a:t>
            </a:r>
          </a:p>
          <a:p>
            <a:pPr>
              <a:defRPr/>
            </a:pPr>
            <a:r>
              <a:rPr lang="en-US" dirty="0" smtClean="0"/>
              <a:t>SDN controllers</a:t>
            </a:r>
          </a:p>
          <a:p>
            <a:pPr lvl="1">
              <a:defRPr/>
            </a:pPr>
            <a:r>
              <a:rPr lang="en-US" dirty="0" smtClean="0"/>
              <a:t>implementation in practice: ODL, ONOS</a:t>
            </a:r>
          </a:p>
          <a:p>
            <a:pPr>
              <a:defRPr/>
            </a:pPr>
            <a:r>
              <a:rPr lang="en-US" dirty="0" smtClean="0"/>
              <a:t>Internet Control Message Protocol</a:t>
            </a:r>
          </a:p>
          <a:p>
            <a:pPr>
              <a:defRPr/>
            </a:pPr>
            <a:r>
              <a:rPr lang="en-US" dirty="0" smtClean="0"/>
              <a:t>network management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2" name="TextBox 1"/>
          <p:cNvSpPr txBox="1"/>
          <p:nvPr/>
        </p:nvSpPr>
        <p:spPr>
          <a:xfrm>
            <a:off x="2232530" y="5721690"/>
            <a:ext cx="354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0099"/>
                </a:solidFill>
              </a:rPr>
              <a:t>next stop:  link layer!</a:t>
            </a:r>
          </a:p>
        </p:txBody>
      </p:sp>
    </p:spTree>
    <p:extLst>
      <p:ext uri="{BB962C8B-B14F-4D97-AF65-F5344CB8AC3E}">
        <p14:creationId xmlns:p14="http://schemas.microsoft.com/office/powerpoint/2010/main" val="22647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</a:p>
        </p:txBody>
      </p:sp>
      <p:sp>
        <p:nvSpPr>
          <p:cNvPr id="64515" name="文本占位符 645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"/>
            </a:pPr>
            <a:r>
              <a:rPr lang="zh-CN" altLang="en-US" sz="2600" dirty="0" smtClean="0">
                <a:latin typeface="+mj-ea"/>
                <a:ea typeface="+mj-ea"/>
                <a:sym typeface="+mn-ea"/>
              </a:rPr>
              <a:t>选做</a:t>
            </a:r>
            <a:r>
              <a:rPr lang="en-US" altLang="zh-CN" sz="2600" dirty="0" smtClean="0">
                <a:latin typeface="+mj-ea"/>
                <a:ea typeface="+mj-ea"/>
                <a:sym typeface="+mn-ea"/>
              </a:rPr>
              <a:t>5</a:t>
            </a:r>
            <a:r>
              <a:rPr lang="zh-CN" altLang="en-US" sz="2600" dirty="0" smtClean="0">
                <a:latin typeface="+mj-ea"/>
                <a:ea typeface="+mj-ea"/>
                <a:sym typeface="+mn-ea"/>
              </a:rPr>
              <a:t>道</a:t>
            </a: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zh-CN" altLang="en-US" sz="2600" dirty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2" y="902387"/>
            <a:ext cx="5059932" cy="7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</a:t>
            </a:r>
            <a:r>
              <a:rPr lang="en-US" dirty="0" smtClean="0">
                <a:cs typeface="+mj-cs"/>
              </a:rPr>
              <a:t>etwork</a:t>
            </a:r>
            <a:r>
              <a:rPr lang="en-US" dirty="0">
                <a:cs typeface="+mj-cs"/>
              </a:rPr>
              <a:t>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9473" y="2001353"/>
            <a:ext cx="4278881" cy="13085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/>
              <a:t>forwarding:</a:t>
            </a:r>
            <a:r>
              <a:rPr lang="en-US" sz="2400" dirty="0"/>
              <a:t> move packets from </a:t>
            </a:r>
            <a:r>
              <a:rPr lang="en-US" sz="2400" dirty="0" smtClean="0"/>
              <a:t>router</a:t>
            </a:r>
            <a:r>
              <a:rPr lang="en-US" altLang="ja-JP" sz="2400" dirty="0" smtClean="0"/>
              <a:t>'s </a:t>
            </a:r>
            <a:r>
              <a:rPr lang="en-US" altLang="ja-JP" sz="2400" dirty="0"/>
              <a:t>input to appropriate router output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6428355" y="2211505"/>
            <a:ext cx="2888003" cy="69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3600" i="1" dirty="0">
                <a:solidFill>
                  <a:srgbClr val="000090"/>
                </a:solidFill>
                <a:latin typeface="Comic Sans MS" panose="030F0702030302020204" pitchFamily="66" charset="0"/>
              </a:rPr>
              <a:t>data plane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65818" y="3342608"/>
            <a:ext cx="3293068" cy="8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defRPr/>
            </a:pPr>
            <a:r>
              <a:rPr lang="en-US" sz="3600" i="1" dirty="0">
                <a:solidFill>
                  <a:srgbClr val="000099"/>
                </a:solidFill>
                <a:latin typeface="Comic Sans MS" panose="030F0702030302020204" pitchFamily="66" charset="0"/>
              </a:rPr>
              <a:t>control</a:t>
            </a:r>
            <a:r>
              <a:rPr lang="en-US" sz="3600" b="1" i="1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sz="3600" i="1" dirty="0">
                <a:solidFill>
                  <a:srgbClr val="000099"/>
                </a:solidFill>
                <a:latin typeface="Comic Sans MS" panose="030F0702030302020204" pitchFamily="66" charset="0"/>
              </a:rPr>
              <a:t>plane</a:t>
            </a:r>
            <a:endParaRPr lang="en-US" sz="3600" i="1" dirty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Comic Sans MS" panose="030F0702030302020204" pitchFamily="66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0449" y="4426071"/>
            <a:ext cx="9155070" cy="1495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  <a:cs typeface="Gill Sans MT"/>
              </a:rPr>
              <a:t>Two approaches to structuring network control plane:</a:t>
            </a:r>
          </a:p>
          <a:p>
            <a:pPr marL="342900" indent="-342900" fontAlgn="base">
              <a:lnSpc>
                <a:spcPct val="9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cs typeface="Gill Sans MT"/>
              </a:rPr>
              <a:t>per-router control (traditional)</a:t>
            </a:r>
            <a:endParaRPr lang="en-US" sz="2400" i="1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9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cs typeface="Gill Sans MT"/>
              </a:rPr>
              <a:t>logically centralized control (software defined networking)</a:t>
            </a:r>
            <a:endParaRPr lang="en-US" sz="2400" i="1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05672" y="1480084"/>
            <a:ext cx="6338600" cy="57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spcBef>
                <a:spcPts val="600"/>
              </a:spcBef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Comic Sans MS" panose="030F0702030302020204" pitchFamily="66" charset="0"/>
              </a:rPr>
              <a:t>Recall: two network-layer functions: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147952" y="3135187"/>
            <a:ext cx="4184626" cy="132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i="1" dirty="0">
                <a:solidFill>
                  <a:srgbClr val="0000FF"/>
                </a:solidFill>
                <a:latin typeface="Comic Sans MS" panose="030F0702030302020204" pitchFamily="66" charset="0"/>
              </a:rPr>
              <a:t>routing: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determine route taken by packets from source to destination</a:t>
            </a:r>
            <a:endParaRPr lang="en-US" sz="2400" i="1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10416480" y="6624784"/>
            <a:ext cx="124847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5.1 introduction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  <p:bldP spid="45062" grpId="0"/>
      <p:bldP spid="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04" y="871210"/>
            <a:ext cx="5346483" cy="9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4116389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46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35501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48201" y="6210927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665789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26189" y="5950577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10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37376" y="6133139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80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5205413" y="6344277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5900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6543676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7265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4238625" y="5988677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281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2087564" y="277814"/>
            <a:ext cx="53976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Per-router control plane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352233" y="3016012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76446" y="783191"/>
              <a:ext cx="94128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>
                  <a:solidFill>
                    <a:schemeClr val="accent4"/>
                  </a:solidFill>
                </a:rPr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>
                  <a:solidFill>
                    <a:schemeClr val="accent4"/>
                  </a:solidFill>
                </a:rPr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2041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Individual routing algorithm components </a:t>
            </a:r>
            <a:r>
              <a:rPr lang="en-US" sz="2400" i="1" dirty="0">
                <a:solidFill>
                  <a:srgbClr val="0000FF"/>
                </a:solidFill>
                <a:latin typeface="Comic Sans MS" panose="030F0702030302020204" pitchFamily="66" charset="0"/>
              </a:rPr>
              <a:t>in each and every router</a:t>
            </a:r>
            <a:r>
              <a:rPr lang="en-US" sz="2400" i="1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interact with each other in control plane to compute forwarding tables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81338" y="3404226"/>
            <a:ext cx="6382224" cy="1053316"/>
            <a:chOff x="1557338" y="3074988"/>
            <a:chExt cx="6382224" cy="1053316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353357" y="4031985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3806488" y="3212143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Rectangle 7"/>
          <p:cNvSpPr txBox="1">
            <a:spLocks noChangeArrowheads="1"/>
          </p:cNvSpPr>
          <p:nvPr/>
        </p:nvSpPr>
        <p:spPr>
          <a:xfrm>
            <a:off x="10416480" y="6624784"/>
            <a:ext cx="124847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5.1 introduction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1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77485" y="2021025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4116389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86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5817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88517" y="6192839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706105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66505" y="59340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50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77692" y="6116639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120441" y="5900739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3050217" y="3003499"/>
            <a:ext cx="6978041" cy="1102529"/>
            <a:chOff x="1526216" y="3003498"/>
            <a:chExt cx="6978041" cy="1102529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00805" y="3628973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2549" y="300349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960115" y="2735109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3380417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3905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5" y="236539"/>
            <a:ext cx="75071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Logically centralized control plane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03" y="819568"/>
            <a:ext cx="7480705" cy="1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1918448" y="1039915"/>
            <a:ext cx="84566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A distinct (typically remote) controller interacts with local control agents (CAs) in routers to compute forwarding tables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79911" y="4687855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7380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5899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4372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6690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5228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449876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3027" y="2127167"/>
                <a:ext cx="2056973" cy="289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accent4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497415" y="2127166"/>
                <a:ext cx="1968204" cy="346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CA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175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Rectangle 7"/>
          <p:cNvSpPr txBox="1">
            <a:spLocks noChangeArrowheads="1"/>
          </p:cNvSpPr>
          <p:nvPr/>
        </p:nvSpPr>
        <p:spPr>
          <a:xfrm>
            <a:off x="10416480" y="6624784"/>
            <a:ext cx="124847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5.1 introduction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5.2 routing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6" y="941832"/>
            <a:ext cx="3972409" cy="11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5241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Routing</a:t>
            </a:r>
            <a:r>
              <a:rPr lang="en-US" altLang="ja-JP" sz="4000" dirty="0"/>
              <a:t> protocols</a:t>
            </a:r>
            <a:endParaRPr lang="en-US" dirty="0"/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6261" y="1363820"/>
            <a:ext cx="7353300" cy="42746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rgbClr val="CC0000"/>
                </a:solidFill>
              </a:rPr>
              <a:t>Routing protocol goal:</a:t>
            </a:r>
            <a:r>
              <a:rPr lang="en-US" sz="3200" dirty="0"/>
              <a:t> </a:t>
            </a:r>
            <a:r>
              <a:rPr lang="en-US" dirty="0"/>
              <a:t>determine </a:t>
            </a:r>
            <a:r>
              <a:rPr lang="en-US" dirty="0" smtClean="0"/>
              <a:t>"good" paths </a:t>
            </a:r>
            <a:r>
              <a:rPr lang="en-US" dirty="0"/>
              <a:t>(equivalently, routes), from </a:t>
            </a:r>
            <a:r>
              <a:rPr lang="en-US" dirty="0" smtClean="0"/>
              <a:t>sending hosts </a:t>
            </a:r>
            <a:r>
              <a:rPr lang="en-US" dirty="0"/>
              <a:t>to </a:t>
            </a:r>
            <a:r>
              <a:rPr lang="en-US" dirty="0" smtClean="0"/>
              <a:t>receiving host, </a:t>
            </a:r>
            <a:r>
              <a:rPr lang="en-US" dirty="0"/>
              <a:t>through </a:t>
            </a:r>
            <a:r>
              <a:rPr lang="en-US" dirty="0" smtClean="0"/>
              <a:t>network of routers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path: sequence of routers packets will traverse in going from given initial source host to given final destination host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"good": least "cost", "fastest", "least congested"</a:t>
            </a:r>
            <a:endParaRPr lang="en-US" sz="2400" dirty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routing: a "top-10" networking challenge!</a:t>
            </a:r>
            <a:endParaRPr lang="en-US" sz="3200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13801</TotalTime>
  <Words>3602</Words>
  <Application>Microsoft Office PowerPoint</Application>
  <PresentationFormat>宽屏</PresentationFormat>
  <Paragraphs>844</Paragraphs>
  <Slides>39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MS Mincho</vt:lpstr>
      <vt:lpstr>ＭＳ Ｐゴシック</vt:lpstr>
      <vt:lpstr>ＭＳ Ｐゴシック</vt:lpstr>
      <vt:lpstr>宋体</vt:lpstr>
      <vt:lpstr>微软雅黑</vt:lpstr>
      <vt:lpstr>Arial</vt:lpstr>
      <vt:lpstr>Arial Black</vt:lpstr>
      <vt:lpstr>Comic Sans MS</vt:lpstr>
      <vt:lpstr>Gill Sans MT</vt:lpstr>
      <vt:lpstr>Times New Roman</vt:lpstr>
      <vt:lpstr>Wingdings</vt:lpstr>
      <vt:lpstr>INPAGE</vt:lpstr>
      <vt:lpstr>Chapter 5 Network Layer: The Control Plane</vt:lpstr>
      <vt:lpstr>Chapter 5 Network Layer</vt:lpstr>
      <vt:lpstr>PowerPoint 演示文稿</vt:lpstr>
      <vt:lpstr>PowerPoint 演示文稿</vt:lpstr>
      <vt:lpstr>Network-layer functions</vt:lpstr>
      <vt:lpstr>PowerPoint 演示文稿</vt:lpstr>
      <vt:lpstr>PowerPoint 演示文稿</vt:lpstr>
      <vt:lpstr>PowerPoint 演示文稿</vt:lpstr>
      <vt:lpstr>Routing protocols</vt:lpstr>
      <vt:lpstr>Graph abstraction of the network</vt:lpstr>
      <vt:lpstr>Graph abstraction: costs</vt:lpstr>
      <vt:lpstr>Routing algorithm classification</vt:lpstr>
      <vt:lpstr>PowerPoint 演示文稿</vt:lpstr>
      <vt:lpstr>A link-state routing algorithm</vt:lpstr>
      <vt:lpstr>Dijsktra's algorithm</vt:lpstr>
      <vt:lpstr>Dijsktra's algorithm</vt:lpstr>
      <vt:lpstr>Dijsktra's algorithm</vt:lpstr>
      <vt:lpstr>PowerPoint 演示文稿</vt:lpstr>
      <vt:lpstr>Dijkstra's algorithm: another example</vt:lpstr>
      <vt:lpstr>Dijkstra's algorithm: example (2) </vt:lpstr>
      <vt:lpstr>Dijkstra's algorithm, discussion</vt:lpstr>
      <vt:lpstr>PowerPoint 演示文稿</vt:lpstr>
      <vt:lpstr>Distance vector algorithm </vt:lpstr>
      <vt:lpstr>Bellman-Ford example </vt:lpstr>
      <vt:lpstr>Distance vector algorithm </vt:lpstr>
      <vt:lpstr>Distance vector algorithm </vt:lpstr>
      <vt:lpstr>Distance vector algorithm </vt:lpstr>
      <vt:lpstr>PowerPoint 演示文稿</vt:lpstr>
      <vt:lpstr>PowerPoint 演示文稿</vt:lpstr>
      <vt:lpstr>Distance vector: link cost changes</vt:lpstr>
      <vt:lpstr>Distance vector: link cost changes</vt:lpstr>
      <vt:lpstr>Comparison of LS and DV algorithms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Homework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738</cp:revision>
  <dcterms:created xsi:type="dcterms:W3CDTF">2015-05-07T17:29:00Z</dcterms:created>
  <dcterms:modified xsi:type="dcterms:W3CDTF">2019-04-02T11:21:56Z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