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701" r:id="rId2"/>
  </p:sldMasterIdLst>
  <p:notesMasterIdLst>
    <p:notesMasterId r:id="rId100"/>
  </p:notesMasterIdLst>
  <p:handoutMasterIdLst>
    <p:handoutMasterId r:id="rId101"/>
  </p:handoutMasterIdLst>
  <p:sldIdLst>
    <p:sldId id="2196" r:id="rId3"/>
    <p:sldId id="1896" r:id="rId4"/>
    <p:sldId id="2000" r:id="rId5"/>
    <p:sldId id="2112" r:id="rId6"/>
    <p:sldId id="2121" r:id="rId7"/>
    <p:sldId id="2122" r:id="rId8"/>
    <p:sldId id="2123" r:id="rId9"/>
    <p:sldId id="2124" r:id="rId10"/>
    <p:sldId id="2125" r:id="rId11"/>
    <p:sldId id="2126" r:id="rId12"/>
    <p:sldId id="2113" r:id="rId13"/>
    <p:sldId id="2127" r:id="rId14"/>
    <p:sldId id="2128" r:id="rId15"/>
    <p:sldId id="2129" r:id="rId16"/>
    <p:sldId id="2130" r:id="rId17"/>
    <p:sldId id="2131" r:id="rId18"/>
    <p:sldId id="2197" r:id="rId19"/>
    <p:sldId id="2198" r:id="rId20"/>
    <p:sldId id="2199" r:id="rId21"/>
    <p:sldId id="2200" r:id="rId22"/>
    <p:sldId id="2201" r:id="rId23"/>
    <p:sldId id="2202" r:id="rId24"/>
    <p:sldId id="2203" r:id="rId25"/>
    <p:sldId id="2204" r:id="rId26"/>
    <p:sldId id="2205" r:id="rId27"/>
    <p:sldId id="2206" r:id="rId28"/>
    <p:sldId id="2207" r:id="rId29"/>
    <p:sldId id="2208" r:id="rId30"/>
    <p:sldId id="2209" r:id="rId31"/>
    <p:sldId id="2210" r:id="rId32"/>
    <p:sldId id="2114" r:id="rId33"/>
    <p:sldId id="2132" r:id="rId34"/>
    <p:sldId id="2133" r:id="rId35"/>
    <p:sldId id="2134" r:id="rId36"/>
    <p:sldId id="2135" r:id="rId37"/>
    <p:sldId id="2136" r:id="rId38"/>
    <p:sldId id="2137" r:id="rId39"/>
    <p:sldId id="2138" r:id="rId40"/>
    <p:sldId id="2139" r:id="rId41"/>
    <p:sldId id="2140" r:id="rId42"/>
    <p:sldId id="2141" r:id="rId43"/>
    <p:sldId id="2142" r:id="rId44"/>
    <p:sldId id="2143" r:id="rId45"/>
    <p:sldId id="2144" r:id="rId46"/>
    <p:sldId id="2145" r:id="rId47"/>
    <p:sldId id="2146" r:id="rId48"/>
    <p:sldId id="2147" r:id="rId49"/>
    <p:sldId id="2148" r:id="rId50"/>
    <p:sldId id="2149" r:id="rId51"/>
    <p:sldId id="2150" r:id="rId52"/>
    <p:sldId id="2151" r:id="rId53"/>
    <p:sldId id="2152" r:id="rId54"/>
    <p:sldId id="2153" r:id="rId55"/>
    <p:sldId id="2154" r:id="rId56"/>
    <p:sldId id="2155" r:id="rId57"/>
    <p:sldId id="2115" r:id="rId58"/>
    <p:sldId id="2190" r:id="rId59"/>
    <p:sldId id="2156" r:id="rId60"/>
    <p:sldId id="2157" r:id="rId61"/>
    <p:sldId id="2158" r:id="rId62"/>
    <p:sldId id="2159" r:id="rId63"/>
    <p:sldId id="2160" r:id="rId64"/>
    <p:sldId id="2161" r:id="rId65"/>
    <p:sldId id="2162" r:id="rId66"/>
    <p:sldId id="2163" r:id="rId67"/>
    <p:sldId id="2164" r:id="rId68"/>
    <p:sldId id="2165" r:id="rId69"/>
    <p:sldId id="2166" r:id="rId70"/>
    <p:sldId id="2191" r:id="rId71"/>
    <p:sldId id="2168" r:id="rId72"/>
    <p:sldId id="2169" r:id="rId73"/>
    <p:sldId id="2170" r:id="rId74"/>
    <p:sldId id="2171" r:id="rId75"/>
    <p:sldId id="2172" r:id="rId76"/>
    <p:sldId id="2173" r:id="rId77"/>
    <p:sldId id="2192" r:id="rId78"/>
    <p:sldId id="2175" r:id="rId79"/>
    <p:sldId id="2176" r:id="rId80"/>
    <p:sldId id="2177" r:id="rId81"/>
    <p:sldId id="2178" r:id="rId82"/>
    <p:sldId id="2179" r:id="rId83"/>
    <p:sldId id="2180" r:id="rId84"/>
    <p:sldId id="2181" r:id="rId85"/>
    <p:sldId id="2182" r:id="rId86"/>
    <p:sldId id="2183" r:id="rId87"/>
    <p:sldId id="2184" r:id="rId88"/>
    <p:sldId id="2185" r:id="rId89"/>
    <p:sldId id="2186" r:id="rId90"/>
    <p:sldId id="2187" r:id="rId91"/>
    <p:sldId id="2188" r:id="rId92"/>
    <p:sldId id="2189" r:id="rId93"/>
    <p:sldId id="2116" r:id="rId94"/>
    <p:sldId id="2117" r:id="rId95"/>
    <p:sldId id="2118" r:id="rId96"/>
    <p:sldId id="2111" r:id="rId97"/>
    <p:sldId id="2120" r:id="rId98"/>
    <p:sldId id="1711" r:id="rId9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EDAD6AFF-0795-4588-9F7E-3A3D48CD1264}">
          <p14:sldIdLst>
            <p14:sldId id="2196"/>
            <p14:sldId id="1896"/>
            <p14:sldId id="2000"/>
          </p14:sldIdLst>
        </p14:section>
        <p14:section name="6.1" id="{8A1B28B8-A12E-4221-A0F4-D6213374A2FF}">
          <p14:sldIdLst>
            <p14:sldId id="2112"/>
            <p14:sldId id="2121"/>
            <p14:sldId id="2122"/>
            <p14:sldId id="2123"/>
            <p14:sldId id="2124"/>
            <p14:sldId id="2125"/>
            <p14:sldId id="2126"/>
          </p14:sldIdLst>
        </p14:section>
        <p14:section name="6.2" id="{5EE811C3-7630-4E5E-815A-355B6345B305}">
          <p14:sldIdLst>
            <p14:sldId id="2113"/>
            <p14:sldId id="2127"/>
            <p14:sldId id="2128"/>
            <p14:sldId id="2129"/>
            <p14:sldId id="2130"/>
            <p14:sldId id="2131"/>
            <p14:sldId id="2197"/>
            <p14:sldId id="2198"/>
            <p14:sldId id="2199"/>
            <p14:sldId id="2200"/>
            <p14:sldId id="2201"/>
            <p14:sldId id="2202"/>
            <p14:sldId id="2203"/>
            <p14:sldId id="2204"/>
            <p14:sldId id="2205"/>
            <p14:sldId id="2206"/>
            <p14:sldId id="2207"/>
            <p14:sldId id="2208"/>
            <p14:sldId id="2209"/>
            <p14:sldId id="2210"/>
          </p14:sldIdLst>
        </p14:section>
        <p14:section name="6.3" id="{0B844C94-7041-4417-99DD-3B5C7358E985}">
          <p14:sldIdLst>
            <p14:sldId id="2114"/>
            <p14:sldId id="2132"/>
            <p14:sldId id="2133"/>
            <p14:sldId id="2134"/>
            <p14:sldId id="2135"/>
            <p14:sldId id="2136"/>
            <p14:sldId id="2137"/>
            <p14:sldId id="2138"/>
            <p14:sldId id="2139"/>
            <p14:sldId id="2140"/>
            <p14:sldId id="2141"/>
            <p14:sldId id="2142"/>
            <p14:sldId id="2143"/>
            <p14:sldId id="2144"/>
            <p14:sldId id="2145"/>
            <p14:sldId id="2146"/>
            <p14:sldId id="2147"/>
            <p14:sldId id="2148"/>
            <p14:sldId id="2149"/>
            <p14:sldId id="2150"/>
            <p14:sldId id="2151"/>
            <p14:sldId id="2152"/>
            <p14:sldId id="2153"/>
            <p14:sldId id="2154"/>
            <p14:sldId id="2155"/>
          </p14:sldIdLst>
        </p14:section>
        <p14:section name="6.4" id="{0F145D18-C7B6-4942-9A8F-4717B9FA0203}">
          <p14:sldIdLst>
            <p14:sldId id="2115"/>
            <p14:sldId id="2190"/>
            <p14:sldId id="2156"/>
            <p14:sldId id="2157"/>
            <p14:sldId id="2158"/>
            <p14:sldId id="2159"/>
            <p14:sldId id="2160"/>
            <p14:sldId id="2161"/>
            <p14:sldId id="2162"/>
            <p14:sldId id="2163"/>
            <p14:sldId id="2164"/>
            <p14:sldId id="2165"/>
            <p14:sldId id="2166"/>
            <p14:sldId id="2191"/>
            <p14:sldId id="2168"/>
            <p14:sldId id="2169"/>
            <p14:sldId id="2170"/>
            <p14:sldId id="2171"/>
            <p14:sldId id="2172"/>
            <p14:sldId id="2173"/>
            <p14:sldId id="2192"/>
            <p14:sldId id="2175"/>
            <p14:sldId id="2176"/>
            <p14:sldId id="2177"/>
            <p14:sldId id="2178"/>
            <p14:sldId id="2179"/>
            <p14:sldId id="2180"/>
            <p14:sldId id="2181"/>
            <p14:sldId id="2182"/>
            <p14:sldId id="2183"/>
            <p14:sldId id="2184"/>
            <p14:sldId id="2185"/>
            <p14:sldId id="2186"/>
            <p14:sldId id="2187"/>
            <p14:sldId id="2188"/>
            <p14:sldId id="2189"/>
          </p14:sldIdLst>
        </p14:section>
        <p14:section name="6.5" id="{7ABFF6D7-8BF4-4E86-B0CD-84AA706DD3CA}">
          <p14:sldIdLst>
            <p14:sldId id="2116"/>
          </p14:sldIdLst>
        </p14:section>
        <p14:section name="6.6" id="{0A7FAA5C-EA05-4E8A-8693-2237407ED47A}">
          <p14:sldIdLst>
            <p14:sldId id="2117"/>
          </p14:sldIdLst>
        </p14:section>
        <p14:section name="6.7" id="{35EFC522-5DD1-46FF-8B02-98938A39EF53}">
          <p14:sldIdLst>
            <p14:sldId id="2118"/>
          </p14:sldIdLst>
        </p14:section>
        <p14:section name="summary" id="{0DDBEC4D-E5B1-4326-8077-64B515A6CBE4}">
          <p14:sldIdLst>
            <p14:sldId id="2111"/>
            <p14:sldId id="2120"/>
            <p14:sldId id="17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754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orient="horz" pos="4271">
          <p15:clr>
            <a:srgbClr val="A4A3A4"/>
          </p15:clr>
        </p15:guide>
        <p15:guide id="7" orient="horz" pos="3777">
          <p15:clr>
            <a:srgbClr val="A4A3A4"/>
          </p15:clr>
        </p15:guide>
        <p15:guide id="8" pos="7302">
          <p15:clr>
            <a:srgbClr val="A4A3A4"/>
          </p15:clr>
        </p15:guide>
        <p15:guide id="9" pos="332">
          <p15:clr>
            <a:srgbClr val="A4A3A4"/>
          </p15:clr>
        </p15:guide>
        <p15:guide id="10" pos="3840">
          <p15:clr>
            <a:srgbClr val="A4A3A4"/>
          </p15:clr>
        </p15:guide>
        <p15:guide id="11" pos="3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8">
          <p15:clr>
            <a:srgbClr val="A4A3A4"/>
          </p15:clr>
        </p15:guide>
        <p15:guide id="2" orient="horz" pos="520">
          <p15:clr>
            <a:srgbClr val="A4A3A4"/>
          </p15:clr>
        </p15:guide>
        <p15:guide id="3" orient="horz" pos="5440">
          <p15:clr>
            <a:srgbClr val="A4A3A4"/>
          </p15:clr>
        </p15:guide>
        <p15:guide id="4" orient="horz" pos="5768">
          <p15:clr>
            <a:srgbClr val="A4A3A4"/>
          </p15:clr>
        </p15:guide>
        <p15:guide id="5" orient="horz" pos="5576">
          <p15:clr>
            <a:srgbClr val="A4A3A4"/>
          </p15:clr>
        </p15:guide>
        <p15:guide id="6" orient="horz" pos="5694">
          <p15:clr>
            <a:srgbClr val="A4A3A4"/>
          </p15:clr>
        </p15:guide>
        <p15:guide id="7" pos="3974">
          <p15:clr>
            <a:srgbClr val="A4A3A4"/>
          </p15:clr>
        </p15:guide>
        <p15:guide id="8" pos="3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FF"/>
    <a:srgbClr val="FFFFFF"/>
    <a:srgbClr val="16C6CC"/>
    <a:srgbClr val="FF6600"/>
    <a:srgbClr val="242D3C"/>
    <a:srgbClr val="FFD85C"/>
    <a:srgbClr val="FFBA32"/>
    <a:srgbClr val="E45327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4" autoAdjust="0"/>
    <p:restoredTop sz="87709" autoAdjust="0"/>
  </p:normalViewPr>
  <p:slideViewPr>
    <p:cSldViewPr showGuides="1">
      <p:cViewPr varScale="1">
        <p:scale>
          <a:sx n="105" d="100"/>
          <a:sy n="105" d="100"/>
        </p:scale>
        <p:origin x="618" y="60"/>
      </p:cViewPr>
      <p:guideLst>
        <p:guide orient="horz" pos="164"/>
        <p:guide orient="horz" pos="618"/>
        <p:guide orient="horz" pos="754"/>
        <p:guide orient="horz" pos="3974"/>
        <p:guide orient="horz" pos="4080"/>
        <p:guide orient="horz" pos="4271"/>
        <p:guide orient="horz" pos="3777"/>
        <p:guide pos="7302"/>
        <p:guide pos="332"/>
        <p:guide pos="3840"/>
        <p:guide pos="3744"/>
      </p:guideLst>
    </p:cSldViewPr>
  </p:slideViewPr>
  <p:outlineViewPr>
    <p:cViewPr>
      <p:scale>
        <a:sx n="33" d="100"/>
        <a:sy n="33" d="100"/>
      </p:scale>
      <p:origin x="0" y="-417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36348"/>
    </p:cViewPr>
  </p:sorterViewPr>
  <p:notesViewPr>
    <p:cSldViewPr>
      <p:cViewPr varScale="1">
        <p:scale>
          <a:sx n="91" d="100"/>
          <a:sy n="91" d="100"/>
        </p:scale>
        <p:origin x="3750" y="96"/>
      </p:cViewPr>
      <p:guideLst>
        <p:guide orient="horz" pos="3008"/>
        <p:guide orient="horz" pos="520"/>
        <p:guide orient="horz" pos="5440"/>
        <p:guide orient="horz" pos="5768"/>
        <p:guide orient="horz" pos="5576"/>
        <p:guide orient="horz" pos="5694"/>
        <p:guide pos="3974"/>
        <p:guide pos="3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9.wmf"/><Relationship Id="rId4" Type="http://schemas.openxmlformats.org/officeDocument/2006/relationships/image" Target="../media/image4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15FF29FA-1BF5-411D-8347-0A24CCE555CE}" type="slidenum">
              <a:rPr lang="zh-CN" altLang="en-US" dirty="0" smtClean="0"/>
              <a:t>‹#›</a:t>
            </a:fld>
            <a:r>
              <a:rPr lang="zh-CN" altLang="en-US" dirty="0" smtClean="0"/>
              <a:t> 页 讲义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04813" y="971550"/>
            <a:ext cx="7670801" cy="4316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CE884005-AAD7-43DA-8323-709AF992FEE5}" type="slidenum">
              <a:rPr lang="zh-CN" altLang="en-US" dirty="0" smtClean="0"/>
              <a:t>‹#›</a:t>
            </a:fld>
            <a:r>
              <a:rPr lang="zh-CN" altLang="en-US" dirty="0" smtClean="0"/>
              <a:t> 页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413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EFBD828-11F8-6948-B056-D1F77BF7AC02}" type="slidenum">
              <a:rPr lang="en-US" i="0" smtClean="0">
                <a:latin typeface="Times New Roman" charset="0"/>
              </a:rPr>
              <a:pPr>
                <a:defRPr/>
              </a:pPr>
              <a:t>10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4720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11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697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589B448-324E-F547-9651-770BB6BE014E}" type="slidenum">
              <a:rPr lang="en-US" i="0" smtClean="0">
                <a:latin typeface="Times New Roman" charset="0"/>
              </a:rPr>
              <a:pPr>
                <a:defRPr/>
              </a:pPr>
              <a:t>12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3682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C69BEC7-9E5C-604D-9916-AF2A74B9F274}" type="slidenum">
              <a:rPr lang="en-US" i="0" smtClean="0">
                <a:latin typeface="Times New Roman" charset="0"/>
              </a:rPr>
              <a:pPr>
                <a:defRPr/>
              </a:pPr>
              <a:t>13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8620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48CD503-2045-024B-8E01-05BD3C804D49}" type="slidenum">
              <a:rPr lang="en-US" i="0" smtClean="0">
                <a:latin typeface="Times New Roman" charset="0"/>
              </a:rPr>
              <a:pPr>
                <a:defRPr/>
              </a:pPr>
              <a:t>14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0581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90A2FE3-3F71-0D4D-913A-D62E4D4158B9}" type="slidenum">
              <a:rPr lang="en-US" i="0" smtClean="0">
                <a:latin typeface="Times New Roman" charset="0"/>
              </a:rPr>
              <a:pPr>
                <a:defRPr/>
              </a:pPr>
              <a:t>15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2004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BE824D3-1A6E-5741-A1BB-55D02918ED2B}" type="slidenum">
              <a:rPr lang="en-US" i="0" smtClean="0">
                <a:latin typeface="Times New Roman" charset="0"/>
              </a:rPr>
              <a:pPr>
                <a:defRPr/>
              </a:pPr>
              <a:t>16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486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31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802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049FB4-3255-2941-964B-63DD24C4C301}" type="slidenum">
              <a:rPr lang="en-US" i="0" smtClean="0">
                <a:latin typeface="Times New Roman" charset="0"/>
              </a:rPr>
              <a:pPr>
                <a:defRPr/>
              </a:pPr>
              <a:t>32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charset="0"/>
                <a:cs typeface="+mn-cs"/>
              </a:rPr>
              <a:t>hybrid fiber-coaxial cable </a:t>
            </a: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079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CEB1B82-11B0-7E4D-8D78-B8E843132015}" type="slidenum">
              <a:rPr lang="en-US" i="0" smtClean="0">
                <a:latin typeface="Times New Roman" charset="0"/>
              </a:rPr>
              <a:pPr>
                <a:defRPr/>
              </a:pPr>
              <a:t>33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399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644AC77-3AF4-497C-8596-BE06FB85339B}" type="slidenum">
              <a:rPr lang="en-US" altLang="zh-CN" sz="1300">
                <a:latin typeface="Times New Roman" panose="02020603050405020304" pitchFamily="18" charset="0"/>
              </a:rPr>
              <a:pPr/>
              <a:t>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1071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5F772E-C619-AA41-87FA-66524F210512}" type="slidenum">
              <a:rPr lang="en-US" i="0" smtClean="0">
                <a:latin typeface="Times New Roman" charset="0"/>
              </a:rPr>
              <a:pPr>
                <a:defRPr/>
              </a:pPr>
              <a:t>34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664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1DFFBCA-CF51-8C4C-90C0-C10013314852}" type="slidenum">
              <a:rPr lang="en-US" i="0" smtClean="0">
                <a:latin typeface="Times New Roman" charset="0"/>
              </a:rPr>
              <a:pPr>
                <a:defRPr/>
              </a:pPr>
              <a:t>35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2120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9EA52E9-146D-8E49-BEC5-237E611F9B44}" type="slidenum">
              <a:rPr lang="en-US" i="0" smtClean="0">
                <a:latin typeface="Times New Roman" charset="0"/>
              </a:rPr>
              <a:pPr>
                <a:defRPr/>
              </a:pPr>
              <a:t>36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1139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B7099E6-1531-3943-8BFA-88B507B11539}" type="slidenum">
              <a:rPr lang="en-US" i="0" smtClean="0">
                <a:latin typeface="Times New Roman" charset="0"/>
              </a:rPr>
              <a:pPr>
                <a:defRPr/>
              </a:pPr>
              <a:t>37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42298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A9C1EC7-E903-DF46-A0F2-890A589B5677}" type="slidenum">
              <a:rPr lang="en-US" i="0" smtClean="0">
                <a:latin typeface="Times New Roman" charset="0"/>
              </a:rPr>
              <a:pPr>
                <a:defRPr/>
              </a:pPr>
              <a:t>38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95028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69983E0-9854-FD4B-8953-2A3C8DAEAEAB}" type="slidenum">
              <a:rPr lang="en-US" i="0" smtClean="0">
                <a:latin typeface="Times New Roman" charset="0"/>
              </a:rPr>
              <a:pPr>
                <a:defRPr/>
              </a:pPr>
              <a:t>39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63943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3A56F32-873F-4741-82C3-DC84FF9C65B1}" type="slidenum">
              <a:rPr lang="en-US" i="0" smtClean="0">
                <a:latin typeface="Times New Roman" charset="0"/>
              </a:rPr>
              <a:pPr>
                <a:defRPr/>
              </a:pPr>
              <a:t>40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charset="0"/>
                <a:cs typeface="+mn-cs"/>
              </a:rPr>
              <a:t>Pros</a:t>
            </a:r>
            <a:r>
              <a:rPr lang="en-US" baseline="0" dirty="0" smtClean="0">
                <a:latin typeface="Times New Roman" charset="0"/>
                <a:cs typeface="+mn-cs"/>
              </a:rPr>
              <a:t> </a:t>
            </a:r>
            <a:r>
              <a:rPr lang="zh-CN" altLang="en-US" baseline="0" dirty="0" smtClean="0">
                <a:latin typeface="Times New Roman" charset="0"/>
                <a:cs typeface="+mn-cs"/>
              </a:rPr>
              <a:t>利</a:t>
            </a:r>
            <a:endParaRPr lang="en-US" altLang="zh-CN" baseline="0" dirty="0" smtClean="0">
              <a:latin typeface="Times New Roman" charset="0"/>
              <a:cs typeface="+mn-cs"/>
            </a:endParaRPr>
          </a:p>
          <a:p>
            <a:pPr>
              <a:defRPr/>
            </a:pPr>
            <a:r>
              <a:rPr lang="en-US" baseline="0" dirty="0" smtClean="0">
                <a:latin typeface="Times New Roman" charset="0"/>
                <a:cs typeface="+mn-cs"/>
              </a:rPr>
              <a:t>Cons </a:t>
            </a:r>
            <a:r>
              <a:rPr lang="zh-CN" altLang="en-US" baseline="0" dirty="0" smtClean="0">
                <a:latin typeface="Times New Roman" charset="0"/>
                <a:cs typeface="+mn-cs"/>
              </a:rPr>
              <a:t>弊</a:t>
            </a:r>
            <a:endParaRPr lang="en-US" altLang="zh-CN" baseline="0" dirty="0" smtClean="0">
              <a:latin typeface="Times New Roman" charset="0"/>
              <a:cs typeface="+mn-cs"/>
            </a:endParaRPr>
          </a:p>
          <a:p>
            <a:pPr>
              <a:defRPr/>
            </a:pPr>
            <a:r>
              <a:rPr lang="en-US" baseline="0" dirty="0" smtClean="0">
                <a:latin typeface="Times New Roman" charset="0"/>
                <a:cs typeface="+mn-cs"/>
              </a:rPr>
              <a:t>pros and cons </a:t>
            </a:r>
            <a:r>
              <a:rPr lang="zh-CN" altLang="en-US" baseline="0" dirty="0" smtClean="0">
                <a:latin typeface="Times New Roman" charset="0"/>
                <a:cs typeface="+mn-cs"/>
              </a:rPr>
              <a:t>利弊</a:t>
            </a: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15191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F274F58-47D7-D746-8362-E5F0BB518567}" type="slidenum">
              <a:rPr lang="en-US" i="0" smtClean="0">
                <a:latin typeface="Times New Roman" charset="0"/>
              </a:rPr>
              <a:pPr>
                <a:defRPr/>
              </a:pPr>
              <a:t>41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1222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61AA2AC-99CC-3A4A-B8E8-FAB41F82BBCA}" type="slidenum">
              <a:rPr lang="en-US" i="0" smtClean="0">
                <a:latin typeface="Times New Roman" charset="0"/>
              </a:rPr>
              <a:pPr>
                <a:defRPr/>
              </a:pPr>
              <a:t>42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58503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EE8A598-DF58-E64E-87FA-BBB91CA30A18}" type="slidenum">
              <a:rPr lang="en-US" i="0" smtClean="0">
                <a:latin typeface="Times New Roman" charset="0"/>
              </a:rPr>
              <a:pPr>
                <a:defRPr/>
              </a:pPr>
              <a:t>43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6852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6879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7F188CC-4460-E043-B180-95C5ACF8D312}" type="slidenum">
              <a:rPr lang="en-US" i="0" smtClean="0">
                <a:latin typeface="Times New Roman" charset="0"/>
              </a:rPr>
              <a:pPr>
                <a:defRPr/>
              </a:pPr>
              <a:t>44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2425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195A4D9-D9A3-9D42-8C21-61B5EC1E1BB0}" type="slidenum">
              <a:rPr lang="en-US" i="0" smtClean="0">
                <a:latin typeface="Times New Roman" charset="0"/>
              </a:rPr>
              <a:pPr>
                <a:defRPr/>
              </a:pPr>
              <a:t>45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8631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99DADF4-4B2E-B644-9BDA-D41F6D2BAA32}" type="slidenum">
              <a:rPr lang="en-US" i="0" smtClean="0">
                <a:latin typeface="Times New Roman" charset="0"/>
              </a:rPr>
              <a:pPr>
                <a:defRPr/>
              </a:pPr>
              <a:t>46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24910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D67B076-01A6-BF41-ABA5-655018180054}" type="slidenum">
              <a:rPr lang="en-US" i="0" smtClean="0">
                <a:latin typeface="Times New Roman" charset="0"/>
              </a:rPr>
              <a:pPr>
                <a:defRPr/>
              </a:pPr>
              <a:t>47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25265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1839DD2-90A2-2247-9684-E72B53E0F17D}" type="slidenum">
              <a:rPr lang="en-US" i="0" smtClean="0">
                <a:latin typeface="Times New Roman" charset="0"/>
              </a:rPr>
              <a:pPr>
                <a:defRPr/>
              </a:pPr>
              <a:t>48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71091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A88163C-4FEA-FC48-BFDA-B7EEC0814B16}" type="slidenum">
              <a:rPr lang="en-US" i="0" smtClean="0">
                <a:latin typeface="Times New Roman" charset="0"/>
              </a:rPr>
              <a:pPr>
                <a:defRPr/>
              </a:pPr>
              <a:t>49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7578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5DE8D7C-8E55-264E-BB09-7996957FAD63}" type="slidenum">
              <a:rPr lang="en-US" i="0" smtClean="0">
                <a:latin typeface="Times New Roman" charset="0"/>
              </a:rPr>
              <a:pPr>
                <a:defRPr/>
              </a:pPr>
              <a:t>50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39083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A0023F9-7F73-6F45-8A3B-F6442733AA12}" type="slidenum">
              <a:rPr lang="en-US" i="0" smtClean="0">
                <a:latin typeface="Times New Roman" charset="0"/>
              </a:rPr>
              <a:pPr>
                <a:defRPr/>
              </a:pPr>
              <a:t>51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67323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5E476F6-027F-C548-B0EB-110C5BD65377}" type="slidenum">
              <a:rPr lang="en-US" i="0" smtClean="0">
                <a:latin typeface="Times New Roman" charset="0"/>
              </a:rPr>
              <a:pPr>
                <a:defRPr/>
              </a:pPr>
              <a:t>52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09962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0DB9EFD-2C56-304B-9FF9-80BAF6A94A18}" type="slidenum">
              <a:rPr lang="en-US" i="0" smtClean="0">
                <a:latin typeface="Times New Roman" charset="0"/>
              </a:rPr>
              <a:pPr>
                <a:defRPr/>
              </a:pPr>
              <a:t>55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0994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1409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56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5081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57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8544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DC36F2B-1838-7D43-A1F0-2700684F567E}" type="slidenum">
              <a:rPr lang="en-US" i="0" smtClean="0">
                <a:latin typeface="Times New Roman" charset="0"/>
              </a:rPr>
              <a:pPr>
                <a:defRPr/>
              </a:pPr>
              <a:t>58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15465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93F18A6-DDE2-554F-A5B0-9BC3DAAE2CDF}" type="slidenum">
              <a:rPr lang="en-US" i="0" smtClean="0">
                <a:latin typeface="Times New Roman" charset="0"/>
              </a:rPr>
              <a:pPr>
                <a:defRPr/>
              </a:pPr>
              <a:t>59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67523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10934A6-469E-5846-AA37-F91A0F6B127C}" type="slidenum">
              <a:rPr lang="en-US" i="0" smtClean="0">
                <a:latin typeface="Times New Roman" charset="0"/>
              </a:rPr>
              <a:pPr>
                <a:defRPr/>
              </a:pPr>
              <a:t>60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25752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CCFCE89-56C3-414D-BFB3-B0D9ACE8FC6D}" type="slidenum">
              <a:rPr lang="en-US" i="0" smtClean="0">
                <a:latin typeface="Times New Roman" charset="0"/>
              </a:rPr>
              <a:pPr>
                <a:defRPr/>
              </a:pPr>
              <a:t>61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6232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FBDDC76-7329-B84A-8E56-FF1317E0AB5F}" type="slidenum">
              <a:rPr lang="en-US" i="0" smtClean="0">
                <a:latin typeface="Times New Roman" charset="0"/>
              </a:rPr>
              <a:pPr>
                <a:defRPr/>
              </a:pPr>
              <a:t>62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3405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87D3B6C-C169-0741-98AD-F565A816F2E9}" type="slidenum">
              <a:rPr lang="en-US" i="0" smtClean="0">
                <a:latin typeface="Times New Roman" charset="0"/>
              </a:rPr>
              <a:pPr>
                <a:defRPr/>
              </a:pPr>
              <a:t>63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1897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6C6E3BF-3995-EA4B-8E4D-B37DD4BAD334}" type="slidenum">
              <a:rPr lang="en-US" i="0" smtClean="0">
                <a:latin typeface="Times New Roman" charset="0"/>
              </a:rPr>
              <a:pPr>
                <a:defRPr/>
              </a:pPr>
              <a:t>64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10014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0CA0556-2E55-7E49-9536-F0455F7DC450}" type="slidenum">
              <a:rPr lang="en-US" i="0" smtClean="0">
                <a:latin typeface="Times New Roman" charset="0"/>
              </a:rPr>
              <a:pPr>
                <a:defRPr/>
              </a:pPr>
              <a:t>65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434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7F61FD0-FAF2-4545-8D3A-10FB997685FF}" type="slidenum">
              <a:rPr lang="en-US" i="0" smtClean="0">
                <a:latin typeface="Times New Roman" charset="0"/>
              </a:rPr>
              <a:pPr>
                <a:defRPr/>
              </a:pPr>
              <a:t>5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0587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EB62942-464A-BE4C-976A-09A7C59A25EA}" type="slidenum">
              <a:rPr lang="en-US" i="0" smtClean="0">
                <a:latin typeface="Times New Roman" charset="0"/>
              </a:rPr>
              <a:pPr>
                <a:defRPr/>
              </a:pPr>
              <a:t>66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438494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99BDC0E-1826-674A-906D-54708681E955}" type="slidenum">
              <a:rPr lang="en-US" i="0" smtClean="0">
                <a:latin typeface="Times New Roman" charset="0"/>
              </a:rPr>
              <a:pPr>
                <a:defRPr/>
              </a:pPr>
              <a:t>67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39646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3CD8A2B-4DCF-D14C-840D-0D433CEF9CD4}" type="slidenum">
              <a:rPr lang="en-US" i="0" smtClean="0">
                <a:latin typeface="Times New Roman" charset="0"/>
              </a:rPr>
              <a:pPr>
                <a:defRPr/>
              </a:pPr>
              <a:t>68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575033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69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3368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4BF121E-9906-AC41-BFFB-85364A968541}" type="slidenum">
              <a:rPr lang="en-US" i="0" smtClean="0">
                <a:latin typeface="Times New Roman" charset="0"/>
              </a:rPr>
              <a:pPr>
                <a:defRPr/>
              </a:pPr>
              <a:t>70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39448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C4DF883-D50D-014F-AA3F-58F969D03B5E}" type="slidenum">
              <a:rPr lang="en-US" i="0" smtClean="0">
                <a:latin typeface="Times New Roman" charset="0"/>
              </a:rPr>
              <a:pPr>
                <a:defRPr/>
              </a:pPr>
              <a:t>71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8199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ED44080-A1C1-6D48-9090-593E79365BAF}" type="slidenum">
              <a:rPr lang="en-US" i="0" smtClean="0">
                <a:latin typeface="Times New Roman" charset="0"/>
              </a:rPr>
              <a:pPr>
                <a:defRPr/>
              </a:pPr>
              <a:t>72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29249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EFE8A98-A037-0E46-97CD-719E6DC48C9A}" type="slidenum">
              <a:rPr lang="en-US" i="0" smtClean="0">
                <a:latin typeface="Times New Roman" charset="0"/>
              </a:rPr>
              <a:pPr>
                <a:defRPr/>
              </a:pPr>
              <a:t>73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6125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643D48F-8711-C346-AC55-69781208CC1B}" type="slidenum">
              <a:rPr lang="en-US" i="0" smtClean="0">
                <a:latin typeface="Times New Roman" charset="0"/>
              </a:rPr>
              <a:pPr>
                <a:defRPr/>
              </a:pPr>
              <a:t>74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86106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795F41B-3CEF-8149-ABBA-878664839912}" type="slidenum">
              <a:rPr lang="en-US" i="0" smtClean="0">
                <a:latin typeface="Times New Roman" charset="0"/>
              </a:rPr>
              <a:pPr>
                <a:defRPr/>
              </a:pPr>
              <a:t>75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1937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F620C57-5F31-6443-8544-E81A27D767F3}" type="slidenum">
              <a:rPr lang="en-US" i="0" smtClean="0">
                <a:latin typeface="Times New Roman" charset="0"/>
              </a:rPr>
              <a:pPr>
                <a:defRPr/>
              </a:pPr>
              <a:t>6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532893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76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60770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4433DD6-D70A-8E47-B310-554B6E789C8D}" type="slidenum">
              <a:rPr lang="en-US" i="0" smtClean="0">
                <a:latin typeface="Times New Roman" charset="0"/>
              </a:rPr>
              <a:pPr>
                <a:defRPr/>
              </a:pPr>
              <a:t>77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097132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33626DD-24C9-E94F-AE99-A71BBB1A5D74}" type="slidenum">
              <a:rPr lang="en-US" i="0" smtClean="0">
                <a:latin typeface="Times New Roman" charset="0"/>
              </a:rPr>
              <a:pPr>
                <a:defRPr/>
              </a:pPr>
              <a:t>78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1045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CC6F2D1-A888-7345-8BF4-5577B25D9EB8}" type="slidenum">
              <a:rPr lang="en-US" i="0" smtClean="0">
                <a:latin typeface="Times New Roman" charset="0"/>
              </a:rPr>
              <a:pPr>
                <a:defRPr/>
              </a:pPr>
              <a:t>79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88875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899F814-C6BF-1141-85EA-782526095993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80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37692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6E67162-D420-CA40-8110-1AA35398323B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81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611532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4905453-E051-BC4D-8DD5-BD2AF7AD00B3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82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69285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61E5BF8-A926-074D-815E-F2F393FDB438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83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06467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65E8E46-FAA0-DA4A-9B36-C2794ABD15BF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84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85995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7CA331A-DC94-1B42-A2A9-C17C57FED148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85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9461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8AA7049-8658-2C4B-A161-18F367F0585E}" type="slidenum">
              <a:rPr lang="en-US" i="0" smtClean="0">
                <a:latin typeface="Times New Roman" charset="0"/>
              </a:rPr>
              <a:pPr>
                <a:defRPr/>
              </a:pPr>
              <a:t>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43361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A0263EC-9FC8-3E46-A8F2-77E357E79E36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86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26899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92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72411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93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87544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94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23040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95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4513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BCB891A-1F10-6C4C-8EDC-2A2224A69238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96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546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DB44EAB-FE29-FA45-963B-6DA8F6A2E717}" type="slidenum">
              <a:rPr lang="en-US" i="0" smtClean="0">
                <a:latin typeface="Times New Roman" charset="0"/>
              </a:rPr>
              <a:pPr>
                <a:defRPr/>
              </a:pPr>
              <a:t>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8349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AB2606F-C1DD-AB42-91E2-4D2AE510B66F}" type="slidenum">
              <a:rPr lang="en-US" i="0" smtClean="0">
                <a:latin typeface="Times New Roman" charset="0"/>
              </a:rPr>
              <a:pPr>
                <a:defRPr/>
              </a:pPr>
              <a:t>9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753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63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39616" y="836712"/>
            <a:ext cx="9468544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72975" y="3573016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99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6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06303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36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-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270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12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514594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7051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7051" y="1844825"/>
            <a:ext cx="5469467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99"/>
                </a:solidFill>
              </a:defRPr>
            </a:lvl1pPr>
            <a:lvl2pPr>
              <a:defRPr sz="1800">
                <a:solidFill>
                  <a:srgbClr val="000099"/>
                </a:solidFill>
              </a:defRPr>
            </a:lvl2pPr>
            <a:lvl3pPr>
              <a:defRPr sz="1600">
                <a:solidFill>
                  <a:srgbClr val="000099"/>
                </a:solidFill>
              </a:defRPr>
            </a:lvl3pPr>
            <a:lvl4pPr>
              <a:defRPr sz="1400">
                <a:solidFill>
                  <a:srgbClr val="000099"/>
                </a:solidFill>
              </a:defRPr>
            </a:lvl4pPr>
            <a:lvl5pPr>
              <a:defRPr sz="1400">
                <a:solidFill>
                  <a:srgbClr val="0000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250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7" y="1844825"/>
            <a:ext cx="5471584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99"/>
                </a:solidFill>
              </a:defRPr>
            </a:lvl1pPr>
            <a:lvl2pPr>
              <a:defRPr sz="1800">
                <a:solidFill>
                  <a:srgbClr val="000099"/>
                </a:solidFill>
              </a:defRPr>
            </a:lvl2pPr>
            <a:lvl3pPr>
              <a:defRPr sz="1600">
                <a:solidFill>
                  <a:srgbClr val="000099"/>
                </a:solidFill>
              </a:defRPr>
            </a:lvl3pPr>
            <a:lvl4pPr>
              <a:defRPr sz="1400">
                <a:solidFill>
                  <a:srgbClr val="000099"/>
                </a:solidFill>
              </a:defRPr>
            </a:lvl4pPr>
            <a:lvl5pPr>
              <a:defRPr sz="1400">
                <a:solidFill>
                  <a:srgbClr val="0000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405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51" y="273051"/>
            <a:ext cx="11137900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382" y="1125538"/>
            <a:ext cx="6898217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536161" y="1125538"/>
            <a:ext cx="4093633" cy="5183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9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5888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27050" y="1125538"/>
            <a:ext cx="11137900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Add title here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6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" y="1125538"/>
            <a:ext cx="12191999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>
                <a:latin typeface="Comic Sans MS" panose="030F0702030302020204" pitchFamily="66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Add title here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06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989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 userDrawn="1"/>
        </p:nvCxnSpPr>
        <p:spPr>
          <a:xfrm>
            <a:off x="-168696" y="6760418"/>
            <a:ext cx="10585176" cy="0"/>
          </a:xfrm>
          <a:prstGeom prst="line">
            <a:avLst/>
          </a:prstGeom>
          <a:ln w="1905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10416480" y="6760418"/>
            <a:ext cx="1248471" cy="0"/>
          </a:xfrm>
          <a:prstGeom prst="line">
            <a:avLst/>
          </a:prstGeom>
          <a:ln w="190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052" y="1196752"/>
            <a:ext cx="11137899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11952263" y="6760418"/>
            <a:ext cx="480441" cy="0"/>
          </a:xfrm>
          <a:prstGeom prst="line">
            <a:avLst/>
          </a:prstGeom>
          <a:ln w="1905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1"/>
          <p:cNvSpPr/>
          <p:nvPr userDrawn="1"/>
        </p:nvSpPr>
        <p:spPr>
          <a:xfrm>
            <a:off x="0" y="6605644"/>
            <a:ext cx="2094920" cy="285669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 smtClean="0">
                <a:solidFill>
                  <a:schemeClr val="accent4"/>
                </a:solidFill>
              </a:rPr>
              <a:t>SPRING 2019</a:t>
            </a:r>
            <a:endParaRPr lang="en-US" altLang="zh-CN" sz="1400" dirty="0">
              <a:solidFill>
                <a:schemeClr val="accent4"/>
              </a:solidFill>
            </a:endParaRPr>
          </a:p>
        </p:txBody>
      </p: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9827585" y="6689935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16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8" r:id="rId2"/>
    <p:sldLayoutId id="2147483699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700" r:id="rId9"/>
    <p:sldLayoutId id="2147483681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accent1"/>
          </a:solidFill>
          <a:latin typeface="Comic Sans MS" panose="030F0702030302020204" pitchFamily="66" charset="0"/>
          <a:ea typeface="微软雅黑" panose="020B0503020204020204" pitchFamily="34" charset="-122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v"/>
        <a:defRPr sz="2800" b="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4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20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71864" y="3140968"/>
            <a:ext cx="71300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16687" y="1073458"/>
            <a:ext cx="4661334" cy="4661334"/>
          </a:xfrm>
          <a:prstGeom prst="rect">
            <a:avLst/>
          </a:prstGeom>
        </p:spPr>
      </p:pic>
      <p:sp>
        <p:nvSpPr>
          <p:cNvPr id="9" name="弧形 8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5484487"/>
              <a:gd name="adj2" fmla="val 18518042"/>
            </a:avLst>
          </a:prstGeom>
          <a:ln w="3048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/>
          <p:cNvSpPr/>
          <p:nvPr userDrawn="1"/>
        </p:nvSpPr>
        <p:spPr>
          <a:xfrm rot="10800000">
            <a:off x="-744760" y="-143009"/>
            <a:ext cx="7094266" cy="7094268"/>
          </a:xfrm>
          <a:prstGeom prst="arc">
            <a:avLst>
              <a:gd name="adj1" fmla="val 3803342"/>
              <a:gd name="adj2" fmla="val 19577685"/>
            </a:avLst>
          </a:prstGeom>
          <a:ln w="3048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弧形 10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3459"/>
              <a:gd name="adj2" fmla="val 4777379"/>
            </a:avLst>
          </a:prstGeom>
          <a:ln w="3048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19211528"/>
              <a:gd name="adj2" fmla="val 20880876"/>
            </a:avLst>
          </a:prstGeom>
          <a:ln w="3048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弧形 12"/>
          <p:cNvSpPr/>
          <p:nvPr userDrawn="1"/>
        </p:nvSpPr>
        <p:spPr>
          <a:xfrm rot="10800000">
            <a:off x="-744761" y="-143009"/>
            <a:ext cx="7094266" cy="7094268"/>
          </a:xfrm>
          <a:prstGeom prst="arc">
            <a:avLst>
              <a:gd name="adj1" fmla="val 1039272"/>
              <a:gd name="adj2" fmla="val 3259357"/>
            </a:avLst>
          </a:prstGeom>
          <a:ln w="3048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40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1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2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44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jpeg"/><Relationship Id="rId4" Type="http://schemas.openxmlformats.org/officeDocument/2006/relationships/image" Target="../media/image46.gif"/><Relationship Id="rId9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8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.png"/><Relationship Id="rId5" Type="http://schemas.openxmlformats.org/officeDocument/2006/relationships/image" Target="../media/image53.wmf"/><Relationship Id="rId4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2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28.png"/><Relationship Id="rId4" Type="http://schemas.openxmlformats.org/officeDocument/2006/relationships/image" Target="../media/image5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28.png"/><Relationship Id="rId4" Type="http://schemas.openxmlformats.org/officeDocument/2006/relationships/image" Target="../media/image5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3.png"/><Relationship Id="rId4" Type="http://schemas.openxmlformats.org/officeDocument/2006/relationships/image" Target="../media/image5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3.png"/><Relationship Id="rId4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3.png"/><Relationship Id="rId4" Type="http://schemas.openxmlformats.org/officeDocument/2006/relationships/image" Target="../media/image5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3.png"/><Relationship Id="rId4" Type="http://schemas.openxmlformats.org/officeDocument/2006/relationships/image" Target="../media/image59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3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3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63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3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3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5" name="Rectangle 3"/>
          <p:cNvSpPr>
            <a:spLocks noChangeArrowheads="1"/>
          </p:cNvSpPr>
          <p:nvPr/>
        </p:nvSpPr>
        <p:spPr bwMode="auto">
          <a:xfrm>
            <a:off x="1895476" y="715964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4400" dirty="0">
              <a:solidFill>
                <a:srgbClr val="000099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851" y="1916832"/>
            <a:ext cx="8784976" cy="2952328"/>
          </a:xfrm>
        </p:spPr>
        <p:txBody>
          <a:bodyPr>
            <a:noAutofit/>
          </a:bodyPr>
          <a:lstStyle/>
          <a:p>
            <a:r>
              <a:rPr lang="en-US" altLang="zh-CN" sz="6000" dirty="0" smtClean="0">
                <a:solidFill>
                  <a:srgbClr val="000099"/>
                </a:solidFill>
                <a:cs typeface="Arial" panose="020B0604020202020204" pitchFamily="34" charset="0"/>
              </a:rPr>
              <a:t>Chapter 6</a:t>
            </a:r>
            <a:br>
              <a:rPr lang="en-US" altLang="zh-CN" sz="6000" dirty="0" smtClean="0">
                <a:solidFill>
                  <a:srgbClr val="000099"/>
                </a:solidFill>
                <a:cs typeface="Arial" panose="020B0604020202020204" pitchFamily="34" charset="0"/>
              </a:rPr>
            </a:br>
            <a:r>
              <a:rPr lang="en-US" altLang="zh-CN" sz="6000" dirty="0">
                <a:solidFill>
                  <a:srgbClr val="000099"/>
                </a:solidFill>
                <a:cs typeface="Arial" panose="020B0604020202020204" pitchFamily="34" charset="0"/>
              </a:rPr>
              <a:t>The Link layer </a:t>
            </a:r>
            <a:r>
              <a:rPr lang="en-US" altLang="zh-CN" sz="6000" dirty="0" smtClean="0">
                <a:solidFill>
                  <a:srgbClr val="000099"/>
                </a:solidFill>
                <a:cs typeface="Arial" panose="020B0604020202020204" pitchFamily="34" charset="0"/>
              </a:rPr>
              <a:t>&amp; </a:t>
            </a:r>
            <a:r>
              <a:rPr lang="en-US" altLang="zh-CN" sz="6000" dirty="0">
                <a:solidFill>
                  <a:srgbClr val="000099"/>
                </a:solidFill>
                <a:cs typeface="Arial" panose="020B0604020202020204" pitchFamily="34" charset="0"/>
              </a:rPr>
              <a:t>LANs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38286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889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Adaptors communicating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49451" y="4275138"/>
            <a:ext cx="4067175" cy="1935162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400" dirty="0"/>
              <a:t>sending side:</a:t>
            </a:r>
          </a:p>
          <a:p>
            <a:pPr lvl="1">
              <a:defRPr/>
            </a:pPr>
            <a:r>
              <a:rPr lang="en-US" dirty="0"/>
              <a:t>encapsulates datagram in frame</a:t>
            </a:r>
          </a:p>
          <a:p>
            <a:pPr lvl="1">
              <a:defRPr/>
            </a:pPr>
            <a:r>
              <a:rPr lang="en-US" dirty="0"/>
              <a:t>adds error checking bits, rdt, flow control, etc.</a:t>
            </a:r>
          </a:p>
        </p:txBody>
      </p:sp>
      <p:sp>
        <p:nvSpPr>
          <p:cNvPr id="922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32500" y="4273551"/>
            <a:ext cx="4090988" cy="18510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400" dirty="0"/>
              <a:t>receiving side</a:t>
            </a:r>
          </a:p>
          <a:p>
            <a:pPr lvl="1">
              <a:defRPr/>
            </a:pPr>
            <a:r>
              <a:rPr lang="en-US" dirty="0"/>
              <a:t>looks for errors, rdt, flow control, </a:t>
            </a:r>
            <a:r>
              <a:rPr lang="en-US" dirty="0" smtClean="0"/>
              <a:t>etc.</a:t>
            </a:r>
            <a:endParaRPr lang="en-US" dirty="0"/>
          </a:p>
          <a:p>
            <a:pPr lvl="1">
              <a:defRPr/>
            </a:pPr>
            <a:r>
              <a:rPr lang="en-US" dirty="0"/>
              <a:t>extracts datagram, passes to upper layer at receiving </a:t>
            </a:r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9223" name="Rectangle 27"/>
          <p:cNvSpPr>
            <a:spLocks noChangeArrowheads="1"/>
          </p:cNvSpPr>
          <p:nvPr/>
        </p:nvSpPr>
        <p:spPr bwMode="auto">
          <a:xfrm>
            <a:off x="5637214" y="3394076"/>
            <a:ext cx="1444625" cy="212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24" name="Rectangle 28"/>
          <p:cNvSpPr>
            <a:spLocks noChangeArrowheads="1"/>
          </p:cNvSpPr>
          <p:nvPr/>
        </p:nvSpPr>
        <p:spPr bwMode="auto">
          <a:xfrm>
            <a:off x="3481389" y="1373188"/>
            <a:ext cx="1944687" cy="177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25" name="Line 29"/>
          <p:cNvSpPr>
            <a:spLocks noChangeShapeType="1"/>
          </p:cNvSpPr>
          <p:nvPr/>
        </p:nvSpPr>
        <p:spPr bwMode="auto">
          <a:xfrm>
            <a:off x="3576638" y="1892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26" name="Rectangle 30"/>
          <p:cNvSpPr>
            <a:spLocks noChangeArrowheads="1"/>
          </p:cNvSpPr>
          <p:nvPr/>
        </p:nvSpPr>
        <p:spPr bwMode="auto">
          <a:xfrm>
            <a:off x="3717925" y="2212976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27" name="Rectangle 31"/>
          <p:cNvSpPr>
            <a:spLocks noChangeArrowheads="1"/>
          </p:cNvSpPr>
          <p:nvPr/>
        </p:nvSpPr>
        <p:spPr bwMode="auto">
          <a:xfrm>
            <a:off x="3959225" y="2773364"/>
            <a:ext cx="704850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28" name="Rectangle 32"/>
          <p:cNvSpPr>
            <a:spLocks noChangeArrowheads="1"/>
          </p:cNvSpPr>
          <p:nvPr/>
        </p:nvSpPr>
        <p:spPr bwMode="auto">
          <a:xfrm>
            <a:off x="3959226" y="2301876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99"/>
                </a:solidFill>
                <a:latin typeface="Arial" charset="0"/>
              </a:rPr>
              <a:t>controller</a:t>
            </a:r>
          </a:p>
        </p:txBody>
      </p:sp>
      <p:sp>
        <p:nvSpPr>
          <p:cNvPr id="9229" name="Line 33"/>
          <p:cNvSpPr>
            <a:spLocks noChangeShapeType="1"/>
          </p:cNvSpPr>
          <p:nvPr/>
        </p:nvSpPr>
        <p:spPr bwMode="auto">
          <a:xfrm>
            <a:off x="3870326" y="2055813"/>
            <a:ext cx="14382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30" name="Line 34"/>
          <p:cNvSpPr>
            <a:spLocks noChangeShapeType="1"/>
          </p:cNvSpPr>
          <p:nvPr/>
        </p:nvSpPr>
        <p:spPr bwMode="auto">
          <a:xfrm flipV="1">
            <a:off x="4287838" y="2062163"/>
            <a:ext cx="0" cy="2397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31" name="Rectangle 35"/>
          <p:cNvSpPr>
            <a:spLocks noChangeArrowheads="1"/>
          </p:cNvSpPr>
          <p:nvPr/>
        </p:nvSpPr>
        <p:spPr bwMode="auto">
          <a:xfrm>
            <a:off x="3752851" y="1501776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9232" name="Rectangle 36"/>
          <p:cNvSpPr>
            <a:spLocks noChangeArrowheads="1"/>
          </p:cNvSpPr>
          <p:nvPr/>
        </p:nvSpPr>
        <p:spPr bwMode="auto">
          <a:xfrm>
            <a:off x="4619626" y="1503364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9233" name="Line 37"/>
          <p:cNvSpPr>
            <a:spLocks noChangeShapeType="1"/>
          </p:cNvSpPr>
          <p:nvPr/>
        </p:nvSpPr>
        <p:spPr bwMode="auto">
          <a:xfrm flipH="1" flipV="1">
            <a:off x="4075114" y="1917701"/>
            <a:ext cx="1587" cy="1381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34" name="Line 38"/>
          <p:cNvSpPr>
            <a:spLocks noChangeShapeType="1"/>
          </p:cNvSpPr>
          <p:nvPr/>
        </p:nvSpPr>
        <p:spPr bwMode="auto">
          <a:xfrm flipH="1" flipV="1">
            <a:off x="4999038" y="1920876"/>
            <a:ext cx="0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35" name="Rectangle 39"/>
          <p:cNvSpPr>
            <a:spLocks noChangeArrowheads="1"/>
          </p:cNvSpPr>
          <p:nvPr/>
        </p:nvSpPr>
        <p:spPr bwMode="auto">
          <a:xfrm>
            <a:off x="7356475" y="1430338"/>
            <a:ext cx="1944688" cy="173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36" name="Rectangle 40"/>
          <p:cNvSpPr>
            <a:spLocks noChangeArrowheads="1"/>
          </p:cNvSpPr>
          <p:nvPr/>
        </p:nvSpPr>
        <p:spPr bwMode="auto">
          <a:xfrm>
            <a:off x="7593013" y="2232026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37" name="Rectangle 41"/>
          <p:cNvSpPr>
            <a:spLocks noChangeArrowheads="1"/>
          </p:cNvSpPr>
          <p:nvPr/>
        </p:nvSpPr>
        <p:spPr bwMode="auto">
          <a:xfrm>
            <a:off x="7834313" y="2792414"/>
            <a:ext cx="703262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38" name="Rectangle 42"/>
          <p:cNvSpPr>
            <a:spLocks noChangeArrowheads="1"/>
          </p:cNvSpPr>
          <p:nvPr/>
        </p:nvSpPr>
        <p:spPr bwMode="auto">
          <a:xfrm>
            <a:off x="7834314" y="2320926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99"/>
                </a:solidFill>
                <a:latin typeface="Arial" charset="0"/>
              </a:rPr>
              <a:t>controller</a:t>
            </a:r>
          </a:p>
        </p:txBody>
      </p:sp>
      <p:sp>
        <p:nvSpPr>
          <p:cNvPr id="9239" name="Line 43"/>
          <p:cNvSpPr>
            <a:spLocks noChangeShapeType="1"/>
          </p:cNvSpPr>
          <p:nvPr/>
        </p:nvSpPr>
        <p:spPr bwMode="auto">
          <a:xfrm>
            <a:off x="7745414" y="2074863"/>
            <a:ext cx="14382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40" name="Line 44"/>
          <p:cNvSpPr>
            <a:spLocks noChangeShapeType="1"/>
          </p:cNvSpPr>
          <p:nvPr/>
        </p:nvSpPr>
        <p:spPr bwMode="auto">
          <a:xfrm flipV="1">
            <a:off x="8162925" y="2081213"/>
            <a:ext cx="0" cy="2397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41" name="Rectangle 45"/>
          <p:cNvSpPr>
            <a:spLocks noChangeArrowheads="1"/>
          </p:cNvSpPr>
          <p:nvPr/>
        </p:nvSpPr>
        <p:spPr bwMode="auto">
          <a:xfrm>
            <a:off x="7627939" y="1520826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9242" name="Rectangle 46"/>
          <p:cNvSpPr>
            <a:spLocks noChangeArrowheads="1"/>
          </p:cNvSpPr>
          <p:nvPr/>
        </p:nvSpPr>
        <p:spPr bwMode="auto">
          <a:xfrm>
            <a:off x="8494714" y="1522414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9243" name="Line 47"/>
          <p:cNvSpPr>
            <a:spLocks noChangeShapeType="1"/>
          </p:cNvSpPr>
          <p:nvPr/>
        </p:nvSpPr>
        <p:spPr bwMode="auto">
          <a:xfrm flipH="1" flipV="1">
            <a:off x="7950200" y="1936751"/>
            <a:ext cx="1588" cy="1381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44" name="Line 48"/>
          <p:cNvSpPr>
            <a:spLocks noChangeShapeType="1"/>
          </p:cNvSpPr>
          <p:nvPr/>
        </p:nvSpPr>
        <p:spPr bwMode="auto">
          <a:xfrm flipH="1" flipV="1">
            <a:off x="8874125" y="1939926"/>
            <a:ext cx="0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45" name="Text Box 49"/>
          <p:cNvSpPr txBox="1">
            <a:spLocks noChangeArrowheads="1"/>
          </p:cNvSpPr>
          <p:nvPr/>
        </p:nvSpPr>
        <p:spPr bwMode="auto">
          <a:xfrm>
            <a:off x="3459164" y="3059113"/>
            <a:ext cx="1335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solidFill>
                  <a:srgbClr val="000099"/>
                </a:solidFill>
                <a:latin typeface="Arial" charset="0"/>
              </a:rPr>
              <a:t>sending host</a:t>
            </a:r>
          </a:p>
        </p:txBody>
      </p:sp>
      <p:sp>
        <p:nvSpPr>
          <p:cNvPr id="9246" name="Text Box 50"/>
          <p:cNvSpPr txBox="1">
            <a:spLocks noChangeArrowheads="1"/>
          </p:cNvSpPr>
          <p:nvPr/>
        </p:nvSpPr>
        <p:spPr bwMode="auto">
          <a:xfrm>
            <a:off x="7251701" y="3057525"/>
            <a:ext cx="1438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solidFill>
                  <a:srgbClr val="000099"/>
                </a:solidFill>
                <a:latin typeface="Arial" charset="0"/>
              </a:rPr>
              <a:t>receiving host</a:t>
            </a:r>
          </a:p>
        </p:txBody>
      </p:sp>
      <p:sp>
        <p:nvSpPr>
          <p:cNvPr id="9247" name="Rectangle 51"/>
          <p:cNvSpPr>
            <a:spLocks noChangeArrowheads="1"/>
          </p:cNvSpPr>
          <p:nvPr/>
        </p:nvSpPr>
        <p:spPr bwMode="auto">
          <a:xfrm>
            <a:off x="3036888" y="1966913"/>
            <a:ext cx="717550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48" name="Text Box 52"/>
          <p:cNvSpPr txBox="1">
            <a:spLocks noChangeArrowheads="1"/>
          </p:cNvSpPr>
          <p:nvPr/>
        </p:nvSpPr>
        <p:spPr bwMode="auto">
          <a:xfrm>
            <a:off x="3000375" y="1922464"/>
            <a:ext cx="825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datagram</a:t>
            </a:r>
          </a:p>
        </p:txBody>
      </p:sp>
      <p:sp>
        <p:nvSpPr>
          <p:cNvPr id="9249" name="Line 53"/>
          <p:cNvSpPr>
            <a:spLocks noChangeShapeType="1"/>
          </p:cNvSpPr>
          <p:nvPr/>
        </p:nvSpPr>
        <p:spPr bwMode="auto">
          <a:xfrm>
            <a:off x="7485063" y="1870076"/>
            <a:ext cx="0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50" name="Rectangle 54"/>
          <p:cNvSpPr>
            <a:spLocks noChangeArrowheads="1"/>
          </p:cNvSpPr>
          <p:nvPr/>
        </p:nvSpPr>
        <p:spPr bwMode="auto">
          <a:xfrm>
            <a:off x="6946901" y="1985963"/>
            <a:ext cx="715963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51" name="Text Box 55"/>
          <p:cNvSpPr txBox="1">
            <a:spLocks noChangeArrowheads="1"/>
          </p:cNvSpPr>
          <p:nvPr/>
        </p:nvSpPr>
        <p:spPr bwMode="auto">
          <a:xfrm>
            <a:off x="6910389" y="1941514"/>
            <a:ext cx="83227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datagram</a:t>
            </a:r>
          </a:p>
        </p:txBody>
      </p:sp>
      <p:sp>
        <p:nvSpPr>
          <p:cNvPr id="56355" name="Freeform 56"/>
          <p:cNvSpPr>
            <a:spLocks/>
          </p:cNvSpPr>
          <p:nvPr/>
        </p:nvSpPr>
        <p:spPr bwMode="auto">
          <a:xfrm>
            <a:off x="4292601" y="2903539"/>
            <a:ext cx="3883025" cy="447675"/>
          </a:xfrm>
          <a:custGeom>
            <a:avLst/>
            <a:gdLst>
              <a:gd name="T0" fmla="*/ 0 w 2597"/>
              <a:gd name="T1" fmla="*/ 0 h 384"/>
              <a:gd name="T2" fmla="*/ 0 w 2597"/>
              <a:gd name="T3" fmla="*/ 2147483647 h 384"/>
              <a:gd name="T4" fmla="*/ 2147483647 w 2597"/>
              <a:gd name="T5" fmla="*/ 2147483647 h 384"/>
              <a:gd name="T6" fmla="*/ 2147483647 w 2597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97" h="384">
                <a:moveTo>
                  <a:pt x="0" y="0"/>
                </a:moveTo>
                <a:lnTo>
                  <a:pt x="0" y="384"/>
                </a:lnTo>
                <a:lnTo>
                  <a:pt x="2597" y="384"/>
                </a:lnTo>
                <a:lnTo>
                  <a:pt x="2597" y="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53" name="Rectangle 57"/>
          <p:cNvSpPr>
            <a:spLocks noChangeArrowheads="1"/>
          </p:cNvSpPr>
          <p:nvPr/>
        </p:nvSpPr>
        <p:spPr bwMode="auto">
          <a:xfrm>
            <a:off x="6205538" y="3419476"/>
            <a:ext cx="717550" cy="169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54" name="Text Box 58"/>
          <p:cNvSpPr txBox="1">
            <a:spLocks noChangeArrowheads="1"/>
          </p:cNvSpPr>
          <p:nvPr/>
        </p:nvSpPr>
        <p:spPr bwMode="auto">
          <a:xfrm>
            <a:off x="6178551" y="3375026"/>
            <a:ext cx="83227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datagram</a:t>
            </a:r>
          </a:p>
        </p:txBody>
      </p:sp>
      <p:sp>
        <p:nvSpPr>
          <p:cNvPr id="9255" name="Line 59"/>
          <p:cNvSpPr>
            <a:spLocks noChangeShapeType="1"/>
          </p:cNvSpPr>
          <p:nvPr/>
        </p:nvSpPr>
        <p:spPr bwMode="auto">
          <a:xfrm>
            <a:off x="7178676" y="3511550"/>
            <a:ext cx="27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56" name="Text Box 60"/>
          <p:cNvSpPr txBox="1">
            <a:spLocks noChangeArrowheads="1"/>
          </p:cNvSpPr>
          <p:nvPr/>
        </p:nvSpPr>
        <p:spPr bwMode="auto">
          <a:xfrm>
            <a:off x="3768725" y="3668713"/>
            <a:ext cx="70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solidFill>
                  <a:srgbClr val="000099"/>
                </a:solidFill>
                <a:latin typeface="Arial" charset="0"/>
              </a:rPr>
              <a:t>frame</a:t>
            </a:r>
          </a:p>
        </p:txBody>
      </p:sp>
      <p:sp>
        <p:nvSpPr>
          <p:cNvPr id="9257" name="Line 61"/>
          <p:cNvSpPr>
            <a:spLocks noChangeShapeType="1"/>
          </p:cNvSpPr>
          <p:nvPr/>
        </p:nvSpPr>
        <p:spPr bwMode="auto">
          <a:xfrm flipV="1">
            <a:off x="4397375" y="3575051"/>
            <a:ext cx="115570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pic>
        <p:nvPicPr>
          <p:cNvPr id="56361" name="Picture 6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914400"/>
            <a:ext cx="4876800" cy="104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7"/>
          <p:cNvSpPr txBox="1">
            <a:spLocks noChangeArrowheads="1"/>
          </p:cNvSpPr>
          <p:nvPr/>
        </p:nvSpPr>
        <p:spPr>
          <a:xfrm>
            <a:off x="9904330" y="6624784"/>
            <a:ext cx="1998030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6.1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introduction, services</a:t>
            </a:r>
          </a:p>
        </p:txBody>
      </p:sp>
    </p:spTree>
    <p:extLst>
      <p:ext uri="{BB962C8B-B14F-4D97-AF65-F5344CB8AC3E}">
        <p14:creationId xmlns:p14="http://schemas.microsoft.com/office/powerpoint/2010/main" val="95224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6.1 </a:t>
            </a:r>
            <a:r>
              <a:rPr lang="en-US" dirty="0">
                <a:ea typeface="ＭＳ Ｐゴシック" charset="0"/>
              </a:rPr>
              <a:t>introduction, services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6.2 error detection, correction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6.3 multiple access protocols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6.4 </a:t>
            </a:r>
            <a:r>
              <a:rPr lang="en-US" dirty="0" smtClean="0">
                <a:ea typeface="ＭＳ Ｐゴシック" charset="0"/>
              </a:rPr>
              <a:t>LANs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addressing, ARP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Ethernet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switches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VLANS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6.5 </a:t>
            </a:r>
            <a:r>
              <a:rPr lang="en-US" dirty="0">
                <a:ea typeface="ＭＳ Ｐゴシック" charset="0"/>
              </a:rPr>
              <a:t>link virtualization: MPLS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6.6 data center networking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6.7 a day in the life of a web request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7400" y="863002"/>
            <a:ext cx="7278959" cy="45719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6 The Link layer and LANs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06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36" y="23560"/>
            <a:ext cx="3318520" cy="1016000"/>
          </a:xfrm>
        </p:spPr>
        <p:txBody>
          <a:bodyPr/>
          <a:lstStyle/>
          <a:p>
            <a:pPr>
              <a:defRPr/>
            </a:pPr>
            <a:r>
              <a:rPr lang="en-US" dirty="0"/>
              <a:t>Error detection</a:t>
            </a:r>
          </a:p>
        </p:txBody>
      </p:sp>
      <p:pic>
        <p:nvPicPr>
          <p:cNvPr id="60420" name="Picture 3" descr="521 Error Det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3284984"/>
            <a:ext cx="5670550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3647728" y="588198"/>
            <a:ext cx="83312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42900" indent="-342900" fontAlgn="base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000" i="0" dirty="0">
                <a:solidFill>
                  <a:srgbClr val="000099"/>
                </a:solidFill>
                <a:latin typeface="Comic Sans MS" panose="030F0702030302020204" pitchFamily="66" charset="0"/>
              </a:rPr>
              <a:t>EDC= Error Detection and Correction bits (redundancy)</a:t>
            </a:r>
            <a:endParaRPr lang="en-US" sz="28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sz="2000" i="0" dirty="0">
                <a:solidFill>
                  <a:srgbClr val="000099"/>
                </a:solidFill>
                <a:latin typeface="Comic Sans MS" panose="030F0702030302020204" pitchFamily="66" charset="0"/>
              </a:rPr>
              <a:t>D    = Data protected by error checking, may include header fields </a:t>
            </a:r>
            <a:br>
              <a:rPr lang="en-US" sz="2000" i="0" dirty="0">
                <a:solidFill>
                  <a:srgbClr val="000099"/>
                </a:solidFill>
                <a:latin typeface="Comic Sans MS" panose="030F0702030302020204" pitchFamily="66" charset="0"/>
              </a:rPr>
            </a:br>
            <a:endParaRPr lang="en-US" sz="2000" i="0" dirty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marL="342900" indent="-342900" fontAlgn="base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000" i="0" dirty="0">
                <a:solidFill>
                  <a:srgbClr val="000099"/>
                </a:solidFill>
                <a:latin typeface="Comic Sans MS" panose="030F0702030302020204" pitchFamily="66" charset="0"/>
              </a:rPr>
              <a:t> Error detection not 100% reliable!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2000" i="0" dirty="0">
                <a:solidFill>
                  <a:srgbClr val="000099"/>
                </a:solidFill>
                <a:latin typeface="Comic Sans MS" panose="030F0702030302020204" pitchFamily="66" charset="0"/>
              </a:rPr>
              <a:t> protocol may miss some errors, but rarely</a:t>
            </a:r>
            <a:endParaRPr lang="en-US" sz="22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2000" i="0" dirty="0">
                <a:solidFill>
                  <a:srgbClr val="000099"/>
                </a:solidFill>
                <a:latin typeface="Comic Sans MS" panose="030F0702030302020204" pitchFamily="66" charset="0"/>
              </a:rPr>
              <a:t> larger EDC field yields better detection and correction</a:t>
            </a:r>
            <a:endParaRPr lang="en-US" sz="22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6908801" y="3916364"/>
            <a:ext cx="176213" cy="193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272" name="Text Box 5"/>
          <p:cNvSpPr txBox="1">
            <a:spLocks noChangeArrowheads="1"/>
          </p:cNvSpPr>
          <p:nvPr/>
        </p:nvSpPr>
        <p:spPr bwMode="auto">
          <a:xfrm>
            <a:off x="4943872" y="3805239"/>
            <a:ext cx="942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</a:rPr>
              <a:t>otherwise</a:t>
            </a:r>
          </a:p>
        </p:txBody>
      </p:sp>
      <p:pic>
        <p:nvPicPr>
          <p:cNvPr id="60424" name="Picture 7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7" y="778300"/>
            <a:ext cx="3240360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9624392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error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detection, correction</a:t>
            </a:r>
          </a:p>
        </p:txBody>
      </p:sp>
    </p:spTree>
    <p:extLst>
      <p:ext uri="{BB962C8B-B14F-4D97-AF65-F5344CB8AC3E}">
        <p14:creationId xmlns:p14="http://schemas.microsoft.com/office/powerpoint/2010/main" val="5272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1" y="957924"/>
            <a:ext cx="3165996" cy="9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1993900" y="285750"/>
            <a:ext cx="53340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Parity checking</a:t>
            </a:r>
          </a:p>
        </p:txBody>
      </p:sp>
      <p:pic>
        <p:nvPicPr>
          <p:cNvPr id="62469" name="Picture 3" descr="522 Single Bit Parit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727325"/>
            <a:ext cx="26098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2185988" y="1416050"/>
            <a:ext cx="28194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3363" indent="-233363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</a:rPr>
              <a:t>single bit parity:</a:t>
            </a:r>
            <a:r>
              <a:rPr lang="en-US" sz="2400" b="1" dirty="0">
                <a:solidFill>
                  <a:srgbClr val="CC0000"/>
                </a:solidFill>
                <a:latin typeface="Arial" charset="0"/>
              </a:rPr>
              <a:t> 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99"/>
                </a:solidFill>
                <a:latin typeface="Arial" charset="0"/>
              </a:rPr>
              <a:t>d</a:t>
            </a:r>
            <a:r>
              <a:rPr lang="en-US" sz="2000" i="0" dirty="0">
                <a:solidFill>
                  <a:srgbClr val="000099"/>
                </a:solidFill>
                <a:latin typeface="Arial" charset="0"/>
              </a:rPr>
              <a:t>etect single bit errors</a:t>
            </a:r>
          </a:p>
        </p:txBody>
      </p:sp>
      <p:pic>
        <p:nvPicPr>
          <p:cNvPr id="62471" name="Picture 5" descr="523 Double Bit Parit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13" y="2327275"/>
            <a:ext cx="37512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5349876" y="1409701"/>
            <a:ext cx="448421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</a:rPr>
              <a:t>two-dimensional bit parity: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Arial" charset="0"/>
              </a:rPr>
              <a:t> </a:t>
            </a:r>
            <a:r>
              <a:rPr lang="en-US" sz="2000" i="0" dirty="0">
                <a:solidFill>
                  <a:srgbClr val="000099"/>
                </a:solidFill>
                <a:latin typeface="Arial" charset="0"/>
              </a:rPr>
              <a:t>detect and correct single bit errors</a:t>
            </a:r>
          </a:p>
        </p:txBody>
      </p:sp>
      <p:sp>
        <p:nvSpPr>
          <p:cNvPr id="12298" name="Oval 7"/>
          <p:cNvSpPr>
            <a:spLocks noChangeArrowheads="1"/>
          </p:cNvSpPr>
          <p:nvPr/>
        </p:nvSpPr>
        <p:spPr bwMode="auto">
          <a:xfrm>
            <a:off x="6096001" y="5338764"/>
            <a:ext cx="163513" cy="21113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299" name="Oval 9"/>
          <p:cNvSpPr>
            <a:spLocks noChangeArrowheads="1"/>
          </p:cNvSpPr>
          <p:nvPr/>
        </p:nvSpPr>
        <p:spPr bwMode="auto">
          <a:xfrm>
            <a:off x="7772400" y="5334001"/>
            <a:ext cx="147638" cy="20796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2475" name="TextBox 1"/>
          <p:cNvSpPr txBox="1">
            <a:spLocks noChangeArrowheads="1"/>
          </p:cNvSpPr>
          <p:nvPr/>
        </p:nvSpPr>
        <p:spPr bwMode="auto">
          <a:xfrm>
            <a:off x="6027739" y="5241925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i="0" dirty="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62476" name="TextBox 13"/>
          <p:cNvSpPr txBox="1">
            <a:spLocks noChangeArrowheads="1"/>
          </p:cNvSpPr>
          <p:nvPr/>
        </p:nvSpPr>
        <p:spPr bwMode="auto">
          <a:xfrm>
            <a:off x="7686676" y="5232400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i="0" dirty="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17" name="Rectangle 7"/>
          <p:cNvSpPr txBox="1">
            <a:spLocks noChangeArrowheads="1"/>
          </p:cNvSpPr>
          <p:nvPr/>
        </p:nvSpPr>
        <p:spPr>
          <a:xfrm>
            <a:off x="9624392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error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detection, correction</a:t>
            </a:r>
          </a:p>
        </p:txBody>
      </p:sp>
    </p:spTree>
    <p:extLst>
      <p:ext uri="{BB962C8B-B14F-4D97-AF65-F5344CB8AC3E}">
        <p14:creationId xmlns:p14="http://schemas.microsoft.com/office/powerpoint/2010/main" val="163385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1271464" y="0"/>
            <a:ext cx="5910808" cy="1014412"/>
          </a:xfrm>
        </p:spPr>
        <p:txBody>
          <a:bodyPr/>
          <a:lstStyle/>
          <a:p>
            <a:pPr>
              <a:defRPr/>
            </a:pPr>
            <a:r>
              <a:rPr lang="en-US" dirty="0"/>
              <a:t>Internet checksum </a:t>
            </a:r>
            <a:r>
              <a:rPr lang="en-US" sz="3600" dirty="0"/>
              <a:t>(review)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6625" y="2519364"/>
            <a:ext cx="3657600" cy="349567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sender: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/>
              <a:t>treat segment contents as sequence of 16-bit integers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/>
              <a:t>checksum: addition </a:t>
            </a:r>
            <a:r>
              <a:rPr lang="en-US" sz="2400"/>
              <a:t>(</a:t>
            </a:r>
            <a:r>
              <a:rPr lang="en-US" sz="2400" smtClean="0"/>
              <a:t>1</a:t>
            </a:r>
            <a:r>
              <a:rPr lang="en-US" altLang="ja-JP" sz="2400" smtClean="0"/>
              <a:t>'</a:t>
            </a:r>
            <a:r>
              <a:rPr lang="en-US" sz="2400" smtClean="0"/>
              <a:t>s </a:t>
            </a:r>
            <a:r>
              <a:rPr lang="en-US" sz="2400" dirty="0"/>
              <a:t>complement sum) of segment contents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/>
              <a:t>sender puts checksum value into UDP checksum field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endParaRPr lang="en-US" dirty="0"/>
          </a:p>
          <a:p>
            <a:pPr>
              <a:lnSpc>
                <a:spcPct val="75000"/>
              </a:lnSpc>
              <a:defRPr/>
            </a:pPr>
            <a:endParaRPr lang="en-US" dirty="0"/>
          </a:p>
        </p:txBody>
      </p:sp>
      <p:sp>
        <p:nvSpPr>
          <p:cNvPr id="1331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72200" y="2552701"/>
            <a:ext cx="4057650" cy="3414713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</a:rPr>
              <a:t>receiver: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/>
              <a:t>compute checksum of received segment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/>
              <a:t>check if computed checksum equals checksum field value: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NO - error detected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YES - no error detected. </a:t>
            </a:r>
            <a:r>
              <a:rPr lang="en-US" i="1" dirty="0"/>
              <a:t>But maybe errors nonetheless?</a:t>
            </a:r>
            <a:r>
              <a:rPr lang="en-US" dirty="0"/>
              <a:t> </a:t>
            </a:r>
            <a:endParaRPr lang="en-US" sz="2000" dirty="0"/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2219324" y="1457326"/>
            <a:ext cx="841318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dirty="0">
                <a:solidFill>
                  <a:srgbClr val="CC0000"/>
                </a:solidFill>
                <a:latin typeface="Comic Sans MS" panose="030F0702030302020204" pitchFamily="66" charset="0"/>
              </a:rPr>
              <a:t>goal: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detect </a:t>
            </a:r>
            <a:r>
              <a:rPr lang="en-US" altLang="ja-JP" sz="24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"</a:t>
            </a:r>
            <a:r>
              <a:rPr lang="en-US" sz="24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errors</a:t>
            </a:r>
            <a:r>
              <a:rPr lang="en-US" altLang="ja-JP" sz="24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"</a:t>
            </a:r>
            <a:r>
              <a:rPr lang="en-US" sz="24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(e.g., flipped bits) in transmitted packet (note: used at transport layer only)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400" dirty="0">
              <a:latin typeface="Comic Sans MS" panose="030F0702030302020204" pitchFamily="66" charset="0"/>
            </a:endParaRPr>
          </a:p>
        </p:txBody>
      </p:sp>
      <p:pic>
        <p:nvPicPr>
          <p:cNvPr id="64519" name="Picture 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5" y="841374"/>
            <a:ext cx="5832648" cy="67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624392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error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detection, correction</a:t>
            </a:r>
          </a:p>
        </p:txBody>
      </p:sp>
    </p:spTree>
    <p:extLst>
      <p:ext uri="{BB962C8B-B14F-4D97-AF65-F5344CB8AC3E}">
        <p14:creationId xmlns:p14="http://schemas.microsoft.com/office/powerpoint/2010/main" val="336900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3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846963"/>
            <a:ext cx="6192688" cy="61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3970"/>
            <a:ext cx="6409531" cy="1004887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Cyclic redundancy check</a:t>
            </a:r>
            <a:endParaRPr lang="en-US" sz="4800" dirty="0"/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1688" y="1319214"/>
            <a:ext cx="7772400" cy="336073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400" dirty="0"/>
              <a:t>more powerful error-detection coding</a:t>
            </a:r>
          </a:p>
          <a:p>
            <a:pPr>
              <a:defRPr/>
            </a:pPr>
            <a:r>
              <a:rPr lang="en-US" sz="2400" dirty="0"/>
              <a:t>view data bits, </a:t>
            </a:r>
            <a:r>
              <a:rPr lang="en-US" sz="2400" dirty="0">
                <a:solidFill>
                  <a:srgbClr val="CC0000"/>
                </a:solidFill>
              </a:rPr>
              <a:t>D</a:t>
            </a:r>
            <a:r>
              <a:rPr lang="en-US" sz="2400" dirty="0"/>
              <a:t>, as a binary number</a:t>
            </a:r>
          </a:p>
          <a:p>
            <a:pPr>
              <a:defRPr/>
            </a:pPr>
            <a:r>
              <a:rPr lang="en-US" sz="2400" dirty="0"/>
              <a:t>choose r+1 bit pattern (generator), </a:t>
            </a:r>
            <a:r>
              <a:rPr lang="en-US" sz="2400" dirty="0">
                <a:solidFill>
                  <a:srgbClr val="CC0000"/>
                </a:solidFill>
              </a:rPr>
              <a:t>G</a:t>
            </a:r>
            <a:r>
              <a:rPr lang="en-US" sz="2400" dirty="0"/>
              <a:t> </a:t>
            </a:r>
          </a:p>
          <a:p>
            <a:pPr>
              <a:defRPr/>
            </a:pPr>
            <a:r>
              <a:rPr lang="en-US" sz="2400" dirty="0"/>
              <a:t>goal: choose r CRC bits, </a:t>
            </a:r>
            <a:r>
              <a:rPr lang="en-US" sz="2400" dirty="0">
                <a:solidFill>
                  <a:srgbClr val="CC0000"/>
                </a:solidFill>
              </a:rPr>
              <a:t>R</a:t>
            </a:r>
            <a:r>
              <a:rPr lang="en-US" sz="2400" dirty="0"/>
              <a:t>, such that</a:t>
            </a:r>
          </a:p>
          <a:p>
            <a:pPr lvl="1">
              <a:defRPr/>
            </a:pPr>
            <a:r>
              <a:rPr lang="en-US" sz="2000" dirty="0"/>
              <a:t> &lt;D,R&gt; exactly divisible by G (modulo 2) </a:t>
            </a:r>
          </a:p>
          <a:p>
            <a:pPr lvl="1">
              <a:defRPr/>
            </a:pPr>
            <a:r>
              <a:rPr lang="en-US" sz="2000" dirty="0"/>
              <a:t>receiver knows G, divides &lt;D,R&gt; by G.  If non-zero remainder: error detected!</a:t>
            </a:r>
          </a:p>
          <a:p>
            <a:pPr lvl="1">
              <a:defRPr/>
            </a:pPr>
            <a:r>
              <a:rPr lang="en-US" sz="2000" dirty="0"/>
              <a:t>can detect all burst errors less than r+1 bits</a:t>
            </a:r>
          </a:p>
          <a:p>
            <a:pPr>
              <a:defRPr/>
            </a:pPr>
            <a:r>
              <a:rPr lang="en-US" sz="2400" dirty="0"/>
              <a:t>widely used in practice (Ethernet, 802.11 WiFi, ATM)</a:t>
            </a:r>
          </a:p>
        </p:txBody>
      </p:sp>
      <p:pic>
        <p:nvPicPr>
          <p:cNvPr id="66566" name="Picture 4" descr="524 CRC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1" y="4743450"/>
            <a:ext cx="573881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9624392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error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detection, correction</a:t>
            </a:r>
          </a:p>
        </p:txBody>
      </p:sp>
    </p:spTree>
    <p:extLst>
      <p:ext uri="{BB962C8B-B14F-4D97-AF65-F5344CB8AC3E}">
        <p14:creationId xmlns:p14="http://schemas.microsoft.com/office/powerpoint/2010/main" val="176040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type="title"/>
          </p:nvPr>
        </p:nvSpPr>
        <p:spPr>
          <a:xfrm>
            <a:off x="347056" y="61668"/>
            <a:ext cx="3390528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CRC example</a:t>
            </a:r>
            <a:endParaRPr lang="en-US" dirty="0"/>
          </a:p>
        </p:txBody>
      </p:sp>
      <p:sp>
        <p:nvSpPr>
          <p:cNvPr id="1536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05026" y="1447800"/>
            <a:ext cx="3711575" cy="3244850"/>
          </a:xfrm>
        </p:spPr>
        <p:txBody>
          <a:bodyPr>
            <a:normAutofit lnSpcReduction="10000"/>
          </a:bodyPr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</a:rPr>
              <a:t>want:</a:t>
            </a:r>
            <a:endParaRPr lang="en-US" sz="3200" dirty="0"/>
          </a:p>
          <a:p>
            <a:pPr lvl="1"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800" dirty="0"/>
              <a:t>D</a:t>
            </a:r>
            <a:r>
              <a:rPr lang="en-US" sz="2800" baseline="26000" dirty="0"/>
              <a:t>.</a:t>
            </a:r>
            <a:r>
              <a:rPr lang="en-US" sz="2800" dirty="0"/>
              <a:t>2</a:t>
            </a:r>
            <a:r>
              <a:rPr lang="en-US" sz="2800" baseline="30000" dirty="0"/>
              <a:t>r</a:t>
            </a:r>
            <a:r>
              <a:rPr lang="en-US" sz="2800" dirty="0"/>
              <a:t> XOR R = nG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</a:rPr>
              <a:t>equivalently:</a:t>
            </a:r>
            <a:endParaRPr lang="en-US" sz="3200" dirty="0"/>
          </a:p>
          <a:p>
            <a:pPr lvl="1"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800" dirty="0"/>
              <a:t>D</a:t>
            </a:r>
            <a:r>
              <a:rPr lang="en-US" sz="2800" baseline="26000" dirty="0"/>
              <a:t>.</a:t>
            </a:r>
            <a:r>
              <a:rPr lang="en-US" sz="2800" dirty="0"/>
              <a:t>2</a:t>
            </a:r>
            <a:r>
              <a:rPr lang="en-US" sz="2800" baseline="30000" dirty="0"/>
              <a:t>r</a:t>
            </a:r>
            <a:r>
              <a:rPr lang="en-US" sz="2800" dirty="0"/>
              <a:t> = nG XOR R 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</a:rPr>
              <a:t>equivalently:</a:t>
            </a:r>
            <a:r>
              <a:rPr lang="en-US" dirty="0"/>
              <a:t>  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/>
              <a:t>    if we divide D</a:t>
            </a:r>
            <a:r>
              <a:rPr lang="en-US" baseline="26000" dirty="0"/>
              <a:t>.</a:t>
            </a:r>
            <a:r>
              <a:rPr lang="en-US" dirty="0"/>
              <a:t>2</a:t>
            </a:r>
            <a:r>
              <a:rPr lang="en-US" baseline="30000" dirty="0"/>
              <a:t>r</a:t>
            </a:r>
            <a:r>
              <a:rPr lang="en-US" dirty="0"/>
              <a:t> by G, want remainder R to satisfy:</a:t>
            </a:r>
            <a:endParaRPr lang="en-US" sz="3200" dirty="0"/>
          </a:p>
        </p:txBody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2751139" y="4957763"/>
            <a:ext cx="3767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Arial" charset="0"/>
              </a:rPr>
              <a:t>R</a:t>
            </a:r>
            <a:r>
              <a:rPr lang="en-US" dirty="0">
                <a:solidFill>
                  <a:srgbClr val="000099"/>
                </a:solidFill>
                <a:latin typeface="Arial" charset="0"/>
              </a:rPr>
              <a:t> = remainder[           ]</a:t>
            </a:r>
          </a:p>
        </p:txBody>
      </p:sp>
      <p:sp>
        <p:nvSpPr>
          <p:cNvPr id="15368" name="Text Box 6"/>
          <p:cNvSpPr txBox="1">
            <a:spLocks noChangeArrowheads="1"/>
          </p:cNvSpPr>
          <p:nvPr/>
        </p:nvSpPr>
        <p:spPr bwMode="auto">
          <a:xfrm>
            <a:off x="4165601" y="4797426"/>
            <a:ext cx="13366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</a:rPr>
              <a:t>D</a:t>
            </a:r>
            <a:r>
              <a:rPr lang="en-US" sz="2400" baseline="26000" dirty="0">
                <a:latin typeface="Arial" charset="0"/>
              </a:rPr>
              <a:t>.</a:t>
            </a:r>
            <a:r>
              <a:rPr lang="en-US" sz="2400" dirty="0">
                <a:latin typeface="Arial" charset="0"/>
              </a:rPr>
              <a:t>2</a:t>
            </a:r>
            <a:r>
              <a:rPr lang="en-US" sz="2400" baseline="30000" dirty="0">
                <a:latin typeface="Arial" charset="0"/>
              </a:rPr>
              <a:t>r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G</a:t>
            </a:r>
          </a:p>
        </p:txBody>
      </p:sp>
      <p:sp>
        <p:nvSpPr>
          <p:cNvPr id="15369" name="Line 7"/>
          <p:cNvSpPr>
            <a:spLocks noChangeShapeType="1"/>
          </p:cNvSpPr>
          <p:nvPr/>
        </p:nvSpPr>
        <p:spPr bwMode="auto">
          <a:xfrm>
            <a:off x="4508501" y="5213350"/>
            <a:ext cx="631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2579689" y="4622801"/>
            <a:ext cx="3201987" cy="119062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68617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56" y="962818"/>
            <a:ext cx="3300672" cy="8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8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988" y="1028700"/>
            <a:ext cx="4106862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7"/>
          <p:cNvSpPr txBox="1">
            <a:spLocks noChangeArrowheads="1"/>
          </p:cNvSpPr>
          <p:nvPr/>
        </p:nvSpPr>
        <p:spPr>
          <a:xfrm>
            <a:off x="9624392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error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detection, correction</a:t>
            </a:r>
          </a:p>
        </p:txBody>
      </p:sp>
    </p:spTree>
    <p:extLst>
      <p:ext uri="{BB962C8B-B14F-4D97-AF65-F5344CB8AC3E}">
        <p14:creationId xmlns:p14="http://schemas.microsoft.com/office/powerpoint/2010/main" val="238065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标题 16486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Cyclic Redundancy Check</a:t>
            </a:r>
          </a:p>
        </p:txBody>
      </p:sp>
      <p:sp>
        <p:nvSpPr>
          <p:cNvPr id="164867" name="文本占位符 16486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Powerful error detection scheme</a:t>
            </a:r>
          </a:p>
          <a:p>
            <a:r>
              <a:rPr lang="en-US" altLang="zh-CN"/>
              <a:t>Rather than addition, binary division is used </a:t>
            </a:r>
            <a:r>
              <a:rPr lang="en-US" altLang="zh-CN">
                <a:sym typeface="Wingdings" panose="05000000000000000000" pitchFamily="2" charset="2"/>
              </a:rPr>
              <a:t> Finite Algebra Theory (Galois Fields)</a:t>
            </a:r>
            <a:endParaRPr lang="en-US" altLang="zh-CN"/>
          </a:p>
          <a:p>
            <a:r>
              <a:rPr lang="en-US" altLang="zh-CN"/>
              <a:t>Can be easily implemented with small amount of hardware</a:t>
            </a:r>
          </a:p>
          <a:p>
            <a:pPr lvl="1"/>
            <a:r>
              <a:rPr lang="en-US" altLang="zh-CN"/>
              <a:t>Shift registers</a:t>
            </a:r>
          </a:p>
          <a:p>
            <a:pPr lvl="1"/>
            <a:r>
              <a:rPr lang="en-US" altLang="zh-CN"/>
              <a:t>XOR (for addition and subtraction)</a:t>
            </a:r>
          </a:p>
        </p:txBody>
      </p:sp>
    </p:spTree>
    <p:extLst>
      <p:ext uri="{BB962C8B-B14F-4D97-AF65-F5344CB8AC3E}">
        <p14:creationId xmlns:p14="http://schemas.microsoft.com/office/powerpoint/2010/main" val="123872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3313"/>
          <p:cNvSpPr>
            <a:spLocks noGrp="1"/>
          </p:cNvSpPr>
          <p:nvPr>
            <p:ph type="title"/>
          </p:nvPr>
        </p:nvSpPr>
        <p:spPr>
          <a:xfrm>
            <a:off x="1932940" y="762000"/>
            <a:ext cx="8779510" cy="1447800"/>
          </a:xfrm>
          <a:ln>
            <a:solidFill>
              <a:schemeClr val="tx1"/>
            </a:solidFill>
            <a:miter/>
          </a:ln>
        </p:spPr>
        <p:txBody>
          <a:bodyPr anchor="ctr"/>
          <a:lstStyle/>
          <a:p>
            <a:r>
              <a:rPr lang="en-US" altLang="zh-CN"/>
              <a:t>A binary code sequence can be viewed as</a:t>
            </a:r>
            <a:br>
              <a:rPr lang="en-US" altLang="zh-CN"/>
            </a:br>
            <a:r>
              <a:rPr lang="en-US" altLang="zh-CN"/>
              <a:t>a polynomial in binary</a:t>
            </a:r>
          </a:p>
        </p:txBody>
      </p:sp>
      <p:graphicFrame>
        <p:nvGraphicFramePr>
          <p:cNvPr id="13315" name="对象 13314"/>
          <p:cNvGraphicFramePr/>
          <p:nvPr/>
        </p:nvGraphicFramePr>
        <p:xfrm>
          <a:off x="4391025" y="5297170"/>
          <a:ext cx="34099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r:id="rId3" imgW="875665" imgH="203200" progId="Equation.3">
                  <p:embed/>
                </p:oleObj>
              </mc:Choice>
              <mc:Fallback>
                <p:oleObj r:id="rId3" imgW="875665" imgH="203200" progId="Equation.3">
                  <p:embed/>
                  <p:pic>
                    <p:nvPicPr>
                      <p:cNvPr id="13315" name="对象 133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1025" y="5297170"/>
                        <a:ext cx="340995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对象 13316"/>
          <p:cNvGraphicFramePr/>
          <p:nvPr/>
        </p:nvGraphicFramePr>
        <p:xfrm>
          <a:off x="1964055" y="3876675"/>
          <a:ext cx="8331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r:id="rId5" imgW="2271395" imgH="203200" progId="Equation.3">
                  <p:embed/>
                </p:oleObj>
              </mc:Choice>
              <mc:Fallback>
                <p:oleObj r:id="rId5" imgW="2271395" imgH="203200" progId="Equation.3">
                  <p:embed/>
                  <p:pic>
                    <p:nvPicPr>
                      <p:cNvPr id="13317" name="对象 133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64055" y="3876675"/>
                        <a:ext cx="83312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文本框 13317"/>
          <p:cNvSpPr txBox="1"/>
          <p:nvPr/>
        </p:nvSpPr>
        <p:spPr>
          <a:xfrm>
            <a:off x="5922010" y="4916805"/>
            <a:ext cx="40132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/>
              <a:t>or</a:t>
            </a:r>
          </a:p>
        </p:txBody>
      </p:sp>
      <p:sp>
        <p:nvSpPr>
          <p:cNvPr id="13319" name="文本框 13318"/>
          <p:cNvSpPr txBox="1"/>
          <p:nvPr/>
        </p:nvSpPr>
        <p:spPr>
          <a:xfrm>
            <a:off x="4455795" y="3403600"/>
            <a:ext cx="3224024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solidFill>
                  <a:srgbClr val="000099"/>
                </a:solidFill>
              </a:rPr>
              <a:t>WHICH CAN BE VIEWED AS</a:t>
            </a:r>
          </a:p>
        </p:txBody>
      </p:sp>
      <p:sp>
        <p:nvSpPr>
          <p:cNvPr id="13320" name="文本框 13319"/>
          <p:cNvSpPr txBox="1"/>
          <p:nvPr/>
        </p:nvSpPr>
        <p:spPr>
          <a:xfrm>
            <a:off x="2076450" y="2541270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1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1" name="文本框 13320"/>
          <p:cNvSpPr txBox="1"/>
          <p:nvPr/>
        </p:nvSpPr>
        <p:spPr>
          <a:xfrm>
            <a:off x="4591050" y="2544445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1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2" name="文本框 13321"/>
          <p:cNvSpPr txBox="1"/>
          <p:nvPr/>
        </p:nvSpPr>
        <p:spPr>
          <a:xfrm>
            <a:off x="8401050" y="2528570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1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3" name="文本框 13322"/>
          <p:cNvSpPr txBox="1"/>
          <p:nvPr/>
        </p:nvSpPr>
        <p:spPr>
          <a:xfrm>
            <a:off x="9544050" y="2528570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1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4" name="文本框 13323"/>
          <p:cNvSpPr txBox="1"/>
          <p:nvPr/>
        </p:nvSpPr>
        <p:spPr>
          <a:xfrm>
            <a:off x="3295650" y="2528570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0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5" name="文本框 13324"/>
          <p:cNvSpPr txBox="1"/>
          <p:nvPr/>
        </p:nvSpPr>
        <p:spPr>
          <a:xfrm>
            <a:off x="5810250" y="2544445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0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6" name="文本框 13325"/>
          <p:cNvSpPr txBox="1"/>
          <p:nvPr/>
        </p:nvSpPr>
        <p:spPr>
          <a:xfrm>
            <a:off x="7105650" y="2544445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0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243413" y="6696629"/>
            <a:ext cx="2364415" cy="168065"/>
          </a:xfrm>
        </p:spPr>
        <p:txBody>
          <a:bodyPr/>
          <a:lstStyle/>
          <a:p>
            <a:r>
              <a:rPr dirty="0"/>
              <a:t>1-0-0</a:t>
            </a:r>
          </a:p>
        </p:txBody>
      </p:sp>
    </p:spTree>
    <p:extLst>
      <p:ext uri="{BB962C8B-B14F-4D97-AF65-F5344CB8AC3E}">
        <p14:creationId xmlns:p14="http://schemas.microsoft.com/office/powerpoint/2010/main" val="140066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3313"/>
          <p:cNvSpPr>
            <a:spLocks noGrp="1"/>
          </p:cNvSpPr>
          <p:nvPr>
            <p:ph type="title"/>
          </p:nvPr>
        </p:nvSpPr>
        <p:spPr>
          <a:xfrm>
            <a:off x="1932940" y="762000"/>
            <a:ext cx="8779510" cy="1447800"/>
          </a:xfrm>
          <a:ln>
            <a:solidFill>
              <a:schemeClr val="tx1"/>
            </a:solidFill>
            <a:miter/>
          </a:ln>
        </p:spPr>
        <p:txBody>
          <a:bodyPr anchor="ctr"/>
          <a:lstStyle/>
          <a:p>
            <a:r>
              <a:rPr lang="en-US" altLang="zh-CN"/>
              <a:t>multiplication</a:t>
            </a:r>
          </a:p>
        </p:txBody>
      </p:sp>
      <p:graphicFrame>
        <p:nvGraphicFramePr>
          <p:cNvPr id="13315" name="对象 13314"/>
          <p:cNvGraphicFramePr/>
          <p:nvPr/>
        </p:nvGraphicFramePr>
        <p:xfrm>
          <a:off x="3155315" y="5241608"/>
          <a:ext cx="430276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r:id="rId3" imgW="1104900" imgH="228600" progId="Equation.3">
                  <p:embed/>
                </p:oleObj>
              </mc:Choice>
              <mc:Fallback>
                <p:oleObj r:id="rId3" imgW="1104900" imgH="228600" progId="Equation.3">
                  <p:embed/>
                  <p:pic>
                    <p:nvPicPr>
                      <p:cNvPr id="13315" name="对象 133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5315" y="5241608"/>
                        <a:ext cx="4302760" cy="1000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对象 13316"/>
          <p:cNvGraphicFramePr/>
          <p:nvPr/>
        </p:nvGraphicFramePr>
        <p:xfrm>
          <a:off x="1170940" y="3876675"/>
          <a:ext cx="833882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r:id="rId5" imgW="2273300" imgH="203200" progId="Equation.3">
                  <p:embed/>
                </p:oleObj>
              </mc:Choice>
              <mc:Fallback>
                <p:oleObj r:id="rId5" imgW="2273300" imgH="203200" progId="Equation.3">
                  <p:embed/>
                  <p:pic>
                    <p:nvPicPr>
                      <p:cNvPr id="13317" name="对象 133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0940" y="3876675"/>
                        <a:ext cx="833882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文本框 13319"/>
          <p:cNvSpPr txBox="1"/>
          <p:nvPr/>
        </p:nvSpPr>
        <p:spPr>
          <a:xfrm>
            <a:off x="1287145" y="2541270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1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1" name="文本框 13320"/>
          <p:cNvSpPr txBox="1"/>
          <p:nvPr/>
        </p:nvSpPr>
        <p:spPr>
          <a:xfrm>
            <a:off x="3801745" y="2544445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1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2" name="文本框 13321"/>
          <p:cNvSpPr txBox="1"/>
          <p:nvPr/>
        </p:nvSpPr>
        <p:spPr>
          <a:xfrm>
            <a:off x="7611745" y="2528570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1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3" name="文本框 13322"/>
          <p:cNvSpPr txBox="1"/>
          <p:nvPr/>
        </p:nvSpPr>
        <p:spPr>
          <a:xfrm>
            <a:off x="8754745" y="2528570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1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4" name="文本框 13323"/>
          <p:cNvSpPr txBox="1"/>
          <p:nvPr/>
        </p:nvSpPr>
        <p:spPr>
          <a:xfrm>
            <a:off x="2506345" y="2528570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0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5" name="文本框 13324"/>
          <p:cNvSpPr txBox="1"/>
          <p:nvPr/>
        </p:nvSpPr>
        <p:spPr>
          <a:xfrm>
            <a:off x="5020945" y="2544445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0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6" name="文本框 13325"/>
          <p:cNvSpPr txBox="1"/>
          <p:nvPr/>
        </p:nvSpPr>
        <p:spPr>
          <a:xfrm>
            <a:off x="6316345" y="2544445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0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243413" y="6696629"/>
            <a:ext cx="2364415" cy="168065"/>
          </a:xfrm>
        </p:spPr>
        <p:txBody>
          <a:bodyPr/>
          <a:lstStyle/>
          <a:p>
            <a:r>
              <a:rPr dirty="0"/>
              <a:t>1-0-0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812020" y="2527935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0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56570" y="2511425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0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72875" y="2494915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0</a:t>
            </a:r>
            <a:endParaRPr lang="en-US" altLang="zh-CN">
              <a:solidFill>
                <a:srgbClr val="000099"/>
              </a:solidFill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9812655" y="3965575"/>
          <a:ext cx="2224405" cy="71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r:id="rId7" imgW="1066800" imgH="203200" progId="Equation.3">
                  <p:embed/>
                </p:oleObj>
              </mc:Choice>
              <mc:Fallback>
                <p:oleObj r:id="rId7" imgW="1066800" imgH="203200" progId="Equation.3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12655" y="3965575"/>
                        <a:ext cx="2224405" cy="7137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>
            <a:stCxn id="13315" idx="0"/>
          </p:cNvCxnSpPr>
          <p:nvPr/>
        </p:nvCxnSpPr>
        <p:spPr>
          <a:xfrm flipV="1">
            <a:off x="5306695" y="4858385"/>
            <a:ext cx="0" cy="38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5290185" y="3406775"/>
            <a:ext cx="0" cy="38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10887075" y="3406775"/>
            <a:ext cx="0" cy="38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505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7401" y="863000"/>
            <a:ext cx="7206951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0"/>
            <a:ext cx="7772400" cy="1143000"/>
          </a:xfrm>
        </p:spPr>
        <p:txBody>
          <a:bodyPr/>
          <a:lstStyle/>
          <a:p>
            <a:r>
              <a:rPr lang="en-US" altLang="zh-CN" dirty="0" smtClean="0"/>
              <a:t>Chapter 6 The Link layer and LANs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855640" y="1143000"/>
            <a:ext cx="6408712" cy="4878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i="1" dirty="0" smtClean="0">
                <a:solidFill>
                  <a:srgbClr val="FF0000"/>
                </a:solidFill>
              </a:rPr>
              <a:t>our goals: </a:t>
            </a:r>
          </a:p>
          <a:p>
            <a:pPr>
              <a:defRPr/>
            </a:pPr>
            <a:r>
              <a:rPr lang="en-US" dirty="0" smtClean="0"/>
              <a:t>understand principles behind link layer services:</a:t>
            </a:r>
          </a:p>
          <a:p>
            <a:pPr lvl="1">
              <a:defRPr/>
            </a:pPr>
            <a:r>
              <a:rPr lang="en-US" dirty="0" smtClean="0"/>
              <a:t>error detection, correction</a:t>
            </a:r>
          </a:p>
          <a:p>
            <a:pPr lvl="1">
              <a:defRPr/>
            </a:pPr>
            <a:r>
              <a:rPr lang="en-US" dirty="0" smtClean="0"/>
              <a:t>sharing a broadcast channel: multiple access</a:t>
            </a:r>
          </a:p>
          <a:p>
            <a:pPr lvl="1">
              <a:defRPr/>
            </a:pPr>
            <a:r>
              <a:rPr lang="en-US" dirty="0" smtClean="0"/>
              <a:t>link layer addressing</a:t>
            </a:r>
          </a:p>
          <a:p>
            <a:pPr lvl="1">
              <a:defRPr/>
            </a:pPr>
            <a:r>
              <a:rPr lang="en-US" dirty="0" smtClean="0"/>
              <a:t>local area networks: Ethernet, VLANs</a:t>
            </a:r>
          </a:p>
          <a:p>
            <a:pPr>
              <a:defRPr/>
            </a:pPr>
            <a:r>
              <a:rPr lang="en-US" dirty="0" smtClean="0"/>
              <a:t>instantiation, implementation of various link layer technologies</a:t>
            </a:r>
            <a:endParaRPr lang="en-US" dirty="0"/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67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3313"/>
          <p:cNvSpPr>
            <a:spLocks noGrp="1"/>
          </p:cNvSpPr>
          <p:nvPr>
            <p:ph type="title"/>
          </p:nvPr>
        </p:nvSpPr>
        <p:spPr>
          <a:xfrm>
            <a:off x="1932940" y="762000"/>
            <a:ext cx="8779510" cy="1447800"/>
          </a:xfrm>
          <a:ln>
            <a:solidFill>
              <a:schemeClr val="tx1"/>
            </a:solidFill>
            <a:miter/>
          </a:ln>
        </p:spPr>
        <p:txBody>
          <a:bodyPr anchor="ctr"/>
          <a:lstStyle/>
          <a:p>
            <a:r>
              <a:rPr lang="en-US" altLang="zh-CN"/>
              <a:t>multiplication</a:t>
            </a:r>
          </a:p>
        </p:txBody>
      </p:sp>
      <p:graphicFrame>
        <p:nvGraphicFramePr>
          <p:cNvPr id="13315" name="对象 13314"/>
          <p:cNvGraphicFramePr/>
          <p:nvPr>
            <p:extLst>
              <p:ext uri="{D42A27DB-BD31-4B8C-83A1-F6EECF244321}">
                <p14:modId xmlns:p14="http://schemas.microsoft.com/office/powerpoint/2010/main" val="3012863243"/>
              </p:ext>
            </p:extLst>
          </p:nvPr>
        </p:nvGraphicFramePr>
        <p:xfrm>
          <a:off x="2512060" y="5528628"/>
          <a:ext cx="558927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r:id="rId3" imgW="1435100" imgH="228600" progId="Equation.3">
                  <p:embed/>
                </p:oleObj>
              </mc:Choice>
              <mc:Fallback>
                <p:oleObj r:id="rId3" imgW="1435100" imgH="228600" progId="Equation.3">
                  <p:embed/>
                  <p:pic>
                    <p:nvPicPr>
                      <p:cNvPr id="13315" name="对象 133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2060" y="5528628"/>
                        <a:ext cx="5589270" cy="1000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对象 13316"/>
          <p:cNvGraphicFramePr/>
          <p:nvPr>
            <p:extLst>
              <p:ext uri="{D42A27DB-BD31-4B8C-83A1-F6EECF244321}">
                <p14:modId xmlns:p14="http://schemas.microsoft.com/office/powerpoint/2010/main" val="3239794297"/>
              </p:ext>
            </p:extLst>
          </p:nvPr>
        </p:nvGraphicFramePr>
        <p:xfrm>
          <a:off x="381635" y="3876675"/>
          <a:ext cx="833882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r:id="rId5" imgW="2273300" imgH="203200" progId="Equation.3">
                  <p:embed/>
                </p:oleObj>
              </mc:Choice>
              <mc:Fallback>
                <p:oleObj r:id="rId5" imgW="2273300" imgH="203200" progId="Equation.3">
                  <p:embed/>
                  <p:pic>
                    <p:nvPicPr>
                      <p:cNvPr id="13317" name="对象 133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635" y="3876675"/>
                        <a:ext cx="833882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文本框 13319"/>
          <p:cNvSpPr txBox="1"/>
          <p:nvPr/>
        </p:nvSpPr>
        <p:spPr>
          <a:xfrm>
            <a:off x="569595" y="2541270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1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1" name="文本框 13320"/>
          <p:cNvSpPr txBox="1"/>
          <p:nvPr/>
        </p:nvSpPr>
        <p:spPr>
          <a:xfrm>
            <a:off x="2940685" y="2544445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0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2" name="文本框 13321"/>
          <p:cNvSpPr txBox="1"/>
          <p:nvPr/>
        </p:nvSpPr>
        <p:spPr>
          <a:xfrm>
            <a:off x="6607175" y="2528570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1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3" name="文本框 13322"/>
          <p:cNvSpPr txBox="1"/>
          <p:nvPr/>
        </p:nvSpPr>
        <p:spPr>
          <a:xfrm>
            <a:off x="8037195" y="2528570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1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4" name="文本框 13323"/>
          <p:cNvSpPr txBox="1"/>
          <p:nvPr/>
        </p:nvSpPr>
        <p:spPr>
          <a:xfrm>
            <a:off x="1717040" y="2528570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0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5" name="文本框 13324"/>
          <p:cNvSpPr txBox="1"/>
          <p:nvPr/>
        </p:nvSpPr>
        <p:spPr>
          <a:xfrm>
            <a:off x="4159885" y="2544445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 dirty="0">
                <a:solidFill>
                  <a:srgbClr val="000099"/>
                </a:solidFill>
              </a:rPr>
              <a:t>0</a:t>
            </a:r>
            <a:endParaRPr lang="en-US" altLang="zh-CN" dirty="0">
              <a:solidFill>
                <a:srgbClr val="000099"/>
              </a:solidFill>
            </a:endParaRPr>
          </a:p>
        </p:txBody>
      </p:sp>
      <p:sp>
        <p:nvSpPr>
          <p:cNvPr id="13326" name="文本框 13325"/>
          <p:cNvSpPr txBox="1"/>
          <p:nvPr/>
        </p:nvSpPr>
        <p:spPr>
          <a:xfrm>
            <a:off x="5455285" y="2544445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1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243413" y="6696629"/>
            <a:ext cx="2364415" cy="168065"/>
          </a:xfrm>
        </p:spPr>
        <p:txBody>
          <a:bodyPr/>
          <a:lstStyle/>
          <a:p>
            <a:r>
              <a:rPr dirty="0">
                <a:solidFill>
                  <a:srgbClr val="000099"/>
                </a:solidFill>
              </a:rPr>
              <a:t>1-0-0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237980" y="2527935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1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26040" y="2511425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1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42345" y="2494915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0</a:t>
            </a:r>
            <a:endParaRPr lang="en-US" altLang="zh-CN">
              <a:solidFill>
                <a:srgbClr val="000099"/>
              </a:solidFill>
            </a:endParaRPr>
          </a:p>
        </p:txBody>
      </p:sp>
      <p:graphicFrame>
        <p:nvGraphicFramePr>
          <p:cNvPr id="6" name="对象 5"/>
          <p:cNvGraphicFramePr/>
          <p:nvPr>
            <p:extLst>
              <p:ext uri="{D42A27DB-BD31-4B8C-83A1-F6EECF244321}">
                <p14:modId xmlns:p14="http://schemas.microsoft.com/office/powerpoint/2010/main" val="3908044841"/>
              </p:ext>
            </p:extLst>
          </p:nvPr>
        </p:nvGraphicFramePr>
        <p:xfrm>
          <a:off x="9238615" y="3965575"/>
          <a:ext cx="2224405" cy="71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r:id="rId7" imgW="1066800" imgH="203200" progId="Equation.3">
                  <p:embed/>
                </p:oleObj>
              </mc:Choice>
              <mc:Fallback>
                <p:oleObj r:id="rId7" imgW="1066800" imgH="203200" progId="Equation.3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38615" y="3965575"/>
                        <a:ext cx="2224405" cy="7137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5306695" y="5288915"/>
            <a:ext cx="0" cy="38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5290185" y="3406775"/>
            <a:ext cx="0" cy="38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10887075" y="3406775"/>
            <a:ext cx="0" cy="38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对象 10"/>
          <p:cNvGraphicFramePr/>
          <p:nvPr>
            <p:extLst>
              <p:ext uri="{D42A27DB-BD31-4B8C-83A1-F6EECF244321}">
                <p14:modId xmlns:p14="http://schemas.microsoft.com/office/powerpoint/2010/main" val="3965361235"/>
              </p:ext>
            </p:extLst>
          </p:nvPr>
        </p:nvGraphicFramePr>
        <p:xfrm>
          <a:off x="3008630" y="4809490"/>
          <a:ext cx="9146540" cy="585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r:id="rId9" imgW="2628900" imgH="203200" progId="Equation.3">
                  <p:embed/>
                </p:oleObj>
              </mc:Choice>
              <mc:Fallback>
                <p:oleObj r:id="rId9" imgW="2628900" imgH="203200" progId="Equation.3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08630" y="4809490"/>
                        <a:ext cx="9146540" cy="5854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4749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3313"/>
          <p:cNvSpPr>
            <a:spLocks noGrp="1"/>
          </p:cNvSpPr>
          <p:nvPr>
            <p:ph type="title"/>
          </p:nvPr>
        </p:nvSpPr>
        <p:spPr>
          <a:xfrm>
            <a:off x="1932940" y="762000"/>
            <a:ext cx="8779510" cy="1447800"/>
          </a:xfrm>
          <a:ln>
            <a:solidFill>
              <a:schemeClr val="tx1"/>
            </a:solidFill>
            <a:miter/>
          </a:ln>
        </p:spPr>
        <p:txBody>
          <a:bodyPr anchor="ctr"/>
          <a:lstStyle/>
          <a:p>
            <a:r>
              <a:rPr lang="en-US" altLang="zh-CN"/>
              <a:t>addition</a:t>
            </a:r>
          </a:p>
        </p:txBody>
      </p:sp>
      <p:graphicFrame>
        <p:nvGraphicFramePr>
          <p:cNvPr id="13315" name="对象 13314"/>
          <p:cNvGraphicFramePr/>
          <p:nvPr/>
        </p:nvGraphicFramePr>
        <p:xfrm>
          <a:off x="3522980" y="3714116"/>
          <a:ext cx="385826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r:id="rId3" imgW="990600" imgH="203200" progId="Equation.3">
                  <p:embed/>
                </p:oleObj>
              </mc:Choice>
              <mc:Fallback>
                <p:oleObj r:id="rId3" imgW="990600" imgH="203200" progId="Equation.3">
                  <p:embed/>
                  <p:pic>
                    <p:nvPicPr>
                      <p:cNvPr id="13315" name="对象 133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2980" y="3714116"/>
                        <a:ext cx="385826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243413" y="6696629"/>
            <a:ext cx="2364415" cy="168065"/>
          </a:xfrm>
        </p:spPr>
        <p:txBody>
          <a:bodyPr/>
          <a:lstStyle/>
          <a:p>
            <a:r>
              <a:rPr dirty="0"/>
              <a:t>1-0-0</a:t>
            </a:r>
          </a:p>
        </p:txBody>
      </p:sp>
    </p:spTree>
    <p:extLst>
      <p:ext uri="{BB962C8B-B14F-4D97-AF65-F5344CB8AC3E}">
        <p14:creationId xmlns:p14="http://schemas.microsoft.com/office/powerpoint/2010/main" val="1759429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标题 16588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Cyclic Redundancy Check</a:t>
            </a:r>
          </a:p>
        </p:txBody>
      </p:sp>
      <p:sp>
        <p:nvSpPr>
          <p:cNvPr id="165891" name="文本占位符 165890"/>
          <p:cNvSpPr>
            <a:spLocks noGrp="1"/>
          </p:cNvSpPr>
          <p:nvPr>
            <p:ph type="body" idx="1"/>
          </p:nvPr>
        </p:nvSpPr>
        <p:spPr>
          <a:xfrm>
            <a:off x="1101090" y="1412240"/>
            <a:ext cx="10871200" cy="5111750"/>
          </a:xfrm>
        </p:spPr>
        <p:txBody>
          <a:bodyPr/>
          <a:lstStyle/>
          <a:p>
            <a:r>
              <a:rPr lang="en-US" altLang="zh-CN"/>
              <a:t>Let us assume </a:t>
            </a:r>
            <a:r>
              <a:rPr lang="en-US" altLang="zh-CN" i="1"/>
              <a:t>k</a:t>
            </a:r>
            <a:r>
              <a:rPr lang="en-US" altLang="zh-CN"/>
              <a:t> message bits and </a:t>
            </a:r>
            <a:br>
              <a:rPr lang="en-US" altLang="zh-CN"/>
            </a:br>
            <a:r>
              <a:rPr lang="en-US" altLang="zh-CN" i="1"/>
              <a:t>n</a:t>
            </a:r>
            <a:r>
              <a:rPr lang="en-US" altLang="zh-CN"/>
              <a:t> bits of redundancy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Associate bits with coefficients of a polynomial</a:t>
            </a:r>
            <a:br>
              <a:rPr lang="en-US" altLang="zh-CN"/>
            </a:br>
            <a:r>
              <a:rPr lang="en-US" altLang="zh-CN"/>
              <a:t>1     0     1     1      0     1    1</a:t>
            </a:r>
            <a:r>
              <a:rPr lang="en-US" altLang="zh-CN">
                <a:sym typeface="Wingdings" panose="05000000000000000000" pitchFamily="2" charset="2"/>
              </a:rPr>
              <a:t/>
            </a:r>
            <a:br>
              <a:rPr lang="en-US" altLang="zh-CN">
                <a:sym typeface="Wingdings" panose="05000000000000000000" pitchFamily="2" charset="2"/>
              </a:rPr>
            </a:br>
            <a:r>
              <a:rPr lang="en-US" altLang="zh-CN">
                <a:sym typeface="Wingdings" panose="05000000000000000000" pitchFamily="2" charset="2"/>
              </a:rPr>
              <a:t>1x</a:t>
            </a:r>
            <a:r>
              <a:rPr lang="en-US" altLang="zh-CN" baseline="30000">
                <a:sym typeface="Wingdings" panose="05000000000000000000" pitchFamily="2" charset="2"/>
              </a:rPr>
              <a:t>6</a:t>
            </a:r>
            <a:r>
              <a:rPr lang="en-US" altLang="zh-CN">
                <a:sym typeface="Wingdings" panose="05000000000000000000" pitchFamily="2" charset="2"/>
              </a:rPr>
              <a:t>+0x</a:t>
            </a:r>
            <a:r>
              <a:rPr lang="en-US" altLang="zh-CN" baseline="30000">
                <a:sym typeface="Wingdings" panose="05000000000000000000" pitchFamily="2" charset="2"/>
              </a:rPr>
              <a:t>5</a:t>
            </a:r>
            <a:r>
              <a:rPr lang="en-US" altLang="zh-CN">
                <a:sym typeface="Wingdings" panose="05000000000000000000" pitchFamily="2" charset="2"/>
              </a:rPr>
              <a:t>+1x</a:t>
            </a:r>
            <a:r>
              <a:rPr lang="en-US" altLang="zh-CN" baseline="30000">
                <a:sym typeface="Wingdings" panose="05000000000000000000" pitchFamily="2" charset="2"/>
              </a:rPr>
              <a:t>4</a:t>
            </a:r>
            <a:r>
              <a:rPr lang="en-US" altLang="zh-CN">
                <a:sym typeface="Wingdings" panose="05000000000000000000" pitchFamily="2" charset="2"/>
              </a:rPr>
              <a:t>+1x</a:t>
            </a:r>
            <a:r>
              <a:rPr lang="en-US" altLang="zh-CN" baseline="30000">
                <a:sym typeface="Wingdings" panose="05000000000000000000" pitchFamily="2" charset="2"/>
              </a:rPr>
              <a:t>3</a:t>
            </a:r>
            <a:r>
              <a:rPr lang="en-US" altLang="zh-CN">
                <a:sym typeface="Wingdings" panose="05000000000000000000" pitchFamily="2" charset="2"/>
              </a:rPr>
              <a:t>+0x</a:t>
            </a:r>
            <a:r>
              <a:rPr lang="en-US" altLang="zh-CN" baseline="30000">
                <a:sym typeface="Wingdings" panose="05000000000000000000" pitchFamily="2" charset="2"/>
              </a:rPr>
              <a:t>2</a:t>
            </a:r>
            <a:r>
              <a:rPr lang="en-US" altLang="zh-CN">
                <a:sym typeface="Wingdings" panose="05000000000000000000" pitchFamily="2" charset="2"/>
              </a:rPr>
              <a:t>+1x+1</a:t>
            </a:r>
            <a:br>
              <a:rPr lang="en-US" altLang="zh-CN">
                <a:sym typeface="Wingdings" panose="05000000000000000000" pitchFamily="2" charset="2"/>
              </a:rPr>
            </a:br>
            <a:r>
              <a:rPr lang="en-US" altLang="zh-CN">
                <a:sym typeface="Wingdings" panose="05000000000000000000" pitchFamily="2" charset="2"/>
              </a:rPr>
              <a:t>= x</a:t>
            </a:r>
            <a:r>
              <a:rPr lang="en-US" altLang="zh-CN" baseline="30000">
                <a:sym typeface="Wingdings" panose="05000000000000000000" pitchFamily="2" charset="2"/>
              </a:rPr>
              <a:t>6</a:t>
            </a:r>
            <a:r>
              <a:rPr lang="en-US" altLang="zh-CN">
                <a:sym typeface="Wingdings" panose="05000000000000000000" pitchFamily="2" charset="2"/>
              </a:rPr>
              <a:t>+x</a:t>
            </a:r>
            <a:r>
              <a:rPr lang="en-US" altLang="zh-CN" baseline="30000">
                <a:sym typeface="Wingdings" panose="05000000000000000000" pitchFamily="2" charset="2"/>
              </a:rPr>
              <a:t>4</a:t>
            </a:r>
            <a:r>
              <a:rPr lang="en-US" altLang="zh-CN">
                <a:sym typeface="Wingdings" panose="05000000000000000000" pitchFamily="2" charset="2"/>
              </a:rPr>
              <a:t>+x</a:t>
            </a:r>
            <a:r>
              <a:rPr lang="en-US" altLang="zh-CN" baseline="30000">
                <a:sym typeface="Wingdings" panose="05000000000000000000" pitchFamily="2" charset="2"/>
              </a:rPr>
              <a:t>3</a:t>
            </a:r>
            <a:r>
              <a:rPr lang="en-US" altLang="zh-CN">
                <a:sym typeface="Wingdings" panose="05000000000000000000" pitchFamily="2" charset="2"/>
              </a:rPr>
              <a:t>+x+1</a:t>
            </a:r>
            <a:endParaRPr lang="en-US" altLang="zh-CN"/>
          </a:p>
        </p:txBody>
      </p:sp>
      <p:grpSp>
        <p:nvGrpSpPr>
          <p:cNvPr id="165900" name="组合 165899"/>
          <p:cNvGrpSpPr/>
          <p:nvPr/>
        </p:nvGrpSpPr>
        <p:grpSpPr>
          <a:xfrm>
            <a:off x="4098925" y="2354263"/>
            <a:ext cx="5059363" cy="952499"/>
            <a:chOff x="1622" y="1483"/>
            <a:chExt cx="3187" cy="600"/>
          </a:xfrm>
        </p:grpSpPr>
        <p:sp>
          <p:nvSpPr>
            <p:cNvPr id="165892" name="文本框 165891"/>
            <p:cNvSpPr txBox="1"/>
            <p:nvPr/>
          </p:nvSpPr>
          <p:spPr>
            <a:xfrm>
              <a:off x="1622" y="1483"/>
              <a:ext cx="1762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err="1">
                  <a:solidFill>
                    <a:srgbClr val="000099"/>
                  </a:solidFill>
                </a:rPr>
                <a:t>xxxxxxxxxx yyyy</a:t>
              </a:r>
              <a:endParaRPr lang="en-US" altLang="zh-CN" sz="2800">
                <a:solidFill>
                  <a:srgbClr val="000099"/>
                </a:solidFill>
              </a:endParaRPr>
            </a:p>
          </p:txBody>
        </p:sp>
        <p:sp>
          <p:nvSpPr>
            <p:cNvPr id="165893" name="左大括号 165892"/>
            <p:cNvSpPr/>
            <p:nvPr/>
          </p:nvSpPr>
          <p:spPr>
            <a:xfrm rot="-5400000">
              <a:off x="2202" y="1270"/>
              <a:ext cx="73" cy="1137"/>
            </a:xfrm>
            <a:prstGeom prst="leftBrace">
              <a:avLst>
                <a:gd name="adj1" fmla="val 129794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65894" name="左大括号 165893"/>
            <p:cNvSpPr/>
            <p:nvPr/>
          </p:nvSpPr>
          <p:spPr>
            <a:xfrm rot="-5400000">
              <a:off x="3037" y="1621"/>
              <a:ext cx="73" cy="435"/>
            </a:xfrm>
            <a:prstGeom prst="leftBrace">
              <a:avLst>
                <a:gd name="adj1" fmla="val 49657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65895" name="文本框 165894"/>
            <p:cNvSpPr txBox="1"/>
            <p:nvPr/>
          </p:nvSpPr>
          <p:spPr>
            <a:xfrm>
              <a:off x="2048" y="1851"/>
              <a:ext cx="460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>
                  <a:solidFill>
                    <a:srgbClr val="000099"/>
                  </a:solidFill>
                </a:rPr>
                <a:t>k bits</a:t>
              </a:r>
            </a:p>
          </p:txBody>
        </p:sp>
        <p:sp>
          <p:nvSpPr>
            <p:cNvPr id="165896" name="文本框 165895"/>
            <p:cNvSpPr txBox="1"/>
            <p:nvPr/>
          </p:nvSpPr>
          <p:spPr>
            <a:xfrm>
              <a:off x="2839" y="1851"/>
              <a:ext cx="47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>
                  <a:solidFill>
                    <a:srgbClr val="000099"/>
                  </a:solidFill>
                </a:rPr>
                <a:t>n bits</a:t>
              </a:r>
            </a:p>
          </p:txBody>
        </p:sp>
        <p:sp>
          <p:nvSpPr>
            <p:cNvPr id="165898" name="右大括号 165897"/>
            <p:cNvSpPr/>
            <p:nvPr/>
          </p:nvSpPr>
          <p:spPr>
            <a:xfrm>
              <a:off x="3412" y="1555"/>
              <a:ext cx="24" cy="266"/>
            </a:xfrm>
            <a:prstGeom prst="rightBrace">
              <a:avLst>
                <a:gd name="adj1" fmla="val 92361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65899" name="文本框 165898"/>
            <p:cNvSpPr txBox="1"/>
            <p:nvPr/>
          </p:nvSpPr>
          <p:spPr>
            <a:xfrm>
              <a:off x="3461" y="1555"/>
              <a:ext cx="1348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dirty="0">
                  <a:solidFill>
                    <a:srgbClr val="000099"/>
                  </a:solidFill>
                </a:rPr>
                <a:t>Block of length </a:t>
              </a:r>
              <a:r>
                <a:rPr lang="en-US" altLang="zh-CN" dirty="0" err="1">
                  <a:solidFill>
                    <a:srgbClr val="000099"/>
                  </a:solidFill>
                </a:rPr>
                <a:t>k+n</a:t>
              </a:r>
              <a:endParaRPr lang="en-US" altLang="zh-CN" dirty="0">
                <a:solidFill>
                  <a:srgbClr val="0000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2909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标题 1669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Cyclic Redundancy Check</a:t>
            </a:r>
          </a:p>
        </p:txBody>
      </p:sp>
      <p:sp>
        <p:nvSpPr>
          <p:cNvPr id="166915" name="文本占位符 166914"/>
          <p:cNvSpPr>
            <a:spLocks noGrp="1"/>
          </p:cNvSpPr>
          <p:nvPr>
            <p:ph type="body" idx="1"/>
          </p:nvPr>
        </p:nvSpPr>
        <p:spPr>
          <a:xfrm>
            <a:off x="527050" y="1196975"/>
            <a:ext cx="11137900" cy="4553585"/>
          </a:xfrm>
        </p:spPr>
        <p:txBody>
          <a:bodyPr/>
          <a:lstStyle/>
          <a:p>
            <a:r>
              <a:rPr lang="en-US" altLang="zh-CN" dirty="0"/>
              <a:t>Let </a:t>
            </a:r>
            <a:r>
              <a:rPr lang="en-US" altLang="zh-CN" i="1" dirty="0">
                <a:latin typeface="Times New Roman" panose="02020603050405020304" charset="0"/>
              </a:rPr>
              <a:t>M(x)</a:t>
            </a:r>
            <a:r>
              <a:rPr lang="en-US" altLang="zh-CN" dirty="0"/>
              <a:t> be the </a:t>
            </a:r>
            <a:r>
              <a:rPr lang="en-US" altLang="zh-CN" b="1" dirty="0"/>
              <a:t>message polynomial </a:t>
            </a:r>
            <a:r>
              <a:rPr lang="zh-CN" altLang="en-US" b="1" dirty="0">
                <a:solidFill>
                  <a:srgbClr val="002060"/>
                </a:solidFill>
                <a:latin typeface="方正隶变_GBK" panose="02000000000000000000" charset="-122"/>
                <a:ea typeface="方正隶变_GBK" panose="02000000000000000000" charset="-122"/>
              </a:rPr>
              <a:t>信息多项式</a:t>
            </a:r>
          </a:p>
          <a:p>
            <a:r>
              <a:rPr lang="en-US" altLang="zh-CN" dirty="0"/>
              <a:t>Let </a:t>
            </a:r>
            <a:r>
              <a:rPr lang="en-US" altLang="zh-CN" i="1" dirty="0">
                <a:latin typeface="Times New Roman" panose="02020603050405020304" charset="0"/>
              </a:rPr>
              <a:t>G(x)</a:t>
            </a:r>
            <a:r>
              <a:rPr lang="en-US" altLang="zh-CN" dirty="0"/>
              <a:t> be the </a:t>
            </a:r>
            <a:r>
              <a:rPr lang="en-US" altLang="zh-CN" b="1" dirty="0"/>
              <a:t>generator polynomial </a:t>
            </a:r>
            <a:r>
              <a:rPr lang="zh-CN" altLang="en-US" b="1" dirty="0">
                <a:solidFill>
                  <a:srgbClr val="002060"/>
                </a:solidFill>
                <a:latin typeface="方正隶变_GBK" panose="02000000000000000000" charset="-122"/>
                <a:ea typeface="方正隶变_GBK" panose="02000000000000000000" charset="-122"/>
              </a:rPr>
              <a:t>生成多项式</a:t>
            </a:r>
          </a:p>
          <a:p>
            <a:pPr lvl="1"/>
            <a:r>
              <a:rPr lang="en-US" altLang="zh-CN" i="1" dirty="0">
                <a:latin typeface="Times New Roman" panose="02020603050405020304" charset="0"/>
                <a:sym typeface="+mn-ea"/>
              </a:rPr>
              <a:t>G(x)</a:t>
            </a:r>
            <a:r>
              <a:rPr lang="en-US" altLang="zh-CN" dirty="0"/>
              <a:t> is fixed for a given CRC scheme</a:t>
            </a:r>
          </a:p>
          <a:p>
            <a:pPr lvl="1"/>
            <a:r>
              <a:rPr lang="en-US" altLang="zh-CN" i="1" dirty="0">
                <a:latin typeface="Times New Roman" panose="02020603050405020304" charset="0"/>
                <a:sym typeface="+mn-ea"/>
              </a:rPr>
              <a:t>G(x)</a:t>
            </a:r>
            <a:r>
              <a:rPr lang="en-US" altLang="zh-CN" dirty="0"/>
              <a:t> is known both by sender and receiver</a:t>
            </a:r>
          </a:p>
          <a:p>
            <a:r>
              <a:rPr lang="en-US" altLang="zh-CN" dirty="0"/>
              <a:t>Create a block polynomial </a:t>
            </a:r>
            <a:r>
              <a:rPr lang="en-US" altLang="zh-CN" i="1" dirty="0">
                <a:latin typeface="Times New Roman" panose="02020603050405020304" charset="0"/>
              </a:rPr>
              <a:t>C(x)</a:t>
            </a:r>
            <a:r>
              <a:rPr lang="en-US" altLang="zh-CN" dirty="0"/>
              <a:t> based on </a:t>
            </a:r>
            <a:r>
              <a:rPr lang="en-US" altLang="zh-CN" i="1" dirty="0">
                <a:latin typeface="Times New Roman" panose="02020603050405020304" charset="0"/>
                <a:sym typeface="+mn-ea"/>
              </a:rPr>
              <a:t>M(x)</a:t>
            </a:r>
            <a:r>
              <a:rPr lang="en-US" altLang="zh-CN" dirty="0"/>
              <a:t> and </a:t>
            </a:r>
            <a:r>
              <a:rPr lang="en-US" altLang="zh-CN" i="1" dirty="0">
                <a:latin typeface="Times New Roman" panose="02020603050405020304" charset="0"/>
                <a:sym typeface="+mn-ea"/>
              </a:rPr>
              <a:t>G(x)</a:t>
            </a:r>
            <a:r>
              <a:rPr lang="en-US" altLang="zh-CN" dirty="0"/>
              <a:t> such that </a:t>
            </a:r>
            <a:r>
              <a:rPr lang="en-US" altLang="zh-CN" i="1" dirty="0">
                <a:latin typeface="Times New Roman" panose="02020603050405020304" charset="0"/>
                <a:sym typeface="+mn-ea"/>
              </a:rPr>
              <a:t>C(x)</a:t>
            </a:r>
            <a:r>
              <a:rPr lang="en-US" altLang="zh-CN" dirty="0"/>
              <a:t> is divisible by </a:t>
            </a:r>
            <a:r>
              <a:rPr lang="en-US" altLang="zh-CN" i="1" dirty="0">
                <a:latin typeface="Times New Roman" panose="02020603050405020304" charset="0"/>
                <a:sym typeface="+mn-ea"/>
              </a:rPr>
              <a:t>G(x)</a:t>
            </a:r>
            <a:endParaRPr lang="en-US" altLang="zh-CN" dirty="0"/>
          </a:p>
        </p:txBody>
      </p:sp>
      <p:graphicFrame>
        <p:nvGraphicFramePr>
          <p:cNvPr id="166917" name="对象 166916"/>
          <p:cNvGraphicFramePr/>
          <p:nvPr/>
        </p:nvGraphicFramePr>
        <p:xfrm>
          <a:off x="4287520" y="4469131"/>
          <a:ext cx="3218815" cy="1051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r:id="rId3" imgW="1282700" imgH="419100" progId="Equation.3">
                  <p:embed/>
                </p:oleObj>
              </mc:Choice>
              <mc:Fallback>
                <p:oleObj r:id="rId3" imgW="1282700" imgH="419100" progId="Equation.3">
                  <p:embed/>
                  <p:pic>
                    <p:nvPicPr>
                      <p:cNvPr id="166917" name="对象 1669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7520" y="4469131"/>
                        <a:ext cx="3218815" cy="10515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线形标注 2 4"/>
          <p:cNvSpPr/>
          <p:nvPr/>
        </p:nvSpPr>
        <p:spPr>
          <a:xfrm>
            <a:off x="8691880" y="3949700"/>
            <a:ext cx="2160270" cy="6477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1862"/>
              <a:gd name="adj6" fmla="val -1523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rgbClr val="002060"/>
                </a:solidFill>
                <a:latin typeface="方正隶变_GBK" panose="02000000000000000000" charset="-122"/>
                <a:ea typeface="方正隶变_GBK" panose="02000000000000000000" charset="-122"/>
              </a:rPr>
              <a:t>码元多项式</a:t>
            </a:r>
          </a:p>
        </p:txBody>
      </p:sp>
    </p:spTree>
    <p:extLst>
      <p:ext uri="{BB962C8B-B14F-4D97-AF65-F5344CB8AC3E}">
        <p14:creationId xmlns:p14="http://schemas.microsoft.com/office/powerpoint/2010/main" val="209955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标题 16793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Cyclic Redundancy Check</a:t>
            </a:r>
          </a:p>
        </p:txBody>
      </p:sp>
      <p:sp>
        <p:nvSpPr>
          <p:cNvPr id="167939" name="文本占位符 16793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zh-CN" sz="2800"/>
              <a:t>Sending</a:t>
            </a:r>
          </a:p>
          <a:p>
            <a:pPr marL="914400" lvl="1" indent="-457200">
              <a:buClr>
                <a:schemeClr val="tx1"/>
              </a:buClr>
              <a:buAutoNum type="arabicPeriod"/>
            </a:pPr>
            <a:r>
              <a:rPr lang="en-US" altLang="zh-CN" sz="2400" err="1"/>
              <a:t>Multiply </a:t>
            </a:r>
            <a:r>
              <a:rPr lang="en-US" altLang="zh-CN" i="1" err="1">
                <a:latin typeface="Times New Roman" panose="02020603050405020304" charset="0"/>
                <a:sym typeface="+mn-ea"/>
              </a:rPr>
              <a:t>M(x</a:t>
            </a:r>
            <a:r>
              <a:rPr lang="en-US" altLang="zh-CN" i="1">
                <a:latin typeface="Times New Roman" panose="02020603050405020304" charset="0"/>
                <a:sym typeface="+mn-ea"/>
              </a:rPr>
              <a:t>)</a:t>
            </a:r>
            <a:r>
              <a:rPr lang="en-US" altLang="zh-CN" sz="2400" err="1"/>
              <a:t> by </a:t>
            </a:r>
            <a:r>
              <a:rPr lang="en-US" altLang="zh-CN" sz="2400" i="1" err="1">
                <a:latin typeface="Times New Roman" panose="02020603050405020304" charset="0"/>
              </a:rPr>
              <a:t>x</a:t>
            </a:r>
            <a:r>
              <a:rPr lang="en-US" altLang="zh-CN" sz="2400" i="1" baseline="30000" err="1">
                <a:latin typeface="Times New Roman" panose="02020603050405020304" charset="0"/>
              </a:rPr>
              <a:t>n</a:t>
            </a:r>
            <a:r>
              <a:rPr lang="en-US" altLang="zh-CN" sz="2400"/>
              <a:t> </a:t>
            </a:r>
          </a:p>
          <a:p>
            <a:pPr marL="914400" lvl="1" indent="-457200">
              <a:buClr>
                <a:schemeClr val="tx1"/>
              </a:buClr>
              <a:buAutoNum type="arabicPeriod"/>
            </a:pPr>
            <a:r>
              <a:rPr lang="en-US" altLang="zh-CN" sz="2400" err="1"/>
              <a:t>Divide </a:t>
            </a:r>
            <a:r>
              <a:rPr lang="en-US" altLang="zh-CN" sz="2400" i="1" err="1">
                <a:latin typeface="Times New Roman" panose="02020603050405020304" charset="0"/>
              </a:rPr>
              <a:t>x</a:t>
            </a:r>
            <a:r>
              <a:rPr lang="en-US" altLang="zh-CN" sz="2400" i="1" baseline="30000" err="1">
                <a:latin typeface="Times New Roman" panose="02020603050405020304" charset="0"/>
              </a:rPr>
              <a:t>n</a:t>
            </a:r>
            <a:r>
              <a:rPr lang="en-US" altLang="zh-CN" i="1" err="1">
                <a:latin typeface="Times New Roman" panose="02020603050405020304" charset="0"/>
                <a:sym typeface="+mn-ea"/>
              </a:rPr>
              <a:t>M(x</a:t>
            </a:r>
            <a:r>
              <a:rPr lang="en-US" altLang="zh-CN" i="1">
                <a:latin typeface="Times New Roman" panose="02020603050405020304" charset="0"/>
                <a:sym typeface="+mn-ea"/>
              </a:rPr>
              <a:t>)</a:t>
            </a:r>
            <a:r>
              <a:rPr lang="en-US" altLang="zh-CN" sz="2400" err="1"/>
              <a:t> by </a:t>
            </a:r>
            <a:r>
              <a:rPr lang="en-US" altLang="zh-CN" i="1" err="1">
                <a:latin typeface="Times New Roman" panose="02020603050405020304" charset="0"/>
                <a:sym typeface="+mn-ea"/>
              </a:rPr>
              <a:t>G(x</a:t>
            </a:r>
            <a:r>
              <a:rPr lang="en-US" altLang="zh-CN" i="1">
                <a:latin typeface="Times New Roman" panose="02020603050405020304" charset="0"/>
                <a:sym typeface="+mn-ea"/>
              </a:rPr>
              <a:t>)</a:t>
            </a:r>
            <a:endParaRPr lang="en-US" altLang="zh-CN" sz="2400"/>
          </a:p>
          <a:p>
            <a:pPr marL="914400" lvl="1" indent="-457200">
              <a:buClr>
                <a:schemeClr val="tx1"/>
              </a:buClr>
              <a:buAutoNum type="arabicPeriod"/>
            </a:pPr>
            <a:r>
              <a:rPr lang="en-US" altLang="zh-CN" sz="2400" err="1"/>
              <a:t>Ignore the quotient and keep the reminder </a:t>
            </a:r>
            <a:r>
              <a:rPr lang="en-US" altLang="zh-CN" sz="2400" i="1" err="1">
                <a:latin typeface="Times New Roman" panose="02020603050405020304" charset="0"/>
              </a:rPr>
              <a:t>R(x</a:t>
            </a:r>
            <a:r>
              <a:rPr lang="en-US" altLang="zh-CN" sz="2400" i="1">
                <a:latin typeface="Times New Roman" panose="02020603050405020304" charset="0"/>
              </a:rPr>
              <a:t>)</a:t>
            </a:r>
          </a:p>
          <a:p>
            <a:pPr marL="914400" lvl="1" indent="-457200">
              <a:buClr>
                <a:schemeClr val="tx1"/>
              </a:buClr>
              <a:buAutoNum type="arabicPeriod"/>
            </a:pPr>
            <a:r>
              <a:rPr lang="en-US" altLang="zh-CN" sz="2400" err="1"/>
              <a:t>Form and send </a:t>
            </a:r>
            <a:r>
              <a:rPr lang="en-US" altLang="zh-CN" i="1" err="1">
                <a:latin typeface="Times New Roman" panose="02020603050405020304" charset="0"/>
                <a:sym typeface="+mn-ea"/>
              </a:rPr>
              <a:t>C(x)</a:t>
            </a:r>
            <a:r>
              <a:rPr lang="en-US" altLang="zh-CN" sz="2400" err="1"/>
              <a:t> = </a:t>
            </a:r>
            <a:r>
              <a:rPr lang="en-US" altLang="zh-CN" sz="2400" i="1" err="1">
                <a:latin typeface="Times New Roman" panose="02020603050405020304" charset="0"/>
              </a:rPr>
              <a:t>x</a:t>
            </a:r>
            <a:r>
              <a:rPr lang="en-US" altLang="zh-CN" sz="2400" i="1" baseline="30000" err="1">
                <a:latin typeface="Times New Roman" panose="02020603050405020304" charset="0"/>
              </a:rPr>
              <a:t>n</a:t>
            </a:r>
            <a:r>
              <a:rPr lang="en-US" altLang="zh-CN" i="1" err="1">
                <a:latin typeface="Times New Roman" panose="02020603050405020304" charset="0"/>
                <a:sym typeface="+mn-ea"/>
              </a:rPr>
              <a:t>M(x</a:t>
            </a:r>
            <a:r>
              <a:rPr lang="en-US" altLang="zh-CN" i="1">
                <a:latin typeface="Times New Roman" panose="02020603050405020304" charset="0"/>
                <a:sym typeface="+mn-ea"/>
              </a:rPr>
              <a:t>)</a:t>
            </a:r>
            <a:r>
              <a:rPr lang="en-US" altLang="zh-CN" sz="2400" err="1"/>
              <a:t>+</a:t>
            </a:r>
            <a:r>
              <a:rPr lang="en-US" altLang="zh-CN" i="1" err="1">
                <a:latin typeface="Times New Roman" panose="02020603050405020304" charset="0"/>
                <a:sym typeface="+mn-ea"/>
              </a:rPr>
              <a:t>R(x</a:t>
            </a:r>
            <a:r>
              <a:rPr lang="en-US" altLang="zh-CN" i="1">
                <a:latin typeface="Times New Roman" panose="02020603050405020304" charset="0"/>
                <a:sym typeface="+mn-ea"/>
              </a:rPr>
              <a:t>)</a:t>
            </a:r>
            <a:r>
              <a:rPr lang="en-US" altLang="zh-CN" sz="2400"/>
              <a:t/>
            </a:r>
            <a:br>
              <a:rPr lang="en-US" altLang="zh-CN" sz="2400"/>
            </a:br>
            <a:endParaRPr lang="en-US" altLang="zh-CN" sz="2400"/>
          </a:p>
          <a:p>
            <a:pPr marL="533400" indent="-533400"/>
            <a:r>
              <a:rPr lang="en-US" altLang="zh-CN" sz="2800"/>
              <a:t>Receiving</a:t>
            </a:r>
          </a:p>
          <a:p>
            <a:pPr marL="914400" lvl="1" indent="-457200">
              <a:buAutoNum type="arabicPeriod"/>
            </a:pPr>
            <a:r>
              <a:rPr lang="en-US" altLang="zh-CN" sz="2400" err="1"/>
              <a:t>Receive </a:t>
            </a:r>
            <a:r>
              <a:rPr lang="en-US" altLang="zh-CN" i="1" err="1">
                <a:latin typeface="Times New Roman" panose="02020603050405020304" charset="0"/>
                <a:sym typeface="+mn-ea"/>
              </a:rPr>
              <a:t>C </a:t>
            </a:r>
            <a:r>
              <a:rPr lang="en-US" altLang="zh-CN" err="1">
                <a:sym typeface="+mn-ea"/>
              </a:rPr>
              <a:t>’</a:t>
            </a:r>
            <a:r>
              <a:rPr lang="en-US" altLang="zh-CN" i="1" err="1">
                <a:latin typeface="Times New Roman" panose="02020603050405020304" charset="0"/>
                <a:sym typeface="+mn-ea"/>
              </a:rPr>
              <a:t>(x)</a:t>
            </a:r>
            <a:endParaRPr lang="en-US" altLang="zh-CN" sz="2400"/>
          </a:p>
          <a:p>
            <a:pPr marL="914400" lvl="1" indent="-457200">
              <a:buAutoNum type="arabicPeriod"/>
            </a:pPr>
            <a:r>
              <a:rPr lang="en-US" altLang="zh-CN" sz="2400" err="1"/>
              <a:t>Divide </a:t>
            </a:r>
            <a:r>
              <a:rPr lang="en-US" altLang="zh-CN" i="1" err="1">
                <a:latin typeface="Times New Roman" panose="02020603050405020304" charset="0"/>
                <a:sym typeface="+mn-ea"/>
              </a:rPr>
              <a:t>C </a:t>
            </a:r>
            <a:r>
              <a:rPr lang="en-US" altLang="zh-CN" err="1">
                <a:sym typeface="+mn-ea"/>
              </a:rPr>
              <a:t>’</a:t>
            </a:r>
            <a:r>
              <a:rPr lang="en-US" altLang="zh-CN" i="1" err="1">
                <a:latin typeface="Times New Roman" panose="02020603050405020304" charset="0"/>
                <a:sym typeface="+mn-ea"/>
              </a:rPr>
              <a:t>(x)</a:t>
            </a:r>
            <a:r>
              <a:rPr lang="en-US" altLang="zh-CN" sz="2400" err="1"/>
              <a:t> by </a:t>
            </a:r>
            <a:r>
              <a:rPr lang="en-US" altLang="zh-CN" i="1" err="1">
                <a:latin typeface="Times New Roman" panose="02020603050405020304" charset="0"/>
                <a:sym typeface="+mn-ea"/>
              </a:rPr>
              <a:t>G(x</a:t>
            </a:r>
            <a:r>
              <a:rPr lang="en-US" altLang="zh-CN" i="1">
                <a:latin typeface="Times New Roman" panose="02020603050405020304" charset="0"/>
                <a:sym typeface="+mn-ea"/>
              </a:rPr>
              <a:t>)</a:t>
            </a:r>
            <a:endParaRPr lang="en-US" altLang="zh-CN" sz="2400"/>
          </a:p>
          <a:p>
            <a:pPr marL="914400" lvl="1" indent="-457200">
              <a:buAutoNum type="arabicPeriod"/>
            </a:pPr>
            <a:r>
              <a:rPr lang="en-US" altLang="zh-CN" sz="2400"/>
              <a:t>Accept if remainder is 0, reject otherwise</a:t>
            </a:r>
          </a:p>
        </p:txBody>
      </p:sp>
    </p:spTree>
    <p:extLst>
      <p:ext uri="{BB962C8B-B14F-4D97-AF65-F5344CB8AC3E}">
        <p14:creationId xmlns:p14="http://schemas.microsoft.com/office/powerpoint/2010/main" val="710430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标题 16896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Proof of CRC Generation</a:t>
            </a:r>
          </a:p>
        </p:txBody>
      </p:sp>
      <p:graphicFrame>
        <p:nvGraphicFramePr>
          <p:cNvPr id="168964" name="对象 168963"/>
          <p:cNvGraphicFramePr/>
          <p:nvPr>
            <p:extLst>
              <p:ext uri="{D42A27DB-BD31-4B8C-83A1-F6EECF244321}">
                <p14:modId xmlns:p14="http://schemas.microsoft.com/office/powerpoint/2010/main" val="1884500647"/>
              </p:ext>
            </p:extLst>
          </p:nvPr>
        </p:nvGraphicFramePr>
        <p:xfrm>
          <a:off x="2049780" y="1469867"/>
          <a:ext cx="6019165" cy="3119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r:id="rId3" imgW="2794000" imgH="1447800" progId="Equation.3">
                  <p:embed/>
                </p:oleObj>
              </mc:Choice>
              <mc:Fallback>
                <p:oleObj r:id="rId3" imgW="2794000" imgH="1447800" progId="Equation.3">
                  <p:embed/>
                  <p:pic>
                    <p:nvPicPr>
                      <p:cNvPr id="168964" name="对象 1689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9780" y="1469867"/>
                        <a:ext cx="6019165" cy="31197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5" name="直接连接符 168964"/>
          <p:cNvSpPr/>
          <p:nvPr/>
        </p:nvSpPr>
        <p:spPr>
          <a:xfrm>
            <a:off x="5059363" y="4619625"/>
            <a:ext cx="0" cy="4222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8966" name="文本框 168965"/>
          <p:cNvSpPr txBox="1"/>
          <p:nvPr/>
        </p:nvSpPr>
        <p:spPr>
          <a:xfrm>
            <a:off x="4329113" y="4965700"/>
            <a:ext cx="1505540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0099"/>
                </a:solidFill>
              </a:rPr>
              <a:t>Remainder 0</a:t>
            </a:r>
          </a:p>
        </p:txBody>
      </p:sp>
      <p:sp>
        <p:nvSpPr>
          <p:cNvPr id="168967" name="直接连接符 168966"/>
          <p:cNvSpPr/>
          <p:nvPr/>
        </p:nvSpPr>
        <p:spPr>
          <a:xfrm>
            <a:off x="6902450" y="4619625"/>
            <a:ext cx="0" cy="4222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8968" name="文本框 168967"/>
          <p:cNvSpPr txBox="1"/>
          <p:nvPr/>
        </p:nvSpPr>
        <p:spPr>
          <a:xfrm>
            <a:off x="6172200" y="4965700"/>
            <a:ext cx="1505540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0099"/>
                </a:solidFill>
              </a:rPr>
              <a:t>Remainder 0</a:t>
            </a:r>
          </a:p>
        </p:txBody>
      </p:sp>
      <p:sp>
        <p:nvSpPr>
          <p:cNvPr id="168969" name="文本框 168968"/>
          <p:cNvSpPr txBox="1"/>
          <p:nvPr/>
        </p:nvSpPr>
        <p:spPr>
          <a:xfrm>
            <a:off x="2032000" y="5376863"/>
            <a:ext cx="615251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99"/>
                </a:solidFill>
              </a:rPr>
              <a:t>Note: Binary modular addition is equivalent to </a:t>
            </a:r>
            <a:br>
              <a:rPr lang="en-US" altLang="zh-CN" sz="2000" b="1" dirty="0">
                <a:solidFill>
                  <a:srgbClr val="000099"/>
                </a:solidFill>
              </a:rPr>
            </a:br>
            <a:r>
              <a:rPr lang="en-US" altLang="zh-CN" sz="2000" b="1" dirty="0">
                <a:solidFill>
                  <a:srgbClr val="000099"/>
                </a:solidFill>
              </a:rPr>
              <a:t>          binary modular subtraction </a:t>
            </a:r>
            <a:r>
              <a:rPr lang="en-US" altLang="zh-CN" sz="2000" b="1" dirty="0">
                <a:solidFill>
                  <a:srgbClr val="000099"/>
                </a:solidFill>
                <a:sym typeface="Wingdings" panose="05000000000000000000" pitchFamily="2" charset="2"/>
              </a:rPr>
              <a:t> </a:t>
            </a:r>
            <a:r>
              <a:rPr lang="en-US" altLang="zh-CN" sz="2000" i="1" dirty="0">
                <a:solidFill>
                  <a:srgbClr val="000099"/>
                </a:solidFill>
                <a:latin typeface="Times New Roman" panose="02020603050405020304" charset="0"/>
                <a:sym typeface="+mn-ea"/>
              </a:rPr>
              <a:t>R(x) </a:t>
            </a:r>
            <a:r>
              <a:rPr lang="en-US" altLang="zh-CN" sz="2000" b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+ </a:t>
            </a:r>
            <a:r>
              <a:rPr lang="en-US" altLang="zh-CN" sz="2000" i="1" dirty="0">
                <a:solidFill>
                  <a:srgbClr val="000099"/>
                </a:solidFill>
                <a:latin typeface="Times New Roman" panose="02020603050405020304" charset="0"/>
                <a:sym typeface="+mn-ea"/>
              </a:rPr>
              <a:t>R(x) </a:t>
            </a:r>
            <a:r>
              <a:rPr lang="en-US" altLang="zh-CN" sz="2000" b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282031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标题 16998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Example</a:t>
            </a:r>
          </a:p>
        </p:txBody>
      </p:sp>
      <p:sp>
        <p:nvSpPr>
          <p:cNvPr id="169987" name="文本占位符 169986"/>
          <p:cNvSpPr>
            <a:spLocks noGrp="1"/>
          </p:cNvSpPr>
          <p:nvPr>
            <p:ph type="body" idx="1"/>
          </p:nvPr>
        </p:nvSpPr>
        <p:spPr>
          <a:xfrm>
            <a:off x="1601788" y="1431925"/>
            <a:ext cx="4994275" cy="24907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/>
              <a:t>Send</a:t>
            </a:r>
          </a:p>
          <a:p>
            <a:pPr lvl="1">
              <a:lnSpc>
                <a:spcPct val="80000"/>
              </a:lnSpc>
            </a:pPr>
            <a:r>
              <a:rPr lang="en-US" altLang="zh-CN" sz="1800" i="1" err="1">
                <a:latin typeface="Times New Roman" panose="02020603050405020304" charset="0"/>
                <a:sym typeface="+mn-ea"/>
              </a:rPr>
              <a:t>M(x</a:t>
            </a:r>
            <a:r>
              <a:rPr lang="en-US" altLang="zh-CN" sz="1800" i="1">
                <a:latin typeface="Times New Roman" panose="02020603050405020304" charset="0"/>
                <a:sym typeface="+mn-ea"/>
              </a:rPr>
              <a:t>)</a:t>
            </a:r>
            <a:r>
              <a:rPr lang="en-US" altLang="zh-CN" sz="1800"/>
              <a:t> = 110011 </a:t>
            </a:r>
            <a:r>
              <a:rPr lang="en-US" altLang="zh-CN" sz="1800">
                <a:sym typeface="Wingdings" panose="05000000000000000000" pitchFamily="2" charset="2"/>
              </a:rPr>
              <a:t> </a:t>
            </a:r>
            <a:r>
              <a:rPr lang="en-US" altLang="zh-CN" sz="1800" i="1"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1800" i="1" baseline="30000">
                <a:latin typeface="Times New Roman" panose="02020603050405020304" charset="0"/>
                <a:sym typeface="Wingdings" panose="05000000000000000000" pitchFamily="2" charset="2"/>
              </a:rPr>
              <a:t>5</a:t>
            </a:r>
            <a:r>
              <a:rPr lang="en-US" altLang="zh-CN" sz="1800">
                <a:latin typeface="Times New Roman" panose="02020603050405020304" charset="0"/>
                <a:sym typeface="Wingdings" panose="05000000000000000000" pitchFamily="2" charset="2"/>
              </a:rPr>
              <a:t>+</a:t>
            </a:r>
            <a:r>
              <a:rPr lang="en-US" altLang="zh-CN" sz="1800" i="1"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1800" i="1" baseline="30000">
                <a:latin typeface="Times New Roman" panose="02020603050405020304" charset="0"/>
                <a:sym typeface="Wingdings" panose="05000000000000000000" pitchFamily="2" charset="2"/>
              </a:rPr>
              <a:t>4</a:t>
            </a:r>
            <a:r>
              <a:rPr lang="en-US" altLang="zh-CN" sz="1800">
                <a:latin typeface="Times New Roman" panose="02020603050405020304" charset="0"/>
                <a:sym typeface="Wingdings" panose="05000000000000000000" pitchFamily="2" charset="2"/>
              </a:rPr>
              <a:t>+</a:t>
            </a:r>
            <a:r>
              <a:rPr lang="en-US" altLang="zh-CN" sz="1800" i="1"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1800">
                <a:latin typeface="Times New Roman" panose="02020603050405020304" charset="0"/>
                <a:sym typeface="Wingdings" panose="05000000000000000000" pitchFamily="2" charset="2"/>
              </a:rPr>
              <a:t>+1</a:t>
            </a:r>
            <a:r>
              <a:rPr lang="en-US" altLang="zh-CN" sz="1800">
                <a:sym typeface="Wingdings" panose="05000000000000000000" pitchFamily="2" charset="2"/>
              </a:rPr>
              <a:t>  (6 bits)</a:t>
            </a:r>
          </a:p>
          <a:p>
            <a:pPr lvl="1">
              <a:lnSpc>
                <a:spcPct val="80000"/>
              </a:lnSpc>
            </a:pPr>
            <a:r>
              <a:rPr lang="en-US" altLang="zh-CN" sz="1800" i="1" err="1">
                <a:latin typeface="Times New Roman" panose="02020603050405020304" charset="0"/>
                <a:sym typeface="+mn-ea"/>
              </a:rPr>
              <a:t>G(x</a:t>
            </a:r>
            <a:r>
              <a:rPr lang="en-US" altLang="zh-CN" sz="1800" i="1">
                <a:latin typeface="Times New Roman" panose="02020603050405020304" charset="0"/>
                <a:sym typeface="+mn-ea"/>
              </a:rPr>
              <a:t>)</a:t>
            </a:r>
            <a:r>
              <a:rPr lang="en-US" altLang="zh-CN" sz="1800">
                <a:sym typeface="Wingdings" panose="05000000000000000000" pitchFamily="2" charset="2"/>
              </a:rPr>
              <a:t> = 11001  </a:t>
            </a:r>
            <a:r>
              <a:rPr lang="en-US" altLang="zh-CN" sz="1800" i="1"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1800" i="1" baseline="30000">
                <a:latin typeface="Times New Roman" panose="02020603050405020304" charset="0"/>
                <a:sym typeface="Wingdings" panose="05000000000000000000" pitchFamily="2" charset="2"/>
              </a:rPr>
              <a:t>4</a:t>
            </a:r>
            <a:r>
              <a:rPr lang="en-US" altLang="zh-CN" sz="1800">
                <a:latin typeface="Times New Roman" panose="02020603050405020304" charset="0"/>
                <a:sym typeface="Wingdings" panose="05000000000000000000" pitchFamily="2" charset="2"/>
              </a:rPr>
              <a:t>+</a:t>
            </a:r>
            <a:r>
              <a:rPr lang="en-US" altLang="zh-CN" sz="1800" i="1"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1800" i="1" baseline="30000">
                <a:latin typeface="Times New Roman" panose="02020603050405020304" charset="0"/>
                <a:sym typeface="Wingdings" panose="05000000000000000000" pitchFamily="2" charset="2"/>
              </a:rPr>
              <a:t>3</a:t>
            </a:r>
            <a:r>
              <a:rPr lang="en-US" altLang="zh-CN" sz="1800">
                <a:latin typeface="Times New Roman" panose="02020603050405020304" charset="0"/>
                <a:sym typeface="Wingdings" panose="05000000000000000000" pitchFamily="2" charset="2"/>
              </a:rPr>
              <a:t>+1</a:t>
            </a:r>
            <a:r>
              <a:rPr lang="en-US" altLang="zh-CN" sz="1800">
                <a:sym typeface="Wingdings" panose="05000000000000000000" pitchFamily="2" charset="2"/>
              </a:rPr>
              <a:t>  (5 bits, n = 4)</a:t>
            </a:r>
            <a:br>
              <a:rPr lang="en-US" altLang="zh-CN" sz="1800">
                <a:sym typeface="Wingdings" panose="05000000000000000000" pitchFamily="2" charset="2"/>
              </a:rPr>
            </a:br>
            <a:r>
              <a:rPr lang="en-US" altLang="zh-CN" sz="1800">
                <a:sym typeface="Wingdings" panose="05000000000000000000" pitchFamily="2" charset="2"/>
              </a:rPr>
              <a:t> 4 bits of redundancy</a:t>
            </a:r>
          </a:p>
          <a:p>
            <a:pPr lvl="1">
              <a:lnSpc>
                <a:spcPct val="80000"/>
              </a:lnSpc>
            </a:pPr>
            <a:r>
              <a:rPr lang="en-US" altLang="zh-CN" sz="1800" err="1">
                <a:sym typeface="Wingdings" panose="05000000000000000000" pitchFamily="2" charset="2"/>
              </a:rPr>
              <a:t>Form </a:t>
            </a:r>
            <a:r>
              <a:rPr lang="en-US" altLang="zh-CN" sz="1800" i="1" err="1"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1800" i="1" baseline="30000" err="1">
                <a:latin typeface="Times New Roman" panose="02020603050405020304" charset="0"/>
                <a:sym typeface="Wingdings" panose="05000000000000000000" pitchFamily="2" charset="2"/>
              </a:rPr>
              <a:t>n</a:t>
            </a:r>
            <a:r>
              <a:rPr lang="en-US" altLang="zh-CN" sz="1800" i="1" err="1">
                <a:latin typeface="Times New Roman" panose="02020603050405020304" charset="0"/>
                <a:sym typeface="+mn-ea"/>
              </a:rPr>
              <a:t>M(x</a:t>
            </a:r>
            <a:r>
              <a:rPr lang="en-US" altLang="zh-CN" sz="1800" i="1">
                <a:latin typeface="Times New Roman" panose="02020603050405020304" charset="0"/>
                <a:sym typeface="+mn-ea"/>
              </a:rPr>
              <a:t>)</a:t>
            </a:r>
            <a:r>
              <a:rPr lang="en-US" altLang="zh-CN" sz="1800">
                <a:sym typeface="Wingdings" panose="05000000000000000000" pitchFamily="2" charset="2"/>
              </a:rPr>
              <a:t>  110011 </a:t>
            </a:r>
            <a:r>
              <a:rPr lang="en-US" altLang="zh-CN" sz="1800" u="sng">
                <a:solidFill>
                  <a:srgbClr val="FF0000"/>
                </a:solidFill>
                <a:sym typeface="Wingdings" panose="05000000000000000000" pitchFamily="2" charset="2"/>
              </a:rPr>
              <a:t>0000</a:t>
            </a:r>
            <a:r>
              <a:rPr lang="en-US" altLang="zh-CN" sz="1800">
                <a:sym typeface="Wingdings" panose="05000000000000000000" pitchFamily="2" charset="2"/>
              </a:rPr>
              <a:t> </a:t>
            </a:r>
            <a:br>
              <a:rPr lang="en-US" altLang="zh-CN" sz="1800">
                <a:sym typeface="Wingdings" panose="05000000000000000000" pitchFamily="2" charset="2"/>
              </a:rPr>
            </a:br>
            <a:r>
              <a:rPr lang="en-US" altLang="zh-CN" sz="1800">
                <a:sym typeface="Wingdings" panose="05000000000000000000" pitchFamily="2" charset="2"/>
              </a:rPr>
              <a:t> </a:t>
            </a:r>
            <a:r>
              <a:rPr lang="en-US" altLang="zh-CN" sz="1800" i="1"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1800" i="1" baseline="30000">
                <a:latin typeface="Times New Roman" panose="02020603050405020304" charset="0"/>
                <a:sym typeface="Wingdings" panose="05000000000000000000" pitchFamily="2" charset="2"/>
              </a:rPr>
              <a:t>9</a:t>
            </a:r>
            <a:r>
              <a:rPr lang="en-US" altLang="zh-CN" sz="1800">
                <a:latin typeface="Times New Roman" panose="02020603050405020304" charset="0"/>
                <a:sym typeface="Wingdings" panose="05000000000000000000" pitchFamily="2" charset="2"/>
              </a:rPr>
              <a:t>+</a:t>
            </a:r>
            <a:r>
              <a:rPr lang="en-US" altLang="zh-CN" sz="1800" i="1"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1800" i="1" baseline="30000">
                <a:latin typeface="Times New Roman" panose="02020603050405020304" charset="0"/>
                <a:sym typeface="Wingdings" panose="05000000000000000000" pitchFamily="2" charset="2"/>
              </a:rPr>
              <a:t>8</a:t>
            </a:r>
            <a:r>
              <a:rPr lang="en-US" altLang="zh-CN" sz="1800">
                <a:latin typeface="Times New Roman" panose="02020603050405020304" charset="0"/>
                <a:sym typeface="Wingdings" panose="05000000000000000000" pitchFamily="2" charset="2"/>
              </a:rPr>
              <a:t>+</a:t>
            </a:r>
            <a:r>
              <a:rPr lang="en-US" altLang="zh-CN" sz="1800" i="1"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1800" i="1" baseline="30000">
                <a:latin typeface="Times New Roman" panose="02020603050405020304" charset="0"/>
                <a:sym typeface="Wingdings" panose="05000000000000000000" pitchFamily="2" charset="2"/>
              </a:rPr>
              <a:t>5</a:t>
            </a:r>
            <a:r>
              <a:rPr lang="en-US" altLang="zh-CN" sz="1800">
                <a:latin typeface="Times New Roman" panose="02020603050405020304" charset="0"/>
                <a:sym typeface="Wingdings" panose="05000000000000000000" pitchFamily="2" charset="2"/>
              </a:rPr>
              <a:t>+</a:t>
            </a:r>
            <a:r>
              <a:rPr lang="en-US" altLang="zh-CN" sz="1800" i="1"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1800" i="1" baseline="30000">
                <a:latin typeface="Times New Roman" panose="02020603050405020304" charset="0"/>
                <a:sym typeface="Wingdings" panose="05000000000000000000" pitchFamily="2" charset="2"/>
              </a:rPr>
              <a:t>4</a:t>
            </a:r>
            <a:endParaRPr lang="en-US" altLang="zh-CN" sz="1800" i="1">
              <a:latin typeface="Times New Roman" panose="02020603050405020304" charset="0"/>
              <a:sym typeface="Wingdings" panose="05000000000000000000" pitchFamily="2" charset="2"/>
            </a:endParaRPr>
          </a:p>
          <a:p>
            <a:pPr lvl="1">
              <a:lnSpc>
                <a:spcPct val="80000"/>
              </a:lnSpc>
            </a:pPr>
            <a:r>
              <a:rPr lang="en-US" altLang="zh-CN" sz="1800" err="1">
                <a:sym typeface="Wingdings" panose="05000000000000000000" pitchFamily="2" charset="2"/>
              </a:rPr>
              <a:t>Divide </a:t>
            </a:r>
            <a:r>
              <a:rPr lang="en-US" altLang="zh-CN" sz="1800" i="1" err="1"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1800" i="1" baseline="30000" err="1">
                <a:latin typeface="Times New Roman" panose="02020603050405020304" charset="0"/>
                <a:sym typeface="Wingdings" panose="05000000000000000000" pitchFamily="2" charset="2"/>
              </a:rPr>
              <a:t>n</a:t>
            </a:r>
            <a:r>
              <a:rPr lang="en-US" altLang="zh-CN" sz="1800" i="1" err="1">
                <a:latin typeface="Times New Roman" panose="02020603050405020304" charset="0"/>
                <a:sym typeface="+mn-ea"/>
              </a:rPr>
              <a:t>M(x</a:t>
            </a:r>
            <a:r>
              <a:rPr lang="en-US" altLang="zh-CN" sz="1800" i="1">
                <a:latin typeface="Times New Roman" panose="02020603050405020304" charset="0"/>
                <a:sym typeface="+mn-ea"/>
              </a:rPr>
              <a:t>)</a:t>
            </a:r>
            <a:r>
              <a:rPr lang="en-US" altLang="zh-CN" sz="1800" err="1">
                <a:sym typeface="Wingdings" panose="05000000000000000000" pitchFamily="2" charset="2"/>
              </a:rPr>
              <a:t> by </a:t>
            </a:r>
            <a:r>
              <a:rPr lang="en-US" altLang="zh-CN" sz="1800" i="1" err="1">
                <a:latin typeface="Times New Roman" panose="02020603050405020304" charset="0"/>
                <a:sym typeface="+mn-ea"/>
              </a:rPr>
              <a:t>G(x</a:t>
            </a:r>
            <a:r>
              <a:rPr lang="en-US" altLang="zh-CN" sz="1800" i="1">
                <a:latin typeface="Times New Roman" panose="02020603050405020304" charset="0"/>
                <a:sym typeface="+mn-ea"/>
              </a:rPr>
              <a:t>)</a:t>
            </a:r>
            <a:r>
              <a:rPr lang="en-US" altLang="zh-CN" sz="1800" err="1">
                <a:sym typeface="Wingdings" panose="05000000000000000000" pitchFamily="2" charset="2"/>
              </a:rPr>
              <a:t> to find </a:t>
            </a:r>
            <a:r>
              <a:rPr lang="en-US" altLang="zh-CN" sz="1800" i="1" err="1">
                <a:latin typeface="Times New Roman" panose="02020603050405020304" charset="0"/>
                <a:sym typeface="+mn-ea"/>
              </a:rPr>
              <a:t>R(x</a:t>
            </a:r>
            <a:r>
              <a:rPr lang="en-US" altLang="zh-CN" sz="1800" i="1">
                <a:latin typeface="Times New Roman" panose="02020603050405020304" charset="0"/>
                <a:sym typeface="+mn-ea"/>
              </a:rPr>
              <a:t>)</a:t>
            </a:r>
            <a:endParaRPr lang="en-US" altLang="zh-CN" sz="1800">
              <a:sym typeface="Wingdings" panose="05000000000000000000" pitchFamily="2" charset="2"/>
            </a:endParaRPr>
          </a:p>
        </p:txBody>
      </p:sp>
      <p:grpSp>
        <p:nvGrpSpPr>
          <p:cNvPr id="169990" name="组合 169989"/>
          <p:cNvGrpSpPr/>
          <p:nvPr/>
        </p:nvGrpSpPr>
        <p:grpSpPr>
          <a:xfrm>
            <a:off x="2640013" y="3429000"/>
            <a:ext cx="2834911" cy="2227263"/>
            <a:chOff x="703" y="2523"/>
            <a:chExt cx="1687" cy="1355"/>
          </a:xfrm>
        </p:grpSpPr>
        <p:graphicFrame>
          <p:nvGraphicFramePr>
            <p:cNvPr id="169988" name="对象 169987"/>
            <p:cNvGraphicFramePr/>
            <p:nvPr/>
          </p:nvGraphicFramePr>
          <p:xfrm>
            <a:off x="703" y="2523"/>
            <a:ext cx="1263" cy="1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2" r:id="rId3" imgW="1219200" imgH="1308100" progId="Equation.3">
                    <p:embed/>
                  </p:oleObj>
                </mc:Choice>
                <mc:Fallback>
                  <p:oleObj r:id="rId3" imgW="1219200" imgH="1308100" progId="Equation.3">
                    <p:embed/>
                    <p:pic>
                      <p:nvPicPr>
                        <p:cNvPr id="169988" name="对象 16998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3" y="2523"/>
                          <a:ext cx="1263" cy="13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9989" name="文本框 169988"/>
            <p:cNvSpPr txBox="1"/>
            <p:nvPr/>
          </p:nvSpPr>
          <p:spPr>
            <a:xfrm>
              <a:off x="1927" y="3647"/>
              <a:ext cx="463" cy="2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/>
              <a:r>
                <a:rPr lang="en-US" altLang="zh-CN" err="1">
                  <a:solidFill>
                    <a:srgbClr val="000099"/>
                  </a:solidFill>
                </a:rPr>
                <a:t>= </a:t>
              </a:r>
              <a:r>
                <a:rPr lang="en-US" altLang="zh-CN" i="1" err="1">
                  <a:solidFill>
                    <a:srgbClr val="000099"/>
                  </a:solidFill>
                  <a:latin typeface="Times New Roman" panose="02020603050405020304" charset="0"/>
                  <a:sym typeface="+mn-ea"/>
                </a:rPr>
                <a:t>R(x</a:t>
              </a:r>
              <a:r>
                <a:rPr lang="en-US" altLang="zh-CN" i="1">
                  <a:solidFill>
                    <a:srgbClr val="000099"/>
                  </a:solidFill>
                  <a:latin typeface="Times New Roman" panose="02020603050405020304" charset="0"/>
                  <a:sym typeface="+mn-ea"/>
                </a:rPr>
                <a:t>)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</p:grpSp>
      <p:sp>
        <p:nvSpPr>
          <p:cNvPr id="169991" name="文本框 169990"/>
          <p:cNvSpPr txBox="1"/>
          <p:nvPr/>
        </p:nvSpPr>
        <p:spPr>
          <a:xfrm>
            <a:off x="2025650" y="5707063"/>
            <a:ext cx="315124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solidFill>
                  <a:srgbClr val="000099"/>
                </a:solidFill>
              </a:rPr>
              <a:t>Send the block 110011  </a:t>
            </a:r>
            <a:r>
              <a:rPr lang="en-US" altLang="zh-CN" u="sng" dirty="0">
                <a:solidFill>
                  <a:srgbClr val="FF0000"/>
                </a:solidFill>
              </a:rPr>
              <a:t>1001</a:t>
            </a:r>
          </a:p>
        </p:txBody>
      </p:sp>
      <p:sp>
        <p:nvSpPr>
          <p:cNvPr id="169992" name="矩形 169991"/>
          <p:cNvSpPr/>
          <p:nvPr/>
        </p:nvSpPr>
        <p:spPr>
          <a:xfrm>
            <a:off x="6589713" y="1438275"/>
            <a:ext cx="3192462" cy="24907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lang="en-US" altLang="zh-CN" sz="2000">
                <a:solidFill>
                  <a:srgbClr val="000099"/>
                </a:solidFill>
              </a:rPr>
              <a:t>Receive</a:t>
            </a:r>
          </a:p>
        </p:txBody>
      </p:sp>
      <p:graphicFrame>
        <p:nvGraphicFramePr>
          <p:cNvPr id="169994" name="对象 169993"/>
          <p:cNvGraphicFramePr/>
          <p:nvPr>
            <p:extLst>
              <p:ext uri="{D42A27DB-BD31-4B8C-83A1-F6EECF244321}">
                <p14:modId xmlns:p14="http://schemas.microsoft.com/office/powerpoint/2010/main" val="1580678759"/>
              </p:ext>
            </p:extLst>
          </p:nvPr>
        </p:nvGraphicFramePr>
        <p:xfrm>
          <a:off x="7073900" y="1868488"/>
          <a:ext cx="2144713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r:id="rId5" imgW="1231265" imgH="1155065" progId="Equation.3">
                  <p:embed/>
                </p:oleObj>
              </mc:Choice>
              <mc:Fallback>
                <p:oleObj r:id="rId5" imgW="1231265" imgH="1155065" progId="Equation.3">
                  <p:embed/>
                  <p:pic>
                    <p:nvPicPr>
                      <p:cNvPr id="169994" name="对象 1699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73900" y="1868488"/>
                        <a:ext cx="2144713" cy="196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6" name="直接连接符 169995"/>
          <p:cNvSpPr/>
          <p:nvPr/>
        </p:nvSpPr>
        <p:spPr>
          <a:xfrm>
            <a:off x="8823325" y="3813175"/>
            <a:ext cx="0" cy="3841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9997" name="文本框 169996"/>
          <p:cNvSpPr txBox="1"/>
          <p:nvPr/>
        </p:nvSpPr>
        <p:spPr>
          <a:xfrm>
            <a:off x="8039100" y="4197350"/>
            <a:ext cx="1582484" cy="64633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0099"/>
                </a:solidFill>
              </a:rPr>
              <a:t>No remainder</a:t>
            </a:r>
          </a:p>
          <a:p>
            <a:r>
              <a:rPr lang="en-US" altLang="zh-CN">
                <a:solidFill>
                  <a:srgbClr val="000099"/>
                </a:solidFill>
                <a:sym typeface="Wingdings" panose="05000000000000000000" pitchFamily="2" charset="2"/>
              </a:rPr>
              <a:t> </a:t>
            </a:r>
            <a:r>
              <a:rPr lang="en-US" altLang="zh-CN">
                <a:solidFill>
                  <a:srgbClr val="000099"/>
                </a:solidFill>
              </a:rPr>
              <a:t>Accept</a:t>
            </a:r>
          </a:p>
        </p:txBody>
      </p:sp>
    </p:spTree>
    <p:extLst>
      <p:ext uri="{BB962C8B-B14F-4D97-AF65-F5344CB8AC3E}">
        <p14:creationId xmlns:p14="http://schemas.microsoft.com/office/powerpoint/2010/main" val="4294926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标题 17100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Properties of CRC</a:t>
            </a:r>
          </a:p>
        </p:txBody>
      </p:sp>
      <p:sp>
        <p:nvSpPr>
          <p:cNvPr id="171011" name="文本占位符 171010"/>
          <p:cNvSpPr>
            <a:spLocks noGrp="1"/>
          </p:cNvSpPr>
          <p:nvPr>
            <p:ph type="body" idx="1"/>
          </p:nvPr>
        </p:nvSpPr>
        <p:spPr>
          <a:xfrm>
            <a:off x="1981200" y="1438275"/>
            <a:ext cx="8229600" cy="1568450"/>
          </a:xfrm>
        </p:spPr>
        <p:txBody>
          <a:bodyPr>
            <a:normAutofit/>
          </a:bodyPr>
          <a:lstStyle/>
          <a:p>
            <a:r>
              <a:rPr lang="en-US" altLang="zh-CN" sz="2400" err="1"/>
              <a:t>Sent </a:t>
            </a:r>
            <a:r>
              <a:rPr lang="en-US" altLang="zh-CN" sz="2400" i="1" err="1">
                <a:latin typeface="Times New Roman" panose="02020603050405020304" charset="0"/>
                <a:sym typeface="+mn-ea"/>
              </a:rPr>
              <a:t>C(x)</a:t>
            </a:r>
            <a:r>
              <a:rPr lang="en-US" altLang="zh-CN" sz="2400" err="1"/>
              <a:t>, but received </a:t>
            </a:r>
            <a:r>
              <a:rPr lang="en-US" altLang="zh-CN" sz="2400" i="1" err="1">
                <a:latin typeface="Times New Roman" panose="02020603050405020304" charset="0"/>
                <a:sym typeface="+mn-ea"/>
              </a:rPr>
              <a:t>C </a:t>
            </a:r>
            <a:r>
              <a:rPr lang="en-US" altLang="zh-CN" sz="2400" err="1">
                <a:sym typeface="+mn-ea"/>
              </a:rPr>
              <a:t>’</a:t>
            </a:r>
            <a:r>
              <a:rPr lang="en-US" altLang="zh-CN" sz="2400" i="1" err="1">
                <a:latin typeface="Times New Roman" panose="02020603050405020304" charset="0"/>
                <a:sym typeface="+mn-ea"/>
              </a:rPr>
              <a:t>(x)</a:t>
            </a:r>
            <a:r>
              <a:rPr lang="en-US" altLang="zh-CN" sz="2400" err="1"/>
              <a:t> = </a:t>
            </a:r>
            <a:r>
              <a:rPr lang="en-US" altLang="zh-CN" sz="2400" i="1" err="1">
                <a:latin typeface="Times New Roman" panose="02020603050405020304" charset="0"/>
                <a:sym typeface="+mn-ea"/>
              </a:rPr>
              <a:t>C(x)</a:t>
            </a:r>
            <a:r>
              <a:rPr lang="en-US" altLang="zh-CN" sz="2400" err="1"/>
              <a:t>+</a:t>
            </a:r>
            <a:r>
              <a:rPr lang="en-US" altLang="zh-CN" sz="2400" i="1" err="1">
                <a:latin typeface="Times New Roman" panose="02020603050405020304" charset="0"/>
              </a:rPr>
              <a:t>E(x)</a:t>
            </a:r>
            <a:r>
              <a:rPr lang="en-US" altLang="zh-CN" sz="2400" err="1"/>
              <a:t/>
            </a:r>
            <a:br>
              <a:rPr lang="en-US" altLang="zh-CN" sz="2400" err="1"/>
            </a:br>
            <a:r>
              <a:rPr lang="en-US" altLang="zh-CN" sz="2400" err="1"/>
              <a:t/>
            </a:r>
            <a:br>
              <a:rPr lang="en-US" altLang="zh-CN" sz="2400" err="1"/>
            </a:br>
            <a:r>
              <a:rPr lang="en-US" altLang="zh-CN" sz="2400" err="1"/>
              <a:t>When will </a:t>
            </a:r>
            <a:r>
              <a:rPr lang="en-US" altLang="zh-CN" sz="2400" i="1" err="1">
                <a:latin typeface="Times New Roman" panose="02020603050405020304" charset="0"/>
                <a:sym typeface="+mn-ea"/>
              </a:rPr>
              <a:t>E(x)</a:t>
            </a:r>
            <a:r>
              <a:rPr lang="en-US" altLang="zh-CN" sz="2400" err="1"/>
              <a:t>/</a:t>
            </a:r>
            <a:r>
              <a:rPr lang="en-US" altLang="zh-CN" sz="2400" i="1" err="1">
                <a:latin typeface="Times New Roman" panose="02020603050405020304" charset="0"/>
                <a:sym typeface="+mn-ea"/>
              </a:rPr>
              <a:t>G(x</a:t>
            </a:r>
            <a:r>
              <a:rPr lang="en-US" altLang="zh-CN" sz="2400" i="1">
                <a:latin typeface="Times New Roman" panose="02020603050405020304" charset="0"/>
                <a:sym typeface="+mn-ea"/>
              </a:rPr>
              <a:t>)</a:t>
            </a:r>
            <a:r>
              <a:rPr lang="en-US" altLang="zh-CN" sz="2400"/>
              <a:t> have no remainder,</a:t>
            </a:r>
            <a:br>
              <a:rPr lang="en-US" altLang="zh-CN" sz="2400"/>
            </a:br>
            <a:r>
              <a:rPr lang="en-US" altLang="zh-CN" sz="2400"/>
              <a:t>i.e., when does CRC fail to catch an error?</a:t>
            </a:r>
          </a:p>
          <a:p>
            <a:pPr>
              <a:buNone/>
            </a:pPr>
            <a:endParaRPr lang="en-US" altLang="zh-CN" sz="2800"/>
          </a:p>
        </p:txBody>
      </p:sp>
      <p:sp>
        <p:nvSpPr>
          <p:cNvPr id="171012" name="矩形 171011"/>
          <p:cNvSpPr/>
          <p:nvPr/>
        </p:nvSpPr>
        <p:spPr>
          <a:xfrm>
            <a:off x="1985963" y="3273425"/>
            <a:ext cx="8229600" cy="299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609600" lvl="0" indent="-609600">
              <a:lnSpc>
                <a:spcPct val="90000"/>
              </a:lnSpc>
              <a:buAutoNum type="arabicPeriod"/>
            </a:pPr>
            <a:r>
              <a:rPr lang="en-US" altLang="zh-CN" sz="2400" b="1" dirty="0">
                <a:solidFill>
                  <a:srgbClr val="000099"/>
                </a:solidFill>
              </a:rPr>
              <a:t>Single Bit Error</a:t>
            </a:r>
            <a:r>
              <a:rPr lang="en-US" altLang="zh-CN" sz="2400" dirty="0">
                <a:solidFill>
                  <a:srgbClr val="000099"/>
                </a:solidFill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>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+mn-ea"/>
              </a:rPr>
              <a:t>E(x)</a:t>
            </a: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> =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2400" i="1" baseline="30000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/>
            </a:r>
            <a:b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</a:b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>If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+mn-ea"/>
              </a:rPr>
              <a:t>G(x)</a:t>
            </a: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> has two or more terms,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+mn-ea"/>
              </a:rPr>
              <a:t>G(x)</a:t>
            </a: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> will not divide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+mn-ea"/>
              </a:rPr>
              <a:t>E(x)</a:t>
            </a:r>
            <a:endParaRPr lang="en-US" altLang="zh-CN" sz="2400" dirty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marL="609600" lvl="0" indent="-609600">
              <a:lnSpc>
                <a:spcPct val="90000"/>
              </a:lnSpc>
              <a:buAutoNum type="arabicPeriod"/>
            </a:pPr>
            <a:r>
              <a:rPr lang="en-US" altLang="zh-CN" sz="2400" b="1" dirty="0">
                <a:solidFill>
                  <a:srgbClr val="000099"/>
                </a:solidFill>
                <a:sym typeface="Wingdings" panose="05000000000000000000" pitchFamily="2" charset="2"/>
              </a:rPr>
              <a:t>2 Isolated Single Bit Errors</a:t>
            </a: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> (double errors)</a:t>
            </a:r>
            <a:b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</a:b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+mn-ea"/>
              </a:rPr>
              <a:t>E(x)</a:t>
            </a: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> = </a:t>
            </a:r>
            <a:r>
              <a:rPr lang="en-US" altLang="zh-CN" sz="2400" i="1" dirty="0" err="1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2400" i="1" baseline="30000" dirty="0" err="1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i</a:t>
            </a:r>
            <a:r>
              <a:rPr lang="en-US" altLang="zh-CN" sz="2400" dirty="0" err="1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+</a:t>
            </a:r>
            <a:r>
              <a:rPr lang="en-US" altLang="zh-CN" sz="2400" i="1" dirty="0" err="1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2400" i="1" baseline="30000" dirty="0" err="1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j</a:t>
            </a: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>, </a:t>
            </a:r>
            <a:r>
              <a:rPr lang="en-US" altLang="zh-CN" sz="2400" i="1" dirty="0" err="1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i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 &gt; j</a:t>
            </a: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/>
            </a:r>
            <a:b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</a:b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+mn-ea"/>
              </a:rPr>
              <a:t>E(x)</a:t>
            </a: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> = </a:t>
            </a:r>
            <a:r>
              <a:rPr lang="en-US" altLang="zh-CN" sz="2400" i="1" dirty="0" err="1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2400" i="1" baseline="30000" dirty="0" err="1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j</a:t>
            </a:r>
            <a:r>
              <a:rPr lang="en-US" altLang="zh-CN" sz="2400" i="1" baseline="30000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(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2400" i="1" baseline="30000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i-j 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+ 1)</a:t>
            </a:r>
            <a:r>
              <a:rPr lang="en-US" altLang="zh-CN" sz="2400" dirty="0">
                <a:solidFill>
                  <a:srgbClr val="000099"/>
                </a:solidFill>
              </a:rPr>
              <a:t/>
            </a:r>
            <a:br>
              <a:rPr lang="en-US" altLang="zh-CN" sz="2400" dirty="0">
                <a:solidFill>
                  <a:srgbClr val="000099"/>
                </a:solidFill>
              </a:rPr>
            </a:br>
            <a:r>
              <a:rPr lang="en-US" altLang="zh-CN" sz="2400" dirty="0">
                <a:solidFill>
                  <a:srgbClr val="000099"/>
                </a:solidFill>
              </a:rPr>
              <a:t>Provided that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+mn-ea"/>
              </a:rPr>
              <a:t>G(x)</a:t>
            </a:r>
            <a:r>
              <a:rPr lang="en-US" altLang="zh-CN" sz="2400" dirty="0">
                <a:solidFill>
                  <a:srgbClr val="000099"/>
                </a:solidFill>
              </a:rPr>
              <a:t> is not divisible by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x</a:t>
            </a:r>
            <a:r>
              <a:rPr lang="en-US" altLang="zh-CN" sz="2400" dirty="0">
                <a:solidFill>
                  <a:srgbClr val="000099"/>
                </a:solidFill>
              </a:rPr>
              <a:t>, a sufficient condition to detect all double errors is that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+mn-ea"/>
              </a:rPr>
              <a:t>G(x)</a:t>
            </a:r>
            <a:r>
              <a:rPr lang="en-US" altLang="zh-CN" sz="2400" dirty="0">
                <a:solidFill>
                  <a:srgbClr val="000099"/>
                </a:solidFill>
              </a:rPr>
              <a:t> does not divide 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</a:rPr>
              <a:t>(</a:t>
            </a:r>
            <a:r>
              <a:rPr lang="en-US" altLang="zh-CN" sz="2400" i="1" dirty="0" err="1">
                <a:solidFill>
                  <a:srgbClr val="000099"/>
                </a:solidFill>
                <a:latin typeface="Times New Roman" panose="02020603050405020304" charset="0"/>
              </a:rPr>
              <a:t>x</a:t>
            </a:r>
            <a:r>
              <a:rPr lang="en-US" altLang="zh-CN" sz="2400" i="1" baseline="30000" dirty="0" err="1">
                <a:solidFill>
                  <a:srgbClr val="000099"/>
                </a:solidFill>
                <a:latin typeface="Times New Roman" panose="02020603050405020304" charset="0"/>
              </a:rPr>
              <a:t>t</a:t>
            </a:r>
            <a:r>
              <a:rPr lang="en-US" altLang="zh-CN" sz="2400" i="1" baseline="30000" dirty="0">
                <a:solidFill>
                  <a:srgbClr val="000099"/>
                </a:solidFill>
                <a:latin typeface="Times New Roman" panose="02020603050405020304" charset="0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</a:rPr>
              <a:t>+ 1) </a:t>
            </a:r>
            <a:r>
              <a:rPr lang="en-US" altLang="zh-CN" sz="2400" dirty="0">
                <a:solidFill>
                  <a:srgbClr val="000099"/>
                </a:solidFill>
              </a:rPr>
              <a:t>for any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t </a:t>
            </a:r>
            <a:r>
              <a:rPr lang="en-US" altLang="zh-CN" sz="2400" dirty="0">
                <a:solidFill>
                  <a:srgbClr val="000099"/>
                </a:solidFill>
              </a:rPr>
              <a:t>up to </a:t>
            </a:r>
            <a:r>
              <a:rPr lang="en-US" altLang="zh-CN" sz="2400" i="1" dirty="0" err="1">
                <a:solidFill>
                  <a:srgbClr val="000099"/>
                </a:solidFill>
                <a:latin typeface="Times New Roman" panose="02020603050405020304" charset="0"/>
              </a:rPr>
              <a:t>i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-j</a:t>
            </a:r>
            <a:r>
              <a:rPr lang="en-US" altLang="zh-CN" sz="2400" dirty="0">
                <a:solidFill>
                  <a:srgbClr val="000099"/>
                </a:solidFill>
              </a:rPr>
              <a:t> (i.e.,  block length)</a:t>
            </a:r>
          </a:p>
        </p:txBody>
      </p:sp>
    </p:spTree>
    <p:extLst>
      <p:ext uri="{BB962C8B-B14F-4D97-AF65-F5344CB8AC3E}">
        <p14:creationId xmlns:p14="http://schemas.microsoft.com/office/powerpoint/2010/main" val="728404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标题 17203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Properties of CRC</a:t>
            </a:r>
          </a:p>
        </p:txBody>
      </p:sp>
      <p:sp>
        <p:nvSpPr>
          <p:cNvPr id="172036" name="矩形 172035"/>
          <p:cNvSpPr/>
          <p:nvPr/>
        </p:nvSpPr>
        <p:spPr>
          <a:xfrm>
            <a:off x="1985963" y="1547813"/>
            <a:ext cx="8229600" cy="43005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609600" lvl="0" indent="-609600">
              <a:lnSpc>
                <a:spcPct val="90000"/>
              </a:lnSpc>
              <a:buClr>
                <a:schemeClr val="tx1"/>
              </a:buClr>
              <a:buAutoNum type="arabicPeriod" startAt="3"/>
            </a:pPr>
            <a:r>
              <a:rPr lang="en-US" altLang="zh-CN" sz="2400" b="1" dirty="0">
                <a:solidFill>
                  <a:srgbClr val="000099"/>
                </a:solidFill>
                <a:latin typeface="Comic Sans MS" panose="030F0702030302020204" pitchFamily="66" charset="0"/>
              </a:rPr>
              <a:t>Odd Number of Bit Errors</a:t>
            </a: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/>
            </a:r>
            <a:b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If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x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</a:rPr>
              <a:t>+1 </a:t>
            </a: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is a factor of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+mn-ea"/>
              </a:rPr>
              <a:t>G(x)</a:t>
            </a: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, all odd number of bit errors are detected</a:t>
            </a:r>
            <a:b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/>
            </a:r>
            <a:b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en-US" altLang="zh-CN" sz="2400" b="1" dirty="0">
                <a:solidFill>
                  <a:srgbClr val="000099"/>
                </a:solidFill>
                <a:latin typeface="Comic Sans MS" panose="030F0702030302020204" pitchFamily="66" charset="0"/>
              </a:rPr>
              <a:t>Proof: </a:t>
            </a:r>
            <a:br>
              <a:rPr lang="en-US" altLang="zh-CN" sz="2400" b="1" dirty="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Assume an odd number of errors has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x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</a:rPr>
              <a:t>+1</a:t>
            </a: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 as a factor.</a:t>
            </a:r>
            <a:b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Then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E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</a:rPr>
              <a:t>(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x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</a:rPr>
              <a:t>) = (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x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</a:rPr>
              <a:t>+1)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T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</a:rPr>
              <a:t>(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x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</a:rPr>
              <a:t>)</a:t>
            </a: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. </a:t>
            </a:r>
            <a:b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Evaluate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E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</a:rPr>
              <a:t>(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x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</a:rPr>
              <a:t>) </a:t>
            </a: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for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x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</a:rPr>
              <a:t> = 1</a:t>
            </a: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/>
            </a:r>
            <a:b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E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(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) =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E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(1) = 1</a:t>
            </a: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 since there are odd number of terms</a:t>
            </a:r>
            <a:b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</a:b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   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 (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x+1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) = (1+1) = 0</a:t>
            </a: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/>
            </a:r>
            <a:b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</a:b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    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(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x+1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)T(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) = (1+1)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T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(1) = 0</a:t>
            </a: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/>
            </a:r>
            <a:b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</a:b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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E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cs typeface="Arial" panose="020B0604020202020204" pitchFamily="34" charset="0"/>
                <a:sym typeface="Symbol" panose="05050102010706020507" pitchFamily="18" charset="2"/>
              </a:rPr>
              <a:t>≠ (x+1)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endParaRPr lang="en-US" altLang="zh-CN" sz="2400" dirty="0">
              <a:solidFill>
                <a:srgbClr val="000099"/>
              </a:solidFill>
              <a:latin typeface="Times New Roman" panose="02020603050405020304" charset="0"/>
              <a:ea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67864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标题 17305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Properties of CRC</a:t>
            </a:r>
          </a:p>
        </p:txBody>
      </p:sp>
      <p:sp>
        <p:nvSpPr>
          <p:cNvPr id="173060" name="矩形 173059"/>
          <p:cNvSpPr/>
          <p:nvPr/>
        </p:nvSpPr>
        <p:spPr>
          <a:xfrm>
            <a:off x="1985963" y="1547813"/>
            <a:ext cx="8229600" cy="43005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609600" lvl="0" indent="-609600">
              <a:lnSpc>
                <a:spcPct val="90000"/>
              </a:lnSpc>
              <a:buClr>
                <a:schemeClr val="tx1"/>
              </a:buClr>
              <a:buAutoNum type="arabicPeriod" startAt="4"/>
            </a:pPr>
            <a:r>
              <a:rPr lang="en-US" altLang="zh-CN" sz="2400" b="1" dirty="0">
                <a:solidFill>
                  <a:srgbClr val="000099"/>
                </a:solidFill>
              </a:rPr>
              <a:t>Short Burst Errors</a:t>
            </a:r>
            <a:r>
              <a:rPr lang="en-US" altLang="zh-CN" sz="2400" dirty="0">
                <a:solidFill>
                  <a:srgbClr val="000099"/>
                </a:solidFill>
              </a:rPr>
              <a:t> </a:t>
            </a:r>
            <a:br>
              <a:rPr lang="en-US" altLang="zh-CN" sz="2400" dirty="0">
                <a:solidFill>
                  <a:srgbClr val="000099"/>
                </a:solidFill>
              </a:rPr>
            </a:br>
            <a:r>
              <a:rPr lang="en-US" altLang="zh-CN" sz="2400" dirty="0">
                <a:solidFill>
                  <a:srgbClr val="000099"/>
                </a:solidFill>
              </a:rPr>
              <a:t>(Length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t</a:t>
            </a:r>
            <a:r>
              <a:rPr lang="en-US" altLang="zh-CN" sz="2400" dirty="0">
                <a:solidFill>
                  <a:srgbClr val="000099"/>
                </a:solidFill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cs typeface="Arial" panose="020B0604020202020204" pitchFamily="34" charset="0"/>
              </a:rPr>
              <a:t>≤</a:t>
            </a:r>
            <a:r>
              <a:rPr lang="en-US" altLang="zh-CN" sz="2400" dirty="0">
                <a:solidFill>
                  <a:srgbClr val="000099"/>
                </a:solidFill>
              </a:rPr>
              <a:t>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n</a:t>
            </a:r>
            <a:r>
              <a:rPr lang="en-US" altLang="zh-CN" sz="2400" dirty="0">
                <a:solidFill>
                  <a:srgbClr val="000099"/>
                </a:solidFill>
              </a:rPr>
              <a:t>, number of redundant bits)</a:t>
            </a:r>
            <a:br>
              <a:rPr lang="en-US" altLang="zh-CN" sz="2400" dirty="0">
                <a:solidFill>
                  <a:srgbClr val="000099"/>
                </a:solidFill>
              </a:rPr>
            </a:b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E</a:t>
            </a:r>
            <a:r>
              <a:rPr lang="en-US" altLang="zh-CN" sz="2400" dirty="0">
                <a:solidFill>
                  <a:srgbClr val="000099"/>
                </a:solidFill>
              </a:rPr>
              <a:t>(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x</a:t>
            </a:r>
            <a:r>
              <a:rPr lang="en-US" altLang="zh-CN" sz="2400" dirty="0">
                <a:solidFill>
                  <a:srgbClr val="000099"/>
                </a:solidFill>
              </a:rPr>
              <a:t>) = </a:t>
            </a:r>
            <a:r>
              <a:rPr lang="en-US" altLang="zh-CN" sz="2400" i="1" dirty="0" err="1">
                <a:solidFill>
                  <a:srgbClr val="000099"/>
                </a:solidFill>
                <a:latin typeface="Times New Roman" panose="02020603050405020304" charset="0"/>
              </a:rPr>
              <a:t>x</a:t>
            </a:r>
            <a:r>
              <a:rPr lang="en-US" altLang="zh-CN" sz="2400" i="1" baseline="30000" dirty="0" err="1">
                <a:solidFill>
                  <a:srgbClr val="000099"/>
                </a:solidFill>
                <a:latin typeface="Times New Roman" panose="02020603050405020304" charset="0"/>
              </a:rPr>
              <a:t>j</a:t>
            </a:r>
            <a:r>
              <a:rPr lang="en-US" altLang="zh-CN" sz="2400" dirty="0">
                <a:solidFill>
                  <a:srgbClr val="000099"/>
                </a:solidFill>
              </a:rPr>
              <a:t>(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x</a:t>
            </a:r>
            <a:r>
              <a:rPr lang="en-US" altLang="zh-CN" sz="2400" i="1" baseline="30000" dirty="0">
                <a:solidFill>
                  <a:srgbClr val="000099"/>
                </a:solidFill>
                <a:latin typeface="Times New Roman" panose="02020603050405020304" charset="0"/>
              </a:rPr>
              <a:t>t-1</a:t>
            </a:r>
            <a:r>
              <a:rPr lang="en-US" altLang="zh-CN" sz="2400" dirty="0">
                <a:solidFill>
                  <a:srgbClr val="000099"/>
                </a:solidFill>
              </a:rPr>
              <a:t>+…+</a:t>
            </a:r>
            <a:r>
              <a:rPr lang="en-US" altLang="zh-CN" sz="2400" i="1" dirty="0">
                <a:solidFill>
                  <a:srgbClr val="000099"/>
                </a:solidFill>
              </a:rPr>
              <a:t>1</a:t>
            </a:r>
            <a:r>
              <a:rPr lang="en-US" altLang="zh-CN" sz="2400" dirty="0">
                <a:solidFill>
                  <a:srgbClr val="000099"/>
                </a:solidFill>
              </a:rPr>
              <a:t>) </a:t>
            </a:r>
            <a:r>
              <a:rPr lang="en-US" altLang="zh-CN" sz="2400" dirty="0">
                <a:solidFill>
                  <a:srgbClr val="000099"/>
                </a:solidFill>
                <a:cs typeface="Times New Roman" panose="02020603050405020304" charset="0"/>
                <a:sym typeface="Wingdings" panose="05000000000000000000" pitchFamily="2" charset="2"/>
              </a:rPr>
              <a:t></a:t>
            </a: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> Length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t</a:t>
            </a: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>, starting at bit position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j</a:t>
            </a: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/>
            </a:r>
            <a:b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</a:b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>If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+mn-ea"/>
              </a:rPr>
              <a:t>G(x)</a:t>
            </a: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> has an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2400" baseline="30000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0</a:t>
            </a: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> term and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t</a:t>
            </a:r>
            <a:r>
              <a:rPr lang="en-US" altLang="zh-CN" sz="2400" dirty="0">
                <a:solidFill>
                  <a:srgbClr val="000099"/>
                </a:solidFill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cs typeface="Arial" panose="020B0604020202020204" pitchFamily="34" charset="0"/>
              </a:rPr>
              <a:t>≤</a:t>
            </a:r>
            <a:r>
              <a:rPr lang="en-US" altLang="zh-CN" sz="2400" dirty="0">
                <a:solidFill>
                  <a:srgbClr val="000099"/>
                </a:solidFill>
              </a:rPr>
              <a:t>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n</a:t>
            </a:r>
            <a:r>
              <a:rPr lang="en-US" altLang="zh-CN" sz="2400" dirty="0">
                <a:solidFill>
                  <a:srgbClr val="000099"/>
                </a:solidFill>
              </a:rPr>
              <a:t>,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+mn-ea"/>
              </a:rPr>
              <a:t>G(x)</a:t>
            </a:r>
            <a:r>
              <a:rPr lang="en-US" altLang="zh-CN" sz="2400" dirty="0">
                <a:solidFill>
                  <a:srgbClr val="000099"/>
                </a:solidFill>
              </a:rPr>
              <a:t> will not divide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E</a:t>
            </a:r>
            <a:r>
              <a:rPr lang="en-US" altLang="zh-CN" sz="2400" dirty="0">
                <a:solidFill>
                  <a:srgbClr val="000099"/>
                </a:solidFill>
              </a:rPr>
              <a:t>(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x</a:t>
            </a:r>
            <a:r>
              <a:rPr lang="en-US" altLang="zh-CN" sz="2400" dirty="0">
                <a:solidFill>
                  <a:srgbClr val="000099"/>
                </a:solidFill>
              </a:rPr>
              <a:t>) </a:t>
            </a:r>
            <a:br>
              <a:rPr lang="en-US" altLang="zh-CN" sz="2400" dirty="0">
                <a:solidFill>
                  <a:srgbClr val="000099"/>
                </a:solidFill>
              </a:rPr>
            </a:b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All errors up to length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 are detected</a:t>
            </a:r>
          </a:p>
          <a:p>
            <a:pPr marL="609600" lvl="0" indent="-609600">
              <a:lnSpc>
                <a:spcPct val="90000"/>
              </a:lnSpc>
              <a:buClr>
                <a:schemeClr val="tx1"/>
              </a:buClr>
              <a:buAutoNum type="arabicPeriod" startAt="4"/>
            </a:pPr>
            <a:r>
              <a:rPr lang="en-US" altLang="zh-CN" sz="2400" b="1" dirty="0">
                <a:solidFill>
                  <a:srgbClr val="000099"/>
                </a:solidFill>
                <a:sym typeface="Symbol" panose="05050102010706020507" pitchFamily="18" charset="2"/>
              </a:rPr>
              <a:t>Long Burst Errors 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(Length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+1)</a:t>
            </a:r>
            <a:b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</a:b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Undetectable only if burst error is the same as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+mn-ea"/>
              </a:rPr>
              <a:t>G(x)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/>
            </a:r>
            <a:b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</a:b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+mn-ea"/>
              </a:rPr>
              <a:t>G(x)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 = </a:t>
            </a:r>
            <a:r>
              <a:rPr lang="en-US" altLang="zh-CN" sz="2400" i="1" dirty="0" err="1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30000" dirty="0" err="1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30000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+ … + 1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	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n 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-1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 bits between </a:t>
            </a:r>
            <a:r>
              <a:rPr lang="en-US" altLang="zh-CN" sz="2400" i="1" dirty="0" err="1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30000" dirty="0" err="1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 and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30000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 </a:t>
            </a:r>
            <a:b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</a:b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E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) = 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1 + … + 1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	must match</a:t>
            </a:r>
            <a:b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</a:b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Probability of not detecting the error is 2</a:t>
            </a:r>
            <a:r>
              <a:rPr lang="en-US" altLang="zh-CN" sz="2400" baseline="30000" dirty="0">
                <a:solidFill>
                  <a:srgbClr val="000099"/>
                </a:solidFill>
                <a:sym typeface="Symbol" panose="05050102010706020507" pitchFamily="18" charset="2"/>
              </a:rPr>
              <a:t>-(</a:t>
            </a:r>
            <a:r>
              <a:rPr lang="en-US" altLang="zh-CN" sz="2400" i="1" baseline="30000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n</a:t>
            </a:r>
            <a:r>
              <a:rPr lang="en-US" altLang="zh-CN" sz="2400" baseline="30000" dirty="0">
                <a:solidFill>
                  <a:srgbClr val="000099"/>
                </a:solidFill>
                <a:sym typeface="Symbol" panose="05050102010706020507" pitchFamily="18" charset="2"/>
              </a:rPr>
              <a:t>-1)</a:t>
            </a:r>
            <a:endParaRPr lang="en-US" altLang="zh-CN" sz="24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 marL="609600" lvl="0" indent="-609600">
              <a:lnSpc>
                <a:spcPct val="90000"/>
              </a:lnSpc>
              <a:buClr>
                <a:schemeClr val="tx1"/>
              </a:buClr>
              <a:buAutoNum type="arabicPeriod" startAt="4"/>
            </a:pPr>
            <a:r>
              <a:rPr lang="en-US" altLang="zh-CN" sz="2400" b="1" dirty="0">
                <a:solidFill>
                  <a:srgbClr val="000099"/>
                </a:solidFill>
                <a:sym typeface="Symbol" panose="05050102010706020507" pitchFamily="18" charset="2"/>
              </a:rPr>
              <a:t>Longer Burst Errors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 (Length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 &gt;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+1)</a:t>
            </a:r>
            <a:b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</a:b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Probability of not detecting the error is 2</a:t>
            </a:r>
            <a:r>
              <a:rPr lang="en-US" altLang="zh-CN" sz="2400" baseline="30000" dirty="0">
                <a:solidFill>
                  <a:srgbClr val="000099"/>
                </a:solidFill>
                <a:sym typeface="Symbol" panose="05050102010706020507" pitchFamily="18" charset="2"/>
              </a:rPr>
              <a:t>-</a:t>
            </a:r>
            <a:r>
              <a:rPr lang="en-US" altLang="zh-CN" sz="2400" i="1" baseline="30000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99328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6.1 </a:t>
            </a:r>
            <a:r>
              <a:rPr lang="en-US" dirty="0">
                <a:ea typeface="ＭＳ Ｐゴシック" charset="0"/>
              </a:rPr>
              <a:t>introduction, services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6.2 error detection, correction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6.3 multiple access protocols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6.4 </a:t>
            </a:r>
            <a:r>
              <a:rPr lang="en-US" dirty="0" smtClean="0">
                <a:ea typeface="ＭＳ Ｐゴシック" charset="0"/>
              </a:rPr>
              <a:t>LANs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addressing, ARP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Ethernet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switches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VLANS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6.5 </a:t>
            </a:r>
            <a:r>
              <a:rPr lang="en-US" dirty="0">
                <a:ea typeface="ＭＳ Ｐゴシック" charset="0"/>
              </a:rPr>
              <a:t>link virtualization: MPLS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6.6 data center networking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6.7 a day in the life of a web request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7400" y="863002"/>
            <a:ext cx="7278959" cy="45719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6 The Link layer and LANs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6" name="五角星 5"/>
          <p:cNvSpPr/>
          <p:nvPr/>
        </p:nvSpPr>
        <p:spPr bwMode="auto">
          <a:xfrm>
            <a:off x="7176120" y="2204864"/>
            <a:ext cx="216024" cy="216024"/>
          </a:xfrm>
          <a:prstGeom prst="star5">
            <a:avLst/>
          </a:prstGeom>
          <a:gradFill flip="none" rotWithShape="1">
            <a:gsLst>
              <a:gs pos="0">
                <a:srgbClr val="FF0000"/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864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标题 17408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Properties of CRC</a:t>
            </a:r>
          </a:p>
        </p:txBody>
      </p:sp>
      <p:sp>
        <p:nvSpPr>
          <p:cNvPr id="174083" name="文本占位符 17408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Example:</a:t>
            </a:r>
          </a:p>
          <a:p>
            <a:pPr lvl="1"/>
            <a:r>
              <a:rPr lang="en-US" altLang="zh-CN"/>
              <a:t>CRC-12	</a:t>
            </a:r>
            <a:r>
              <a:rPr lang="en-US" altLang="zh-CN">
                <a:latin typeface="Times New Roman" panose="02020603050405020304" charset="0"/>
              </a:rPr>
              <a:t>=</a:t>
            </a:r>
            <a:r>
              <a:rPr lang="en-US" altLang="zh-CN"/>
              <a:t> </a:t>
            </a:r>
            <a:r>
              <a:rPr lang="en-US" altLang="zh-CN" i="1">
                <a:latin typeface="Times New Roman" panose="02020603050405020304" charset="0"/>
              </a:rPr>
              <a:t>x</a:t>
            </a:r>
            <a:r>
              <a:rPr lang="en-US" altLang="zh-CN" i="1" baseline="30000">
                <a:latin typeface="Times New Roman" panose="02020603050405020304" charset="0"/>
              </a:rPr>
              <a:t>12</a:t>
            </a:r>
            <a:r>
              <a:rPr lang="en-US" altLang="zh-CN" i="1">
                <a:latin typeface="Times New Roman" panose="02020603050405020304" charset="0"/>
              </a:rPr>
              <a:t>+x</a:t>
            </a:r>
            <a:r>
              <a:rPr lang="en-US" altLang="zh-CN" i="1" baseline="30000">
                <a:latin typeface="Times New Roman" panose="02020603050405020304" charset="0"/>
              </a:rPr>
              <a:t>11</a:t>
            </a:r>
            <a:r>
              <a:rPr lang="en-US" altLang="zh-CN" i="1">
                <a:latin typeface="Times New Roman" panose="02020603050405020304" charset="0"/>
              </a:rPr>
              <a:t>+x</a:t>
            </a:r>
            <a:r>
              <a:rPr lang="en-US" altLang="zh-CN" i="1" baseline="30000">
                <a:latin typeface="Times New Roman" panose="02020603050405020304" charset="0"/>
              </a:rPr>
              <a:t>3</a:t>
            </a:r>
            <a:r>
              <a:rPr lang="en-US" altLang="zh-CN" i="1">
                <a:latin typeface="Times New Roman" panose="02020603050405020304" charset="0"/>
              </a:rPr>
              <a:t>+x</a:t>
            </a:r>
            <a:r>
              <a:rPr lang="en-US" altLang="zh-CN" i="1" baseline="30000">
                <a:latin typeface="Times New Roman" panose="02020603050405020304" charset="0"/>
              </a:rPr>
              <a:t>2</a:t>
            </a:r>
            <a:r>
              <a:rPr lang="en-US" altLang="zh-CN" i="1">
                <a:latin typeface="Times New Roman" panose="02020603050405020304" charset="0"/>
              </a:rPr>
              <a:t>+x+</a:t>
            </a:r>
            <a:r>
              <a:rPr lang="en-US" altLang="zh-CN">
                <a:latin typeface="Times New Roman" panose="02020603050405020304" charset="0"/>
              </a:rPr>
              <a:t>1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CRC-16	</a:t>
            </a:r>
            <a:r>
              <a:rPr lang="en-US" altLang="zh-CN">
                <a:latin typeface="Times New Roman" panose="02020603050405020304" charset="0"/>
              </a:rPr>
              <a:t>=</a:t>
            </a:r>
            <a:r>
              <a:rPr lang="en-US" altLang="zh-CN"/>
              <a:t> </a:t>
            </a:r>
            <a:r>
              <a:rPr lang="en-US" altLang="zh-CN" i="1">
                <a:latin typeface="Times New Roman" panose="02020603050405020304" charset="0"/>
              </a:rPr>
              <a:t>x</a:t>
            </a:r>
            <a:r>
              <a:rPr lang="en-US" altLang="zh-CN" i="1" baseline="30000">
                <a:latin typeface="Times New Roman" panose="02020603050405020304" charset="0"/>
              </a:rPr>
              <a:t>16</a:t>
            </a:r>
            <a:r>
              <a:rPr lang="en-US" altLang="zh-CN" i="1">
                <a:latin typeface="Times New Roman" panose="02020603050405020304" charset="0"/>
              </a:rPr>
              <a:t>+x</a:t>
            </a:r>
            <a:r>
              <a:rPr lang="en-US" altLang="zh-CN" i="1" baseline="30000">
                <a:latin typeface="Times New Roman" panose="02020603050405020304" charset="0"/>
              </a:rPr>
              <a:t>15</a:t>
            </a:r>
            <a:r>
              <a:rPr lang="en-US" altLang="zh-CN" i="1">
                <a:latin typeface="Times New Roman" panose="02020603050405020304" charset="0"/>
              </a:rPr>
              <a:t>+x</a:t>
            </a:r>
            <a:r>
              <a:rPr lang="en-US" altLang="zh-CN" i="1" baseline="30000">
                <a:latin typeface="Times New Roman" panose="02020603050405020304" charset="0"/>
              </a:rPr>
              <a:t>2</a:t>
            </a:r>
            <a:r>
              <a:rPr lang="en-US" altLang="zh-CN">
                <a:latin typeface="Times New Roman" panose="02020603050405020304" charset="0"/>
              </a:rPr>
              <a:t>+1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CRC-CCITT </a:t>
            </a:r>
            <a:r>
              <a:rPr lang="en-US" altLang="zh-CN">
                <a:latin typeface="Times New Roman" panose="02020603050405020304" charset="0"/>
              </a:rPr>
              <a:t>=</a:t>
            </a:r>
            <a:r>
              <a:rPr lang="en-US" altLang="zh-CN"/>
              <a:t> </a:t>
            </a:r>
            <a:r>
              <a:rPr lang="en-US" altLang="zh-CN" i="1">
                <a:latin typeface="Times New Roman" panose="02020603050405020304" charset="0"/>
              </a:rPr>
              <a:t>x</a:t>
            </a:r>
            <a:r>
              <a:rPr lang="en-US" altLang="zh-CN" i="1" baseline="30000">
                <a:latin typeface="Times New Roman" panose="02020603050405020304" charset="0"/>
              </a:rPr>
              <a:t>16</a:t>
            </a:r>
            <a:r>
              <a:rPr lang="en-US" altLang="zh-CN" i="1">
                <a:latin typeface="Times New Roman" panose="02020603050405020304" charset="0"/>
              </a:rPr>
              <a:t>+x</a:t>
            </a:r>
            <a:r>
              <a:rPr lang="en-US" altLang="zh-CN" i="1" baseline="30000">
                <a:latin typeface="Times New Roman" panose="02020603050405020304" charset="0"/>
              </a:rPr>
              <a:t>12</a:t>
            </a:r>
            <a:r>
              <a:rPr lang="en-US" altLang="zh-CN" i="1">
                <a:latin typeface="Times New Roman" panose="02020603050405020304" charset="0"/>
              </a:rPr>
              <a:t>+x</a:t>
            </a:r>
            <a:r>
              <a:rPr lang="en-US" altLang="zh-CN" i="1" baseline="30000">
                <a:latin typeface="Times New Roman" panose="02020603050405020304" charset="0"/>
              </a:rPr>
              <a:t>5</a:t>
            </a:r>
            <a:r>
              <a:rPr lang="en-US" altLang="zh-CN">
                <a:latin typeface="Times New Roman" panose="02020603050405020304" charset="0"/>
              </a:rPr>
              <a:t>+1</a:t>
            </a:r>
          </a:p>
          <a:p>
            <a:pPr lvl="1"/>
            <a:r>
              <a:rPr lang="en-US" altLang="zh-CN"/>
              <a:t>CRC-16 and CRC-CCITT catch all</a:t>
            </a:r>
          </a:p>
          <a:p>
            <a:pPr lvl="2"/>
            <a:r>
              <a:rPr lang="en-US" altLang="zh-CN"/>
              <a:t>Single and double errors</a:t>
            </a:r>
          </a:p>
          <a:p>
            <a:pPr lvl="2"/>
            <a:r>
              <a:rPr lang="en-US" altLang="zh-CN"/>
              <a:t>Odd number of bit errors</a:t>
            </a:r>
          </a:p>
          <a:p>
            <a:pPr lvl="2"/>
            <a:r>
              <a:rPr lang="en-US" altLang="zh-CN"/>
              <a:t>Bursts of length 16 or less</a:t>
            </a:r>
          </a:p>
          <a:p>
            <a:pPr lvl="2"/>
            <a:r>
              <a:rPr lang="en-US" altLang="zh-CN"/>
              <a:t>99.997% of 17-bit error bursts</a:t>
            </a:r>
          </a:p>
          <a:p>
            <a:pPr lvl="2"/>
            <a:r>
              <a:rPr lang="en-US" altLang="zh-CN"/>
              <a:t>99.998% of 18-bit and longer error bursts</a:t>
            </a:r>
          </a:p>
        </p:txBody>
      </p:sp>
    </p:spTree>
    <p:extLst>
      <p:ext uri="{BB962C8B-B14F-4D97-AF65-F5344CB8AC3E}">
        <p14:creationId xmlns:p14="http://schemas.microsoft.com/office/powerpoint/2010/main" val="1447510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6.1 </a:t>
            </a:r>
            <a:r>
              <a:rPr lang="en-US" dirty="0">
                <a:ea typeface="ＭＳ Ｐゴシック" charset="0"/>
              </a:rPr>
              <a:t>introduction, services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6.2 error detection, correction 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6.3 multiple access protocols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6.4 </a:t>
            </a:r>
            <a:r>
              <a:rPr lang="en-US" dirty="0" smtClean="0">
                <a:ea typeface="ＭＳ Ｐゴシック" charset="0"/>
              </a:rPr>
              <a:t>LANs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addressing, ARP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Ethernet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switches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VLANS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6.5 </a:t>
            </a:r>
            <a:r>
              <a:rPr lang="en-US" dirty="0">
                <a:ea typeface="ＭＳ Ｐゴシック" charset="0"/>
              </a:rPr>
              <a:t>link virtualization: MPLS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6.6 data center networking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6.7 a day in the life of a web request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7400" y="863002"/>
            <a:ext cx="7278959" cy="45719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6 The Link layer and LANs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3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7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419" y="946152"/>
            <a:ext cx="7111925" cy="8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57150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Multiple access links, protocols</a:t>
            </a:r>
            <a:endParaRPr lang="en-US" sz="4800" dirty="0"/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9625" y="1109664"/>
            <a:ext cx="7772400" cy="3292475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dirty="0"/>
              <a:t>two types of </a:t>
            </a:r>
            <a:r>
              <a:rPr lang="en-US" altLang="ja-JP" dirty="0" smtClean="0"/>
              <a:t>"</a:t>
            </a:r>
            <a:r>
              <a:rPr lang="en-US" dirty="0" smtClean="0"/>
              <a:t>links</a:t>
            </a:r>
            <a:r>
              <a:rPr lang="en-US" altLang="ja-JP" dirty="0" smtClean="0"/>
              <a:t>"</a:t>
            </a:r>
            <a:r>
              <a:rPr lang="en-US" dirty="0" smtClean="0"/>
              <a:t>:</a:t>
            </a:r>
            <a:endParaRPr lang="en-US" dirty="0"/>
          </a:p>
          <a:p>
            <a:pPr>
              <a:defRPr/>
            </a:pPr>
            <a:r>
              <a:rPr lang="en-US" dirty="0"/>
              <a:t>point-to-point</a:t>
            </a:r>
          </a:p>
          <a:p>
            <a:pPr lvl="1">
              <a:defRPr/>
            </a:pPr>
            <a:r>
              <a:rPr lang="en-US" sz="2000" dirty="0"/>
              <a:t>PPP for dial-up access</a:t>
            </a:r>
          </a:p>
          <a:p>
            <a:pPr lvl="1">
              <a:defRPr/>
            </a:pPr>
            <a:r>
              <a:rPr lang="en-US" sz="2000" dirty="0"/>
              <a:t>point-to-point link between Ethernet switch, host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broadcast (shared wire or medium)</a:t>
            </a:r>
          </a:p>
          <a:p>
            <a:pPr lvl="1">
              <a:defRPr/>
            </a:pPr>
            <a:r>
              <a:rPr lang="en-US" sz="2000" dirty="0"/>
              <a:t>old-fashioned Ethernet</a:t>
            </a:r>
          </a:p>
          <a:p>
            <a:pPr lvl="1">
              <a:defRPr/>
            </a:pPr>
            <a:r>
              <a:rPr lang="en-US" sz="2000" dirty="0"/>
              <a:t>upstream HFC</a:t>
            </a:r>
          </a:p>
          <a:p>
            <a:pPr lvl="1">
              <a:defRPr/>
            </a:pPr>
            <a:r>
              <a:rPr lang="en-US" sz="2000" dirty="0"/>
              <a:t>802.11 wireless LAN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2450270" y="5694364"/>
            <a:ext cx="1616148" cy="45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shared wire (e.g.,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cabled Ethernet)</a:t>
            </a:r>
          </a:p>
        </p:txBody>
      </p:sp>
      <p:sp>
        <p:nvSpPr>
          <p:cNvPr id="17416" name="Text Box 6"/>
          <p:cNvSpPr txBox="1">
            <a:spLocks noChangeArrowheads="1"/>
          </p:cNvSpPr>
          <p:nvPr/>
        </p:nvSpPr>
        <p:spPr bwMode="auto">
          <a:xfrm>
            <a:off x="4304356" y="5683251"/>
            <a:ext cx="1692579" cy="45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 (e.g., 802.11 WiFi)</a:t>
            </a:r>
          </a:p>
        </p:txBody>
      </p:sp>
      <p:sp>
        <p:nvSpPr>
          <p:cNvPr id="17417" name="Text Box 7"/>
          <p:cNvSpPr txBox="1">
            <a:spLocks noChangeArrowheads="1"/>
          </p:cNvSpPr>
          <p:nvPr/>
        </p:nvSpPr>
        <p:spPr bwMode="auto">
          <a:xfrm>
            <a:off x="6590180" y="5691189"/>
            <a:ext cx="1019831" cy="45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(satellite) </a:t>
            </a:r>
          </a:p>
        </p:txBody>
      </p:sp>
      <p:sp>
        <p:nvSpPr>
          <p:cNvPr id="17418" name="Text Box 8"/>
          <p:cNvSpPr txBox="1">
            <a:spLocks noChangeArrowheads="1"/>
          </p:cNvSpPr>
          <p:nvPr/>
        </p:nvSpPr>
        <p:spPr bwMode="auto">
          <a:xfrm>
            <a:off x="8063605" y="5700713"/>
            <a:ext cx="1984581" cy="64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humans at a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cocktail party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(shared air, acoustical)</a:t>
            </a:r>
          </a:p>
        </p:txBody>
      </p:sp>
      <p:sp>
        <p:nvSpPr>
          <p:cNvPr id="17419" name="Line 173"/>
          <p:cNvSpPr>
            <a:spLocks noChangeShapeType="1"/>
          </p:cNvSpPr>
          <p:nvPr/>
        </p:nvSpPr>
        <p:spPr bwMode="auto">
          <a:xfrm flipH="1">
            <a:off x="3068639" y="4522789"/>
            <a:ext cx="466725" cy="89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420" name="Line 174"/>
          <p:cNvSpPr>
            <a:spLocks noChangeShapeType="1"/>
          </p:cNvSpPr>
          <p:nvPr/>
        </p:nvSpPr>
        <p:spPr bwMode="auto">
          <a:xfrm>
            <a:off x="3051175" y="4994275"/>
            <a:ext cx="2428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421" name="Line 175"/>
          <p:cNvSpPr>
            <a:spLocks noChangeShapeType="1"/>
          </p:cNvSpPr>
          <p:nvPr/>
        </p:nvSpPr>
        <p:spPr bwMode="auto">
          <a:xfrm>
            <a:off x="2916238" y="5330825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422" name="Line 176"/>
          <p:cNvSpPr>
            <a:spLocks noChangeShapeType="1"/>
          </p:cNvSpPr>
          <p:nvPr/>
        </p:nvSpPr>
        <p:spPr bwMode="auto">
          <a:xfrm flipV="1">
            <a:off x="3360738" y="4854575"/>
            <a:ext cx="177800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72718" name="Group 382"/>
          <p:cNvGrpSpPr>
            <a:grpSpLocks/>
          </p:cNvGrpSpPr>
          <p:nvPr/>
        </p:nvGrpSpPr>
        <p:grpSpPr bwMode="auto">
          <a:xfrm>
            <a:off x="6332539" y="5362576"/>
            <a:ext cx="288925" cy="220663"/>
            <a:chOff x="2274" y="2821"/>
            <a:chExt cx="215" cy="238"/>
          </a:xfrm>
        </p:grpSpPr>
        <p:sp>
          <p:nvSpPr>
            <p:cNvPr id="72903" name="Freeform 383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4" name="Line 384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5" name="Freeform 385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6" name="Line 386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7" name="Freeform 387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8" name="Line 388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9" name="Freeform 389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0" name="Freeform 390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1" name="Rectangle 391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2" name="Freeform 392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3" name="Line 393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4" name="Line 394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5" name="Line 395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6" name="Freeform 396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19" name="Group 398"/>
          <p:cNvGrpSpPr>
            <a:grpSpLocks/>
          </p:cNvGrpSpPr>
          <p:nvPr/>
        </p:nvGrpSpPr>
        <p:grpSpPr bwMode="auto">
          <a:xfrm>
            <a:off x="6838950" y="5343525"/>
            <a:ext cx="223838" cy="254000"/>
            <a:chOff x="2274" y="2821"/>
            <a:chExt cx="215" cy="238"/>
          </a:xfrm>
        </p:grpSpPr>
        <p:sp>
          <p:nvSpPr>
            <p:cNvPr id="72889" name="Freeform 399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0" name="Line 400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1" name="Freeform 401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2" name="Line 402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3" name="Freeform 403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4" name="Line 404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5" name="Freeform 405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6" name="Freeform 406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7" name="Rectangle 407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8" name="Freeform 408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9" name="Line 409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0" name="Line 410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1" name="Line 411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2" name="Freeform 412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0" name="Group 413"/>
          <p:cNvGrpSpPr>
            <a:grpSpLocks/>
          </p:cNvGrpSpPr>
          <p:nvPr/>
        </p:nvGrpSpPr>
        <p:grpSpPr bwMode="auto">
          <a:xfrm flipH="1">
            <a:off x="7218363" y="5372100"/>
            <a:ext cx="298450" cy="211138"/>
            <a:chOff x="2274" y="2821"/>
            <a:chExt cx="215" cy="238"/>
          </a:xfrm>
        </p:grpSpPr>
        <p:sp>
          <p:nvSpPr>
            <p:cNvPr id="72875" name="Freeform 414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6" name="Line 415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7" name="Freeform 416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8" name="Line 417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9" name="Freeform 418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0" name="Line 419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1" name="Freeform 420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2" name="Freeform 421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3" name="Rectangle 422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4" name="Freeform 423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5" name="Line 424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6" name="Line 425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7" name="Line 426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8" name="Freeform 427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72721" name="Picture 429" descr="MMj03957750000[1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89" y="4649789"/>
            <a:ext cx="5619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2" name="Picture 432" descr="cocktai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4568825"/>
            <a:ext cx="2030412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8" name="Line 434"/>
          <p:cNvSpPr>
            <a:spLocks noChangeShapeType="1"/>
          </p:cNvSpPr>
          <p:nvPr/>
        </p:nvSpPr>
        <p:spPr bwMode="auto">
          <a:xfrm>
            <a:off x="3232150" y="4627564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429" name="Line 435"/>
          <p:cNvSpPr>
            <a:spLocks noChangeShapeType="1"/>
          </p:cNvSpPr>
          <p:nvPr/>
        </p:nvSpPr>
        <p:spPr bwMode="auto">
          <a:xfrm>
            <a:off x="3232150" y="4627564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430" name="Line 436"/>
          <p:cNvSpPr>
            <a:spLocks noChangeShapeType="1"/>
          </p:cNvSpPr>
          <p:nvPr/>
        </p:nvSpPr>
        <p:spPr bwMode="auto">
          <a:xfrm>
            <a:off x="3163888" y="5264150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72726" name="Group 506"/>
          <p:cNvGrpSpPr>
            <a:grpSpLocks/>
          </p:cNvGrpSpPr>
          <p:nvPr/>
        </p:nvGrpSpPr>
        <p:grpSpPr bwMode="auto">
          <a:xfrm flipH="1">
            <a:off x="2501900" y="5140326"/>
            <a:ext cx="501650" cy="512763"/>
            <a:chOff x="2839" y="3501"/>
            <a:chExt cx="755" cy="803"/>
          </a:xfrm>
        </p:grpSpPr>
        <p:pic>
          <p:nvPicPr>
            <p:cNvPr id="72873" name="Picture 507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74" name="Freeform 50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27" name="Group 621"/>
          <p:cNvGrpSpPr>
            <a:grpSpLocks/>
          </p:cNvGrpSpPr>
          <p:nvPr/>
        </p:nvGrpSpPr>
        <p:grpSpPr bwMode="auto">
          <a:xfrm>
            <a:off x="4562475" y="4186239"/>
            <a:ext cx="635000" cy="485775"/>
            <a:chOff x="3061" y="2530"/>
            <a:chExt cx="400" cy="306"/>
          </a:xfrm>
        </p:grpSpPr>
        <p:grpSp>
          <p:nvGrpSpPr>
            <p:cNvPr id="72842" name="Group 494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867" name="Freeform 495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8" name="Freeform 496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9" name="Freeform 497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0" name="Freeform 498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1" name="Freeform 499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2" name="Freeform 500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43" name="Picture 549" descr="laptop_keyboar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44" name="Freeform 550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845" name="Picture 551" descr="scree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46" name="Freeform 552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7" name="Freeform 553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8" name="Freeform 554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9" name="Freeform 555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0" name="Freeform 556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1" name="Freeform 557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852" name="Group 558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861" name="Freeform 559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2" name="Freeform 560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3" name="Freeform 561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4" name="Freeform 562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5" name="Freeform 563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6" name="Freeform 564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853" name="Freeform 565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4" name="Freeform 566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5" name="Freeform 567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6" name="Freeform 568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7" name="Freeform 569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8" name="Freeform 570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9" name="Freeform 589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60" name="Freeform 590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8" name="Group 632"/>
          <p:cNvGrpSpPr>
            <a:grpSpLocks/>
          </p:cNvGrpSpPr>
          <p:nvPr/>
        </p:nvGrpSpPr>
        <p:grpSpPr bwMode="auto">
          <a:xfrm>
            <a:off x="5449889" y="4354514"/>
            <a:ext cx="536575" cy="401637"/>
            <a:chOff x="3328" y="2543"/>
            <a:chExt cx="338" cy="253"/>
          </a:xfrm>
        </p:grpSpPr>
        <p:grpSp>
          <p:nvGrpSpPr>
            <p:cNvPr id="72815" name="Group 487"/>
            <p:cNvGrpSpPr>
              <a:grpSpLocks/>
            </p:cNvGrpSpPr>
            <p:nvPr/>
          </p:nvGrpSpPr>
          <p:grpSpPr bwMode="auto">
            <a:xfrm>
              <a:off x="3328" y="2543"/>
              <a:ext cx="327" cy="81"/>
              <a:chOff x="2199" y="955"/>
              <a:chExt cx="2547" cy="506"/>
            </a:xfrm>
          </p:grpSpPr>
          <p:sp>
            <p:nvSpPr>
              <p:cNvPr id="72836" name="Freeform 488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7" name="Freeform 489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8" name="Freeform 490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9" name="Freeform 491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40" name="Freeform 492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41" name="Freeform 493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16" name="Picture 571" descr="laptop_keyboar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381" y="269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17" name="Freeform 572"/>
            <p:cNvSpPr>
              <a:spLocks/>
            </p:cNvSpPr>
            <p:nvPr/>
          </p:nvSpPr>
          <p:spPr bwMode="auto">
            <a:xfrm>
              <a:off x="3462" y="259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818" name="Picture 573" descr="scree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" y="260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19" name="Freeform 574"/>
            <p:cNvSpPr>
              <a:spLocks/>
            </p:cNvSpPr>
            <p:nvPr/>
          </p:nvSpPr>
          <p:spPr bwMode="auto">
            <a:xfrm>
              <a:off x="3498" y="259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0" name="Freeform 575"/>
            <p:cNvSpPr>
              <a:spLocks/>
            </p:cNvSpPr>
            <p:nvPr/>
          </p:nvSpPr>
          <p:spPr bwMode="auto">
            <a:xfrm>
              <a:off x="3461" y="259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1" name="Freeform 576"/>
            <p:cNvSpPr>
              <a:spLocks/>
            </p:cNvSpPr>
            <p:nvPr/>
          </p:nvSpPr>
          <p:spPr bwMode="auto">
            <a:xfrm>
              <a:off x="3614" y="261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2" name="Freeform 577"/>
            <p:cNvSpPr>
              <a:spLocks/>
            </p:cNvSpPr>
            <p:nvPr/>
          </p:nvSpPr>
          <p:spPr bwMode="auto">
            <a:xfrm>
              <a:off x="3460" y="269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3" name="Freeform 578"/>
            <p:cNvSpPr>
              <a:spLocks/>
            </p:cNvSpPr>
            <p:nvPr/>
          </p:nvSpPr>
          <p:spPr bwMode="auto">
            <a:xfrm>
              <a:off x="3619" y="261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4" name="Freeform 579"/>
            <p:cNvSpPr>
              <a:spLocks/>
            </p:cNvSpPr>
            <p:nvPr/>
          </p:nvSpPr>
          <p:spPr bwMode="auto">
            <a:xfrm>
              <a:off x="3460" y="269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825" name="Group 580"/>
            <p:cNvGrpSpPr>
              <a:grpSpLocks/>
            </p:cNvGrpSpPr>
            <p:nvPr/>
          </p:nvGrpSpPr>
          <p:grpSpPr bwMode="auto">
            <a:xfrm>
              <a:off x="3458" y="2737"/>
              <a:ext cx="55" cy="24"/>
              <a:chOff x="1740" y="2642"/>
              <a:chExt cx="752" cy="327"/>
            </a:xfrm>
          </p:grpSpPr>
          <p:sp>
            <p:nvSpPr>
              <p:cNvPr id="72830" name="Freeform 58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1" name="Freeform 58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2" name="Freeform 58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3" name="Freeform 58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4" name="Freeform 58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5" name="Freeform 58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826" name="Freeform 587"/>
            <p:cNvSpPr>
              <a:spLocks/>
            </p:cNvSpPr>
            <p:nvPr/>
          </p:nvSpPr>
          <p:spPr bwMode="auto">
            <a:xfrm>
              <a:off x="3552" y="274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7" name="Freeform 588"/>
            <p:cNvSpPr>
              <a:spLocks/>
            </p:cNvSpPr>
            <p:nvPr/>
          </p:nvSpPr>
          <p:spPr bwMode="auto">
            <a:xfrm>
              <a:off x="3381" y="274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8" name="Freeform 591"/>
            <p:cNvSpPr>
              <a:spLocks/>
            </p:cNvSpPr>
            <p:nvPr/>
          </p:nvSpPr>
          <p:spPr bwMode="auto">
            <a:xfrm>
              <a:off x="3387" y="273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9" name="Freeform 592"/>
            <p:cNvSpPr>
              <a:spLocks/>
            </p:cNvSpPr>
            <p:nvPr/>
          </p:nvSpPr>
          <p:spPr bwMode="auto">
            <a:xfrm flipV="1">
              <a:off x="3549" y="273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9" name="Group 631"/>
          <p:cNvGrpSpPr>
            <a:grpSpLocks/>
          </p:cNvGrpSpPr>
          <p:nvPr/>
        </p:nvGrpSpPr>
        <p:grpSpPr bwMode="auto">
          <a:xfrm>
            <a:off x="4832350" y="4614863"/>
            <a:ext cx="585788" cy="419100"/>
            <a:chOff x="5096" y="2218"/>
            <a:chExt cx="369" cy="264"/>
          </a:xfrm>
        </p:grpSpPr>
        <p:grpSp>
          <p:nvGrpSpPr>
            <p:cNvPr id="72806" name="Group 622"/>
            <p:cNvGrpSpPr>
              <a:grpSpLocks/>
            </p:cNvGrpSpPr>
            <p:nvPr/>
          </p:nvGrpSpPr>
          <p:grpSpPr bwMode="auto">
            <a:xfrm>
              <a:off x="5096" y="2218"/>
              <a:ext cx="327" cy="81"/>
              <a:chOff x="2199" y="955"/>
              <a:chExt cx="2547" cy="506"/>
            </a:xfrm>
          </p:grpSpPr>
          <p:sp>
            <p:nvSpPr>
              <p:cNvPr id="72809" name="Freeform 623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0" name="Freeform 624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1" name="Freeform 625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2" name="Freeform 626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3" name="Freeform 627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4" name="Freeform 628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07" name="Picture 629" descr="access_point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" y="2250"/>
              <a:ext cx="27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808" name="Picture 630" descr="access_point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" y="2251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30" name="Group 633"/>
          <p:cNvGrpSpPr>
            <a:grpSpLocks/>
          </p:cNvGrpSpPr>
          <p:nvPr/>
        </p:nvGrpSpPr>
        <p:grpSpPr bwMode="auto">
          <a:xfrm>
            <a:off x="4533900" y="5040314"/>
            <a:ext cx="635000" cy="485775"/>
            <a:chOff x="3061" y="2530"/>
            <a:chExt cx="400" cy="306"/>
          </a:xfrm>
        </p:grpSpPr>
        <p:grpSp>
          <p:nvGrpSpPr>
            <p:cNvPr id="72775" name="Group 634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800" name="Freeform 635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1" name="Freeform 636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2" name="Freeform 637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3" name="Freeform 638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4" name="Freeform 639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5" name="Freeform 640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776" name="Picture 641" descr="laptop_keyboar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77" name="Freeform 642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778" name="Picture 643" descr="scree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79" name="Freeform 644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0" name="Freeform 645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1" name="Freeform 646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2" name="Freeform 647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3" name="Freeform 648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4" name="Freeform 649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785" name="Group 650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794" name="Freeform 65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5" name="Freeform 65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6" name="Freeform 65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7" name="Freeform 65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8" name="Freeform 65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9" name="Freeform 65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786" name="Freeform 657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7" name="Freeform 658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8" name="Freeform 659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9" name="Freeform 660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0" name="Freeform 661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1" name="Freeform 662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2" name="Freeform 663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3" name="Freeform 664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31" name="Group 665"/>
          <p:cNvGrpSpPr>
            <a:grpSpLocks/>
          </p:cNvGrpSpPr>
          <p:nvPr/>
        </p:nvGrpSpPr>
        <p:grpSpPr bwMode="auto">
          <a:xfrm>
            <a:off x="5016500" y="5095876"/>
            <a:ext cx="635000" cy="485775"/>
            <a:chOff x="3061" y="2530"/>
            <a:chExt cx="400" cy="306"/>
          </a:xfrm>
        </p:grpSpPr>
        <p:grpSp>
          <p:nvGrpSpPr>
            <p:cNvPr id="72744" name="Group 666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769" name="Freeform 667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0" name="Freeform 668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1" name="Freeform 669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2" name="Freeform 670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3" name="Freeform 671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4" name="Freeform 672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745" name="Picture 673" descr="laptop_keyboar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6" name="Freeform 674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747" name="Picture 675" descr="scree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8" name="Freeform 676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49" name="Freeform 677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0" name="Freeform 678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1" name="Freeform 679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2" name="Freeform 680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3" name="Freeform 681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754" name="Group 682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763" name="Freeform 683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4" name="Freeform 684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5" name="Freeform 685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6" name="Freeform 686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7" name="Freeform 687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8" name="Freeform 688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755" name="Freeform 689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6" name="Freeform 690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7" name="Freeform 691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8" name="Freeform 692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9" name="Freeform 693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0" name="Freeform 694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1" name="Freeform 695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2" name="Freeform 696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32" name="Group 699"/>
          <p:cNvGrpSpPr>
            <a:grpSpLocks/>
          </p:cNvGrpSpPr>
          <p:nvPr/>
        </p:nvGrpSpPr>
        <p:grpSpPr bwMode="auto">
          <a:xfrm flipH="1">
            <a:off x="2655888" y="4695826"/>
            <a:ext cx="501650" cy="512763"/>
            <a:chOff x="2839" y="3501"/>
            <a:chExt cx="755" cy="803"/>
          </a:xfrm>
        </p:grpSpPr>
        <p:pic>
          <p:nvPicPr>
            <p:cNvPr id="72742" name="Picture 700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3" name="Freeform 70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3" name="Group 702"/>
          <p:cNvGrpSpPr>
            <a:grpSpLocks/>
          </p:cNvGrpSpPr>
          <p:nvPr/>
        </p:nvGrpSpPr>
        <p:grpSpPr bwMode="auto">
          <a:xfrm flipH="1">
            <a:off x="2806700" y="4268788"/>
            <a:ext cx="501650" cy="512762"/>
            <a:chOff x="2839" y="3501"/>
            <a:chExt cx="755" cy="803"/>
          </a:xfrm>
        </p:grpSpPr>
        <p:pic>
          <p:nvPicPr>
            <p:cNvPr id="72740" name="Picture 703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1" name="Freeform 70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4" name="Group 705"/>
          <p:cNvGrpSpPr>
            <a:grpSpLocks/>
          </p:cNvGrpSpPr>
          <p:nvPr/>
        </p:nvGrpSpPr>
        <p:grpSpPr bwMode="auto">
          <a:xfrm>
            <a:off x="3479800" y="4656138"/>
            <a:ext cx="501650" cy="512762"/>
            <a:chOff x="2839" y="3501"/>
            <a:chExt cx="755" cy="803"/>
          </a:xfrm>
        </p:grpSpPr>
        <p:pic>
          <p:nvPicPr>
            <p:cNvPr id="72738" name="Picture 706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39" name="Freeform 707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5" name="Group 708"/>
          <p:cNvGrpSpPr>
            <a:grpSpLocks/>
          </p:cNvGrpSpPr>
          <p:nvPr/>
        </p:nvGrpSpPr>
        <p:grpSpPr bwMode="auto">
          <a:xfrm>
            <a:off x="3281363" y="5095876"/>
            <a:ext cx="501650" cy="512763"/>
            <a:chOff x="2839" y="3501"/>
            <a:chExt cx="755" cy="803"/>
          </a:xfrm>
        </p:grpSpPr>
        <p:pic>
          <p:nvPicPr>
            <p:cNvPr id="72736" name="Picture 709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37" name="Freeform 710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16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238065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5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3" y="894556"/>
            <a:ext cx="5136900" cy="8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Multiple access protocols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4064" y="1395413"/>
            <a:ext cx="9616552" cy="464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single shared broadcast channel </a:t>
            </a:r>
          </a:p>
          <a:p>
            <a:pPr>
              <a:defRPr/>
            </a:pPr>
            <a:r>
              <a:rPr lang="en-US" sz="2400" dirty="0"/>
              <a:t>two or more simultaneous transmissions by nodes: interference </a:t>
            </a:r>
          </a:p>
          <a:p>
            <a:pPr lvl="1">
              <a:defRPr/>
            </a:pPr>
            <a:r>
              <a:rPr lang="en-US" i="1" dirty="0">
                <a:solidFill>
                  <a:srgbClr val="CC0000"/>
                </a:solidFill>
              </a:rPr>
              <a:t>collision</a:t>
            </a:r>
            <a:r>
              <a:rPr lang="en-US" dirty="0"/>
              <a:t> if node receives two or more signals at the same time</a:t>
            </a:r>
          </a:p>
          <a:p>
            <a:pPr>
              <a:buFont typeface="Wingdings" charset="0"/>
              <a:buNone/>
              <a:defRPr/>
            </a:pPr>
            <a:endParaRPr lang="en-US" sz="2400" i="1" u="sng" dirty="0">
              <a:solidFill>
                <a:srgbClr val="FF0000"/>
              </a:solidFill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multiple access protocol</a:t>
            </a:r>
          </a:p>
          <a:p>
            <a:pPr>
              <a:defRPr/>
            </a:pPr>
            <a:r>
              <a:rPr lang="en-US" sz="2400" dirty="0"/>
              <a:t>distributed algorithm that determines how nodes share channel, i.e., determine when node can transmit</a:t>
            </a:r>
          </a:p>
          <a:p>
            <a:pPr>
              <a:defRPr/>
            </a:pPr>
            <a:r>
              <a:rPr lang="en-US" sz="2400" dirty="0"/>
              <a:t>communication about channel sharing must use channel itself! </a:t>
            </a:r>
          </a:p>
          <a:p>
            <a:pPr lvl="1">
              <a:defRPr/>
            </a:pPr>
            <a:r>
              <a:rPr lang="en-US" sz="2000" dirty="0"/>
              <a:t>no out-of-band channel for coordination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66715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3" name="Picture 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981075"/>
            <a:ext cx="8305252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An ideal multiple access protocol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82296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given: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broadcast channel of rate R bps</a:t>
            </a: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desiderata: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1. when one node wants to transmit, it can send at rate R.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2. when M nodes want to transmit, each can send at average rate R/M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3. fully decentralized:</a:t>
            </a:r>
          </a:p>
          <a:p>
            <a:pPr lvl="2">
              <a:defRPr/>
            </a:pPr>
            <a:r>
              <a:rPr lang="en-US" sz="2400" dirty="0"/>
              <a:t>no special node to coordinate transmissions</a:t>
            </a:r>
          </a:p>
          <a:p>
            <a:pPr lvl="2">
              <a:defRPr/>
            </a:pPr>
            <a:r>
              <a:rPr lang="en-US" sz="2400" dirty="0"/>
              <a:t>no synchronization of clocks, slots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4. simple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215105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1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84265"/>
            <a:ext cx="6558880" cy="11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161925"/>
            <a:ext cx="8101013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MAC protocols: taxonomy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38271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/>
              <a:t>three broad classes: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channel partitioning</a:t>
            </a:r>
          </a:p>
          <a:p>
            <a:pPr lvl="1">
              <a:defRPr/>
            </a:pPr>
            <a:r>
              <a:rPr lang="en-US" sz="2000" dirty="0"/>
              <a:t>divide channel into smaller </a:t>
            </a:r>
            <a:r>
              <a:rPr lang="en-US" altLang="ja-JP" sz="2000" dirty="0" smtClean="0"/>
              <a:t>"</a:t>
            </a:r>
            <a:r>
              <a:rPr lang="en-US" sz="2000" dirty="0" smtClean="0"/>
              <a:t>pieces</a:t>
            </a:r>
            <a:r>
              <a:rPr lang="en-US" altLang="ja-JP" sz="2000" dirty="0" smtClean="0"/>
              <a:t>"</a:t>
            </a:r>
            <a:r>
              <a:rPr lang="en-US" sz="2000" dirty="0" smtClean="0"/>
              <a:t> </a:t>
            </a:r>
            <a:r>
              <a:rPr lang="en-US" sz="2000" dirty="0"/>
              <a:t>(time slots, frequency, code)</a:t>
            </a:r>
          </a:p>
          <a:p>
            <a:pPr lvl="1">
              <a:defRPr/>
            </a:pPr>
            <a:r>
              <a:rPr lang="en-US" sz="2000" dirty="0"/>
              <a:t>allocate piece to node for exclusive use</a:t>
            </a:r>
            <a:endParaRPr lang="en-US" dirty="0"/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random access</a:t>
            </a:r>
          </a:p>
          <a:p>
            <a:pPr lvl="1">
              <a:defRPr/>
            </a:pPr>
            <a:r>
              <a:rPr lang="en-US" sz="2000" dirty="0"/>
              <a:t>channel not divided, allow collisions</a:t>
            </a:r>
          </a:p>
          <a:p>
            <a:pPr lvl="1">
              <a:defRPr/>
            </a:pPr>
            <a:r>
              <a:rPr lang="en-US" altLang="ja-JP" sz="2000" dirty="0" smtClean="0"/>
              <a:t>"</a:t>
            </a:r>
            <a:r>
              <a:rPr lang="en-US" sz="2000" dirty="0" smtClean="0"/>
              <a:t>recover</a:t>
            </a:r>
            <a:r>
              <a:rPr lang="en-US" altLang="ja-JP" sz="2000" dirty="0" smtClean="0"/>
              <a:t>"</a:t>
            </a:r>
            <a:r>
              <a:rPr lang="en-US" sz="2000" dirty="0" smtClean="0"/>
              <a:t> </a:t>
            </a:r>
            <a:r>
              <a:rPr lang="en-US" sz="2000" dirty="0"/>
              <a:t>from collisions</a:t>
            </a:r>
            <a:endParaRPr lang="en-US" dirty="0"/>
          </a:p>
          <a:p>
            <a:pPr>
              <a:defRPr/>
            </a:pPr>
            <a:r>
              <a:rPr lang="en-US" altLang="ja-JP" i="1" dirty="0" smtClean="0">
                <a:solidFill>
                  <a:srgbClr val="CC0000"/>
                </a:solidFill>
              </a:rPr>
              <a:t>"</a:t>
            </a:r>
            <a:r>
              <a:rPr lang="en-US" i="1" dirty="0" smtClean="0">
                <a:solidFill>
                  <a:srgbClr val="CC0000"/>
                </a:solidFill>
              </a:rPr>
              <a:t>taking turns</a:t>
            </a:r>
            <a:r>
              <a:rPr lang="en-US" altLang="ja-JP" i="1" dirty="0" smtClean="0">
                <a:solidFill>
                  <a:srgbClr val="CC0000"/>
                </a:solidFill>
              </a:rPr>
              <a:t>"</a:t>
            </a:r>
            <a:endParaRPr lang="en-US" i="1" dirty="0">
              <a:solidFill>
                <a:srgbClr val="CC0000"/>
              </a:solidFill>
            </a:endParaRPr>
          </a:p>
          <a:p>
            <a:pPr lvl="1">
              <a:defRPr/>
            </a:pPr>
            <a:r>
              <a:rPr lang="en-US" sz="2000" dirty="0"/>
              <a:t>nodes take turns, but nodes with more to send can take longer turns</a:t>
            </a:r>
            <a:endParaRPr lang="en-US" dirty="0"/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65921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9" name="Picture 50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88" y="1087438"/>
            <a:ext cx="8734300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754188" y="206375"/>
            <a:ext cx="902233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Channel partitioning MAC protocols: TDMA</a:t>
            </a:r>
            <a:endParaRPr lang="en-US" dirty="0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4538" y="1379539"/>
            <a:ext cx="7772400" cy="293052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TDMA: time division multiple access</a:t>
            </a:r>
            <a:r>
              <a:rPr lang="en-US" sz="3200" dirty="0"/>
              <a:t> </a:t>
            </a:r>
          </a:p>
          <a:p>
            <a:pPr>
              <a:lnSpc>
                <a:spcPct val="75000"/>
              </a:lnSpc>
              <a:defRPr/>
            </a:pPr>
            <a:r>
              <a:rPr lang="en-US" dirty="0"/>
              <a:t>access to channel in </a:t>
            </a:r>
            <a:r>
              <a:rPr lang="en-US" dirty="0" smtClean="0"/>
              <a:t>"rounds" </a:t>
            </a:r>
            <a:endParaRPr lang="en-US" dirty="0"/>
          </a:p>
          <a:p>
            <a:pPr>
              <a:lnSpc>
                <a:spcPct val="75000"/>
              </a:lnSpc>
              <a:defRPr/>
            </a:pPr>
            <a:r>
              <a:rPr lang="en-US" dirty="0"/>
              <a:t>each station gets fixed length slot (length = </a:t>
            </a:r>
            <a:r>
              <a:rPr lang="en-US" dirty="0" smtClean="0"/>
              <a:t>packet transmission </a:t>
            </a:r>
            <a:r>
              <a:rPr lang="en-US" dirty="0"/>
              <a:t>time) in each round </a:t>
            </a:r>
          </a:p>
          <a:p>
            <a:pPr>
              <a:lnSpc>
                <a:spcPct val="75000"/>
              </a:lnSpc>
              <a:defRPr/>
            </a:pPr>
            <a:r>
              <a:rPr lang="en-US" dirty="0"/>
              <a:t>unused slots go idle </a:t>
            </a:r>
          </a:p>
          <a:p>
            <a:pPr>
              <a:lnSpc>
                <a:spcPct val="75000"/>
              </a:lnSpc>
              <a:defRPr/>
            </a:pPr>
            <a:r>
              <a:rPr lang="en-US" dirty="0"/>
              <a:t>example: 6-station LAN, 1,3,4 </a:t>
            </a:r>
            <a:r>
              <a:rPr lang="en-US" dirty="0" smtClean="0"/>
              <a:t>have packets to send, </a:t>
            </a:r>
            <a:r>
              <a:rPr lang="en-US" dirty="0"/>
              <a:t>slots 2,5,6 idle </a:t>
            </a:r>
            <a:endParaRPr lang="en-US" sz="3200" dirty="0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2576514" y="5440363"/>
            <a:ext cx="6084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2798764" y="5213350"/>
            <a:ext cx="479425" cy="230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3757614" y="5213350"/>
            <a:ext cx="479425" cy="2301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4232276" y="5213350"/>
            <a:ext cx="479425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515" name="Line 13"/>
          <p:cNvSpPr>
            <a:spLocks noChangeShapeType="1"/>
          </p:cNvSpPr>
          <p:nvPr/>
        </p:nvSpPr>
        <p:spPr bwMode="auto">
          <a:xfrm>
            <a:off x="2800350" y="5100639"/>
            <a:ext cx="0" cy="338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16" name="Line 16"/>
          <p:cNvSpPr>
            <a:spLocks noChangeShapeType="1"/>
          </p:cNvSpPr>
          <p:nvPr/>
        </p:nvSpPr>
        <p:spPr bwMode="auto">
          <a:xfrm>
            <a:off x="5665788" y="5103814"/>
            <a:ext cx="0" cy="33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17" name="Text Box 23"/>
          <p:cNvSpPr txBox="1">
            <a:spLocks noChangeArrowheads="1"/>
          </p:cNvSpPr>
          <p:nvPr/>
        </p:nvSpPr>
        <p:spPr bwMode="auto">
          <a:xfrm>
            <a:off x="2898776" y="518001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21518" name="Text Box 24"/>
          <p:cNvSpPr txBox="1">
            <a:spLocks noChangeArrowheads="1"/>
          </p:cNvSpPr>
          <p:nvPr/>
        </p:nvSpPr>
        <p:spPr bwMode="auto">
          <a:xfrm>
            <a:off x="3844926" y="51657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21519" name="Text Box 25"/>
          <p:cNvSpPr txBox="1">
            <a:spLocks noChangeArrowheads="1"/>
          </p:cNvSpPr>
          <p:nvPr/>
        </p:nvSpPr>
        <p:spPr bwMode="auto">
          <a:xfrm>
            <a:off x="4310063" y="517207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21520" name="Rectangle 26"/>
          <p:cNvSpPr>
            <a:spLocks noChangeArrowheads="1"/>
          </p:cNvSpPr>
          <p:nvPr/>
        </p:nvSpPr>
        <p:spPr bwMode="auto">
          <a:xfrm>
            <a:off x="5656264" y="5208589"/>
            <a:ext cx="479425" cy="2301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521" name="Rectangle 27"/>
          <p:cNvSpPr>
            <a:spLocks noChangeArrowheads="1"/>
          </p:cNvSpPr>
          <p:nvPr/>
        </p:nvSpPr>
        <p:spPr bwMode="auto">
          <a:xfrm>
            <a:off x="6615114" y="5208589"/>
            <a:ext cx="479425" cy="2301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522" name="Rectangle 28"/>
          <p:cNvSpPr>
            <a:spLocks noChangeArrowheads="1"/>
          </p:cNvSpPr>
          <p:nvPr/>
        </p:nvSpPr>
        <p:spPr bwMode="auto">
          <a:xfrm>
            <a:off x="7089776" y="5208589"/>
            <a:ext cx="479425" cy="230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523" name="Line 29"/>
          <p:cNvSpPr>
            <a:spLocks noChangeShapeType="1"/>
          </p:cNvSpPr>
          <p:nvPr/>
        </p:nvSpPr>
        <p:spPr bwMode="auto">
          <a:xfrm>
            <a:off x="5657850" y="5095875"/>
            <a:ext cx="0" cy="338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24" name="Text Box 30"/>
          <p:cNvSpPr txBox="1">
            <a:spLocks noChangeArrowheads="1"/>
          </p:cNvSpPr>
          <p:nvPr/>
        </p:nvSpPr>
        <p:spPr bwMode="auto">
          <a:xfrm>
            <a:off x="5756276" y="51752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21525" name="Text Box 31"/>
          <p:cNvSpPr txBox="1">
            <a:spLocks noChangeArrowheads="1"/>
          </p:cNvSpPr>
          <p:nvPr/>
        </p:nvSpPr>
        <p:spPr bwMode="auto">
          <a:xfrm>
            <a:off x="6702426" y="516096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21526" name="Text Box 32"/>
          <p:cNvSpPr txBox="1">
            <a:spLocks noChangeArrowheads="1"/>
          </p:cNvSpPr>
          <p:nvPr/>
        </p:nvSpPr>
        <p:spPr bwMode="auto">
          <a:xfrm>
            <a:off x="7167563" y="516731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21527" name="Line 34"/>
          <p:cNvSpPr>
            <a:spLocks noChangeShapeType="1"/>
          </p:cNvSpPr>
          <p:nvPr/>
        </p:nvSpPr>
        <p:spPr bwMode="auto">
          <a:xfrm>
            <a:off x="3281363" y="5205414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28" name="Line 35"/>
          <p:cNvSpPr>
            <a:spLocks noChangeShapeType="1"/>
          </p:cNvSpPr>
          <p:nvPr/>
        </p:nvSpPr>
        <p:spPr bwMode="auto">
          <a:xfrm>
            <a:off x="3757613" y="5210176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4233863" y="5210176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4710113" y="5210176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5191125" y="5200651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2" name="Line 39"/>
          <p:cNvSpPr>
            <a:spLocks noChangeShapeType="1"/>
          </p:cNvSpPr>
          <p:nvPr/>
        </p:nvSpPr>
        <p:spPr bwMode="auto">
          <a:xfrm>
            <a:off x="6138863" y="5205414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7086600" y="5200651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8034338" y="5195889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7567613" y="5205414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6" name="Line 43"/>
          <p:cNvSpPr>
            <a:spLocks noChangeShapeType="1"/>
          </p:cNvSpPr>
          <p:nvPr/>
        </p:nvSpPr>
        <p:spPr bwMode="auto">
          <a:xfrm>
            <a:off x="8515350" y="5110164"/>
            <a:ext cx="0" cy="338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7" name="Line 44"/>
          <p:cNvSpPr>
            <a:spLocks noChangeShapeType="1"/>
          </p:cNvSpPr>
          <p:nvPr/>
        </p:nvSpPr>
        <p:spPr bwMode="auto">
          <a:xfrm>
            <a:off x="6615113" y="5205414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3844925" y="4581526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solidFill>
                  <a:srgbClr val="000099"/>
                </a:solidFill>
                <a:latin typeface="Arial" charset="0"/>
              </a:rPr>
              <a:t>6-slot</a:t>
            </a:r>
          </a:p>
          <a:p>
            <a:pPr>
              <a:defRPr/>
            </a:pPr>
            <a:r>
              <a:rPr lang="en-US" sz="1600" i="0" dirty="0">
                <a:solidFill>
                  <a:srgbClr val="000099"/>
                </a:solidFill>
                <a:latin typeface="Arial" charset="0"/>
              </a:rPr>
              <a:t>frame</a:t>
            </a:r>
          </a:p>
        </p:txBody>
      </p:sp>
      <p:sp>
        <p:nvSpPr>
          <p:cNvPr id="21539" name="Line 46"/>
          <p:cNvSpPr>
            <a:spLocks noChangeShapeType="1"/>
          </p:cNvSpPr>
          <p:nvPr/>
        </p:nvSpPr>
        <p:spPr bwMode="auto">
          <a:xfrm>
            <a:off x="4656138" y="4918075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40" name="Line 47"/>
          <p:cNvSpPr>
            <a:spLocks noChangeShapeType="1"/>
          </p:cNvSpPr>
          <p:nvPr/>
        </p:nvSpPr>
        <p:spPr bwMode="auto">
          <a:xfrm flipH="1">
            <a:off x="2811463" y="4913313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41" name="Line 48"/>
          <p:cNvSpPr>
            <a:spLocks noChangeShapeType="1"/>
          </p:cNvSpPr>
          <p:nvPr/>
        </p:nvSpPr>
        <p:spPr bwMode="auto">
          <a:xfrm>
            <a:off x="2790825" y="482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42" name="Line 49"/>
          <p:cNvSpPr>
            <a:spLocks noChangeShapeType="1"/>
          </p:cNvSpPr>
          <p:nvPr/>
        </p:nvSpPr>
        <p:spPr bwMode="auto">
          <a:xfrm>
            <a:off x="5649913" y="48164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43" name="Text Box 51"/>
          <p:cNvSpPr txBox="1">
            <a:spLocks noChangeArrowheads="1"/>
          </p:cNvSpPr>
          <p:nvPr/>
        </p:nvSpPr>
        <p:spPr bwMode="auto">
          <a:xfrm>
            <a:off x="6708775" y="4554539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solidFill>
                  <a:srgbClr val="000099"/>
                </a:solidFill>
                <a:latin typeface="Arial" charset="0"/>
              </a:rPr>
              <a:t>6-slot</a:t>
            </a:r>
          </a:p>
          <a:p>
            <a:pPr>
              <a:defRPr/>
            </a:pPr>
            <a:r>
              <a:rPr lang="en-US" sz="1600" i="0" dirty="0">
                <a:solidFill>
                  <a:srgbClr val="000099"/>
                </a:solidFill>
                <a:latin typeface="Arial" charset="0"/>
              </a:rPr>
              <a:t>frame</a:t>
            </a:r>
          </a:p>
        </p:txBody>
      </p:sp>
      <p:sp>
        <p:nvSpPr>
          <p:cNvPr id="21544" name="Line 52"/>
          <p:cNvSpPr>
            <a:spLocks noChangeShapeType="1"/>
          </p:cNvSpPr>
          <p:nvPr/>
        </p:nvSpPr>
        <p:spPr bwMode="auto">
          <a:xfrm>
            <a:off x="7519988" y="4924425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45" name="Line 53"/>
          <p:cNvSpPr>
            <a:spLocks noChangeShapeType="1"/>
          </p:cNvSpPr>
          <p:nvPr/>
        </p:nvSpPr>
        <p:spPr bwMode="auto">
          <a:xfrm flipH="1">
            <a:off x="5675313" y="4919663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46" name="Line 55"/>
          <p:cNvSpPr>
            <a:spLocks noChangeShapeType="1"/>
          </p:cNvSpPr>
          <p:nvPr/>
        </p:nvSpPr>
        <p:spPr bwMode="auto">
          <a:xfrm>
            <a:off x="8513763" y="4789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5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304843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5650" y="1370013"/>
            <a:ext cx="822325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</a:rPr>
              <a:t>FDMA: frequency division multiple access </a:t>
            </a:r>
          </a:p>
          <a:p>
            <a:pPr>
              <a:defRPr/>
            </a:pPr>
            <a:r>
              <a:rPr lang="en-US" sz="2400" dirty="0"/>
              <a:t>channel spectrum divided into frequency bands</a:t>
            </a:r>
          </a:p>
          <a:p>
            <a:pPr>
              <a:defRPr/>
            </a:pPr>
            <a:r>
              <a:rPr lang="en-US" sz="2400" dirty="0"/>
              <a:t>each station assigned fixed frequency band</a:t>
            </a:r>
          </a:p>
          <a:p>
            <a:pPr>
              <a:defRPr/>
            </a:pPr>
            <a:r>
              <a:rPr lang="en-US" sz="2400" dirty="0"/>
              <a:t>unused transmission time in frequency bands go idle </a:t>
            </a:r>
          </a:p>
          <a:p>
            <a:pPr>
              <a:defRPr/>
            </a:pPr>
            <a:r>
              <a:rPr lang="en-US" sz="2400" dirty="0"/>
              <a:t>example: 6-station LAN, 1,3,4 have packet to send, frequency bands 2,5,6 idle </a:t>
            </a:r>
            <a:endParaRPr lang="en-US" dirty="0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6151563" y="4138614"/>
            <a:ext cx="627062" cy="225107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 flipV="1">
            <a:off x="6149975" y="5243514"/>
            <a:ext cx="6223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 flipV="1">
            <a:off x="6145214" y="5635625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 flipV="1">
            <a:off x="6149976" y="6021389"/>
            <a:ext cx="6270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 flipV="1">
            <a:off x="6145214" y="4857750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38" name="Line 9"/>
          <p:cNvSpPr>
            <a:spLocks noChangeShapeType="1"/>
          </p:cNvSpPr>
          <p:nvPr/>
        </p:nvSpPr>
        <p:spPr bwMode="auto">
          <a:xfrm flipV="1">
            <a:off x="6149976" y="4471988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6870700" y="44116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2955" name="Freeform 12"/>
          <p:cNvSpPr>
            <a:spLocks/>
          </p:cNvSpPr>
          <p:nvPr/>
        </p:nvSpPr>
        <p:spPr bwMode="auto">
          <a:xfrm>
            <a:off x="7018339" y="4292600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chemeClr val="accent2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6918325" y="4814888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42" name="Line 15"/>
          <p:cNvSpPr>
            <a:spLocks noChangeShapeType="1"/>
          </p:cNvSpPr>
          <p:nvPr/>
        </p:nvSpPr>
        <p:spPr bwMode="auto">
          <a:xfrm>
            <a:off x="6918325" y="5213350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2958" name="Freeform 16"/>
          <p:cNvSpPr>
            <a:spLocks/>
          </p:cNvSpPr>
          <p:nvPr/>
        </p:nvSpPr>
        <p:spPr bwMode="auto">
          <a:xfrm>
            <a:off x="7065964" y="5094288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rgbClr val="FF0000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82959" name="Group 17"/>
          <p:cNvGrpSpPr>
            <a:grpSpLocks/>
          </p:cNvGrpSpPr>
          <p:nvPr/>
        </p:nvGrpSpPr>
        <p:grpSpPr bwMode="auto">
          <a:xfrm>
            <a:off x="6935788" y="5499101"/>
            <a:ext cx="2228850" cy="119063"/>
            <a:chOff x="1884" y="2826"/>
            <a:chExt cx="1404" cy="75"/>
          </a:xfrm>
        </p:grpSpPr>
        <p:sp>
          <p:nvSpPr>
            <p:cNvPr id="22561" name="Line 18"/>
            <p:cNvSpPr>
              <a:spLocks noChangeShapeType="1"/>
            </p:cNvSpPr>
            <p:nvPr/>
          </p:nvSpPr>
          <p:spPr bwMode="auto">
            <a:xfrm>
              <a:off x="1884" y="2901"/>
              <a:ext cx="14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977" name="Freeform 19"/>
            <p:cNvSpPr>
              <a:spLocks/>
            </p:cNvSpPr>
            <p:nvPr/>
          </p:nvSpPr>
          <p:spPr bwMode="auto">
            <a:xfrm>
              <a:off x="1977" y="2826"/>
              <a:ext cx="1089" cy="72"/>
            </a:xfrm>
            <a:custGeom>
              <a:avLst/>
              <a:gdLst>
                <a:gd name="T0" fmla="*/ 0 w 1089"/>
                <a:gd name="T1" fmla="*/ 72 h 72"/>
                <a:gd name="T2" fmla="*/ 0 w 1089"/>
                <a:gd name="T3" fmla="*/ 3 h 72"/>
                <a:gd name="T4" fmla="*/ 1089 w 1089"/>
                <a:gd name="T5" fmla="*/ 0 h 72"/>
                <a:gd name="T6" fmla="*/ 1089 w 1089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solidFill>
              <a:srgbClr val="00CC66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2545" name="Line 20"/>
          <p:cNvSpPr>
            <a:spLocks noChangeShapeType="1"/>
          </p:cNvSpPr>
          <p:nvPr/>
        </p:nvSpPr>
        <p:spPr bwMode="auto">
          <a:xfrm>
            <a:off x="6965950" y="60245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47" name="Text Box 22"/>
          <p:cNvSpPr txBox="1">
            <a:spLocks noChangeArrowheads="1"/>
          </p:cNvSpPr>
          <p:nvPr/>
        </p:nvSpPr>
        <p:spPr bwMode="auto">
          <a:xfrm rot="-5400000">
            <a:off x="4947444" y="5018882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</a:rPr>
              <a:t>frequency bands</a:t>
            </a:r>
          </a:p>
        </p:txBody>
      </p:sp>
      <p:sp>
        <p:nvSpPr>
          <p:cNvPr id="22548" name="Text Box 23"/>
          <p:cNvSpPr txBox="1">
            <a:spLocks noChangeArrowheads="1"/>
          </p:cNvSpPr>
          <p:nvPr/>
        </p:nvSpPr>
        <p:spPr bwMode="auto">
          <a:xfrm rot="67766">
            <a:off x="8856663" y="3960813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</a:rPr>
              <a:t>time</a:t>
            </a:r>
          </a:p>
        </p:txBody>
      </p:sp>
      <p:sp>
        <p:nvSpPr>
          <p:cNvPr id="82964" name="Freeform 54"/>
          <p:cNvSpPr>
            <a:spLocks/>
          </p:cNvSpPr>
          <p:nvPr/>
        </p:nvSpPr>
        <p:spPr bwMode="auto">
          <a:xfrm>
            <a:off x="3556001" y="4348164"/>
            <a:ext cx="595313" cy="1538287"/>
          </a:xfrm>
          <a:custGeom>
            <a:avLst/>
            <a:gdLst>
              <a:gd name="T0" fmla="*/ 2147483647 w 375"/>
              <a:gd name="T1" fmla="*/ 0 h 969"/>
              <a:gd name="T2" fmla="*/ 0 w 375"/>
              <a:gd name="T3" fmla="*/ 2147483647 h 969"/>
              <a:gd name="T4" fmla="*/ 2147483647 w 375"/>
              <a:gd name="T5" fmla="*/ 2147483647 h 969"/>
              <a:gd name="T6" fmla="*/ 2147483647 w 375"/>
              <a:gd name="T7" fmla="*/ 0 h 9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5" h="969">
                <a:moveTo>
                  <a:pt x="375" y="0"/>
                </a:moveTo>
                <a:lnTo>
                  <a:pt x="0" y="485"/>
                </a:lnTo>
                <a:lnTo>
                  <a:pt x="375" y="969"/>
                </a:lnTo>
                <a:lnTo>
                  <a:pt x="375" y="0"/>
                </a:ln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 cmpd="sng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2965" name="Group 56"/>
          <p:cNvGrpSpPr>
            <a:grpSpLocks/>
          </p:cNvGrpSpPr>
          <p:nvPr/>
        </p:nvGrpSpPr>
        <p:grpSpPr bwMode="auto">
          <a:xfrm>
            <a:off x="1817689" y="4986339"/>
            <a:ext cx="1666875" cy="314325"/>
            <a:chOff x="1614" y="1494"/>
            <a:chExt cx="1050" cy="198"/>
          </a:xfrm>
        </p:grpSpPr>
        <p:sp>
          <p:nvSpPr>
            <p:cNvPr id="22557" name="Rectangle 57"/>
            <p:cNvSpPr>
              <a:spLocks noChangeArrowheads="1"/>
            </p:cNvSpPr>
            <p:nvPr/>
          </p:nvSpPr>
          <p:spPr bwMode="auto">
            <a:xfrm>
              <a:off x="2358" y="1500"/>
              <a:ext cx="168" cy="1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35610" name="Freeform 58"/>
            <p:cNvSpPr>
              <a:spLocks/>
            </p:cNvSpPr>
            <p:nvPr/>
          </p:nvSpPr>
          <p:spPr bwMode="auto">
            <a:xfrm>
              <a:off x="1614" y="1494"/>
              <a:ext cx="896" cy="198"/>
            </a:xfrm>
            <a:custGeom>
              <a:avLst/>
              <a:gdLst>
                <a:gd name="T0" fmla="*/ 18 w 896"/>
                <a:gd name="T1" fmla="*/ 0 h 198"/>
                <a:gd name="T2" fmla="*/ 0 w 896"/>
                <a:gd name="T3" fmla="*/ 96 h 198"/>
                <a:gd name="T4" fmla="*/ 18 w 896"/>
                <a:gd name="T5" fmla="*/ 198 h 198"/>
                <a:gd name="T6" fmla="*/ 774 w 896"/>
                <a:gd name="T7" fmla="*/ 198 h 198"/>
                <a:gd name="T8" fmla="*/ 750 w 896"/>
                <a:gd name="T9" fmla="*/ 90 h 198"/>
                <a:gd name="T10" fmla="*/ 774 w 896"/>
                <a:gd name="T11" fmla="*/ 0 h 198"/>
                <a:gd name="T12" fmla="*/ 18 w 896"/>
                <a:gd name="T13" fmla="*/ 0 h 1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96" h="198">
                  <a:moveTo>
                    <a:pt x="18" y="0"/>
                  </a:moveTo>
                  <a:lnTo>
                    <a:pt x="0" y="96"/>
                  </a:lnTo>
                  <a:lnTo>
                    <a:pt x="18" y="198"/>
                  </a:lnTo>
                  <a:lnTo>
                    <a:pt x="774" y="198"/>
                  </a:lnTo>
                  <a:cubicBezTo>
                    <a:pt x="896" y="180"/>
                    <a:pt x="750" y="123"/>
                    <a:pt x="750" y="90"/>
                  </a:cubicBezTo>
                  <a:cubicBezTo>
                    <a:pt x="750" y="57"/>
                    <a:pt x="896" y="15"/>
                    <a:pt x="774" y="0"/>
                  </a:cubicBezTo>
                  <a:lnTo>
                    <a:pt x="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559" name="Oval 59"/>
            <p:cNvSpPr>
              <a:spLocks noChangeArrowheads="1"/>
            </p:cNvSpPr>
            <p:nvPr/>
          </p:nvSpPr>
          <p:spPr bwMode="auto">
            <a:xfrm>
              <a:off x="2502" y="1506"/>
              <a:ext cx="62" cy="1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560" name="Line 60"/>
            <p:cNvSpPr>
              <a:spLocks noChangeShapeType="1"/>
            </p:cNvSpPr>
            <p:nvPr/>
          </p:nvSpPr>
          <p:spPr bwMode="auto">
            <a:xfrm>
              <a:off x="2526" y="1584"/>
              <a:ext cx="1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82966" name="Freeform 65"/>
          <p:cNvSpPr>
            <a:spLocks/>
          </p:cNvSpPr>
          <p:nvPr/>
        </p:nvSpPr>
        <p:spPr bwMode="auto">
          <a:xfrm>
            <a:off x="4327526" y="5040314"/>
            <a:ext cx="892175" cy="173037"/>
          </a:xfrm>
          <a:custGeom>
            <a:avLst/>
            <a:gdLst>
              <a:gd name="T0" fmla="*/ 2147483647 w 562"/>
              <a:gd name="T1" fmla="*/ 2147483647 h 266"/>
              <a:gd name="T2" fmla="*/ 2147483647 w 562"/>
              <a:gd name="T3" fmla="*/ 2147483647 h 266"/>
              <a:gd name="T4" fmla="*/ 2147483647 w 562"/>
              <a:gd name="T5" fmla="*/ 2147483647 h 266"/>
              <a:gd name="T6" fmla="*/ 2147483647 w 562"/>
              <a:gd name="T7" fmla="*/ 0 h 266"/>
              <a:gd name="T8" fmla="*/ 2147483647 w 562"/>
              <a:gd name="T9" fmla="*/ 2147483647 h 266"/>
              <a:gd name="T10" fmla="*/ 2147483647 w 562"/>
              <a:gd name="T11" fmla="*/ 2147483647 h 266"/>
              <a:gd name="T12" fmla="*/ 2147483647 w 562"/>
              <a:gd name="T13" fmla="*/ 2147483647 h 266"/>
              <a:gd name="T14" fmla="*/ 2147483647 w 562"/>
              <a:gd name="T15" fmla="*/ 2147483647 h 266"/>
              <a:gd name="T16" fmla="*/ 2147483647 w 562"/>
              <a:gd name="T17" fmla="*/ 2147483647 h 266"/>
              <a:gd name="T18" fmla="*/ 2147483647 w 562"/>
              <a:gd name="T19" fmla="*/ 2147483647 h 266"/>
              <a:gd name="T20" fmla="*/ 2147483647 w 562"/>
              <a:gd name="T21" fmla="*/ 2147483647 h 2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967" name="Freeform 66"/>
          <p:cNvSpPr>
            <a:spLocks/>
          </p:cNvSpPr>
          <p:nvPr/>
        </p:nvSpPr>
        <p:spPr bwMode="auto">
          <a:xfrm>
            <a:off x="4370389" y="4270376"/>
            <a:ext cx="427037" cy="219075"/>
          </a:xfrm>
          <a:custGeom>
            <a:avLst/>
            <a:gdLst>
              <a:gd name="T0" fmla="*/ 2147483647 w 562"/>
              <a:gd name="T1" fmla="*/ 2147483647 h 266"/>
              <a:gd name="T2" fmla="*/ 2147483647 w 562"/>
              <a:gd name="T3" fmla="*/ 2147483647 h 266"/>
              <a:gd name="T4" fmla="*/ 2147483647 w 562"/>
              <a:gd name="T5" fmla="*/ 2147483647 h 266"/>
              <a:gd name="T6" fmla="*/ 2147483647 w 562"/>
              <a:gd name="T7" fmla="*/ 0 h 266"/>
              <a:gd name="T8" fmla="*/ 2147483647 w 562"/>
              <a:gd name="T9" fmla="*/ 2147483647 h 266"/>
              <a:gd name="T10" fmla="*/ 2147483647 w 562"/>
              <a:gd name="T11" fmla="*/ 2147483647 h 266"/>
              <a:gd name="T12" fmla="*/ 2147483647 w 562"/>
              <a:gd name="T13" fmla="*/ 2147483647 h 266"/>
              <a:gd name="T14" fmla="*/ 2147483647 w 562"/>
              <a:gd name="T15" fmla="*/ 2147483647 h 266"/>
              <a:gd name="T16" fmla="*/ 2147483647 w 562"/>
              <a:gd name="T17" fmla="*/ 2147483647 h 266"/>
              <a:gd name="T18" fmla="*/ 2147483647 w 562"/>
              <a:gd name="T19" fmla="*/ 2147483647 h 266"/>
              <a:gd name="T20" fmla="*/ 2147483647 w 562"/>
              <a:gd name="T21" fmla="*/ 2147483647 h 2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968" name="Freeform 68"/>
          <p:cNvSpPr>
            <a:spLocks/>
          </p:cNvSpPr>
          <p:nvPr/>
        </p:nvSpPr>
        <p:spPr bwMode="auto">
          <a:xfrm>
            <a:off x="4279901" y="6069014"/>
            <a:ext cx="989013" cy="185737"/>
          </a:xfrm>
          <a:custGeom>
            <a:avLst/>
            <a:gdLst>
              <a:gd name="T0" fmla="*/ 2147483647 w 623"/>
              <a:gd name="T1" fmla="*/ 2147483647 h 117"/>
              <a:gd name="T2" fmla="*/ 2147483647 w 623"/>
              <a:gd name="T3" fmla="*/ 2147483647 h 117"/>
              <a:gd name="T4" fmla="*/ 2147483647 w 623"/>
              <a:gd name="T5" fmla="*/ 2147483647 h 117"/>
              <a:gd name="T6" fmla="*/ 2147483647 w 623"/>
              <a:gd name="T7" fmla="*/ 0 h 117"/>
              <a:gd name="T8" fmla="*/ 2147483647 w 623"/>
              <a:gd name="T9" fmla="*/ 2147483647 h 117"/>
              <a:gd name="T10" fmla="*/ 2147483647 w 623"/>
              <a:gd name="T11" fmla="*/ 2147483647 h 1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23" h="117">
                <a:moveTo>
                  <a:pt x="20" y="113"/>
                </a:moveTo>
                <a:cubicBezTo>
                  <a:pt x="44" y="68"/>
                  <a:pt x="0" y="1"/>
                  <a:pt x="114" y="2"/>
                </a:cubicBezTo>
                <a:cubicBezTo>
                  <a:pt x="233" y="1"/>
                  <a:pt x="144" y="114"/>
                  <a:pt x="256" y="114"/>
                </a:cubicBezTo>
                <a:cubicBezTo>
                  <a:pt x="368" y="114"/>
                  <a:pt x="288" y="0"/>
                  <a:pt x="394" y="0"/>
                </a:cubicBezTo>
                <a:cubicBezTo>
                  <a:pt x="500" y="0"/>
                  <a:pt x="421" y="117"/>
                  <a:pt x="522" y="116"/>
                </a:cubicBezTo>
                <a:cubicBezTo>
                  <a:pt x="623" y="115"/>
                  <a:pt x="570" y="64"/>
                  <a:pt x="616" y="1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554" name="Text Box 69"/>
          <p:cNvSpPr txBox="1">
            <a:spLocks noChangeArrowheads="1"/>
          </p:cNvSpPr>
          <p:nvPr/>
        </p:nvSpPr>
        <p:spPr bwMode="auto">
          <a:xfrm>
            <a:off x="1966913" y="5699126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</a:rPr>
              <a:t>FDM cable</a:t>
            </a:r>
          </a:p>
        </p:txBody>
      </p:sp>
      <p:pic>
        <p:nvPicPr>
          <p:cNvPr id="82970" name="Picture 73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89" y="1042225"/>
            <a:ext cx="8629650" cy="4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56" name="Rectangle 74"/>
          <p:cNvSpPr>
            <a:spLocks noGrp="1" noChangeArrowheads="1"/>
          </p:cNvSpPr>
          <p:nvPr>
            <p:ph type="title"/>
          </p:nvPr>
        </p:nvSpPr>
        <p:spPr>
          <a:xfrm>
            <a:off x="1754188" y="206375"/>
            <a:ext cx="862965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Channel partitioning MAC protocols: FDMA</a:t>
            </a:r>
          </a:p>
        </p:txBody>
      </p:sp>
      <p:sp>
        <p:nvSpPr>
          <p:cNvPr id="34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10687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Random access protocols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544638"/>
            <a:ext cx="77724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75000"/>
              </a:lnSpc>
              <a:defRPr/>
            </a:pPr>
            <a:r>
              <a:rPr lang="en-US" dirty="0"/>
              <a:t>when node has packet to send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transmit at full channel data rate R.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no </a:t>
            </a:r>
            <a:r>
              <a:rPr lang="en-US" i="1" dirty="0"/>
              <a:t>a priori</a:t>
            </a:r>
            <a:r>
              <a:rPr lang="en-US" dirty="0"/>
              <a:t> coordination among nodes</a:t>
            </a:r>
          </a:p>
          <a:p>
            <a:pPr>
              <a:lnSpc>
                <a:spcPct val="75000"/>
              </a:lnSpc>
              <a:defRPr/>
            </a:pPr>
            <a:r>
              <a:rPr lang="en-US" dirty="0"/>
              <a:t>two or more transmitting nodes </a:t>
            </a:r>
            <a:r>
              <a:rPr lang="en-US" dirty="0">
                <a:ea typeface="MS Mincho" charset="0"/>
                <a:cs typeface="MS Mincho" charset="0"/>
              </a:rPr>
              <a:t>➜</a:t>
            </a:r>
            <a:r>
              <a:rPr lang="en-US" dirty="0"/>
              <a:t> </a:t>
            </a:r>
            <a:r>
              <a:rPr lang="en-US" altLang="ja-JP" dirty="0" smtClean="0"/>
              <a:t>"</a:t>
            </a:r>
            <a:r>
              <a:rPr lang="en-US" dirty="0" smtClean="0"/>
              <a:t>collision</a:t>
            </a:r>
            <a:r>
              <a:rPr lang="en-US" altLang="ja-JP" dirty="0" smtClean="0"/>
              <a:t>"</a:t>
            </a:r>
            <a:r>
              <a:rPr lang="en-US" dirty="0" smtClean="0"/>
              <a:t>,</a:t>
            </a:r>
            <a:endParaRPr lang="en-US" dirty="0"/>
          </a:p>
          <a:p>
            <a:pPr>
              <a:lnSpc>
                <a:spcPct val="75000"/>
              </a:lnSpc>
              <a:defRPr/>
            </a:pPr>
            <a:r>
              <a:rPr lang="en-US" dirty="0">
                <a:solidFill>
                  <a:srgbClr val="CC0000"/>
                </a:solidFill>
              </a:rPr>
              <a:t>random access MAC protocol</a:t>
            </a:r>
            <a:r>
              <a:rPr lang="en-US" dirty="0"/>
              <a:t> specifies: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how to detect collisions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how to recover from collisions (e.g., via delayed retransmissions)</a:t>
            </a:r>
          </a:p>
          <a:p>
            <a:pPr>
              <a:lnSpc>
                <a:spcPct val="75000"/>
              </a:lnSpc>
              <a:defRPr/>
            </a:pPr>
            <a:r>
              <a:rPr lang="en-US" dirty="0"/>
              <a:t>examples of random access MAC protocols: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slotted ALOHA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ALOHA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CSMA, CSMA/CD, CSMA/CA</a:t>
            </a:r>
          </a:p>
        </p:txBody>
      </p:sp>
      <p:pic>
        <p:nvPicPr>
          <p:cNvPr id="84997" name="Picture 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3" y="859602"/>
            <a:ext cx="5064892" cy="12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306648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06363"/>
            <a:ext cx="4954588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Slotted </a:t>
            </a:r>
            <a:r>
              <a:rPr lang="en-US" sz="4000" dirty="0"/>
              <a:t>ALOHA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78039" y="1522413"/>
            <a:ext cx="3989387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assumptions:</a:t>
            </a:r>
          </a:p>
          <a:p>
            <a:pPr>
              <a:defRPr/>
            </a:pPr>
            <a:r>
              <a:rPr lang="en-US" sz="2400" dirty="0"/>
              <a:t>all frames same size</a:t>
            </a:r>
          </a:p>
          <a:p>
            <a:pPr>
              <a:defRPr/>
            </a:pPr>
            <a:r>
              <a:rPr lang="en-US" sz="2400" dirty="0"/>
              <a:t>time divided into equal size slots (time to transmit 1 frame)</a:t>
            </a:r>
          </a:p>
          <a:p>
            <a:pPr>
              <a:defRPr/>
            </a:pPr>
            <a:r>
              <a:rPr lang="en-US" sz="2400" dirty="0"/>
              <a:t>nodes start to transmit only slot beginning </a:t>
            </a:r>
          </a:p>
          <a:p>
            <a:pPr>
              <a:defRPr/>
            </a:pPr>
            <a:r>
              <a:rPr lang="en-US" sz="2400" dirty="0"/>
              <a:t>nodes are synchronized</a:t>
            </a:r>
          </a:p>
          <a:p>
            <a:pPr>
              <a:defRPr/>
            </a:pPr>
            <a:r>
              <a:rPr lang="en-US" sz="2400" dirty="0"/>
              <a:t>if 2 or more nodes transmit in slot, all nodes detect collision</a:t>
            </a:r>
          </a:p>
        </p:txBody>
      </p:sp>
      <p:sp>
        <p:nvSpPr>
          <p:cNvPr id="3113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9800" y="1500188"/>
            <a:ext cx="4332288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operation: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when node obtains fresh frame, transmits in next slot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/>
              <a:t>if no collision:</a:t>
            </a:r>
            <a:r>
              <a:rPr lang="en-US" dirty="0"/>
              <a:t> node can send new frame in next slot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/>
              <a:t>if collision:</a:t>
            </a:r>
            <a:r>
              <a:rPr lang="en-US" dirty="0"/>
              <a:t> node retransmits frame in each subsequent slot with prob. p until success</a:t>
            </a:r>
          </a:p>
        </p:txBody>
      </p:sp>
      <p:pic>
        <p:nvPicPr>
          <p:cNvPr id="87046" name="Picture 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1" y="920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374110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6.1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introduction, services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6.2 error detection, correction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6.3 multiple access protocols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6.4 </a:t>
            </a:r>
            <a:r>
              <a:rPr lang="en-US" dirty="0" smtClean="0">
                <a:ea typeface="ＭＳ Ｐゴシック" charset="0"/>
              </a:rPr>
              <a:t>LANs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addressing, ARP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Ethernet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switches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VLANS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6.5 </a:t>
            </a:r>
            <a:r>
              <a:rPr lang="en-US" dirty="0">
                <a:ea typeface="ＭＳ Ｐゴシック" charset="0"/>
              </a:rPr>
              <a:t>link virtualization: MPLS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6.6 data center networking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6.7 a day in the life of a web request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7400" y="863002"/>
            <a:ext cx="7278959" cy="45719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6 The Link layer and LANs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96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3335339"/>
            <a:ext cx="3810000" cy="3203575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Pros:</a:t>
            </a:r>
          </a:p>
          <a:p>
            <a:pPr>
              <a:defRPr/>
            </a:pPr>
            <a:r>
              <a:rPr lang="en-US" sz="2400" dirty="0"/>
              <a:t>single active node can continuously transmit at full rate of channel</a:t>
            </a:r>
          </a:p>
          <a:p>
            <a:pPr>
              <a:defRPr/>
            </a:pPr>
            <a:r>
              <a:rPr lang="en-US" sz="2400" dirty="0"/>
              <a:t>highly decentralized: only slots in nodes need to be in sync</a:t>
            </a:r>
          </a:p>
          <a:p>
            <a:pPr>
              <a:defRPr/>
            </a:pPr>
            <a:r>
              <a:rPr lang="en-US" sz="2400" dirty="0"/>
              <a:t>simple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9800" y="3313113"/>
            <a:ext cx="3810000" cy="3200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Cons: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collisions, wasting slots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idle slots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nodes may be able to detect collision in less than time to transmit packet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clock synchronization</a:t>
            </a:r>
          </a:p>
        </p:txBody>
      </p:sp>
      <p:sp>
        <p:nvSpPr>
          <p:cNvPr id="25606" name="Rectangle 5"/>
          <p:cNvSpPr>
            <a:spLocks noGrp="1" noChangeArrowheads="1"/>
          </p:cNvSpPr>
          <p:nvPr>
            <p:ph type="title"/>
          </p:nvPr>
        </p:nvSpPr>
        <p:spPr>
          <a:xfrm>
            <a:off x="2057400" y="106363"/>
            <a:ext cx="4954588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Slotted </a:t>
            </a:r>
            <a:r>
              <a:rPr lang="en-US" sz="4000" dirty="0"/>
              <a:t>ALOHA</a:t>
            </a:r>
          </a:p>
        </p:txBody>
      </p:sp>
      <p:pic>
        <p:nvPicPr>
          <p:cNvPr id="89094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1" y="920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095" name="Group 64"/>
          <p:cNvGrpSpPr>
            <a:grpSpLocks/>
          </p:cNvGrpSpPr>
          <p:nvPr/>
        </p:nvGrpSpPr>
        <p:grpSpPr bwMode="auto">
          <a:xfrm>
            <a:off x="2552700" y="1350964"/>
            <a:ext cx="6053138" cy="1938337"/>
            <a:chOff x="648" y="899"/>
            <a:chExt cx="3813" cy="1221"/>
          </a:xfrm>
        </p:grpSpPr>
        <p:grpSp>
          <p:nvGrpSpPr>
            <p:cNvPr id="89096" name="Group 9"/>
            <p:cNvGrpSpPr>
              <a:grpSpLocks/>
            </p:cNvGrpSpPr>
            <p:nvPr/>
          </p:nvGrpSpPr>
          <p:grpSpPr bwMode="auto">
            <a:xfrm>
              <a:off x="1193" y="899"/>
              <a:ext cx="283" cy="192"/>
              <a:chOff x="1185" y="903"/>
              <a:chExt cx="283" cy="192"/>
            </a:xfrm>
          </p:grpSpPr>
          <p:sp>
            <p:nvSpPr>
              <p:cNvPr id="25660" name="Rectangle 7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61" name="Text Box 8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89097" name="Group 10"/>
            <p:cNvGrpSpPr>
              <a:grpSpLocks/>
            </p:cNvGrpSpPr>
            <p:nvPr/>
          </p:nvGrpSpPr>
          <p:grpSpPr bwMode="auto">
            <a:xfrm>
              <a:off x="1811" y="901"/>
              <a:ext cx="283" cy="192"/>
              <a:chOff x="1185" y="903"/>
              <a:chExt cx="283" cy="192"/>
            </a:xfrm>
          </p:grpSpPr>
          <p:sp>
            <p:nvSpPr>
              <p:cNvPr id="25658" name="Rectangle 11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59" name="Text Box 12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89098" name="Group 13"/>
            <p:cNvGrpSpPr>
              <a:grpSpLocks/>
            </p:cNvGrpSpPr>
            <p:nvPr/>
          </p:nvGrpSpPr>
          <p:grpSpPr bwMode="auto">
            <a:xfrm>
              <a:off x="2779" y="902"/>
              <a:ext cx="283" cy="192"/>
              <a:chOff x="1185" y="903"/>
              <a:chExt cx="283" cy="192"/>
            </a:xfrm>
          </p:grpSpPr>
          <p:sp>
            <p:nvSpPr>
              <p:cNvPr id="25656" name="Rectangle 14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57" name="Text Box 15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89099" name="Group 16"/>
            <p:cNvGrpSpPr>
              <a:grpSpLocks/>
            </p:cNvGrpSpPr>
            <p:nvPr/>
          </p:nvGrpSpPr>
          <p:grpSpPr bwMode="auto">
            <a:xfrm>
              <a:off x="3419" y="899"/>
              <a:ext cx="283" cy="192"/>
              <a:chOff x="1185" y="903"/>
              <a:chExt cx="283" cy="192"/>
            </a:xfrm>
          </p:grpSpPr>
          <p:sp>
            <p:nvSpPr>
              <p:cNvPr id="25654" name="Rectangle 17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55" name="Text Box 18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89100" name="Group 24"/>
            <p:cNvGrpSpPr>
              <a:grpSpLocks/>
            </p:cNvGrpSpPr>
            <p:nvPr/>
          </p:nvGrpSpPr>
          <p:grpSpPr bwMode="auto">
            <a:xfrm>
              <a:off x="1194" y="1225"/>
              <a:ext cx="283" cy="192"/>
              <a:chOff x="4584" y="1229"/>
              <a:chExt cx="283" cy="192"/>
            </a:xfrm>
          </p:grpSpPr>
          <p:sp>
            <p:nvSpPr>
              <p:cNvPr id="25652" name="Rectangle 20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53" name="Text Box 21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2</a:t>
                </a:r>
              </a:p>
            </p:txBody>
          </p:sp>
        </p:grpSp>
        <p:grpSp>
          <p:nvGrpSpPr>
            <p:cNvPr id="89101" name="Group 31"/>
            <p:cNvGrpSpPr>
              <a:grpSpLocks/>
            </p:cNvGrpSpPr>
            <p:nvPr/>
          </p:nvGrpSpPr>
          <p:grpSpPr bwMode="auto">
            <a:xfrm>
              <a:off x="1195" y="1546"/>
              <a:ext cx="283" cy="192"/>
              <a:chOff x="4827" y="1591"/>
              <a:chExt cx="283" cy="192"/>
            </a:xfrm>
          </p:grpSpPr>
          <p:sp>
            <p:nvSpPr>
              <p:cNvPr id="25650" name="Rectangle 22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51" name="Text Box 23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89102" name="Group 25"/>
            <p:cNvGrpSpPr>
              <a:grpSpLocks/>
            </p:cNvGrpSpPr>
            <p:nvPr/>
          </p:nvGrpSpPr>
          <p:grpSpPr bwMode="auto">
            <a:xfrm>
              <a:off x="1817" y="1226"/>
              <a:ext cx="283" cy="192"/>
              <a:chOff x="4584" y="1229"/>
              <a:chExt cx="283" cy="192"/>
            </a:xfrm>
          </p:grpSpPr>
          <p:sp>
            <p:nvSpPr>
              <p:cNvPr id="25648" name="Rectangle 26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49" name="Text Box 27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2</a:t>
                </a:r>
              </a:p>
            </p:txBody>
          </p:sp>
        </p:grpSp>
        <p:grpSp>
          <p:nvGrpSpPr>
            <p:cNvPr id="89103" name="Group 28"/>
            <p:cNvGrpSpPr>
              <a:grpSpLocks/>
            </p:cNvGrpSpPr>
            <p:nvPr/>
          </p:nvGrpSpPr>
          <p:grpSpPr bwMode="auto">
            <a:xfrm>
              <a:off x="2143" y="1227"/>
              <a:ext cx="283" cy="192"/>
              <a:chOff x="4584" y="1229"/>
              <a:chExt cx="283" cy="192"/>
            </a:xfrm>
          </p:grpSpPr>
          <p:sp>
            <p:nvSpPr>
              <p:cNvPr id="25646" name="Rectangle 29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47" name="Text Box 30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2</a:t>
                </a:r>
              </a:p>
            </p:txBody>
          </p:sp>
        </p:grpSp>
        <p:grpSp>
          <p:nvGrpSpPr>
            <p:cNvPr id="89104" name="Group 32"/>
            <p:cNvGrpSpPr>
              <a:grpSpLocks/>
            </p:cNvGrpSpPr>
            <p:nvPr/>
          </p:nvGrpSpPr>
          <p:grpSpPr bwMode="auto">
            <a:xfrm>
              <a:off x="2780" y="1547"/>
              <a:ext cx="283" cy="192"/>
              <a:chOff x="4827" y="1591"/>
              <a:chExt cx="283" cy="192"/>
            </a:xfrm>
          </p:grpSpPr>
          <p:sp>
            <p:nvSpPr>
              <p:cNvPr id="25644" name="Rectangle 33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45" name="Text Box 34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89105" name="Group 35"/>
            <p:cNvGrpSpPr>
              <a:grpSpLocks/>
            </p:cNvGrpSpPr>
            <p:nvPr/>
          </p:nvGrpSpPr>
          <p:grpSpPr bwMode="auto">
            <a:xfrm>
              <a:off x="3732" y="1548"/>
              <a:ext cx="283" cy="192"/>
              <a:chOff x="4827" y="1591"/>
              <a:chExt cx="283" cy="192"/>
            </a:xfrm>
          </p:grpSpPr>
          <p:sp>
            <p:nvSpPr>
              <p:cNvPr id="25642" name="Rectangle 36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43" name="Text Box 37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3</a:t>
                </a:r>
              </a:p>
            </p:txBody>
          </p:sp>
        </p:grpSp>
        <p:sp>
          <p:nvSpPr>
            <p:cNvPr id="25619" name="Text Box 38"/>
            <p:cNvSpPr txBox="1">
              <a:spLocks noChangeArrowheads="1"/>
            </p:cNvSpPr>
            <p:nvPr/>
          </p:nvSpPr>
          <p:spPr bwMode="auto">
            <a:xfrm>
              <a:off x="659" y="921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solidFill>
                    <a:srgbClr val="000099"/>
                  </a:solidFill>
                  <a:latin typeface="Arial" charset="0"/>
                </a:rPr>
                <a:t>node 1</a:t>
              </a:r>
            </a:p>
          </p:txBody>
        </p:sp>
        <p:sp>
          <p:nvSpPr>
            <p:cNvPr id="25620" name="Text Box 39"/>
            <p:cNvSpPr txBox="1">
              <a:spLocks noChangeArrowheads="1"/>
            </p:cNvSpPr>
            <p:nvPr/>
          </p:nvSpPr>
          <p:spPr bwMode="auto">
            <a:xfrm>
              <a:off x="648" y="1245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solidFill>
                    <a:srgbClr val="000099"/>
                  </a:solidFill>
                  <a:latin typeface="Arial" charset="0"/>
                </a:rPr>
                <a:t>node 2</a:t>
              </a:r>
            </a:p>
          </p:txBody>
        </p:sp>
        <p:sp>
          <p:nvSpPr>
            <p:cNvPr id="25621" name="Text Box 40"/>
            <p:cNvSpPr txBox="1">
              <a:spLocks noChangeArrowheads="1"/>
            </p:cNvSpPr>
            <p:nvPr/>
          </p:nvSpPr>
          <p:spPr bwMode="auto">
            <a:xfrm>
              <a:off x="677" y="1562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solidFill>
                    <a:srgbClr val="000099"/>
                  </a:solidFill>
                  <a:latin typeface="Arial" charset="0"/>
                </a:rPr>
                <a:t>node 3</a:t>
              </a:r>
            </a:p>
          </p:txBody>
        </p:sp>
        <p:sp>
          <p:nvSpPr>
            <p:cNvPr id="25622" name="Line 41"/>
            <p:cNvSpPr>
              <a:spLocks noChangeShapeType="1"/>
            </p:cNvSpPr>
            <p:nvPr/>
          </p:nvSpPr>
          <p:spPr bwMode="auto">
            <a:xfrm>
              <a:off x="1179" y="1882"/>
              <a:ext cx="3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3" name="Line 42"/>
            <p:cNvSpPr>
              <a:spLocks noChangeShapeType="1"/>
            </p:cNvSpPr>
            <p:nvPr/>
          </p:nvSpPr>
          <p:spPr bwMode="auto">
            <a:xfrm>
              <a:off x="1181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4" name="Line 43"/>
            <p:cNvSpPr>
              <a:spLocks noChangeShapeType="1"/>
            </p:cNvSpPr>
            <p:nvPr/>
          </p:nvSpPr>
          <p:spPr bwMode="auto">
            <a:xfrm>
              <a:off x="1496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5" name="Line 44"/>
            <p:cNvSpPr>
              <a:spLocks noChangeShapeType="1"/>
            </p:cNvSpPr>
            <p:nvPr/>
          </p:nvSpPr>
          <p:spPr bwMode="auto">
            <a:xfrm>
              <a:off x="1813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6" name="Line 45"/>
            <p:cNvSpPr>
              <a:spLocks noChangeShapeType="1"/>
            </p:cNvSpPr>
            <p:nvPr/>
          </p:nvSpPr>
          <p:spPr bwMode="auto">
            <a:xfrm>
              <a:off x="2132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7" name="Line 46"/>
            <p:cNvSpPr>
              <a:spLocks noChangeShapeType="1"/>
            </p:cNvSpPr>
            <p:nvPr/>
          </p:nvSpPr>
          <p:spPr bwMode="auto">
            <a:xfrm>
              <a:off x="2450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8" name="Line 47"/>
            <p:cNvSpPr>
              <a:spLocks noChangeShapeType="1"/>
            </p:cNvSpPr>
            <p:nvPr/>
          </p:nvSpPr>
          <p:spPr bwMode="auto">
            <a:xfrm>
              <a:off x="2770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9" name="Line 48"/>
            <p:cNvSpPr>
              <a:spLocks noChangeShapeType="1"/>
            </p:cNvSpPr>
            <p:nvPr/>
          </p:nvSpPr>
          <p:spPr bwMode="auto">
            <a:xfrm>
              <a:off x="3088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30" name="Line 49"/>
            <p:cNvSpPr>
              <a:spLocks noChangeShapeType="1"/>
            </p:cNvSpPr>
            <p:nvPr/>
          </p:nvSpPr>
          <p:spPr bwMode="auto">
            <a:xfrm>
              <a:off x="3406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31" name="Line 50"/>
            <p:cNvSpPr>
              <a:spLocks noChangeShapeType="1"/>
            </p:cNvSpPr>
            <p:nvPr/>
          </p:nvSpPr>
          <p:spPr bwMode="auto">
            <a:xfrm>
              <a:off x="3726" y="1815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32" name="Line 51"/>
            <p:cNvSpPr>
              <a:spLocks noChangeShapeType="1"/>
            </p:cNvSpPr>
            <p:nvPr/>
          </p:nvSpPr>
          <p:spPr bwMode="auto">
            <a:xfrm>
              <a:off x="4034" y="1813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33" name="Text Box 54"/>
            <p:cNvSpPr txBox="1">
              <a:spLocks noChangeArrowheads="1"/>
            </p:cNvSpPr>
            <p:nvPr/>
          </p:nvSpPr>
          <p:spPr bwMode="auto">
            <a:xfrm>
              <a:off x="1220" y="1883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5634" name="Text Box 55"/>
            <p:cNvSpPr txBox="1">
              <a:spLocks noChangeArrowheads="1"/>
            </p:cNvSpPr>
            <p:nvPr/>
          </p:nvSpPr>
          <p:spPr bwMode="auto">
            <a:xfrm>
              <a:off x="1862" y="18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5635" name="Text Box 56"/>
            <p:cNvSpPr txBox="1">
              <a:spLocks noChangeArrowheads="1"/>
            </p:cNvSpPr>
            <p:nvPr/>
          </p:nvSpPr>
          <p:spPr bwMode="auto">
            <a:xfrm>
              <a:off x="2816" y="18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5636" name="Text Box 58"/>
            <p:cNvSpPr txBox="1">
              <a:spLocks noChangeArrowheads="1"/>
            </p:cNvSpPr>
            <p:nvPr/>
          </p:nvSpPr>
          <p:spPr bwMode="auto">
            <a:xfrm>
              <a:off x="218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25637" name="Text Box 59"/>
            <p:cNvSpPr txBox="1">
              <a:spLocks noChangeArrowheads="1"/>
            </p:cNvSpPr>
            <p:nvPr/>
          </p:nvSpPr>
          <p:spPr bwMode="auto">
            <a:xfrm>
              <a:off x="344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25638" name="Text Box 60"/>
            <p:cNvSpPr txBox="1">
              <a:spLocks noChangeArrowheads="1"/>
            </p:cNvSpPr>
            <p:nvPr/>
          </p:nvSpPr>
          <p:spPr bwMode="auto">
            <a:xfrm>
              <a:off x="3752" y="188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25639" name="Text Box 61"/>
            <p:cNvSpPr txBox="1">
              <a:spLocks noChangeArrowheads="1"/>
            </p:cNvSpPr>
            <p:nvPr/>
          </p:nvSpPr>
          <p:spPr bwMode="auto">
            <a:xfrm>
              <a:off x="1544" y="188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E</a:t>
              </a:r>
            </a:p>
          </p:txBody>
        </p:sp>
        <p:sp>
          <p:nvSpPr>
            <p:cNvPr id="25640" name="Text Box 62"/>
            <p:cNvSpPr txBox="1">
              <a:spLocks noChangeArrowheads="1"/>
            </p:cNvSpPr>
            <p:nvPr/>
          </p:nvSpPr>
          <p:spPr bwMode="auto">
            <a:xfrm>
              <a:off x="2504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E</a:t>
              </a:r>
            </a:p>
          </p:txBody>
        </p:sp>
        <p:sp>
          <p:nvSpPr>
            <p:cNvPr id="25641" name="Text Box 63"/>
            <p:cNvSpPr txBox="1">
              <a:spLocks noChangeArrowheads="1"/>
            </p:cNvSpPr>
            <p:nvPr/>
          </p:nvSpPr>
          <p:spPr bwMode="auto">
            <a:xfrm>
              <a:off x="3134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E</a:t>
              </a:r>
            </a:p>
          </p:txBody>
        </p:sp>
      </p:grpSp>
      <p:sp>
        <p:nvSpPr>
          <p:cNvPr id="64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182114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31504" y="3356992"/>
            <a:ext cx="4186684" cy="3128962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z="2400" i="1" dirty="0"/>
              <a:t>suppose: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 nodes with many frames to send, each transmits in slot with probability </a:t>
            </a:r>
            <a:r>
              <a:rPr lang="en-US" sz="2400" i="1" dirty="0"/>
              <a:t>p</a:t>
            </a:r>
          </a:p>
          <a:p>
            <a:pPr>
              <a:defRPr/>
            </a:pPr>
            <a:r>
              <a:rPr lang="en-US" sz="2400" dirty="0"/>
              <a:t>prob that given node has success in a slot  = </a:t>
            </a:r>
            <a:r>
              <a:rPr lang="en-US" sz="2400" i="1" dirty="0"/>
              <a:t>p(1-p)</a:t>
            </a:r>
            <a:r>
              <a:rPr lang="en-US" sz="2400" b="1" i="1" baseline="30000" dirty="0"/>
              <a:t>N-1</a:t>
            </a:r>
          </a:p>
          <a:p>
            <a:pPr>
              <a:defRPr/>
            </a:pPr>
            <a:r>
              <a:rPr lang="en-US" sz="2400" dirty="0"/>
              <a:t>prob that </a:t>
            </a:r>
            <a:r>
              <a:rPr lang="en-US" sz="2400" i="1" dirty="0"/>
              <a:t>any</a:t>
            </a:r>
            <a:r>
              <a:rPr lang="en-US" sz="2400" dirty="0"/>
              <a:t> node has a success = </a:t>
            </a:r>
            <a:r>
              <a:rPr lang="en-US" sz="2400" i="1" dirty="0"/>
              <a:t>Np(1-p)</a:t>
            </a:r>
            <a:r>
              <a:rPr lang="en-US" sz="2400" b="1" i="1" baseline="30000" dirty="0"/>
              <a:t>N-1</a:t>
            </a:r>
            <a:endParaRPr lang="en-US" sz="2400" i="1" dirty="0"/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6502400" y="1647825"/>
            <a:ext cx="4490144" cy="32385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max efficiency: find </a:t>
            </a:r>
            <a:r>
              <a:rPr lang="en-US" sz="2400" i="1" dirty="0"/>
              <a:t>p* </a:t>
            </a:r>
            <a:r>
              <a:rPr lang="en-US" sz="2400" dirty="0"/>
              <a:t>that maximizes </a:t>
            </a:r>
            <a:br>
              <a:rPr lang="en-US" sz="2400" dirty="0"/>
            </a:br>
            <a:r>
              <a:rPr lang="en-US" sz="2400" i="1" dirty="0"/>
              <a:t>Np(1-p)</a:t>
            </a:r>
            <a:r>
              <a:rPr lang="en-US" sz="2400" b="1" i="1" baseline="30000" dirty="0"/>
              <a:t>N-1</a:t>
            </a:r>
          </a:p>
          <a:p>
            <a:pPr>
              <a:defRPr/>
            </a:pPr>
            <a:r>
              <a:rPr lang="en-US" sz="2400" dirty="0"/>
              <a:t>for many nodes, take limit of </a:t>
            </a:r>
            <a:r>
              <a:rPr lang="en-US" sz="2400" i="1" dirty="0"/>
              <a:t>Np*(1-p*)</a:t>
            </a:r>
            <a:r>
              <a:rPr lang="en-US" sz="2400" b="1" i="1" baseline="30000" dirty="0"/>
              <a:t>N-1 </a:t>
            </a:r>
            <a:r>
              <a:rPr lang="en-US" sz="2400" dirty="0"/>
              <a:t>as </a:t>
            </a:r>
            <a:r>
              <a:rPr lang="en-US" sz="2400" i="1" dirty="0"/>
              <a:t>N</a:t>
            </a:r>
            <a:r>
              <a:rPr lang="en-US" sz="2400" dirty="0"/>
              <a:t> goes to infinity, gives: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/>
              <a:t>    </a:t>
            </a:r>
            <a:r>
              <a:rPr lang="en-US" sz="2400" i="1" dirty="0">
                <a:solidFill>
                  <a:srgbClr val="CC0000"/>
                </a:solidFill>
              </a:rPr>
              <a:t>max efficiency = 1/e = .37</a:t>
            </a:r>
            <a:endParaRPr lang="en-US" sz="2400" b="1" i="1" baseline="30000" dirty="0">
              <a:solidFill>
                <a:srgbClr val="CC0000"/>
              </a:solidFill>
            </a:endParaRPr>
          </a:p>
        </p:txBody>
      </p:sp>
      <p:sp>
        <p:nvSpPr>
          <p:cNvPr id="26630" name="Text Box 9"/>
          <p:cNvSpPr txBox="1">
            <a:spLocks noChangeArrowheads="1"/>
          </p:cNvSpPr>
          <p:nvPr/>
        </p:nvSpPr>
        <p:spPr bwMode="auto">
          <a:xfrm>
            <a:off x="1487488" y="1687513"/>
            <a:ext cx="4104457" cy="1400383"/>
          </a:xfrm>
          <a:prstGeom prst="rect">
            <a:avLst/>
          </a:prstGeom>
          <a:noFill/>
          <a:ln w="254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800" dirty="0">
                <a:solidFill>
                  <a:srgbClr val="CC0000"/>
                </a:solidFill>
                <a:latin typeface="Comic Sans MS" panose="030F0702030302020204" pitchFamily="66" charset="0"/>
              </a:rPr>
              <a:t>efficiency</a:t>
            </a:r>
            <a:r>
              <a:rPr lang="en-US" sz="2400" i="0" dirty="0">
                <a:solidFill>
                  <a:srgbClr val="000099"/>
                </a:solidFill>
                <a:latin typeface="Comic Sans MS" panose="030F0702030302020204" pitchFamily="66" charset="0"/>
              </a:rPr>
              <a:t>: long-run </a:t>
            </a:r>
            <a:br>
              <a:rPr lang="en-US" sz="2400" i="0" dirty="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en-US" sz="2400" i="0" dirty="0">
                <a:solidFill>
                  <a:srgbClr val="000099"/>
                </a:solidFill>
                <a:latin typeface="Comic Sans MS" panose="030F0702030302020204" pitchFamily="66" charset="0"/>
              </a:rPr>
              <a:t>fraction of successful slots </a:t>
            </a:r>
            <a:br>
              <a:rPr lang="en-US" sz="2400" i="0" dirty="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en-US" sz="2400" i="0" dirty="0">
                <a:solidFill>
                  <a:srgbClr val="000099"/>
                </a:solidFill>
                <a:latin typeface="Comic Sans MS" panose="030F0702030302020204" pitchFamily="66" charset="0"/>
              </a:rPr>
              <a:t>(many nodes, all with many frames to send)</a:t>
            </a:r>
          </a:p>
        </p:txBody>
      </p:sp>
      <p:sp>
        <p:nvSpPr>
          <p:cNvPr id="26631" name="Text Box 10"/>
          <p:cNvSpPr txBox="1">
            <a:spLocks noChangeArrowheads="1"/>
          </p:cNvSpPr>
          <p:nvPr/>
        </p:nvSpPr>
        <p:spPr bwMode="auto">
          <a:xfrm>
            <a:off x="6960096" y="4620905"/>
            <a:ext cx="2909390" cy="140038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800" dirty="0">
                <a:solidFill>
                  <a:srgbClr val="CC0000"/>
                </a:solidFill>
                <a:latin typeface="Comic Sans MS" panose="030F0702030302020204" pitchFamily="66" charset="0"/>
              </a:rPr>
              <a:t>at best:</a:t>
            </a:r>
            <a:r>
              <a:rPr lang="en-US" sz="2400" i="0" dirty="0">
                <a:latin typeface="Comic Sans MS" panose="030F0702030302020204" pitchFamily="66" charset="0"/>
              </a:rPr>
              <a:t> </a:t>
            </a:r>
            <a:r>
              <a:rPr lang="en-US" sz="2400" i="0" dirty="0">
                <a:solidFill>
                  <a:srgbClr val="000099"/>
                </a:solidFill>
                <a:latin typeface="Comic Sans MS" panose="030F0702030302020204" pitchFamily="66" charset="0"/>
              </a:rPr>
              <a:t>channel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solidFill>
                  <a:srgbClr val="000099"/>
                </a:solidFill>
                <a:latin typeface="Comic Sans MS" panose="030F0702030302020204" pitchFamily="66" charset="0"/>
              </a:rPr>
              <a:t>used for useful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solidFill>
                  <a:srgbClr val="000099"/>
                </a:solidFill>
                <a:latin typeface="Comic Sans MS" panose="030F0702030302020204" pitchFamily="66" charset="0"/>
              </a:rPr>
              <a:t>transmissions 37%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solidFill>
                  <a:srgbClr val="000099"/>
                </a:solidFill>
                <a:latin typeface="Comic Sans MS" panose="030F0702030302020204" pitchFamily="66" charset="0"/>
              </a:rPr>
              <a:t>of time!</a:t>
            </a:r>
          </a:p>
        </p:txBody>
      </p:sp>
      <p:sp>
        <p:nvSpPr>
          <p:cNvPr id="26632" name="Text Box 11"/>
          <p:cNvSpPr txBox="1">
            <a:spLocks noChangeArrowheads="1"/>
          </p:cNvSpPr>
          <p:nvPr/>
        </p:nvSpPr>
        <p:spPr bwMode="auto">
          <a:xfrm>
            <a:off x="10056439" y="4402138"/>
            <a:ext cx="555999" cy="16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9600" dirty="0">
                <a:solidFill>
                  <a:srgbClr val="CC0000"/>
                </a:solidFill>
                <a:latin typeface="Gill Sans MT" charset="0"/>
              </a:rPr>
              <a:t>!</a:t>
            </a:r>
          </a:p>
        </p:txBody>
      </p:sp>
      <p:sp>
        <p:nvSpPr>
          <p:cNvPr id="26633" name="Rectangle 17"/>
          <p:cNvSpPr>
            <a:spLocks noGrp="1" noChangeArrowheads="1"/>
          </p:cNvSpPr>
          <p:nvPr>
            <p:ph type="title"/>
          </p:nvPr>
        </p:nvSpPr>
        <p:spPr>
          <a:xfrm>
            <a:off x="2057400" y="106363"/>
            <a:ext cx="7602538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Slotted </a:t>
            </a:r>
            <a:r>
              <a:rPr lang="en-US" sz="4000" dirty="0"/>
              <a:t>ALOHA: efficiency</a:t>
            </a:r>
          </a:p>
        </p:txBody>
      </p:sp>
      <p:pic>
        <p:nvPicPr>
          <p:cNvPr id="91145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1" y="992758"/>
            <a:ext cx="6495379" cy="131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256732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7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68122"/>
            <a:ext cx="5262736" cy="10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08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Pure (unslotted) </a:t>
            </a:r>
            <a:r>
              <a:rPr lang="en-US" sz="4000" dirty="0"/>
              <a:t>ALOHA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422400"/>
            <a:ext cx="8343900" cy="46482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unslotted Aloha: simpler, no synchronization</a:t>
            </a:r>
          </a:p>
          <a:p>
            <a:pPr>
              <a:defRPr/>
            </a:pPr>
            <a:r>
              <a:rPr lang="en-US" sz="2400" dirty="0"/>
              <a:t>when frame first arrives</a:t>
            </a:r>
          </a:p>
          <a:p>
            <a:pPr lvl="1">
              <a:defRPr/>
            </a:pPr>
            <a:r>
              <a:rPr lang="en-US" dirty="0"/>
              <a:t> transmit immediately </a:t>
            </a:r>
          </a:p>
          <a:p>
            <a:pPr>
              <a:defRPr/>
            </a:pPr>
            <a:r>
              <a:rPr lang="en-US" sz="2400" dirty="0"/>
              <a:t>collision probability increases:</a:t>
            </a:r>
          </a:p>
          <a:p>
            <a:pPr lvl="1">
              <a:defRPr/>
            </a:pPr>
            <a:r>
              <a:rPr lang="en-US" dirty="0"/>
              <a:t>frame sent at t</a:t>
            </a:r>
            <a:r>
              <a:rPr lang="en-US" baseline="-25000" dirty="0"/>
              <a:t>0</a:t>
            </a:r>
            <a:r>
              <a:rPr lang="en-US" dirty="0"/>
              <a:t> collides with other frames sent in [t</a:t>
            </a:r>
            <a:r>
              <a:rPr lang="en-US" baseline="-25000" dirty="0"/>
              <a:t>0</a:t>
            </a:r>
            <a:r>
              <a:rPr lang="en-US" dirty="0"/>
              <a:t>-1,t</a:t>
            </a:r>
            <a:r>
              <a:rPr lang="en-US" baseline="-25000" dirty="0"/>
              <a:t>0</a:t>
            </a:r>
            <a:r>
              <a:rPr lang="en-US" dirty="0"/>
              <a:t>+1]</a:t>
            </a:r>
          </a:p>
        </p:txBody>
      </p:sp>
      <p:pic>
        <p:nvPicPr>
          <p:cNvPr id="93190" name="Picture 4" descr="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4005064"/>
            <a:ext cx="62801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243810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5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857250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63" y="153989"/>
            <a:ext cx="7772400" cy="962025"/>
          </a:xfrm>
        </p:spPr>
        <p:txBody>
          <a:bodyPr/>
          <a:lstStyle/>
          <a:p>
            <a:pPr>
              <a:defRPr/>
            </a:pPr>
            <a:r>
              <a:rPr lang="en-US" dirty="0"/>
              <a:t>Pure </a:t>
            </a:r>
            <a:r>
              <a:rPr lang="en-US" sz="4000" dirty="0"/>
              <a:t>ALOHA</a:t>
            </a:r>
            <a:r>
              <a:rPr lang="en-US" dirty="0"/>
              <a:t> efficiency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1938" y="1340768"/>
            <a:ext cx="826452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000" dirty="0"/>
              <a:t>P(success by given node) = P(node transmits) </a:t>
            </a:r>
            <a:r>
              <a:rPr lang="en-US" sz="2000" baseline="16000" dirty="0"/>
              <a:t>.</a:t>
            </a:r>
            <a:endParaRPr lang="en-US" sz="2000" dirty="0"/>
          </a:p>
          <a:p>
            <a:pPr>
              <a:buFont typeface="Wingdings" charset="0"/>
              <a:buNone/>
              <a:defRPr/>
            </a:pPr>
            <a:r>
              <a:rPr lang="en-US" sz="2000" dirty="0"/>
              <a:t>                                              P(no other node transmits in [t</a:t>
            </a:r>
            <a:r>
              <a:rPr lang="en-US" sz="2000" baseline="-25000" dirty="0"/>
              <a:t>0</a:t>
            </a:r>
            <a:r>
              <a:rPr lang="en-US" sz="2000" dirty="0"/>
              <a:t>-1,t</a:t>
            </a:r>
            <a:r>
              <a:rPr lang="en-US" sz="2000" baseline="-25000" dirty="0"/>
              <a:t>0</a:t>
            </a:r>
            <a:r>
              <a:rPr lang="en-US" sz="2000" dirty="0"/>
              <a:t>] </a:t>
            </a:r>
            <a:r>
              <a:rPr lang="en-US" sz="2000" baseline="16000" dirty="0"/>
              <a:t>.</a:t>
            </a:r>
            <a:endParaRPr lang="en-US" sz="2000" dirty="0"/>
          </a:p>
          <a:p>
            <a:pPr>
              <a:buFont typeface="Wingdings" charset="0"/>
              <a:buNone/>
              <a:defRPr/>
            </a:pPr>
            <a:r>
              <a:rPr lang="en-US" sz="2000" dirty="0"/>
              <a:t>                                              P(no other node transmits in [t</a:t>
            </a:r>
            <a:r>
              <a:rPr lang="en-US" sz="2000" baseline="-25000" dirty="0"/>
              <a:t>0</a:t>
            </a:r>
            <a:r>
              <a:rPr lang="en-US" sz="2000" dirty="0"/>
              <a:t>-1,t</a:t>
            </a:r>
            <a:r>
              <a:rPr lang="en-US" sz="2000" baseline="-25000" dirty="0"/>
              <a:t>0</a:t>
            </a:r>
            <a:r>
              <a:rPr lang="en-US" sz="2000" dirty="0"/>
              <a:t>] 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/>
              <a:t>                                      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/>
              <a:t>                                    </a:t>
            </a:r>
            <a:r>
              <a:rPr lang="en-US" sz="2400" i="1" dirty="0"/>
              <a:t>  = p </a:t>
            </a:r>
            <a:r>
              <a:rPr lang="en-US" sz="2400" i="1" baseline="16000" dirty="0"/>
              <a:t>. </a:t>
            </a:r>
            <a:r>
              <a:rPr lang="en-US" sz="2400" i="1" dirty="0"/>
              <a:t>(1-p)</a:t>
            </a:r>
            <a:r>
              <a:rPr lang="en-US" sz="2400" b="1" i="1" baseline="30000" dirty="0"/>
              <a:t>N-1</a:t>
            </a:r>
            <a:r>
              <a:rPr lang="en-US" sz="2400" i="1" baseline="16000" dirty="0"/>
              <a:t> . </a:t>
            </a:r>
            <a:r>
              <a:rPr lang="en-US" sz="2400" i="1" dirty="0"/>
              <a:t>(1-p)</a:t>
            </a:r>
            <a:r>
              <a:rPr lang="en-US" sz="2400" b="1" i="1" baseline="30000" dirty="0"/>
              <a:t>N-1  </a:t>
            </a:r>
          </a:p>
          <a:p>
            <a:pPr>
              <a:buFont typeface="Wingdings" charset="0"/>
              <a:buNone/>
              <a:defRPr/>
            </a:pPr>
            <a:r>
              <a:rPr lang="en-US" sz="2400" b="1" baseline="30000" dirty="0"/>
              <a:t>                                                    </a:t>
            </a:r>
            <a:r>
              <a:rPr lang="en-US" sz="2400" b="1" i="1" baseline="30000" dirty="0"/>
              <a:t>     </a:t>
            </a:r>
            <a:r>
              <a:rPr lang="en-US" sz="2400" i="1" dirty="0"/>
              <a:t>=</a:t>
            </a:r>
            <a:r>
              <a:rPr lang="en-US" sz="2400" b="1" i="1" dirty="0"/>
              <a:t> </a:t>
            </a:r>
            <a:r>
              <a:rPr lang="en-US" sz="2400" i="1" dirty="0"/>
              <a:t>p </a:t>
            </a:r>
            <a:r>
              <a:rPr lang="en-US" sz="2400" i="1" baseline="16000" dirty="0"/>
              <a:t>. </a:t>
            </a:r>
            <a:r>
              <a:rPr lang="en-US" sz="2400" i="1" dirty="0"/>
              <a:t>(1-p)</a:t>
            </a:r>
            <a:r>
              <a:rPr lang="en-US" sz="2400" b="1" i="1" baseline="30000" dirty="0"/>
              <a:t>2(N-1)</a:t>
            </a:r>
            <a:r>
              <a:rPr lang="en-US" i="1" baseline="16000" dirty="0"/>
              <a:t> </a:t>
            </a:r>
            <a:endParaRPr lang="en-US" sz="2000" i="1" dirty="0"/>
          </a:p>
          <a:p>
            <a:pPr>
              <a:buFont typeface="Wingdings" charset="0"/>
              <a:buNone/>
              <a:defRPr/>
            </a:pPr>
            <a:endParaRPr lang="en-US" baseline="16000" dirty="0"/>
          </a:p>
          <a:p>
            <a:pPr>
              <a:buFont typeface="Wingdings" charset="0"/>
              <a:buNone/>
              <a:defRPr/>
            </a:pPr>
            <a:r>
              <a:rPr lang="en-US" baseline="16000" dirty="0"/>
              <a:t>                              … choosing optimum p and then letting </a:t>
            </a:r>
            <a:r>
              <a:rPr lang="en-US" i="1" baseline="16000" dirty="0"/>
              <a:t>n</a:t>
            </a:r>
            <a:r>
              <a:rPr lang="en-US" baseline="16000" dirty="0"/>
              <a:t> </a:t>
            </a:r>
          </a:p>
          <a:p>
            <a:pPr>
              <a:buFont typeface="Wingdings" charset="0"/>
              <a:buNone/>
              <a:defRPr/>
            </a:pPr>
            <a:r>
              <a:rPr lang="en-US" baseline="16000" dirty="0"/>
              <a:t>                                        </a:t>
            </a:r>
            <a:r>
              <a:rPr lang="en-US" i="1" baseline="16000" dirty="0"/>
              <a:t>         </a:t>
            </a:r>
            <a:r>
              <a:rPr lang="en-US" sz="2400" i="1" dirty="0"/>
              <a:t>= 1/(2e) = .18</a:t>
            </a:r>
            <a:r>
              <a:rPr lang="en-US" i="1" baseline="16000" dirty="0"/>
              <a:t> </a:t>
            </a:r>
            <a:r>
              <a:rPr lang="en-US" dirty="0"/>
              <a:t>	</a:t>
            </a:r>
            <a:endParaRPr lang="en-US" b="1" i="1" dirty="0"/>
          </a:p>
          <a:p>
            <a:pPr>
              <a:defRPr/>
            </a:pPr>
            <a:endParaRPr lang="en-US" dirty="0"/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3746500" y="5175251"/>
            <a:ext cx="53351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solidFill>
                  <a:srgbClr val="CC0000"/>
                </a:solidFill>
                <a:latin typeface="Comic Sans MS" panose="030F0702030302020204" pitchFamily="66" charset="0"/>
              </a:rPr>
              <a:t>even </a:t>
            </a:r>
            <a:r>
              <a:rPr lang="en-US" sz="2800" dirty="0">
                <a:solidFill>
                  <a:srgbClr val="CC0000"/>
                </a:solidFill>
                <a:latin typeface="Comic Sans MS" panose="030F0702030302020204" pitchFamily="66" charset="0"/>
              </a:rPr>
              <a:t>worse</a:t>
            </a:r>
            <a:r>
              <a:rPr lang="en-US" sz="2800" i="0" dirty="0">
                <a:solidFill>
                  <a:srgbClr val="CC0000"/>
                </a:solidFill>
                <a:latin typeface="Comic Sans MS" panose="030F0702030302020204" pitchFamily="66" charset="0"/>
              </a:rPr>
              <a:t> than slotted Aloha!</a:t>
            </a:r>
          </a:p>
        </p:txBody>
      </p:sp>
      <p:grpSp>
        <p:nvGrpSpPr>
          <p:cNvPr id="95239" name="Group 10"/>
          <p:cNvGrpSpPr>
            <a:grpSpLocks/>
          </p:cNvGrpSpPr>
          <p:nvPr/>
        </p:nvGrpSpPr>
        <p:grpSpPr bwMode="auto">
          <a:xfrm>
            <a:off x="8832304" y="3574381"/>
            <a:ext cx="736600" cy="90487"/>
            <a:chOff x="3242" y="3679"/>
            <a:chExt cx="464" cy="57"/>
          </a:xfrm>
        </p:grpSpPr>
        <p:sp>
          <p:nvSpPr>
            <p:cNvPr id="28681" name="Line 7"/>
            <p:cNvSpPr>
              <a:spLocks noChangeShapeType="1"/>
            </p:cNvSpPr>
            <p:nvPr/>
          </p:nvSpPr>
          <p:spPr bwMode="auto">
            <a:xfrm>
              <a:off x="3242" y="3711"/>
              <a:ext cx="2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28682" name="Oval 8"/>
            <p:cNvSpPr>
              <a:spLocks noChangeArrowheads="1"/>
            </p:cNvSpPr>
            <p:nvPr/>
          </p:nvSpPr>
          <p:spPr bwMode="auto">
            <a:xfrm>
              <a:off x="3494" y="3680"/>
              <a:ext cx="107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28683" name="Oval 9"/>
            <p:cNvSpPr>
              <a:spLocks noChangeArrowheads="1"/>
            </p:cNvSpPr>
            <p:nvPr/>
          </p:nvSpPr>
          <p:spPr bwMode="auto">
            <a:xfrm>
              <a:off x="3599" y="3679"/>
              <a:ext cx="107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</p:grpSp>
      <p:sp>
        <p:nvSpPr>
          <p:cNvPr id="14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223942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3" name="Picture 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4" y="1124745"/>
            <a:ext cx="8487098" cy="14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74" y="228600"/>
            <a:ext cx="8775129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CSMA (carrier sense multiple access)</a:t>
            </a:r>
            <a:endParaRPr lang="en-US" dirty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0526" y="1662114"/>
            <a:ext cx="7197922" cy="3246437"/>
          </a:xfrm>
        </p:spPr>
        <p:txBody>
          <a:bodyPr>
            <a:normAutofit fontScale="92500"/>
          </a:bodyPr>
          <a:lstStyle/>
          <a:p>
            <a:pPr>
              <a:buFont typeface="Wingdings" charset="0"/>
              <a:buNone/>
              <a:defRPr/>
            </a:pPr>
            <a:r>
              <a:rPr lang="en-US" sz="3600" i="1" dirty="0">
                <a:solidFill>
                  <a:srgbClr val="CC0000"/>
                </a:solidFill>
              </a:rPr>
              <a:t>CSMA</a:t>
            </a:r>
            <a:r>
              <a:rPr lang="en-US" sz="3600" dirty="0">
                <a:solidFill>
                  <a:srgbClr val="FF0000"/>
                </a:solidFill>
              </a:rPr>
              <a:t>:</a:t>
            </a:r>
            <a:r>
              <a:rPr lang="en-US" sz="3200" dirty="0"/>
              <a:t> listen before transmit: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</a:rPr>
              <a:t>if channel sensed idle:</a:t>
            </a:r>
            <a:r>
              <a:rPr lang="en-US" dirty="0"/>
              <a:t> transmit entire frame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</a:rPr>
              <a:t>if channel sensed busy</a:t>
            </a:r>
            <a:r>
              <a:rPr lang="en-US" dirty="0"/>
              <a:t>, defer transmission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defRPr/>
            </a:pPr>
            <a:r>
              <a:rPr lang="en-US" dirty="0"/>
              <a:t>human analogy: </a:t>
            </a:r>
            <a:r>
              <a:rPr lang="en-US" dirty="0" smtClean="0"/>
              <a:t>don</a:t>
            </a:r>
            <a:r>
              <a:rPr lang="en-US" altLang="ja-JP" dirty="0" smtClean="0"/>
              <a:t>'</a:t>
            </a:r>
            <a:r>
              <a:rPr lang="en-US" dirty="0" smtClean="0"/>
              <a:t>t </a:t>
            </a:r>
            <a:r>
              <a:rPr lang="en-US" dirty="0"/>
              <a:t>interrupt others!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290074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CSMA collisions</a:t>
            </a:r>
          </a:p>
        </p:txBody>
      </p:sp>
      <p:sp>
        <p:nvSpPr>
          <p:cNvPr id="3072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600200"/>
            <a:ext cx="3597275" cy="46482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z="2400" dirty="0">
                <a:solidFill>
                  <a:srgbClr val="CC0000"/>
                </a:solidFill>
              </a:rPr>
              <a:t>collisions </a:t>
            </a:r>
            <a:r>
              <a:rPr lang="en-US" sz="2400" i="1" dirty="0">
                <a:solidFill>
                  <a:srgbClr val="CC0000"/>
                </a:solidFill>
              </a:rPr>
              <a:t>can</a:t>
            </a:r>
            <a:r>
              <a:rPr lang="en-US" sz="2400" dirty="0">
                <a:solidFill>
                  <a:srgbClr val="CC0000"/>
                </a:solidFill>
              </a:rPr>
              <a:t> still occur: </a:t>
            </a:r>
            <a:r>
              <a:rPr lang="en-US" sz="2400" dirty="0"/>
              <a:t>propagation delay means  two nodes may not hear </a:t>
            </a:r>
            <a:r>
              <a:rPr lang="en-US" sz="2400"/>
              <a:t>each </a:t>
            </a:r>
            <a:r>
              <a:rPr lang="en-US" sz="2400" smtClean="0"/>
              <a:t>other</a:t>
            </a:r>
            <a:r>
              <a:rPr lang="en-US" altLang="ja-JP" sz="2400" smtClean="0"/>
              <a:t>'</a:t>
            </a:r>
            <a:r>
              <a:rPr lang="en-US" sz="2400" smtClean="0"/>
              <a:t>s </a:t>
            </a:r>
            <a:r>
              <a:rPr lang="en-US" sz="2400" dirty="0"/>
              <a:t>transmission</a:t>
            </a:r>
          </a:p>
          <a:p>
            <a:pPr>
              <a:defRPr/>
            </a:pPr>
            <a:r>
              <a:rPr lang="en-US" sz="2400" dirty="0">
                <a:solidFill>
                  <a:srgbClr val="CC0000"/>
                </a:solidFill>
              </a:rPr>
              <a:t>collision: </a:t>
            </a:r>
            <a:r>
              <a:rPr lang="en-US" sz="2400" dirty="0"/>
              <a:t>entire packet transmission time wasted</a:t>
            </a:r>
          </a:p>
          <a:p>
            <a:pPr lvl="1">
              <a:defRPr/>
            </a:pPr>
            <a:r>
              <a:rPr lang="en-US" dirty="0"/>
              <a:t>distance &amp; propagation delay play role in in determining collision probability</a:t>
            </a:r>
          </a:p>
          <a:p>
            <a:pPr lvl="1">
              <a:defRPr/>
            </a:pPr>
            <a:endParaRPr lang="en-US" sz="2000" dirty="0"/>
          </a:p>
        </p:txBody>
      </p:sp>
      <p:sp>
        <p:nvSpPr>
          <p:cNvPr id="30726" name="Rectangle 10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endParaRPr lang="en-US" sz="2400" dirty="0">
              <a:latin typeface="Gill Sans MT" charset="0"/>
            </a:endParaRPr>
          </a:p>
        </p:txBody>
      </p:sp>
      <p:pic>
        <p:nvPicPr>
          <p:cNvPr id="99334" name="Picture 3" descr="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4" y="1322389"/>
            <a:ext cx="4287837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7045326" y="884238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rgbClr val="000099"/>
                </a:solidFill>
                <a:latin typeface="Arial" charset="0"/>
              </a:rPr>
              <a:t>spatial layout of nodes </a:t>
            </a:r>
            <a:endParaRPr lang="en-US" sz="2000" dirty="0">
              <a:solidFill>
                <a:srgbClr val="000099"/>
              </a:solidFill>
              <a:latin typeface="Arial" charset="0"/>
            </a:endParaRPr>
          </a:p>
        </p:txBody>
      </p:sp>
      <p:pic>
        <p:nvPicPr>
          <p:cNvPr id="99336" name="Picture 8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906939"/>
            <a:ext cx="3264692" cy="7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311" name="Rectangle 87"/>
          <p:cNvSpPr>
            <a:spLocks noChangeArrowheads="1"/>
          </p:cNvSpPr>
          <p:nvPr/>
        </p:nvSpPr>
        <p:spPr bwMode="auto">
          <a:xfrm>
            <a:off x="6351589" y="2552701"/>
            <a:ext cx="3736975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6359526" y="2809876"/>
            <a:ext cx="3725863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0314" name="Rectangle 90"/>
          <p:cNvSpPr>
            <a:spLocks noChangeArrowheads="1"/>
          </p:cNvSpPr>
          <p:nvPr/>
        </p:nvSpPr>
        <p:spPr bwMode="auto">
          <a:xfrm>
            <a:off x="6321426" y="3062288"/>
            <a:ext cx="3763963" cy="1624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0315" name="Rectangle 91"/>
          <p:cNvSpPr>
            <a:spLocks noChangeArrowheads="1"/>
          </p:cNvSpPr>
          <p:nvPr/>
        </p:nvSpPr>
        <p:spPr bwMode="auto">
          <a:xfrm>
            <a:off x="6294438" y="4670426"/>
            <a:ext cx="3789362" cy="163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34" name="Rectangle 92"/>
          <p:cNvSpPr>
            <a:spLocks noChangeArrowheads="1"/>
          </p:cNvSpPr>
          <p:nvPr/>
        </p:nvSpPr>
        <p:spPr bwMode="auto">
          <a:xfrm>
            <a:off x="6288089" y="1254125"/>
            <a:ext cx="4040187" cy="1301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99342" name="Group 98"/>
          <p:cNvGrpSpPr>
            <a:grpSpLocks/>
          </p:cNvGrpSpPr>
          <p:nvPr/>
        </p:nvGrpSpPr>
        <p:grpSpPr bwMode="auto">
          <a:xfrm>
            <a:off x="6472239" y="1252538"/>
            <a:ext cx="3513137" cy="628650"/>
            <a:chOff x="3117" y="180"/>
            <a:chExt cx="2213" cy="396"/>
          </a:xfrm>
        </p:grpSpPr>
        <p:grpSp>
          <p:nvGrpSpPr>
            <p:cNvPr id="99343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99358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9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4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99356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7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5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99354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5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6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99352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3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0740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41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42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43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44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35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241256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80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1" grpId="0" animBg="1"/>
      <p:bldP spid="180312" grpId="0" animBg="1"/>
      <p:bldP spid="180314" grpId="0" animBg="1"/>
      <p:bldP spid="1803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9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52736"/>
            <a:ext cx="6990928" cy="14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CSMA/CD </a:t>
            </a:r>
            <a:r>
              <a:rPr lang="en-US" sz="4000" dirty="0"/>
              <a:t>(collision detection)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6289" y="1433513"/>
            <a:ext cx="8264525" cy="46482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</a:rPr>
              <a:t>CSMA/CD: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carrier sensing, deferral as in CSMA</a:t>
            </a:r>
          </a:p>
          <a:p>
            <a:pPr lvl="1">
              <a:defRPr/>
            </a:pPr>
            <a:r>
              <a:rPr lang="en-US" dirty="0"/>
              <a:t>collisions </a:t>
            </a:r>
            <a:r>
              <a:rPr lang="en-US" i="1" dirty="0"/>
              <a:t>detected</a:t>
            </a:r>
            <a:r>
              <a:rPr lang="en-US" dirty="0"/>
              <a:t> within short time</a:t>
            </a:r>
          </a:p>
          <a:p>
            <a:pPr lvl="1">
              <a:defRPr/>
            </a:pPr>
            <a:r>
              <a:rPr lang="en-US" dirty="0"/>
              <a:t>colliding transmissions aborted, reducing channel wastage </a:t>
            </a:r>
          </a:p>
          <a:p>
            <a:pPr>
              <a:defRPr/>
            </a:pPr>
            <a:r>
              <a:rPr lang="en-US" dirty="0"/>
              <a:t>collision detection:</a:t>
            </a:r>
            <a:r>
              <a:rPr lang="en-US" sz="2400" dirty="0"/>
              <a:t> </a:t>
            </a:r>
          </a:p>
          <a:p>
            <a:pPr lvl="1">
              <a:defRPr/>
            </a:pPr>
            <a:r>
              <a:rPr lang="en-US" dirty="0"/>
              <a:t>easy in wired LANs: measure signal strengths, compare transmitted, received signals</a:t>
            </a:r>
          </a:p>
          <a:p>
            <a:pPr lvl="1">
              <a:defRPr/>
            </a:pPr>
            <a:r>
              <a:rPr lang="en-US" dirty="0"/>
              <a:t>difficult in wireless LANs: received signal strength overwhelmed by local transmission strength </a:t>
            </a:r>
          </a:p>
          <a:p>
            <a:pPr>
              <a:defRPr/>
            </a:pPr>
            <a:r>
              <a:rPr lang="en-US" dirty="0"/>
              <a:t>human analogy: the polite conversationalist 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253336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7" name="Picture 3" descr="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789" y="1531939"/>
            <a:ext cx="4433887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28" name="Picture 7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24744"/>
            <a:ext cx="6990928" cy="10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8"/>
          <p:cNvSpPr>
            <a:spLocks noGrp="1" noChangeArrowheads="1"/>
          </p:cNvSpPr>
          <p:nvPr>
            <p:ph type="title"/>
          </p:nvPr>
        </p:nvSpPr>
        <p:spPr>
          <a:xfrm>
            <a:off x="20574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CSMA/CD </a:t>
            </a:r>
            <a:r>
              <a:rPr lang="en-US" sz="4000" dirty="0"/>
              <a:t>(collision detection)</a:t>
            </a:r>
          </a:p>
        </p:txBody>
      </p:sp>
      <p:sp>
        <p:nvSpPr>
          <p:cNvPr id="32775" name="Rectangle 29"/>
          <p:cNvSpPr>
            <a:spLocks noChangeArrowheads="1"/>
          </p:cNvSpPr>
          <p:nvPr/>
        </p:nvSpPr>
        <p:spPr bwMode="auto">
          <a:xfrm>
            <a:off x="3565525" y="1446213"/>
            <a:ext cx="4135438" cy="1211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4302126" y="1595438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rgbClr val="000099"/>
                </a:solidFill>
                <a:latin typeface="Arial" charset="0"/>
              </a:rPr>
              <a:t>spatial layout of nodes </a:t>
            </a:r>
            <a:endParaRPr lang="en-US" sz="2000" dirty="0">
              <a:solidFill>
                <a:srgbClr val="000099"/>
              </a:solidFill>
              <a:latin typeface="Arial" charset="0"/>
            </a:endParaRPr>
          </a:p>
        </p:txBody>
      </p:sp>
      <p:grpSp>
        <p:nvGrpSpPr>
          <p:cNvPr id="103432" name="Group 30"/>
          <p:cNvGrpSpPr>
            <a:grpSpLocks/>
          </p:cNvGrpSpPr>
          <p:nvPr/>
        </p:nvGrpSpPr>
        <p:grpSpPr bwMode="auto">
          <a:xfrm>
            <a:off x="4065588" y="1985963"/>
            <a:ext cx="3263900" cy="195262"/>
            <a:chOff x="4220" y="1231"/>
            <a:chExt cx="1989" cy="90"/>
          </a:xfrm>
        </p:grpSpPr>
        <p:sp>
          <p:nvSpPr>
            <p:cNvPr id="32790" name="Line 23"/>
            <p:cNvSpPr>
              <a:spLocks noChangeShapeType="1"/>
            </p:cNvSpPr>
            <p:nvPr/>
          </p:nvSpPr>
          <p:spPr bwMode="auto">
            <a:xfrm>
              <a:off x="4220" y="1232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791" name="Line 24"/>
            <p:cNvSpPr>
              <a:spLocks noChangeShapeType="1"/>
            </p:cNvSpPr>
            <p:nvPr/>
          </p:nvSpPr>
          <p:spPr bwMode="auto">
            <a:xfrm>
              <a:off x="422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792" name="Line 25"/>
            <p:cNvSpPr>
              <a:spLocks noChangeShapeType="1"/>
            </p:cNvSpPr>
            <p:nvPr/>
          </p:nvSpPr>
          <p:spPr bwMode="auto">
            <a:xfrm>
              <a:off x="4886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793" name="Line 26"/>
            <p:cNvSpPr>
              <a:spLocks noChangeShapeType="1"/>
            </p:cNvSpPr>
            <p:nvPr/>
          </p:nvSpPr>
          <p:spPr bwMode="auto">
            <a:xfrm>
              <a:off x="5489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794" name="Line 27"/>
            <p:cNvSpPr>
              <a:spLocks noChangeShapeType="1"/>
            </p:cNvSpPr>
            <p:nvPr/>
          </p:nvSpPr>
          <p:spPr bwMode="auto">
            <a:xfrm>
              <a:off x="620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03433" name="Group 11"/>
          <p:cNvGrpSpPr>
            <a:grpSpLocks/>
          </p:cNvGrpSpPr>
          <p:nvPr/>
        </p:nvGrpSpPr>
        <p:grpSpPr bwMode="auto">
          <a:xfrm flipH="1">
            <a:off x="3711575" y="2119313"/>
            <a:ext cx="501650" cy="512762"/>
            <a:chOff x="2839" y="3501"/>
            <a:chExt cx="755" cy="803"/>
          </a:xfrm>
        </p:grpSpPr>
        <p:pic>
          <p:nvPicPr>
            <p:cNvPr id="103443" name="Picture 12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4" name="Freeform 13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4" name="Group 14"/>
          <p:cNvGrpSpPr>
            <a:grpSpLocks/>
          </p:cNvGrpSpPr>
          <p:nvPr/>
        </p:nvGrpSpPr>
        <p:grpSpPr bwMode="auto">
          <a:xfrm flipH="1">
            <a:off x="4803775" y="2101851"/>
            <a:ext cx="501650" cy="512763"/>
            <a:chOff x="2839" y="3501"/>
            <a:chExt cx="755" cy="803"/>
          </a:xfrm>
        </p:grpSpPr>
        <p:pic>
          <p:nvPicPr>
            <p:cNvPr id="103441" name="Picture 15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2" name="Freeform 16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5" name="Group 17"/>
          <p:cNvGrpSpPr>
            <a:grpSpLocks/>
          </p:cNvGrpSpPr>
          <p:nvPr/>
        </p:nvGrpSpPr>
        <p:grpSpPr bwMode="auto">
          <a:xfrm flipH="1">
            <a:off x="5802313" y="2092326"/>
            <a:ext cx="501650" cy="512763"/>
            <a:chOff x="2839" y="3501"/>
            <a:chExt cx="755" cy="803"/>
          </a:xfrm>
        </p:grpSpPr>
        <p:pic>
          <p:nvPicPr>
            <p:cNvPr id="103439" name="Picture 18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0" name="Freeform 19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6" name="Group 20"/>
          <p:cNvGrpSpPr>
            <a:grpSpLocks/>
          </p:cNvGrpSpPr>
          <p:nvPr/>
        </p:nvGrpSpPr>
        <p:grpSpPr bwMode="auto">
          <a:xfrm flipH="1">
            <a:off x="6921500" y="2106613"/>
            <a:ext cx="501650" cy="512762"/>
            <a:chOff x="2839" y="3501"/>
            <a:chExt cx="755" cy="803"/>
          </a:xfrm>
        </p:grpSpPr>
        <p:pic>
          <p:nvPicPr>
            <p:cNvPr id="103437" name="Picture 21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38" name="Freeform 2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9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235123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841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Ethernet CSMA/CD algorithm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97076" y="1500188"/>
            <a:ext cx="4041775" cy="4648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sz="2600" dirty="0"/>
              <a:t>1. NIC receives datagram from network layer, creates frame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/>
              <a:t>2. If NIC senses channel idle, starts frame transmission. If NIC senses channel busy, waits until channel idle, then transmits.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/>
              <a:t>3. If NIC transmits entire frame without detecting another transmission, NIC is done with frame !</a:t>
            </a:r>
          </a:p>
        </p:txBody>
      </p:sp>
      <p:sp>
        <p:nvSpPr>
          <p:cNvPr id="573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51564" y="1543050"/>
            <a:ext cx="3965575" cy="46482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0"/>
              <a:buNone/>
              <a:defRPr/>
            </a:pPr>
            <a:r>
              <a:rPr lang="en-US" sz="2600" dirty="0"/>
              <a:t>4. If NIC detects another transmission while transmitting,  aborts and sends jam signal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/>
              <a:t>5. After aborting, NIC enters </a:t>
            </a:r>
            <a:r>
              <a:rPr lang="en-US" sz="2600" i="1" dirty="0">
                <a:solidFill>
                  <a:srgbClr val="CC0000"/>
                </a:solidFill>
              </a:rPr>
              <a:t>binary (exponential) backoff: </a:t>
            </a:r>
          </a:p>
          <a:p>
            <a:pPr lvl="1">
              <a:defRPr/>
            </a:pPr>
            <a:r>
              <a:rPr lang="en-US" dirty="0" smtClean="0"/>
              <a:t>after </a:t>
            </a:r>
            <a:r>
              <a:rPr lang="en-US" i="1" dirty="0"/>
              <a:t>m</a:t>
            </a:r>
            <a:r>
              <a:rPr lang="en-US" dirty="0"/>
              <a:t>th collision, NIC chooses </a:t>
            </a:r>
            <a:r>
              <a:rPr lang="en-US" i="1" dirty="0"/>
              <a:t>K </a:t>
            </a:r>
            <a:r>
              <a:rPr lang="en-US" dirty="0"/>
              <a:t>at random from </a:t>
            </a:r>
            <a:r>
              <a:rPr lang="en-US" i="1" dirty="0" smtClean="0"/>
              <a:t>{</a:t>
            </a:r>
            <a:r>
              <a:rPr lang="en-US" i="1" dirty="0"/>
              <a:t>0,1,2</a:t>
            </a:r>
            <a:r>
              <a:rPr lang="en-US" i="1" dirty="0" smtClean="0"/>
              <a:t>, …, 2</a:t>
            </a:r>
            <a:r>
              <a:rPr lang="en-US" b="1" i="1" baseline="30000" dirty="0" smtClean="0"/>
              <a:t>m</a:t>
            </a:r>
            <a:r>
              <a:rPr lang="en-US" i="1" dirty="0"/>
              <a:t>-1}</a:t>
            </a:r>
            <a:r>
              <a:rPr lang="en-US" dirty="0"/>
              <a:t>. NIC waits K</a:t>
            </a:r>
            <a:r>
              <a:rPr lang="el-GR" dirty="0"/>
              <a:t>·</a:t>
            </a:r>
            <a:r>
              <a:rPr lang="en-US" dirty="0"/>
              <a:t>512 </a:t>
            </a:r>
            <a:r>
              <a:rPr lang="en-US" dirty="0" smtClean="0"/>
              <a:t>bit times</a:t>
            </a:r>
            <a:r>
              <a:rPr lang="en-US" dirty="0"/>
              <a:t>, returns to Step </a:t>
            </a:r>
            <a:r>
              <a:rPr lang="en-US" dirty="0" smtClean="0"/>
              <a:t>2</a:t>
            </a:r>
          </a:p>
          <a:p>
            <a:pPr lvl="1">
              <a:defRPr/>
            </a:pPr>
            <a:r>
              <a:rPr lang="en-US" dirty="0" smtClean="0"/>
              <a:t>longer backoff interval with more collisions</a:t>
            </a:r>
            <a:endParaRPr lang="en-US" dirty="0"/>
          </a:p>
          <a:p>
            <a:pPr>
              <a:buFont typeface="Wingdings" charset="0"/>
              <a:buNone/>
              <a:defRPr/>
            </a:pPr>
            <a:r>
              <a:rPr lang="en-US" sz="2600" dirty="0"/>
              <a:t>  </a:t>
            </a:r>
          </a:p>
        </p:txBody>
      </p:sp>
      <p:pic>
        <p:nvPicPr>
          <p:cNvPr id="105478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7" y="906465"/>
            <a:ext cx="6045298" cy="74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133851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CSMA/CD efficiency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7772400" cy="2764904"/>
          </a:xfrm>
        </p:spPr>
        <p:txBody>
          <a:bodyPr>
            <a:normAutofit fontScale="70000" lnSpcReduction="20000"/>
          </a:bodyPr>
          <a:lstStyle/>
          <a:p>
            <a:pPr marL="238125" indent="-238125">
              <a:defRPr/>
            </a:pPr>
            <a:r>
              <a:rPr lang="en-US" sz="2400" dirty="0"/>
              <a:t>T</a:t>
            </a:r>
            <a:r>
              <a:rPr lang="en-US" sz="2400" baseline="-25000" dirty="0"/>
              <a:t>prop</a:t>
            </a:r>
            <a:r>
              <a:rPr lang="en-US" sz="2400" dirty="0"/>
              <a:t> = max prop delay between 2 nodes in LAN</a:t>
            </a:r>
          </a:p>
          <a:p>
            <a:pPr marL="238125" indent="-238125">
              <a:defRPr/>
            </a:pPr>
            <a:r>
              <a:rPr lang="en-US" sz="2400" dirty="0"/>
              <a:t>t</a:t>
            </a:r>
            <a:r>
              <a:rPr lang="en-US" sz="2400" baseline="-25000" dirty="0"/>
              <a:t>trans</a:t>
            </a:r>
            <a:r>
              <a:rPr lang="en-US" sz="2400" dirty="0"/>
              <a:t> = time to transmit max-size frame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277813" indent="-277813">
              <a:defRPr/>
            </a:pPr>
            <a:r>
              <a:rPr lang="en-US" sz="2400" dirty="0"/>
              <a:t>efficiency goes to 1 </a:t>
            </a:r>
          </a:p>
          <a:p>
            <a:pPr marL="695325" lvl="1" indent="-238125">
              <a:defRPr/>
            </a:pPr>
            <a:r>
              <a:rPr lang="en-US" dirty="0"/>
              <a:t>as </a:t>
            </a:r>
            <a:r>
              <a:rPr lang="en-US" i="1" dirty="0"/>
              <a:t>t</a:t>
            </a:r>
            <a:r>
              <a:rPr lang="en-US" i="1" baseline="-25000" dirty="0"/>
              <a:t>prop</a:t>
            </a:r>
            <a:r>
              <a:rPr lang="en-US" dirty="0"/>
              <a:t> goes to 0</a:t>
            </a:r>
          </a:p>
          <a:p>
            <a:pPr marL="695325" lvl="1" indent="-238125">
              <a:defRPr/>
            </a:pPr>
            <a:r>
              <a:rPr lang="en-US" dirty="0"/>
              <a:t>as </a:t>
            </a:r>
            <a:r>
              <a:rPr lang="en-US" i="1" dirty="0"/>
              <a:t>t</a:t>
            </a:r>
            <a:r>
              <a:rPr lang="en-US" i="1" baseline="-25000" dirty="0"/>
              <a:t>trans</a:t>
            </a:r>
            <a:r>
              <a:rPr lang="en-US" dirty="0"/>
              <a:t> goes to infinity</a:t>
            </a:r>
          </a:p>
          <a:p>
            <a:pPr marL="277813" indent="-277813">
              <a:defRPr/>
            </a:pPr>
            <a:r>
              <a:rPr lang="en-US" sz="2400" dirty="0"/>
              <a:t>better performance than ALOHA: and simple, cheap, decentralized</a:t>
            </a:r>
            <a:r>
              <a:rPr lang="en-US" dirty="0"/>
              <a:t>!</a:t>
            </a:r>
          </a:p>
        </p:txBody>
      </p:sp>
      <p:graphicFrame>
        <p:nvGraphicFramePr>
          <p:cNvPr id="1075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326415"/>
              </p:ext>
            </p:extLst>
          </p:nvPr>
        </p:nvGraphicFramePr>
        <p:xfrm>
          <a:off x="4310857" y="4869160"/>
          <a:ext cx="35702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4" imgW="1422400" imgH="393700" progId="Equation.3">
                  <p:embed/>
                </p:oleObj>
              </mc:Choice>
              <mc:Fallback>
                <p:oleObj name="Equation" r:id="rId4" imgW="1422400" imgH="393700" progId="Equation.3">
                  <p:embed/>
                  <p:pic>
                    <p:nvPicPr>
                      <p:cNvPr id="1075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857" y="4869160"/>
                        <a:ext cx="3570287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7526" name="Picture 22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3" y="894556"/>
            <a:ext cx="4272804" cy="8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230803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66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6" y="935009"/>
            <a:ext cx="4716463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973264" y="200025"/>
            <a:ext cx="6308725" cy="876300"/>
          </a:xfrm>
        </p:spPr>
        <p:txBody>
          <a:bodyPr/>
          <a:lstStyle/>
          <a:p>
            <a:pPr>
              <a:defRPr/>
            </a:pPr>
            <a:r>
              <a:rPr lang="en-US" dirty="0"/>
              <a:t>Link layer: introduction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46275" y="1330326"/>
            <a:ext cx="4267200" cy="38020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terminology:</a:t>
            </a:r>
          </a:p>
          <a:p>
            <a:pPr>
              <a:defRPr/>
            </a:pPr>
            <a:r>
              <a:rPr lang="en-US" sz="2400" dirty="0"/>
              <a:t>hosts and routers: </a:t>
            </a:r>
            <a:r>
              <a:rPr lang="en-US" sz="2400" dirty="0">
                <a:solidFill>
                  <a:srgbClr val="CC0000"/>
                </a:solidFill>
              </a:rPr>
              <a:t>nodes</a:t>
            </a:r>
          </a:p>
          <a:p>
            <a:pPr>
              <a:defRPr/>
            </a:pPr>
            <a:r>
              <a:rPr lang="en-US" sz="2400" dirty="0"/>
              <a:t>communication channels that connect adjacent nodes along communication path: </a:t>
            </a:r>
            <a:r>
              <a:rPr lang="en-US" sz="2400" dirty="0">
                <a:solidFill>
                  <a:srgbClr val="CC0000"/>
                </a:solidFill>
              </a:rPr>
              <a:t>links</a:t>
            </a:r>
          </a:p>
          <a:p>
            <a:pPr lvl="1">
              <a:defRPr/>
            </a:pPr>
            <a:r>
              <a:rPr lang="en-US" sz="1900" dirty="0"/>
              <a:t>wired links</a:t>
            </a:r>
          </a:p>
          <a:p>
            <a:pPr lvl="1">
              <a:defRPr/>
            </a:pPr>
            <a:r>
              <a:rPr lang="en-US" sz="1900" dirty="0"/>
              <a:t>wireless links</a:t>
            </a:r>
          </a:p>
          <a:p>
            <a:pPr lvl="1">
              <a:defRPr/>
            </a:pPr>
            <a:r>
              <a:rPr lang="en-US" sz="1900" dirty="0"/>
              <a:t>LANs</a:t>
            </a:r>
            <a:endParaRPr lang="en-US" sz="1900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2400" dirty="0"/>
              <a:t>layer-2 packet: </a:t>
            </a:r>
            <a:r>
              <a:rPr lang="en-US" sz="2400" dirty="0">
                <a:solidFill>
                  <a:srgbClr val="CC0000"/>
                </a:solidFill>
              </a:rPr>
              <a:t>frame,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encapsulates datagram</a:t>
            </a:r>
          </a:p>
          <a:p>
            <a:pPr>
              <a:buFont typeface="Wingdings" charset="0"/>
              <a:buNone/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</p:txBody>
      </p:sp>
      <p:sp>
        <p:nvSpPr>
          <p:cNvPr id="4103" name="Text Box 467"/>
          <p:cNvSpPr txBox="1">
            <a:spLocks noChangeArrowheads="1"/>
          </p:cNvSpPr>
          <p:nvPr/>
        </p:nvSpPr>
        <p:spPr bwMode="auto">
          <a:xfrm>
            <a:off x="1565434" y="5299140"/>
            <a:ext cx="5650906" cy="103412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400" dirty="0">
                <a:solidFill>
                  <a:srgbClr val="CC0000"/>
                </a:solidFill>
                <a:latin typeface="Comic Sans MS" panose="030F0702030302020204" pitchFamily="66" charset="0"/>
              </a:rPr>
              <a:t>data-link layer</a:t>
            </a:r>
            <a:r>
              <a:rPr lang="en-US" sz="2400" i="0" dirty="0">
                <a:latin typeface="Comic Sans MS" panose="030F0702030302020204" pitchFamily="66" charset="0"/>
              </a:rPr>
              <a:t> </a:t>
            </a:r>
            <a:r>
              <a:rPr lang="en-US" sz="2400" i="0" dirty="0">
                <a:solidFill>
                  <a:srgbClr val="000099"/>
                </a:solidFill>
                <a:latin typeface="Comic Sans MS" panose="030F0702030302020204" pitchFamily="66" charset="0"/>
              </a:rPr>
              <a:t>has responsibility of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solidFill>
                  <a:srgbClr val="000099"/>
                </a:solidFill>
                <a:latin typeface="Comic Sans MS" panose="030F0702030302020204" pitchFamily="66" charset="0"/>
              </a:rPr>
              <a:t>transferring datagram from one node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solidFill>
                  <a:srgbClr val="000099"/>
                </a:solidFill>
                <a:latin typeface="Comic Sans MS" panose="030F0702030302020204" pitchFamily="66" charset="0"/>
              </a:rPr>
              <a:t>to</a:t>
            </a:r>
            <a:r>
              <a:rPr lang="en-US" sz="2400" i="0" dirty="0"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CC0000"/>
                </a:solidFill>
                <a:latin typeface="Comic Sans MS" panose="030F0702030302020204" pitchFamily="66" charset="0"/>
              </a:rPr>
              <a:t>physically adjacent</a:t>
            </a:r>
            <a:r>
              <a:rPr lang="en-US" sz="2400" i="0" dirty="0">
                <a:latin typeface="Comic Sans MS" panose="030F0702030302020204" pitchFamily="66" charset="0"/>
              </a:rPr>
              <a:t> </a:t>
            </a:r>
            <a:r>
              <a:rPr lang="en-US" sz="2400" i="0" dirty="0">
                <a:solidFill>
                  <a:srgbClr val="000099"/>
                </a:solidFill>
                <a:latin typeface="Comic Sans MS" panose="030F0702030302020204" pitchFamily="66" charset="0"/>
              </a:rPr>
              <a:t>node over a link</a:t>
            </a:r>
            <a:endParaRPr lang="en-US" i="0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537" name="Freeform 415"/>
          <p:cNvSpPr>
            <a:spLocks/>
          </p:cNvSpPr>
          <p:nvPr/>
        </p:nvSpPr>
        <p:spPr bwMode="auto">
          <a:xfrm>
            <a:off x="8528050" y="3527425"/>
            <a:ext cx="1314450" cy="674688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8" name="Freeform 416"/>
          <p:cNvSpPr>
            <a:spLocks/>
          </p:cNvSpPr>
          <p:nvPr/>
        </p:nvSpPr>
        <p:spPr bwMode="auto">
          <a:xfrm>
            <a:off x="8547101" y="2017139"/>
            <a:ext cx="1730375" cy="1125538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9" name="Freeform 417"/>
          <p:cNvSpPr>
            <a:spLocks/>
          </p:cNvSpPr>
          <p:nvPr/>
        </p:nvSpPr>
        <p:spPr bwMode="auto">
          <a:xfrm>
            <a:off x="6726239" y="1709739"/>
            <a:ext cx="1736725" cy="1071563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40" name="Group 418"/>
          <p:cNvGrpSpPr>
            <a:grpSpLocks/>
          </p:cNvGrpSpPr>
          <p:nvPr/>
        </p:nvGrpSpPr>
        <p:grpSpPr bwMode="auto">
          <a:xfrm>
            <a:off x="6802438" y="2974975"/>
            <a:ext cx="1458912" cy="933450"/>
            <a:chOff x="2889" y="1631"/>
            <a:chExt cx="980" cy="743"/>
          </a:xfrm>
        </p:grpSpPr>
        <p:sp>
          <p:nvSpPr>
            <p:cNvPr id="889" name="Rectangle 41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0" name="AutoShape 42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solidFill>
                  <a:srgbClr val="00CCFF"/>
                </a:solidFill>
              </a:endParaRPr>
            </a:p>
          </p:txBody>
        </p:sp>
      </p:grpSp>
      <p:sp>
        <p:nvSpPr>
          <p:cNvPr id="541" name="Line 421"/>
          <p:cNvSpPr>
            <a:spLocks noChangeShapeType="1"/>
          </p:cNvSpPr>
          <p:nvPr/>
        </p:nvSpPr>
        <p:spPr bwMode="auto">
          <a:xfrm>
            <a:off x="8920163" y="3813175"/>
            <a:ext cx="163512" cy="1206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2" name="Line 422"/>
          <p:cNvSpPr>
            <a:spLocks noChangeShapeType="1"/>
          </p:cNvSpPr>
          <p:nvPr/>
        </p:nvSpPr>
        <p:spPr bwMode="auto">
          <a:xfrm>
            <a:off x="9017000" y="3733800"/>
            <a:ext cx="2794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3" name="Line 423"/>
          <p:cNvSpPr>
            <a:spLocks noChangeShapeType="1"/>
          </p:cNvSpPr>
          <p:nvPr/>
        </p:nvSpPr>
        <p:spPr bwMode="auto">
          <a:xfrm flipV="1">
            <a:off x="9253539" y="3819526"/>
            <a:ext cx="134937" cy="1047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4" name="Line 424"/>
          <p:cNvSpPr>
            <a:spLocks noChangeShapeType="1"/>
          </p:cNvSpPr>
          <p:nvPr/>
        </p:nvSpPr>
        <p:spPr bwMode="auto">
          <a:xfrm>
            <a:off x="7951788" y="3740150"/>
            <a:ext cx="6794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5" name="Line 425"/>
          <p:cNvSpPr>
            <a:spLocks noChangeShapeType="1"/>
          </p:cNvSpPr>
          <p:nvPr/>
        </p:nvSpPr>
        <p:spPr bwMode="auto">
          <a:xfrm>
            <a:off x="8247064" y="2587626"/>
            <a:ext cx="509587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6" name="Freeform 427"/>
          <p:cNvSpPr>
            <a:spLocks/>
          </p:cNvSpPr>
          <p:nvPr/>
        </p:nvSpPr>
        <p:spPr bwMode="auto">
          <a:xfrm>
            <a:off x="7021513" y="4378325"/>
            <a:ext cx="3079750" cy="1665288"/>
          </a:xfrm>
          <a:custGeom>
            <a:avLst/>
            <a:gdLst>
              <a:gd name="T0" fmla="*/ 2147483647 w 1940"/>
              <a:gd name="T1" fmla="*/ 2147483647 h 1049"/>
              <a:gd name="T2" fmla="*/ 2147483647 w 1940"/>
              <a:gd name="T3" fmla="*/ 2147483647 h 1049"/>
              <a:gd name="T4" fmla="*/ 2147483647 w 1940"/>
              <a:gd name="T5" fmla="*/ 2147483647 h 1049"/>
              <a:gd name="T6" fmla="*/ 2147483647 w 1940"/>
              <a:gd name="T7" fmla="*/ 2147483647 h 1049"/>
              <a:gd name="T8" fmla="*/ 2147483647 w 1940"/>
              <a:gd name="T9" fmla="*/ 2147483647 h 1049"/>
              <a:gd name="T10" fmla="*/ 2147483647 w 1940"/>
              <a:gd name="T11" fmla="*/ 2147483647 h 1049"/>
              <a:gd name="T12" fmla="*/ 2147483647 w 1940"/>
              <a:gd name="T13" fmla="*/ 2147483647 h 1049"/>
              <a:gd name="T14" fmla="*/ 2147483647 w 1940"/>
              <a:gd name="T15" fmla="*/ 2147483647 h 1049"/>
              <a:gd name="T16" fmla="*/ 2147483647 w 1940"/>
              <a:gd name="T17" fmla="*/ 2147483647 h 1049"/>
              <a:gd name="T18" fmla="*/ 2147483647 w 1940"/>
              <a:gd name="T19" fmla="*/ 2147483647 h 1049"/>
              <a:gd name="T20" fmla="*/ 2147483647 w 1940"/>
              <a:gd name="T21" fmla="*/ 2147483647 h 1049"/>
              <a:gd name="T22" fmla="*/ 2147483647 w 1940"/>
              <a:gd name="T23" fmla="*/ 2147483647 h 1049"/>
              <a:gd name="T24" fmla="*/ 2147483647 w 1940"/>
              <a:gd name="T25" fmla="*/ 2147483647 h 1049"/>
              <a:gd name="T26" fmla="*/ 2147483647 w 1940"/>
              <a:gd name="T27" fmla="*/ 2147483647 h 1049"/>
              <a:gd name="T28" fmla="*/ 2147483647 w 1940"/>
              <a:gd name="T29" fmla="*/ 2147483647 h 1049"/>
              <a:gd name="T30" fmla="*/ 2147483647 w 1940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7" name="Line 428"/>
          <p:cNvSpPr>
            <a:spLocks noChangeShapeType="1"/>
          </p:cNvSpPr>
          <p:nvPr/>
        </p:nvSpPr>
        <p:spPr bwMode="auto">
          <a:xfrm rot="16200000">
            <a:off x="9369426" y="5159376"/>
            <a:ext cx="523875" cy="1397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8" name="Line 429"/>
          <p:cNvSpPr>
            <a:spLocks noChangeShapeType="1"/>
          </p:cNvSpPr>
          <p:nvPr/>
        </p:nvSpPr>
        <p:spPr bwMode="auto">
          <a:xfrm rot="5400000" flipV="1">
            <a:off x="9515476" y="5440364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9" name="Line 430"/>
          <p:cNvSpPr>
            <a:spLocks noChangeShapeType="1"/>
          </p:cNvSpPr>
          <p:nvPr/>
        </p:nvSpPr>
        <p:spPr bwMode="auto">
          <a:xfrm rot="16200000" flipH="1">
            <a:off x="9731750" y="5085976"/>
            <a:ext cx="8249" cy="18362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0" name="Line 431"/>
          <p:cNvSpPr>
            <a:spLocks noChangeShapeType="1"/>
          </p:cNvSpPr>
          <p:nvPr/>
        </p:nvSpPr>
        <p:spPr bwMode="auto">
          <a:xfrm>
            <a:off x="8882064" y="4697413"/>
            <a:ext cx="390525" cy="1841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1" name="Line 432"/>
          <p:cNvSpPr>
            <a:spLocks noChangeShapeType="1"/>
          </p:cNvSpPr>
          <p:nvPr/>
        </p:nvSpPr>
        <p:spPr bwMode="auto">
          <a:xfrm flipV="1">
            <a:off x="8261351" y="4684714"/>
            <a:ext cx="322263" cy="19843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2" name="Line 433"/>
          <p:cNvSpPr>
            <a:spLocks noChangeShapeType="1"/>
          </p:cNvSpPr>
          <p:nvPr/>
        </p:nvSpPr>
        <p:spPr bwMode="auto">
          <a:xfrm flipV="1">
            <a:off x="8304213" y="4976813"/>
            <a:ext cx="9715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3" name="Line 435"/>
          <p:cNvSpPr>
            <a:spLocks noChangeShapeType="1"/>
          </p:cNvSpPr>
          <p:nvPr/>
        </p:nvSpPr>
        <p:spPr bwMode="auto">
          <a:xfrm>
            <a:off x="7624764" y="4773614"/>
            <a:ext cx="263525" cy="857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54" name="Line 436"/>
          <p:cNvSpPr>
            <a:spLocks noChangeShapeType="1"/>
          </p:cNvSpPr>
          <p:nvPr/>
        </p:nvSpPr>
        <p:spPr bwMode="auto">
          <a:xfrm flipV="1">
            <a:off x="7366000" y="4952399"/>
            <a:ext cx="548981" cy="15776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55" name="Line 439"/>
          <p:cNvSpPr>
            <a:spLocks noChangeShapeType="1"/>
          </p:cNvSpPr>
          <p:nvPr/>
        </p:nvSpPr>
        <p:spPr bwMode="auto">
          <a:xfrm flipH="1">
            <a:off x="7802768" y="5070475"/>
            <a:ext cx="131556" cy="24404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56" name="Line 440"/>
          <p:cNvSpPr>
            <a:spLocks noChangeShapeType="1"/>
          </p:cNvSpPr>
          <p:nvPr/>
        </p:nvSpPr>
        <p:spPr bwMode="auto">
          <a:xfrm flipH="1" flipV="1">
            <a:off x="8119003" y="5008501"/>
            <a:ext cx="67735" cy="261999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7" name="Line 441"/>
          <p:cNvSpPr>
            <a:spLocks noChangeShapeType="1"/>
          </p:cNvSpPr>
          <p:nvPr/>
        </p:nvSpPr>
        <p:spPr bwMode="auto">
          <a:xfrm>
            <a:off x="8215914" y="5003402"/>
            <a:ext cx="555024" cy="31948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8" name="Line 443"/>
          <p:cNvSpPr>
            <a:spLocks noChangeShapeType="1"/>
          </p:cNvSpPr>
          <p:nvPr/>
        </p:nvSpPr>
        <p:spPr bwMode="auto">
          <a:xfrm>
            <a:off x="7805738" y="3522663"/>
            <a:ext cx="0" cy="1317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59" name="Line 444"/>
          <p:cNvSpPr>
            <a:spLocks noChangeShapeType="1"/>
          </p:cNvSpPr>
          <p:nvPr/>
        </p:nvSpPr>
        <p:spPr bwMode="auto">
          <a:xfrm flipV="1">
            <a:off x="9101139" y="2492376"/>
            <a:ext cx="123825" cy="87313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0" name="Line 445"/>
          <p:cNvSpPr>
            <a:spLocks noChangeShapeType="1"/>
          </p:cNvSpPr>
          <p:nvPr/>
        </p:nvSpPr>
        <p:spPr bwMode="auto">
          <a:xfrm>
            <a:off x="8929688" y="2675613"/>
            <a:ext cx="0" cy="825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1" name="Line 446"/>
          <p:cNvSpPr>
            <a:spLocks noChangeShapeType="1"/>
          </p:cNvSpPr>
          <p:nvPr/>
        </p:nvSpPr>
        <p:spPr bwMode="auto">
          <a:xfrm flipV="1">
            <a:off x="9101139" y="2562226"/>
            <a:ext cx="263525" cy="2889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2" name="Line 447"/>
          <p:cNvSpPr>
            <a:spLocks noChangeShapeType="1"/>
          </p:cNvSpPr>
          <p:nvPr/>
        </p:nvSpPr>
        <p:spPr bwMode="auto">
          <a:xfrm>
            <a:off x="9466263" y="2560638"/>
            <a:ext cx="0" cy="196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3" name="Line 448"/>
          <p:cNvSpPr>
            <a:spLocks noChangeShapeType="1"/>
          </p:cNvSpPr>
          <p:nvPr/>
        </p:nvSpPr>
        <p:spPr bwMode="auto">
          <a:xfrm>
            <a:off x="9120188" y="2867025"/>
            <a:ext cx="188912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4" name="Line 449"/>
          <p:cNvSpPr>
            <a:spLocks noChangeShapeType="1"/>
          </p:cNvSpPr>
          <p:nvPr/>
        </p:nvSpPr>
        <p:spPr bwMode="auto">
          <a:xfrm flipV="1">
            <a:off x="7415214" y="3733801"/>
            <a:ext cx="168275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65" name="Line 450"/>
          <p:cNvSpPr>
            <a:spLocks noChangeShapeType="1"/>
          </p:cNvSpPr>
          <p:nvPr/>
        </p:nvSpPr>
        <p:spPr bwMode="auto">
          <a:xfrm>
            <a:off x="9674225" y="2857500"/>
            <a:ext cx="1778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6" name="Line 451"/>
          <p:cNvSpPr>
            <a:spLocks noChangeShapeType="1"/>
          </p:cNvSpPr>
          <p:nvPr/>
        </p:nvSpPr>
        <p:spPr bwMode="auto">
          <a:xfrm flipH="1">
            <a:off x="8820151" y="2933700"/>
            <a:ext cx="98425" cy="704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7" name="Line 452"/>
          <p:cNvSpPr>
            <a:spLocks noChangeShapeType="1"/>
          </p:cNvSpPr>
          <p:nvPr/>
        </p:nvSpPr>
        <p:spPr bwMode="auto">
          <a:xfrm flipH="1">
            <a:off x="9412289" y="2933701"/>
            <a:ext cx="111125" cy="7270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8" name="Line 541"/>
          <p:cNvSpPr>
            <a:spLocks noChangeShapeType="1"/>
          </p:cNvSpPr>
          <p:nvPr/>
        </p:nvSpPr>
        <p:spPr bwMode="auto">
          <a:xfrm flipV="1">
            <a:off x="8796338" y="4075113"/>
            <a:ext cx="227012" cy="4365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69" name="Group 590"/>
          <p:cNvGrpSpPr>
            <a:grpSpLocks/>
          </p:cNvGrpSpPr>
          <p:nvPr/>
        </p:nvGrpSpPr>
        <p:grpSpPr bwMode="auto">
          <a:xfrm flipH="1">
            <a:off x="7299326" y="4533901"/>
            <a:ext cx="414337" cy="373063"/>
            <a:chOff x="2839" y="3501"/>
            <a:chExt cx="755" cy="803"/>
          </a:xfrm>
        </p:grpSpPr>
        <p:pic>
          <p:nvPicPr>
            <p:cNvPr id="887" name="Picture 591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8" name="Freeform 59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570" name="Group 593"/>
          <p:cNvGrpSpPr>
            <a:grpSpLocks/>
          </p:cNvGrpSpPr>
          <p:nvPr/>
        </p:nvGrpSpPr>
        <p:grpSpPr bwMode="auto">
          <a:xfrm flipH="1">
            <a:off x="6981825" y="4954588"/>
            <a:ext cx="482600" cy="406400"/>
            <a:chOff x="2839" y="3501"/>
            <a:chExt cx="755" cy="803"/>
          </a:xfrm>
        </p:grpSpPr>
        <p:pic>
          <p:nvPicPr>
            <p:cNvPr id="885" name="Picture 594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6" name="Freeform 595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571" name="Group 596"/>
          <p:cNvGrpSpPr>
            <a:grpSpLocks/>
          </p:cNvGrpSpPr>
          <p:nvPr/>
        </p:nvGrpSpPr>
        <p:grpSpPr bwMode="auto">
          <a:xfrm flipH="1">
            <a:off x="7459664" y="5256213"/>
            <a:ext cx="427037" cy="349250"/>
            <a:chOff x="2839" y="3501"/>
            <a:chExt cx="755" cy="803"/>
          </a:xfrm>
        </p:grpSpPr>
        <p:pic>
          <p:nvPicPr>
            <p:cNvPr id="883" name="Picture 597" descr="desktop_computer_stylized_medium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4" name="Freeform 59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572" name="Group 599"/>
          <p:cNvGrpSpPr>
            <a:grpSpLocks/>
          </p:cNvGrpSpPr>
          <p:nvPr/>
        </p:nvGrpSpPr>
        <p:grpSpPr bwMode="auto">
          <a:xfrm>
            <a:off x="8074026" y="5238750"/>
            <a:ext cx="427037" cy="350838"/>
            <a:chOff x="2839" y="3501"/>
            <a:chExt cx="755" cy="803"/>
          </a:xfrm>
        </p:grpSpPr>
        <p:pic>
          <p:nvPicPr>
            <p:cNvPr id="881" name="Picture 600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2" name="Freeform 60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573" name="Picture 603" descr="car_icon_smal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15" y="1803459"/>
            <a:ext cx="8493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4" name="Group 652"/>
          <p:cNvGrpSpPr>
            <a:grpSpLocks/>
          </p:cNvGrpSpPr>
          <p:nvPr/>
        </p:nvGrpSpPr>
        <p:grpSpPr bwMode="auto">
          <a:xfrm>
            <a:off x="7137401" y="1546226"/>
            <a:ext cx="415925" cy="385763"/>
            <a:chOff x="2751" y="1851"/>
            <a:chExt cx="462" cy="478"/>
          </a:xfrm>
        </p:grpSpPr>
        <p:pic>
          <p:nvPicPr>
            <p:cNvPr id="879" name="Picture 653" descr="iphone_stylized_small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" name="Picture 654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9" name="Line 693"/>
          <p:cNvSpPr>
            <a:spLocks noChangeShapeType="1"/>
          </p:cNvSpPr>
          <p:nvPr/>
        </p:nvSpPr>
        <p:spPr bwMode="auto">
          <a:xfrm>
            <a:off x="9869488" y="2855913"/>
            <a:ext cx="305034" cy="259"/>
          </a:xfrm>
          <a:prstGeom prst="line">
            <a:avLst/>
          </a:prstGeom>
          <a:noFill/>
          <a:ln w="25400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88" name="Group 776"/>
          <p:cNvGrpSpPr>
            <a:grpSpLocks/>
          </p:cNvGrpSpPr>
          <p:nvPr/>
        </p:nvGrpSpPr>
        <p:grpSpPr bwMode="auto">
          <a:xfrm>
            <a:off x="7135813" y="3500439"/>
            <a:ext cx="506412" cy="352425"/>
            <a:chOff x="2967" y="478"/>
            <a:chExt cx="788" cy="625"/>
          </a:xfrm>
        </p:grpSpPr>
        <p:pic>
          <p:nvPicPr>
            <p:cNvPr id="781" name="Picture 777" descr="access_point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2" name="Picture 778" descr="antenna_radiation_stylized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89" name="Group 779"/>
          <p:cNvGrpSpPr>
            <a:grpSpLocks/>
          </p:cNvGrpSpPr>
          <p:nvPr/>
        </p:nvGrpSpPr>
        <p:grpSpPr bwMode="auto">
          <a:xfrm>
            <a:off x="8656638" y="5003800"/>
            <a:ext cx="563562" cy="420688"/>
            <a:chOff x="2967" y="478"/>
            <a:chExt cx="788" cy="625"/>
          </a:xfrm>
        </p:grpSpPr>
        <p:pic>
          <p:nvPicPr>
            <p:cNvPr id="779" name="Picture 780" descr="access_point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0" name="Picture 781" descr="antenna_radiation_stylize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0" name="Group 523"/>
          <p:cNvGrpSpPr>
            <a:grpSpLocks/>
          </p:cNvGrpSpPr>
          <p:nvPr/>
        </p:nvGrpSpPr>
        <p:grpSpPr bwMode="auto">
          <a:xfrm>
            <a:off x="7414114" y="1844675"/>
            <a:ext cx="457200" cy="733152"/>
            <a:chOff x="6061075" y="1844675"/>
            <a:chExt cx="457200" cy="733152"/>
          </a:xfrm>
        </p:grpSpPr>
        <p:sp>
          <p:nvSpPr>
            <p:cNvPr id="759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227964" cy="17435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grpSp>
          <p:nvGrpSpPr>
            <p:cNvPr id="760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76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76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6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6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6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6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6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7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7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7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7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7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7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7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7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7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</p:grpSp>
          <p:pic>
            <p:nvPicPr>
              <p:cNvPr id="76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Comic Sans MS" panose="030F0702030302020204" pitchFamily="66" charset="0"/>
                </a:endParaRPr>
              </a:p>
            </p:txBody>
          </p:sp>
        </p:grpSp>
      </p:grpSp>
      <p:grpSp>
        <p:nvGrpSpPr>
          <p:cNvPr id="591" name="Group 950"/>
          <p:cNvGrpSpPr>
            <a:grpSpLocks/>
          </p:cNvGrpSpPr>
          <p:nvPr/>
        </p:nvGrpSpPr>
        <p:grpSpPr bwMode="auto">
          <a:xfrm>
            <a:off x="9764713" y="5002214"/>
            <a:ext cx="227012" cy="481013"/>
            <a:chOff x="4140" y="429"/>
            <a:chExt cx="1425" cy="2396"/>
          </a:xfrm>
        </p:grpSpPr>
        <p:sp>
          <p:nvSpPr>
            <p:cNvPr id="727" name="Freeform 95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9" name="Freeform 95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95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2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57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8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3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4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55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6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5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6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7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53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4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8" name="Freeform 96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39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51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2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40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1" name="Freeform 97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97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4" name="Freeform 97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6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7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8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9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0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92" name="Group 983"/>
          <p:cNvGrpSpPr>
            <a:grpSpLocks/>
          </p:cNvGrpSpPr>
          <p:nvPr/>
        </p:nvGrpSpPr>
        <p:grpSpPr bwMode="auto">
          <a:xfrm>
            <a:off x="9448800" y="5303839"/>
            <a:ext cx="227012" cy="481013"/>
            <a:chOff x="4140" y="429"/>
            <a:chExt cx="1425" cy="2396"/>
          </a:xfrm>
        </p:grpSpPr>
        <p:sp>
          <p:nvSpPr>
            <p:cNvPr id="695" name="Freeform 98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Rectangle 985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7" name="Freeform 98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98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Rectangle 988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0" name="Group 98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5" name="AutoShape 990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6" name="AutoShape 991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1" name="Rectangle 992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2" name="Group 99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3" name="AutoShape 994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4" name="AutoShape 995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3" name="Rectangle 996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4" name="Rectangle 997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5" name="Group 99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1" name="AutoShape 999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2" name="AutoShape 100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6" name="Freeform 100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07" name="Group 100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19" name="AutoShape 1003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0" name="AutoShape 1004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8" name="Rectangle 1005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9" name="Freeform 100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100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Oval 1008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2" name="Freeform 100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AutoShape 1010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4" name="AutoShape 1011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5" name="Oval 1012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6" name="Oval 1013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7" name="Oval 1014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8" name="Rectangle 1015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pic>
        <p:nvPicPr>
          <p:cNvPr id="593" name="Picture 1017" descr="antenna_stylized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2043113"/>
            <a:ext cx="530702" cy="22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" name="Picture 1018" descr="laptop_keyboar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6851958" y="2291591"/>
            <a:ext cx="437221" cy="15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5" name="Freeform 1019"/>
          <p:cNvSpPr>
            <a:spLocks/>
          </p:cNvSpPr>
          <p:nvPr/>
        </p:nvSpPr>
        <p:spPr bwMode="auto">
          <a:xfrm>
            <a:off x="6996855" y="2136805"/>
            <a:ext cx="351919" cy="208167"/>
          </a:xfrm>
          <a:custGeom>
            <a:avLst/>
            <a:gdLst>
              <a:gd name="T0" fmla="*/ 6573757 w 2982"/>
              <a:gd name="T1" fmla="*/ 0 h 2442"/>
              <a:gd name="T2" fmla="*/ 0 w 2982"/>
              <a:gd name="T3" fmla="*/ 2477886 h 2442"/>
              <a:gd name="T4" fmla="*/ 26294911 w 2982"/>
              <a:gd name="T5" fmla="*/ 3095568 h 2442"/>
              <a:gd name="T6" fmla="*/ 32868668 w 2982"/>
              <a:gd name="T7" fmla="*/ 617681 h 2442"/>
              <a:gd name="T8" fmla="*/ 657375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596" name="Picture 1020" descr="screen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88" y="2142159"/>
            <a:ext cx="319785" cy="18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7" name="Freeform 1021"/>
          <p:cNvSpPr>
            <a:spLocks/>
          </p:cNvSpPr>
          <p:nvPr/>
        </p:nvSpPr>
        <p:spPr bwMode="auto">
          <a:xfrm>
            <a:off x="7060929" y="2130663"/>
            <a:ext cx="298167" cy="38736"/>
          </a:xfrm>
          <a:custGeom>
            <a:avLst/>
            <a:gdLst>
              <a:gd name="T0" fmla="*/ 1641570 w 2528"/>
              <a:gd name="T1" fmla="*/ 0 h 455"/>
              <a:gd name="T2" fmla="*/ 27891942 w 2528"/>
              <a:gd name="T3" fmla="*/ 616030 h 455"/>
              <a:gd name="T4" fmla="*/ 26250491 w 2528"/>
              <a:gd name="T5" fmla="*/ 616030 h 455"/>
              <a:gd name="T6" fmla="*/ 0 w 2528"/>
              <a:gd name="T7" fmla="*/ 616030 h 455"/>
              <a:gd name="T8" fmla="*/ 1641570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98" name="Freeform 1022"/>
          <p:cNvSpPr>
            <a:spLocks/>
          </p:cNvSpPr>
          <p:nvPr/>
        </p:nvSpPr>
        <p:spPr bwMode="auto">
          <a:xfrm>
            <a:off x="6993738" y="2130349"/>
            <a:ext cx="82770" cy="161243"/>
          </a:xfrm>
          <a:custGeom>
            <a:avLst/>
            <a:gdLst>
              <a:gd name="T0" fmla="*/ 6561704 w 702"/>
              <a:gd name="T1" fmla="*/ 0 h 1893"/>
              <a:gd name="T2" fmla="*/ 0 w 702"/>
              <a:gd name="T3" fmla="*/ 2474096 h 1893"/>
              <a:gd name="T4" fmla="*/ 1640426 w 702"/>
              <a:gd name="T5" fmla="*/ 2474096 h 1893"/>
              <a:gd name="T6" fmla="*/ 8202130 w 702"/>
              <a:gd name="T7" fmla="*/ 616693 h 1893"/>
              <a:gd name="T8" fmla="*/ 6561704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99" name="Freeform 1023"/>
          <p:cNvSpPr>
            <a:spLocks/>
          </p:cNvSpPr>
          <p:nvPr/>
        </p:nvSpPr>
        <p:spPr bwMode="auto">
          <a:xfrm>
            <a:off x="7267756" y="2159164"/>
            <a:ext cx="89197" cy="186122"/>
          </a:xfrm>
          <a:custGeom>
            <a:avLst/>
            <a:gdLst>
              <a:gd name="T0" fmla="*/ 8213085 w 756"/>
              <a:gd name="T1" fmla="*/ 0 h 2184"/>
              <a:gd name="T2" fmla="*/ 1642593 w 756"/>
              <a:gd name="T3" fmla="*/ 3093852 h 2184"/>
              <a:gd name="T4" fmla="*/ 0 w 756"/>
              <a:gd name="T5" fmla="*/ 3093852 h 2184"/>
              <a:gd name="T6" fmla="*/ 6570492 w 756"/>
              <a:gd name="T7" fmla="*/ 617339 h 2184"/>
              <a:gd name="T8" fmla="*/ 8213085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00" name="Freeform 1024"/>
          <p:cNvSpPr>
            <a:spLocks/>
          </p:cNvSpPr>
          <p:nvPr/>
        </p:nvSpPr>
        <p:spPr bwMode="auto">
          <a:xfrm>
            <a:off x="6992765" y="2283402"/>
            <a:ext cx="327185" cy="62828"/>
          </a:xfrm>
          <a:custGeom>
            <a:avLst/>
            <a:gdLst>
              <a:gd name="T0" fmla="*/ 1642768 w 2773"/>
              <a:gd name="T1" fmla="*/ 0 h 738"/>
              <a:gd name="T2" fmla="*/ 0 w 2773"/>
              <a:gd name="T3" fmla="*/ 616021 h 738"/>
              <a:gd name="T4" fmla="*/ 26283822 w 2773"/>
              <a:gd name="T5" fmla="*/ 1232127 h 738"/>
              <a:gd name="T6" fmla="*/ 26283822 w 2773"/>
              <a:gd name="T7" fmla="*/ 616021 h 738"/>
              <a:gd name="T8" fmla="*/ 1642768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01" name="Freeform 1025"/>
          <p:cNvSpPr>
            <a:spLocks/>
          </p:cNvSpPr>
          <p:nvPr/>
        </p:nvSpPr>
        <p:spPr bwMode="auto">
          <a:xfrm>
            <a:off x="7277689" y="2160739"/>
            <a:ext cx="83549" cy="186909"/>
          </a:xfrm>
          <a:custGeom>
            <a:avLst/>
            <a:gdLst>
              <a:gd name="T0" fmla="*/ 27077483 w 637"/>
              <a:gd name="T1" fmla="*/ 0 h 1659"/>
              <a:gd name="T2" fmla="*/ 27077483 w 637"/>
              <a:gd name="T3" fmla="*/ 0 h 1659"/>
              <a:gd name="T4" fmla="*/ 2253593 w 637"/>
              <a:gd name="T5" fmla="*/ 84370993 h 1659"/>
              <a:gd name="T6" fmla="*/ 0 w 637"/>
              <a:gd name="T7" fmla="*/ 81515082 h 1659"/>
              <a:gd name="T8" fmla="*/ 27077483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02" name="Freeform 1026"/>
          <p:cNvSpPr>
            <a:spLocks/>
          </p:cNvSpPr>
          <p:nvPr/>
        </p:nvSpPr>
        <p:spPr bwMode="auto">
          <a:xfrm>
            <a:off x="6993154" y="2291749"/>
            <a:ext cx="290961" cy="62041"/>
          </a:xfrm>
          <a:custGeom>
            <a:avLst/>
            <a:gdLst>
              <a:gd name="T0" fmla="*/ 0 w 2216"/>
              <a:gd name="T1" fmla="*/ 0 h 550"/>
              <a:gd name="T2" fmla="*/ 2258362 w 2216"/>
              <a:gd name="T3" fmla="*/ 2875657 h 550"/>
              <a:gd name="T4" fmla="*/ 95077021 w 2216"/>
              <a:gd name="T5" fmla="*/ 28705919 h 550"/>
              <a:gd name="T6" fmla="*/ 95077021 w 2216"/>
              <a:gd name="T7" fmla="*/ 24405125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grpSp>
        <p:nvGrpSpPr>
          <p:cNvPr id="603" name="Group 1027"/>
          <p:cNvGrpSpPr>
            <a:grpSpLocks/>
          </p:cNvGrpSpPr>
          <p:nvPr/>
        </p:nvGrpSpPr>
        <p:grpSpPr bwMode="auto">
          <a:xfrm>
            <a:off x="6988285" y="2358040"/>
            <a:ext cx="98740" cy="36846"/>
            <a:chOff x="1740" y="2642"/>
            <a:chExt cx="752" cy="327"/>
          </a:xfrm>
        </p:grpSpPr>
        <p:sp>
          <p:nvSpPr>
            <p:cNvPr id="689" name="Freeform 1028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690" name="Freeform 1029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691" name="Freeform 1030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692" name="Freeform 1031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693" name="Freeform 1032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694" name="Freeform 1033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604" name="Freeform 1034"/>
          <p:cNvSpPr>
            <a:spLocks/>
          </p:cNvSpPr>
          <p:nvPr/>
        </p:nvSpPr>
        <p:spPr bwMode="auto">
          <a:xfrm>
            <a:off x="7157330" y="2363551"/>
            <a:ext cx="119578" cy="80936"/>
          </a:xfrm>
          <a:custGeom>
            <a:avLst/>
            <a:gdLst>
              <a:gd name="T0" fmla="*/ 1765285 w 990"/>
              <a:gd name="T1" fmla="*/ 10672924 h 792"/>
              <a:gd name="T2" fmla="*/ 15858459 w 990"/>
              <a:gd name="T3" fmla="*/ 0 h 792"/>
              <a:gd name="T4" fmla="*/ 15858459 w 990"/>
              <a:gd name="T5" fmla="*/ 1065249 h 792"/>
              <a:gd name="T6" fmla="*/ 0 w 990"/>
              <a:gd name="T7" fmla="*/ 10672924 h 792"/>
              <a:gd name="T8" fmla="*/ 1765285 w 990"/>
              <a:gd name="T9" fmla="*/ 10672924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05" name="Freeform 1035"/>
          <p:cNvSpPr>
            <a:spLocks/>
          </p:cNvSpPr>
          <p:nvPr/>
        </p:nvSpPr>
        <p:spPr bwMode="auto">
          <a:xfrm>
            <a:off x="6852153" y="2370007"/>
            <a:ext cx="305957" cy="73850"/>
          </a:xfrm>
          <a:custGeom>
            <a:avLst/>
            <a:gdLst>
              <a:gd name="T0" fmla="*/ 1766745 w 2532"/>
              <a:gd name="T1" fmla="*/ 0 h 723"/>
              <a:gd name="T2" fmla="*/ 1766745 w 2532"/>
              <a:gd name="T3" fmla="*/ 0 h 723"/>
              <a:gd name="T4" fmla="*/ 38810380 w 2532"/>
              <a:gd name="T5" fmla="*/ 9588243 h 723"/>
              <a:gd name="T6" fmla="*/ 38810380 w 2532"/>
              <a:gd name="T7" fmla="*/ 10652479 h 723"/>
              <a:gd name="T8" fmla="*/ 0 w 2532"/>
              <a:gd name="T9" fmla="*/ 1064237 h 723"/>
              <a:gd name="T10" fmla="*/ 176674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06" name="Freeform 1036"/>
          <p:cNvSpPr>
            <a:spLocks/>
          </p:cNvSpPr>
          <p:nvPr/>
        </p:nvSpPr>
        <p:spPr bwMode="auto">
          <a:xfrm>
            <a:off x="6852348" y="2356466"/>
            <a:ext cx="3311" cy="14959"/>
          </a:xfrm>
          <a:custGeom>
            <a:avLst/>
            <a:gdLst>
              <a:gd name="T0" fmla="*/ 2059569 w 26"/>
              <a:gd name="T1" fmla="*/ 1056289 h 147"/>
              <a:gd name="T2" fmla="*/ 2059569 w 26"/>
              <a:gd name="T3" fmla="*/ 2112475 h 147"/>
              <a:gd name="T4" fmla="*/ 0 w 26"/>
              <a:gd name="T5" fmla="*/ 2112475 h 147"/>
              <a:gd name="T6" fmla="*/ 2059569 w 26"/>
              <a:gd name="T7" fmla="*/ 0 h 147"/>
              <a:gd name="T8" fmla="*/ 2059569 w 26"/>
              <a:gd name="T9" fmla="*/ 1056289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07" name="Freeform 1037"/>
          <p:cNvSpPr>
            <a:spLocks/>
          </p:cNvSpPr>
          <p:nvPr/>
        </p:nvSpPr>
        <p:spPr bwMode="auto">
          <a:xfrm>
            <a:off x="6852542" y="2295528"/>
            <a:ext cx="142170" cy="61883"/>
          </a:xfrm>
          <a:custGeom>
            <a:avLst/>
            <a:gdLst>
              <a:gd name="T0" fmla="*/ 17669579 w 1176"/>
              <a:gd name="T1" fmla="*/ 0 h 606"/>
              <a:gd name="T2" fmla="*/ 0 w 1176"/>
              <a:gd name="T3" fmla="*/ 8519635 h 606"/>
              <a:gd name="T4" fmla="*/ 1768421 w 1176"/>
              <a:gd name="T5" fmla="*/ 8519635 h 606"/>
              <a:gd name="T6" fmla="*/ 17669579 w 1176"/>
              <a:gd name="T7" fmla="*/ 1063652 h 606"/>
              <a:gd name="T8" fmla="*/ 17669579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08" name="Freeform 1038"/>
          <p:cNvSpPr>
            <a:spLocks/>
          </p:cNvSpPr>
          <p:nvPr/>
        </p:nvSpPr>
        <p:spPr bwMode="auto">
          <a:xfrm>
            <a:off x="6862085" y="2359615"/>
            <a:ext cx="290182" cy="71016"/>
          </a:xfrm>
          <a:custGeom>
            <a:avLst/>
            <a:gdLst>
              <a:gd name="T0" fmla="*/ 1510505 w 2532"/>
              <a:gd name="T1" fmla="*/ 0 h 723"/>
              <a:gd name="T2" fmla="*/ 1510505 w 2532"/>
              <a:gd name="T3" fmla="*/ 0 h 723"/>
              <a:gd name="T4" fmla="*/ 18059933 w 2532"/>
              <a:gd name="T5" fmla="*/ 5682655 h 723"/>
              <a:gd name="T6" fmla="*/ 18059933 w 2532"/>
              <a:gd name="T7" fmla="*/ 5682655 h 723"/>
              <a:gd name="T8" fmla="*/ 0 w 2532"/>
              <a:gd name="T9" fmla="*/ 945505 h 723"/>
              <a:gd name="T10" fmla="*/ 151050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09" name="Freeform 1039"/>
          <p:cNvSpPr>
            <a:spLocks/>
          </p:cNvSpPr>
          <p:nvPr/>
        </p:nvSpPr>
        <p:spPr bwMode="auto">
          <a:xfrm flipV="1">
            <a:off x="7151877" y="2354577"/>
            <a:ext cx="118410" cy="73535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9465267 h 723"/>
              <a:gd name="T6" fmla="*/ 0 w 2532"/>
              <a:gd name="T7" fmla="*/ 9465267 h 723"/>
              <a:gd name="T8" fmla="*/ 0 w 2532"/>
              <a:gd name="T9" fmla="*/ 1055120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grpSp>
        <p:nvGrpSpPr>
          <p:cNvPr id="610" name="Group 1064"/>
          <p:cNvGrpSpPr>
            <a:grpSpLocks/>
          </p:cNvGrpSpPr>
          <p:nvPr/>
        </p:nvGrpSpPr>
        <p:grpSpPr bwMode="auto">
          <a:xfrm>
            <a:off x="8396288" y="5486400"/>
            <a:ext cx="474662" cy="407988"/>
            <a:chOff x="877" y="1008"/>
            <a:chExt cx="2747" cy="2591"/>
          </a:xfrm>
        </p:grpSpPr>
        <p:pic>
          <p:nvPicPr>
            <p:cNvPr id="666" name="Picture 1065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7" name="Picture 1066" descr="laptop_keyboard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8" name="Freeform 1067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69" name="Picture 1068" descr="screen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0" name="Freeform 1069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1070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1071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1072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1073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1074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76" name="Group 1075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83" name="Freeform 1076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4" name="Freeform 1077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5" name="Freeform 1078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6" name="Freeform 1079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7" name="Freeform 1080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8" name="Freeform 1081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77" name="Freeform 1082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1083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1084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1085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1086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1087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11" name="Picture 1115" descr="antenna_stylized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022" y="3105641"/>
            <a:ext cx="347997" cy="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2" name="Picture 1116" descr="laptop_keyboard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7037879" y="3291709"/>
            <a:ext cx="286699" cy="11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3" name="Freeform 1117"/>
          <p:cNvSpPr>
            <a:spLocks/>
          </p:cNvSpPr>
          <p:nvPr/>
        </p:nvSpPr>
        <p:spPr bwMode="auto">
          <a:xfrm>
            <a:off x="7132891" y="3175800"/>
            <a:ext cx="230764" cy="155883"/>
          </a:xfrm>
          <a:custGeom>
            <a:avLst/>
            <a:gdLst>
              <a:gd name="T0" fmla="*/ 1856482 w 2982"/>
              <a:gd name="T1" fmla="*/ 0 h 2442"/>
              <a:gd name="T2" fmla="*/ 0 w 2982"/>
              <a:gd name="T3" fmla="*/ 1039092 h 2442"/>
              <a:gd name="T4" fmla="*/ 7413777 w 2982"/>
              <a:gd name="T5" fmla="*/ 1299855 h 2442"/>
              <a:gd name="T6" fmla="*/ 9270259 w 2982"/>
              <a:gd name="T7" fmla="*/ 260763 h 2442"/>
              <a:gd name="T8" fmla="*/ 1856482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614" name="Picture 1118" descr="screen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257" y="3179809"/>
            <a:ext cx="209692" cy="14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" name="Freeform 1119"/>
          <p:cNvSpPr>
            <a:spLocks/>
          </p:cNvSpPr>
          <p:nvPr/>
        </p:nvSpPr>
        <p:spPr bwMode="auto">
          <a:xfrm>
            <a:off x="7174907" y="3171202"/>
            <a:ext cx="195517" cy="29007"/>
          </a:xfrm>
          <a:custGeom>
            <a:avLst/>
            <a:gdLst>
              <a:gd name="T0" fmla="*/ 460563 w 2528"/>
              <a:gd name="T1" fmla="*/ 0 h 455"/>
              <a:gd name="T2" fmla="*/ 7865770 w 2528"/>
              <a:gd name="T3" fmla="*/ 260107 h 455"/>
              <a:gd name="T4" fmla="*/ 7399174 w 2528"/>
              <a:gd name="T5" fmla="*/ 260107 h 455"/>
              <a:gd name="T6" fmla="*/ 0 w 2528"/>
              <a:gd name="T7" fmla="*/ 260107 h 455"/>
              <a:gd name="T8" fmla="*/ 460563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16" name="Freeform 1120"/>
          <p:cNvSpPr>
            <a:spLocks/>
          </p:cNvSpPr>
          <p:nvPr/>
        </p:nvSpPr>
        <p:spPr bwMode="auto">
          <a:xfrm>
            <a:off x="7130849" y="3170966"/>
            <a:ext cx="54275" cy="120745"/>
          </a:xfrm>
          <a:custGeom>
            <a:avLst/>
            <a:gdLst>
              <a:gd name="T0" fmla="*/ 1847051 w 702"/>
              <a:gd name="T1" fmla="*/ 0 h 1893"/>
              <a:gd name="T2" fmla="*/ 0 w 702"/>
              <a:gd name="T3" fmla="*/ 1037463 h 1893"/>
              <a:gd name="T4" fmla="*/ 460255 w 702"/>
              <a:gd name="T5" fmla="*/ 1037463 h 1893"/>
              <a:gd name="T6" fmla="*/ 2313337 w 702"/>
              <a:gd name="T7" fmla="*/ 260370 h 1893"/>
              <a:gd name="T8" fmla="*/ 1847051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17" name="Freeform 1121"/>
          <p:cNvSpPr>
            <a:spLocks/>
          </p:cNvSpPr>
          <p:nvPr/>
        </p:nvSpPr>
        <p:spPr bwMode="auto">
          <a:xfrm>
            <a:off x="7310530" y="3192544"/>
            <a:ext cx="58489" cy="139375"/>
          </a:xfrm>
          <a:custGeom>
            <a:avLst/>
            <a:gdLst>
              <a:gd name="T0" fmla="*/ 2316427 w 756"/>
              <a:gd name="T1" fmla="*/ 0 h 2184"/>
              <a:gd name="T2" fmla="*/ 460872 w 756"/>
              <a:gd name="T3" fmla="*/ 1299110 h 2184"/>
              <a:gd name="T4" fmla="*/ 0 w 756"/>
              <a:gd name="T5" fmla="*/ 1299110 h 2184"/>
              <a:gd name="T6" fmla="*/ 1849521 w 756"/>
              <a:gd name="T7" fmla="*/ 260626 h 2184"/>
              <a:gd name="T8" fmla="*/ 231642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18" name="Freeform 1122"/>
          <p:cNvSpPr>
            <a:spLocks/>
          </p:cNvSpPr>
          <p:nvPr/>
        </p:nvSpPr>
        <p:spPr bwMode="auto">
          <a:xfrm>
            <a:off x="7130210" y="3285578"/>
            <a:ext cx="214545" cy="47048"/>
          </a:xfrm>
          <a:custGeom>
            <a:avLst/>
            <a:gdLst>
              <a:gd name="T0" fmla="*/ 460889 w 2773"/>
              <a:gd name="T1" fmla="*/ 0 h 738"/>
              <a:gd name="T2" fmla="*/ 0 w 2773"/>
              <a:gd name="T3" fmla="*/ 260103 h 738"/>
              <a:gd name="T4" fmla="*/ 7410661 w 2773"/>
              <a:gd name="T5" fmla="*/ 520206 h 738"/>
              <a:gd name="T6" fmla="*/ 7410661 w 2773"/>
              <a:gd name="T7" fmla="*/ 260103 h 738"/>
              <a:gd name="T8" fmla="*/ 460889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19" name="Freeform 1123"/>
          <p:cNvSpPr>
            <a:spLocks/>
          </p:cNvSpPr>
          <p:nvPr/>
        </p:nvSpPr>
        <p:spPr bwMode="auto">
          <a:xfrm>
            <a:off x="7317042" y="3193723"/>
            <a:ext cx="54786" cy="139965"/>
          </a:xfrm>
          <a:custGeom>
            <a:avLst/>
            <a:gdLst>
              <a:gd name="T0" fmla="*/ 7633745 w 637"/>
              <a:gd name="T1" fmla="*/ 0 h 1659"/>
              <a:gd name="T2" fmla="*/ 7633745 w 637"/>
              <a:gd name="T3" fmla="*/ 0 h 1659"/>
              <a:gd name="T4" fmla="*/ 636188 w 637"/>
              <a:gd name="T5" fmla="*/ 35432406 h 1659"/>
              <a:gd name="T6" fmla="*/ 0 w 637"/>
              <a:gd name="T7" fmla="*/ 34229500 h 1659"/>
              <a:gd name="T8" fmla="*/ 7633745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20" name="Freeform 1124"/>
          <p:cNvSpPr>
            <a:spLocks/>
          </p:cNvSpPr>
          <p:nvPr/>
        </p:nvSpPr>
        <p:spPr bwMode="auto">
          <a:xfrm>
            <a:off x="7130465" y="3291827"/>
            <a:ext cx="190792" cy="46458"/>
          </a:xfrm>
          <a:custGeom>
            <a:avLst/>
            <a:gdLst>
              <a:gd name="T0" fmla="*/ 0 w 2216"/>
              <a:gd name="T1" fmla="*/ 0 h 550"/>
              <a:gd name="T2" fmla="*/ 637466 w 2216"/>
              <a:gd name="T3" fmla="*/ 1205796 h 550"/>
              <a:gd name="T4" fmla="*/ 26804554 w 2216"/>
              <a:gd name="T5" fmla="*/ 12051036 h 550"/>
              <a:gd name="T6" fmla="*/ 26804554 w 2216"/>
              <a:gd name="T7" fmla="*/ 10245932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grpSp>
        <p:nvGrpSpPr>
          <p:cNvPr id="621" name="Group 1125"/>
          <p:cNvGrpSpPr>
            <a:grpSpLocks/>
          </p:cNvGrpSpPr>
          <p:nvPr/>
        </p:nvGrpSpPr>
        <p:grpSpPr bwMode="auto">
          <a:xfrm>
            <a:off x="7127273" y="3341469"/>
            <a:ext cx="64747" cy="27592"/>
            <a:chOff x="1740" y="2642"/>
            <a:chExt cx="752" cy="327"/>
          </a:xfrm>
        </p:grpSpPr>
        <p:sp>
          <p:nvSpPr>
            <p:cNvPr id="660" name="Freeform 1126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661" name="Freeform 1127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662" name="Freeform 1128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663" name="Freeform 1129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664" name="Freeform 1130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665" name="Freeform 1131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622" name="Freeform 1132"/>
          <p:cNvSpPr>
            <a:spLocks/>
          </p:cNvSpPr>
          <p:nvPr/>
        </p:nvSpPr>
        <p:spPr bwMode="auto">
          <a:xfrm>
            <a:off x="7238121" y="3345596"/>
            <a:ext cx="78411" cy="60608"/>
          </a:xfrm>
          <a:custGeom>
            <a:avLst/>
            <a:gdLst>
              <a:gd name="T0" fmla="*/ 495573 w 990"/>
              <a:gd name="T1" fmla="*/ 4479941 h 792"/>
              <a:gd name="T2" fmla="*/ 4472754 w 990"/>
              <a:gd name="T3" fmla="*/ 0 h 792"/>
              <a:gd name="T4" fmla="*/ 4472754 w 990"/>
              <a:gd name="T5" fmla="*/ 450887 h 792"/>
              <a:gd name="T6" fmla="*/ 0 w 990"/>
              <a:gd name="T7" fmla="*/ 4479941 h 792"/>
              <a:gd name="T8" fmla="*/ 495573 w 990"/>
              <a:gd name="T9" fmla="*/ 4479941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23" name="Freeform 1133"/>
          <p:cNvSpPr>
            <a:spLocks/>
          </p:cNvSpPr>
          <p:nvPr/>
        </p:nvSpPr>
        <p:spPr bwMode="auto">
          <a:xfrm>
            <a:off x="7038007" y="3350431"/>
            <a:ext cx="200625" cy="55302"/>
          </a:xfrm>
          <a:custGeom>
            <a:avLst/>
            <a:gdLst>
              <a:gd name="T0" fmla="*/ 496016 w 2532"/>
              <a:gd name="T1" fmla="*/ 0 h 723"/>
              <a:gd name="T2" fmla="*/ 496016 w 2532"/>
              <a:gd name="T3" fmla="*/ 0 h 723"/>
              <a:gd name="T4" fmla="*/ 10943095 w 2532"/>
              <a:gd name="T5" fmla="*/ 4025267 h 723"/>
              <a:gd name="T6" fmla="*/ 10943095 w 2532"/>
              <a:gd name="T7" fmla="*/ 4475790 h 723"/>
              <a:gd name="T8" fmla="*/ 0 w 2532"/>
              <a:gd name="T9" fmla="*/ 444634 h 723"/>
              <a:gd name="T10" fmla="*/ 496016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24" name="Freeform 1134"/>
          <p:cNvSpPr>
            <a:spLocks/>
          </p:cNvSpPr>
          <p:nvPr/>
        </p:nvSpPr>
        <p:spPr bwMode="auto">
          <a:xfrm>
            <a:off x="7038135" y="3340290"/>
            <a:ext cx="2171" cy="11202"/>
          </a:xfrm>
          <a:custGeom>
            <a:avLst/>
            <a:gdLst>
              <a:gd name="T0" fmla="*/ 585669 w 26"/>
              <a:gd name="T1" fmla="*/ 441374 h 147"/>
              <a:gd name="T2" fmla="*/ 585669 w 26"/>
              <a:gd name="T3" fmla="*/ 882672 h 147"/>
              <a:gd name="T4" fmla="*/ 0 w 26"/>
              <a:gd name="T5" fmla="*/ 882672 h 147"/>
              <a:gd name="T6" fmla="*/ 585669 w 26"/>
              <a:gd name="T7" fmla="*/ 0 h 147"/>
              <a:gd name="T8" fmla="*/ 585669 w 26"/>
              <a:gd name="T9" fmla="*/ 441374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25" name="Freeform 1135"/>
          <p:cNvSpPr>
            <a:spLocks/>
          </p:cNvSpPr>
          <p:nvPr/>
        </p:nvSpPr>
        <p:spPr bwMode="auto">
          <a:xfrm>
            <a:off x="7038262" y="3294657"/>
            <a:ext cx="93225" cy="46340"/>
          </a:xfrm>
          <a:custGeom>
            <a:avLst/>
            <a:gdLst>
              <a:gd name="T0" fmla="*/ 4983336 w 1176"/>
              <a:gd name="T1" fmla="*/ 0 h 606"/>
              <a:gd name="T2" fmla="*/ 0 w 1176"/>
              <a:gd name="T3" fmla="*/ 3578656 h 606"/>
              <a:gd name="T4" fmla="*/ 496487 w 1176"/>
              <a:gd name="T5" fmla="*/ 3578656 h 606"/>
              <a:gd name="T6" fmla="*/ 4983336 w 1176"/>
              <a:gd name="T7" fmla="*/ 444436 h 606"/>
              <a:gd name="T8" fmla="*/ 4983336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26" name="Freeform 1136"/>
          <p:cNvSpPr>
            <a:spLocks/>
          </p:cNvSpPr>
          <p:nvPr/>
        </p:nvSpPr>
        <p:spPr bwMode="auto">
          <a:xfrm>
            <a:off x="7044520" y="3342649"/>
            <a:ext cx="190281" cy="53180"/>
          </a:xfrm>
          <a:custGeom>
            <a:avLst/>
            <a:gdLst>
              <a:gd name="T0" fmla="*/ 423548 w 2532"/>
              <a:gd name="T1" fmla="*/ 0 h 723"/>
              <a:gd name="T2" fmla="*/ 423548 w 2532"/>
              <a:gd name="T3" fmla="*/ 0 h 723"/>
              <a:gd name="T4" fmla="*/ 5094150 w 2532"/>
              <a:gd name="T5" fmla="*/ 2385965 h 723"/>
              <a:gd name="T6" fmla="*/ 5094150 w 2532"/>
              <a:gd name="T7" fmla="*/ 2385965 h 723"/>
              <a:gd name="T8" fmla="*/ 0 w 2532"/>
              <a:gd name="T9" fmla="*/ 400358 h 723"/>
              <a:gd name="T10" fmla="*/ 423548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27" name="Freeform 1137"/>
          <p:cNvSpPr>
            <a:spLocks/>
          </p:cNvSpPr>
          <p:nvPr/>
        </p:nvSpPr>
        <p:spPr bwMode="auto">
          <a:xfrm flipV="1">
            <a:off x="7234546" y="3338875"/>
            <a:ext cx="77645" cy="55066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3973587 h 723"/>
              <a:gd name="T6" fmla="*/ 0 w 2532"/>
              <a:gd name="T7" fmla="*/ 3973587 h 723"/>
              <a:gd name="T8" fmla="*/ 0 w 2532"/>
              <a:gd name="T9" fmla="*/ 440833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grpSp>
        <p:nvGrpSpPr>
          <p:cNvPr id="628" name="Group 1139"/>
          <p:cNvGrpSpPr>
            <a:grpSpLocks/>
          </p:cNvGrpSpPr>
          <p:nvPr/>
        </p:nvGrpSpPr>
        <p:grpSpPr bwMode="auto">
          <a:xfrm flipH="1">
            <a:off x="7519500" y="3253644"/>
            <a:ext cx="359261" cy="342045"/>
            <a:chOff x="2839" y="3501"/>
            <a:chExt cx="755" cy="803"/>
          </a:xfrm>
        </p:grpSpPr>
        <p:pic>
          <p:nvPicPr>
            <p:cNvPr id="658" name="Picture 1140" descr="desktop_computer_stylized_medium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9" name="Freeform 114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629" name="Group 1142"/>
          <p:cNvGrpSpPr>
            <a:grpSpLocks/>
          </p:cNvGrpSpPr>
          <p:nvPr/>
        </p:nvGrpSpPr>
        <p:grpSpPr bwMode="auto">
          <a:xfrm>
            <a:off x="8831263" y="5422900"/>
            <a:ext cx="474662" cy="407988"/>
            <a:chOff x="877" y="1008"/>
            <a:chExt cx="2747" cy="2591"/>
          </a:xfrm>
        </p:grpSpPr>
        <p:pic>
          <p:nvPicPr>
            <p:cNvPr id="635" name="Picture 1143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6" name="Picture 1144" descr="laptop_keyboard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7" name="Freeform 1145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38" name="Picture 1146" descr="screen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9" name="Freeform 1147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1148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1149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1150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1151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1152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45" name="Group 1153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52" name="Freeform 1154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3" name="Freeform 1155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4" name="Freeform 1156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5" name="Freeform 1157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6" name="Freeform 1158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7" name="Freeform 1159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46" name="Freeform 1160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1161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1162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1163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1164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1165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30" name="Picture 568" descr="light2.png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18843" y="2078790"/>
            <a:ext cx="92772" cy="40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1" name="Picture 1017" descr="antenna_stylized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957" y="2006227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2" name="Picture 1017" descr="antenna_stylized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95" y="1745624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Picture 571" descr="fridge2.png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702" y="3071518"/>
            <a:ext cx="189578" cy="33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" name="Picture 1115" descr="antenna_stylized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39" y="3011925"/>
            <a:ext cx="347997" cy="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8" name="Group 850"/>
          <p:cNvGrpSpPr>
            <a:grpSpLocks/>
          </p:cNvGrpSpPr>
          <p:nvPr/>
        </p:nvGrpSpPr>
        <p:grpSpPr bwMode="auto">
          <a:xfrm>
            <a:off x="7131472" y="1538038"/>
            <a:ext cx="448245" cy="96676"/>
            <a:chOff x="2199" y="955"/>
            <a:chExt cx="2547" cy="506"/>
          </a:xfrm>
        </p:grpSpPr>
        <p:sp>
          <p:nvSpPr>
            <p:cNvPr id="531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32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33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34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35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36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59" name="Group 850"/>
          <p:cNvGrpSpPr>
            <a:grpSpLocks/>
          </p:cNvGrpSpPr>
          <p:nvPr/>
        </p:nvGrpSpPr>
        <p:grpSpPr bwMode="auto">
          <a:xfrm>
            <a:off x="6800469" y="2033201"/>
            <a:ext cx="448245" cy="96676"/>
            <a:chOff x="2199" y="955"/>
            <a:chExt cx="2547" cy="506"/>
          </a:xfrm>
        </p:grpSpPr>
        <p:sp>
          <p:nvSpPr>
            <p:cNvPr id="525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26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27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28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29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30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60" name="Group 850"/>
          <p:cNvGrpSpPr>
            <a:grpSpLocks/>
          </p:cNvGrpSpPr>
          <p:nvPr/>
        </p:nvGrpSpPr>
        <p:grpSpPr bwMode="auto">
          <a:xfrm>
            <a:off x="8019174" y="2008238"/>
            <a:ext cx="427847" cy="76292"/>
            <a:chOff x="2199" y="955"/>
            <a:chExt cx="2547" cy="506"/>
          </a:xfrm>
        </p:grpSpPr>
        <p:sp>
          <p:nvSpPr>
            <p:cNvPr id="519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1" name="Group 850"/>
          <p:cNvGrpSpPr>
            <a:grpSpLocks/>
          </p:cNvGrpSpPr>
          <p:nvPr/>
        </p:nvGrpSpPr>
        <p:grpSpPr bwMode="auto">
          <a:xfrm>
            <a:off x="8082107" y="1745978"/>
            <a:ext cx="427847" cy="76292"/>
            <a:chOff x="2199" y="955"/>
            <a:chExt cx="2547" cy="506"/>
          </a:xfrm>
        </p:grpSpPr>
        <p:sp>
          <p:nvSpPr>
            <p:cNvPr id="513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2" name="Group 850"/>
          <p:cNvGrpSpPr>
            <a:grpSpLocks/>
          </p:cNvGrpSpPr>
          <p:nvPr/>
        </p:nvGrpSpPr>
        <p:grpSpPr bwMode="auto">
          <a:xfrm>
            <a:off x="7280887" y="2979399"/>
            <a:ext cx="375111" cy="76292"/>
            <a:chOff x="2199" y="955"/>
            <a:chExt cx="2547" cy="506"/>
          </a:xfrm>
        </p:grpSpPr>
        <p:sp>
          <p:nvSpPr>
            <p:cNvPr id="507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08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09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10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11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12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63" name="Group 850"/>
          <p:cNvGrpSpPr>
            <a:grpSpLocks/>
          </p:cNvGrpSpPr>
          <p:nvPr/>
        </p:nvGrpSpPr>
        <p:grpSpPr bwMode="auto">
          <a:xfrm>
            <a:off x="6982054" y="3093653"/>
            <a:ext cx="373704" cy="70494"/>
            <a:chOff x="2199" y="955"/>
            <a:chExt cx="2547" cy="506"/>
          </a:xfrm>
        </p:grpSpPr>
        <p:sp>
          <p:nvSpPr>
            <p:cNvPr id="501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02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03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04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05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06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64" name="Group 850"/>
          <p:cNvGrpSpPr>
            <a:grpSpLocks/>
          </p:cNvGrpSpPr>
          <p:nvPr/>
        </p:nvGrpSpPr>
        <p:grpSpPr bwMode="auto">
          <a:xfrm>
            <a:off x="7140258" y="3506728"/>
            <a:ext cx="496588" cy="96676"/>
            <a:chOff x="2199" y="955"/>
            <a:chExt cx="2547" cy="506"/>
          </a:xfrm>
        </p:grpSpPr>
        <p:sp>
          <p:nvSpPr>
            <p:cNvPr id="495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496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497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498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499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00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65" name="Group 850"/>
          <p:cNvGrpSpPr>
            <a:grpSpLocks/>
          </p:cNvGrpSpPr>
          <p:nvPr/>
        </p:nvGrpSpPr>
        <p:grpSpPr bwMode="auto">
          <a:xfrm>
            <a:off x="8678356" y="5005218"/>
            <a:ext cx="536140" cy="131828"/>
            <a:chOff x="2199" y="955"/>
            <a:chExt cx="2547" cy="506"/>
          </a:xfrm>
        </p:grpSpPr>
        <p:sp>
          <p:nvSpPr>
            <p:cNvPr id="489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6" name="Group 850"/>
          <p:cNvGrpSpPr>
            <a:grpSpLocks/>
          </p:cNvGrpSpPr>
          <p:nvPr/>
        </p:nvGrpSpPr>
        <p:grpSpPr bwMode="auto">
          <a:xfrm>
            <a:off x="8823377" y="5413894"/>
            <a:ext cx="408699" cy="92283"/>
            <a:chOff x="2199" y="955"/>
            <a:chExt cx="2547" cy="506"/>
          </a:xfrm>
        </p:grpSpPr>
        <p:sp>
          <p:nvSpPr>
            <p:cNvPr id="483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7" name="Group 850"/>
          <p:cNvGrpSpPr>
            <a:grpSpLocks/>
          </p:cNvGrpSpPr>
          <p:nvPr/>
        </p:nvGrpSpPr>
        <p:grpSpPr bwMode="auto">
          <a:xfrm>
            <a:off x="8405892" y="5484201"/>
            <a:ext cx="408699" cy="92283"/>
            <a:chOff x="2199" y="955"/>
            <a:chExt cx="2547" cy="506"/>
          </a:xfrm>
        </p:grpSpPr>
        <p:sp>
          <p:nvSpPr>
            <p:cNvPr id="477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8" name="Group 817"/>
          <p:cNvGrpSpPr>
            <a:grpSpLocks/>
          </p:cNvGrpSpPr>
          <p:nvPr/>
        </p:nvGrpSpPr>
        <p:grpSpPr bwMode="auto">
          <a:xfrm>
            <a:off x="7389010" y="1738313"/>
            <a:ext cx="517525" cy="508000"/>
            <a:chOff x="2920" y="1424"/>
            <a:chExt cx="326" cy="320"/>
          </a:xfrm>
        </p:grpSpPr>
        <p:sp>
          <p:nvSpPr>
            <p:cNvPr id="469" name="Oval 818"/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anose="030F0702030302020204" pitchFamily="66" charset="0"/>
              </a:endParaRPr>
            </a:p>
          </p:txBody>
        </p:sp>
        <p:grpSp>
          <p:nvGrpSpPr>
            <p:cNvPr id="470" name="Group 819"/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472" name="Oval 820"/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473" name="Oval 821"/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474" name="Oval 822"/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475" name="Oval 823"/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476" name="Freeform 824"/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471" name="Freeform 825"/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66CCFF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891" name="Group 347"/>
          <p:cNvGrpSpPr>
            <a:grpSpLocks/>
          </p:cNvGrpSpPr>
          <p:nvPr/>
        </p:nvGrpSpPr>
        <p:grpSpPr bwMode="auto">
          <a:xfrm>
            <a:off x="7850174" y="2477053"/>
            <a:ext cx="416744" cy="205711"/>
            <a:chOff x="1871277" y="1576300"/>
            <a:chExt cx="1128371" cy="437861"/>
          </a:xfrm>
        </p:grpSpPr>
        <p:sp>
          <p:nvSpPr>
            <p:cNvPr id="892" name="Oval 89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3" name="Rectangle 89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4" name="Oval 89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5" name="Freeform 89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6" name="Freeform 89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7" name="Freeform 89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8" name="Freeform 89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99" name="Straight Connector 898"/>
            <p:cNvCxnSpPr>
              <a:endCxn id="89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1" name="Group 347"/>
          <p:cNvGrpSpPr>
            <a:grpSpLocks/>
          </p:cNvGrpSpPr>
          <p:nvPr/>
        </p:nvGrpSpPr>
        <p:grpSpPr bwMode="auto">
          <a:xfrm>
            <a:off x="8701349" y="2476442"/>
            <a:ext cx="416744" cy="205711"/>
            <a:chOff x="1871277" y="1576300"/>
            <a:chExt cx="1128371" cy="437861"/>
          </a:xfrm>
        </p:grpSpPr>
        <p:sp>
          <p:nvSpPr>
            <p:cNvPr id="902" name="Oval 9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3" name="Rectangle 90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4" name="Oval 90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5" name="Freeform 90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6" name="Freeform 90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7" name="Freeform 90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8" name="Freeform 90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09" name="Straight Connector 908"/>
            <p:cNvCxnSpPr>
              <a:endCxn id="90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1" name="Group 347"/>
          <p:cNvGrpSpPr>
            <a:grpSpLocks/>
          </p:cNvGrpSpPr>
          <p:nvPr/>
        </p:nvGrpSpPr>
        <p:grpSpPr bwMode="auto">
          <a:xfrm>
            <a:off x="9210788" y="2399328"/>
            <a:ext cx="416744" cy="205711"/>
            <a:chOff x="1871277" y="1576300"/>
            <a:chExt cx="1128371" cy="437861"/>
          </a:xfrm>
        </p:grpSpPr>
        <p:sp>
          <p:nvSpPr>
            <p:cNvPr id="912" name="Oval 91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13" name="Rectangle 91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4" name="Oval 91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15" name="Freeform 91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6" name="Freeform 91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7" name="Freeform 91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8" name="Freeform 91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19" name="Straight Connector 918"/>
            <p:cNvCxnSpPr>
              <a:endCxn id="91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1" name="Group 347"/>
          <p:cNvGrpSpPr>
            <a:grpSpLocks/>
          </p:cNvGrpSpPr>
          <p:nvPr/>
        </p:nvGrpSpPr>
        <p:grpSpPr bwMode="auto">
          <a:xfrm>
            <a:off x="9276480" y="2760840"/>
            <a:ext cx="416744" cy="205711"/>
            <a:chOff x="1871277" y="1576300"/>
            <a:chExt cx="1128371" cy="437861"/>
          </a:xfrm>
        </p:grpSpPr>
        <p:sp>
          <p:nvSpPr>
            <p:cNvPr id="922" name="Oval 92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3" name="Rectangle 92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4" name="Oval 92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5" name="Freeform 92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6" name="Freeform 92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7" name="Freeform 92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8" name="Freeform 92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29" name="Straight Connector 928"/>
            <p:cNvCxnSpPr>
              <a:endCxn id="92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1" name="Group 347"/>
          <p:cNvGrpSpPr>
            <a:grpSpLocks/>
          </p:cNvGrpSpPr>
          <p:nvPr/>
        </p:nvGrpSpPr>
        <p:grpSpPr bwMode="auto">
          <a:xfrm>
            <a:off x="8725005" y="2760230"/>
            <a:ext cx="416744" cy="205711"/>
            <a:chOff x="1871277" y="1576300"/>
            <a:chExt cx="1128371" cy="437861"/>
          </a:xfrm>
        </p:grpSpPr>
        <p:sp>
          <p:nvSpPr>
            <p:cNvPr id="932" name="Oval 93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33" name="Rectangle 93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4" name="Oval 93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35" name="Freeform 93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6" name="Freeform 93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7" name="Freeform 93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8" name="Freeform 93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39" name="Straight Connector 938"/>
            <p:cNvCxnSpPr>
              <a:endCxn id="93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93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1" name="Group 347"/>
          <p:cNvGrpSpPr>
            <a:grpSpLocks/>
          </p:cNvGrpSpPr>
          <p:nvPr/>
        </p:nvGrpSpPr>
        <p:grpSpPr bwMode="auto">
          <a:xfrm>
            <a:off x="8607692" y="3627283"/>
            <a:ext cx="416744" cy="205711"/>
            <a:chOff x="1871277" y="1576300"/>
            <a:chExt cx="1128371" cy="437861"/>
          </a:xfrm>
        </p:grpSpPr>
        <p:sp>
          <p:nvSpPr>
            <p:cNvPr id="942" name="Oval 94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43" name="Rectangle 94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4" name="Oval 94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45" name="Freeform 94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6" name="Freeform 94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7" name="Freeform 94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8" name="Freeform 94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49" name="Straight Connector 948"/>
            <p:cNvCxnSpPr>
              <a:endCxn id="94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1" name="Group 347"/>
          <p:cNvGrpSpPr>
            <a:grpSpLocks/>
          </p:cNvGrpSpPr>
          <p:nvPr/>
        </p:nvGrpSpPr>
        <p:grpSpPr bwMode="auto">
          <a:xfrm>
            <a:off x="8948812" y="3896991"/>
            <a:ext cx="416744" cy="205711"/>
            <a:chOff x="1871277" y="1576300"/>
            <a:chExt cx="1128371" cy="437861"/>
          </a:xfrm>
        </p:grpSpPr>
        <p:sp>
          <p:nvSpPr>
            <p:cNvPr id="952" name="Oval 95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53" name="Rectangle 95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4" name="Oval 95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55" name="Freeform 95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6" name="Freeform 95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7" name="Freeform 95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8" name="Freeform 95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59" name="Straight Connector 958"/>
            <p:cNvCxnSpPr>
              <a:endCxn id="95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Straight Connector 95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1" name="Group 347"/>
          <p:cNvGrpSpPr>
            <a:grpSpLocks/>
          </p:cNvGrpSpPr>
          <p:nvPr/>
        </p:nvGrpSpPr>
        <p:grpSpPr bwMode="auto">
          <a:xfrm>
            <a:off x="9264429" y="3636267"/>
            <a:ext cx="416744" cy="205711"/>
            <a:chOff x="1871277" y="1576300"/>
            <a:chExt cx="1128371" cy="437861"/>
          </a:xfrm>
        </p:grpSpPr>
        <p:sp>
          <p:nvSpPr>
            <p:cNvPr id="962" name="Oval 96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63" name="Rectangle 96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4" name="Oval 96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65" name="Freeform 96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6" name="Freeform 96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7" name="Freeform 96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8" name="Freeform 96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69" name="Straight Connector 968"/>
            <p:cNvCxnSpPr>
              <a:endCxn id="96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1" name="Group 347"/>
          <p:cNvGrpSpPr>
            <a:grpSpLocks/>
          </p:cNvGrpSpPr>
          <p:nvPr/>
        </p:nvGrpSpPr>
        <p:grpSpPr bwMode="auto">
          <a:xfrm>
            <a:off x="7580634" y="3656920"/>
            <a:ext cx="375153" cy="169148"/>
            <a:chOff x="1871277" y="1576300"/>
            <a:chExt cx="1128371" cy="437861"/>
          </a:xfrm>
        </p:grpSpPr>
        <p:sp>
          <p:nvSpPr>
            <p:cNvPr id="972" name="Oval 97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Comic Sans MS" panose="030F0702030302020204" pitchFamily="66" charset="0"/>
              </a:endParaRPr>
            </a:p>
          </p:txBody>
        </p:sp>
        <p:sp>
          <p:nvSpPr>
            <p:cNvPr id="973" name="Rectangle 97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974" name="Oval 97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Comic Sans MS" panose="030F0702030302020204" pitchFamily="66" charset="0"/>
              </a:endParaRPr>
            </a:p>
          </p:txBody>
        </p:sp>
        <p:sp>
          <p:nvSpPr>
            <p:cNvPr id="975" name="Freeform 97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976" name="Freeform 97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977" name="Freeform 97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978" name="Freeform 97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Comic Sans MS" panose="030F0702030302020204" pitchFamily="66" charset="0"/>
              </a:endParaRPr>
            </a:p>
          </p:txBody>
        </p:sp>
        <p:cxnSp>
          <p:nvCxnSpPr>
            <p:cNvPr id="979" name="Straight Connector 978"/>
            <p:cNvCxnSpPr>
              <a:endCxn id="97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1" name="Group 347"/>
          <p:cNvGrpSpPr>
            <a:grpSpLocks/>
          </p:cNvGrpSpPr>
          <p:nvPr/>
        </p:nvGrpSpPr>
        <p:grpSpPr bwMode="auto">
          <a:xfrm>
            <a:off x="8494247" y="4493118"/>
            <a:ext cx="522452" cy="260369"/>
            <a:chOff x="1871277" y="1576300"/>
            <a:chExt cx="1128371" cy="437861"/>
          </a:xfrm>
        </p:grpSpPr>
        <p:sp>
          <p:nvSpPr>
            <p:cNvPr id="982" name="Oval 98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83" name="Rectangle 98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4" name="Oval 98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85" name="Freeform 98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6" name="Freeform 98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7" name="Freeform 98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8" name="Freeform 98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89" name="Straight Connector 988"/>
            <p:cNvCxnSpPr>
              <a:endCxn id="98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1" name="Group 347"/>
          <p:cNvGrpSpPr>
            <a:grpSpLocks/>
          </p:cNvGrpSpPr>
          <p:nvPr/>
        </p:nvGrpSpPr>
        <p:grpSpPr bwMode="auto">
          <a:xfrm>
            <a:off x="7784655" y="4818928"/>
            <a:ext cx="522452" cy="260369"/>
            <a:chOff x="1871277" y="1576300"/>
            <a:chExt cx="1128371" cy="437861"/>
          </a:xfrm>
        </p:grpSpPr>
        <p:sp>
          <p:nvSpPr>
            <p:cNvPr id="992" name="Oval 99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93" name="Rectangle 99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4" name="Oval 99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95" name="Freeform 99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6" name="Freeform 99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7" name="Freeform 99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8" name="Freeform 99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99" name="Straight Connector 998"/>
            <p:cNvCxnSpPr>
              <a:endCxn id="99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1" name="Group 347"/>
          <p:cNvGrpSpPr>
            <a:grpSpLocks/>
          </p:cNvGrpSpPr>
          <p:nvPr/>
        </p:nvGrpSpPr>
        <p:grpSpPr bwMode="auto">
          <a:xfrm>
            <a:off x="9217291" y="4813218"/>
            <a:ext cx="522452" cy="260369"/>
            <a:chOff x="1871277" y="1576300"/>
            <a:chExt cx="1128371" cy="437861"/>
          </a:xfrm>
        </p:grpSpPr>
        <p:sp>
          <p:nvSpPr>
            <p:cNvPr id="1002" name="Oval 10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03" name="Rectangle 100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4" name="Oval 100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05" name="Freeform 100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6" name="Freeform 100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7" name="Freeform 100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8" name="Freeform 100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09" name="Straight Connector 1008"/>
            <p:cNvCxnSpPr>
              <a:endCxn id="100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3" name="Rectangle 7"/>
          <p:cNvSpPr txBox="1">
            <a:spLocks noChangeArrowheads="1"/>
          </p:cNvSpPr>
          <p:nvPr/>
        </p:nvSpPr>
        <p:spPr>
          <a:xfrm>
            <a:off x="9904330" y="6624784"/>
            <a:ext cx="1998030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6.1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introduction, services</a:t>
            </a:r>
          </a:p>
        </p:txBody>
      </p:sp>
    </p:spTree>
    <p:extLst>
      <p:ext uri="{BB962C8B-B14F-4D97-AF65-F5344CB8AC3E}">
        <p14:creationId xmlns:p14="http://schemas.microsoft.com/office/powerpoint/2010/main" val="327304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1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1052737"/>
            <a:ext cx="6309965" cy="14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1946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/>
              <a:t>"</a:t>
            </a:r>
            <a:r>
              <a:rPr lang="en-US" dirty="0" smtClean="0"/>
              <a:t>Taking turns</a:t>
            </a:r>
            <a:r>
              <a:rPr lang="en-US" altLang="ja-JP" dirty="0" smtClean="0"/>
              <a:t>"</a:t>
            </a:r>
            <a:r>
              <a:rPr lang="en-US" dirty="0" smtClean="0"/>
              <a:t> </a:t>
            </a:r>
            <a:r>
              <a:rPr lang="en-US" sz="4000" dirty="0"/>
              <a:t>MAC</a:t>
            </a:r>
            <a:r>
              <a:rPr lang="en-US" dirty="0"/>
              <a:t> protocols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1187" y="1656828"/>
            <a:ext cx="9001000" cy="5111972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</a:rPr>
              <a:t>channel partitioning MAC protocols:</a:t>
            </a:r>
          </a:p>
          <a:p>
            <a:pPr marL="638175" lvl="2" indent="-238125"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dirty="0"/>
              <a:t>share channel </a:t>
            </a:r>
            <a:r>
              <a:rPr lang="en-US" i="1" dirty="0"/>
              <a:t>efficiently</a:t>
            </a:r>
            <a:r>
              <a:rPr lang="en-US" dirty="0"/>
              <a:t> and </a:t>
            </a:r>
            <a:r>
              <a:rPr lang="en-US" i="1" dirty="0"/>
              <a:t>fairly</a:t>
            </a:r>
            <a:r>
              <a:rPr lang="en-US" dirty="0"/>
              <a:t> at high load</a:t>
            </a:r>
          </a:p>
          <a:p>
            <a:pPr marL="638175" lvl="2" indent="-238125"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dirty="0"/>
              <a:t>inefficient at low load: delay in channel access, 1/N bandwidth allocated even if only 1 active node! 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</a:rPr>
              <a:t>random access MAC protocols</a:t>
            </a:r>
          </a:p>
          <a:p>
            <a:pPr marL="638175" lvl="2" indent="-238125"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dirty="0"/>
              <a:t>efficient at low load: single node can fully utilize channel</a:t>
            </a:r>
          </a:p>
          <a:p>
            <a:pPr marL="638175" lvl="2" indent="-238125"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dirty="0"/>
              <a:t>high load: collision overhead</a:t>
            </a:r>
          </a:p>
          <a:p>
            <a:pPr>
              <a:buFont typeface="Wingdings" charset="0"/>
              <a:buNone/>
              <a:defRPr/>
            </a:pPr>
            <a:r>
              <a:rPr lang="en-US" altLang="ja-JP" dirty="0" smtClean="0">
                <a:solidFill>
                  <a:srgbClr val="CC0000"/>
                </a:solidFill>
              </a:rPr>
              <a:t>"</a:t>
            </a:r>
            <a:r>
              <a:rPr lang="en-US" dirty="0" smtClean="0">
                <a:solidFill>
                  <a:srgbClr val="CC0000"/>
                </a:solidFill>
              </a:rPr>
              <a:t>taking turns</a:t>
            </a:r>
            <a:r>
              <a:rPr lang="en-US" altLang="ja-JP" dirty="0" smtClean="0">
                <a:solidFill>
                  <a:srgbClr val="CC0000"/>
                </a:solidFill>
              </a:rPr>
              <a:t>"</a:t>
            </a:r>
            <a:r>
              <a:rPr lang="en-US" dirty="0" smtClean="0">
                <a:solidFill>
                  <a:srgbClr val="CC0000"/>
                </a:solidFill>
              </a:rPr>
              <a:t> </a:t>
            </a:r>
            <a:r>
              <a:rPr lang="en-US" dirty="0">
                <a:solidFill>
                  <a:srgbClr val="CC0000"/>
                </a:solidFill>
              </a:rPr>
              <a:t>protocols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look for best of both worlds!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257466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9" name="Group 55"/>
          <p:cNvGrpSpPr>
            <a:grpSpLocks/>
          </p:cNvGrpSpPr>
          <p:nvPr/>
        </p:nvGrpSpPr>
        <p:grpSpPr bwMode="auto">
          <a:xfrm>
            <a:off x="5922963" y="4154489"/>
            <a:ext cx="781050" cy="681037"/>
            <a:chOff x="-44" y="1473"/>
            <a:chExt cx="981" cy="1105"/>
          </a:xfrm>
        </p:grpSpPr>
        <p:pic>
          <p:nvPicPr>
            <p:cNvPr id="111652" name="Picture 56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3" name="Freeform 5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0" name="Group 58"/>
          <p:cNvGrpSpPr>
            <a:grpSpLocks/>
          </p:cNvGrpSpPr>
          <p:nvPr/>
        </p:nvGrpSpPr>
        <p:grpSpPr bwMode="auto">
          <a:xfrm>
            <a:off x="6215063" y="3549650"/>
            <a:ext cx="781050" cy="681038"/>
            <a:chOff x="-44" y="1473"/>
            <a:chExt cx="981" cy="1105"/>
          </a:xfrm>
        </p:grpSpPr>
        <p:pic>
          <p:nvPicPr>
            <p:cNvPr id="111650" name="Picture 5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1" name="Freeform 6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1" name="Group 61"/>
          <p:cNvGrpSpPr>
            <a:grpSpLocks/>
          </p:cNvGrpSpPr>
          <p:nvPr/>
        </p:nvGrpSpPr>
        <p:grpSpPr bwMode="auto">
          <a:xfrm>
            <a:off x="6496050" y="2935289"/>
            <a:ext cx="781050" cy="681037"/>
            <a:chOff x="-44" y="1473"/>
            <a:chExt cx="981" cy="1105"/>
          </a:xfrm>
        </p:grpSpPr>
        <p:pic>
          <p:nvPicPr>
            <p:cNvPr id="111648" name="Picture 6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9" name="Freeform 6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2" name="Group 64"/>
          <p:cNvGrpSpPr>
            <a:grpSpLocks/>
          </p:cNvGrpSpPr>
          <p:nvPr/>
        </p:nvGrpSpPr>
        <p:grpSpPr bwMode="auto">
          <a:xfrm>
            <a:off x="6797675" y="2354264"/>
            <a:ext cx="781050" cy="681037"/>
            <a:chOff x="-44" y="1473"/>
            <a:chExt cx="981" cy="1105"/>
          </a:xfrm>
        </p:grpSpPr>
        <p:pic>
          <p:nvPicPr>
            <p:cNvPr id="111646" name="Picture 6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7" name="Freeform 6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3" name="Group 67"/>
          <p:cNvGrpSpPr>
            <a:grpSpLocks/>
          </p:cNvGrpSpPr>
          <p:nvPr/>
        </p:nvGrpSpPr>
        <p:grpSpPr bwMode="auto">
          <a:xfrm flipH="1">
            <a:off x="8334375" y="2600325"/>
            <a:ext cx="781050" cy="681038"/>
            <a:chOff x="-44" y="1473"/>
            <a:chExt cx="981" cy="1105"/>
          </a:xfrm>
        </p:grpSpPr>
        <p:pic>
          <p:nvPicPr>
            <p:cNvPr id="111644" name="Picture 6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5" name="Freeform 6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48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4563" y="1485900"/>
            <a:ext cx="3460750" cy="5062538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</a:rPr>
              <a:t>polling:</a:t>
            </a:r>
            <a:r>
              <a:rPr lang="en-US" sz="3200" b="1" dirty="0">
                <a:solidFill>
                  <a:srgbClr val="CC0000"/>
                </a:solidFill>
              </a:rPr>
              <a:t> </a:t>
            </a:r>
            <a:endParaRPr lang="en-US" sz="3200" dirty="0">
              <a:solidFill>
                <a:srgbClr val="CC0000"/>
              </a:solidFill>
            </a:endParaRPr>
          </a:p>
          <a:p>
            <a:pPr marL="238125" indent="-238125">
              <a:defRPr/>
            </a:pPr>
            <a:r>
              <a:rPr lang="en-US" sz="2400" dirty="0"/>
              <a:t>master node </a:t>
            </a:r>
            <a:r>
              <a:rPr lang="en-US" altLang="ja-JP" sz="2400" dirty="0" smtClean="0"/>
              <a:t>"</a:t>
            </a:r>
            <a:r>
              <a:rPr lang="en-US" sz="2400" dirty="0" smtClean="0"/>
              <a:t>invites</a:t>
            </a:r>
            <a:r>
              <a:rPr lang="en-US" altLang="ja-JP" sz="2400" dirty="0" smtClean="0"/>
              <a:t>"</a:t>
            </a:r>
            <a:r>
              <a:rPr lang="en-US" sz="2400" dirty="0" smtClean="0"/>
              <a:t> </a:t>
            </a:r>
            <a:r>
              <a:rPr lang="en-US" sz="2400" dirty="0"/>
              <a:t>slave nodes to transmit in turn</a:t>
            </a:r>
          </a:p>
          <a:p>
            <a:pPr marL="238125" indent="-238125">
              <a:defRPr/>
            </a:pPr>
            <a:r>
              <a:rPr lang="en-US" sz="2400" dirty="0"/>
              <a:t>typically used with </a:t>
            </a:r>
            <a:r>
              <a:rPr lang="en-US" altLang="ja-JP" sz="2400" dirty="0" smtClean="0"/>
              <a:t>"</a:t>
            </a:r>
            <a:r>
              <a:rPr lang="en-US" sz="2400" dirty="0" smtClean="0"/>
              <a:t>dumb</a:t>
            </a:r>
            <a:r>
              <a:rPr lang="en-US" altLang="ja-JP" sz="2400" dirty="0" smtClean="0"/>
              <a:t>"</a:t>
            </a:r>
            <a:r>
              <a:rPr lang="en-US" sz="2400" dirty="0" smtClean="0"/>
              <a:t> </a:t>
            </a:r>
            <a:r>
              <a:rPr lang="en-US" sz="2400" dirty="0"/>
              <a:t>slave devices</a:t>
            </a:r>
          </a:p>
          <a:p>
            <a:pPr marL="238125" indent="-238125">
              <a:defRPr/>
            </a:pPr>
            <a:r>
              <a:rPr lang="en-US" sz="2400" dirty="0"/>
              <a:t>concerns:</a:t>
            </a:r>
          </a:p>
          <a:p>
            <a:pPr lvl="1">
              <a:defRPr/>
            </a:pPr>
            <a:r>
              <a:rPr lang="en-US" dirty="0"/>
              <a:t>polling overhead </a:t>
            </a:r>
          </a:p>
          <a:p>
            <a:pPr lvl="1">
              <a:defRPr/>
            </a:pPr>
            <a:r>
              <a:rPr lang="en-US" dirty="0"/>
              <a:t>latency</a:t>
            </a:r>
          </a:p>
          <a:p>
            <a:pPr lvl="1">
              <a:defRPr/>
            </a:pPr>
            <a:r>
              <a:rPr lang="en-US" dirty="0"/>
              <a:t>single point of failure (master)</a:t>
            </a:r>
          </a:p>
        </p:txBody>
      </p:sp>
      <p:sp>
        <p:nvSpPr>
          <p:cNvPr id="34826" name="Line 24"/>
          <p:cNvSpPr>
            <a:spLocks noChangeShapeType="1"/>
          </p:cNvSpPr>
          <p:nvPr/>
        </p:nvSpPr>
        <p:spPr bwMode="auto">
          <a:xfrm flipH="1">
            <a:off x="6810375" y="2717800"/>
            <a:ext cx="927100" cy="177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4827" name="Line 25"/>
          <p:cNvSpPr>
            <a:spLocks noChangeShapeType="1"/>
          </p:cNvSpPr>
          <p:nvPr/>
        </p:nvSpPr>
        <p:spPr bwMode="auto">
          <a:xfrm>
            <a:off x="7451725" y="276860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4828" name="Line 31"/>
          <p:cNvSpPr>
            <a:spLocks noChangeShapeType="1"/>
          </p:cNvSpPr>
          <p:nvPr/>
        </p:nvSpPr>
        <p:spPr bwMode="auto">
          <a:xfrm>
            <a:off x="7600950" y="2982913"/>
            <a:ext cx="85883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4829" name="Line 35"/>
          <p:cNvSpPr>
            <a:spLocks noChangeShapeType="1"/>
          </p:cNvSpPr>
          <p:nvPr/>
        </p:nvSpPr>
        <p:spPr bwMode="auto">
          <a:xfrm>
            <a:off x="7180263" y="32972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4830" name="Line 37"/>
          <p:cNvSpPr>
            <a:spLocks noChangeShapeType="1"/>
          </p:cNvSpPr>
          <p:nvPr/>
        </p:nvSpPr>
        <p:spPr bwMode="auto">
          <a:xfrm>
            <a:off x="6908800" y="382587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4831" name="Line 39"/>
          <p:cNvSpPr>
            <a:spLocks noChangeShapeType="1"/>
          </p:cNvSpPr>
          <p:nvPr/>
        </p:nvSpPr>
        <p:spPr bwMode="auto">
          <a:xfrm>
            <a:off x="6637338" y="4354513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4832" name="Text Box 40"/>
          <p:cNvSpPr txBox="1">
            <a:spLocks noChangeArrowheads="1"/>
          </p:cNvSpPr>
          <p:nvPr/>
        </p:nvSpPr>
        <p:spPr bwMode="auto">
          <a:xfrm>
            <a:off x="8162925" y="3222626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solidFill>
                  <a:srgbClr val="000099"/>
                </a:solidFill>
                <a:latin typeface="Arial" charset="0"/>
              </a:rPr>
              <a:t>master</a:t>
            </a:r>
          </a:p>
        </p:txBody>
      </p:sp>
      <p:sp>
        <p:nvSpPr>
          <p:cNvPr id="34833" name="Text Box 41"/>
          <p:cNvSpPr txBox="1">
            <a:spLocks noChangeArrowheads="1"/>
          </p:cNvSpPr>
          <p:nvPr/>
        </p:nvSpPr>
        <p:spPr bwMode="auto">
          <a:xfrm>
            <a:off x="5988051" y="4808539"/>
            <a:ext cx="90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solidFill>
                  <a:srgbClr val="000099"/>
                </a:solidFill>
                <a:latin typeface="Arial" charset="0"/>
              </a:rPr>
              <a:t>slaves</a:t>
            </a:r>
          </a:p>
        </p:txBody>
      </p:sp>
      <p:grpSp>
        <p:nvGrpSpPr>
          <p:cNvPr id="184364" name="Group 44"/>
          <p:cNvGrpSpPr>
            <a:grpSpLocks/>
          </p:cNvGrpSpPr>
          <p:nvPr/>
        </p:nvGrpSpPr>
        <p:grpSpPr bwMode="auto">
          <a:xfrm>
            <a:off x="8347075" y="2636838"/>
            <a:ext cx="560388" cy="336550"/>
            <a:chOff x="4212" y="2864"/>
            <a:chExt cx="353" cy="212"/>
          </a:xfrm>
        </p:grpSpPr>
        <p:sp>
          <p:nvSpPr>
            <p:cNvPr id="34843" name="Rectangle 42"/>
            <p:cNvSpPr>
              <a:spLocks noChangeArrowheads="1"/>
            </p:cNvSpPr>
            <p:nvPr/>
          </p:nvSpPr>
          <p:spPr bwMode="auto">
            <a:xfrm>
              <a:off x="4212" y="2916"/>
              <a:ext cx="353" cy="13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844" name="Text Box 43"/>
            <p:cNvSpPr txBox="1">
              <a:spLocks noChangeArrowheads="1"/>
            </p:cNvSpPr>
            <p:nvPr/>
          </p:nvSpPr>
          <p:spPr bwMode="auto">
            <a:xfrm>
              <a:off x="4227" y="2864"/>
              <a:ext cx="3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</a:rPr>
                <a:t>poll</a:t>
              </a:r>
            </a:p>
          </p:txBody>
        </p:sp>
      </p:grpSp>
      <p:grpSp>
        <p:nvGrpSpPr>
          <p:cNvPr id="184368" name="Group 48"/>
          <p:cNvGrpSpPr>
            <a:grpSpLocks/>
          </p:cNvGrpSpPr>
          <p:nvPr/>
        </p:nvGrpSpPr>
        <p:grpSpPr bwMode="auto">
          <a:xfrm>
            <a:off x="6396038" y="3559175"/>
            <a:ext cx="595312" cy="336550"/>
            <a:chOff x="4415" y="2364"/>
            <a:chExt cx="375" cy="212"/>
          </a:xfrm>
        </p:grpSpPr>
        <p:sp>
          <p:nvSpPr>
            <p:cNvPr id="34841" name="Rectangle 46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842" name="Text Box 47"/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</a:rPr>
                <a:t>data</a:t>
              </a:r>
            </a:p>
          </p:txBody>
        </p:sp>
      </p:grpSp>
      <p:grpSp>
        <p:nvGrpSpPr>
          <p:cNvPr id="184369" name="Group 49"/>
          <p:cNvGrpSpPr>
            <a:grpSpLocks/>
          </p:cNvGrpSpPr>
          <p:nvPr/>
        </p:nvGrpSpPr>
        <p:grpSpPr bwMode="auto">
          <a:xfrm>
            <a:off x="6902451" y="2441575"/>
            <a:ext cx="595313" cy="336550"/>
            <a:chOff x="4415" y="2364"/>
            <a:chExt cx="375" cy="212"/>
          </a:xfrm>
        </p:grpSpPr>
        <p:sp>
          <p:nvSpPr>
            <p:cNvPr id="34839" name="Rectangle 50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840" name="Text Box 51"/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</a:rPr>
                <a:t>data</a:t>
              </a:r>
            </a:p>
          </p:txBody>
        </p:sp>
      </p:grpSp>
      <p:pic>
        <p:nvPicPr>
          <p:cNvPr id="111636" name="Picture 53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995363"/>
            <a:ext cx="6021933" cy="120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8" name="Rectangle 54"/>
          <p:cNvSpPr>
            <a:spLocks noGrp="1" noChangeArrowheads="1"/>
          </p:cNvSpPr>
          <p:nvPr>
            <p:ph type="title"/>
          </p:nvPr>
        </p:nvSpPr>
        <p:spPr>
          <a:xfrm>
            <a:off x="1946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/>
              <a:t>"</a:t>
            </a:r>
            <a:r>
              <a:rPr lang="en-US" dirty="0" smtClean="0"/>
              <a:t>Taking turns</a:t>
            </a:r>
            <a:r>
              <a:rPr lang="en-US" altLang="ja-JP" dirty="0" smtClean="0"/>
              <a:t>"</a:t>
            </a:r>
            <a:r>
              <a:rPr lang="en-US" dirty="0" smtClean="0"/>
              <a:t> </a:t>
            </a:r>
            <a:r>
              <a:rPr lang="en-US" dirty="0"/>
              <a:t>MAC protocols</a:t>
            </a:r>
          </a:p>
        </p:txBody>
      </p:sp>
      <p:sp>
        <p:nvSpPr>
          <p:cNvPr id="41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7211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09254 -1.85185E-6 L -0.07882 -0.03495 L -0.1526 -0.03495 " pathEditMode="relative" ptsTypes="AAAA">
                                      <p:cBhvr>
                                        <p:cTn id="9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7119 -0.00162 L 0.0599 0.03171 L 0.15122 0.03009 " pathEditMode="relative" ptsTypes="AAAA">
                                      <p:cBhvr>
                                        <p:cTn id="18" dur="2000" fill="hold"/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-0.08872 -1.85185E-6 L -0.14375 0.14167 L -0.21753 0.14167 " pathEditMode="relative" ptsTypes="AAAA">
                                      <p:cBhvr>
                                        <p:cTn id="28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2963E-6 L 0.07135 -0.00161 L 0.11754 -0.13171 L 0.21129 -0.13333 " pathEditMode="relative" ptsTypes="AAAA">
                                      <p:cBhvr>
                                        <p:cTn id="37" dur="2000" fill="hold"/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67" name="Group 21"/>
          <p:cNvGrpSpPr>
            <a:grpSpLocks/>
          </p:cNvGrpSpPr>
          <p:nvPr/>
        </p:nvGrpSpPr>
        <p:grpSpPr bwMode="auto">
          <a:xfrm>
            <a:off x="8753475" y="3667125"/>
            <a:ext cx="781050" cy="681038"/>
            <a:chOff x="-44" y="1473"/>
            <a:chExt cx="981" cy="1105"/>
          </a:xfrm>
        </p:grpSpPr>
        <p:pic>
          <p:nvPicPr>
            <p:cNvPr id="113685" name="Picture 2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6" name="Freeform 2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68" name="Group 24"/>
          <p:cNvGrpSpPr>
            <a:grpSpLocks/>
          </p:cNvGrpSpPr>
          <p:nvPr/>
        </p:nvGrpSpPr>
        <p:grpSpPr bwMode="auto">
          <a:xfrm>
            <a:off x="6038850" y="3624264"/>
            <a:ext cx="781050" cy="681037"/>
            <a:chOff x="-44" y="1473"/>
            <a:chExt cx="981" cy="1105"/>
          </a:xfrm>
        </p:grpSpPr>
        <p:pic>
          <p:nvPicPr>
            <p:cNvPr id="113683" name="Picture 2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4" name="Freeform 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69" name="Group 27"/>
          <p:cNvGrpSpPr>
            <a:grpSpLocks/>
          </p:cNvGrpSpPr>
          <p:nvPr/>
        </p:nvGrpSpPr>
        <p:grpSpPr bwMode="auto">
          <a:xfrm>
            <a:off x="7356475" y="1960564"/>
            <a:ext cx="781050" cy="681037"/>
            <a:chOff x="-44" y="1473"/>
            <a:chExt cx="981" cy="1105"/>
          </a:xfrm>
        </p:grpSpPr>
        <p:pic>
          <p:nvPicPr>
            <p:cNvPr id="113681" name="Picture 2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2" name="Freeform 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70" name="Group 30"/>
          <p:cNvGrpSpPr>
            <a:grpSpLocks/>
          </p:cNvGrpSpPr>
          <p:nvPr/>
        </p:nvGrpSpPr>
        <p:grpSpPr bwMode="auto">
          <a:xfrm>
            <a:off x="7410450" y="5408614"/>
            <a:ext cx="781050" cy="681037"/>
            <a:chOff x="-44" y="1473"/>
            <a:chExt cx="981" cy="1105"/>
          </a:xfrm>
        </p:grpSpPr>
        <p:pic>
          <p:nvPicPr>
            <p:cNvPr id="113679" name="Picture 3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0" name="Freeform 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5848" name="Rectangle 4"/>
          <p:cNvSpPr>
            <a:spLocks noChangeArrowheads="1"/>
          </p:cNvSpPr>
          <p:nvPr/>
        </p:nvSpPr>
        <p:spPr bwMode="auto">
          <a:xfrm>
            <a:off x="2124075" y="1376363"/>
            <a:ext cx="375443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3200" dirty="0">
                <a:solidFill>
                  <a:srgbClr val="CC0000"/>
                </a:solidFill>
                <a:latin typeface="Comic Sans MS" panose="030F0702030302020204" pitchFamily="66" charset="0"/>
              </a:rPr>
              <a:t>token passing:</a:t>
            </a:r>
            <a:endParaRPr lang="en-US" sz="3200" b="1" dirty="0">
              <a:solidFill>
                <a:srgbClr val="CC0000"/>
              </a:solidFill>
              <a:latin typeface="Comic Sans MS" panose="030F0702030302020204" pitchFamily="66" charset="0"/>
            </a:endParaRPr>
          </a:p>
          <a:p>
            <a:pPr marL="238125" indent="-238125" fontAlgn="base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control </a:t>
            </a:r>
            <a:r>
              <a:rPr lang="en-US" sz="2800" i="1" dirty="0">
                <a:solidFill>
                  <a:srgbClr val="FF0000"/>
                </a:solidFill>
                <a:latin typeface="Comic Sans MS" panose="030F0702030302020204" pitchFamily="66" charset="0"/>
              </a:rPr>
              <a:t>token</a:t>
            </a:r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passed from one node to next sequentially.</a:t>
            </a:r>
            <a:endParaRPr lang="en-US" sz="24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238125" indent="-238125" fontAlgn="base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token message</a:t>
            </a:r>
            <a:endParaRPr lang="en-US" sz="24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238125" indent="-238125" fontAlgn="base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concerns:</a:t>
            </a:r>
            <a:endParaRPr lang="en-US" sz="24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742950" lvl="1" indent="-285750" fontAlgn="base">
              <a:spcBef>
                <a:spcPct val="20000"/>
              </a:spcBef>
              <a:buFontTx/>
              <a:buChar char="–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token overhead </a:t>
            </a:r>
            <a:endParaRPr lang="en-US" sz="24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742950" lvl="1" indent="-285750" fontAlgn="base">
              <a:spcBef>
                <a:spcPct val="20000"/>
              </a:spcBef>
              <a:buFontTx/>
              <a:buChar char="–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latency</a:t>
            </a:r>
            <a:endParaRPr lang="en-US" sz="24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742950" lvl="1" indent="-285750" fontAlgn="base">
              <a:spcBef>
                <a:spcPct val="20000"/>
              </a:spcBef>
              <a:buFontTx/>
              <a:buChar char="–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single point of failure (token)</a:t>
            </a:r>
            <a:endParaRPr lang="en-US" sz="24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dirty="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35849" name="Oval 8"/>
          <p:cNvSpPr>
            <a:spLocks noChangeArrowheads="1"/>
          </p:cNvSpPr>
          <p:nvPr/>
        </p:nvSpPr>
        <p:spPr bwMode="auto">
          <a:xfrm>
            <a:off x="6884989" y="2617789"/>
            <a:ext cx="2046287" cy="27781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72780" name="Rectangle 12"/>
          <p:cNvSpPr>
            <a:spLocks noChangeArrowheads="1"/>
          </p:cNvSpPr>
          <p:nvPr/>
        </p:nvSpPr>
        <p:spPr bwMode="auto">
          <a:xfrm>
            <a:off x="7729539" y="1725614"/>
            <a:ext cx="274637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T</a:t>
            </a:r>
          </a:p>
        </p:txBody>
      </p:sp>
      <p:sp>
        <p:nvSpPr>
          <p:cNvPr id="672783" name="Rectangle 15"/>
          <p:cNvSpPr>
            <a:spLocks noChangeArrowheads="1"/>
          </p:cNvSpPr>
          <p:nvPr/>
        </p:nvSpPr>
        <p:spPr bwMode="auto">
          <a:xfrm>
            <a:off x="7473951" y="6008689"/>
            <a:ext cx="811213" cy="3206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672784" name="Text Box 16"/>
          <p:cNvSpPr txBox="1">
            <a:spLocks noChangeArrowheads="1"/>
          </p:cNvSpPr>
          <p:nvPr/>
        </p:nvSpPr>
        <p:spPr bwMode="auto">
          <a:xfrm>
            <a:off x="5865813" y="3079750"/>
            <a:ext cx="100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</a:rPr>
              <a:t>(nothing</a:t>
            </a:r>
          </a:p>
          <a:p>
            <a:pPr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</a:rPr>
              <a:t>to send)</a:t>
            </a:r>
          </a:p>
        </p:txBody>
      </p:sp>
      <p:sp>
        <p:nvSpPr>
          <p:cNvPr id="672785" name="Rectangle 17"/>
          <p:cNvSpPr>
            <a:spLocks noChangeArrowheads="1"/>
          </p:cNvSpPr>
          <p:nvPr/>
        </p:nvSpPr>
        <p:spPr bwMode="auto">
          <a:xfrm>
            <a:off x="6362700" y="3743326"/>
            <a:ext cx="274638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T</a:t>
            </a:r>
          </a:p>
        </p:txBody>
      </p:sp>
      <p:pic>
        <p:nvPicPr>
          <p:cNvPr id="113677" name="Picture 19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998380"/>
            <a:ext cx="6057901" cy="11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5" name="Rectangle 20"/>
          <p:cNvSpPr>
            <a:spLocks noGrp="1" noChangeArrowheads="1"/>
          </p:cNvSpPr>
          <p:nvPr>
            <p:ph type="title"/>
          </p:nvPr>
        </p:nvSpPr>
        <p:spPr>
          <a:xfrm>
            <a:off x="1946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/>
              <a:t>"</a:t>
            </a:r>
            <a:r>
              <a:rPr lang="en-US" dirty="0" smtClean="0"/>
              <a:t>Taking turns</a:t>
            </a:r>
            <a:r>
              <a:rPr lang="en-US" altLang="ja-JP" dirty="0" smtClean="0"/>
              <a:t>"</a:t>
            </a:r>
            <a:r>
              <a:rPr lang="en-US" dirty="0" smtClean="0"/>
              <a:t> </a:t>
            </a:r>
            <a:r>
              <a:rPr lang="en-US" dirty="0"/>
              <a:t>MAC protocols</a:t>
            </a:r>
          </a:p>
        </p:txBody>
      </p:sp>
      <p:sp>
        <p:nvSpPr>
          <p:cNvPr id="26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428558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3657 C 0.00694 0.06435 0.00121 0.09282 0.00139 0.10509 C 0.00156 0.11736 0.00659 0.10694 0.00017 0.10995 C -0.00625 0.11296 -0.02361 0.11273 -0.03733 0.12338 C -0.05105 0.13403 -0.06945 0.14444 -0.0823 0.17338 C -0.09514 0.20231 -0.1033 0.27847 -0.11476 0.29676 C -0.12622 0.31505 -0.14341 0.28611 -0.15105 0.28333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1354 -0.0044 0.02708 -0.0088 0.03506 0.00671 C 0.04305 0.02222 0.04236 0.06875 0.04756 0.09328 C 0.05277 0.11782 0.05538 0.13402 0.06631 0.15347 C 0.07725 0.17291 0.09982 0.19861 0.11371 0.20995 C 0.1276 0.22129 0.1434 0.20926 0.15 0.22176 C 0.15659 0.23426 0.1552 0.25949 0.15381 0.28495 " pathEditMode="relative" ptsTypes="aaaaaaA">
                                      <p:cBhvr>
                                        <p:cTn id="19" dur="2000" fill="hold"/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2431 C 0.01319 -0.0581 0.00763 -0.09167 0.01371 -0.10926 C 0.01979 -0.12685 0.04114 -0.11273 0.05503 -0.1294 C 0.06892 -0.14607 0.0875 -0.1794 0.09756 -0.20926 C 0.10763 -0.23912 0.11371 -0.27824 0.1151 -0.30926 C 0.11649 -0.34028 0.11371 -0.36783 0.10625 -0.39607 C 0.09878 -0.42431 0.08454 -0.45949 0.06996 -0.4794 C 0.05538 -0.49931 0.03142 -0.50996 0.01875 -0.51598 C 0.00607 -0.52199 0.0052 -0.51875 -0.00625 -0.51598 C -0.01771 -0.5132 -0.03698 -0.51135 -0.05 -0.49931 C -0.06303 -0.48727 -0.07605 -0.46343 -0.0849 -0.44422 C -0.09375 -0.425 -0.10018 -0.4044 -0.10365 -0.38426 C -0.10712 -0.36412 -0.10556 -0.34375 -0.10625 -0.32269 C -0.10695 -0.30162 -0.11025 -0.27801 -0.10747 -0.25764 C -0.10469 -0.23727 -0.09705 -0.21852 -0.08994 -0.20093 C -0.08282 -0.18334 -0.07553 -0.1669 -0.06494 -0.15255 C -0.05434 -0.1382 -0.03768 -0.12107 -0.02622 -0.11435 C -0.01476 -0.10764 -0.00174 -0.11806 0.00381 -0.11273 C 0.00937 -0.10741 0.00677 -0.09931 0.00746 -0.08264 C 0.00816 -0.06598 0.00781 -0.03935 0.00746 -0.01273 " pathEditMode="relative" rAng="0" ptsTypes="aaaaaaaaaaaaaaaaaaaA">
                                      <p:cBhvr>
                                        <p:cTn id="23" dur="2000" fill="hold"/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-2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80" grpId="0" animBg="1"/>
      <p:bldP spid="672780" grpId="1" animBg="1"/>
      <p:bldP spid="672783" grpId="0" animBg="1"/>
      <p:bldP spid="672783" grpId="1" animBg="1"/>
      <p:bldP spid="672784" grpId="0"/>
      <p:bldP spid="672785" grpId="0" animBg="1"/>
      <p:bldP spid="672785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44"/>
          <p:cNvSpPr>
            <a:spLocks noChangeArrowheads="1"/>
          </p:cNvSpPr>
          <p:nvPr/>
        </p:nvSpPr>
        <p:spPr bwMode="auto">
          <a:xfrm>
            <a:off x="2708276" y="2614614"/>
            <a:ext cx="955675" cy="7000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dirty="0">
              <a:solidFill>
                <a:srgbClr val="000099"/>
              </a:solidFill>
              <a:latin typeface="Times New Roman" charset="0"/>
            </a:endParaRPr>
          </a:p>
        </p:txBody>
      </p:sp>
      <p:sp>
        <p:nvSpPr>
          <p:cNvPr id="115714" name="Text Box 45"/>
          <p:cNvSpPr txBox="1">
            <a:spLocks noChangeArrowheads="1"/>
          </p:cNvSpPr>
          <p:nvPr/>
        </p:nvSpPr>
        <p:spPr bwMode="auto">
          <a:xfrm>
            <a:off x="2147889" y="2073275"/>
            <a:ext cx="19256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1600" i="0" dirty="0">
                <a:solidFill>
                  <a:srgbClr val="000099"/>
                </a:solidFill>
                <a:latin typeface="Arial" charset="0"/>
              </a:rPr>
              <a:t>cable headend</a:t>
            </a:r>
          </a:p>
        </p:txBody>
      </p:sp>
      <p:sp>
        <p:nvSpPr>
          <p:cNvPr id="22562" name="Text Box 126"/>
          <p:cNvSpPr txBox="1">
            <a:spLocks noChangeArrowheads="1"/>
          </p:cNvSpPr>
          <p:nvPr/>
        </p:nvSpPr>
        <p:spPr bwMode="auto">
          <a:xfrm>
            <a:off x="2573338" y="2584450"/>
            <a:ext cx="950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solidFill>
                  <a:srgbClr val="000099"/>
                </a:solidFill>
              </a:rPr>
              <a:t>CMTS</a:t>
            </a:r>
          </a:p>
        </p:txBody>
      </p:sp>
      <p:sp>
        <p:nvSpPr>
          <p:cNvPr id="22563" name="AutoShape 127"/>
          <p:cNvSpPr>
            <a:spLocks noChangeArrowheads="1"/>
          </p:cNvSpPr>
          <p:nvPr/>
        </p:nvSpPr>
        <p:spPr bwMode="auto">
          <a:xfrm>
            <a:off x="2613025" y="2351089"/>
            <a:ext cx="1206500" cy="26193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grpSp>
        <p:nvGrpSpPr>
          <p:cNvPr id="115717" name="Group 128"/>
          <p:cNvGrpSpPr>
            <a:grpSpLocks/>
          </p:cNvGrpSpPr>
          <p:nvPr/>
        </p:nvGrpSpPr>
        <p:grpSpPr bwMode="auto">
          <a:xfrm>
            <a:off x="2005013" y="3727451"/>
            <a:ext cx="2001708" cy="811213"/>
            <a:chOff x="3240" y="1830"/>
            <a:chExt cx="1373" cy="723"/>
          </a:xfrm>
        </p:grpSpPr>
        <p:sp>
          <p:nvSpPr>
            <p:cNvPr id="115848" name="Freeform 129"/>
            <p:cNvSpPr>
              <a:spLocks/>
            </p:cNvSpPr>
            <p:nvPr/>
          </p:nvSpPr>
          <p:spPr bwMode="auto">
            <a:xfrm>
              <a:off x="3240" y="1830"/>
              <a:ext cx="1372" cy="723"/>
            </a:xfrm>
            <a:custGeom>
              <a:avLst/>
              <a:gdLst>
                <a:gd name="T0" fmla="*/ 145855 w 765"/>
                <a:gd name="T1" fmla="*/ 931 h 459"/>
                <a:gd name="T2" fmla="*/ 99268 w 765"/>
                <a:gd name="T3" fmla="*/ 6562 h 459"/>
                <a:gd name="T4" fmla="*/ 32950 w 765"/>
                <a:gd name="T5" fmla="*/ 9426 h 459"/>
                <a:gd name="T6" fmla="*/ 4821 w 765"/>
                <a:gd name="T7" fmla="*/ 31576 h 459"/>
                <a:gd name="T8" fmla="*/ 61950 w 765"/>
                <a:gd name="T9" fmla="*/ 41713 h 459"/>
                <a:gd name="T10" fmla="*/ 119240 w 765"/>
                <a:gd name="T11" fmla="*/ 40071 h 459"/>
                <a:gd name="T12" fmla="*/ 201010 w 765"/>
                <a:gd name="T13" fmla="*/ 41713 h 459"/>
                <a:gd name="T14" fmla="*/ 240274 w 765"/>
                <a:gd name="T15" fmla="*/ 40797 h 459"/>
                <a:gd name="T16" fmla="*/ 258901 w 765"/>
                <a:gd name="T17" fmla="*/ 34980 h 459"/>
                <a:gd name="T18" fmla="*/ 258196 w 765"/>
                <a:gd name="T19" fmla="*/ 14847 h 459"/>
                <a:gd name="T20" fmla="*/ 227858 w 765"/>
                <a:gd name="T21" fmla="*/ 3221 h 459"/>
                <a:gd name="T22" fmla="*/ 145855 w 765"/>
                <a:gd name="T23" fmla="*/ 931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22577" name="Line 130"/>
            <p:cNvSpPr>
              <a:spLocks noChangeShapeType="1"/>
            </p:cNvSpPr>
            <p:nvPr/>
          </p:nvSpPr>
          <p:spPr bwMode="auto">
            <a:xfrm flipV="1">
              <a:off x="3763" y="2054"/>
              <a:ext cx="108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78" name="Line 131"/>
            <p:cNvSpPr>
              <a:spLocks noChangeShapeType="1"/>
            </p:cNvSpPr>
            <p:nvPr/>
          </p:nvSpPr>
          <p:spPr bwMode="auto">
            <a:xfrm>
              <a:off x="3616" y="2204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79" name="Line 132"/>
            <p:cNvSpPr>
              <a:spLocks noChangeShapeType="1"/>
            </p:cNvSpPr>
            <p:nvPr/>
          </p:nvSpPr>
          <p:spPr bwMode="auto">
            <a:xfrm flipV="1">
              <a:off x="3763" y="2114"/>
              <a:ext cx="226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80" name="Line 133"/>
            <p:cNvSpPr>
              <a:spLocks noChangeShapeType="1"/>
            </p:cNvSpPr>
            <p:nvPr/>
          </p:nvSpPr>
          <p:spPr bwMode="auto">
            <a:xfrm>
              <a:off x="4076" y="2113"/>
              <a:ext cx="0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81" name="Line 134"/>
            <p:cNvSpPr>
              <a:spLocks noChangeShapeType="1"/>
            </p:cNvSpPr>
            <p:nvPr/>
          </p:nvSpPr>
          <p:spPr bwMode="auto">
            <a:xfrm>
              <a:off x="3779" y="2380"/>
              <a:ext cx="1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82" name="Line 135"/>
            <p:cNvSpPr>
              <a:spLocks noChangeShapeType="1"/>
            </p:cNvSpPr>
            <p:nvPr/>
          </p:nvSpPr>
          <p:spPr bwMode="auto">
            <a:xfrm>
              <a:off x="4255" y="2372"/>
              <a:ext cx="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15855" name="Group 136"/>
            <p:cNvGrpSpPr>
              <a:grpSpLocks/>
            </p:cNvGrpSpPr>
            <p:nvPr/>
          </p:nvGrpSpPr>
          <p:grpSpPr bwMode="auto">
            <a:xfrm>
              <a:off x="3860" y="1969"/>
              <a:ext cx="335" cy="148"/>
              <a:chOff x="4650" y="1129"/>
              <a:chExt cx="246" cy="95"/>
            </a:xfrm>
          </p:grpSpPr>
          <p:sp>
            <p:nvSpPr>
              <p:cNvPr id="11588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solidFill>
                    <a:srgbClr val="000099"/>
                  </a:solidFill>
                  <a:latin typeface="Times New Roman" charset="0"/>
                </a:endParaRPr>
              </a:p>
            </p:txBody>
          </p:sp>
          <p:sp>
            <p:nvSpPr>
              <p:cNvPr id="11588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solidFill>
                    <a:srgbClr val="000099"/>
                  </a:solidFill>
                  <a:latin typeface="Times New Roman" charset="0"/>
                </a:endParaRPr>
              </a:p>
            </p:txBody>
          </p:sp>
          <p:sp>
            <p:nvSpPr>
              <p:cNvPr id="11588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solidFill>
                    <a:srgbClr val="000099"/>
                  </a:solidFill>
                  <a:latin typeface="Times New Roman" charset="0"/>
                </a:endParaRPr>
              </a:p>
            </p:txBody>
          </p:sp>
          <p:grpSp>
            <p:nvGrpSpPr>
              <p:cNvPr id="115888" name="Group 14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5891" name="Freeform 14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5892" name="Freeform 14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22617" name="Line 143"/>
              <p:cNvSpPr>
                <a:spLocks noChangeShapeType="1"/>
              </p:cNvSpPr>
              <p:nvPr/>
            </p:nvSpPr>
            <p:spPr bwMode="auto">
              <a:xfrm>
                <a:off x="4650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618" name="Line 14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15856" name="Group 145"/>
            <p:cNvGrpSpPr>
              <a:grpSpLocks/>
            </p:cNvGrpSpPr>
            <p:nvPr/>
          </p:nvGrpSpPr>
          <p:grpSpPr bwMode="auto">
            <a:xfrm>
              <a:off x="3922" y="2284"/>
              <a:ext cx="336" cy="154"/>
              <a:chOff x="4650" y="1129"/>
              <a:chExt cx="246" cy="95"/>
            </a:xfrm>
          </p:grpSpPr>
          <p:sp>
            <p:nvSpPr>
              <p:cNvPr id="11587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solidFill>
                    <a:srgbClr val="000099"/>
                  </a:solidFill>
                  <a:latin typeface="Times New Roman" charset="0"/>
                </a:endParaRPr>
              </a:p>
            </p:txBody>
          </p:sp>
          <p:sp>
            <p:nvSpPr>
              <p:cNvPr id="11587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solidFill>
                    <a:srgbClr val="000099"/>
                  </a:solidFill>
                  <a:latin typeface="Times New Roman" charset="0"/>
                </a:endParaRPr>
              </a:p>
            </p:txBody>
          </p:sp>
          <p:sp>
            <p:nvSpPr>
              <p:cNvPr id="11587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solidFill>
                    <a:srgbClr val="000099"/>
                  </a:solidFill>
                  <a:latin typeface="Times New Roman" charset="0"/>
                </a:endParaRPr>
              </a:p>
            </p:txBody>
          </p:sp>
          <p:grpSp>
            <p:nvGrpSpPr>
              <p:cNvPr id="115880" name="Group 14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5883" name="Freeform 15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5884" name="Freeform 15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22609" name="Line 15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610" name="Line 153"/>
              <p:cNvSpPr>
                <a:spLocks noChangeShapeType="1"/>
              </p:cNvSpPr>
              <p:nvPr/>
            </p:nvSpPr>
            <p:spPr bwMode="auto">
              <a:xfrm>
                <a:off x="4894" y="1161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15857" name="Group 154"/>
            <p:cNvGrpSpPr>
              <a:grpSpLocks/>
            </p:cNvGrpSpPr>
            <p:nvPr/>
          </p:nvGrpSpPr>
          <p:grpSpPr bwMode="auto">
            <a:xfrm>
              <a:off x="3443" y="2054"/>
              <a:ext cx="335" cy="149"/>
              <a:chOff x="4650" y="1129"/>
              <a:chExt cx="246" cy="95"/>
            </a:xfrm>
          </p:grpSpPr>
          <p:sp>
            <p:nvSpPr>
              <p:cNvPr id="11586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solidFill>
                    <a:srgbClr val="000099"/>
                  </a:solidFill>
                  <a:latin typeface="Times New Roman" charset="0"/>
                </a:endParaRPr>
              </a:p>
            </p:txBody>
          </p:sp>
          <p:sp>
            <p:nvSpPr>
              <p:cNvPr id="11587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solidFill>
                    <a:srgbClr val="000099"/>
                  </a:solidFill>
                  <a:latin typeface="Times New Roman" charset="0"/>
                </a:endParaRPr>
              </a:p>
            </p:txBody>
          </p:sp>
          <p:sp>
            <p:nvSpPr>
              <p:cNvPr id="11587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solidFill>
                    <a:srgbClr val="000099"/>
                  </a:solidFill>
                  <a:latin typeface="Times New Roman" charset="0"/>
                </a:endParaRPr>
              </a:p>
            </p:txBody>
          </p:sp>
          <p:grpSp>
            <p:nvGrpSpPr>
              <p:cNvPr id="115872" name="Group 15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5875" name="Freeform 15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5876" name="Freeform 16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22601" name="Line 161"/>
              <p:cNvSpPr>
                <a:spLocks noChangeShapeType="1"/>
              </p:cNvSpPr>
              <p:nvPr/>
            </p:nvSpPr>
            <p:spPr bwMode="auto">
              <a:xfrm>
                <a:off x="4650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602" name="Line 16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15858" name="Group 163"/>
            <p:cNvGrpSpPr>
              <a:grpSpLocks/>
            </p:cNvGrpSpPr>
            <p:nvPr/>
          </p:nvGrpSpPr>
          <p:grpSpPr bwMode="auto">
            <a:xfrm>
              <a:off x="3452" y="2284"/>
              <a:ext cx="336" cy="148"/>
              <a:chOff x="4650" y="1129"/>
              <a:chExt cx="246" cy="95"/>
            </a:xfrm>
          </p:grpSpPr>
          <p:sp>
            <p:nvSpPr>
              <p:cNvPr id="11586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solidFill>
                    <a:srgbClr val="000099"/>
                  </a:solidFill>
                  <a:latin typeface="Times New Roman" charset="0"/>
                </a:endParaRPr>
              </a:p>
            </p:txBody>
          </p:sp>
          <p:sp>
            <p:nvSpPr>
              <p:cNvPr id="11586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solidFill>
                    <a:srgbClr val="000099"/>
                  </a:solidFill>
                  <a:latin typeface="Times New Roman" charset="0"/>
                </a:endParaRPr>
              </a:p>
            </p:txBody>
          </p:sp>
          <p:sp>
            <p:nvSpPr>
              <p:cNvPr id="11586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solidFill>
                    <a:srgbClr val="000099"/>
                  </a:solidFill>
                  <a:latin typeface="Times New Roman" charset="0"/>
                </a:endParaRPr>
              </a:p>
            </p:txBody>
          </p:sp>
          <p:grpSp>
            <p:nvGrpSpPr>
              <p:cNvPr id="115864" name="Group 167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5867" name="Freeform 16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5868" name="Freeform 16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22593" name="Line 170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594" name="Line 171"/>
              <p:cNvSpPr>
                <a:spLocks noChangeShapeType="1"/>
              </p:cNvSpPr>
              <p:nvPr/>
            </p:nvSpPr>
            <p:spPr bwMode="auto">
              <a:xfrm>
                <a:off x="4893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2587" name="Line 172"/>
            <p:cNvSpPr>
              <a:spLocks noChangeShapeType="1"/>
            </p:cNvSpPr>
            <p:nvPr/>
          </p:nvSpPr>
          <p:spPr bwMode="auto">
            <a:xfrm>
              <a:off x="4423" y="2370"/>
              <a:ext cx="15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5860" name="Text Box 580"/>
            <p:cNvSpPr txBox="1">
              <a:spLocks noChangeArrowheads="1"/>
            </p:cNvSpPr>
            <p:nvPr/>
          </p:nvSpPr>
          <p:spPr bwMode="auto">
            <a:xfrm>
              <a:off x="4231" y="1988"/>
              <a:ext cx="38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99"/>
                  </a:solidFill>
                  <a:latin typeface="Arial" charset="0"/>
                </a:rPr>
                <a:t>ISP</a:t>
              </a:r>
            </a:p>
          </p:txBody>
        </p:sp>
      </p:grpSp>
      <p:sp>
        <p:nvSpPr>
          <p:cNvPr id="115718" name="Freeform 174"/>
          <p:cNvSpPr>
            <a:spLocks/>
          </p:cNvSpPr>
          <p:nvPr/>
        </p:nvSpPr>
        <p:spPr bwMode="auto">
          <a:xfrm flipH="1">
            <a:off x="3087688" y="3040063"/>
            <a:ext cx="163512" cy="927100"/>
          </a:xfrm>
          <a:custGeom>
            <a:avLst/>
            <a:gdLst>
              <a:gd name="T0" fmla="*/ 0 w 130"/>
              <a:gd name="T1" fmla="*/ 0 h 584"/>
              <a:gd name="T2" fmla="*/ 2147483647 w 130"/>
              <a:gd name="T3" fmla="*/ 0 h 584"/>
              <a:gd name="T4" fmla="*/ 2147483647 w 130"/>
              <a:gd name="T5" fmla="*/ 2147483647 h 5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0" h="584">
                <a:moveTo>
                  <a:pt x="0" y="0"/>
                </a:moveTo>
                <a:lnTo>
                  <a:pt x="130" y="0"/>
                </a:lnTo>
                <a:lnTo>
                  <a:pt x="130" y="58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22574" name="Line 176"/>
          <p:cNvSpPr>
            <a:spLocks noChangeShapeType="1"/>
          </p:cNvSpPr>
          <p:nvPr/>
        </p:nvSpPr>
        <p:spPr bwMode="auto">
          <a:xfrm flipH="1" flipV="1">
            <a:off x="3427414" y="3163888"/>
            <a:ext cx="452437" cy="381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400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22575" name="Text Box 177"/>
          <p:cNvSpPr txBox="1">
            <a:spLocks noChangeArrowheads="1"/>
          </p:cNvSpPr>
          <p:nvPr/>
        </p:nvSpPr>
        <p:spPr bwMode="auto">
          <a:xfrm>
            <a:off x="3409950" y="3370263"/>
            <a:ext cx="17414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>
              <a:lnSpc>
                <a:spcPct val="85000"/>
              </a:lnSpc>
              <a:defRPr/>
            </a:pPr>
            <a:r>
              <a:rPr lang="en-US" sz="1400" dirty="0">
                <a:solidFill>
                  <a:srgbClr val="000099"/>
                </a:solidFill>
              </a:rPr>
              <a:t>cable modem</a:t>
            </a:r>
          </a:p>
          <a:p>
            <a:pPr algn="r">
              <a:lnSpc>
                <a:spcPct val="85000"/>
              </a:lnSpc>
              <a:defRPr/>
            </a:pPr>
            <a:r>
              <a:rPr lang="en-US" sz="1400" dirty="0">
                <a:solidFill>
                  <a:srgbClr val="000099"/>
                </a:solidFill>
              </a:rPr>
              <a:t>termination system</a:t>
            </a:r>
          </a:p>
        </p:txBody>
      </p:sp>
      <p:sp>
        <p:nvSpPr>
          <p:cNvPr id="57382" name="Rectangle 3"/>
          <p:cNvSpPr>
            <a:spLocks noChangeArrowheads="1"/>
          </p:cNvSpPr>
          <p:nvPr/>
        </p:nvSpPr>
        <p:spPr bwMode="auto">
          <a:xfrm>
            <a:off x="2093913" y="4814889"/>
            <a:ext cx="8401050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CC0000"/>
                </a:solidFill>
                <a:latin typeface="Comic Sans MS" panose="030F0702030302020204" pitchFamily="66" charset="0"/>
              </a:rPr>
              <a:t>multiple 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40Mbps downstream (broadcast) channels</a:t>
            </a:r>
          </a:p>
          <a:p>
            <a:pPr marL="742950" lvl="1" indent="-285750" fontAlgn="base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Tx/>
              <a:buChar char="–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single CMTS transmits into channels</a:t>
            </a:r>
          </a:p>
          <a:p>
            <a:pPr marL="238125" indent="-238125" fontAlgn="base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CC0000"/>
                </a:solidFill>
                <a:latin typeface="Comic Sans MS" panose="030F0702030302020204" pitchFamily="66" charset="0"/>
              </a:rPr>
              <a:t>multiple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 30 Mbps upstream channels</a:t>
            </a:r>
          </a:p>
          <a:p>
            <a:pPr marL="742950" lvl="1" indent="-285750" fontAlgn="base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Tx/>
              <a:buChar char="–"/>
              <a:defRPr/>
            </a:pPr>
            <a:r>
              <a:rPr lang="en-US" sz="2400" dirty="0">
                <a:solidFill>
                  <a:srgbClr val="CC0000"/>
                </a:solidFill>
                <a:latin typeface="Comic Sans MS" panose="030F0702030302020204" pitchFamily="66" charset="0"/>
              </a:rPr>
              <a:t>multiple access: 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all users contend for certain upstream channel time slots (others assigned)</a:t>
            </a:r>
          </a:p>
        </p:txBody>
      </p:sp>
      <p:sp>
        <p:nvSpPr>
          <p:cNvPr id="115722" name="Title 41"/>
          <p:cNvSpPr>
            <a:spLocks/>
          </p:cNvSpPr>
          <p:nvPr/>
        </p:nvSpPr>
        <p:spPr bwMode="auto">
          <a:xfrm>
            <a:off x="1905001" y="239714"/>
            <a:ext cx="5622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sz="4000" dirty="0">
                <a:solidFill>
                  <a:srgbClr val="000099"/>
                </a:solidFill>
                <a:latin typeface="Comic Sans MS" panose="030F0702030302020204" pitchFamily="66" charset="0"/>
              </a:rPr>
              <a:t>Cable access network</a:t>
            </a:r>
          </a:p>
        </p:txBody>
      </p:sp>
      <p:pic>
        <p:nvPicPr>
          <p:cNvPr id="115723" name="Picture 18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794" y="912561"/>
            <a:ext cx="5276536" cy="12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5724" name="Group 2"/>
          <p:cNvGrpSpPr>
            <a:grpSpLocks/>
          </p:cNvGrpSpPr>
          <p:nvPr/>
        </p:nvGrpSpPr>
        <p:grpSpPr bwMode="auto">
          <a:xfrm>
            <a:off x="7964489" y="2089151"/>
            <a:ext cx="2268537" cy="1462305"/>
            <a:chOff x="419100" y="1239838"/>
            <a:chExt cx="2268538" cy="1461414"/>
          </a:xfrm>
        </p:grpSpPr>
        <p:sp>
          <p:nvSpPr>
            <p:cNvPr id="22532" name="Rectangle 9"/>
            <p:cNvSpPr>
              <a:spLocks noChangeArrowheads="1"/>
            </p:cNvSpPr>
            <p:nvPr/>
          </p:nvSpPr>
          <p:spPr bwMode="auto">
            <a:xfrm>
              <a:off x="657225" y="1650750"/>
              <a:ext cx="1793876" cy="92653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5830" name="Line 7"/>
            <p:cNvSpPr>
              <a:spLocks noChangeShapeType="1"/>
            </p:cNvSpPr>
            <p:nvPr/>
          </p:nvSpPr>
          <p:spPr bwMode="auto">
            <a:xfrm flipV="1">
              <a:off x="958850" y="2201863"/>
              <a:ext cx="36512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115831" name="Text Box 39"/>
            <p:cNvSpPr txBox="1">
              <a:spLocks noChangeArrowheads="1"/>
            </p:cNvSpPr>
            <p:nvPr/>
          </p:nvSpPr>
          <p:spPr bwMode="auto">
            <a:xfrm>
              <a:off x="1234058" y="2264475"/>
              <a:ext cx="780983" cy="436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400" i="0" dirty="0">
                  <a:solidFill>
                    <a:srgbClr val="000099"/>
                  </a:solidFill>
                  <a:latin typeface="Arial" charset="0"/>
                </a:rPr>
                <a:t>cable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i="0" dirty="0">
                  <a:solidFill>
                    <a:srgbClr val="000099"/>
                  </a:solidFill>
                  <a:latin typeface="Arial" charset="0"/>
                </a:rPr>
                <a:t>modem</a:t>
              </a:r>
            </a:p>
          </p:txBody>
        </p:sp>
        <p:sp>
          <p:nvSpPr>
            <p:cNvPr id="115832" name="Text Box 41"/>
            <p:cNvSpPr txBox="1">
              <a:spLocks noChangeArrowheads="1"/>
            </p:cNvSpPr>
            <p:nvPr/>
          </p:nvSpPr>
          <p:spPr bwMode="auto">
            <a:xfrm>
              <a:off x="605394" y="2331583"/>
              <a:ext cx="712054" cy="264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400" i="0" dirty="0">
                  <a:solidFill>
                    <a:srgbClr val="000099"/>
                  </a:solidFill>
                  <a:latin typeface="Arial" charset="0"/>
                </a:rPr>
                <a:t>splitter</a:t>
              </a:r>
            </a:p>
          </p:txBody>
        </p:sp>
        <p:grpSp>
          <p:nvGrpSpPr>
            <p:cNvPr id="115833" name="Group 13"/>
            <p:cNvGrpSpPr>
              <a:grpSpLocks/>
            </p:cNvGrpSpPr>
            <p:nvPr/>
          </p:nvGrpSpPr>
          <p:grpSpPr bwMode="auto">
            <a:xfrm>
              <a:off x="1304925" y="2078038"/>
              <a:ext cx="614363" cy="220662"/>
              <a:chOff x="322" y="890"/>
              <a:chExt cx="872" cy="339"/>
            </a:xfrm>
          </p:grpSpPr>
          <p:sp>
            <p:nvSpPr>
              <p:cNvPr id="22701" name="Rectangle 14"/>
              <p:cNvSpPr>
                <a:spLocks noChangeArrowheads="1"/>
              </p:cNvSpPr>
              <p:nvPr/>
            </p:nvSpPr>
            <p:spPr bwMode="auto">
              <a:xfrm>
                <a:off x="322" y="1004"/>
                <a:ext cx="872" cy="22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02" name="Rectangle 15"/>
              <p:cNvSpPr>
                <a:spLocks noChangeArrowheads="1"/>
              </p:cNvSpPr>
              <p:nvPr/>
            </p:nvSpPr>
            <p:spPr bwMode="auto">
              <a:xfrm>
                <a:off x="394" y="1072"/>
                <a:ext cx="54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03" name="Rectangle 16"/>
              <p:cNvSpPr>
                <a:spLocks noChangeArrowheads="1"/>
              </p:cNvSpPr>
              <p:nvPr/>
            </p:nvSpPr>
            <p:spPr bwMode="auto">
              <a:xfrm>
                <a:off x="466" y="1072"/>
                <a:ext cx="56" cy="56"/>
              </a:xfrm>
              <a:prstGeom prst="rect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04" name="Rectangle 17"/>
              <p:cNvSpPr>
                <a:spLocks noChangeArrowheads="1"/>
              </p:cNvSpPr>
              <p:nvPr/>
            </p:nvSpPr>
            <p:spPr bwMode="auto">
              <a:xfrm>
                <a:off x="541" y="1070"/>
                <a:ext cx="56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05" name="Rectangle 18"/>
              <p:cNvSpPr>
                <a:spLocks noChangeArrowheads="1"/>
              </p:cNvSpPr>
              <p:nvPr/>
            </p:nvSpPr>
            <p:spPr bwMode="auto">
              <a:xfrm>
                <a:off x="615" y="1070"/>
                <a:ext cx="56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847" name="AutoShape 19"/>
              <p:cNvSpPr>
                <a:spLocks noChangeArrowheads="1"/>
              </p:cNvSpPr>
              <p:nvPr/>
            </p:nvSpPr>
            <p:spPr bwMode="auto">
              <a:xfrm rot="10800000" flipH="1">
                <a:off x="322" y="890"/>
                <a:ext cx="859" cy="11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1 w 21600"/>
                  <a:gd name="T13" fmla="*/ 4516 h 21600"/>
                  <a:gd name="T14" fmla="*/ 17099 w 21600"/>
                  <a:gd name="T15" fmla="*/ 1708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22537" name="AutoShape 21"/>
            <p:cNvSpPr>
              <a:spLocks noChangeArrowheads="1"/>
            </p:cNvSpPr>
            <p:nvPr/>
          </p:nvSpPr>
          <p:spPr bwMode="auto">
            <a:xfrm>
              <a:off x="419100" y="1239838"/>
              <a:ext cx="2268538" cy="468028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38" name="Rectangle 22"/>
            <p:cNvSpPr>
              <a:spLocks noChangeArrowheads="1"/>
            </p:cNvSpPr>
            <p:nvPr/>
          </p:nvSpPr>
          <p:spPr bwMode="auto">
            <a:xfrm>
              <a:off x="906462" y="2133056"/>
              <a:ext cx="166688" cy="144374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5836" name="Freeform 23"/>
            <p:cNvSpPr>
              <a:spLocks/>
            </p:cNvSpPr>
            <p:nvPr/>
          </p:nvSpPr>
          <p:spPr bwMode="auto">
            <a:xfrm flipH="1">
              <a:off x="970845" y="1691922"/>
              <a:ext cx="479425" cy="434975"/>
            </a:xfrm>
            <a:custGeom>
              <a:avLst/>
              <a:gdLst>
                <a:gd name="T0" fmla="*/ 2147483647 w 381"/>
                <a:gd name="T1" fmla="*/ 2147483647 h 274"/>
                <a:gd name="T2" fmla="*/ 2147483647 w 381"/>
                <a:gd name="T3" fmla="*/ 2147483647 h 274"/>
                <a:gd name="T4" fmla="*/ 0 w 381"/>
                <a:gd name="T5" fmla="*/ 0 h 2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1" h="274">
                  <a:moveTo>
                    <a:pt x="381" y="274"/>
                  </a:moveTo>
                  <a:lnTo>
                    <a:pt x="381" y="13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22540" name="Line 24"/>
            <p:cNvSpPr>
              <a:spLocks noChangeShapeType="1"/>
            </p:cNvSpPr>
            <p:nvPr/>
          </p:nvSpPr>
          <p:spPr bwMode="auto">
            <a:xfrm flipH="1">
              <a:off x="1917701" y="2215556"/>
              <a:ext cx="2397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pic>
          <p:nvPicPr>
            <p:cNvPr id="115838" name="Picture 25" descr="tv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4844" y="1355725"/>
              <a:ext cx="755650" cy="67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5839" name="Group 181"/>
            <p:cNvGrpSpPr>
              <a:grpSpLocks/>
            </p:cNvGrpSpPr>
            <p:nvPr/>
          </p:nvGrpSpPr>
          <p:grpSpPr bwMode="auto">
            <a:xfrm>
              <a:off x="1854097" y="1780738"/>
              <a:ext cx="609600" cy="609600"/>
              <a:chOff x="-44" y="1473"/>
              <a:chExt cx="981" cy="1105"/>
            </a:xfrm>
          </p:grpSpPr>
          <p:pic>
            <p:nvPicPr>
              <p:cNvPr id="115840" name="Picture 18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5841" name="Freeform 18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</p:grpSp>
      <p:grpSp>
        <p:nvGrpSpPr>
          <p:cNvPr id="115725" name="Group 8"/>
          <p:cNvGrpSpPr>
            <a:grpSpLocks/>
          </p:cNvGrpSpPr>
          <p:nvPr/>
        </p:nvGrpSpPr>
        <p:grpSpPr bwMode="auto">
          <a:xfrm>
            <a:off x="3522663" y="2298701"/>
            <a:ext cx="4938712" cy="1389063"/>
            <a:chOff x="4327270" y="1745934"/>
            <a:chExt cx="4938730" cy="1388847"/>
          </a:xfrm>
        </p:grpSpPr>
        <p:sp>
          <p:nvSpPr>
            <p:cNvPr id="22546" name="Line 94"/>
            <p:cNvSpPr>
              <a:spLocks noChangeShapeType="1"/>
            </p:cNvSpPr>
            <p:nvPr/>
          </p:nvSpPr>
          <p:spPr bwMode="auto">
            <a:xfrm>
              <a:off x="4327270" y="2504641"/>
              <a:ext cx="49387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15734" name="Group 7"/>
            <p:cNvGrpSpPr>
              <a:grpSpLocks/>
            </p:cNvGrpSpPr>
            <p:nvPr/>
          </p:nvGrpSpPr>
          <p:grpSpPr bwMode="auto">
            <a:xfrm flipH="1">
              <a:off x="5534163" y="1745934"/>
              <a:ext cx="2894013" cy="752475"/>
              <a:chOff x="5534163" y="1745934"/>
              <a:chExt cx="2894013" cy="752475"/>
            </a:xfrm>
          </p:grpSpPr>
          <p:grpSp>
            <p:nvGrpSpPr>
              <p:cNvPr id="115774" name="Group 26"/>
              <p:cNvGrpSpPr>
                <a:grpSpLocks/>
              </p:cNvGrpSpPr>
              <p:nvPr/>
            </p:nvGrpSpPr>
            <p:grpSpPr bwMode="auto">
              <a:xfrm>
                <a:off x="5534163" y="1752284"/>
                <a:ext cx="850900" cy="527050"/>
                <a:chOff x="-490" y="1664"/>
                <a:chExt cx="1429" cy="842"/>
              </a:xfrm>
            </p:grpSpPr>
            <p:sp>
              <p:nvSpPr>
                <p:cNvPr id="22685" name="AutoShape 27"/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814" name="Group 28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8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816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>
                      <a:solidFill>
                        <a:srgbClr val="000099"/>
                      </a:solidFill>
                    </a:endParaRPr>
                  </a:p>
                </p:txBody>
              </p:sp>
              <p:grpSp>
                <p:nvGrpSpPr>
                  <p:cNvPr id="115817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95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96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97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98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99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828" name="AutoShape 37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>
                        <a:solidFill>
                          <a:srgbClr val="000099"/>
                        </a:solidFill>
                      </a:endParaRPr>
                    </a:p>
                  </p:txBody>
                </p:sp>
              </p:grpSp>
              <p:pic>
                <p:nvPicPr>
                  <p:cNvPr id="115818" name="Picture 38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2691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820" name="Freeform 40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solidFill>
                        <a:srgbClr val="000099"/>
                      </a:solidFill>
                    </a:endParaRPr>
                  </a:p>
                </p:txBody>
              </p:sp>
              <p:sp>
                <p:nvSpPr>
                  <p:cNvPr id="22693" name="Line 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822" name="Picture 42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115775" name="Group 43"/>
              <p:cNvGrpSpPr>
                <a:grpSpLocks/>
              </p:cNvGrpSpPr>
              <p:nvPr/>
            </p:nvGrpSpPr>
            <p:grpSpPr bwMode="auto">
              <a:xfrm>
                <a:off x="6435863" y="1745934"/>
                <a:ext cx="850900" cy="527050"/>
                <a:chOff x="-490" y="1664"/>
                <a:chExt cx="1429" cy="842"/>
              </a:xfrm>
            </p:grpSpPr>
            <p:sp>
              <p:nvSpPr>
                <p:cNvPr id="22669" name="AutoShape 44"/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798" name="Group 45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71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800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>
                      <a:solidFill>
                        <a:srgbClr val="000099"/>
                      </a:solidFill>
                    </a:endParaRPr>
                  </a:p>
                </p:txBody>
              </p:sp>
              <p:grpSp>
                <p:nvGrpSpPr>
                  <p:cNvPr id="115801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79" name="Rectangl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80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81" name="Rectangle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82" name="Rectangl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83" name="Rectangl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812" name="AutoShape 54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>
                        <a:solidFill>
                          <a:srgbClr val="000099"/>
                        </a:solidFill>
                      </a:endParaRPr>
                    </a:p>
                  </p:txBody>
                </p:sp>
              </p:grpSp>
              <p:pic>
                <p:nvPicPr>
                  <p:cNvPr id="115802" name="Picture 55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2675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804" name="Freeform 57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solidFill>
                        <a:srgbClr val="000099"/>
                      </a:solidFill>
                    </a:endParaRPr>
                  </a:p>
                </p:txBody>
              </p:sp>
              <p:sp>
                <p:nvSpPr>
                  <p:cNvPr id="22677" name="Line 5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806" name="Picture 59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115776" name="Group 95"/>
              <p:cNvGrpSpPr>
                <a:grpSpLocks/>
              </p:cNvGrpSpPr>
              <p:nvPr/>
            </p:nvGrpSpPr>
            <p:grpSpPr bwMode="auto">
              <a:xfrm>
                <a:off x="7577276" y="1753872"/>
                <a:ext cx="850900" cy="527050"/>
                <a:chOff x="-490" y="1664"/>
                <a:chExt cx="1429" cy="842"/>
              </a:xfrm>
            </p:grpSpPr>
            <p:sp>
              <p:nvSpPr>
                <p:cNvPr id="22621" name="AutoShape 96"/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782" name="Group 97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23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84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>
                      <a:solidFill>
                        <a:srgbClr val="000099"/>
                      </a:solidFill>
                    </a:endParaRPr>
                  </a:p>
                </p:txBody>
              </p:sp>
              <p:grpSp>
                <p:nvGrpSpPr>
                  <p:cNvPr id="115785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31" name="Rectangl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32" name="Rectangle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33" name="Rectangle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34" name="Rectangle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35" name="Rectangle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796" name="AutoShape 106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>
                        <a:solidFill>
                          <a:srgbClr val="000099"/>
                        </a:solidFill>
                      </a:endParaRPr>
                    </a:p>
                  </p:txBody>
                </p:sp>
              </p:grpSp>
              <p:pic>
                <p:nvPicPr>
                  <p:cNvPr id="115786" name="Picture 107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2627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88" name="Freeform 109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solidFill>
                        <a:srgbClr val="000099"/>
                      </a:solidFill>
                    </a:endParaRPr>
                  </a:p>
                </p:txBody>
              </p:sp>
              <p:sp>
                <p:nvSpPr>
                  <p:cNvPr id="22629" name="Line 11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790" name="Picture 111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2548" name="Text Box 112"/>
              <p:cNvSpPr txBox="1">
                <a:spLocks noChangeArrowheads="1"/>
              </p:cNvSpPr>
              <p:nvPr/>
            </p:nvSpPr>
            <p:spPr bwMode="auto">
              <a:xfrm>
                <a:off x="7188723" y="1823710"/>
                <a:ext cx="488952" cy="457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000099"/>
                    </a:solidFill>
                    <a:latin typeface="Times New Roman" charset="0"/>
                  </a:rPr>
                  <a:t>…</a:t>
                </a:r>
              </a:p>
            </p:txBody>
          </p:sp>
          <p:sp>
            <p:nvSpPr>
              <p:cNvPr id="22549" name="Line 113"/>
              <p:cNvSpPr>
                <a:spLocks noChangeShapeType="1"/>
              </p:cNvSpPr>
              <p:nvPr/>
            </p:nvSpPr>
            <p:spPr bwMode="auto">
              <a:xfrm flipH="1">
                <a:off x="6169544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550" name="Line 114"/>
              <p:cNvSpPr>
                <a:spLocks noChangeShapeType="1"/>
              </p:cNvSpPr>
              <p:nvPr/>
            </p:nvSpPr>
            <p:spPr bwMode="auto">
              <a:xfrm flipH="1">
                <a:off x="7074423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551" name="Line 115"/>
              <p:cNvSpPr>
                <a:spLocks noChangeShapeType="1"/>
              </p:cNvSpPr>
              <p:nvPr/>
            </p:nvSpPr>
            <p:spPr bwMode="auto">
              <a:xfrm flipH="1">
                <a:off x="8211077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15735" name="Group 5"/>
            <p:cNvGrpSpPr>
              <a:grpSpLocks/>
            </p:cNvGrpSpPr>
            <p:nvPr/>
          </p:nvGrpSpPr>
          <p:grpSpPr bwMode="auto">
            <a:xfrm flipH="1">
              <a:off x="7298039" y="2490881"/>
              <a:ext cx="850900" cy="627063"/>
              <a:chOff x="6488251" y="2501584"/>
              <a:chExt cx="850900" cy="627063"/>
            </a:xfrm>
          </p:grpSpPr>
          <p:grpSp>
            <p:nvGrpSpPr>
              <p:cNvPr id="115756" name="Group 77"/>
              <p:cNvGrpSpPr>
                <a:grpSpLocks/>
              </p:cNvGrpSpPr>
              <p:nvPr/>
            </p:nvGrpSpPr>
            <p:grpSpPr bwMode="auto">
              <a:xfrm>
                <a:off x="6488251" y="2601597"/>
                <a:ext cx="850900" cy="527050"/>
                <a:chOff x="-490" y="1664"/>
                <a:chExt cx="1429" cy="842"/>
              </a:xfrm>
            </p:grpSpPr>
            <p:sp>
              <p:nvSpPr>
                <p:cNvPr id="22637" name="AutoShape 78"/>
                <p:cNvSpPr>
                  <a:spLocks noChangeArrowheads="1"/>
                </p:cNvSpPr>
                <p:nvPr/>
              </p:nvSpPr>
              <p:spPr bwMode="auto">
                <a:xfrm>
                  <a:off x="-489" y="1663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759" name="Group 79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39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-329" y="1922"/>
                    <a:ext cx="1120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61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>
                      <a:solidFill>
                        <a:srgbClr val="000099"/>
                      </a:solidFill>
                    </a:endParaRPr>
                  </a:p>
                </p:txBody>
              </p:sp>
              <p:grpSp>
                <p:nvGrpSpPr>
                  <p:cNvPr id="115762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47" name="Rectangle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998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48" name="Rectangl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2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49" name="Rectangle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2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50" name="Rectangl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" y="1066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51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7" y="1066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773" name="AutoShape 88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>
                        <a:solidFill>
                          <a:srgbClr val="000099"/>
                        </a:solidFill>
                      </a:endParaRPr>
                    </a:p>
                  </p:txBody>
                </p:sp>
              </p:grpSp>
              <p:pic>
                <p:nvPicPr>
                  <p:cNvPr id="115763" name="Picture 89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2643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1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65" name="Freeform 91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solidFill>
                        <a:srgbClr val="000099"/>
                      </a:solidFill>
                    </a:endParaRPr>
                  </a:p>
                </p:txBody>
              </p:sp>
              <p:sp>
                <p:nvSpPr>
                  <p:cNvPr id="22645" name="Line 9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" y="2269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767" name="Picture 93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115757" name="Freeform 116"/>
              <p:cNvSpPr>
                <a:spLocks/>
              </p:cNvSpPr>
              <p:nvPr/>
            </p:nvSpPr>
            <p:spPr bwMode="auto">
              <a:xfrm>
                <a:off x="7159763" y="2501584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15736" name="Group 186"/>
            <p:cNvGrpSpPr>
              <a:grpSpLocks/>
            </p:cNvGrpSpPr>
            <p:nvPr/>
          </p:nvGrpSpPr>
          <p:grpSpPr bwMode="auto">
            <a:xfrm flipH="1">
              <a:off x="5984260" y="2507718"/>
              <a:ext cx="850900" cy="627063"/>
              <a:chOff x="6488251" y="2501584"/>
              <a:chExt cx="850900" cy="627063"/>
            </a:xfrm>
          </p:grpSpPr>
          <p:grpSp>
            <p:nvGrpSpPr>
              <p:cNvPr id="115738" name="Group 77"/>
              <p:cNvGrpSpPr>
                <a:grpSpLocks/>
              </p:cNvGrpSpPr>
              <p:nvPr/>
            </p:nvGrpSpPr>
            <p:grpSpPr bwMode="auto">
              <a:xfrm>
                <a:off x="6488251" y="2601597"/>
                <a:ext cx="850900" cy="527050"/>
                <a:chOff x="-490" y="1664"/>
                <a:chExt cx="1429" cy="842"/>
              </a:xfrm>
            </p:grpSpPr>
            <p:sp>
              <p:nvSpPr>
                <p:cNvPr id="190" name="AutoShape 78"/>
                <p:cNvSpPr>
                  <a:spLocks noChangeArrowheads="1"/>
                </p:cNvSpPr>
                <p:nvPr/>
              </p:nvSpPr>
              <p:spPr bwMode="auto">
                <a:xfrm>
                  <a:off x="-491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741" name="Group 79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192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-339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43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>
                      <a:solidFill>
                        <a:srgbClr val="000099"/>
                      </a:solidFill>
                    </a:endParaRPr>
                  </a:p>
                </p:txBody>
              </p:sp>
              <p:grpSp>
                <p:nvGrpSpPr>
                  <p:cNvPr id="115744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00" name="Rectangle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" y="1000"/>
                      <a:ext cx="853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01" name="Rectangl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3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02" name="Rectangle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5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03" name="Rectangl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7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04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755" name="AutoShape 88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>
                        <a:solidFill>
                          <a:srgbClr val="000099"/>
                        </a:solidFill>
                      </a:endParaRPr>
                    </a:p>
                  </p:txBody>
                </p:sp>
              </p:grpSp>
              <p:pic>
                <p:nvPicPr>
                  <p:cNvPr id="115745" name="Picture 89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96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47" name="Freeform 91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solidFill>
                        <a:srgbClr val="000099"/>
                      </a:solidFill>
                    </a:endParaRPr>
                  </a:p>
                </p:txBody>
              </p:sp>
              <p:sp>
                <p:nvSpPr>
                  <p:cNvPr id="198" name="Line 9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9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749" name="Picture 93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115739" name="Freeform 116"/>
              <p:cNvSpPr>
                <a:spLocks/>
              </p:cNvSpPr>
              <p:nvPr/>
            </p:nvSpPr>
            <p:spPr bwMode="auto">
              <a:xfrm>
                <a:off x="7159763" y="2501584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206" name="Text Box 112"/>
            <p:cNvSpPr txBox="1">
              <a:spLocks noChangeArrowheads="1"/>
            </p:cNvSpPr>
            <p:nvPr/>
          </p:nvSpPr>
          <p:spPr bwMode="auto">
            <a:xfrm>
              <a:off x="6787904" y="2596702"/>
              <a:ext cx="488952" cy="457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Times New Roman" charset="0"/>
                </a:rPr>
                <a:t>…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3087688" y="1239838"/>
            <a:ext cx="6373812" cy="938212"/>
            <a:chOff x="1987247" y="1333114"/>
            <a:chExt cx="5338532" cy="938762"/>
          </a:xfrm>
        </p:grpSpPr>
        <p:sp>
          <p:nvSpPr>
            <p:cNvPr id="22707" name="Text Box 6"/>
            <p:cNvSpPr txBox="1">
              <a:spLocks noChangeArrowheads="1"/>
            </p:cNvSpPr>
            <p:nvPr/>
          </p:nvSpPr>
          <p:spPr bwMode="auto">
            <a:xfrm>
              <a:off x="1987247" y="1333114"/>
              <a:ext cx="5338532" cy="517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600" dirty="0">
                  <a:solidFill>
                    <a:srgbClr val="000099"/>
                  </a:solidFill>
                </a:rPr>
                <a:t>Internet frames, TV channels, control  transmitted 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600" dirty="0">
                  <a:solidFill>
                    <a:srgbClr val="000099"/>
                  </a:solidFill>
                </a:rPr>
                <a:t>downstream at different frequencies</a:t>
              </a:r>
            </a:p>
          </p:txBody>
        </p:sp>
        <p:sp>
          <p:nvSpPr>
            <p:cNvPr id="115732" name="Right Arrow 9"/>
            <p:cNvSpPr>
              <a:spLocks noChangeArrowheads="1"/>
            </p:cNvSpPr>
            <p:nvPr/>
          </p:nvSpPr>
          <p:spPr bwMode="auto">
            <a:xfrm>
              <a:off x="3457110" y="1787244"/>
              <a:ext cx="2387053" cy="484632"/>
            </a:xfrm>
            <a:prstGeom prst="rightArrow">
              <a:avLst>
                <a:gd name="adj1" fmla="val 50000"/>
                <a:gd name="adj2" fmla="val 5000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00FF"/>
                </a:gs>
              </a:gsLst>
              <a:lin ang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4522789" y="3644901"/>
            <a:ext cx="5995987" cy="944563"/>
            <a:chOff x="2810374" y="3867998"/>
            <a:chExt cx="5997028" cy="944803"/>
          </a:xfrm>
        </p:grpSpPr>
        <p:sp>
          <p:nvSpPr>
            <p:cNvPr id="213" name="Text Box 6"/>
            <p:cNvSpPr txBox="1">
              <a:spLocks noChangeArrowheads="1"/>
            </p:cNvSpPr>
            <p:nvPr/>
          </p:nvSpPr>
          <p:spPr bwMode="auto">
            <a:xfrm>
              <a:off x="2810374" y="4295145"/>
              <a:ext cx="5997028" cy="517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600" dirty="0">
                  <a:solidFill>
                    <a:srgbClr val="000099"/>
                  </a:solidFill>
                </a:rPr>
                <a:t>upstream Internet frames, TV control,  transmitted 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600" dirty="0">
                  <a:solidFill>
                    <a:srgbClr val="000099"/>
                  </a:solidFill>
                </a:rPr>
                <a:t>upstream at different frequencies in time slots</a:t>
              </a:r>
            </a:p>
          </p:txBody>
        </p:sp>
        <p:sp>
          <p:nvSpPr>
            <p:cNvPr id="115730" name="Right Arrow 213"/>
            <p:cNvSpPr>
              <a:spLocks noChangeArrowheads="1"/>
            </p:cNvSpPr>
            <p:nvPr/>
          </p:nvSpPr>
          <p:spPr bwMode="auto">
            <a:xfrm rot="10800000">
              <a:off x="4197454" y="3867998"/>
              <a:ext cx="2387053" cy="484632"/>
            </a:xfrm>
            <a:prstGeom prst="rightArrow">
              <a:avLst>
                <a:gd name="adj1" fmla="val 50000"/>
                <a:gd name="adj2" fmla="val 5000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00FF"/>
                </a:gs>
              </a:gsLst>
              <a:lin ang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</p:grpSp>
      <p:pic>
        <p:nvPicPr>
          <p:cNvPr id="21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613" y="2740025"/>
            <a:ext cx="2603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84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173003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9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9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8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24" name="Rectangle 4"/>
          <p:cNvSpPr>
            <a:spLocks noChangeArrowheads="1"/>
          </p:cNvSpPr>
          <p:nvPr/>
        </p:nvSpPr>
        <p:spPr bwMode="auto">
          <a:xfrm>
            <a:off x="2439989" y="4119564"/>
            <a:ext cx="8264523" cy="3413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dirty="0">
                <a:solidFill>
                  <a:srgbClr val="CC0000"/>
                </a:solidFill>
                <a:latin typeface="Comic Sans MS" panose="030F0702030302020204" pitchFamily="66" charset="0"/>
              </a:rPr>
              <a:t>DOCSIS: </a:t>
            </a:r>
            <a:r>
              <a:rPr lang="en-US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data over cable service interface spec </a:t>
            </a:r>
            <a:endParaRPr lang="en-US" sz="2800" b="1" dirty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marL="238125" indent="-238125" fontAlgn="base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FDM over upstream, downstream frequency channels</a:t>
            </a:r>
          </a:p>
          <a:p>
            <a:pPr marL="238125" indent="-238125" fontAlgn="base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TDM upstream: some slots assigned, some have contention</a:t>
            </a:r>
          </a:p>
          <a:p>
            <a:pPr marL="742950" lvl="1" indent="-285750" fontAlgn="base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Tx/>
              <a:buChar char="–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downstream MAP frame: assigns upstream slots</a:t>
            </a:r>
          </a:p>
          <a:p>
            <a:pPr marL="742950" lvl="1" indent="-285750" fontAlgn="base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Tx/>
              <a:buChar char="–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request for upstream slots (and data) transmitted random access (binary backoff) in selected slots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dirty="0">
                <a:latin typeface="Comic Sans MS" panose="030F0702030302020204" pitchFamily="66" charset="0"/>
              </a:rPr>
              <a:t> </a:t>
            </a:r>
          </a:p>
        </p:txBody>
      </p:sp>
      <p:grpSp>
        <p:nvGrpSpPr>
          <p:cNvPr id="116740" name="Group 3"/>
          <p:cNvGrpSpPr>
            <a:grpSpLocks/>
          </p:cNvGrpSpPr>
          <p:nvPr/>
        </p:nvGrpSpPr>
        <p:grpSpPr bwMode="auto">
          <a:xfrm>
            <a:off x="2160589" y="1304925"/>
            <a:ext cx="8008937" cy="2705100"/>
            <a:chOff x="871157" y="3598021"/>
            <a:chExt cx="8009425" cy="2705644"/>
          </a:xfrm>
        </p:grpSpPr>
        <p:sp>
          <p:nvSpPr>
            <p:cNvPr id="6" name="Rectangle 5"/>
            <p:cNvSpPr/>
            <p:nvPr/>
          </p:nvSpPr>
          <p:spPr>
            <a:xfrm>
              <a:off x="4227336" y="3679000"/>
              <a:ext cx="970021" cy="4255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0099"/>
                </a:solidFill>
                <a:latin typeface="Arial"/>
                <a:cs typeface="Arial"/>
              </a:endParaRPr>
            </a:p>
          </p:txBody>
        </p:sp>
        <p:sp>
          <p:nvSpPr>
            <p:cNvPr id="116744" name="TextBox 6"/>
            <p:cNvSpPr txBox="1">
              <a:spLocks noChangeArrowheads="1"/>
            </p:cNvSpPr>
            <p:nvPr/>
          </p:nvSpPr>
          <p:spPr bwMode="auto">
            <a:xfrm>
              <a:off x="4154488" y="3716338"/>
              <a:ext cx="10364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ts val="1200"/>
                </a:lnSpc>
              </a:pPr>
              <a:r>
                <a:rPr lang="en-US" sz="10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MAP frame for</a:t>
              </a:r>
            </a:p>
            <a:p>
              <a:pPr>
                <a:lnSpc>
                  <a:spcPts val="1200"/>
                </a:lnSpc>
              </a:pPr>
              <a:r>
                <a:rPr lang="en-US" sz="10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Interval [t1, t2]</a:t>
              </a:r>
            </a:p>
          </p:txBody>
        </p:sp>
        <p:sp>
          <p:nvSpPr>
            <p:cNvPr id="116745" name="TextBox 28"/>
            <p:cNvSpPr txBox="1">
              <a:spLocks noChangeArrowheads="1"/>
            </p:cNvSpPr>
            <p:nvPr/>
          </p:nvSpPr>
          <p:spPr bwMode="auto">
            <a:xfrm>
              <a:off x="6127750" y="5278438"/>
              <a:ext cx="27528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Residences with cable modems</a:t>
              </a:r>
            </a:p>
          </p:txBody>
        </p:sp>
        <p:sp>
          <p:nvSpPr>
            <p:cNvPr id="30" name="Down Arrow 29"/>
            <p:cNvSpPr/>
            <p:nvPr/>
          </p:nvSpPr>
          <p:spPr>
            <a:xfrm rot="16200000">
              <a:off x="4257473" y="2472510"/>
              <a:ext cx="390604" cy="3607020"/>
            </a:xfrm>
            <a:prstGeom prst="down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0099"/>
                </a:solidFill>
                <a:latin typeface="Arial"/>
                <a:cs typeface="Arial"/>
              </a:endParaRPr>
            </a:p>
          </p:txBody>
        </p:sp>
        <p:sp>
          <p:nvSpPr>
            <p:cNvPr id="31" name="Down Arrow 30"/>
            <p:cNvSpPr/>
            <p:nvPr/>
          </p:nvSpPr>
          <p:spPr>
            <a:xfrm rot="5400000">
              <a:off x="4198733" y="2898046"/>
              <a:ext cx="374725" cy="3607020"/>
            </a:xfrm>
            <a:prstGeom prst="down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0099"/>
                </a:solidFill>
                <a:latin typeface="Arial"/>
                <a:cs typeface="Arial"/>
              </a:endParaRPr>
            </a:p>
          </p:txBody>
        </p:sp>
        <p:sp>
          <p:nvSpPr>
            <p:cNvPr id="116748" name="TextBox 31"/>
            <p:cNvSpPr txBox="1">
              <a:spLocks noChangeArrowheads="1"/>
            </p:cNvSpPr>
            <p:nvPr/>
          </p:nvSpPr>
          <p:spPr bwMode="auto">
            <a:xfrm>
              <a:off x="3505200" y="4124325"/>
              <a:ext cx="17452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Downstream channel i</a:t>
              </a:r>
            </a:p>
          </p:txBody>
        </p:sp>
        <p:sp>
          <p:nvSpPr>
            <p:cNvPr id="116749" name="TextBox 32"/>
            <p:cNvSpPr txBox="1">
              <a:spLocks noChangeArrowheads="1"/>
            </p:cNvSpPr>
            <p:nvPr/>
          </p:nvSpPr>
          <p:spPr bwMode="auto">
            <a:xfrm>
              <a:off x="3648075" y="4546600"/>
              <a:ext cx="15485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Upstream channel j</a:t>
              </a:r>
            </a:p>
          </p:txBody>
        </p:sp>
        <p:pic>
          <p:nvPicPr>
            <p:cNvPr id="3688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0223" y="3796499"/>
              <a:ext cx="817612" cy="242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cxnSp>
          <p:nvCxnSpPr>
            <p:cNvPr id="35" name="Straight Connector 34"/>
            <p:cNvCxnSpPr/>
            <p:nvPr/>
          </p:nvCxnSpPr>
          <p:spPr>
            <a:xfrm>
              <a:off x="3060452" y="5238239"/>
              <a:ext cx="2756068" cy="47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119194" y="5044525"/>
              <a:ext cx="0" cy="1905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204924" y="5130267"/>
              <a:ext cx="3175" cy="107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285891" y="5130267"/>
              <a:ext cx="3175" cy="107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366859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447826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528794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360817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3689141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3770109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3851076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3939981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019361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100329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181296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426226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4343231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424198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4505165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4584545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67821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767119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848086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4929054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00843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089401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170369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251336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332304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5413271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08527" y="5044525"/>
              <a:ext cx="0" cy="1905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782" name="TextBox 65"/>
            <p:cNvSpPr txBox="1">
              <a:spLocks noChangeArrowheads="1"/>
            </p:cNvSpPr>
            <p:nvPr/>
          </p:nvSpPr>
          <p:spPr bwMode="auto">
            <a:xfrm>
              <a:off x="2998788" y="5230813"/>
              <a:ext cx="317735" cy="338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t</a:t>
              </a:r>
              <a:r>
                <a:rPr lang="en-US" sz="1600" baseline="-250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16783" name="TextBox 66"/>
            <p:cNvSpPr txBox="1">
              <a:spLocks noChangeArrowheads="1"/>
            </p:cNvSpPr>
            <p:nvPr/>
          </p:nvSpPr>
          <p:spPr bwMode="auto">
            <a:xfrm>
              <a:off x="5389563" y="5246688"/>
              <a:ext cx="317735" cy="338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t</a:t>
              </a:r>
              <a:r>
                <a:rPr lang="en-US" sz="1600" baseline="-250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3111255" y="5322393"/>
              <a:ext cx="577885" cy="3176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679615" y="5328744"/>
              <a:ext cx="1870189" cy="1588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400198" y="5376379"/>
              <a:ext cx="4763" cy="512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573433" y="5384318"/>
              <a:ext cx="6350" cy="5144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788" name="TextBox 71"/>
            <p:cNvSpPr txBox="1">
              <a:spLocks noChangeArrowheads="1"/>
            </p:cNvSpPr>
            <p:nvPr/>
          </p:nvSpPr>
          <p:spPr bwMode="auto">
            <a:xfrm>
              <a:off x="4476750" y="5842000"/>
              <a:ext cx="32080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Assigned minislots containing cable modem</a:t>
              </a:r>
            </a:p>
            <a:p>
              <a:r>
                <a:rPr lang="en-US" sz="12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upstream data frames</a:t>
              </a:r>
            </a:p>
          </p:txBody>
        </p:sp>
        <p:sp>
          <p:nvSpPr>
            <p:cNvPr id="116789" name="TextBox 72"/>
            <p:cNvSpPr txBox="1">
              <a:spLocks noChangeArrowheads="1"/>
            </p:cNvSpPr>
            <p:nvPr/>
          </p:nvSpPr>
          <p:spPr bwMode="auto">
            <a:xfrm>
              <a:off x="2579688" y="5840413"/>
              <a:ext cx="189042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Minislots containing </a:t>
              </a:r>
            </a:p>
            <a:p>
              <a:r>
                <a:rPr lang="en-US" sz="12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minislots request frames</a:t>
              </a:r>
            </a:p>
          </p:txBody>
        </p:sp>
        <p:sp>
          <p:nvSpPr>
            <p:cNvPr id="116790" name="Rectangle 44"/>
            <p:cNvSpPr>
              <a:spLocks noChangeArrowheads="1"/>
            </p:cNvSpPr>
            <p:nvPr/>
          </p:nvSpPr>
          <p:spPr bwMode="auto">
            <a:xfrm>
              <a:off x="1431405" y="4202429"/>
              <a:ext cx="955675" cy="700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000099"/>
                </a:solidFill>
                <a:latin typeface="Times New Roman" charset="0"/>
              </a:endParaRPr>
            </a:p>
          </p:txBody>
        </p:sp>
        <p:sp>
          <p:nvSpPr>
            <p:cNvPr id="116791" name="Text Box 45"/>
            <p:cNvSpPr txBox="1">
              <a:spLocks noChangeArrowheads="1"/>
            </p:cNvSpPr>
            <p:nvPr/>
          </p:nvSpPr>
          <p:spPr bwMode="auto">
            <a:xfrm>
              <a:off x="871157" y="3661398"/>
              <a:ext cx="1925637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cable headend</a:t>
              </a:r>
            </a:p>
          </p:txBody>
        </p:sp>
        <p:sp>
          <p:nvSpPr>
            <p:cNvPr id="77" name="Text Box 126"/>
            <p:cNvSpPr txBox="1">
              <a:spLocks noChangeArrowheads="1"/>
            </p:cNvSpPr>
            <p:nvPr/>
          </p:nvSpPr>
          <p:spPr bwMode="auto">
            <a:xfrm>
              <a:off x="1296633" y="4171224"/>
              <a:ext cx="950970" cy="336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solidFill>
                    <a:srgbClr val="000099"/>
                  </a:solidFill>
                </a:rPr>
                <a:t>CMTS</a:t>
              </a:r>
            </a:p>
          </p:txBody>
        </p:sp>
        <p:sp>
          <p:nvSpPr>
            <p:cNvPr id="78" name="AutoShape 127"/>
            <p:cNvSpPr>
              <a:spLocks noChangeArrowheads="1"/>
            </p:cNvSpPr>
            <p:nvPr/>
          </p:nvSpPr>
          <p:spPr bwMode="auto">
            <a:xfrm>
              <a:off x="1336322" y="3939403"/>
              <a:ext cx="1206574" cy="26199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pic>
          <p:nvPicPr>
            <p:cNvPr id="79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2949" y="4326831"/>
              <a:ext cx="258778" cy="5208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6795" name="Group 77"/>
            <p:cNvGrpSpPr>
              <a:grpSpLocks/>
            </p:cNvGrpSpPr>
            <p:nvPr/>
          </p:nvGrpSpPr>
          <p:grpSpPr bwMode="auto">
            <a:xfrm flipH="1">
              <a:off x="6302761" y="3598021"/>
              <a:ext cx="1034814" cy="625180"/>
              <a:chOff x="-490" y="1664"/>
              <a:chExt cx="1429" cy="842"/>
            </a:xfrm>
          </p:grpSpPr>
          <p:sp>
            <p:nvSpPr>
              <p:cNvPr id="106" name="AutoShape 78"/>
              <p:cNvSpPr>
                <a:spLocks noChangeArrowheads="1"/>
              </p:cNvSpPr>
              <p:nvPr/>
            </p:nvSpPr>
            <p:spPr bwMode="auto">
              <a:xfrm>
                <a:off x="-490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848" name="Group 79"/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108" name="Rectangle 80"/>
                <p:cNvSpPr>
                  <a:spLocks noChangeArrowheads="1"/>
                </p:cNvSpPr>
                <p:nvPr/>
              </p:nvSpPr>
              <p:spPr bwMode="auto">
                <a:xfrm>
                  <a:off x="-336" y="1923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50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  <p:grpSp>
              <p:nvGrpSpPr>
                <p:cNvPr id="116851" name="Group 82"/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116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40" y="1000"/>
                    <a:ext cx="850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7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409" y="1073"/>
                    <a:ext cx="40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8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68" y="1073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9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537" y="1068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20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616" y="1068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6862" name="AutoShape 88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solidFill>
                        <a:srgbClr val="000099"/>
                      </a:solidFill>
                    </a:endParaRPr>
                  </a:p>
                </p:txBody>
              </p:sp>
            </p:grpSp>
            <p:pic>
              <p:nvPicPr>
                <p:cNvPr id="116852" name="Picture 89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2" name="Rectangle 90"/>
                <p:cNvSpPr>
                  <a:spLocks noChangeArrowheads="1"/>
                </p:cNvSpPr>
                <p:nvPr/>
              </p:nvSpPr>
              <p:spPr bwMode="auto">
                <a:xfrm>
                  <a:off x="530" y="2233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54" name="Freeform 91"/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37 w 381"/>
                    <a:gd name="T1" fmla="*/ 274 h 274"/>
                    <a:gd name="T2" fmla="*/ 3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4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70" y="2271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pic>
              <p:nvPicPr>
                <p:cNvPr id="116856" name="Picture 93" descr="tv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16796" name="Group 77"/>
            <p:cNvGrpSpPr>
              <a:grpSpLocks/>
            </p:cNvGrpSpPr>
            <p:nvPr/>
          </p:nvGrpSpPr>
          <p:grpSpPr bwMode="auto">
            <a:xfrm flipH="1">
              <a:off x="7513460" y="3950311"/>
              <a:ext cx="1034814" cy="625180"/>
              <a:chOff x="-490" y="1664"/>
              <a:chExt cx="1429" cy="842"/>
            </a:xfrm>
          </p:grpSpPr>
          <p:sp>
            <p:nvSpPr>
              <p:cNvPr id="178" name="AutoShape 78"/>
              <p:cNvSpPr>
                <a:spLocks noChangeArrowheads="1"/>
              </p:cNvSpPr>
              <p:nvPr/>
            </p:nvSpPr>
            <p:spPr bwMode="auto">
              <a:xfrm>
                <a:off x="-491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832" name="Group 79"/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180" name="Rectangle 80"/>
                <p:cNvSpPr>
                  <a:spLocks noChangeArrowheads="1"/>
                </p:cNvSpPr>
                <p:nvPr/>
              </p:nvSpPr>
              <p:spPr bwMode="auto">
                <a:xfrm>
                  <a:off x="-337" y="1923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34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  <p:grpSp>
              <p:nvGrpSpPr>
                <p:cNvPr id="116835" name="Group 82"/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188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23" y="1001"/>
                    <a:ext cx="864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9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2" y="1074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90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66" y="1074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91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535" y="1069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92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614" y="1069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6846" name="AutoShape 88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solidFill>
                        <a:srgbClr val="000099"/>
                      </a:solidFill>
                    </a:endParaRPr>
                  </a:p>
                </p:txBody>
              </p:sp>
            </p:grpSp>
            <p:pic>
              <p:nvPicPr>
                <p:cNvPr id="116836" name="Picture 89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4" name="Rectangle 90"/>
                <p:cNvSpPr>
                  <a:spLocks noChangeArrowheads="1"/>
                </p:cNvSpPr>
                <p:nvPr/>
              </p:nvSpPr>
              <p:spPr bwMode="auto">
                <a:xfrm>
                  <a:off x="529" y="2233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38" name="Freeform 91"/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37 w 381"/>
                    <a:gd name="T1" fmla="*/ 274 h 274"/>
                    <a:gd name="T2" fmla="*/ 3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86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70" y="2272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pic>
              <p:nvPicPr>
                <p:cNvPr id="116840" name="Picture 93" descr="tv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16797" name="Group 77"/>
            <p:cNvGrpSpPr>
              <a:grpSpLocks/>
            </p:cNvGrpSpPr>
            <p:nvPr/>
          </p:nvGrpSpPr>
          <p:grpSpPr bwMode="auto">
            <a:xfrm flipH="1">
              <a:off x="7313560" y="4655807"/>
              <a:ext cx="1034814" cy="625180"/>
              <a:chOff x="-490" y="1664"/>
              <a:chExt cx="1429" cy="842"/>
            </a:xfrm>
          </p:grpSpPr>
          <p:sp>
            <p:nvSpPr>
              <p:cNvPr id="213" name="AutoShape 78"/>
              <p:cNvSpPr>
                <a:spLocks noChangeArrowheads="1"/>
              </p:cNvSpPr>
              <p:nvPr/>
            </p:nvSpPr>
            <p:spPr bwMode="auto">
              <a:xfrm>
                <a:off x="-491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816" name="Group 79"/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215" name="Rectangle 80"/>
                <p:cNvSpPr>
                  <a:spLocks noChangeArrowheads="1"/>
                </p:cNvSpPr>
                <p:nvPr/>
              </p:nvSpPr>
              <p:spPr bwMode="auto">
                <a:xfrm>
                  <a:off x="-337" y="1922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18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  <p:grpSp>
              <p:nvGrpSpPr>
                <p:cNvPr id="116819" name="Group 82"/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223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23" y="999"/>
                    <a:ext cx="864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24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2" y="1072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25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66" y="1072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26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536" y="1067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27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1067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6830" name="AutoShape 88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solidFill>
                        <a:srgbClr val="000099"/>
                      </a:solidFill>
                    </a:endParaRPr>
                  </a:p>
                </p:txBody>
              </p:sp>
            </p:grpSp>
            <p:pic>
              <p:nvPicPr>
                <p:cNvPr id="116820" name="Picture 89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19" name="Rectangle 90"/>
                <p:cNvSpPr>
                  <a:spLocks noChangeArrowheads="1"/>
                </p:cNvSpPr>
                <p:nvPr/>
              </p:nvSpPr>
              <p:spPr bwMode="auto">
                <a:xfrm>
                  <a:off x="529" y="2232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22" name="Freeform 91"/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37 w 381"/>
                    <a:gd name="T1" fmla="*/ 274 h 274"/>
                    <a:gd name="T2" fmla="*/ 3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221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70" y="2271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pic>
              <p:nvPicPr>
                <p:cNvPr id="116824" name="Picture 93" descr="tv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16798" name="Group 77"/>
            <p:cNvGrpSpPr>
              <a:grpSpLocks/>
            </p:cNvGrpSpPr>
            <p:nvPr/>
          </p:nvGrpSpPr>
          <p:grpSpPr bwMode="auto">
            <a:xfrm flipH="1">
              <a:off x="6254794" y="4337877"/>
              <a:ext cx="1034814" cy="625180"/>
              <a:chOff x="-490" y="1664"/>
              <a:chExt cx="1429" cy="842"/>
            </a:xfrm>
          </p:grpSpPr>
          <p:sp>
            <p:nvSpPr>
              <p:cNvPr id="230" name="AutoShape 78"/>
              <p:cNvSpPr>
                <a:spLocks noChangeArrowheads="1"/>
              </p:cNvSpPr>
              <p:nvPr/>
            </p:nvSpPr>
            <p:spPr bwMode="auto">
              <a:xfrm>
                <a:off x="-490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800" name="Group 79"/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232" name="Rectangle 80"/>
                <p:cNvSpPr>
                  <a:spLocks noChangeArrowheads="1"/>
                </p:cNvSpPr>
                <p:nvPr/>
              </p:nvSpPr>
              <p:spPr bwMode="auto">
                <a:xfrm>
                  <a:off x="-337" y="1923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02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  <p:grpSp>
              <p:nvGrpSpPr>
                <p:cNvPr id="116803" name="Group 82"/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240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24" y="1000"/>
                    <a:ext cx="864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41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3" y="1073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42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67" y="1073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43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536" y="1068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44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1068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6814" name="AutoShape 88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solidFill>
                        <a:srgbClr val="000099"/>
                      </a:solidFill>
                    </a:endParaRPr>
                  </a:p>
                </p:txBody>
              </p:sp>
            </p:grpSp>
            <p:pic>
              <p:nvPicPr>
                <p:cNvPr id="116804" name="Picture 89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6" name="Rectangle 90"/>
                <p:cNvSpPr>
                  <a:spLocks noChangeArrowheads="1"/>
                </p:cNvSpPr>
                <p:nvPr/>
              </p:nvSpPr>
              <p:spPr bwMode="auto">
                <a:xfrm>
                  <a:off x="529" y="2233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06" name="Freeform 91"/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37 w 381"/>
                    <a:gd name="T1" fmla="*/ 274 h 274"/>
                    <a:gd name="T2" fmla="*/ 3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238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70" y="2271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pic>
              <p:nvPicPr>
                <p:cNvPr id="116808" name="Picture 93" descr="tv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sp>
        <p:nvSpPr>
          <p:cNvPr id="116741" name="Title 41"/>
          <p:cNvSpPr>
            <a:spLocks/>
          </p:cNvSpPr>
          <p:nvPr/>
        </p:nvSpPr>
        <p:spPr bwMode="auto">
          <a:xfrm>
            <a:off x="1905001" y="239714"/>
            <a:ext cx="5622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sz="4000" dirty="0">
                <a:solidFill>
                  <a:srgbClr val="000099"/>
                </a:solidFill>
                <a:latin typeface="Comic Sans MS" panose="030F0702030302020204" pitchFamily="66" charset="0"/>
              </a:rPr>
              <a:t>Cable access network</a:t>
            </a:r>
          </a:p>
        </p:txBody>
      </p:sp>
      <p:pic>
        <p:nvPicPr>
          <p:cNvPr id="116742" name="Picture 180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8" y="868363"/>
            <a:ext cx="46164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375423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3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9" y="920054"/>
            <a:ext cx="5760640" cy="6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Summary of </a:t>
            </a:r>
            <a:r>
              <a:rPr lang="en-US" sz="4000" dirty="0"/>
              <a:t>MAC</a:t>
            </a:r>
            <a:r>
              <a:rPr lang="en-US" dirty="0"/>
              <a:t> protocols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1"/>
            <a:ext cx="7772400" cy="4906963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</a:rPr>
              <a:t>channel partitioning,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/>
              <a:t>by time, frequency or code</a:t>
            </a:r>
          </a:p>
          <a:p>
            <a:pPr marL="690563" lvl="1" indent="-233363">
              <a:defRPr/>
            </a:pPr>
            <a:r>
              <a:rPr lang="en-US" sz="2000" dirty="0"/>
              <a:t>Time Division, Frequency Division</a:t>
            </a:r>
          </a:p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</a:rPr>
              <a:t>random access </a:t>
            </a:r>
            <a:r>
              <a:rPr lang="en-US" sz="2400" dirty="0"/>
              <a:t>(dynamic), </a:t>
            </a:r>
          </a:p>
          <a:p>
            <a:pPr marL="690563" lvl="1" indent="-233363">
              <a:defRPr/>
            </a:pPr>
            <a:r>
              <a:rPr lang="en-US" dirty="0"/>
              <a:t>ALOHA, S-ALOHA, CSMA, CSMA/CD</a:t>
            </a:r>
          </a:p>
          <a:p>
            <a:pPr marL="690563" lvl="1" indent="-233363">
              <a:defRPr/>
            </a:pPr>
            <a:r>
              <a:rPr lang="en-US" dirty="0"/>
              <a:t>carrier sensing: easy in some technologies (wire), hard in others (wireless)</a:t>
            </a:r>
          </a:p>
          <a:p>
            <a:pPr marL="690563" lvl="1" indent="-233363">
              <a:defRPr/>
            </a:pPr>
            <a:r>
              <a:rPr lang="en-US" dirty="0"/>
              <a:t>CSMA/CD used in Ethernet</a:t>
            </a:r>
          </a:p>
          <a:p>
            <a:pPr marL="690563" lvl="1" indent="-233363">
              <a:defRPr/>
            </a:pPr>
            <a:r>
              <a:rPr lang="en-US" dirty="0"/>
              <a:t>CSMA/CA used in 802.11</a:t>
            </a:r>
          </a:p>
          <a:p>
            <a:pPr marL="231775" indent="-231775">
              <a:tabLst>
                <a:tab pos="279400" algn="l"/>
              </a:tabLst>
              <a:defRPr/>
            </a:pPr>
            <a:r>
              <a:rPr lang="en-US" sz="2400" i="1" dirty="0">
                <a:solidFill>
                  <a:srgbClr val="CC0000"/>
                </a:solidFill>
              </a:rPr>
              <a:t>taking turns</a:t>
            </a:r>
          </a:p>
          <a:p>
            <a:pPr marL="690563" lvl="1" indent="-233363">
              <a:defRPr/>
            </a:pPr>
            <a:r>
              <a:rPr lang="en-US" dirty="0"/>
              <a:t>polling from central site, token passing</a:t>
            </a:r>
          </a:p>
          <a:p>
            <a:pPr marL="690563" lvl="1" indent="-233363">
              <a:defRPr/>
            </a:pPr>
            <a:r>
              <a:rPr lang="en-US" dirty="0" smtClean="0"/>
              <a:t>Bluetooth</a:t>
            </a:r>
            <a:r>
              <a:rPr lang="en-US" dirty="0"/>
              <a:t>, FDDI, </a:t>
            </a:r>
            <a:r>
              <a:rPr lang="en-US" dirty="0" smtClean="0"/>
              <a:t> </a:t>
            </a:r>
            <a:r>
              <a:rPr lang="en-US" dirty="0"/>
              <a:t>token ring 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209470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6.1 </a:t>
            </a:r>
            <a:r>
              <a:rPr lang="en-US" dirty="0">
                <a:ea typeface="ＭＳ Ｐゴシック" charset="0"/>
              </a:rPr>
              <a:t>introduction, services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6.2 error detection, correction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6.3 multiple access protocols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6.4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LANs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addressing, ARP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Ethernet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switches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VLANS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6.5 </a:t>
            </a:r>
            <a:r>
              <a:rPr lang="en-US" dirty="0">
                <a:ea typeface="ＭＳ Ｐゴシック" charset="0"/>
              </a:rPr>
              <a:t>link virtualization: MPLS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6.6 data center networking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6.7 a day in the life of a web request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7400" y="863002"/>
            <a:ext cx="7278959" cy="45719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6 The Link layer and LANs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82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6.1 </a:t>
            </a:r>
            <a:r>
              <a:rPr lang="en-US" dirty="0">
                <a:ea typeface="ＭＳ Ｐゴシック" charset="0"/>
              </a:rPr>
              <a:t>introduction, services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6.2 error detection, correction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6.3 multiple access protocols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6.4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LANs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solidFill>
                  <a:srgbClr val="FF0000"/>
                </a:solidFill>
                <a:ea typeface="宋体" panose="02010600030101010101" pitchFamily="2" charset="-122"/>
              </a:rPr>
              <a:t>addressing, ARP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Ethernet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switches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VLANS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6.5 </a:t>
            </a:r>
            <a:r>
              <a:rPr lang="en-US" dirty="0">
                <a:ea typeface="ＭＳ Ｐゴシック" charset="0"/>
              </a:rPr>
              <a:t>link virtualization: MPLS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6.6 data center networking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6.7 a day in the life of a web request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7400" y="863002"/>
            <a:ext cx="7278959" cy="45719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6 The Link layer and LANs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03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MAC</a:t>
            </a:r>
            <a:r>
              <a:rPr lang="en-US" dirty="0"/>
              <a:t> addresses and </a:t>
            </a:r>
            <a:r>
              <a:rPr lang="en-US" sz="4000" dirty="0"/>
              <a:t>ARP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529" y="1600200"/>
            <a:ext cx="8456936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32-bit IP address: </a:t>
            </a:r>
          </a:p>
          <a:p>
            <a:pPr lvl="1">
              <a:defRPr/>
            </a:pPr>
            <a:r>
              <a:rPr lang="en-US" i="1" dirty="0"/>
              <a:t>network-layer</a:t>
            </a:r>
            <a:r>
              <a:rPr lang="en-US" dirty="0"/>
              <a:t> </a:t>
            </a:r>
            <a:r>
              <a:rPr lang="en-US" dirty="0" smtClean="0"/>
              <a:t>address for interface</a:t>
            </a:r>
            <a:endParaRPr lang="en-US" dirty="0"/>
          </a:p>
          <a:p>
            <a:pPr lvl="1">
              <a:defRPr/>
            </a:pPr>
            <a:r>
              <a:rPr lang="en-US" dirty="0"/>
              <a:t>u</a:t>
            </a:r>
            <a:r>
              <a:rPr lang="en-US" dirty="0" smtClean="0"/>
              <a:t>sed for layer 3 (network layer) forwarding</a:t>
            </a:r>
            <a:endParaRPr lang="en-US" dirty="0"/>
          </a:p>
          <a:p>
            <a:pPr>
              <a:defRPr/>
            </a:pPr>
            <a:r>
              <a:rPr lang="en-US" dirty="0"/>
              <a:t>MAC (or LAN or physical or Ethernet) address: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lvl="1">
              <a:defRPr/>
            </a:pPr>
            <a:r>
              <a:rPr lang="en-US" dirty="0"/>
              <a:t>function: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i="1" dirty="0" smtClean="0">
                <a:solidFill>
                  <a:srgbClr val="CC0000"/>
                </a:solidFill>
              </a:rPr>
              <a:t>used 'locally" to get </a:t>
            </a:r>
            <a:r>
              <a:rPr lang="en-US" i="1" dirty="0">
                <a:solidFill>
                  <a:srgbClr val="CC0000"/>
                </a:solidFill>
              </a:rPr>
              <a:t>frame from one interface to another physically-connected interface (same network, in IP-addressing sense)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48 bit MAC address (for most LANs) burned in NIC ROM, also sometimes software settable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e.g.: 1A-2F-BB-76-09-AD</a:t>
            </a:r>
          </a:p>
          <a:p>
            <a:pPr lvl="1">
              <a:lnSpc>
                <a:spcPct val="90000"/>
              </a:lnSpc>
              <a:defRPr/>
            </a:pPr>
            <a:endParaRPr lang="en-US" dirty="0"/>
          </a:p>
        </p:txBody>
      </p:sp>
      <p:pic>
        <p:nvPicPr>
          <p:cNvPr id="121861" name="Picture 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3" y="900003"/>
            <a:ext cx="5424932" cy="118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6456040" y="5333097"/>
            <a:ext cx="37446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</a:rPr>
              <a:t>hexadecimal (base 16) notation</a:t>
            </a:r>
          </a:p>
          <a:p>
            <a:pPr algn="ctr"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</a:rPr>
              <a:t>(each </a:t>
            </a:r>
            <a:r>
              <a:rPr lang="en-US" altLang="ja-JP" i="0" dirty="0" smtClean="0">
                <a:solidFill>
                  <a:srgbClr val="000099"/>
                </a:solidFill>
                <a:latin typeface="Arial" charset="0"/>
              </a:rPr>
              <a:t>"</a:t>
            </a:r>
            <a:r>
              <a:rPr lang="en-US" i="0" dirty="0" smtClean="0">
                <a:solidFill>
                  <a:srgbClr val="000099"/>
                </a:solidFill>
                <a:latin typeface="Arial" charset="0"/>
              </a:rPr>
              <a:t>numeral</a:t>
            </a:r>
            <a:r>
              <a:rPr lang="en-US" altLang="ja-JP" i="0" dirty="0" smtClean="0">
                <a:solidFill>
                  <a:srgbClr val="000099"/>
                </a:solidFill>
                <a:latin typeface="Arial" charset="0"/>
              </a:rPr>
              <a:t>"</a:t>
            </a:r>
            <a:r>
              <a:rPr lang="en-US" i="0" dirty="0" smtClean="0">
                <a:solidFill>
                  <a:srgbClr val="000099"/>
                </a:solidFill>
                <a:latin typeface="Arial" charset="0"/>
              </a:rPr>
              <a:t> </a:t>
            </a:r>
            <a:r>
              <a:rPr lang="en-US" i="0" dirty="0">
                <a:solidFill>
                  <a:srgbClr val="000099"/>
                </a:solidFill>
                <a:latin typeface="Arial" charset="0"/>
              </a:rPr>
              <a:t>represents 4 bits)</a:t>
            </a:r>
          </a:p>
        </p:txBody>
      </p:sp>
      <p:sp>
        <p:nvSpPr>
          <p:cNvPr id="39944" name="Line 7"/>
          <p:cNvSpPr>
            <a:spLocks noChangeShapeType="1"/>
          </p:cNvSpPr>
          <p:nvPr/>
        </p:nvSpPr>
        <p:spPr bwMode="auto">
          <a:xfrm flipV="1">
            <a:off x="3640138" y="5326063"/>
            <a:ext cx="188912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416271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3566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LAN addresses and ARP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2109789" y="1309688"/>
            <a:ext cx="78293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solidFill>
                  <a:srgbClr val="000099"/>
                </a:solidFill>
                <a:latin typeface="Comic Sans MS" panose="030F0702030302020204" pitchFamily="66" charset="0"/>
              </a:rPr>
              <a:t>each adapter on LAN has unique </a:t>
            </a: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LAN</a:t>
            </a:r>
            <a:r>
              <a:rPr lang="en-US" sz="2800" i="0" dirty="0">
                <a:solidFill>
                  <a:srgbClr val="000099"/>
                </a:solidFill>
                <a:latin typeface="Comic Sans MS" panose="030F0702030302020204" pitchFamily="66" charset="0"/>
              </a:rPr>
              <a:t> address</a:t>
            </a:r>
          </a:p>
        </p:txBody>
      </p:sp>
      <p:sp>
        <p:nvSpPr>
          <p:cNvPr id="40966" name="Text Box 18"/>
          <p:cNvSpPr txBox="1">
            <a:spLocks noChangeArrowheads="1"/>
          </p:cNvSpPr>
          <p:nvPr/>
        </p:nvSpPr>
        <p:spPr bwMode="auto">
          <a:xfrm>
            <a:off x="8442325" y="3890963"/>
            <a:ext cx="958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FF"/>
                </a:solidFill>
                <a:latin typeface="Arial" charset="0"/>
              </a:rPr>
              <a:t>adapter</a:t>
            </a:r>
          </a:p>
        </p:txBody>
      </p:sp>
      <p:sp>
        <p:nvSpPr>
          <p:cNvPr id="123910" name="Freeform 8"/>
          <p:cNvSpPr>
            <a:spLocks/>
          </p:cNvSpPr>
          <p:nvPr/>
        </p:nvSpPr>
        <p:spPr bwMode="auto">
          <a:xfrm>
            <a:off x="3676650" y="3262313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968" name="Line 19"/>
          <p:cNvSpPr>
            <a:spLocks noChangeShapeType="1"/>
          </p:cNvSpPr>
          <p:nvPr/>
        </p:nvSpPr>
        <p:spPr bwMode="auto">
          <a:xfrm>
            <a:off x="2824163" y="3940175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0969" name="Line 20"/>
          <p:cNvSpPr>
            <a:spLocks noChangeShapeType="1"/>
          </p:cNvSpPr>
          <p:nvPr/>
        </p:nvSpPr>
        <p:spPr bwMode="auto">
          <a:xfrm>
            <a:off x="4833938" y="2808289"/>
            <a:ext cx="0" cy="655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0970" name="Line 21"/>
          <p:cNvSpPr>
            <a:spLocks noChangeShapeType="1"/>
          </p:cNvSpPr>
          <p:nvPr/>
        </p:nvSpPr>
        <p:spPr bwMode="auto">
          <a:xfrm flipH="1">
            <a:off x="5697539" y="4108450"/>
            <a:ext cx="796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0971" name="Line 22"/>
          <p:cNvSpPr>
            <a:spLocks noChangeShapeType="1"/>
          </p:cNvSpPr>
          <p:nvPr/>
        </p:nvSpPr>
        <p:spPr bwMode="auto">
          <a:xfrm flipV="1">
            <a:off x="4795838" y="5113338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0972" name="Text Box 24"/>
          <p:cNvSpPr txBox="1">
            <a:spLocks noChangeArrowheads="1"/>
          </p:cNvSpPr>
          <p:nvPr/>
        </p:nvSpPr>
        <p:spPr bwMode="auto">
          <a:xfrm>
            <a:off x="5154614" y="2513013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FF"/>
                </a:solidFill>
                <a:latin typeface="Arial" charset="0"/>
              </a:rPr>
              <a:t>1A-2F-BB-76-09-AD</a:t>
            </a:r>
          </a:p>
        </p:txBody>
      </p:sp>
      <p:sp>
        <p:nvSpPr>
          <p:cNvPr id="40973" name="Line 25"/>
          <p:cNvSpPr>
            <a:spLocks noChangeShapeType="1"/>
          </p:cNvSpPr>
          <p:nvPr/>
        </p:nvSpPr>
        <p:spPr bwMode="auto">
          <a:xfrm flipH="1" flipV="1">
            <a:off x="4973639" y="2652713"/>
            <a:ext cx="2571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0974" name="Line 26"/>
          <p:cNvSpPr>
            <a:spLocks noChangeShapeType="1"/>
          </p:cNvSpPr>
          <p:nvPr/>
        </p:nvSpPr>
        <p:spPr bwMode="auto">
          <a:xfrm flipV="1">
            <a:off x="6523038" y="4289426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0975" name="Text Box 27"/>
          <p:cNvSpPr txBox="1">
            <a:spLocks noChangeArrowheads="1"/>
          </p:cNvSpPr>
          <p:nvPr/>
        </p:nvSpPr>
        <p:spPr bwMode="auto">
          <a:xfrm>
            <a:off x="6003925" y="4662488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FF"/>
                </a:solidFill>
                <a:latin typeface="Arial" charset="0"/>
              </a:rPr>
              <a:t>58-23-D7-FA-20-B0</a:t>
            </a:r>
          </a:p>
        </p:txBody>
      </p:sp>
      <p:sp>
        <p:nvSpPr>
          <p:cNvPr id="40976" name="Line 28"/>
          <p:cNvSpPr>
            <a:spLocks noChangeShapeType="1"/>
          </p:cNvSpPr>
          <p:nvPr/>
        </p:nvSpPr>
        <p:spPr bwMode="auto">
          <a:xfrm flipH="1">
            <a:off x="4899026" y="56673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0977" name="Text Box 29"/>
          <p:cNvSpPr txBox="1">
            <a:spLocks noChangeArrowheads="1"/>
          </p:cNvSpPr>
          <p:nvPr/>
        </p:nvSpPr>
        <p:spPr bwMode="auto">
          <a:xfrm>
            <a:off x="5321301" y="5551488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FF"/>
                </a:solidFill>
                <a:latin typeface="Arial" charset="0"/>
              </a:rPr>
              <a:t>0C-C4-11-6F-E3-98</a:t>
            </a:r>
          </a:p>
        </p:txBody>
      </p:sp>
      <p:sp>
        <p:nvSpPr>
          <p:cNvPr id="40978" name="Line 30"/>
          <p:cNvSpPr>
            <a:spLocks noChangeShapeType="1"/>
          </p:cNvSpPr>
          <p:nvPr/>
        </p:nvSpPr>
        <p:spPr bwMode="auto">
          <a:xfrm flipV="1">
            <a:off x="2760663" y="4095751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0979" name="Text Box 31"/>
          <p:cNvSpPr txBox="1">
            <a:spLocks noChangeArrowheads="1"/>
          </p:cNvSpPr>
          <p:nvPr/>
        </p:nvSpPr>
        <p:spPr bwMode="auto">
          <a:xfrm>
            <a:off x="1843088" y="4470400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FF"/>
                </a:solidFill>
                <a:latin typeface="Arial" charset="0"/>
              </a:rPr>
              <a:t>71-65-F7-2B-08-53</a:t>
            </a:r>
          </a:p>
        </p:txBody>
      </p:sp>
      <p:sp>
        <p:nvSpPr>
          <p:cNvPr id="40980" name="Text Box 32"/>
          <p:cNvSpPr txBox="1">
            <a:spLocks noChangeArrowheads="1"/>
          </p:cNvSpPr>
          <p:nvPr/>
        </p:nvSpPr>
        <p:spPr bwMode="auto">
          <a:xfrm>
            <a:off x="4160838" y="3621089"/>
            <a:ext cx="10858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FFFFFF"/>
                </a:solidFill>
                <a:latin typeface="Arial" charset="0"/>
              </a:rPr>
              <a:t>   LAN</a:t>
            </a:r>
          </a:p>
          <a:p>
            <a:pPr>
              <a:defRPr/>
            </a:pPr>
            <a:r>
              <a:rPr lang="en-US" i="0" dirty="0">
                <a:solidFill>
                  <a:srgbClr val="FFFFFF"/>
                </a:solidFill>
                <a:latin typeface="Arial" charset="0"/>
              </a:rPr>
              <a:t>(wired or</a:t>
            </a:r>
          </a:p>
          <a:p>
            <a:pPr>
              <a:defRPr/>
            </a:pPr>
            <a:r>
              <a:rPr lang="en-US" i="0" dirty="0">
                <a:solidFill>
                  <a:srgbClr val="FFFFFF"/>
                </a:solidFill>
                <a:latin typeface="Arial" charset="0"/>
              </a:rPr>
              <a:t>wireless)</a:t>
            </a:r>
          </a:p>
        </p:txBody>
      </p:sp>
      <p:sp>
        <p:nvSpPr>
          <p:cNvPr id="526373" name="Rectangle 37"/>
          <p:cNvSpPr>
            <a:spLocks noChangeArrowheads="1"/>
          </p:cNvSpPr>
          <p:nvPr/>
        </p:nvSpPr>
        <p:spPr bwMode="auto">
          <a:xfrm>
            <a:off x="8251825" y="3941764"/>
            <a:ext cx="160338" cy="2555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grpSp>
        <p:nvGrpSpPr>
          <p:cNvPr id="123925" name="Group 51"/>
          <p:cNvGrpSpPr>
            <a:grpSpLocks/>
          </p:cNvGrpSpPr>
          <p:nvPr/>
        </p:nvGrpSpPr>
        <p:grpSpPr bwMode="auto">
          <a:xfrm>
            <a:off x="1947864" y="3562351"/>
            <a:ext cx="922337" cy="658813"/>
            <a:chOff x="267" y="2244"/>
            <a:chExt cx="581" cy="415"/>
          </a:xfrm>
        </p:grpSpPr>
        <p:sp>
          <p:nvSpPr>
            <p:cNvPr id="526372" name="Rectangle 36"/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23943" name="Group 38"/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23944" name="Picture 3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45" name="Freeform 4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6" name="Group 50"/>
          <p:cNvGrpSpPr>
            <a:grpSpLocks/>
          </p:cNvGrpSpPr>
          <p:nvPr/>
        </p:nvGrpSpPr>
        <p:grpSpPr bwMode="auto">
          <a:xfrm>
            <a:off x="4268788" y="5559425"/>
            <a:ext cx="812800" cy="833438"/>
            <a:chOff x="1729" y="3502"/>
            <a:chExt cx="512" cy="525"/>
          </a:xfrm>
        </p:grpSpPr>
        <p:sp>
          <p:nvSpPr>
            <p:cNvPr id="526370" name="Rectangle 34"/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23939" name="Group 41"/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23940" name="Picture 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41" name="Freeform 4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7" name="Group 52"/>
          <p:cNvGrpSpPr>
            <a:grpSpLocks/>
          </p:cNvGrpSpPr>
          <p:nvPr/>
        </p:nvGrpSpPr>
        <p:grpSpPr bwMode="auto">
          <a:xfrm>
            <a:off x="4294188" y="2025650"/>
            <a:ext cx="812800" cy="776288"/>
            <a:chOff x="1745" y="1276"/>
            <a:chExt cx="512" cy="489"/>
          </a:xfrm>
        </p:grpSpPr>
        <p:sp>
          <p:nvSpPr>
            <p:cNvPr id="526350" name="Rectangle 14"/>
            <p:cNvSpPr>
              <a:spLocks noChangeArrowheads="1"/>
            </p:cNvSpPr>
            <p:nvPr/>
          </p:nvSpPr>
          <p:spPr bwMode="auto">
            <a:xfrm>
              <a:off x="2039" y="160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23935" name="Group 44"/>
            <p:cNvGrpSpPr>
              <a:grpSpLocks/>
            </p:cNvGrpSpPr>
            <p:nvPr/>
          </p:nvGrpSpPr>
          <p:grpSpPr bwMode="auto"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id="12393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3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8" name="Group 53"/>
          <p:cNvGrpSpPr>
            <a:grpSpLocks/>
          </p:cNvGrpSpPr>
          <p:nvPr/>
        </p:nvGrpSpPr>
        <p:grpSpPr bwMode="auto">
          <a:xfrm>
            <a:off x="6392863" y="3836988"/>
            <a:ext cx="812800" cy="658812"/>
            <a:chOff x="3067" y="2417"/>
            <a:chExt cx="512" cy="415"/>
          </a:xfrm>
        </p:grpSpPr>
        <p:sp>
          <p:nvSpPr>
            <p:cNvPr id="526371" name="Rectangle 35"/>
            <p:cNvSpPr>
              <a:spLocks noChangeArrowheads="1"/>
            </p:cNvSpPr>
            <p:nvPr/>
          </p:nvSpPr>
          <p:spPr bwMode="auto">
            <a:xfrm rot="-5400000">
              <a:off x="3162" y="251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23931" name="Group 47"/>
            <p:cNvGrpSpPr>
              <a:grpSpLocks/>
            </p:cNvGrpSpPr>
            <p:nvPr/>
          </p:nvGrpSpPr>
          <p:grpSpPr bwMode="auto">
            <a:xfrm>
              <a:off x="3067" y="2417"/>
              <a:ext cx="512" cy="415"/>
              <a:chOff x="-44" y="1473"/>
              <a:chExt cx="981" cy="1105"/>
            </a:xfrm>
          </p:grpSpPr>
          <p:pic>
            <p:nvPicPr>
              <p:cNvPr id="123932" name="Picture 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33" name="Freeform 4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123929" name="Picture 20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6" y="953763"/>
            <a:ext cx="4837113" cy="7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1816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1" y="997522"/>
            <a:ext cx="3873375" cy="5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1947863" y="244476"/>
            <a:ext cx="7772400" cy="898525"/>
          </a:xfrm>
        </p:spPr>
        <p:txBody>
          <a:bodyPr/>
          <a:lstStyle/>
          <a:p>
            <a:pPr>
              <a:defRPr/>
            </a:pPr>
            <a:r>
              <a:rPr lang="en-US" dirty="0"/>
              <a:t>Link layer: context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46263" y="1547813"/>
            <a:ext cx="4151312" cy="4648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dirty="0"/>
              <a:t>datagram transferred by different link protocols over different links:</a:t>
            </a:r>
          </a:p>
          <a:p>
            <a:pPr lvl="1">
              <a:defRPr/>
            </a:pPr>
            <a:r>
              <a:rPr lang="en-US" dirty="0"/>
              <a:t>e.g., Ethernet on first link, frame relay on intermediate links, 802.11 on last link</a:t>
            </a:r>
          </a:p>
          <a:p>
            <a:pPr>
              <a:defRPr/>
            </a:pPr>
            <a:r>
              <a:rPr lang="en-US" sz="2400" dirty="0"/>
              <a:t>each  link protocol provides different services</a:t>
            </a:r>
          </a:p>
          <a:p>
            <a:pPr lvl="1">
              <a:defRPr/>
            </a:pPr>
            <a:r>
              <a:rPr lang="en-US" dirty="0"/>
              <a:t>e.g., may or may not provide rdt over link</a:t>
            </a:r>
          </a:p>
        </p:txBody>
      </p:sp>
      <p:sp>
        <p:nvSpPr>
          <p:cNvPr id="512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42039" y="1479550"/>
            <a:ext cx="4187825" cy="46482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transportation analogy:</a:t>
            </a:r>
          </a:p>
          <a:p>
            <a:pPr>
              <a:defRPr/>
            </a:pPr>
            <a:r>
              <a:rPr lang="en-US" sz="2000" dirty="0"/>
              <a:t>trip from </a:t>
            </a:r>
            <a:r>
              <a:rPr lang="en-US" sz="2000" dirty="0" err="1" smtClean="0"/>
              <a:t>whu</a:t>
            </a:r>
            <a:r>
              <a:rPr lang="en-US" sz="2000" dirty="0" smtClean="0"/>
              <a:t> </a:t>
            </a:r>
            <a:r>
              <a:rPr lang="en-US" sz="2000" dirty="0"/>
              <a:t>to </a:t>
            </a:r>
            <a:r>
              <a:rPr lang="en-US" sz="2000" dirty="0" smtClean="0"/>
              <a:t>Stanford</a:t>
            </a:r>
            <a:endParaRPr lang="en-US" sz="2000" dirty="0"/>
          </a:p>
          <a:p>
            <a:pPr lvl="1">
              <a:defRPr/>
            </a:pPr>
            <a:r>
              <a:rPr lang="en-US" sz="2000" dirty="0"/>
              <a:t>limo: </a:t>
            </a:r>
            <a:r>
              <a:rPr lang="en-US" sz="2000" dirty="0" err="1" smtClean="0"/>
              <a:t>whu</a:t>
            </a:r>
            <a:r>
              <a:rPr lang="en-US" sz="2000" dirty="0" smtClean="0"/>
              <a:t> campus </a:t>
            </a:r>
            <a:r>
              <a:rPr lang="en-US" sz="2000" dirty="0"/>
              <a:t>to </a:t>
            </a:r>
            <a:r>
              <a:rPr lang="en-US" sz="2000" dirty="0" smtClean="0"/>
              <a:t>WUH</a:t>
            </a:r>
            <a:endParaRPr lang="en-US" sz="2000" dirty="0"/>
          </a:p>
          <a:p>
            <a:pPr lvl="1">
              <a:defRPr/>
            </a:pPr>
            <a:r>
              <a:rPr lang="en-US" sz="2000" dirty="0"/>
              <a:t>plane: </a:t>
            </a:r>
            <a:r>
              <a:rPr lang="en-US" sz="2000" dirty="0" smtClean="0"/>
              <a:t>WUH </a:t>
            </a:r>
            <a:r>
              <a:rPr lang="en-US" sz="2000" dirty="0"/>
              <a:t>to </a:t>
            </a:r>
            <a:r>
              <a:rPr lang="en-US" sz="2000" dirty="0" smtClean="0"/>
              <a:t>SFO</a:t>
            </a:r>
            <a:endParaRPr lang="en-US" sz="2000" dirty="0"/>
          </a:p>
          <a:p>
            <a:pPr lvl="1">
              <a:defRPr/>
            </a:pPr>
            <a:r>
              <a:rPr lang="en-US" sz="2000" dirty="0" err="1" smtClean="0"/>
              <a:t>caltrain</a:t>
            </a:r>
            <a:r>
              <a:rPr lang="en-US" sz="2000" dirty="0"/>
              <a:t>: </a:t>
            </a:r>
            <a:r>
              <a:rPr lang="en-US" sz="2000" dirty="0" smtClean="0"/>
              <a:t>SFO </a:t>
            </a:r>
            <a:r>
              <a:rPr lang="en-US" sz="2000" dirty="0"/>
              <a:t>to </a:t>
            </a:r>
            <a:r>
              <a:rPr lang="en-US" sz="2000" dirty="0" smtClean="0"/>
              <a:t>Palo Alto</a:t>
            </a:r>
            <a:endParaRPr lang="en-US" sz="2000" dirty="0"/>
          </a:p>
          <a:p>
            <a:pPr>
              <a:defRPr/>
            </a:pPr>
            <a:r>
              <a:rPr lang="en-US" sz="2400" dirty="0"/>
              <a:t>tourist = </a:t>
            </a:r>
            <a:r>
              <a:rPr lang="en-US" sz="2400" dirty="0">
                <a:solidFill>
                  <a:srgbClr val="CC0000"/>
                </a:solidFill>
              </a:rPr>
              <a:t>datagram</a:t>
            </a:r>
          </a:p>
          <a:p>
            <a:pPr>
              <a:defRPr/>
            </a:pPr>
            <a:r>
              <a:rPr lang="en-US" sz="2400" dirty="0"/>
              <a:t>transport segment = </a:t>
            </a:r>
            <a:r>
              <a:rPr lang="en-US" sz="2400" dirty="0">
                <a:solidFill>
                  <a:srgbClr val="CC0000"/>
                </a:solidFill>
              </a:rPr>
              <a:t>communication link</a:t>
            </a:r>
          </a:p>
          <a:p>
            <a:pPr>
              <a:defRPr/>
            </a:pPr>
            <a:r>
              <a:rPr lang="en-US" sz="2400" dirty="0"/>
              <a:t>transportation mode = </a:t>
            </a:r>
            <a:r>
              <a:rPr lang="en-US" sz="2400" dirty="0">
                <a:solidFill>
                  <a:srgbClr val="CC0000"/>
                </a:solidFill>
              </a:rPr>
              <a:t>link layer protocol</a:t>
            </a:r>
          </a:p>
          <a:p>
            <a:pPr>
              <a:defRPr/>
            </a:pPr>
            <a:r>
              <a:rPr lang="en-US" sz="2400" dirty="0"/>
              <a:t>travel agent = </a:t>
            </a:r>
            <a:r>
              <a:rPr lang="en-US" sz="2400" dirty="0">
                <a:solidFill>
                  <a:srgbClr val="CC0000"/>
                </a:solidFill>
              </a:rPr>
              <a:t>routing algorithm</a:t>
            </a:r>
          </a:p>
          <a:p>
            <a:pPr lvl="1">
              <a:defRPr/>
            </a:pPr>
            <a:endParaRPr lang="en-US" sz="2000" dirty="0">
              <a:solidFill>
                <a:srgbClr val="CC0000"/>
              </a:solidFill>
            </a:endParaRP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9904330" y="6624784"/>
            <a:ext cx="1998030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6.1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introduction, services</a:t>
            </a:r>
          </a:p>
        </p:txBody>
      </p:sp>
    </p:spTree>
    <p:extLst>
      <p:ext uri="{BB962C8B-B14F-4D97-AF65-F5344CB8AC3E}">
        <p14:creationId xmlns:p14="http://schemas.microsoft.com/office/powerpoint/2010/main" val="128148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5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09301"/>
            <a:ext cx="4614664" cy="14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3566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LAN addresses (more)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1584" y="1196752"/>
            <a:ext cx="9313367" cy="5111972"/>
          </a:xfrm>
        </p:spPr>
        <p:txBody>
          <a:bodyPr/>
          <a:lstStyle/>
          <a:p>
            <a:pPr>
              <a:defRPr/>
            </a:pPr>
            <a:r>
              <a:rPr lang="en-US" dirty="0"/>
              <a:t>MAC address allocation administered by IEEE</a:t>
            </a:r>
          </a:p>
          <a:p>
            <a:pPr>
              <a:defRPr/>
            </a:pPr>
            <a:r>
              <a:rPr lang="en-US" dirty="0"/>
              <a:t>manufacturer buys portion of MAC address space (to assure uniqueness)</a:t>
            </a:r>
          </a:p>
          <a:p>
            <a:pPr>
              <a:defRPr/>
            </a:pPr>
            <a:r>
              <a:rPr lang="en-US" dirty="0"/>
              <a:t>analogy:</a:t>
            </a:r>
          </a:p>
          <a:p>
            <a:pPr lvl="1">
              <a:defRPr/>
            </a:pPr>
            <a:r>
              <a:rPr lang="en-US" dirty="0"/>
              <a:t>MAC address: like Social Security Number</a:t>
            </a:r>
          </a:p>
          <a:p>
            <a:pPr lvl="1">
              <a:defRPr/>
            </a:pPr>
            <a:r>
              <a:rPr lang="en-US" dirty="0"/>
              <a:t>IP address: like postal </a:t>
            </a:r>
            <a:r>
              <a:rPr lang="en-US" dirty="0" smtClean="0"/>
              <a:t>address, zip code</a:t>
            </a:r>
            <a:endParaRPr lang="en-US" dirty="0"/>
          </a:p>
          <a:p>
            <a:pPr>
              <a:defRPr/>
            </a:pPr>
            <a:r>
              <a:rPr lang="en-US" dirty="0"/>
              <a:t> MAC flat address  </a:t>
            </a:r>
            <a:r>
              <a:rPr lang="en-US" dirty="0">
                <a:ea typeface="MS Mincho" charset="0"/>
                <a:cs typeface="MS Mincho" charset="0"/>
              </a:rPr>
              <a:t>➜</a:t>
            </a:r>
            <a:r>
              <a:rPr lang="en-US" dirty="0"/>
              <a:t> portability </a:t>
            </a:r>
          </a:p>
          <a:p>
            <a:pPr lvl="1">
              <a:defRPr/>
            </a:pPr>
            <a:r>
              <a:rPr lang="en-US" dirty="0"/>
              <a:t>can move LAN card from one LAN to another</a:t>
            </a:r>
          </a:p>
          <a:p>
            <a:pPr>
              <a:defRPr/>
            </a:pPr>
            <a:r>
              <a:rPr lang="en-US" dirty="0"/>
              <a:t>IP hierarchical address </a:t>
            </a:r>
            <a:r>
              <a:rPr lang="en-US" i="1" dirty="0"/>
              <a:t>not</a:t>
            </a:r>
            <a:r>
              <a:rPr lang="en-US" dirty="0"/>
              <a:t> portable</a:t>
            </a:r>
          </a:p>
          <a:p>
            <a:pPr lvl="1">
              <a:defRPr/>
            </a:pPr>
            <a:r>
              <a:rPr lang="en-US" dirty="0"/>
              <a:t> address depends on IP subnet to which node is attached</a:t>
            </a:r>
          </a:p>
          <a:p>
            <a:pPr>
              <a:defRPr/>
            </a:pPr>
            <a:endParaRPr lang="en-US" sz="3200" dirty="0"/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350282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3" name="Picture 4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032" y="984252"/>
            <a:ext cx="7452344" cy="10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3"/>
          <p:cNvSpPr>
            <a:spLocks noGrp="1" noChangeArrowheads="1"/>
          </p:cNvSpPr>
          <p:nvPr>
            <p:ph type="title"/>
          </p:nvPr>
        </p:nvSpPr>
        <p:spPr>
          <a:xfrm>
            <a:off x="2025650" y="241300"/>
            <a:ext cx="8191500" cy="901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ARP: address resolution protocol</a:t>
            </a:r>
          </a:p>
        </p:txBody>
      </p:sp>
      <p:sp>
        <p:nvSpPr>
          <p:cNvPr id="399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410326" y="2119314"/>
            <a:ext cx="4222178" cy="38814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sz="2400" i="1" dirty="0">
                <a:solidFill>
                  <a:srgbClr val="CC0000"/>
                </a:solidFill>
              </a:rPr>
              <a:t>ARP table: </a:t>
            </a:r>
            <a:r>
              <a:rPr lang="en-US" sz="2400" dirty="0"/>
              <a:t>each IP node (host, router) on LAN has table</a:t>
            </a:r>
          </a:p>
          <a:p>
            <a:pPr lvl="1">
              <a:defRPr/>
            </a:pPr>
            <a:r>
              <a:rPr lang="en-US" dirty="0"/>
              <a:t>IP/MAC address mappings for some LAN nodes:</a:t>
            </a:r>
          </a:p>
          <a:p>
            <a:pPr>
              <a:buFont typeface="Wingdings" charset="0"/>
              <a:buNone/>
              <a:defRPr/>
            </a:pPr>
            <a:r>
              <a:rPr lang="en-US" sz="1800" dirty="0"/>
              <a:t>          </a:t>
            </a:r>
            <a:r>
              <a:rPr lang="en-US" sz="1800" dirty="0">
                <a:solidFill>
                  <a:srgbClr val="CC0000"/>
                </a:solidFill>
              </a:rPr>
              <a:t>&lt; IP address; MAC address; TTL&gt;</a:t>
            </a:r>
          </a:p>
          <a:p>
            <a:pPr lvl="1">
              <a:defRPr/>
            </a:pPr>
            <a:r>
              <a:rPr lang="en-US" dirty="0"/>
              <a:t>TTL (Time To Live): time after which address mapping will be forgotten (typically 20 min)</a:t>
            </a:r>
          </a:p>
        </p:txBody>
      </p:sp>
      <p:grpSp>
        <p:nvGrpSpPr>
          <p:cNvPr id="128006" name="Group 41"/>
          <p:cNvGrpSpPr>
            <a:grpSpLocks/>
          </p:cNvGrpSpPr>
          <p:nvPr/>
        </p:nvGrpSpPr>
        <p:grpSpPr bwMode="auto">
          <a:xfrm>
            <a:off x="1930400" y="1298575"/>
            <a:ext cx="4146550" cy="1277938"/>
            <a:chOff x="145" y="937"/>
            <a:chExt cx="2612" cy="805"/>
          </a:xfrm>
        </p:grpSpPr>
        <p:sp>
          <p:nvSpPr>
            <p:cNvPr id="43056" name="Text Box 6"/>
            <p:cNvSpPr txBox="1">
              <a:spLocks noChangeArrowheads="1"/>
            </p:cNvSpPr>
            <p:nvPr/>
          </p:nvSpPr>
          <p:spPr bwMode="auto">
            <a:xfrm>
              <a:off x="232" y="947"/>
              <a:ext cx="2525" cy="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200" dirty="0">
                  <a:solidFill>
                    <a:srgbClr val="CC0000"/>
                  </a:solidFill>
                  <a:latin typeface="Comic Sans MS" panose="030F0702030302020204" pitchFamily="66" charset="0"/>
                </a:rPr>
                <a:t>Question:</a:t>
              </a:r>
              <a:r>
                <a:rPr lang="en-US" sz="2200" i="0" dirty="0">
                  <a:latin typeface="Comic Sans MS" panose="030F0702030302020204" pitchFamily="66" charset="0"/>
                </a:rPr>
                <a:t> </a:t>
              </a:r>
              <a:r>
                <a:rPr lang="en-US" sz="2200" i="0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how to determine</a:t>
              </a:r>
            </a:p>
            <a:p>
              <a:pPr>
                <a:defRPr/>
              </a:pPr>
              <a:r>
                <a:rPr lang="en-US" sz="2200" i="0" smtClean="0">
                  <a:solidFill>
                    <a:srgbClr val="000099"/>
                  </a:solidFill>
                  <a:latin typeface="Comic Sans MS" panose="030F0702030302020204" pitchFamily="66" charset="0"/>
                </a:rPr>
                <a:t>interface's </a:t>
              </a:r>
              <a:r>
                <a:rPr lang="en-US" sz="2200" i="0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MAC address, knowing its IP address?</a:t>
              </a:r>
            </a:p>
          </p:txBody>
        </p:sp>
        <p:sp>
          <p:nvSpPr>
            <p:cNvPr id="43057" name="Rectangle 7"/>
            <p:cNvSpPr>
              <a:spLocks noChangeArrowheads="1"/>
            </p:cNvSpPr>
            <p:nvPr/>
          </p:nvSpPr>
          <p:spPr bwMode="auto">
            <a:xfrm>
              <a:off x="145" y="937"/>
              <a:ext cx="2609" cy="805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28007" name="Freeform 10"/>
          <p:cNvSpPr>
            <a:spLocks/>
          </p:cNvSpPr>
          <p:nvPr/>
        </p:nvSpPr>
        <p:spPr bwMode="auto">
          <a:xfrm>
            <a:off x="3324226" y="3944939"/>
            <a:ext cx="1393825" cy="1525587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3017" name="Line 18"/>
          <p:cNvSpPr>
            <a:spLocks noChangeShapeType="1"/>
          </p:cNvSpPr>
          <p:nvPr/>
        </p:nvSpPr>
        <p:spPr bwMode="auto">
          <a:xfrm>
            <a:off x="2881313" y="4449763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3018" name="Line 19"/>
          <p:cNvSpPr>
            <a:spLocks noChangeShapeType="1"/>
          </p:cNvSpPr>
          <p:nvPr/>
        </p:nvSpPr>
        <p:spPr bwMode="auto">
          <a:xfrm>
            <a:off x="4111625" y="360680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3019" name="Line 20"/>
          <p:cNvSpPr>
            <a:spLocks noChangeShapeType="1"/>
          </p:cNvSpPr>
          <p:nvPr/>
        </p:nvSpPr>
        <p:spPr bwMode="auto">
          <a:xfrm flipH="1">
            <a:off x="4700589" y="4575175"/>
            <a:ext cx="44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3020" name="Line 21"/>
          <p:cNvSpPr>
            <a:spLocks noChangeShapeType="1"/>
          </p:cNvSpPr>
          <p:nvPr/>
        </p:nvSpPr>
        <p:spPr bwMode="auto">
          <a:xfrm flipV="1">
            <a:off x="4086225" y="5322889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3021" name="Text Box 22"/>
          <p:cNvSpPr txBox="1">
            <a:spLocks noChangeArrowheads="1"/>
          </p:cNvSpPr>
          <p:nvPr/>
        </p:nvSpPr>
        <p:spPr bwMode="auto">
          <a:xfrm>
            <a:off x="4330701" y="3386138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1A-2F-BB-76-09-AD</a:t>
            </a:r>
          </a:p>
        </p:txBody>
      </p:sp>
      <p:sp>
        <p:nvSpPr>
          <p:cNvPr id="43022" name="Line 23"/>
          <p:cNvSpPr>
            <a:spLocks noChangeShapeType="1"/>
          </p:cNvSpPr>
          <p:nvPr/>
        </p:nvSpPr>
        <p:spPr bwMode="auto">
          <a:xfrm flipH="1" flipV="1">
            <a:off x="4202114" y="3538538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3023" name="Line 24"/>
          <p:cNvSpPr>
            <a:spLocks noChangeShapeType="1"/>
          </p:cNvSpPr>
          <p:nvPr/>
        </p:nvSpPr>
        <p:spPr bwMode="auto">
          <a:xfrm flipV="1">
            <a:off x="5157788" y="4651376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3024" name="Text Box 25"/>
          <p:cNvSpPr txBox="1">
            <a:spLocks noChangeArrowheads="1"/>
          </p:cNvSpPr>
          <p:nvPr/>
        </p:nvSpPr>
        <p:spPr bwMode="auto">
          <a:xfrm>
            <a:off x="4711700" y="4953000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58-23-D7-FA-20-B0</a:t>
            </a:r>
          </a:p>
        </p:txBody>
      </p:sp>
      <p:sp>
        <p:nvSpPr>
          <p:cNvPr id="43025" name="Line 26"/>
          <p:cNvSpPr>
            <a:spLocks noChangeShapeType="1"/>
          </p:cNvSpPr>
          <p:nvPr/>
        </p:nvSpPr>
        <p:spPr bwMode="auto">
          <a:xfrm flipH="1">
            <a:off x="4156076" y="5735638"/>
            <a:ext cx="24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3026" name="Text Box 27"/>
          <p:cNvSpPr txBox="1">
            <a:spLocks noChangeArrowheads="1"/>
          </p:cNvSpPr>
          <p:nvPr/>
        </p:nvSpPr>
        <p:spPr bwMode="auto">
          <a:xfrm>
            <a:off x="4340226" y="5578475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0C-C4-11-6F-E3-98</a:t>
            </a:r>
          </a:p>
        </p:txBody>
      </p:sp>
      <p:sp>
        <p:nvSpPr>
          <p:cNvPr id="43027" name="Line 28"/>
          <p:cNvSpPr>
            <a:spLocks noChangeShapeType="1"/>
          </p:cNvSpPr>
          <p:nvPr/>
        </p:nvSpPr>
        <p:spPr bwMode="auto">
          <a:xfrm flipV="1">
            <a:off x="2844800" y="4552950"/>
            <a:ext cx="0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3028" name="Text Box 29"/>
          <p:cNvSpPr txBox="1">
            <a:spLocks noChangeArrowheads="1"/>
          </p:cNvSpPr>
          <p:nvPr/>
        </p:nvSpPr>
        <p:spPr bwMode="auto">
          <a:xfrm>
            <a:off x="1690688" y="4811713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71-65-F7-2B-08-53</a:t>
            </a:r>
          </a:p>
        </p:txBody>
      </p:sp>
      <p:sp>
        <p:nvSpPr>
          <p:cNvPr id="43029" name="Text Box 30"/>
          <p:cNvSpPr txBox="1">
            <a:spLocks noChangeArrowheads="1"/>
          </p:cNvSpPr>
          <p:nvPr/>
        </p:nvSpPr>
        <p:spPr bwMode="auto">
          <a:xfrm>
            <a:off x="3536950" y="4430713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</a:rPr>
              <a:t>   </a:t>
            </a:r>
            <a:r>
              <a:rPr lang="en-US" i="0" dirty="0">
                <a:solidFill>
                  <a:srgbClr val="FFFFFF"/>
                </a:solidFill>
                <a:latin typeface="Arial" charset="0"/>
              </a:rPr>
              <a:t>LAN</a:t>
            </a:r>
          </a:p>
        </p:txBody>
      </p:sp>
      <p:sp>
        <p:nvSpPr>
          <p:cNvPr id="43030" name="Text Box 31"/>
          <p:cNvSpPr txBox="1">
            <a:spLocks noChangeArrowheads="1"/>
          </p:cNvSpPr>
          <p:nvPr/>
        </p:nvSpPr>
        <p:spPr bwMode="auto">
          <a:xfrm>
            <a:off x="1887538" y="3665538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137.196.7.23</a:t>
            </a:r>
          </a:p>
        </p:txBody>
      </p:sp>
      <p:sp>
        <p:nvSpPr>
          <p:cNvPr id="43031" name="Line 32"/>
          <p:cNvSpPr>
            <a:spLocks noChangeShapeType="1"/>
          </p:cNvSpPr>
          <p:nvPr/>
        </p:nvSpPr>
        <p:spPr bwMode="auto">
          <a:xfrm>
            <a:off x="2533650" y="3921126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3032" name="Text Box 33"/>
          <p:cNvSpPr txBox="1">
            <a:spLocks noChangeArrowheads="1"/>
          </p:cNvSpPr>
          <p:nvPr/>
        </p:nvSpPr>
        <p:spPr bwMode="auto">
          <a:xfrm>
            <a:off x="4468813" y="298767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137.196.7.78</a:t>
            </a:r>
          </a:p>
        </p:txBody>
      </p:sp>
      <p:sp>
        <p:nvSpPr>
          <p:cNvPr id="43033" name="Line 34"/>
          <p:cNvSpPr>
            <a:spLocks noChangeShapeType="1"/>
          </p:cNvSpPr>
          <p:nvPr/>
        </p:nvSpPr>
        <p:spPr bwMode="auto">
          <a:xfrm flipH="1" flipV="1">
            <a:off x="4298950" y="3125788"/>
            <a:ext cx="234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3034" name="Line 35"/>
          <p:cNvSpPr>
            <a:spLocks noChangeShapeType="1"/>
          </p:cNvSpPr>
          <p:nvPr/>
        </p:nvSpPr>
        <p:spPr bwMode="auto">
          <a:xfrm>
            <a:off x="5478463" y="4121151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3035" name="Text Box 36"/>
          <p:cNvSpPr txBox="1">
            <a:spLocks noChangeArrowheads="1"/>
          </p:cNvSpPr>
          <p:nvPr/>
        </p:nvSpPr>
        <p:spPr bwMode="auto">
          <a:xfrm>
            <a:off x="4868863" y="3887788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137.196.7.14</a:t>
            </a:r>
          </a:p>
        </p:txBody>
      </p:sp>
      <p:sp>
        <p:nvSpPr>
          <p:cNvPr id="43036" name="Line 38"/>
          <p:cNvSpPr>
            <a:spLocks noChangeShapeType="1"/>
          </p:cNvSpPr>
          <p:nvPr/>
        </p:nvSpPr>
        <p:spPr bwMode="auto">
          <a:xfrm>
            <a:off x="3660776" y="6002338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3037" name="Text Box 39"/>
          <p:cNvSpPr txBox="1">
            <a:spLocks noChangeArrowheads="1"/>
          </p:cNvSpPr>
          <p:nvPr/>
        </p:nvSpPr>
        <p:spPr bwMode="auto">
          <a:xfrm>
            <a:off x="2479676" y="5848350"/>
            <a:ext cx="1217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137.196.7.88</a:t>
            </a:r>
          </a:p>
        </p:txBody>
      </p:sp>
      <p:sp>
        <p:nvSpPr>
          <p:cNvPr id="399403" name="Rectangle 43"/>
          <p:cNvSpPr>
            <a:spLocks noChangeArrowheads="1"/>
          </p:cNvSpPr>
          <p:nvPr/>
        </p:nvSpPr>
        <p:spPr bwMode="auto">
          <a:xfrm rot="-5400000">
            <a:off x="5183982" y="4482307"/>
            <a:ext cx="127000" cy="1952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  <a:latin typeface="Comic Sans MS" pitchFamily="66" charset="0"/>
            </a:endParaRPr>
          </a:p>
        </p:txBody>
      </p:sp>
      <p:grpSp>
        <p:nvGrpSpPr>
          <p:cNvPr id="128030" name="Group 44"/>
          <p:cNvGrpSpPr>
            <a:grpSpLocks/>
          </p:cNvGrpSpPr>
          <p:nvPr/>
        </p:nvGrpSpPr>
        <p:grpSpPr bwMode="auto">
          <a:xfrm>
            <a:off x="5086350" y="4357688"/>
            <a:ext cx="598488" cy="520700"/>
            <a:chOff x="-44" y="1473"/>
            <a:chExt cx="981" cy="1105"/>
          </a:xfrm>
        </p:grpSpPr>
        <p:pic>
          <p:nvPicPr>
            <p:cNvPr id="12804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04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</p:grpSp>
      <p:grpSp>
        <p:nvGrpSpPr>
          <p:cNvPr id="128031" name="Group 47"/>
          <p:cNvGrpSpPr>
            <a:grpSpLocks/>
          </p:cNvGrpSpPr>
          <p:nvPr/>
        </p:nvGrpSpPr>
        <p:grpSpPr bwMode="auto">
          <a:xfrm>
            <a:off x="2181226" y="4160838"/>
            <a:ext cx="709613" cy="520700"/>
            <a:chOff x="267" y="2244"/>
            <a:chExt cx="581" cy="415"/>
          </a:xfrm>
        </p:grpSpPr>
        <p:sp>
          <p:nvSpPr>
            <p:cNvPr id="399408" name="Rectangle 48"/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  <a:latin typeface="Comic Sans MS" pitchFamily="66" charset="0"/>
              </a:endParaRPr>
            </a:p>
          </p:txBody>
        </p:sp>
        <p:grpSp>
          <p:nvGrpSpPr>
            <p:cNvPr id="128042" name="Group 49"/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28043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044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</p:grpSp>
      <p:grpSp>
        <p:nvGrpSpPr>
          <p:cNvPr id="128032" name="Group 52"/>
          <p:cNvGrpSpPr>
            <a:grpSpLocks/>
          </p:cNvGrpSpPr>
          <p:nvPr/>
        </p:nvGrpSpPr>
        <p:grpSpPr bwMode="auto">
          <a:xfrm>
            <a:off x="3681414" y="3048000"/>
            <a:ext cx="631825" cy="554038"/>
            <a:chOff x="1745" y="1276"/>
            <a:chExt cx="512" cy="489"/>
          </a:xfrm>
        </p:grpSpPr>
        <p:sp>
          <p:nvSpPr>
            <p:cNvPr id="399413" name="Rectangle 53"/>
            <p:cNvSpPr>
              <a:spLocks noChangeArrowheads="1"/>
            </p:cNvSpPr>
            <p:nvPr/>
          </p:nvSpPr>
          <p:spPr bwMode="auto">
            <a:xfrm>
              <a:off x="2040" y="1604"/>
              <a:ext cx="100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  <a:latin typeface="Comic Sans MS" pitchFamily="66" charset="0"/>
              </a:endParaRPr>
            </a:p>
          </p:txBody>
        </p:sp>
        <p:grpSp>
          <p:nvGrpSpPr>
            <p:cNvPr id="128038" name="Group 54"/>
            <p:cNvGrpSpPr>
              <a:grpSpLocks/>
            </p:cNvGrpSpPr>
            <p:nvPr/>
          </p:nvGrpSpPr>
          <p:grpSpPr bwMode="auto"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id="128039" name="Picture 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040" name="Freeform 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</p:grpSp>
      <p:sp>
        <p:nvSpPr>
          <p:cNvPr id="399418" name="Rectangle 58"/>
          <p:cNvSpPr>
            <a:spLocks noChangeArrowheads="1"/>
          </p:cNvSpPr>
          <p:nvPr/>
        </p:nvSpPr>
        <p:spPr bwMode="auto">
          <a:xfrm>
            <a:off x="4025901" y="5645151"/>
            <a:ext cx="123825" cy="1825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  <a:latin typeface="Comic Sans MS" pitchFamily="66" charset="0"/>
            </a:endParaRPr>
          </a:p>
        </p:txBody>
      </p:sp>
      <p:grpSp>
        <p:nvGrpSpPr>
          <p:cNvPr id="128034" name="Group 59"/>
          <p:cNvGrpSpPr>
            <a:grpSpLocks/>
          </p:cNvGrpSpPr>
          <p:nvPr/>
        </p:nvGrpSpPr>
        <p:grpSpPr bwMode="auto">
          <a:xfrm>
            <a:off x="3690938" y="5784850"/>
            <a:ext cx="584200" cy="469900"/>
            <a:chOff x="-44" y="1473"/>
            <a:chExt cx="981" cy="1105"/>
          </a:xfrm>
        </p:grpSpPr>
        <p:pic>
          <p:nvPicPr>
            <p:cNvPr id="128035" name="Picture 60" descr="desktop_computer_stylized_medium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036" name="Freeform 6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</p:grpSp>
      <p:sp>
        <p:nvSpPr>
          <p:cNvPr id="52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394234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666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ARP protocol: same LAN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31504" y="1716472"/>
            <a:ext cx="3810000" cy="4648200"/>
          </a:xfrm>
        </p:spPr>
        <p:txBody>
          <a:bodyPr>
            <a:normAutofit fontScale="92500" lnSpcReduction="20000"/>
          </a:bodyPr>
          <a:lstStyle/>
          <a:p>
            <a:pPr marL="231775" indent="-231775">
              <a:defRPr/>
            </a:pPr>
            <a:r>
              <a:rPr lang="en-US" sz="2400" dirty="0"/>
              <a:t>A wants to send datagram to B</a:t>
            </a:r>
          </a:p>
          <a:p>
            <a:pPr marL="681038" lvl="1" indent="-223838">
              <a:defRPr/>
            </a:pPr>
            <a:r>
              <a:rPr lang="en-US" sz="2000" dirty="0" smtClean="0"/>
              <a:t>B</a:t>
            </a:r>
            <a:r>
              <a:rPr lang="en-US" altLang="ja-JP" sz="2000" dirty="0" smtClean="0"/>
              <a:t>'</a:t>
            </a:r>
            <a:r>
              <a:rPr lang="en-US" sz="2000" dirty="0" smtClean="0"/>
              <a:t>s </a:t>
            </a:r>
            <a:r>
              <a:rPr lang="en-US" sz="2000" dirty="0"/>
              <a:t>MAC address not in </a:t>
            </a:r>
            <a:r>
              <a:rPr lang="en-US" sz="2000" dirty="0" smtClean="0"/>
              <a:t>A</a:t>
            </a:r>
            <a:r>
              <a:rPr lang="en-US" altLang="ja-JP" sz="2000" dirty="0" smtClean="0"/>
              <a:t>'</a:t>
            </a:r>
            <a:r>
              <a:rPr lang="en-US" sz="2000" dirty="0" smtClean="0"/>
              <a:t>s </a:t>
            </a:r>
            <a:r>
              <a:rPr lang="en-US" sz="2000" dirty="0"/>
              <a:t>ARP table.</a:t>
            </a:r>
          </a:p>
          <a:p>
            <a:pPr marL="231775" indent="-231775">
              <a:defRPr/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CC0000"/>
                </a:solidFill>
              </a:rPr>
              <a:t>broadcasts</a:t>
            </a:r>
            <a:r>
              <a:rPr lang="en-US" sz="2400" dirty="0"/>
              <a:t> ARP query packet, containing </a:t>
            </a:r>
            <a:r>
              <a:rPr lang="en-US" sz="2400" dirty="0" smtClean="0"/>
              <a:t>B's </a:t>
            </a:r>
            <a:r>
              <a:rPr lang="en-US" sz="2400" dirty="0"/>
              <a:t>IP address </a:t>
            </a:r>
          </a:p>
          <a:p>
            <a:pPr marL="681038" lvl="1" indent="-223838">
              <a:defRPr/>
            </a:pPr>
            <a:r>
              <a:rPr lang="en-US" sz="2000" dirty="0"/>
              <a:t>destination MAC address = FF-FF-FF-FF-FF-FF</a:t>
            </a:r>
          </a:p>
          <a:p>
            <a:pPr marL="681038" lvl="1" indent="-223838">
              <a:defRPr/>
            </a:pPr>
            <a:r>
              <a:rPr lang="en-US" sz="2000" dirty="0"/>
              <a:t>all nodes on LAN receive ARP query </a:t>
            </a:r>
          </a:p>
          <a:p>
            <a:pPr marL="231775" indent="-231775">
              <a:defRPr/>
            </a:pPr>
            <a:r>
              <a:rPr lang="en-US" sz="2400" dirty="0"/>
              <a:t>B receives ARP packet, replies to A with its (</a:t>
            </a:r>
            <a:r>
              <a:rPr lang="en-US" sz="2400" dirty="0" smtClean="0"/>
              <a:t>B's</a:t>
            </a:r>
            <a:r>
              <a:rPr lang="en-US" sz="2400" dirty="0"/>
              <a:t>) MAC address</a:t>
            </a:r>
          </a:p>
          <a:p>
            <a:pPr marL="681038" lvl="1" indent="-223838">
              <a:defRPr/>
            </a:pPr>
            <a:r>
              <a:rPr lang="en-US" sz="2000" dirty="0"/>
              <a:t>frame sent to </a:t>
            </a:r>
            <a:r>
              <a:rPr lang="en-US" sz="2000" dirty="0" smtClean="0"/>
              <a:t>A</a:t>
            </a:r>
            <a:r>
              <a:rPr lang="en-US" altLang="ja-JP" sz="2000" dirty="0" smtClean="0"/>
              <a:t>'</a:t>
            </a:r>
            <a:r>
              <a:rPr lang="en-US" sz="2000" dirty="0" smtClean="0"/>
              <a:t>s </a:t>
            </a:r>
            <a:r>
              <a:rPr lang="en-US" sz="2000" dirty="0"/>
              <a:t>MAC address (unicast)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312024" y="1721008"/>
            <a:ext cx="3810000" cy="4648200"/>
          </a:xfrm>
        </p:spPr>
        <p:txBody>
          <a:bodyPr>
            <a:normAutofit/>
          </a:bodyPr>
          <a:lstStyle/>
          <a:p>
            <a:pPr marL="231775" indent="-231775">
              <a:defRPr/>
            </a:pPr>
            <a:r>
              <a:rPr lang="en-US" sz="2400" dirty="0"/>
              <a:t>A caches (saves) IP-to-MAC address pair in its ARP table until information becomes old (times out)</a:t>
            </a:r>
            <a:r>
              <a:rPr lang="en-US" sz="2000" dirty="0"/>
              <a:t> </a:t>
            </a:r>
          </a:p>
          <a:p>
            <a:pPr marL="681038" lvl="1" indent="-223838">
              <a:defRPr/>
            </a:pPr>
            <a:r>
              <a:rPr lang="en-US" sz="2000" dirty="0"/>
              <a:t>soft state: information that times out (goes away) unless refreshed</a:t>
            </a:r>
          </a:p>
          <a:p>
            <a:pPr marL="231775" indent="-231775">
              <a:defRPr/>
            </a:pPr>
            <a:r>
              <a:rPr lang="en-US" sz="2400" dirty="0"/>
              <a:t>ARP is </a:t>
            </a:r>
            <a:r>
              <a:rPr lang="en-US" altLang="ja-JP" sz="2400" dirty="0" smtClean="0"/>
              <a:t>"</a:t>
            </a:r>
            <a:r>
              <a:rPr lang="en-US" sz="2400" dirty="0" smtClean="0"/>
              <a:t>plug-and-play</a:t>
            </a:r>
            <a:r>
              <a:rPr lang="en-US" altLang="ja-JP" sz="2400" dirty="0" smtClean="0"/>
              <a:t>"</a:t>
            </a:r>
            <a:r>
              <a:rPr lang="en-US" sz="2400" dirty="0" smtClean="0"/>
              <a:t>:</a:t>
            </a:r>
            <a:endParaRPr lang="en-US" sz="2400" dirty="0"/>
          </a:p>
          <a:p>
            <a:pPr marL="681038" lvl="1" indent="-223838">
              <a:defRPr/>
            </a:pPr>
            <a:r>
              <a:rPr lang="en-US" sz="2000" dirty="0"/>
              <a:t>nodes create their ARP tables </a:t>
            </a:r>
            <a:r>
              <a:rPr lang="en-US" sz="2000" i="1" dirty="0"/>
              <a:t>without intervention from net administrator</a:t>
            </a:r>
          </a:p>
        </p:txBody>
      </p:sp>
      <p:pic>
        <p:nvPicPr>
          <p:cNvPr id="130054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868714"/>
            <a:ext cx="5046712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200255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76425" y="1057275"/>
            <a:ext cx="8675688" cy="2446020"/>
          </a:xfrm>
        </p:spPr>
        <p:txBody>
          <a:bodyPr>
            <a:normAutofit/>
          </a:bodyPr>
          <a:lstStyle/>
          <a:p>
            <a:pPr marL="111125" indent="-111125">
              <a:buNone/>
              <a:defRPr/>
            </a:pPr>
            <a:r>
              <a:rPr lang="en-US" sz="2400" dirty="0"/>
              <a:t>walkthrough</a:t>
            </a:r>
            <a:r>
              <a:rPr lang="en-US" sz="2400" dirty="0">
                <a:solidFill>
                  <a:srgbClr val="CC0000"/>
                </a:solidFill>
              </a:rPr>
              <a:t>: send datagram from A to B via R</a:t>
            </a:r>
          </a:p>
          <a:p>
            <a:pPr marL="231775" lvl="1" indent="-231775">
              <a:lnSpc>
                <a:spcPct val="80000"/>
              </a:lnSpc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focus </a:t>
            </a:r>
            <a:r>
              <a:rPr lang="en-US" dirty="0"/>
              <a:t>on addressing </a:t>
            </a:r>
            <a:r>
              <a:rPr lang="en-US" dirty="0" smtClean="0"/>
              <a:t>– </a:t>
            </a:r>
            <a:r>
              <a:rPr lang="en-US" dirty="0"/>
              <a:t>at </a:t>
            </a:r>
            <a:r>
              <a:rPr lang="en-US" dirty="0" smtClean="0"/>
              <a:t>IP </a:t>
            </a:r>
            <a:r>
              <a:rPr lang="en-US" dirty="0"/>
              <a:t>(datagram) and MAC layer (frame)</a:t>
            </a:r>
          </a:p>
          <a:p>
            <a:pPr marL="231775" lvl="1" indent="-231775">
              <a:lnSpc>
                <a:spcPct val="80000"/>
              </a:lnSpc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assume </a:t>
            </a:r>
            <a:r>
              <a:rPr lang="en-US" dirty="0"/>
              <a:t>A knows </a:t>
            </a:r>
            <a:r>
              <a:rPr lang="en-US" dirty="0" smtClean="0"/>
              <a:t>B</a:t>
            </a:r>
            <a:r>
              <a:rPr lang="en-US" altLang="ja-JP" dirty="0" smtClean="0"/>
              <a:t>'</a:t>
            </a:r>
            <a:r>
              <a:rPr lang="en-US" dirty="0" smtClean="0"/>
              <a:t>s </a:t>
            </a:r>
            <a:r>
              <a:rPr lang="en-US" dirty="0"/>
              <a:t>IP address</a:t>
            </a:r>
          </a:p>
          <a:p>
            <a:pPr marL="231775" lvl="1" indent="-231775">
              <a:lnSpc>
                <a:spcPct val="80000"/>
              </a:lnSpc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assume </a:t>
            </a:r>
            <a:r>
              <a:rPr lang="en-US" dirty="0"/>
              <a:t>A knows IP address of first hop router, R (how?</a:t>
            </a:r>
            <a:r>
              <a:rPr lang="en-US" dirty="0" smtClean="0"/>
              <a:t>)</a:t>
            </a:r>
            <a:endParaRPr lang="en-US" dirty="0"/>
          </a:p>
          <a:p>
            <a:pPr marL="231775" lvl="1" indent="-231775">
              <a:lnSpc>
                <a:spcPct val="80000"/>
              </a:lnSpc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assume </a:t>
            </a:r>
            <a:r>
              <a:rPr lang="en-US" dirty="0"/>
              <a:t>A knows </a:t>
            </a:r>
            <a:r>
              <a:rPr lang="en-US" dirty="0" smtClean="0"/>
              <a:t>R</a:t>
            </a:r>
            <a:r>
              <a:rPr lang="en-US" altLang="ja-JP" dirty="0" smtClean="0"/>
              <a:t>'</a:t>
            </a:r>
            <a:r>
              <a:rPr lang="en-US" dirty="0" smtClean="0"/>
              <a:t>s </a:t>
            </a:r>
            <a:r>
              <a:rPr lang="en-US" dirty="0"/>
              <a:t>MAC address (how?)</a:t>
            </a:r>
            <a:endParaRPr lang="en-US" sz="2200" dirty="0"/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title"/>
          </p:nvPr>
        </p:nvSpPr>
        <p:spPr>
          <a:xfrm>
            <a:off x="1880903" y="0"/>
            <a:ext cx="835908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Addressing: routing to another LAN</a:t>
            </a:r>
          </a:p>
        </p:txBody>
      </p:sp>
      <p:grpSp>
        <p:nvGrpSpPr>
          <p:cNvPr id="132101" name="Group 4"/>
          <p:cNvGrpSpPr>
            <a:grpSpLocks/>
          </p:cNvGrpSpPr>
          <p:nvPr/>
        </p:nvGrpSpPr>
        <p:grpSpPr bwMode="auto">
          <a:xfrm>
            <a:off x="2207568" y="3789040"/>
            <a:ext cx="8235952" cy="2349500"/>
            <a:chOff x="709613" y="3962400"/>
            <a:chExt cx="8235952" cy="2349500"/>
          </a:xfrm>
        </p:grpSpPr>
        <p:grpSp>
          <p:nvGrpSpPr>
            <p:cNvPr id="132103" name="Group 99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216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216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6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02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2104" name="Group 2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64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215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16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6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710660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R</a:t>
              </a:r>
              <a:endParaRPr lang="en-US" dirty="0"/>
            </a:p>
          </p:txBody>
        </p:sp>
        <p:sp>
          <p:nvSpPr>
            <p:cNvPr id="45067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1A-23-F9-CD-06-9B</a:t>
              </a:r>
            </a:p>
          </p:txBody>
        </p:sp>
        <p:sp>
          <p:nvSpPr>
            <p:cNvPr id="45068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222.222.222.220</a:t>
              </a:r>
            </a:p>
          </p:txBody>
        </p:sp>
        <p:grpSp>
          <p:nvGrpSpPr>
            <p:cNvPr id="132108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5117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B050"/>
                    </a:solidFill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5118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00FF"/>
                    </a:solidFill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5070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CC-49-DE-D0-AB-7D</a:t>
              </a:r>
            </a:p>
          </p:txBody>
        </p:sp>
        <p:sp>
          <p:nvSpPr>
            <p:cNvPr id="45071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111.111.111.112</a:t>
              </a:r>
            </a:p>
          </p:txBody>
        </p:sp>
        <p:sp>
          <p:nvSpPr>
            <p:cNvPr id="45072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111.111.111.111</a:t>
              </a:r>
            </a:p>
          </p:txBody>
        </p:sp>
        <p:sp>
          <p:nvSpPr>
            <p:cNvPr id="45073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74-29-9C-E8-FF-55</a:t>
              </a:r>
            </a:p>
          </p:txBody>
        </p:sp>
        <p:sp>
          <p:nvSpPr>
            <p:cNvPr id="132113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5075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76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77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78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79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80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81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0714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4235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+mj-lt"/>
                </a:rPr>
                <a:t>A</a:t>
              </a:r>
            </a:p>
          </p:txBody>
        </p:sp>
        <p:sp>
          <p:nvSpPr>
            <p:cNvPr id="45083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32123" name="Group 63"/>
            <p:cNvGrpSpPr>
              <a:grpSpLocks/>
            </p:cNvGrpSpPr>
            <p:nvPr/>
          </p:nvGrpSpPr>
          <p:grpSpPr bwMode="auto"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45115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B050"/>
                    </a:solidFill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5116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00FF"/>
                    </a:solidFill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5085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86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87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222.222.222.221</a:t>
              </a:r>
            </a:p>
          </p:txBody>
        </p:sp>
        <p:sp>
          <p:nvSpPr>
            <p:cNvPr id="45088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88-B2-2F-54-1A-0F</a:t>
              </a:r>
            </a:p>
          </p:txBody>
        </p:sp>
        <p:sp>
          <p:nvSpPr>
            <p:cNvPr id="45089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90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2130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710732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4235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+mj-lt"/>
                </a:rPr>
                <a:t>B</a:t>
              </a:r>
            </a:p>
          </p:txBody>
        </p:sp>
        <p:grpSp>
          <p:nvGrpSpPr>
            <p:cNvPr id="132132" name="Group 3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215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215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5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2133" name="Group 1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77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2140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2142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214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2144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2145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2148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2149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5107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5108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sp>
            <p:nvSpPr>
              <p:cNvPr id="91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2134" name="Group 93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95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2136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137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38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pic>
        <p:nvPicPr>
          <p:cNvPr id="132102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867878"/>
            <a:ext cx="8226425" cy="1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145534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45" name="Group 94"/>
          <p:cNvGrpSpPr>
            <a:grpSpLocks/>
          </p:cNvGrpSpPr>
          <p:nvPr/>
        </p:nvGrpSpPr>
        <p:grpSpPr bwMode="auto"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134183" name="Group 95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424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424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4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56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4184" name="Group 96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1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423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424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4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8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R</a:t>
              </a:r>
              <a:endParaRPr lang="en-US" dirty="0"/>
            </a:p>
          </p:txBody>
        </p:sp>
        <p:sp>
          <p:nvSpPr>
            <p:cNvPr id="46123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1A-23-F9-CD-06-9B</a:t>
              </a:r>
            </a:p>
          </p:txBody>
        </p:sp>
        <p:sp>
          <p:nvSpPr>
            <p:cNvPr id="46124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222.222.222.220</a:t>
              </a:r>
            </a:p>
          </p:txBody>
        </p:sp>
        <p:grpSp>
          <p:nvGrpSpPr>
            <p:cNvPr id="134188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6173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B050"/>
                    </a:solidFill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6174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00FF"/>
                    </a:solidFill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6126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CC-49-DE-D0-AB-7D</a:t>
              </a:r>
            </a:p>
          </p:txBody>
        </p:sp>
        <p:sp>
          <p:nvSpPr>
            <p:cNvPr id="46127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111.111.111.112</a:t>
              </a:r>
            </a:p>
          </p:txBody>
        </p:sp>
        <p:sp>
          <p:nvSpPr>
            <p:cNvPr id="46128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111.111.111.111</a:t>
              </a:r>
            </a:p>
          </p:txBody>
        </p:sp>
        <p:sp>
          <p:nvSpPr>
            <p:cNvPr id="46129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74-29-9C-E8-FF-55</a:t>
              </a:r>
            </a:p>
          </p:txBody>
        </p:sp>
        <p:sp>
          <p:nvSpPr>
            <p:cNvPr id="134193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6131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32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33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34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35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36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37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4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4235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+mj-lt"/>
                </a:rPr>
                <a:t>A</a:t>
              </a:r>
            </a:p>
          </p:txBody>
        </p:sp>
        <p:sp>
          <p:nvSpPr>
            <p:cNvPr id="46139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34203" name="Group 63"/>
            <p:cNvGrpSpPr>
              <a:grpSpLocks/>
            </p:cNvGrpSpPr>
            <p:nvPr/>
          </p:nvGrpSpPr>
          <p:grpSpPr bwMode="auto"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46171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B050"/>
                    </a:solidFill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6172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00FF"/>
                    </a:solidFill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6141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42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43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222.222.222.221</a:t>
              </a:r>
            </a:p>
          </p:txBody>
        </p:sp>
        <p:sp>
          <p:nvSpPr>
            <p:cNvPr id="46144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88-B2-2F-54-1A-0F</a:t>
              </a:r>
            </a:p>
          </p:txBody>
        </p:sp>
        <p:sp>
          <p:nvSpPr>
            <p:cNvPr id="46145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46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4210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4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4235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+mj-lt"/>
                </a:rPr>
                <a:t>B</a:t>
              </a:r>
            </a:p>
          </p:txBody>
        </p:sp>
        <p:grpSp>
          <p:nvGrpSpPr>
            <p:cNvPr id="134212" name="Group 12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423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423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3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44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4213" name="Group 125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2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4220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4222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422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4224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4225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4228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4229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6163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6164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sp>
            <p:nvSpPr>
              <p:cNvPr id="134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4214" name="Group 126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28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4216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4217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18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712857" name="AutoShape 153"/>
          <p:cNvSpPr>
            <a:spLocks noChangeArrowheads="1"/>
          </p:cNvSpPr>
          <p:nvPr/>
        </p:nvSpPr>
        <p:spPr bwMode="auto">
          <a:xfrm>
            <a:off x="3911601" y="3086101"/>
            <a:ext cx="314325" cy="792163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title"/>
          </p:nvPr>
        </p:nvSpPr>
        <p:spPr>
          <a:xfrm>
            <a:off x="1919536" y="-111441"/>
            <a:ext cx="8335366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Addressing: routing to another LAN</a:t>
            </a:r>
          </a:p>
        </p:txBody>
      </p:sp>
      <p:grpSp>
        <p:nvGrpSpPr>
          <p:cNvPr id="712834" name="Group 130"/>
          <p:cNvGrpSpPr>
            <a:grpSpLocks/>
          </p:cNvGrpSpPr>
          <p:nvPr/>
        </p:nvGrpSpPr>
        <p:grpSpPr bwMode="auto">
          <a:xfrm>
            <a:off x="2058988" y="2686050"/>
            <a:ext cx="976312" cy="1460500"/>
            <a:chOff x="337" y="1692"/>
            <a:chExt cx="615" cy="920"/>
          </a:xfrm>
        </p:grpSpPr>
        <p:sp>
          <p:nvSpPr>
            <p:cNvPr id="134176" name="Freeform 65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6114" name="Rectangle 67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6115" name="Text Box 68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46116" name="Line 6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6117" name="Line 7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6118" name="Line 7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6119" name="Line 72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</p:grpSp>
      <p:grpSp>
        <p:nvGrpSpPr>
          <p:cNvPr id="712855" name="Group 151"/>
          <p:cNvGrpSpPr>
            <a:grpSpLocks/>
          </p:cNvGrpSpPr>
          <p:nvPr/>
        </p:nvGrpSpPr>
        <p:grpSpPr bwMode="auto">
          <a:xfrm>
            <a:off x="3417888" y="2643188"/>
            <a:ext cx="2011362" cy="760412"/>
            <a:chOff x="1197" y="1665"/>
            <a:chExt cx="1267" cy="479"/>
          </a:xfrm>
        </p:grpSpPr>
        <p:grpSp>
          <p:nvGrpSpPr>
            <p:cNvPr id="134171" name="Group 150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46110" name="Rectangle 123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46111" name="Line 124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46112" name="Line 125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46109" name="Text Box 126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IP src: </a:t>
              </a:r>
              <a:r>
                <a:rPr lang="en-US" sz="1200" i="0" dirty="0" smtClean="0">
                  <a:solidFill>
                    <a:srgbClr val="00B050"/>
                  </a:solidFill>
                  <a:latin typeface="Arial" charset="0"/>
                </a:rPr>
                <a:t>111.111.111.111</a:t>
              </a:r>
            </a:p>
            <a:p>
              <a:pPr>
                <a:defRPr/>
              </a:pPr>
              <a:r>
                <a:rPr lang="en-US" sz="1200" i="0" dirty="0" smtClean="0">
                  <a:solidFill>
                    <a:srgbClr val="000099"/>
                  </a:solidFill>
                  <a:latin typeface="Arial" charset="0"/>
                </a:rPr>
                <a:t>   IP </a:t>
              </a:r>
              <a:r>
                <a:rPr lang="en-US" sz="1200" i="0" dirty="0" err="1" smtClean="0">
                  <a:solidFill>
                    <a:srgbClr val="000099"/>
                  </a:solidFill>
                  <a:latin typeface="Arial" charset="0"/>
                </a:rPr>
                <a:t>dest</a:t>
              </a:r>
              <a:r>
                <a:rPr lang="en-US" sz="1200" i="0" dirty="0" smtClean="0">
                  <a:solidFill>
                    <a:srgbClr val="000099"/>
                  </a:solidFill>
                  <a:latin typeface="Arial" charset="0"/>
                </a:rPr>
                <a:t>: </a:t>
              </a:r>
              <a:r>
                <a:rPr lang="en-US" sz="1200" i="0" dirty="0" smtClean="0">
                  <a:solidFill>
                    <a:srgbClr val="00B050"/>
                  </a:solidFill>
                  <a:latin typeface="Arial" charset="0"/>
                </a:rPr>
                <a:t>222.222.222.222</a:t>
              </a:r>
              <a:endParaRPr lang="en-US" sz="1200" i="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712845" name="Group 141"/>
          <p:cNvGrpSpPr>
            <a:grpSpLocks/>
          </p:cNvGrpSpPr>
          <p:nvPr/>
        </p:nvGrpSpPr>
        <p:grpSpPr bwMode="auto">
          <a:xfrm>
            <a:off x="3551238" y="2903538"/>
            <a:ext cx="146050" cy="385762"/>
            <a:chOff x="1272" y="1762"/>
            <a:chExt cx="92" cy="243"/>
          </a:xfrm>
        </p:grpSpPr>
        <p:sp>
          <p:nvSpPr>
            <p:cNvPr id="46106" name="Line 127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07" name="Line 128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712847" name="Rectangle 143"/>
          <p:cNvSpPr>
            <a:spLocks noChangeArrowheads="1"/>
          </p:cNvSpPr>
          <p:nvPr/>
        </p:nvSpPr>
        <p:spPr bwMode="auto">
          <a:xfrm>
            <a:off x="2230438" y="1084262"/>
            <a:ext cx="7772400" cy="35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lvl="1" indent="-231775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A creates IP datagram with IP source A, destination B </a:t>
            </a:r>
            <a:endParaRPr lang="en-US" sz="24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sp>
        <p:nvSpPr>
          <p:cNvPr id="712848" name="Rectangle 144"/>
          <p:cNvSpPr>
            <a:spLocks noChangeArrowheads="1"/>
          </p:cNvSpPr>
          <p:nvPr/>
        </p:nvSpPr>
        <p:spPr bwMode="auto">
          <a:xfrm>
            <a:off x="2243138" y="1441451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lvl="1" indent="-231775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A creates link-layer frame with </a:t>
            </a:r>
            <a:r>
              <a:rPr lang="en-US" sz="20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R's </a:t>
            </a: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MAC address as destination address, frame contains A-to-B IP datagram</a:t>
            </a:r>
          </a:p>
        </p:txBody>
      </p:sp>
      <p:grpSp>
        <p:nvGrpSpPr>
          <p:cNvPr id="712856" name="Group 152"/>
          <p:cNvGrpSpPr>
            <a:grpSpLocks/>
          </p:cNvGrpSpPr>
          <p:nvPr/>
        </p:nvGrpSpPr>
        <p:grpSpPr bwMode="auto">
          <a:xfrm>
            <a:off x="3001963" y="2244725"/>
            <a:ext cx="2443162" cy="1519238"/>
            <a:chOff x="931" y="1414"/>
            <a:chExt cx="1539" cy="957"/>
          </a:xfrm>
        </p:grpSpPr>
        <p:sp>
          <p:nvSpPr>
            <p:cNvPr id="46094" name="Text Box 135"/>
            <p:cNvSpPr txBox="1">
              <a:spLocks noChangeArrowheads="1"/>
            </p:cNvSpPr>
            <p:nvPr/>
          </p:nvSpPr>
          <p:spPr bwMode="auto"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MAC src: </a:t>
              </a: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74-29-9C-E8-FF-55</a:t>
              </a:r>
            </a:p>
            <a:p>
              <a:pPr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   MAC dest</a:t>
              </a: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: E6-E9-00-17-BB-4B</a:t>
              </a:r>
            </a:p>
          </p:txBody>
        </p:sp>
        <p:grpSp>
          <p:nvGrpSpPr>
            <p:cNvPr id="134158" name="Group 14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6100" name="Rectangle 138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46101" name="Rectangle 13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46102" name="Line 13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46103" name="Line 13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46104" name="Line 139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46105" name="Line 140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46096" name="Line 146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6097" name="Line 147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6098" name="Line 148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6099" name="Line 149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</p:grpSp>
      <p:pic>
        <p:nvPicPr>
          <p:cNvPr id="134156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733" y="804865"/>
            <a:ext cx="8341169" cy="11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324733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71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712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857" grpId="0" animBg="1"/>
      <p:bldP spid="712847" grpId="0"/>
      <p:bldP spid="71284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3" name="Group 163"/>
          <p:cNvGrpSpPr>
            <a:grpSpLocks/>
          </p:cNvGrpSpPr>
          <p:nvPr/>
        </p:nvGrpSpPr>
        <p:grpSpPr bwMode="auto"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136236" name="Group 164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6295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6297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98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225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6237" name="Group 165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220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6292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6293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94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67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R</a:t>
              </a:r>
              <a:endParaRPr lang="en-US" dirty="0"/>
            </a:p>
          </p:txBody>
        </p:sp>
        <p:sp>
          <p:nvSpPr>
            <p:cNvPr id="47152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1A-23-F9-CD-06-9B</a:t>
              </a:r>
            </a:p>
          </p:txBody>
        </p:sp>
        <p:sp>
          <p:nvSpPr>
            <p:cNvPr id="47153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222.222.222.220</a:t>
              </a:r>
            </a:p>
          </p:txBody>
        </p:sp>
        <p:grpSp>
          <p:nvGrpSpPr>
            <p:cNvPr id="136241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7202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B050"/>
                    </a:solidFill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7203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00FF"/>
                    </a:solidFill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7155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CC-49-DE-D0-AB-7D</a:t>
              </a:r>
            </a:p>
          </p:txBody>
        </p:sp>
        <p:sp>
          <p:nvSpPr>
            <p:cNvPr id="47156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111.111.111.112</a:t>
              </a:r>
            </a:p>
          </p:txBody>
        </p:sp>
        <p:sp>
          <p:nvSpPr>
            <p:cNvPr id="47157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111.111.111.111</a:t>
              </a:r>
            </a:p>
          </p:txBody>
        </p:sp>
        <p:sp>
          <p:nvSpPr>
            <p:cNvPr id="47158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74-29-9C-E8-FF-55</a:t>
              </a:r>
            </a:p>
          </p:txBody>
        </p:sp>
        <p:sp>
          <p:nvSpPr>
            <p:cNvPr id="136246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7160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61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62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63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64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65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66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3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4235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+mj-lt"/>
                </a:rPr>
                <a:t>A</a:t>
              </a:r>
            </a:p>
          </p:txBody>
        </p:sp>
        <p:sp>
          <p:nvSpPr>
            <p:cNvPr id="47168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36256" name="Group 63"/>
            <p:cNvGrpSpPr>
              <a:grpSpLocks/>
            </p:cNvGrpSpPr>
            <p:nvPr/>
          </p:nvGrpSpPr>
          <p:grpSpPr bwMode="auto"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47200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B050"/>
                    </a:solidFill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7201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00FF"/>
                    </a:solidFill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7170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71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72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222.222.222.221</a:t>
              </a:r>
            </a:p>
          </p:txBody>
        </p:sp>
        <p:sp>
          <p:nvSpPr>
            <p:cNvPr id="47173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88-B2-2F-54-1A-0F</a:t>
              </a:r>
            </a:p>
          </p:txBody>
        </p:sp>
        <p:sp>
          <p:nvSpPr>
            <p:cNvPr id="47174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75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6263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93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4235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+mj-lt"/>
                </a:rPr>
                <a:t>B</a:t>
              </a:r>
            </a:p>
          </p:txBody>
        </p:sp>
        <p:grpSp>
          <p:nvGrpSpPr>
            <p:cNvPr id="136265" name="Group 193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628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628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8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213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6266" name="Group 194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201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6273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6275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6276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6277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6278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6281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6282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7192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7193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sp>
            <p:nvSpPr>
              <p:cNvPr id="203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6267" name="Group 195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97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626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627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7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47109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28707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Addressing: routing to another LAN</a:t>
            </a:r>
          </a:p>
        </p:txBody>
      </p:sp>
      <p:grpSp>
        <p:nvGrpSpPr>
          <p:cNvPr id="714811" name="Group 59"/>
          <p:cNvGrpSpPr>
            <a:grpSpLocks/>
          </p:cNvGrpSpPr>
          <p:nvPr/>
        </p:nvGrpSpPr>
        <p:grpSpPr bwMode="auto">
          <a:xfrm>
            <a:off x="2058988" y="2686050"/>
            <a:ext cx="976312" cy="1460500"/>
            <a:chOff x="337" y="1692"/>
            <a:chExt cx="615" cy="920"/>
          </a:xfrm>
        </p:grpSpPr>
        <p:sp>
          <p:nvSpPr>
            <p:cNvPr id="136229" name="Freeform 60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7143" name="Rectangle 61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7144" name="Text Box 62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47145" name="Line 63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7146" name="Line 64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7147" name="Line 65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7148" name="Line 66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</p:grpSp>
      <p:sp>
        <p:nvSpPr>
          <p:cNvPr id="47111" name="Rectangle 76"/>
          <p:cNvSpPr>
            <a:spLocks noChangeArrowheads="1"/>
          </p:cNvSpPr>
          <p:nvPr/>
        </p:nvSpPr>
        <p:spPr bwMode="auto">
          <a:xfrm>
            <a:off x="2230438" y="1084264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lvl="1" indent="-231775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frame sent from A to R</a:t>
            </a:r>
          </a:p>
        </p:txBody>
      </p:sp>
      <p:grpSp>
        <p:nvGrpSpPr>
          <p:cNvPr id="714820" name="Group 68"/>
          <p:cNvGrpSpPr>
            <a:grpSpLocks/>
          </p:cNvGrpSpPr>
          <p:nvPr/>
        </p:nvGrpSpPr>
        <p:grpSpPr bwMode="auto">
          <a:xfrm>
            <a:off x="4237038" y="3265489"/>
            <a:ext cx="1096962" cy="244475"/>
            <a:chOff x="1231" y="1990"/>
            <a:chExt cx="691" cy="154"/>
          </a:xfrm>
        </p:grpSpPr>
        <p:sp>
          <p:nvSpPr>
            <p:cNvPr id="47139" name="Rectangle 69"/>
            <p:cNvSpPr>
              <a:spLocks noChangeArrowheads="1"/>
            </p:cNvSpPr>
            <p:nvPr/>
          </p:nvSpPr>
          <p:spPr bwMode="auto">
            <a:xfrm>
              <a:off x="1231" y="1991"/>
              <a:ext cx="691" cy="1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40" name="Line 70"/>
            <p:cNvSpPr>
              <a:spLocks noChangeShapeType="1"/>
            </p:cNvSpPr>
            <p:nvPr/>
          </p:nvSpPr>
          <p:spPr bwMode="auto">
            <a:xfrm>
              <a:off x="1337" y="1990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41" name="Line 71"/>
            <p:cNvSpPr>
              <a:spLocks noChangeShapeType="1"/>
            </p:cNvSpPr>
            <p:nvPr/>
          </p:nvSpPr>
          <p:spPr bwMode="auto">
            <a:xfrm>
              <a:off x="1427" y="1992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714852" name="Group 100"/>
          <p:cNvGrpSpPr>
            <a:grpSpLocks/>
          </p:cNvGrpSpPr>
          <p:nvPr/>
        </p:nvGrpSpPr>
        <p:grpSpPr bwMode="auto">
          <a:xfrm>
            <a:off x="5476875" y="2767013"/>
            <a:ext cx="895350" cy="2038350"/>
            <a:chOff x="2823" y="1545"/>
            <a:chExt cx="564" cy="1284"/>
          </a:xfrm>
        </p:grpSpPr>
        <p:sp>
          <p:nvSpPr>
            <p:cNvPr id="136221" name="Freeform 93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7135" name="Rectangle 94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36" name="Text Box 95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47137" name="Line 98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38" name="Line 99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714853" name="Rectangle 101"/>
          <p:cNvSpPr>
            <a:spLocks noChangeArrowheads="1"/>
          </p:cNvSpPr>
          <p:nvPr/>
        </p:nvSpPr>
        <p:spPr bwMode="auto">
          <a:xfrm>
            <a:off x="2233613" y="1439864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lvl="1" indent="-231775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frame received at R, datagram removed, passed up to IP</a:t>
            </a:r>
          </a:p>
        </p:txBody>
      </p:sp>
      <p:grpSp>
        <p:nvGrpSpPr>
          <p:cNvPr id="714883" name="Group 131"/>
          <p:cNvGrpSpPr>
            <a:grpSpLocks/>
          </p:cNvGrpSpPr>
          <p:nvPr/>
        </p:nvGrpSpPr>
        <p:grpSpPr bwMode="auto">
          <a:xfrm>
            <a:off x="3001963" y="2244725"/>
            <a:ext cx="2443162" cy="1519238"/>
            <a:chOff x="931" y="1414"/>
            <a:chExt cx="1539" cy="957"/>
          </a:xfrm>
        </p:grpSpPr>
        <p:sp>
          <p:nvSpPr>
            <p:cNvPr id="47121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MAC src: </a:t>
              </a: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74-29-9C-E8-FF-55</a:t>
              </a:r>
            </a:p>
            <a:p>
              <a:pPr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   MAC dest: </a:t>
              </a: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E6-E9-00-17-BB-4B</a:t>
              </a:r>
            </a:p>
          </p:txBody>
        </p:sp>
        <p:grpSp>
          <p:nvGrpSpPr>
            <p:cNvPr id="136209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7128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47129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47130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47131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47132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47133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47123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7124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7125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7126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7127" name="Text Box 130"/>
            <p:cNvSpPr txBox="1">
              <a:spLocks noChangeArrowheads="1"/>
            </p:cNvSpPr>
            <p:nvPr/>
          </p:nvSpPr>
          <p:spPr bwMode="auto">
            <a:xfrm>
              <a:off x="1193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IP src: </a:t>
              </a: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111.111.111.111</a:t>
              </a:r>
            </a:p>
            <a:p>
              <a:pPr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   IP dest: </a:t>
              </a: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222.222.222.222</a:t>
              </a:r>
            </a:p>
          </p:txBody>
        </p:sp>
      </p:grpSp>
      <p:grpSp>
        <p:nvGrpSpPr>
          <p:cNvPr id="714898" name="Group 146"/>
          <p:cNvGrpSpPr>
            <a:grpSpLocks/>
          </p:cNvGrpSpPr>
          <p:nvPr/>
        </p:nvGrpSpPr>
        <p:grpSpPr bwMode="auto">
          <a:xfrm>
            <a:off x="4191001" y="2435225"/>
            <a:ext cx="2011363" cy="979488"/>
            <a:chOff x="4493" y="1480"/>
            <a:chExt cx="1267" cy="617"/>
          </a:xfrm>
        </p:grpSpPr>
        <p:sp>
          <p:nvSpPr>
            <p:cNvPr id="47118" name="Line 143"/>
            <p:cNvSpPr>
              <a:spLocks noChangeShapeType="1"/>
            </p:cNvSpPr>
            <p:nvPr/>
          </p:nvSpPr>
          <p:spPr bwMode="auto">
            <a:xfrm flipH="1" flipV="1">
              <a:off x="4576" y="1627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19" name="Line 144"/>
            <p:cNvSpPr>
              <a:spLocks noChangeShapeType="1"/>
            </p:cNvSpPr>
            <p:nvPr/>
          </p:nvSpPr>
          <p:spPr bwMode="auto">
            <a:xfrm>
              <a:off x="4668" y="1739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20" name="Text Box 145"/>
            <p:cNvSpPr txBox="1">
              <a:spLocks noChangeArrowheads="1"/>
            </p:cNvSpPr>
            <p:nvPr/>
          </p:nvSpPr>
          <p:spPr bwMode="auto">
            <a:xfrm>
              <a:off x="4493" y="1480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   IP dest: 222.222.222.222</a:t>
              </a:r>
            </a:p>
          </p:txBody>
        </p:sp>
      </p:grpSp>
      <p:pic>
        <p:nvPicPr>
          <p:cNvPr id="136204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846096"/>
            <a:ext cx="8280722" cy="96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305341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1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8.33333E-7 0.13334 L 0.04045 0.16297 L 0.08629 0.16297 L 0.08524 0.01482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7148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6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714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14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1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85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41" name="Group 100"/>
          <p:cNvGrpSpPr>
            <a:grpSpLocks/>
          </p:cNvGrpSpPr>
          <p:nvPr/>
        </p:nvGrpSpPr>
        <p:grpSpPr bwMode="auto"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138285" name="Group 101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8344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834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4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62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8286" name="Group 102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7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8341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8342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43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04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R</a:t>
              </a:r>
              <a:endParaRPr lang="en-US" dirty="0"/>
            </a:p>
          </p:txBody>
        </p:sp>
        <p:sp>
          <p:nvSpPr>
            <p:cNvPr id="48177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1A-23-F9-CD-06-9B</a:t>
              </a:r>
            </a:p>
          </p:txBody>
        </p:sp>
        <p:sp>
          <p:nvSpPr>
            <p:cNvPr id="48178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222.222.222.220</a:t>
              </a:r>
            </a:p>
          </p:txBody>
        </p:sp>
        <p:grpSp>
          <p:nvGrpSpPr>
            <p:cNvPr id="138290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8227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B050"/>
                    </a:solidFill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8228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00FF"/>
                    </a:solidFill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8180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CC-49-DE-D0-AB-7D</a:t>
              </a:r>
            </a:p>
          </p:txBody>
        </p:sp>
        <p:sp>
          <p:nvSpPr>
            <p:cNvPr id="48181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111.111.111.112</a:t>
              </a:r>
            </a:p>
          </p:txBody>
        </p:sp>
        <p:sp>
          <p:nvSpPr>
            <p:cNvPr id="48182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111.111.111.111</a:t>
              </a:r>
            </a:p>
          </p:txBody>
        </p:sp>
        <p:sp>
          <p:nvSpPr>
            <p:cNvPr id="48183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74-29-9C-E8-FF-55</a:t>
              </a:r>
            </a:p>
          </p:txBody>
        </p:sp>
        <p:sp>
          <p:nvSpPr>
            <p:cNvPr id="138295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8185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86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87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88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89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90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91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0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4235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+mj-lt"/>
                </a:rPr>
                <a:t>A</a:t>
              </a:r>
            </a:p>
          </p:txBody>
        </p:sp>
        <p:sp>
          <p:nvSpPr>
            <p:cNvPr id="48193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38305" name="Group 63"/>
            <p:cNvGrpSpPr>
              <a:grpSpLocks/>
            </p:cNvGrpSpPr>
            <p:nvPr/>
          </p:nvGrpSpPr>
          <p:grpSpPr bwMode="auto"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48225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B050"/>
                    </a:solidFill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8226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00FF"/>
                    </a:solidFill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8195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96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97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222.222.222.221</a:t>
              </a:r>
            </a:p>
          </p:txBody>
        </p:sp>
        <p:sp>
          <p:nvSpPr>
            <p:cNvPr id="48198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88-B2-2F-54-1A-0F</a:t>
              </a:r>
            </a:p>
          </p:txBody>
        </p:sp>
        <p:sp>
          <p:nvSpPr>
            <p:cNvPr id="48199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200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8312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30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4235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+mj-lt"/>
                </a:rPr>
                <a:t>B</a:t>
              </a:r>
            </a:p>
          </p:txBody>
        </p:sp>
        <p:grpSp>
          <p:nvGrpSpPr>
            <p:cNvPr id="138314" name="Group 130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833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833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3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50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8315" name="Group 131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8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8322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8324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8325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8326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8327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8330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8331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8217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8218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sp>
            <p:nvSpPr>
              <p:cNvPr id="140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8316" name="Group 132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34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8318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8319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20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718850" name="AutoShape 2"/>
          <p:cNvSpPr>
            <a:spLocks noChangeArrowheads="1"/>
          </p:cNvSpPr>
          <p:nvPr/>
        </p:nvSpPr>
        <p:spPr bwMode="auto">
          <a:xfrm>
            <a:off x="7234239" y="3144838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399" y="0"/>
            <a:ext cx="8431213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Addressing: routing to another LAN</a:t>
            </a:r>
          </a:p>
        </p:txBody>
      </p:sp>
      <p:grpSp>
        <p:nvGrpSpPr>
          <p:cNvPr id="138246" name="Group 67"/>
          <p:cNvGrpSpPr>
            <a:grpSpLocks/>
          </p:cNvGrpSpPr>
          <p:nvPr/>
        </p:nvGrpSpPr>
        <p:grpSpPr bwMode="auto">
          <a:xfrm>
            <a:off x="6740526" y="2701926"/>
            <a:ext cx="2011363" cy="760413"/>
            <a:chOff x="1197" y="1665"/>
            <a:chExt cx="1267" cy="479"/>
          </a:xfrm>
        </p:grpSpPr>
        <p:grpSp>
          <p:nvGrpSpPr>
            <p:cNvPr id="138280" name="Group 68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48171" name="Rectangle 69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8172" name="Line 70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8173" name="Line 71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48170" name="Text Box 72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IP src:</a:t>
              </a:r>
              <a:r>
                <a:rPr lang="en-US" sz="1200" i="0" dirty="0">
                  <a:latin typeface="Arial" charset="0"/>
                </a:rPr>
                <a:t> </a:t>
              </a: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111.111.111.111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   </a:t>
              </a: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IP dest: </a:t>
              </a: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222.222.222.222</a:t>
              </a:r>
            </a:p>
          </p:txBody>
        </p:sp>
      </p:grpSp>
      <p:grpSp>
        <p:nvGrpSpPr>
          <p:cNvPr id="718921" name="Group 73"/>
          <p:cNvGrpSpPr>
            <a:grpSpLocks/>
          </p:cNvGrpSpPr>
          <p:nvPr/>
        </p:nvGrpSpPr>
        <p:grpSpPr bwMode="auto">
          <a:xfrm>
            <a:off x="6864350" y="2952751"/>
            <a:ext cx="146050" cy="385763"/>
            <a:chOff x="1272" y="1762"/>
            <a:chExt cx="92" cy="243"/>
          </a:xfrm>
        </p:grpSpPr>
        <p:sp>
          <p:nvSpPr>
            <p:cNvPr id="48167" name="Line 74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68" name="Line 75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718924" name="Rectangle 76"/>
          <p:cNvSpPr>
            <a:spLocks noChangeArrowheads="1"/>
          </p:cNvSpPr>
          <p:nvPr/>
        </p:nvSpPr>
        <p:spPr bwMode="auto">
          <a:xfrm>
            <a:off x="2230438" y="1084263"/>
            <a:ext cx="7772400" cy="352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lvl="1" indent="-231775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R forwards datagram with IP source A, destination B </a:t>
            </a:r>
          </a:p>
        </p:txBody>
      </p:sp>
      <p:sp>
        <p:nvSpPr>
          <p:cNvPr id="718925" name="Rectangle 77"/>
          <p:cNvSpPr>
            <a:spLocks noChangeArrowheads="1"/>
          </p:cNvSpPr>
          <p:nvPr/>
        </p:nvSpPr>
        <p:spPr bwMode="auto">
          <a:xfrm>
            <a:off x="2243138" y="1441451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lvl="1" indent="-231775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R creates link-layer frame with B's MAC address as destination address, frame contains A-to-B IP datagram</a:t>
            </a:r>
          </a:p>
        </p:txBody>
      </p:sp>
      <p:grpSp>
        <p:nvGrpSpPr>
          <p:cNvPr id="718926" name="Group 78"/>
          <p:cNvGrpSpPr>
            <a:grpSpLocks/>
          </p:cNvGrpSpPr>
          <p:nvPr/>
        </p:nvGrpSpPr>
        <p:grpSpPr bwMode="auto">
          <a:xfrm>
            <a:off x="6315075" y="2293939"/>
            <a:ext cx="2428876" cy="1519237"/>
            <a:chOff x="931" y="1414"/>
            <a:chExt cx="1530" cy="957"/>
          </a:xfrm>
        </p:grpSpPr>
        <p:sp>
          <p:nvSpPr>
            <p:cNvPr id="48155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MAC src: </a:t>
              </a: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1A-23-F9-CD-06-9B</a:t>
              </a:r>
            </a:p>
            <a:p>
              <a:pPr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  MAC dest: </a:t>
              </a: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49-BD-D2-C7-56-2A</a:t>
              </a:r>
            </a:p>
            <a:p>
              <a:pPr>
                <a:defRPr/>
              </a:pPr>
              <a:endParaRPr lang="en-US" sz="1200" i="0" dirty="0">
                <a:solidFill>
                  <a:srgbClr val="FF0000"/>
                </a:solidFill>
                <a:latin typeface="Arial" charset="0"/>
              </a:endParaRPr>
            </a:p>
          </p:txBody>
        </p:sp>
        <p:grpSp>
          <p:nvGrpSpPr>
            <p:cNvPr id="138267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8161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8162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8163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8164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8165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8166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48157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58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59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60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38251" name="Group 91"/>
          <p:cNvGrpSpPr>
            <a:grpSpLocks/>
          </p:cNvGrpSpPr>
          <p:nvPr/>
        </p:nvGrpSpPr>
        <p:grpSpPr bwMode="auto">
          <a:xfrm>
            <a:off x="5476875" y="2767013"/>
            <a:ext cx="895350" cy="2038350"/>
            <a:chOff x="2823" y="1545"/>
            <a:chExt cx="564" cy="1284"/>
          </a:xfrm>
        </p:grpSpPr>
        <p:sp>
          <p:nvSpPr>
            <p:cNvPr id="138261" name="Freeform 92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8151" name="Rectangle 93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52" name="Text Box 94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48153" name="Line 95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54" name="Line 96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38252" name="Group 113"/>
          <p:cNvGrpSpPr>
            <a:grpSpLocks/>
          </p:cNvGrpSpPr>
          <p:nvPr/>
        </p:nvGrpSpPr>
        <p:grpSpPr bwMode="auto">
          <a:xfrm>
            <a:off x="9585325" y="2478088"/>
            <a:ext cx="928688" cy="1954212"/>
            <a:chOff x="250" y="1380"/>
            <a:chExt cx="585" cy="1231"/>
          </a:xfrm>
        </p:grpSpPr>
        <p:sp>
          <p:nvSpPr>
            <p:cNvPr id="138254" name="Freeform 106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8144" name="Rectangle 107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8145" name="Text Box 108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48146" name="Line 10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8147" name="Line 11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8148" name="Line 11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8149" name="Line 112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</p:grpSp>
      <p:pic>
        <p:nvPicPr>
          <p:cNvPr id="138253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39" y="763590"/>
            <a:ext cx="8189563" cy="137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294813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1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189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1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0" grpId="0" animBg="1"/>
      <p:bldP spid="718924" grpId="0"/>
      <p:bldP spid="71892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89" name="Group 101"/>
          <p:cNvGrpSpPr>
            <a:grpSpLocks/>
          </p:cNvGrpSpPr>
          <p:nvPr/>
        </p:nvGrpSpPr>
        <p:grpSpPr bwMode="auto"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140334" name="Group 102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4039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4039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9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63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40335" name="Group 103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8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40390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40391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92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05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R</a:t>
              </a:r>
              <a:endParaRPr lang="en-US" dirty="0"/>
            </a:p>
          </p:txBody>
        </p:sp>
        <p:sp>
          <p:nvSpPr>
            <p:cNvPr id="49202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1A-23-F9-CD-06-9B</a:t>
              </a:r>
            </a:p>
          </p:txBody>
        </p:sp>
        <p:sp>
          <p:nvSpPr>
            <p:cNvPr id="49203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222.222.222.220</a:t>
              </a:r>
            </a:p>
          </p:txBody>
        </p:sp>
        <p:grpSp>
          <p:nvGrpSpPr>
            <p:cNvPr id="140339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9252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B050"/>
                    </a:solidFill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9253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00FF"/>
                    </a:solidFill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9205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CC-49-DE-D0-AB-7D</a:t>
              </a:r>
            </a:p>
          </p:txBody>
        </p:sp>
        <p:sp>
          <p:nvSpPr>
            <p:cNvPr id="49206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111.111.111.112</a:t>
              </a:r>
            </a:p>
          </p:txBody>
        </p:sp>
        <p:sp>
          <p:nvSpPr>
            <p:cNvPr id="49207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111.111.111.111</a:t>
              </a:r>
            </a:p>
          </p:txBody>
        </p:sp>
        <p:sp>
          <p:nvSpPr>
            <p:cNvPr id="49208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74-29-9C-E8-FF-55</a:t>
              </a:r>
            </a:p>
          </p:txBody>
        </p:sp>
        <p:sp>
          <p:nvSpPr>
            <p:cNvPr id="140344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9210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11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12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13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14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15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16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1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4235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+mj-lt"/>
                </a:rPr>
                <a:t>A</a:t>
              </a:r>
            </a:p>
          </p:txBody>
        </p:sp>
        <p:sp>
          <p:nvSpPr>
            <p:cNvPr id="49218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0354" name="Group 63"/>
            <p:cNvGrpSpPr>
              <a:grpSpLocks/>
            </p:cNvGrpSpPr>
            <p:nvPr/>
          </p:nvGrpSpPr>
          <p:grpSpPr bwMode="auto"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49250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B050"/>
                    </a:solidFill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9251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00FF"/>
                    </a:solidFill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9220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21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22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222.222.222.221</a:t>
              </a:r>
            </a:p>
          </p:txBody>
        </p:sp>
        <p:sp>
          <p:nvSpPr>
            <p:cNvPr id="49223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88-B2-2F-54-1A-0F</a:t>
              </a:r>
            </a:p>
          </p:txBody>
        </p:sp>
        <p:sp>
          <p:nvSpPr>
            <p:cNvPr id="49224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25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0361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31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4235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+mj-lt"/>
                </a:rPr>
                <a:t>B</a:t>
              </a:r>
            </a:p>
          </p:txBody>
        </p:sp>
        <p:grpSp>
          <p:nvGrpSpPr>
            <p:cNvPr id="140363" name="Group 131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40381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4038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8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51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40364" name="Group 132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9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40371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40373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40374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40375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40376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40379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40380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9242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9243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sp>
            <p:nvSpPr>
              <p:cNvPr id="141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40365" name="Group 133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35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40367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40368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69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49157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575104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Addressing: routing to another LAN</a:t>
            </a:r>
          </a:p>
        </p:txBody>
      </p:sp>
      <p:sp>
        <p:nvSpPr>
          <p:cNvPr id="720966" name="Rectangle 70"/>
          <p:cNvSpPr>
            <a:spLocks noChangeArrowheads="1"/>
          </p:cNvSpPr>
          <p:nvPr/>
        </p:nvSpPr>
        <p:spPr bwMode="auto">
          <a:xfrm>
            <a:off x="2230438" y="1084263"/>
            <a:ext cx="7785100" cy="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lvl="1" indent="-231775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R forwards datagram with IP source A, destination B </a:t>
            </a:r>
          </a:p>
        </p:txBody>
      </p:sp>
      <p:sp>
        <p:nvSpPr>
          <p:cNvPr id="720967" name="Rectangle 71"/>
          <p:cNvSpPr>
            <a:spLocks noChangeArrowheads="1"/>
          </p:cNvSpPr>
          <p:nvPr/>
        </p:nvSpPr>
        <p:spPr bwMode="auto">
          <a:xfrm>
            <a:off x="2243138" y="1441451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lvl="1" indent="-231775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R creates link-layer frame with B's MAC address as destination address, frame contains A-to-B IP datagram</a:t>
            </a:r>
          </a:p>
        </p:txBody>
      </p:sp>
      <p:grpSp>
        <p:nvGrpSpPr>
          <p:cNvPr id="720995" name="Group 99"/>
          <p:cNvGrpSpPr>
            <a:grpSpLocks/>
          </p:cNvGrpSpPr>
          <p:nvPr/>
        </p:nvGrpSpPr>
        <p:grpSpPr bwMode="auto">
          <a:xfrm>
            <a:off x="6315076" y="2293938"/>
            <a:ext cx="2436813" cy="1643062"/>
            <a:chOff x="3018" y="1445"/>
            <a:chExt cx="1535" cy="1035"/>
          </a:xfrm>
        </p:grpSpPr>
        <p:sp>
          <p:nvSpPr>
            <p:cNvPr id="49176" name="AutoShape 2"/>
            <p:cNvSpPr>
              <a:spLocks noChangeArrowheads="1"/>
            </p:cNvSpPr>
            <p:nvPr/>
          </p:nvSpPr>
          <p:spPr bwMode="auto">
            <a:xfrm>
              <a:off x="3597" y="1981"/>
              <a:ext cx="198" cy="499"/>
            </a:xfrm>
            <a:prstGeom prst="downArrow">
              <a:avLst>
                <a:gd name="adj1" fmla="val 50000"/>
                <a:gd name="adj2" fmla="val 63005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0312" name="Group 61"/>
            <p:cNvGrpSpPr>
              <a:grpSpLocks/>
            </p:cNvGrpSpPr>
            <p:nvPr/>
          </p:nvGrpSpPr>
          <p:grpSpPr bwMode="auto">
            <a:xfrm>
              <a:off x="3286" y="1702"/>
              <a:ext cx="1267" cy="479"/>
              <a:chOff x="1197" y="1665"/>
              <a:chExt cx="1267" cy="479"/>
            </a:xfrm>
          </p:grpSpPr>
          <p:grpSp>
            <p:nvGrpSpPr>
              <p:cNvPr id="140329" name="Group 62"/>
              <p:cNvGrpSpPr>
                <a:grpSpLocks/>
              </p:cNvGrpSpPr>
              <p:nvPr/>
            </p:nvGrpSpPr>
            <p:grpSpPr bwMode="auto">
              <a:xfrm>
                <a:off x="1231" y="1990"/>
                <a:ext cx="691" cy="154"/>
                <a:chOff x="1231" y="1990"/>
                <a:chExt cx="691" cy="154"/>
              </a:xfrm>
            </p:grpSpPr>
            <p:sp>
              <p:nvSpPr>
                <p:cNvPr id="49196" name="Rectangle 63"/>
                <p:cNvSpPr>
                  <a:spLocks noChangeArrowheads="1"/>
                </p:cNvSpPr>
                <p:nvPr/>
              </p:nvSpPr>
              <p:spPr bwMode="auto">
                <a:xfrm>
                  <a:off x="1231" y="1991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9197" name="Line 64"/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9198" name="Line 65"/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sp>
            <p:nvSpPr>
              <p:cNvPr id="49195" name="Text Box 66"/>
              <p:cNvSpPr txBox="1">
                <a:spLocks noChangeArrowheads="1"/>
              </p:cNvSpPr>
              <p:nvPr/>
            </p:nvSpPr>
            <p:spPr bwMode="auto">
              <a:xfrm>
                <a:off x="1197" y="1665"/>
                <a:ext cx="12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0099"/>
                    </a:solidFill>
                    <a:latin typeface="Arial" charset="0"/>
                  </a:rPr>
                  <a:t>IP src:</a:t>
                </a:r>
                <a:r>
                  <a:rPr lang="en-US" sz="1200" i="0" dirty="0">
                    <a:latin typeface="Arial" charset="0"/>
                  </a:rPr>
                  <a:t> </a:t>
                </a:r>
                <a:r>
                  <a:rPr lang="en-US" sz="1200" i="0" dirty="0">
                    <a:solidFill>
                      <a:srgbClr val="00B050"/>
                    </a:solidFill>
                    <a:latin typeface="Arial" charset="0"/>
                  </a:rPr>
                  <a:t>111.111.111.111</a:t>
                </a:r>
              </a:p>
              <a:p>
                <a:pPr>
                  <a:defRPr/>
                </a:pPr>
                <a:r>
                  <a:rPr lang="en-US" sz="1200" i="0" dirty="0">
                    <a:latin typeface="Arial" charset="0"/>
                  </a:rPr>
                  <a:t>   </a:t>
                </a:r>
                <a:r>
                  <a:rPr lang="en-US" sz="1200" i="0" dirty="0">
                    <a:solidFill>
                      <a:srgbClr val="000099"/>
                    </a:solidFill>
                    <a:latin typeface="Arial" charset="0"/>
                  </a:rPr>
                  <a:t>IP dest: </a:t>
                </a:r>
                <a:r>
                  <a:rPr lang="en-US" sz="1200" i="0" dirty="0">
                    <a:solidFill>
                      <a:srgbClr val="00B050"/>
                    </a:solidFill>
                    <a:latin typeface="Arial" charset="0"/>
                  </a:rPr>
                  <a:t>222.222.222.222</a:t>
                </a:r>
              </a:p>
            </p:txBody>
          </p:sp>
        </p:grpSp>
        <p:grpSp>
          <p:nvGrpSpPr>
            <p:cNvPr id="140313" name="Group 67"/>
            <p:cNvGrpSpPr>
              <a:grpSpLocks/>
            </p:cNvGrpSpPr>
            <p:nvPr/>
          </p:nvGrpSpPr>
          <p:grpSpPr bwMode="auto">
            <a:xfrm>
              <a:off x="3364" y="1860"/>
              <a:ext cx="92" cy="243"/>
              <a:chOff x="1272" y="1762"/>
              <a:chExt cx="92" cy="243"/>
            </a:xfrm>
          </p:grpSpPr>
          <p:sp>
            <p:nvSpPr>
              <p:cNvPr id="49192" name="Line 68"/>
              <p:cNvSpPr>
                <a:spLocks noChangeShapeType="1"/>
              </p:cNvSpPr>
              <p:nvPr/>
            </p:nvSpPr>
            <p:spPr bwMode="auto">
              <a:xfrm>
                <a:off x="1272" y="1762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9193" name="Line 69"/>
              <p:cNvSpPr>
                <a:spLocks noChangeShapeType="1"/>
              </p:cNvSpPr>
              <p:nvPr/>
            </p:nvSpPr>
            <p:spPr bwMode="auto">
              <a:xfrm>
                <a:off x="1364" y="1878"/>
                <a:ext cx="0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0314" name="Group 72"/>
            <p:cNvGrpSpPr>
              <a:grpSpLocks/>
            </p:cNvGrpSpPr>
            <p:nvPr/>
          </p:nvGrpSpPr>
          <p:grpSpPr bwMode="auto">
            <a:xfrm>
              <a:off x="3018" y="1445"/>
              <a:ext cx="1530" cy="957"/>
              <a:chOff x="931" y="1414"/>
              <a:chExt cx="1530" cy="957"/>
            </a:xfrm>
          </p:grpSpPr>
          <p:sp>
            <p:nvSpPr>
              <p:cNvPr id="49180" name="Text Box 73"/>
              <p:cNvSpPr txBox="1">
                <a:spLocks noChangeArrowheads="1"/>
              </p:cNvSpPr>
              <p:nvPr/>
            </p:nvSpPr>
            <p:spPr bwMode="auto">
              <a:xfrm>
                <a:off x="931" y="1414"/>
                <a:ext cx="1530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0099"/>
                    </a:solidFill>
                    <a:latin typeface="Arial" charset="0"/>
                  </a:rPr>
                  <a:t>MAC src: </a:t>
                </a:r>
                <a:r>
                  <a:rPr lang="en-US" sz="1200" i="0" dirty="0">
                    <a:solidFill>
                      <a:srgbClr val="0000FF"/>
                    </a:solidFill>
                    <a:latin typeface="Arial" charset="0"/>
                  </a:rPr>
                  <a:t>1A-23-F9-CD-06-9B</a:t>
                </a:r>
              </a:p>
              <a:p>
                <a:pPr>
                  <a:defRPr/>
                </a:pPr>
                <a:r>
                  <a:rPr lang="en-US" sz="1200" i="0" dirty="0">
                    <a:solidFill>
                      <a:srgbClr val="000099"/>
                    </a:solidFill>
                    <a:latin typeface="Arial" charset="0"/>
                  </a:rPr>
                  <a:t>  MAC dest</a:t>
                </a:r>
                <a:r>
                  <a:rPr lang="en-US" sz="1200" i="0" dirty="0">
                    <a:latin typeface="Arial" charset="0"/>
                  </a:rPr>
                  <a:t>: </a:t>
                </a:r>
                <a:r>
                  <a:rPr lang="en-US" sz="1200" i="0" dirty="0">
                    <a:solidFill>
                      <a:srgbClr val="0000FF"/>
                    </a:solidFill>
                    <a:latin typeface="Arial" charset="0"/>
                  </a:rPr>
                  <a:t>49-BD-D2-C7-56-2A</a:t>
                </a:r>
              </a:p>
              <a:p>
                <a:pPr>
                  <a:defRPr/>
                </a:pPr>
                <a:endParaRPr lang="en-US" sz="1200" i="0" dirty="0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grpSp>
            <p:nvGrpSpPr>
              <p:cNvPr id="140316" name="Group 74"/>
              <p:cNvGrpSpPr>
                <a:grpSpLocks/>
              </p:cNvGrpSpPr>
              <p:nvPr/>
            </p:nvGrpSpPr>
            <p:grpSpPr bwMode="auto"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49186" name="Rectangle 75"/>
                <p:cNvSpPr>
                  <a:spLocks noChangeArrowheads="1"/>
                </p:cNvSpPr>
                <p:nvPr/>
              </p:nvSpPr>
              <p:spPr bwMode="auto"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9187" name="Rectangle 76"/>
                <p:cNvSpPr>
                  <a:spLocks noChangeArrowheads="1"/>
                </p:cNvSpPr>
                <p:nvPr/>
              </p:nvSpPr>
              <p:spPr bwMode="auto"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9188" name="Line 77"/>
                <p:cNvSpPr>
                  <a:spLocks noChangeShapeType="1"/>
                </p:cNvSpPr>
                <p:nvPr/>
              </p:nvSpPr>
              <p:spPr bwMode="auto">
                <a:xfrm>
                  <a:off x="3180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9189" name="Line 78"/>
                <p:cNvSpPr>
                  <a:spLocks noChangeShapeType="1"/>
                </p:cNvSpPr>
                <p:nvPr/>
              </p:nvSpPr>
              <p:spPr bwMode="auto">
                <a:xfrm>
                  <a:off x="3276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9190" name="Line 79"/>
                <p:cNvSpPr>
                  <a:spLocks noChangeShapeType="1"/>
                </p:cNvSpPr>
                <p:nvPr/>
              </p:nvSpPr>
              <p:spPr bwMode="auto">
                <a:xfrm>
                  <a:off x="2910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9191" name="Line 80"/>
                <p:cNvSpPr>
                  <a:spLocks noChangeShapeType="1"/>
                </p:cNvSpPr>
                <p:nvPr/>
              </p:nvSpPr>
              <p:spPr bwMode="auto">
                <a:xfrm>
                  <a:off x="3006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sp>
            <p:nvSpPr>
              <p:cNvPr id="49182" name="Line 81"/>
              <p:cNvSpPr>
                <a:spLocks noChangeShapeType="1"/>
              </p:cNvSpPr>
              <p:nvPr/>
            </p:nvSpPr>
            <p:spPr bwMode="auto">
              <a:xfrm flipV="1">
                <a:off x="1018" y="1576"/>
                <a:ext cx="2" cy="7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9183" name="Line 82"/>
              <p:cNvSpPr>
                <a:spLocks noChangeShapeType="1"/>
              </p:cNvSpPr>
              <p:nvPr/>
            </p:nvSpPr>
            <p:spPr bwMode="auto">
              <a:xfrm flipV="1">
                <a:off x="1106" y="1680"/>
                <a:ext cx="0" cy="5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9184" name="Line 83"/>
              <p:cNvSpPr>
                <a:spLocks noChangeShapeType="1"/>
              </p:cNvSpPr>
              <p:nvPr/>
            </p:nvSpPr>
            <p:spPr bwMode="auto">
              <a:xfrm flipH="1" flipV="1">
                <a:off x="1276" y="1812"/>
                <a:ext cx="2" cy="4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9185" name="Line 84"/>
              <p:cNvSpPr>
                <a:spLocks noChangeShapeType="1"/>
              </p:cNvSpPr>
              <p:nvPr/>
            </p:nvSpPr>
            <p:spPr bwMode="auto">
              <a:xfrm>
                <a:off x="1368" y="1924"/>
                <a:ext cx="2" cy="3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40296" name="Group 85"/>
          <p:cNvGrpSpPr>
            <a:grpSpLocks/>
          </p:cNvGrpSpPr>
          <p:nvPr/>
        </p:nvGrpSpPr>
        <p:grpSpPr bwMode="auto">
          <a:xfrm>
            <a:off x="5476875" y="2767013"/>
            <a:ext cx="895350" cy="2038350"/>
            <a:chOff x="2823" y="1545"/>
            <a:chExt cx="564" cy="1284"/>
          </a:xfrm>
        </p:grpSpPr>
        <p:sp>
          <p:nvSpPr>
            <p:cNvPr id="140306" name="Freeform 86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9172" name="Rectangle 87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9173" name="Text Box 88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49174" name="Line 89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9175" name="Line 90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</p:grpSp>
      <p:grpSp>
        <p:nvGrpSpPr>
          <p:cNvPr id="720987" name="Group 91"/>
          <p:cNvGrpSpPr>
            <a:grpSpLocks/>
          </p:cNvGrpSpPr>
          <p:nvPr/>
        </p:nvGrpSpPr>
        <p:grpSpPr bwMode="auto">
          <a:xfrm>
            <a:off x="9585325" y="2478088"/>
            <a:ext cx="928688" cy="1954212"/>
            <a:chOff x="250" y="1380"/>
            <a:chExt cx="585" cy="1231"/>
          </a:xfrm>
        </p:grpSpPr>
        <p:sp>
          <p:nvSpPr>
            <p:cNvPr id="140299" name="Freeform 92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9165" name="Rectangle 93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9166" name="Text Box 94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49167" name="Line 95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9168" name="Line 96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9169" name="Line 97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9170" name="Line 98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</p:grpSp>
      <p:pic>
        <p:nvPicPr>
          <p:cNvPr id="140298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3" y="871540"/>
            <a:ext cx="8302625" cy="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357826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72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1.94444E-6 0.19838 L 0.11007 0.1199 L 0.11007 -0.03565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209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66" grpId="0"/>
      <p:bldP spid="72096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37" name="Group 95"/>
          <p:cNvGrpSpPr>
            <a:grpSpLocks/>
          </p:cNvGrpSpPr>
          <p:nvPr/>
        </p:nvGrpSpPr>
        <p:grpSpPr bwMode="auto">
          <a:xfrm>
            <a:off x="8486095" y="5191352"/>
            <a:ext cx="711200" cy="600075"/>
            <a:chOff x="7179310" y="4033520"/>
            <a:chExt cx="1009650" cy="855028"/>
          </a:xfrm>
        </p:grpSpPr>
        <p:grpSp>
          <p:nvGrpSpPr>
            <p:cNvPr id="142433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243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3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56" name="Rectangle 43"/>
            <p:cNvSpPr>
              <a:spLocks noChangeArrowheads="1"/>
            </p:cNvSpPr>
            <p:nvPr/>
          </p:nvSpPr>
          <p:spPr bwMode="auto">
            <a:xfrm rot="16200000">
              <a:off x="7439378" y="4308711"/>
              <a:ext cx="126671" cy="19607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</p:grpSp>
      <p:grpSp>
        <p:nvGrpSpPr>
          <p:cNvPr id="142338" name="Group 96"/>
          <p:cNvGrpSpPr>
            <a:grpSpLocks/>
          </p:cNvGrpSpPr>
          <p:nvPr/>
        </p:nvGrpSpPr>
        <p:grpSpPr bwMode="auto">
          <a:xfrm>
            <a:off x="2552020" y="3799113"/>
            <a:ext cx="1027112" cy="762000"/>
            <a:chOff x="1046480" y="3962400"/>
            <a:chExt cx="1026163" cy="761428"/>
          </a:xfrm>
        </p:grpSpPr>
        <p:sp>
          <p:nvSpPr>
            <p:cNvPr id="151" name="Rectangle 48"/>
            <p:cNvSpPr>
              <a:spLocks noChangeArrowheads="1"/>
            </p:cNvSpPr>
            <p:nvPr/>
          </p:nvSpPr>
          <p:spPr bwMode="auto">
            <a:xfrm rot="16200000">
              <a:off x="1893411" y="4300306"/>
              <a:ext cx="111042" cy="24742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42430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2431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32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98" name="Text Box 4"/>
          <p:cNvSpPr txBox="1">
            <a:spLocks noChangeArrowheads="1"/>
          </p:cNvSpPr>
          <p:nvPr/>
        </p:nvSpPr>
        <p:spPr bwMode="auto">
          <a:xfrm>
            <a:off x="5730195" y="4218214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</a:rPr>
              <a:t>R</a:t>
            </a:r>
            <a:endParaRPr lang="en-US" dirty="0"/>
          </a:p>
        </p:txBody>
      </p:sp>
      <p:sp>
        <p:nvSpPr>
          <p:cNvPr id="50181" name="Text Box 21"/>
          <p:cNvSpPr txBox="1">
            <a:spLocks noChangeArrowheads="1"/>
          </p:cNvSpPr>
          <p:nvPr/>
        </p:nvSpPr>
        <p:spPr bwMode="auto">
          <a:xfrm>
            <a:off x="5374595" y="5215163"/>
            <a:ext cx="1543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solidFill>
                  <a:srgbClr val="0000FF"/>
                </a:solidFill>
                <a:latin typeface="Arial" charset="0"/>
              </a:rPr>
              <a:t>1A-23-F9-CD-06-9B</a:t>
            </a:r>
          </a:p>
        </p:txBody>
      </p:sp>
      <p:sp>
        <p:nvSpPr>
          <p:cNvPr id="50182" name="Text Box 22"/>
          <p:cNvSpPr txBox="1">
            <a:spLocks noChangeArrowheads="1"/>
          </p:cNvSpPr>
          <p:nvPr/>
        </p:nvSpPr>
        <p:spPr bwMode="auto">
          <a:xfrm>
            <a:off x="5522232" y="5042127"/>
            <a:ext cx="1322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solidFill>
                  <a:srgbClr val="00B050"/>
                </a:solidFill>
                <a:latin typeface="Arial" charset="0"/>
              </a:rPr>
              <a:t>222.222.222.220</a:t>
            </a:r>
          </a:p>
        </p:txBody>
      </p:sp>
      <p:grpSp>
        <p:nvGrpSpPr>
          <p:cNvPr id="142342" name="Group 23"/>
          <p:cNvGrpSpPr>
            <a:grpSpLocks/>
          </p:cNvGrpSpPr>
          <p:nvPr/>
        </p:nvGrpSpPr>
        <p:grpSpPr bwMode="auto">
          <a:xfrm>
            <a:off x="4550683" y="5631089"/>
            <a:ext cx="1541463" cy="449263"/>
            <a:chOff x="1934" y="2405"/>
            <a:chExt cx="971" cy="283"/>
          </a:xfrm>
        </p:grpSpPr>
        <p:sp>
          <p:nvSpPr>
            <p:cNvPr id="50268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79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111.111.111.110</a:t>
              </a:r>
            </a:p>
          </p:txBody>
        </p:sp>
        <p:sp>
          <p:nvSpPr>
            <p:cNvPr id="50269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E6-E9-00-17-BB-4B</a:t>
              </a:r>
            </a:p>
          </p:txBody>
        </p:sp>
      </p:grpSp>
      <p:sp>
        <p:nvSpPr>
          <p:cNvPr id="50184" name="Text Box 26"/>
          <p:cNvSpPr txBox="1">
            <a:spLocks noChangeArrowheads="1"/>
          </p:cNvSpPr>
          <p:nvPr/>
        </p:nvSpPr>
        <p:spPr bwMode="auto">
          <a:xfrm>
            <a:off x="2458357" y="5873977"/>
            <a:ext cx="16271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solidFill>
                  <a:srgbClr val="0000FF"/>
                </a:solidFill>
                <a:latin typeface="Arial" charset="0"/>
              </a:rPr>
              <a:t>CC-49-DE-D0-AB-7D</a:t>
            </a:r>
          </a:p>
        </p:txBody>
      </p:sp>
      <p:sp>
        <p:nvSpPr>
          <p:cNvPr id="50185" name="Text Box 27"/>
          <p:cNvSpPr txBox="1">
            <a:spLocks noChangeArrowheads="1"/>
          </p:cNvSpPr>
          <p:nvPr/>
        </p:nvSpPr>
        <p:spPr bwMode="auto">
          <a:xfrm>
            <a:off x="2448832" y="5691414"/>
            <a:ext cx="12541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solidFill>
                  <a:srgbClr val="00B050"/>
                </a:solidFill>
                <a:latin typeface="Arial" charset="0"/>
              </a:rPr>
              <a:t>111.111.111.112</a:t>
            </a:r>
          </a:p>
        </p:txBody>
      </p:sp>
      <p:sp>
        <p:nvSpPr>
          <p:cNvPr id="50186" name="Text Box 30"/>
          <p:cNvSpPr txBox="1">
            <a:spLocks noChangeArrowheads="1"/>
          </p:cNvSpPr>
          <p:nvPr/>
        </p:nvSpPr>
        <p:spPr bwMode="auto">
          <a:xfrm>
            <a:off x="2215470" y="4578577"/>
            <a:ext cx="124271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solidFill>
                  <a:srgbClr val="00B050"/>
                </a:solidFill>
                <a:latin typeface="Arial" charset="0"/>
              </a:rPr>
              <a:t>111.111.111.111</a:t>
            </a:r>
          </a:p>
        </p:txBody>
      </p:sp>
      <p:sp>
        <p:nvSpPr>
          <p:cNvPr id="50187" name="Text Box 33"/>
          <p:cNvSpPr txBox="1">
            <a:spLocks noChangeArrowheads="1"/>
          </p:cNvSpPr>
          <p:nvPr/>
        </p:nvSpPr>
        <p:spPr bwMode="auto">
          <a:xfrm>
            <a:off x="2236108" y="4764313"/>
            <a:ext cx="1509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solidFill>
                  <a:srgbClr val="0000FF"/>
                </a:solidFill>
                <a:latin typeface="Arial" charset="0"/>
              </a:rPr>
              <a:t>74-29-9C-E8-FF-55</a:t>
            </a:r>
          </a:p>
        </p:txBody>
      </p:sp>
      <p:sp>
        <p:nvSpPr>
          <p:cNvPr id="142347" name="Freeform 39"/>
          <p:cNvSpPr>
            <a:spLocks/>
          </p:cNvSpPr>
          <p:nvPr/>
        </p:nvSpPr>
        <p:spPr bwMode="auto">
          <a:xfrm>
            <a:off x="3871232" y="4273777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50189" name="Line 40"/>
          <p:cNvSpPr>
            <a:spLocks noChangeShapeType="1"/>
          </p:cNvSpPr>
          <p:nvPr/>
        </p:nvSpPr>
        <p:spPr bwMode="auto">
          <a:xfrm>
            <a:off x="3568020" y="4253138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0190" name="Line 41"/>
          <p:cNvSpPr>
            <a:spLocks noChangeShapeType="1"/>
          </p:cNvSpPr>
          <p:nvPr/>
        </p:nvSpPr>
        <p:spPr bwMode="auto">
          <a:xfrm flipV="1">
            <a:off x="3691846" y="5197702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0191" name="Line 42"/>
          <p:cNvSpPr>
            <a:spLocks noChangeShapeType="1"/>
          </p:cNvSpPr>
          <p:nvPr/>
        </p:nvSpPr>
        <p:spPr bwMode="auto">
          <a:xfrm>
            <a:off x="4690382" y="4791302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0192" name="Line 44"/>
          <p:cNvSpPr>
            <a:spLocks noChangeShapeType="1"/>
          </p:cNvSpPr>
          <p:nvPr/>
        </p:nvSpPr>
        <p:spPr bwMode="auto">
          <a:xfrm flipV="1">
            <a:off x="3607707" y="5548539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0193" name="Line 45"/>
          <p:cNvSpPr>
            <a:spLocks noChangeShapeType="1"/>
          </p:cNvSpPr>
          <p:nvPr/>
        </p:nvSpPr>
        <p:spPr bwMode="auto">
          <a:xfrm flipH="1" flipV="1">
            <a:off x="3482295" y="4326164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0194" name="Line 46"/>
          <p:cNvSpPr>
            <a:spLocks noChangeShapeType="1"/>
          </p:cNvSpPr>
          <p:nvPr/>
        </p:nvSpPr>
        <p:spPr bwMode="auto">
          <a:xfrm>
            <a:off x="5360307" y="4857977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0195" name="Line 47"/>
          <p:cNvSpPr>
            <a:spLocks noChangeShapeType="1"/>
          </p:cNvSpPr>
          <p:nvPr/>
        </p:nvSpPr>
        <p:spPr bwMode="auto">
          <a:xfrm flipH="1" flipV="1">
            <a:off x="6441395" y="4848451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114" name="Text Box 58"/>
          <p:cNvSpPr txBox="1">
            <a:spLocks noChangeArrowheads="1"/>
          </p:cNvSpPr>
          <p:nvPr/>
        </p:nvSpPr>
        <p:spPr bwMode="auto">
          <a:xfrm>
            <a:off x="2224995" y="3992789"/>
            <a:ext cx="4235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A</a:t>
            </a:r>
          </a:p>
        </p:txBody>
      </p:sp>
      <p:sp>
        <p:nvSpPr>
          <p:cNvPr id="50197" name="Line 60"/>
          <p:cNvSpPr>
            <a:spLocks noChangeShapeType="1"/>
          </p:cNvSpPr>
          <p:nvPr/>
        </p:nvSpPr>
        <p:spPr bwMode="auto">
          <a:xfrm>
            <a:off x="6550933" y="4757963"/>
            <a:ext cx="1198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grpSp>
        <p:nvGrpSpPr>
          <p:cNvPr id="142357" name="Group 63"/>
          <p:cNvGrpSpPr>
            <a:grpSpLocks/>
          </p:cNvGrpSpPr>
          <p:nvPr/>
        </p:nvGrpSpPr>
        <p:grpSpPr bwMode="auto">
          <a:xfrm>
            <a:off x="8878210" y="4681763"/>
            <a:ext cx="1573213" cy="463550"/>
            <a:chOff x="4351" y="2786"/>
            <a:chExt cx="991" cy="292"/>
          </a:xfrm>
        </p:grpSpPr>
        <p:sp>
          <p:nvSpPr>
            <p:cNvPr id="50266" name="Text Box 64"/>
            <p:cNvSpPr txBox="1">
              <a:spLocks noChangeArrowheads="1"/>
            </p:cNvSpPr>
            <p:nvPr/>
          </p:nvSpPr>
          <p:spPr bwMode="auto">
            <a:xfrm>
              <a:off x="4352" y="2786"/>
              <a:ext cx="8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222.222.222.222</a:t>
              </a:r>
            </a:p>
          </p:txBody>
        </p:sp>
        <p:sp>
          <p:nvSpPr>
            <p:cNvPr id="50267" name="Text Box 65"/>
            <p:cNvSpPr txBox="1">
              <a:spLocks noChangeArrowheads="1"/>
            </p:cNvSpPr>
            <p:nvPr/>
          </p:nvSpPr>
          <p:spPr bwMode="auto">
            <a:xfrm>
              <a:off x="4351" y="2904"/>
              <a:ext cx="991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49-BD-D2-C7-56-2A</a:t>
              </a:r>
            </a:p>
          </p:txBody>
        </p:sp>
      </p:grpSp>
      <p:sp>
        <p:nvSpPr>
          <p:cNvPr id="50199" name="Line 67"/>
          <p:cNvSpPr>
            <a:spLocks noChangeShapeType="1"/>
          </p:cNvSpPr>
          <p:nvPr/>
        </p:nvSpPr>
        <p:spPr bwMode="auto">
          <a:xfrm flipV="1">
            <a:off x="8449582" y="4253138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0200" name="Line 68"/>
          <p:cNvSpPr>
            <a:spLocks noChangeShapeType="1"/>
          </p:cNvSpPr>
          <p:nvPr/>
        </p:nvSpPr>
        <p:spPr bwMode="auto">
          <a:xfrm flipH="1" flipV="1">
            <a:off x="8975045" y="4329338"/>
            <a:ext cx="11112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0201" name="Text Box 71"/>
          <p:cNvSpPr txBox="1">
            <a:spLocks noChangeArrowheads="1"/>
          </p:cNvSpPr>
          <p:nvPr/>
        </p:nvSpPr>
        <p:spPr bwMode="auto">
          <a:xfrm>
            <a:off x="8579757" y="5648552"/>
            <a:ext cx="1322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solidFill>
                  <a:srgbClr val="00B050"/>
                </a:solidFill>
                <a:latin typeface="Arial" charset="0"/>
              </a:rPr>
              <a:t>222.222.222.221</a:t>
            </a:r>
          </a:p>
        </p:txBody>
      </p:sp>
      <p:sp>
        <p:nvSpPr>
          <p:cNvPr id="50202" name="Text Box 72"/>
          <p:cNvSpPr txBox="1">
            <a:spLocks noChangeArrowheads="1"/>
          </p:cNvSpPr>
          <p:nvPr/>
        </p:nvSpPr>
        <p:spPr bwMode="auto">
          <a:xfrm>
            <a:off x="8582933" y="5823177"/>
            <a:ext cx="15017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solidFill>
                  <a:srgbClr val="0000FF"/>
                </a:solidFill>
                <a:latin typeface="Arial" charset="0"/>
              </a:rPr>
              <a:t>88-B2-2F-54-1A-0F</a:t>
            </a:r>
          </a:p>
        </p:txBody>
      </p:sp>
      <p:sp>
        <p:nvSpPr>
          <p:cNvPr id="50203" name="Line 73"/>
          <p:cNvSpPr>
            <a:spLocks noChangeShapeType="1"/>
          </p:cNvSpPr>
          <p:nvPr/>
        </p:nvSpPr>
        <p:spPr bwMode="auto">
          <a:xfrm flipH="1" flipV="1">
            <a:off x="8379732" y="5150077"/>
            <a:ext cx="25400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0204" name="Line 74"/>
          <p:cNvSpPr>
            <a:spLocks noChangeShapeType="1"/>
          </p:cNvSpPr>
          <p:nvPr/>
        </p:nvSpPr>
        <p:spPr bwMode="auto">
          <a:xfrm flipH="1">
            <a:off x="8714695" y="5491389"/>
            <a:ext cx="4762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142364" name="Freeform 75"/>
          <p:cNvSpPr>
            <a:spLocks/>
          </p:cNvSpPr>
          <p:nvPr/>
        </p:nvSpPr>
        <p:spPr bwMode="auto">
          <a:xfrm>
            <a:off x="7709808" y="4276952"/>
            <a:ext cx="765175" cy="1081087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4" name="Text Box 76"/>
          <p:cNvSpPr txBox="1">
            <a:spLocks noChangeArrowheads="1"/>
          </p:cNvSpPr>
          <p:nvPr/>
        </p:nvSpPr>
        <p:spPr bwMode="auto">
          <a:xfrm>
            <a:off x="9813245" y="3910239"/>
            <a:ext cx="4235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B</a:t>
            </a:r>
          </a:p>
        </p:txBody>
      </p:sp>
      <p:grpSp>
        <p:nvGrpSpPr>
          <p:cNvPr id="142366" name="Group 124"/>
          <p:cNvGrpSpPr>
            <a:grpSpLocks/>
          </p:cNvGrpSpPr>
          <p:nvPr/>
        </p:nvGrpSpPr>
        <p:grpSpPr bwMode="auto">
          <a:xfrm>
            <a:off x="8684532" y="3870552"/>
            <a:ext cx="1009650" cy="854075"/>
            <a:chOff x="7179310" y="4033520"/>
            <a:chExt cx="1009650" cy="855028"/>
          </a:xfrm>
        </p:grpSpPr>
        <p:grpSp>
          <p:nvGrpSpPr>
            <p:cNvPr id="142421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242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2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44" name="Rectangle 43"/>
            <p:cNvSpPr>
              <a:spLocks noChangeArrowheads="1"/>
            </p:cNvSpPr>
            <p:nvPr/>
          </p:nvSpPr>
          <p:spPr bwMode="auto">
            <a:xfrm rot="16200000">
              <a:off x="7438796" y="4309366"/>
              <a:ext cx="127142" cy="1952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</p:grpSp>
      <p:grpSp>
        <p:nvGrpSpPr>
          <p:cNvPr id="142367" name="Group 125"/>
          <p:cNvGrpSpPr>
            <a:grpSpLocks/>
          </p:cNvGrpSpPr>
          <p:nvPr/>
        </p:nvGrpSpPr>
        <p:grpSpPr bwMode="auto">
          <a:xfrm>
            <a:off x="5263471" y="4551588"/>
            <a:ext cx="1292225" cy="425450"/>
            <a:chOff x="4011931" y="3379152"/>
            <a:chExt cx="1262062" cy="390207"/>
          </a:xfrm>
        </p:grpSpPr>
        <p:sp>
          <p:nvSpPr>
            <p:cNvPr id="132" name="Rectangle 43"/>
            <p:cNvSpPr>
              <a:spLocks noChangeArrowheads="1"/>
            </p:cNvSpPr>
            <p:nvPr/>
          </p:nvSpPr>
          <p:spPr bwMode="auto">
            <a:xfrm rot="16200000">
              <a:off x="5112252" y="3476577"/>
              <a:ext cx="128128" cy="19535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42411" name="Group 1185"/>
            <p:cNvGrpSpPr>
              <a:grpSpLocks/>
            </p:cNvGrpSpPr>
            <p:nvPr/>
          </p:nvGrpSpPr>
          <p:grpSpPr bwMode="auto">
            <a:xfrm>
              <a:off x="4197985" y="3379152"/>
              <a:ext cx="892175" cy="390207"/>
              <a:chOff x="4650" y="1129"/>
              <a:chExt cx="246" cy="95"/>
            </a:xfrm>
          </p:grpSpPr>
          <p:sp>
            <p:nvSpPr>
              <p:cNvPr id="14241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4241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4241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42416" name="Group 118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42419" name="Freeform 119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2420" name="Freeform 119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0258" name="Line 119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0259" name="Line 119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134" name="Rectangle 43"/>
            <p:cNvSpPr>
              <a:spLocks noChangeArrowheads="1"/>
            </p:cNvSpPr>
            <p:nvPr/>
          </p:nvSpPr>
          <p:spPr bwMode="auto">
            <a:xfrm rot="16200000">
              <a:off x="4046274" y="3486041"/>
              <a:ext cx="126671" cy="19535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</p:grpSp>
      <p:grpSp>
        <p:nvGrpSpPr>
          <p:cNvPr id="142368" name="Group 126"/>
          <p:cNvGrpSpPr>
            <a:grpSpLocks/>
          </p:cNvGrpSpPr>
          <p:nvPr/>
        </p:nvGrpSpPr>
        <p:grpSpPr bwMode="auto">
          <a:xfrm>
            <a:off x="2988583" y="5150077"/>
            <a:ext cx="701675" cy="517525"/>
            <a:chOff x="1046480" y="3962400"/>
            <a:chExt cx="1026163" cy="761428"/>
          </a:xfrm>
        </p:grpSpPr>
        <p:sp>
          <p:nvSpPr>
            <p:cNvPr id="128" name="Rectangle 48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42407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2408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09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5021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41307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Addressing: routing to another LAN</a:t>
            </a:r>
          </a:p>
        </p:txBody>
      </p:sp>
      <p:sp>
        <p:nvSpPr>
          <p:cNvPr id="50213" name="Rectangle 60"/>
          <p:cNvSpPr>
            <a:spLocks noChangeArrowheads="1"/>
          </p:cNvSpPr>
          <p:nvPr/>
        </p:nvSpPr>
        <p:spPr bwMode="auto">
          <a:xfrm>
            <a:off x="2230438" y="1084263"/>
            <a:ext cx="7766957" cy="294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lvl="1" indent="-231775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R forwards datagram with IP source A, destination B </a:t>
            </a:r>
          </a:p>
        </p:txBody>
      </p:sp>
      <p:sp>
        <p:nvSpPr>
          <p:cNvPr id="50214" name="Rectangle 61"/>
          <p:cNvSpPr>
            <a:spLocks noChangeArrowheads="1"/>
          </p:cNvSpPr>
          <p:nvPr/>
        </p:nvSpPr>
        <p:spPr bwMode="auto">
          <a:xfrm>
            <a:off x="2224995" y="1405165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lvl="1" indent="-231775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R creates link-layer frame with B's MAC address as dest, frame contains A-to-B IP datagram</a:t>
            </a:r>
          </a:p>
        </p:txBody>
      </p:sp>
      <p:sp>
        <p:nvSpPr>
          <p:cNvPr id="723007" name="AutoShape 63"/>
          <p:cNvSpPr>
            <a:spLocks noChangeArrowheads="1"/>
          </p:cNvSpPr>
          <p:nvPr/>
        </p:nvSpPr>
        <p:spPr bwMode="auto">
          <a:xfrm>
            <a:off x="8225746" y="2733901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142375" name="Group 64"/>
          <p:cNvGrpSpPr>
            <a:grpSpLocks/>
          </p:cNvGrpSpPr>
          <p:nvPr/>
        </p:nvGrpSpPr>
        <p:grpSpPr bwMode="auto">
          <a:xfrm>
            <a:off x="7732033" y="2290989"/>
            <a:ext cx="2011363" cy="760413"/>
            <a:chOff x="1197" y="1665"/>
            <a:chExt cx="1267" cy="479"/>
          </a:xfrm>
        </p:grpSpPr>
        <p:grpSp>
          <p:nvGrpSpPr>
            <p:cNvPr id="142401" name="Group 65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50244" name="Rectangle 66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0245" name="Line 67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0246" name="Line 68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50243" name="Text Box 69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IP src: </a:t>
              </a: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111.111.111.111</a:t>
              </a:r>
            </a:p>
            <a:p>
              <a:pPr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   IP dest: </a:t>
              </a: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222.222.222.222</a:t>
              </a:r>
            </a:p>
          </p:txBody>
        </p:sp>
      </p:grpSp>
      <p:grpSp>
        <p:nvGrpSpPr>
          <p:cNvPr id="142376" name="Group 70"/>
          <p:cNvGrpSpPr>
            <a:grpSpLocks/>
          </p:cNvGrpSpPr>
          <p:nvPr/>
        </p:nvGrpSpPr>
        <p:grpSpPr bwMode="auto">
          <a:xfrm>
            <a:off x="7855857" y="2541814"/>
            <a:ext cx="146050" cy="385763"/>
            <a:chOff x="1272" y="1762"/>
            <a:chExt cx="92" cy="243"/>
          </a:xfrm>
        </p:grpSpPr>
        <p:sp>
          <p:nvSpPr>
            <p:cNvPr id="50240" name="Line 71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241" name="Line 72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723017" name="Group 73"/>
          <p:cNvGrpSpPr>
            <a:grpSpLocks/>
          </p:cNvGrpSpPr>
          <p:nvPr/>
        </p:nvGrpSpPr>
        <p:grpSpPr bwMode="auto">
          <a:xfrm>
            <a:off x="7306582" y="1883002"/>
            <a:ext cx="2428876" cy="1519237"/>
            <a:chOff x="931" y="1414"/>
            <a:chExt cx="1530" cy="957"/>
          </a:xfrm>
        </p:grpSpPr>
        <p:sp>
          <p:nvSpPr>
            <p:cNvPr id="50228" name="Text Box 74"/>
            <p:cNvSpPr txBox="1">
              <a:spLocks noChangeArrowheads="1"/>
            </p:cNvSpPr>
            <p:nvPr/>
          </p:nvSpPr>
          <p:spPr bwMode="auto"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MAC src: </a:t>
              </a: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1A-23-F9-CD-06-9B</a:t>
              </a:r>
            </a:p>
            <a:p>
              <a:pPr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  MAC dest:</a:t>
              </a: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 49-BD-D2-C7-56-2A</a:t>
              </a:r>
            </a:p>
            <a:p>
              <a:pPr>
                <a:defRPr/>
              </a:pPr>
              <a:endParaRPr lang="en-US" sz="1200" i="0" dirty="0">
                <a:solidFill>
                  <a:srgbClr val="000099"/>
                </a:solidFill>
                <a:latin typeface="Arial" charset="0"/>
              </a:endParaRPr>
            </a:p>
          </p:txBody>
        </p:sp>
        <p:grpSp>
          <p:nvGrpSpPr>
            <p:cNvPr id="142388" name="Group 7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50234" name="Rectangle 76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0235" name="Rectangle 77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0236" name="Line 78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0237" name="Line 79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0238" name="Line 80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0239" name="Line 81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50230" name="Line 82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231" name="Line 83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232" name="Line 84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233" name="Line 85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42378" name="Group 92"/>
          <p:cNvGrpSpPr>
            <a:grpSpLocks/>
          </p:cNvGrpSpPr>
          <p:nvPr/>
        </p:nvGrpSpPr>
        <p:grpSpPr bwMode="auto">
          <a:xfrm>
            <a:off x="9567182" y="2314801"/>
            <a:ext cx="928688" cy="1954212"/>
            <a:chOff x="250" y="1380"/>
            <a:chExt cx="585" cy="1231"/>
          </a:xfrm>
        </p:grpSpPr>
        <p:sp>
          <p:nvSpPr>
            <p:cNvPr id="142380" name="Freeform 93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50222" name="Rectangle 94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50223" name="Text Box 95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50224" name="Line 96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50225" name="Line 97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50226" name="Line 98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50227" name="Line 99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</p:grpSp>
      <p:pic>
        <p:nvPicPr>
          <p:cNvPr id="142379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341" y="857253"/>
            <a:ext cx="8295004" cy="10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118453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23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23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00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6.1 </a:t>
            </a:r>
            <a:r>
              <a:rPr lang="en-US" dirty="0">
                <a:ea typeface="ＭＳ Ｐゴシック" charset="0"/>
              </a:rPr>
              <a:t>introduction, services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6.2 error detection, correction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6.3 multiple access protocols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6.4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LANs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addressing, ARP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solidFill>
                  <a:srgbClr val="FF0000"/>
                </a:solidFill>
                <a:ea typeface="宋体" panose="02010600030101010101" pitchFamily="2" charset="-122"/>
              </a:rPr>
              <a:t>Ethernet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switches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VLANS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6.5 </a:t>
            </a:r>
            <a:r>
              <a:rPr lang="en-US" dirty="0">
                <a:ea typeface="ＭＳ Ｐゴシック" charset="0"/>
              </a:rPr>
              <a:t>link virtualization: MPLS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6.6 data center networking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6.7 a day in the life of a web request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7400" y="863002"/>
            <a:ext cx="7278959" cy="45719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6 The Link layer and LANs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93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052736"/>
            <a:ext cx="3799333" cy="83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228600"/>
            <a:ext cx="6176963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Link layer services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8188" y="1419225"/>
            <a:ext cx="77724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</a:rPr>
              <a:t>framing, link access:</a:t>
            </a:r>
            <a:r>
              <a:rPr lang="en-US" sz="3200" dirty="0"/>
              <a:t>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encapsulate datagram into frame, adding header, trailer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channel access if shared medium</a:t>
            </a:r>
          </a:p>
          <a:p>
            <a:pPr lvl="1">
              <a:lnSpc>
                <a:spcPct val="75000"/>
              </a:lnSpc>
              <a:defRPr/>
            </a:pPr>
            <a:r>
              <a:rPr lang="en-US" altLang="ja-JP" dirty="0" smtClean="0"/>
              <a:t>"</a:t>
            </a:r>
            <a:r>
              <a:rPr lang="en-US" dirty="0" smtClean="0"/>
              <a:t>MAC</a:t>
            </a:r>
            <a:r>
              <a:rPr lang="en-US" altLang="ja-JP" dirty="0" smtClean="0"/>
              <a:t>"</a:t>
            </a:r>
            <a:r>
              <a:rPr lang="en-US" dirty="0" smtClean="0"/>
              <a:t> </a:t>
            </a:r>
            <a:r>
              <a:rPr lang="en-US" dirty="0"/>
              <a:t>addresses used in frame headers to identify source, </a:t>
            </a:r>
            <a:r>
              <a:rPr lang="en-US" dirty="0" smtClean="0"/>
              <a:t>destination  </a:t>
            </a:r>
            <a:endParaRPr lang="en-US" dirty="0"/>
          </a:p>
          <a:p>
            <a:pPr lvl="2">
              <a:lnSpc>
                <a:spcPct val="90000"/>
              </a:lnSpc>
              <a:defRPr/>
            </a:pPr>
            <a:r>
              <a:rPr lang="en-US" sz="2400" dirty="0"/>
              <a:t>different from IP address!</a:t>
            </a:r>
          </a:p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</a:rPr>
              <a:t>reliable delivery between adjacent nodes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we learned how to do this already (chapter 3)!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seldom used on low bit-error link (fiber, some twisted pair)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wireless links: high error rates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400" i="1" dirty="0">
                <a:solidFill>
                  <a:srgbClr val="CC0000"/>
                </a:solidFill>
              </a:rPr>
              <a:t>Q:</a:t>
            </a:r>
            <a:r>
              <a:rPr lang="en-US" sz="2400" dirty="0"/>
              <a:t> why both link-level and end-end reliability?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904330" y="6624784"/>
            <a:ext cx="1998030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6.1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introduction, services</a:t>
            </a:r>
          </a:p>
        </p:txBody>
      </p:sp>
    </p:spTree>
    <p:extLst>
      <p:ext uri="{BB962C8B-B14F-4D97-AF65-F5344CB8AC3E}">
        <p14:creationId xmlns:p14="http://schemas.microsoft.com/office/powerpoint/2010/main" val="376837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Ethernet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62189" y="1276350"/>
            <a:ext cx="7519987" cy="2133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None/>
              <a:defRPr/>
            </a:pPr>
            <a:r>
              <a:rPr lang="en-US" altLang="ja-JP" sz="2400" dirty="0" smtClean="0"/>
              <a:t>"</a:t>
            </a:r>
            <a:r>
              <a:rPr lang="en-US" sz="2400" dirty="0" smtClean="0"/>
              <a:t>dominant</a:t>
            </a:r>
            <a:r>
              <a:rPr lang="en-US" altLang="ja-JP" sz="2400" dirty="0" smtClean="0"/>
              <a:t>"</a:t>
            </a:r>
            <a:r>
              <a:rPr lang="en-US" sz="2400" dirty="0" smtClean="0"/>
              <a:t> </a:t>
            </a:r>
            <a:r>
              <a:rPr lang="en-US" sz="2400" dirty="0"/>
              <a:t>wired LAN technology: </a:t>
            </a:r>
          </a:p>
          <a:p>
            <a:pPr>
              <a:defRPr/>
            </a:pPr>
            <a:r>
              <a:rPr lang="en-US" sz="2400" dirty="0"/>
              <a:t>single chip, multiple speeds (e.g., Broadcom  BCM5761)</a:t>
            </a:r>
          </a:p>
          <a:p>
            <a:pPr>
              <a:defRPr/>
            </a:pPr>
            <a:r>
              <a:rPr lang="en-US" sz="2400" dirty="0"/>
              <a:t>first widely used LAN technology</a:t>
            </a:r>
          </a:p>
          <a:p>
            <a:pPr>
              <a:defRPr/>
            </a:pPr>
            <a:r>
              <a:rPr lang="en-US" sz="2400" dirty="0"/>
              <a:t>simpler, cheap</a:t>
            </a:r>
          </a:p>
          <a:p>
            <a:pPr>
              <a:defRPr/>
            </a:pPr>
            <a:r>
              <a:rPr lang="en-US" sz="2400" dirty="0"/>
              <a:t>kept up with speed race: 10 Mbps – 10 Gbps 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46437" name="Picture 4" descr="551 metcalfe-e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1" y="3635376"/>
            <a:ext cx="4752975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Text Box 5"/>
          <p:cNvSpPr txBox="1">
            <a:spLocks noChangeArrowheads="1"/>
          </p:cNvSpPr>
          <p:nvPr/>
        </p:nvSpPr>
        <p:spPr bwMode="auto">
          <a:xfrm>
            <a:off x="5813425" y="6086475"/>
            <a:ext cx="31305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99"/>
                </a:solidFill>
                <a:latin typeface="Arial"/>
                <a:cs typeface="Arial"/>
              </a:rPr>
              <a:t>Metcalfe</a:t>
            </a:r>
            <a:r>
              <a:rPr lang="en-US" altLang="ja-JP" dirty="0" smtClean="0">
                <a:solidFill>
                  <a:srgbClr val="000099"/>
                </a:solidFill>
                <a:latin typeface="Arial"/>
                <a:cs typeface="Arial"/>
              </a:rPr>
              <a:t>'</a:t>
            </a:r>
            <a:r>
              <a:rPr lang="en-US" dirty="0" smtClean="0">
                <a:solidFill>
                  <a:srgbClr val="000099"/>
                </a:solidFill>
                <a:latin typeface="Arial"/>
                <a:cs typeface="Arial"/>
              </a:rPr>
              <a:t>s </a:t>
            </a: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Ethernet sketch</a:t>
            </a:r>
          </a:p>
        </p:txBody>
      </p:sp>
      <p:pic>
        <p:nvPicPr>
          <p:cNvPr id="146439" name="Picture 24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15" y="877889"/>
            <a:ext cx="1782662" cy="173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314803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1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138" y="888206"/>
            <a:ext cx="7013426" cy="129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xfrm>
            <a:off x="2070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Ethernet: physical topology</a:t>
            </a:r>
          </a:p>
        </p:txBody>
      </p:sp>
      <p:sp>
        <p:nvSpPr>
          <p:cNvPr id="5325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032001" y="1103313"/>
            <a:ext cx="8297863" cy="2449512"/>
          </a:xfrm>
        </p:spPr>
        <p:txBody>
          <a:bodyPr>
            <a:normAutofit lnSpcReduction="10000"/>
          </a:bodyPr>
          <a:lstStyle/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</a:rPr>
              <a:t>b</a:t>
            </a:r>
            <a:r>
              <a:rPr lang="en-US" i="1" dirty="0" smtClean="0">
                <a:solidFill>
                  <a:srgbClr val="CC0000"/>
                </a:solidFill>
              </a:rPr>
              <a:t>us: </a:t>
            </a:r>
            <a:r>
              <a:rPr lang="en-US" dirty="0" smtClean="0"/>
              <a:t>popular </a:t>
            </a:r>
            <a:r>
              <a:rPr lang="en-US" dirty="0"/>
              <a:t>through mid 90s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all nodes in same collision domain (can collide with each other)</a:t>
            </a:r>
          </a:p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</a:rPr>
              <a:t>s</a:t>
            </a:r>
            <a:r>
              <a:rPr lang="en-US" i="1" dirty="0" smtClean="0">
                <a:solidFill>
                  <a:srgbClr val="CC0000"/>
                </a:solidFill>
              </a:rPr>
              <a:t>tar: </a:t>
            </a:r>
            <a:r>
              <a:rPr lang="en-US" dirty="0" smtClean="0"/>
              <a:t>prevails today</a:t>
            </a:r>
            <a:endParaRPr lang="en-US" dirty="0"/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active </a:t>
            </a:r>
            <a:r>
              <a:rPr lang="en-US" i="1" dirty="0">
                <a:solidFill>
                  <a:srgbClr val="CC0000"/>
                </a:solidFill>
              </a:rPr>
              <a:t>switch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in center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each </a:t>
            </a:r>
            <a:r>
              <a:rPr lang="en-US" altLang="ja-JP" dirty="0" smtClean="0"/>
              <a:t>"</a:t>
            </a:r>
            <a:r>
              <a:rPr lang="en-US" dirty="0" smtClean="0"/>
              <a:t>spoke</a:t>
            </a:r>
            <a:r>
              <a:rPr lang="en-US" altLang="ja-JP" dirty="0" smtClean="0"/>
              <a:t>"</a:t>
            </a:r>
            <a:r>
              <a:rPr lang="en-US" dirty="0" smtClean="0"/>
              <a:t> </a:t>
            </a:r>
            <a:r>
              <a:rPr lang="en-US" dirty="0"/>
              <a:t>runs a (separate) Ethernet protocol (nodes do not collide with each other)</a:t>
            </a:r>
          </a:p>
        </p:txBody>
      </p:sp>
      <p:sp>
        <p:nvSpPr>
          <p:cNvPr id="53254" name="Line 17"/>
          <p:cNvSpPr>
            <a:spLocks noChangeShapeType="1"/>
          </p:cNvSpPr>
          <p:nvPr/>
        </p:nvSpPr>
        <p:spPr bwMode="auto">
          <a:xfrm>
            <a:off x="6840539" y="5110163"/>
            <a:ext cx="97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3255" name="Line 18"/>
          <p:cNvSpPr>
            <a:spLocks noChangeShapeType="1"/>
          </p:cNvSpPr>
          <p:nvPr/>
        </p:nvSpPr>
        <p:spPr bwMode="auto">
          <a:xfrm>
            <a:off x="8080375" y="4518026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3256" name="Line 19"/>
          <p:cNvSpPr>
            <a:spLocks noChangeShapeType="1"/>
          </p:cNvSpPr>
          <p:nvPr/>
        </p:nvSpPr>
        <p:spPr bwMode="auto">
          <a:xfrm flipH="1">
            <a:off x="8270875" y="5126038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3257" name="Line 20"/>
          <p:cNvSpPr>
            <a:spLocks noChangeShapeType="1"/>
          </p:cNvSpPr>
          <p:nvPr/>
        </p:nvSpPr>
        <p:spPr bwMode="auto">
          <a:xfrm flipV="1">
            <a:off x="8080375" y="5251451"/>
            <a:ext cx="12700" cy="709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3258" name="Text Box 23"/>
          <p:cNvSpPr txBox="1">
            <a:spLocks noChangeArrowheads="1"/>
          </p:cNvSpPr>
          <p:nvPr/>
        </p:nvSpPr>
        <p:spPr bwMode="auto">
          <a:xfrm>
            <a:off x="6988176" y="5486400"/>
            <a:ext cx="7540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solidFill>
                  <a:srgbClr val="000099"/>
                </a:solidFill>
                <a:latin typeface="Arial" charset="0"/>
                <a:cs typeface="Arial" charset="0"/>
              </a:rPr>
              <a:t>switch</a:t>
            </a:r>
          </a:p>
        </p:txBody>
      </p:sp>
      <p:sp>
        <p:nvSpPr>
          <p:cNvPr id="53259" name="Line 24"/>
          <p:cNvSpPr>
            <a:spLocks noChangeShapeType="1"/>
          </p:cNvSpPr>
          <p:nvPr/>
        </p:nvSpPr>
        <p:spPr bwMode="auto">
          <a:xfrm flipV="1">
            <a:off x="7358063" y="5275263"/>
            <a:ext cx="417512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3260" name="Line 32"/>
          <p:cNvSpPr>
            <a:spLocks noChangeShapeType="1"/>
          </p:cNvSpPr>
          <p:nvPr/>
        </p:nvSpPr>
        <p:spPr bwMode="auto">
          <a:xfrm flipH="1">
            <a:off x="3684589" y="4102100"/>
            <a:ext cx="752475" cy="146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3261" name="Line 33"/>
          <p:cNvSpPr>
            <a:spLocks noChangeShapeType="1"/>
          </p:cNvSpPr>
          <p:nvPr/>
        </p:nvSpPr>
        <p:spPr bwMode="auto">
          <a:xfrm>
            <a:off x="3656013" y="4879975"/>
            <a:ext cx="3921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3262" name="Line 34"/>
          <p:cNvSpPr>
            <a:spLocks noChangeShapeType="1"/>
          </p:cNvSpPr>
          <p:nvPr/>
        </p:nvSpPr>
        <p:spPr bwMode="auto">
          <a:xfrm>
            <a:off x="3438526" y="5434014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3263" name="Line 35"/>
          <p:cNvSpPr>
            <a:spLocks noChangeShapeType="1"/>
          </p:cNvSpPr>
          <p:nvPr/>
        </p:nvSpPr>
        <p:spPr bwMode="auto">
          <a:xfrm flipV="1">
            <a:off x="4156075" y="4648200"/>
            <a:ext cx="287338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3264" name="Line 37"/>
          <p:cNvSpPr>
            <a:spLocks noChangeShapeType="1"/>
          </p:cNvSpPr>
          <p:nvPr/>
        </p:nvSpPr>
        <p:spPr bwMode="auto">
          <a:xfrm>
            <a:off x="3948113" y="4275139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3265" name="Line 38"/>
          <p:cNvSpPr>
            <a:spLocks noChangeShapeType="1"/>
          </p:cNvSpPr>
          <p:nvPr/>
        </p:nvSpPr>
        <p:spPr bwMode="auto">
          <a:xfrm>
            <a:off x="3948113" y="4275139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3266" name="Line 39"/>
          <p:cNvSpPr>
            <a:spLocks noChangeShapeType="1"/>
          </p:cNvSpPr>
          <p:nvPr/>
        </p:nvSpPr>
        <p:spPr bwMode="auto">
          <a:xfrm>
            <a:off x="3838576" y="5324476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3267" name="Text Box 41"/>
          <p:cNvSpPr txBox="1">
            <a:spLocks noChangeArrowheads="1"/>
          </p:cNvSpPr>
          <p:nvPr/>
        </p:nvSpPr>
        <p:spPr bwMode="auto">
          <a:xfrm>
            <a:off x="2954339" y="5908676"/>
            <a:ext cx="21859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bus: </a:t>
            </a:r>
            <a:r>
              <a:rPr lang="en-US" i="0" dirty="0">
                <a:solidFill>
                  <a:srgbClr val="000099"/>
                </a:solidFill>
                <a:latin typeface="Arial" charset="0"/>
                <a:cs typeface="Arial" charset="0"/>
              </a:rPr>
              <a:t>coaxial cable</a:t>
            </a:r>
          </a:p>
        </p:txBody>
      </p:sp>
      <p:sp>
        <p:nvSpPr>
          <p:cNvPr id="53268" name="Text Box 42"/>
          <p:cNvSpPr txBox="1">
            <a:spLocks noChangeArrowheads="1"/>
          </p:cNvSpPr>
          <p:nvPr/>
        </p:nvSpPr>
        <p:spPr bwMode="auto">
          <a:xfrm>
            <a:off x="6513514" y="5691189"/>
            <a:ext cx="6976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star</a:t>
            </a:r>
          </a:p>
        </p:txBody>
      </p:sp>
      <p:grpSp>
        <p:nvGrpSpPr>
          <p:cNvPr id="148501" name="Group 37"/>
          <p:cNvGrpSpPr>
            <a:grpSpLocks/>
          </p:cNvGrpSpPr>
          <p:nvPr/>
        </p:nvGrpSpPr>
        <p:grpSpPr bwMode="auto">
          <a:xfrm>
            <a:off x="4257675" y="4398963"/>
            <a:ext cx="711200" cy="601662"/>
            <a:chOff x="7179310" y="4033520"/>
            <a:chExt cx="1009650" cy="855028"/>
          </a:xfrm>
        </p:grpSpPr>
        <p:grpSp>
          <p:nvGrpSpPr>
            <p:cNvPr id="148542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 rot="16200000">
              <a:off x="7438418" y="4308853"/>
              <a:ext cx="128593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</p:grpSp>
      <p:grpSp>
        <p:nvGrpSpPr>
          <p:cNvPr id="148502" name="Group 42"/>
          <p:cNvGrpSpPr>
            <a:grpSpLocks/>
          </p:cNvGrpSpPr>
          <p:nvPr/>
        </p:nvGrpSpPr>
        <p:grpSpPr bwMode="auto">
          <a:xfrm>
            <a:off x="3281364" y="3962401"/>
            <a:ext cx="701675" cy="517525"/>
            <a:chOff x="1046480" y="3962400"/>
            <a:chExt cx="1026163" cy="761428"/>
          </a:xfrm>
        </p:grpSpPr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 rot="16200000">
              <a:off x="1893547" y="4299487"/>
              <a:ext cx="109777" cy="24841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48539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40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41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3" name="Group 47"/>
          <p:cNvGrpSpPr>
            <a:grpSpLocks/>
          </p:cNvGrpSpPr>
          <p:nvPr/>
        </p:nvGrpSpPr>
        <p:grpSpPr bwMode="auto">
          <a:xfrm>
            <a:off x="2997201" y="4551364"/>
            <a:ext cx="701675" cy="517525"/>
            <a:chOff x="1046480" y="3962400"/>
            <a:chExt cx="1026163" cy="761428"/>
          </a:xfrm>
        </p:grpSpPr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48535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36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37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4" name="Group 52"/>
          <p:cNvGrpSpPr>
            <a:grpSpLocks/>
          </p:cNvGrpSpPr>
          <p:nvPr/>
        </p:nvGrpSpPr>
        <p:grpSpPr bwMode="auto">
          <a:xfrm>
            <a:off x="2803526" y="5110164"/>
            <a:ext cx="701675" cy="517525"/>
            <a:chOff x="1046480" y="3962400"/>
            <a:chExt cx="1026163" cy="761428"/>
          </a:xfrm>
        </p:grpSpPr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48531" name="Group 54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32" name="Picture 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33" name="Freeform 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5" name="Group 57"/>
          <p:cNvGrpSpPr>
            <a:grpSpLocks/>
          </p:cNvGrpSpPr>
          <p:nvPr/>
        </p:nvGrpSpPr>
        <p:grpSpPr bwMode="auto">
          <a:xfrm>
            <a:off x="3971925" y="5070476"/>
            <a:ext cx="711200" cy="600075"/>
            <a:chOff x="7179310" y="4033520"/>
            <a:chExt cx="1009650" cy="855028"/>
          </a:xfrm>
        </p:grpSpPr>
        <p:grpSp>
          <p:nvGrpSpPr>
            <p:cNvPr id="148526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2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60" name="Rectangle 43"/>
            <p:cNvSpPr>
              <a:spLocks noChangeArrowheads="1"/>
            </p:cNvSpPr>
            <p:nvPr/>
          </p:nvSpPr>
          <p:spPr bwMode="auto">
            <a:xfrm rot="16200000">
              <a:off x="7439379" y="4308711"/>
              <a:ext cx="126671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</p:grpSp>
      <p:grpSp>
        <p:nvGrpSpPr>
          <p:cNvPr id="148506" name="Group 62"/>
          <p:cNvGrpSpPr>
            <a:grpSpLocks/>
          </p:cNvGrpSpPr>
          <p:nvPr/>
        </p:nvGrpSpPr>
        <p:grpSpPr bwMode="auto">
          <a:xfrm>
            <a:off x="5943600" y="4687888"/>
            <a:ext cx="914400" cy="690562"/>
            <a:chOff x="1046480" y="3962400"/>
            <a:chExt cx="1026163" cy="761428"/>
          </a:xfrm>
        </p:grpSpPr>
        <p:sp>
          <p:nvSpPr>
            <p:cNvPr id="64" name="Rectangle 48"/>
            <p:cNvSpPr>
              <a:spLocks noChangeArrowheads="1"/>
            </p:cNvSpPr>
            <p:nvPr/>
          </p:nvSpPr>
          <p:spPr bwMode="auto">
            <a:xfrm rot="16200000">
              <a:off x="1893689" y="4299817"/>
              <a:ext cx="110275" cy="24763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48523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24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5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7" name="Group 67"/>
          <p:cNvGrpSpPr>
            <a:grpSpLocks/>
          </p:cNvGrpSpPr>
          <p:nvPr/>
        </p:nvGrpSpPr>
        <p:grpSpPr bwMode="auto">
          <a:xfrm>
            <a:off x="9072564" y="4779963"/>
            <a:ext cx="854075" cy="741362"/>
            <a:chOff x="7179310" y="4033520"/>
            <a:chExt cx="1009650" cy="855028"/>
          </a:xfrm>
        </p:grpSpPr>
        <p:grpSp>
          <p:nvGrpSpPr>
            <p:cNvPr id="148518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2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70" name="Rectangle 43"/>
            <p:cNvSpPr>
              <a:spLocks noChangeArrowheads="1"/>
            </p:cNvSpPr>
            <p:nvPr/>
          </p:nvSpPr>
          <p:spPr bwMode="auto">
            <a:xfrm rot="16200000">
              <a:off x="7438954" y="4308497"/>
              <a:ext cx="128163" cy="19705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</p:grpSp>
      <p:sp>
        <p:nvSpPr>
          <p:cNvPr id="75" name="Rectangle 43"/>
          <p:cNvSpPr>
            <a:spLocks noChangeArrowheads="1"/>
          </p:cNvSpPr>
          <p:nvPr/>
        </p:nvSpPr>
        <p:spPr bwMode="auto">
          <a:xfrm>
            <a:off x="8021639" y="4351338"/>
            <a:ext cx="109537" cy="165100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grpSp>
        <p:nvGrpSpPr>
          <p:cNvPr id="148509" name="Group 44"/>
          <p:cNvGrpSpPr>
            <a:grpSpLocks/>
          </p:cNvGrpSpPr>
          <p:nvPr/>
        </p:nvGrpSpPr>
        <p:grpSpPr bwMode="auto">
          <a:xfrm>
            <a:off x="7640639" y="3784601"/>
            <a:ext cx="852487" cy="741363"/>
            <a:chOff x="-44" y="1473"/>
            <a:chExt cx="981" cy="1105"/>
          </a:xfrm>
        </p:grpSpPr>
        <p:pic>
          <p:nvPicPr>
            <p:cNvPr id="14851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51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8510" name="Group 1"/>
          <p:cNvGrpSpPr>
            <a:grpSpLocks/>
          </p:cNvGrpSpPr>
          <p:nvPr/>
        </p:nvGrpSpPr>
        <p:grpSpPr bwMode="auto">
          <a:xfrm>
            <a:off x="7467601" y="5926139"/>
            <a:ext cx="854075" cy="835025"/>
            <a:chOff x="8077200" y="3320111"/>
            <a:chExt cx="853440" cy="835329"/>
          </a:xfrm>
        </p:grpSpPr>
        <p:sp>
          <p:nvSpPr>
            <p:cNvPr id="78" name="Rectangle 43"/>
            <p:cNvSpPr>
              <a:spLocks noChangeArrowheads="1"/>
            </p:cNvSpPr>
            <p:nvPr/>
          </p:nvSpPr>
          <p:spPr bwMode="auto">
            <a:xfrm>
              <a:off x="8630826" y="3320111"/>
              <a:ext cx="111042" cy="16516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48513" name="Group 44"/>
            <p:cNvGrpSpPr>
              <a:grpSpLocks/>
            </p:cNvGrpSpPr>
            <p:nvPr/>
          </p:nvGrpSpPr>
          <p:grpSpPr bwMode="auto">
            <a:xfrm>
              <a:off x="8077200" y="3413760"/>
              <a:ext cx="853440" cy="741680"/>
              <a:chOff x="-44" y="1473"/>
              <a:chExt cx="981" cy="1105"/>
            </a:xfrm>
          </p:grpSpPr>
          <p:pic>
            <p:nvPicPr>
              <p:cNvPr id="14851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1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5327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338" y="4962526"/>
            <a:ext cx="6032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9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71300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46075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Ethernet frame structure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6463" y="1609725"/>
            <a:ext cx="7772400" cy="4343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dirty="0" smtClean="0"/>
              <a:t>sending </a:t>
            </a:r>
            <a:r>
              <a:rPr lang="en-US" dirty="0"/>
              <a:t>adapter encapsulates IP datagram (or other network layer protocol packet) in </a:t>
            </a:r>
            <a:r>
              <a:rPr lang="en-US" dirty="0">
                <a:solidFill>
                  <a:srgbClr val="CC0000"/>
                </a:solidFill>
              </a:rPr>
              <a:t>Ethernet frame</a:t>
            </a:r>
          </a:p>
          <a:p>
            <a:pPr>
              <a:defRPr/>
            </a:pPr>
            <a:endParaRPr lang="en-US" sz="2400" b="1" dirty="0"/>
          </a:p>
          <a:p>
            <a:pPr>
              <a:defRPr/>
            </a:pPr>
            <a:endParaRPr lang="en-US" sz="2400" b="1" dirty="0"/>
          </a:p>
          <a:p>
            <a:pPr>
              <a:buFont typeface="Wingdings" charset="0"/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preamble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</a:p>
          <a:p>
            <a:pPr>
              <a:defRPr/>
            </a:pPr>
            <a:r>
              <a:rPr lang="en-US" dirty="0"/>
              <a:t>7 bytes with pattern 10101010 followed by one byte with pattern 10101011</a:t>
            </a:r>
          </a:p>
          <a:p>
            <a:pPr>
              <a:defRPr/>
            </a:pPr>
            <a:r>
              <a:rPr lang="en-US" dirty="0"/>
              <a:t> used to synchronize receiver, sender clock rates</a:t>
            </a:r>
          </a:p>
        </p:txBody>
      </p:sp>
      <p:pic>
        <p:nvPicPr>
          <p:cNvPr id="150533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2" y="881065"/>
            <a:ext cx="5276228" cy="8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0534" name="Group 51"/>
          <p:cNvGrpSpPr>
            <a:grpSpLocks/>
          </p:cNvGrpSpPr>
          <p:nvPr/>
        </p:nvGrpSpPr>
        <p:grpSpPr bwMode="auto">
          <a:xfrm>
            <a:off x="3040063" y="2373314"/>
            <a:ext cx="6291262" cy="993775"/>
            <a:chOff x="940711" y="4902593"/>
            <a:chExt cx="6291001" cy="992895"/>
          </a:xfrm>
        </p:grpSpPr>
        <p:sp>
          <p:nvSpPr>
            <p:cNvPr id="150535" name="Line 10"/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536" name="Rectangle 1"/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6" name="Straight Connector 3"/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32"/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33"/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34"/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35"/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0542" name="TextBox 5"/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0543" name="TextBox 37"/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0544" name="TextBox 38"/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data (payload)</a:t>
              </a:r>
            </a:p>
          </p:txBody>
        </p:sp>
        <p:sp>
          <p:nvSpPr>
            <p:cNvPr id="150545" name="TextBox 39"/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46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CRC</a:t>
              </a:r>
            </a:p>
          </p:txBody>
        </p:sp>
        <p:sp>
          <p:nvSpPr>
            <p:cNvPr id="150546" name="TextBox 40"/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46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150547" name="Text Box 9"/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000099"/>
                  </a:solidFill>
                  <a:latin typeface="Arial" charset="0"/>
                </a:rPr>
                <a:t>type</a:t>
              </a:r>
            </a:p>
          </p:txBody>
        </p:sp>
      </p:grpSp>
      <p:sp>
        <p:nvSpPr>
          <p:cNvPr id="23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1163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Ethernet frame structure (more)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7876" y="1314451"/>
            <a:ext cx="8272463" cy="378936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addresses: </a:t>
            </a:r>
            <a:r>
              <a:rPr lang="en-US" dirty="0"/>
              <a:t>6 </a:t>
            </a:r>
            <a:r>
              <a:rPr lang="en-US" dirty="0" smtClean="0"/>
              <a:t>byte source, destination MAC addresses</a:t>
            </a:r>
            <a:endParaRPr lang="en-US" dirty="0"/>
          </a:p>
          <a:p>
            <a:pPr lvl="1">
              <a:defRPr/>
            </a:pPr>
            <a:r>
              <a:rPr lang="en-US" dirty="0"/>
              <a:t>if adapter receives frame with matching destination address, or with broadcast address (e.g. ARP packet), it passes data in frame to network layer protocol</a:t>
            </a:r>
          </a:p>
          <a:p>
            <a:pPr lvl="1">
              <a:defRPr/>
            </a:pPr>
            <a:r>
              <a:rPr lang="en-US" dirty="0"/>
              <a:t>otherwise, adapter discards frame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type: </a:t>
            </a:r>
            <a:r>
              <a:rPr lang="en-US" dirty="0"/>
              <a:t>indicates higher layer protocol (mostly IP but others possible, e.g., Novell IPX, AppleTalk)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CRC: </a:t>
            </a:r>
            <a:r>
              <a:rPr lang="en-US" dirty="0" smtClean="0"/>
              <a:t>cyclic redundancy check </a:t>
            </a:r>
            <a:r>
              <a:rPr lang="en-US" dirty="0"/>
              <a:t>at </a:t>
            </a:r>
            <a:r>
              <a:rPr lang="en-US" dirty="0" smtClean="0"/>
              <a:t>receiver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error detected: frame </a:t>
            </a:r>
            <a:r>
              <a:rPr lang="en-US" dirty="0"/>
              <a:t>is </a:t>
            </a:r>
            <a:r>
              <a:rPr lang="en-US" dirty="0" smtClean="0"/>
              <a:t>dropped</a:t>
            </a:r>
            <a:endParaRPr lang="en-US" dirty="0"/>
          </a:p>
        </p:txBody>
      </p:sp>
      <p:pic>
        <p:nvPicPr>
          <p:cNvPr id="152581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312" y="1063598"/>
            <a:ext cx="7498072" cy="120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2582" name="Group 8"/>
          <p:cNvGrpSpPr>
            <a:grpSpLocks/>
          </p:cNvGrpSpPr>
          <p:nvPr/>
        </p:nvGrpSpPr>
        <p:grpSpPr bwMode="auto">
          <a:xfrm>
            <a:off x="2936876" y="5040314"/>
            <a:ext cx="6291263" cy="993775"/>
            <a:chOff x="940711" y="4902593"/>
            <a:chExt cx="6291001" cy="992895"/>
          </a:xfrm>
        </p:grpSpPr>
        <p:sp>
          <p:nvSpPr>
            <p:cNvPr id="152583" name="Line 10"/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584" name="Rectangle 1"/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2" name="Straight Connector 3"/>
            <p:cNvCxnSpPr>
              <a:cxnSpLocks noChangeShapeType="1"/>
            </p:cNvCxnSpPr>
            <p:nvPr/>
          </p:nvCxnSpPr>
          <p:spPr bwMode="auto">
            <a:xfrm>
              <a:off x="1970956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32"/>
            <p:cNvCxnSpPr>
              <a:cxnSpLocks noChangeShapeType="1"/>
            </p:cNvCxnSpPr>
            <p:nvPr/>
          </p:nvCxnSpPr>
          <p:spPr bwMode="auto">
            <a:xfrm>
              <a:off x="2701176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33"/>
            <p:cNvCxnSpPr>
              <a:cxnSpLocks noChangeShapeType="1"/>
            </p:cNvCxnSpPr>
            <p:nvPr/>
          </p:nvCxnSpPr>
          <p:spPr bwMode="auto">
            <a:xfrm>
              <a:off x="3429807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34"/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35"/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2590" name="TextBox 5"/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2591" name="TextBox 37"/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2592" name="TextBox 38"/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data (payload)</a:t>
              </a:r>
            </a:p>
          </p:txBody>
        </p:sp>
        <p:sp>
          <p:nvSpPr>
            <p:cNvPr id="152593" name="TextBox 39"/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46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CRC</a:t>
              </a:r>
            </a:p>
          </p:txBody>
        </p:sp>
        <p:sp>
          <p:nvSpPr>
            <p:cNvPr id="152594" name="TextBox 40"/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46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152595" name="Text Box 9"/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000099"/>
                  </a:solidFill>
                  <a:latin typeface="Arial" charset="0"/>
                </a:rPr>
                <a:t>type</a:t>
              </a:r>
            </a:p>
          </p:txBody>
        </p:sp>
      </p:grpSp>
      <p:sp>
        <p:nvSpPr>
          <p:cNvPr id="23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259097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228600"/>
            <a:ext cx="8247063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Ethernet: unreliable, connectionless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8261350" cy="46482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connectionless: </a:t>
            </a:r>
            <a:r>
              <a:rPr lang="en-US" dirty="0" smtClean="0"/>
              <a:t>no </a:t>
            </a:r>
            <a:r>
              <a:rPr lang="en-US" dirty="0"/>
              <a:t>handshaking between sending and receiving NICs 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unreliable: </a:t>
            </a:r>
            <a:r>
              <a:rPr lang="en-US" dirty="0"/>
              <a:t>receiving </a:t>
            </a:r>
            <a:r>
              <a:rPr lang="en-US"/>
              <a:t>NIC </a:t>
            </a:r>
            <a:r>
              <a:rPr lang="en-US" smtClean="0"/>
              <a:t>doesn't </a:t>
            </a:r>
            <a:r>
              <a:rPr lang="en-US" dirty="0"/>
              <a:t>send acks or nacks to sending NIC</a:t>
            </a:r>
          </a:p>
          <a:p>
            <a:pPr lvl="1">
              <a:defRPr/>
            </a:pPr>
            <a:r>
              <a:rPr lang="en-US" sz="2800" dirty="0"/>
              <a:t>data in dropped frames recovered only if initial sender uses higher layer rdt (e.g., TCP), otherwise dropped data lost</a:t>
            </a:r>
          </a:p>
          <a:p>
            <a:pPr>
              <a:defRPr/>
            </a:pPr>
            <a:r>
              <a:rPr lang="en-US" smtClean="0"/>
              <a:t>Ethernet</a:t>
            </a:r>
            <a:r>
              <a:rPr lang="en-US" altLang="ja-JP" smtClean="0"/>
              <a:t>'</a:t>
            </a:r>
            <a:r>
              <a:rPr lang="en-US" smtClean="0"/>
              <a:t>s </a:t>
            </a:r>
            <a:r>
              <a:rPr lang="en-US" dirty="0" smtClean="0"/>
              <a:t>MAC protocol: unslotted </a:t>
            </a:r>
            <a:r>
              <a:rPr lang="en-US" i="1" dirty="0" smtClean="0">
                <a:solidFill>
                  <a:srgbClr val="CC0000"/>
                </a:solidFill>
              </a:rPr>
              <a:t>CSMA/CD with binary backoff</a:t>
            </a:r>
            <a:endParaRPr lang="en-US" i="1" dirty="0">
              <a:solidFill>
                <a:srgbClr val="CC0000"/>
              </a:solidFill>
            </a:endParaRPr>
          </a:p>
        </p:txBody>
      </p:sp>
      <p:pic>
        <p:nvPicPr>
          <p:cNvPr id="154629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1091183"/>
            <a:ext cx="8204968" cy="105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394132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1" y="95250"/>
            <a:ext cx="9964215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802.3 Ethernet standards: link &amp; physical layers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7713" y="1292226"/>
            <a:ext cx="7772400" cy="21002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i="1" dirty="0">
                <a:solidFill>
                  <a:srgbClr val="CC0000"/>
                </a:solidFill>
              </a:rPr>
              <a:t>many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different Ethernet standards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common MAC protocol and frame format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different speeds: 2 Mbps, 10 Mbps, 100 Mbps, 1Gbps, </a:t>
            </a:r>
            <a:r>
              <a:rPr lang="en-US" dirty="0" smtClean="0"/>
              <a:t>10 Gbps, 40 Gbps</a:t>
            </a:r>
            <a:endParaRPr lang="en-US" dirty="0"/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different physical layer media: fiber, cable</a:t>
            </a:r>
          </a:p>
          <a:p>
            <a:pPr>
              <a:lnSpc>
                <a:spcPct val="90000"/>
              </a:lnSpc>
              <a:defRPr/>
            </a:pPr>
            <a:endParaRPr lang="en-US" sz="3200" dirty="0"/>
          </a:p>
        </p:txBody>
      </p:sp>
      <p:sp>
        <p:nvSpPr>
          <p:cNvPr id="156677" name="Freeform 39"/>
          <p:cNvSpPr>
            <a:spLocks/>
          </p:cNvSpPr>
          <p:nvPr/>
        </p:nvSpPr>
        <p:spPr bwMode="auto">
          <a:xfrm>
            <a:off x="4397376" y="4075114"/>
            <a:ext cx="1393825" cy="1527175"/>
          </a:xfrm>
          <a:custGeom>
            <a:avLst/>
            <a:gdLst>
              <a:gd name="T0" fmla="*/ 2147483647 w 878"/>
              <a:gd name="T1" fmla="*/ 0 h 962"/>
              <a:gd name="T2" fmla="*/ 0 w 878"/>
              <a:gd name="T3" fmla="*/ 2147483647 h 962"/>
              <a:gd name="T4" fmla="*/ 2147483647 w 878"/>
              <a:gd name="T5" fmla="*/ 2147483647 h 962"/>
              <a:gd name="T6" fmla="*/ 2147483647 w 878"/>
              <a:gd name="T7" fmla="*/ 2147483647 h 962"/>
              <a:gd name="T8" fmla="*/ 2147483647 w 878"/>
              <a:gd name="T9" fmla="*/ 0 h 9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78" h="962">
                <a:moveTo>
                  <a:pt x="851" y="0"/>
                </a:moveTo>
                <a:lnTo>
                  <a:pt x="0" y="622"/>
                </a:lnTo>
                <a:lnTo>
                  <a:pt x="7" y="962"/>
                </a:lnTo>
                <a:lnTo>
                  <a:pt x="878" y="960"/>
                </a:lnTo>
                <a:lnTo>
                  <a:pt x="851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99"/>
              </a:solidFill>
            </a:endParaRPr>
          </a:p>
        </p:txBody>
      </p:sp>
      <p:grpSp>
        <p:nvGrpSpPr>
          <p:cNvPr id="156678" name="Group 40"/>
          <p:cNvGrpSpPr>
            <a:grpSpLocks/>
          </p:cNvGrpSpPr>
          <p:nvPr/>
        </p:nvGrpSpPr>
        <p:grpSpPr bwMode="auto">
          <a:xfrm>
            <a:off x="3101976" y="4189413"/>
            <a:ext cx="1300163" cy="1465262"/>
            <a:chOff x="921" y="785"/>
            <a:chExt cx="819" cy="923"/>
          </a:xfrm>
        </p:grpSpPr>
        <p:sp>
          <p:nvSpPr>
            <p:cNvPr id="59419" name="Rectangle 41"/>
            <p:cNvSpPr>
              <a:spLocks noChangeArrowheads="1"/>
            </p:cNvSpPr>
            <p:nvPr/>
          </p:nvSpPr>
          <p:spPr bwMode="auto">
            <a:xfrm>
              <a:off x="924" y="810"/>
              <a:ext cx="816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59420" name="Text Box 42"/>
            <p:cNvSpPr txBox="1">
              <a:spLocks noChangeArrowheads="1"/>
            </p:cNvSpPr>
            <p:nvPr/>
          </p:nvSpPr>
          <p:spPr bwMode="auto">
            <a:xfrm>
              <a:off x="922" y="785"/>
              <a:ext cx="804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</a:rPr>
                <a:t>application</a:t>
              </a:r>
            </a:p>
            <a:p>
              <a:pPr algn="ctr" eaLnBrk="1" hangingPunct="1"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</a:rPr>
                <a:t>transport</a:t>
              </a:r>
            </a:p>
            <a:p>
              <a:pPr algn="ctr" eaLnBrk="1" hangingPunct="1"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</a:rPr>
                <a:t>network</a:t>
              </a:r>
            </a:p>
            <a:p>
              <a:pPr algn="ctr" eaLnBrk="1" hangingPunct="1"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</a:rPr>
                <a:t>link</a:t>
              </a:r>
            </a:p>
            <a:p>
              <a:pPr algn="ctr" eaLnBrk="1" hangingPunct="1"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</a:rPr>
                <a:t>physical</a:t>
              </a:r>
            </a:p>
          </p:txBody>
        </p:sp>
        <p:sp>
          <p:nvSpPr>
            <p:cNvPr id="59421" name="Line 43"/>
            <p:cNvSpPr>
              <a:spLocks noChangeShapeType="1"/>
            </p:cNvSpPr>
            <p:nvPr/>
          </p:nvSpPr>
          <p:spPr bwMode="auto">
            <a:xfrm>
              <a:off x="924" y="993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59422" name="Line 44"/>
            <p:cNvSpPr>
              <a:spLocks noChangeShapeType="1"/>
            </p:cNvSpPr>
            <p:nvPr/>
          </p:nvSpPr>
          <p:spPr bwMode="auto">
            <a:xfrm>
              <a:off x="924" y="116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59423" name="Line 45"/>
            <p:cNvSpPr>
              <a:spLocks noChangeShapeType="1"/>
            </p:cNvSpPr>
            <p:nvPr/>
          </p:nvSpPr>
          <p:spPr bwMode="auto">
            <a:xfrm>
              <a:off x="921" y="134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59424" name="Line 46"/>
            <p:cNvSpPr>
              <a:spLocks noChangeShapeType="1"/>
            </p:cNvSpPr>
            <p:nvPr/>
          </p:nvSpPr>
          <p:spPr bwMode="auto">
            <a:xfrm>
              <a:off x="926" y="1501"/>
              <a:ext cx="808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59425" name="Line 47"/>
            <p:cNvSpPr>
              <a:spLocks noChangeShapeType="1"/>
            </p:cNvSpPr>
            <p:nvPr/>
          </p:nvSpPr>
          <p:spPr bwMode="auto">
            <a:xfrm>
              <a:off x="926" y="1552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59426" name="Line 48"/>
            <p:cNvSpPr>
              <a:spLocks noChangeShapeType="1"/>
            </p:cNvSpPr>
            <p:nvPr/>
          </p:nvSpPr>
          <p:spPr bwMode="auto">
            <a:xfrm>
              <a:off x="1739" y="1541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</p:grpSp>
      <p:sp>
        <p:nvSpPr>
          <p:cNvPr id="59400" name="Rectangle 49"/>
          <p:cNvSpPr>
            <a:spLocks noChangeArrowheads="1"/>
          </p:cNvSpPr>
          <p:nvPr/>
        </p:nvSpPr>
        <p:spPr bwMode="auto">
          <a:xfrm>
            <a:off x="5754688" y="4038600"/>
            <a:ext cx="4195762" cy="1568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59401" name="Line 50"/>
          <p:cNvSpPr>
            <a:spLocks noChangeShapeType="1"/>
          </p:cNvSpPr>
          <p:nvPr/>
        </p:nvSpPr>
        <p:spPr bwMode="auto">
          <a:xfrm flipV="1">
            <a:off x="5768975" y="4703763"/>
            <a:ext cx="417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59402" name="Text Box 51"/>
          <p:cNvSpPr txBox="1">
            <a:spLocks noChangeArrowheads="1"/>
          </p:cNvSpPr>
          <p:nvPr/>
        </p:nvSpPr>
        <p:spPr bwMode="auto">
          <a:xfrm>
            <a:off x="6937375" y="4079876"/>
            <a:ext cx="17351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i="0" dirty="0">
                <a:solidFill>
                  <a:srgbClr val="000099"/>
                </a:solidFill>
                <a:latin typeface="Arial" charset="0"/>
              </a:rPr>
              <a:t>MAC protocol</a:t>
            </a:r>
          </a:p>
          <a:p>
            <a:pPr algn="ctr" eaLnBrk="1" hangingPunct="1">
              <a:defRPr/>
            </a:pPr>
            <a:r>
              <a:rPr lang="en-US" sz="1600" i="0" dirty="0">
                <a:solidFill>
                  <a:srgbClr val="000099"/>
                </a:solidFill>
                <a:latin typeface="Arial" charset="0"/>
              </a:rPr>
              <a:t>and frame format</a:t>
            </a:r>
          </a:p>
        </p:txBody>
      </p:sp>
      <p:sp>
        <p:nvSpPr>
          <p:cNvPr id="59403" name="Text Box 52"/>
          <p:cNvSpPr txBox="1">
            <a:spLocks noChangeArrowheads="1"/>
          </p:cNvSpPr>
          <p:nvPr/>
        </p:nvSpPr>
        <p:spPr bwMode="auto">
          <a:xfrm>
            <a:off x="5922963" y="4794251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100BASE-TX</a:t>
            </a:r>
          </a:p>
        </p:txBody>
      </p:sp>
      <p:sp>
        <p:nvSpPr>
          <p:cNvPr id="59404" name="Text Box 53"/>
          <p:cNvSpPr txBox="1">
            <a:spLocks noChangeArrowheads="1"/>
          </p:cNvSpPr>
          <p:nvPr/>
        </p:nvSpPr>
        <p:spPr bwMode="auto">
          <a:xfrm>
            <a:off x="5934076" y="5154614"/>
            <a:ext cx="123031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100BASE-T4</a:t>
            </a:r>
          </a:p>
        </p:txBody>
      </p:sp>
      <p:sp>
        <p:nvSpPr>
          <p:cNvPr id="59405" name="Text Box 54"/>
          <p:cNvSpPr txBox="1">
            <a:spLocks noChangeArrowheads="1"/>
          </p:cNvSpPr>
          <p:nvPr/>
        </p:nvSpPr>
        <p:spPr bwMode="auto">
          <a:xfrm>
            <a:off x="8605838" y="4789489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100BASE-FX</a:t>
            </a:r>
          </a:p>
        </p:txBody>
      </p:sp>
      <p:sp>
        <p:nvSpPr>
          <p:cNvPr id="156685" name="Freeform 55"/>
          <p:cNvSpPr>
            <a:spLocks/>
          </p:cNvSpPr>
          <p:nvPr/>
        </p:nvSpPr>
        <p:spPr bwMode="auto">
          <a:xfrm>
            <a:off x="4411664" y="4684714"/>
            <a:ext cx="1393825" cy="611187"/>
          </a:xfrm>
          <a:custGeom>
            <a:avLst/>
            <a:gdLst>
              <a:gd name="T0" fmla="*/ 0 w 878"/>
              <a:gd name="T1" fmla="*/ 2147483647 h 385"/>
              <a:gd name="T2" fmla="*/ 2147483647 w 878"/>
              <a:gd name="T3" fmla="*/ 0 h 3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78" h="385">
                <a:moveTo>
                  <a:pt x="0" y="385"/>
                </a:moveTo>
                <a:lnTo>
                  <a:pt x="878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59407" name="Text Box 56"/>
          <p:cNvSpPr txBox="1">
            <a:spLocks noChangeArrowheads="1"/>
          </p:cNvSpPr>
          <p:nvPr/>
        </p:nvSpPr>
        <p:spPr bwMode="auto">
          <a:xfrm>
            <a:off x="7265988" y="4787901"/>
            <a:ext cx="123031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100BASE-T2</a:t>
            </a:r>
          </a:p>
        </p:txBody>
      </p:sp>
      <p:sp>
        <p:nvSpPr>
          <p:cNvPr id="59408" name="Text Box 57"/>
          <p:cNvSpPr txBox="1">
            <a:spLocks noChangeArrowheads="1"/>
          </p:cNvSpPr>
          <p:nvPr/>
        </p:nvSpPr>
        <p:spPr bwMode="auto">
          <a:xfrm>
            <a:off x="7248526" y="5148264"/>
            <a:ext cx="126206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100BASE-SX</a:t>
            </a:r>
          </a:p>
        </p:txBody>
      </p:sp>
      <p:sp>
        <p:nvSpPr>
          <p:cNvPr id="59409" name="Text Box 58"/>
          <p:cNvSpPr txBox="1">
            <a:spLocks noChangeArrowheads="1"/>
          </p:cNvSpPr>
          <p:nvPr/>
        </p:nvSpPr>
        <p:spPr bwMode="auto">
          <a:xfrm>
            <a:off x="8612188" y="5143501"/>
            <a:ext cx="126206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100BASE-BX</a:t>
            </a:r>
          </a:p>
        </p:txBody>
      </p:sp>
      <p:grpSp>
        <p:nvGrpSpPr>
          <p:cNvPr id="412739" name="Group 67"/>
          <p:cNvGrpSpPr>
            <a:grpSpLocks/>
          </p:cNvGrpSpPr>
          <p:nvPr/>
        </p:nvGrpSpPr>
        <p:grpSpPr bwMode="auto">
          <a:xfrm>
            <a:off x="7205663" y="4743451"/>
            <a:ext cx="2768600" cy="1565275"/>
            <a:chOff x="3579" y="2988"/>
            <a:chExt cx="1744" cy="986"/>
          </a:xfrm>
        </p:grpSpPr>
        <p:sp>
          <p:nvSpPr>
            <p:cNvPr id="156695" name="Freeform 59"/>
            <p:cNvSpPr>
              <a:spLocks/>
            </p:cNvSpPr>
            <p:nvPr/>
          </p:nvSpPr>
          <p:spPr bwMode="auto">
            <a:xfrm>
              <a:off x="3579" y="2988"/>
              <a:ext cx="1709" cy="489"/>
            </a:xfrm>
            <a:custGeom>
              <a:avLst/>
              <a:gdLst>
                <a:gd name="T0" fmla="*/ 842 w 1709"/>
                <a:gd name="T1" fmla="*/ 0 h 489"/>
                <a:gd name="T2" fmla="*/ 843 w 1709"/>
                <a:gd name="T3" fmla="*/ 239 h 489"/>
                <a:gd name="T4" fmla="*/ 5 w 1709"/>
                <a:gd name="T5" fmla="*/ 239 h 489"/>
                <a:gd name="T6" fmla="*/ 0 w 1709"/>
                <a:gd name="T7" fmla="*/ 489 h 489"/>
                <a:gd name="T8" fmla="*/ 1709 w 1709"/>
                <a:gd name="T9" fmla="*/ 489 h 489"/>
                <a:gd name="T10" fmla="*/ 1704 w 1709"/>
                <a:gd name="T11" fmla="*/ 0 h 489"/>
                <a:gd name="T12" fmla="*/ 842 w 1709"/>
                <a:gd name="T13" fmla="*/ 0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09" h="489">
                  <a:moveTo>
                    <a:pt x="842" y="0"/>
                  </a:moveTo>
                  <a:lnTo>
                    <a:pt x="843" y="239"/>
                  </a:lnTo>
                  <a:lnTo>
                    <a:pt x="5" y="239"/>
                  </a:lnTo>
                  <a:lnTo>
                    <a:pt x="0" y="489"/>
                  </a:lnTo>
                  <a:lnTo>
                    <a:pt x="1709" y="489"/>
                  </a:lnTo>
                  <a:cubicBezTo>
                    <a:pt x="1707" y="330"/>
                    <a:pt x="1706" y="159"/>
                    <a:pt x="1704" y="0"/>
                  </a:cubicBezTo>
                  <a:lnTo>
                    <a:pt x="842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9417" name="Line 60"/>
            <p:cNvSpPr>
              <a:spLocks noChangeShapeType="1"/>
            </p:cNvSpPr>
            <p:nvPr/>
          </p:nvSpPr>
          <p:spPr bwMode="auto">
            <a:xfrm>
              <a:off x="4410" y="3494"/>
              <a:ext cx="227" cy="2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9418" name="Text Box 61"/>
            <p:cNvSpPr txBox="1">
              <a:spLocks noChangeArrowheads="1"/>
            </p:cNvSpPr>
            <p:nvPr/>
          </p:nvSpPr>
          <p:spPr bwMode="auto">
            <a:xfrm>
              <a:off x="4003" y="3741"/>
              <a:ext cx="13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fiber physical layer</a:t>
              </a:r>
            </a:p>
          </p:txBody>
        </p:sp>
      </p:grpSp>
      <p:grpSp>
        <p:nvGrpSpPr>
          <p:cNvPr id="412738" name="Group 66"/>
          <p:cNvGrpSpPr>
            <a:grpSpLocks/>
          </p:cNvGrpSpPr>
          <p:nvPr/>
        </p:nvGrpSpPr>
        <p:grpSpPr bwMode="auto">
          <a:xfrm>
            <a:off x="5213350" y="4733925"/>
            <a:ext cx="3303588" cy="1874838"/>
            <a:chOff x="2324" y="2982"/>
            <a:chExt cx="2081" cy="1181"/>
          </a:xfrm>
        </p:grpSpPr>
        <p:sp>
          <p:nvSpPr>
            <p:cNvPr id="156692" name="Freeform 62"/>
            <p:cNvSpPr>
              <a:spLocks/>
            </p:cNvSpPr>
            <p:nvPr/>
          </p:nvSpPr>
          <p:spPr bwMode="auto">
            <a:xfrm>
              <a:off x="2741" y="2982"/>
              <a:ext cx="1664" cy="495"/>
            </a:xfrm>
            <a:custGeom>
              <a:avLst/>
              <a:gdLst>
                <a:gd name="T0" fmla="*/ 1664 w 1664"/>
                <a:gd name="T1" fmla="*/ 0 h 495"/>
                <a:gd name="T2" fmla="*/ 1652 w 1664"/>
                <a:gd name="T3" fmla="*/ 233 h 495"/>
                <a:gd name="T4" fmla="*/ 820 w 1664"/>
                <a:gd name="T5" fmla="*/ 233 h 495"/>
                <a:gd name="T6" fmla="*/ 814 w 1664"/>
                <a:gd name="T7" fmla="*/ 495 h 495"/>
                <a:gd name="T8" fmla="*/ 0 w 1664"/>
                <a:gd name="T9" fmla="*/ 495 h 495"/>
                <a:gd name="T10" fmla="*/ 0 w 1664"/>
                <a:gd name="T11" fmla="*/ 0 h 495"/>
                <a:gd name="T12" fmla="*/ 1664 w 1664"/>
                <a:gd name="T13" fmla="*/ 0 h 4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64" h="495">
                  <a:moveTo>
                    <a:pt x="1664" y="0"/>
                  </a:moveTo>
                  <a:lnTo>
                    <a:pt x="1652" y="233"/>
                  </a:lnTo>
                  <a:lnTo>
                    <a:pt x="820" y="233"/>
                  </a:lnTo>
                  <a:lnTo>
                    <a:pt x="814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1664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9414" name="Line 63"/>
            <p:cNvSpPr>
              <a:spLocks noChangeShapeType="1"/>
            </p:cNvSpPr>
            <p:nvPr/>
          </p:nvSpPr>
          <p:spPr bwMode="auto">
            <a:xfrm flipH="1">
              <a:off x="2929" y="3503"/>
              <a:ext cx="227" cy="29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9415" name="Text Box 65"/>
            <p:cNvSpPr txBox="1">
              <a:spLocks noChangeArrowheads="1"/>
            </p:cNvSpPr>
            <p:nvPr/>
          </p:nvSpPr>
          <p:spPr bwMode="auto">
            <a:xfrm>
              <a:off x="2324" y="3756"/>
              <a:ext cx="132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copper (twister</a:t>
              </a:r>
            </a:p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pair) physical layer</a:t>
              </a:r>
            </a:p>
          </p:txBody>
        </p:sp>
      </p:grpSp>
      <p:pic>
        <p:nvPicPr>
          <p:cNvPr id="156691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908052"/>
            <a:ext cx="9964215" cy="114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97794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6.1 </a:t>
            </a:r>
            <a:r>
              <a:rPr lang="en-US" dirty="0">
                <a:ea typeface="ＭＳ Ｐゴシック" charset="0"/>
              </a:rPr>
              <a:t>introduction, services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6.2 error detection, correction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6.3 multiple access protocols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6.4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LANs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addressing, ARP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Ethernet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solidFill>
                  <a:srgbClr val="FF0000"/>
                </a:solidFill>
                <a:ea typeface="宋体" panose="02010600030101010101" pitchFamily="2" charset="-122"/>
              </a:rPr>
              <a:t>switches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solidFill>
                  <a:srgbClr val="FF0000"/>
                </a:solidFill>
                <a:ea typeface="宋体" panose="02010600030101010101" pitchFamily="2" charset="-122"/>
              </a:rPr>
              <a:t>VLANS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6.5 </a:t>
            </a:r>
            <a:r>
              <a:rPr lang="en-US" dirty="0">
                <a:ea typeface="ＭＳ Ｐゴシック" charset="0"/>
              </a:rPr>
              <a:t>link virtualization: MPLS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6.6 data center networking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6.7 a day in the life of a web request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7400" y="863002"/>
            <a:ext cx="7278959" cy="45719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6 The Link layer and LANs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67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2070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Ethernet switch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0425" y="1071563"/>
            <a:ext cx="8001000" cy="464026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</a:rPr>
              <a:t>link-layer device: takes an </a:t>
            </a:r>
            <a:r>
              <a:rPr lang="en-US" i="1" dirty="0">
                <a:solidFill>
                  <a:srgbClr val="CC0000"/>
                </a:solidFill>
              </a:rPr>
              <a:t>active</a:t>
            </a:r>
            <a:r>
              <a:rPr lang="en-US" dirty="0">
                <a:solidFill>
                  <a:srgbClr val="CC0000"/>
                </a:solidFill>
              </a:rPr>
              <a:t> role</a:t>
            </a:r>
          </a:p>
          <a:p>
            <a:pPr lvl="1">
              <a:defRPr/>
            </a:pPr>
            <a:r>
              <a:rPr lang="en-US" sz="2800" dirty="0"/>
              <a:t>store, forward Ethernet frames</a:t>
            </a:r>
          </a:p>
          <a:p>
            <a:pPr lvl="1">
              <a:defRPr/>
            </a:pPr>
            <a:r>
              <a:rPr lang="en-US" sz="2800" dirty="0"/>
              <a:t>examine </a:t>
            </a:r>
            <a:r>
              <a:rPr lang="en-US" sz="2800"/>
              <a:t>incoming </a:t>
            </a:r>
            <a:r>
              <a:rPr lang="en-US" sz="2800" smtClean="0"/>
              <a:t>frame</a:t>
            </a:r>
            <a:r>
              <a:rPr lang="en-US" altLang="ja-JP" sz="2800" smtClean="0"/>
              <a:t>'</a:t>
            </a:r>
            <a:r>
              <a:rPr lang="en-US" sz="2800" smtClean="0"/>
              <a:t>s </a:t>
            </a:r>
            <a:r>
              <a:rPr lang="en-US" sz="2800" dirty="0"/>
              <a:t>MAC address, </a:t>
            </a:r>
            <a:r>
              <a:rPr lang="en-US" sz="2800" dirty="0">
                <a:solidFill>
                  <a:srgbClr val="CC0000"/>
                </a:solidFill>
              </a:rPr>
              <a:t>selectively</a:t>
            </a:r>
            <a:r>
              <a:rPr lang="en-US" sz="2800" dirty="0"/>
              <a:t> forward  frame to one-or-more outgoing links when frame is to be forwarded on segment, uses CSMA/CD to access segment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transparent</a:t>
            </a:r>
          </a:p>
          <a:p>
            <a:pPr lvl="1">
              <a:defRPr/>
            </a:pPr>
            <a:r>
              <a:rPr lang="en-US" sz="2800" dirty="0"/>
              <a:t>hosts are unaware of presence of switches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plug-and-play, self-learning</a:t>
            </a:r>
          </a:p>
          <a:p>
            <a:pPr lvl="1">
              <a:defRPr/>
            </a:pPr>
            <a:r>
              <a:rPr lang="en-US" sz="2800" dirty="0"/>
              <a:t>switches do not need to be configured</a:t>
            </a:r>
          </a:p>
          <a:p>
            <a:pPr>
              <a:defRPr/>
            </a:pPr>
            <a:endParaRPr lang="en-US" sz="2400" dirty="0"/>
          </a:p>
        </p:txBody>
      </p:sp>
      <p:pic>
        <p:nvPicPr>
          <p:cNvPr id="160773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27" y="793750"/>
            <a:ext cx="3220094" cy="11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108481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1812926" y="136525"/>
            <a:ext cx="9179618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Switch: </a:t>
            </a:r>
            <a:r>
              <a:rPr lang="en-US" sz="3600" i="1" dirty="0"/>
              <a:t>multiple</a:t>
            </a:r>
            <a:r>
              <a:rPr lang="en-US" sz="3600" dirty="0"/>
              <a:t> simultaneous transmissions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6114" y="1393826"/>
            <a:ext cx="4503737" cy="45767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/>
              <a:t>hosts have dedicated, direct connection to switch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switches buffer packets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Ethernet protocol used on </a:t>
            </a:r>
            <a:r>
              <a:rPr lang="en-US" sz="2400" i="1" dirty="0"/>
              <a:t>each</a:t>
            </a:r>
            <a:r>
              <a:rPr lang="en-US" sz="2400" dirty="0"/>
              <a:t> incoming link, but no collisions; full duplex</a:t>
            </a:r>
          </a:p>
          <a:p>
            <a:pPr lvl="1">
              <a:defRPr/>
            </a:pPr>
            <a:r>
              <a:rPr lang="en-US" dirty="0"/>
              <a:t>each link is its own collision domain</a:t>
            </a:r>
          </a:p>
          <a:p>
            <a:pPr>
              <a:lnSpc>
                <a:spcPct val="90000"/>
              </a:lnSpc>
              <a:defRPr/>
            </a:pPr>
            <a:r>
              <a:rPr lang="en-US" sz="2400" i="1" dirty="0">
                <a:solidFill>
                  <a:srgbClr val="CC0000"/>
                </a:solidFill>
              </a:rPr>
              <a:t>switching: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smtClean="0"/>
              <a:t>A-to-A</a:t>
            </a:r>
            <a:r>
              <a:rPr lang="en-US" altLang="ja-JP" sz="2400" dirty="0" smtClean="0"/>
              <a:t>'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smtClean="0"/>
              <a:t>B-to-B</a:t>
            </a:r>
            <a:r>
              <a:rPr lang="en-US" altLang="ja-JP" sz="2400" dirty="0" smtClean="0"/>
              <a:t>'</a:t>
            </a:r>
            <a:r>
              <a:rPr lang="en-US" sz="2400" dirty="0" smtClean="0"/>
              <a:t> </a:t>
            </a:r>
            <a:r>
              <a:rPr lang="en-US" sz="2400" dirty="0"/>
              <a:t>can transmit simultaneously, without collisions </a:t>
            </a:r>
          </a:p>
        </p:txBody>
      </p:sp>
      <p:grpSp>
        <p:nvGrpSpPr>
          <p:cNvPr id="162821" name="Group 1"/>
          <p:cNvGrpSpPr>
            <a:grpSpLocks/>
          </p:cNvGrpSpPr>
          <p:nvPr/>
        </p:nvGrpSpPr>
        <p:grpSpPr bwMode="auto">
          <a:xfrm>
            <a:off x="6630989" y="1425576"/>
            <a:ext cx="3660775" cy="4283075"/>
            <a:chOff x="5106576" y="1425893"/>
            <a:chExt cx="3661504" cy="4282976"/>
          </a:xfrm>
        </p:grpSpPr>
        <p:sp>
          <p:nvSpPr>
            <p:cNvPr id="62472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switch with six interfaces</a:t>
              </a:r>
            </a:p>
            <a:p>
              <a:pPr algn="ctr">
                <a:defRPr/>
              </a:pPr>
              <a:r>
                <a:rPr lang="en-US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1,2,3,4,5,6</a:t>
              </a:r>
              <a:r>
                <a:rPr lang="en-US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)</a:t>
              </a: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  </a:t>
              </a:r>
            </a:p>
          </p:txBody>
        </p:sp>
        <p:grpSp>
          <p:nvGrpSpPr>
            <p:cNvPr id="162824" name="Group 34"/>
            <p:cNvGrpSpPr>
              <a:grpSpLocks/>
            </p:cNvGrpSpPr>
            <p:nvPr/>
          </p:nvGrpSpPr>
          <p:grpSpPr bwMode="auto">
            <a:xfrm>
              <a:off x="5106576" y="1425893"/>
              <a:ext cx="3661504" cy="3599812"/>
              <a:chOff x="731524" y="1819788"/>
              <a:chExt cx="3661504" cy="3599812"/>
            </a:xfrm>
          </p:grpSpPr>
          <p:sp>
            <p:nvSpPr>
              <p:cNvPr id="62474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62475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381912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A</a:t>
                </a:r>
                <a:r>
                  <a:rPr lang="en-US" altLang="ja-JP" i="0" smtClean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'</a:t>
                </a:r>
                <a:endParaRPr lang="en-US" i="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2476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2477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381912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 altLang="ja-JP" i="0" smtClean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'</a:t>
                </a:r>
                <a:endParaRPr lang="en-US" i="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2478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62479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394739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C</a:t>
                </a:r>
                <a:r>
                  <a:rPr lang="en-US" altLang="ja-JP" i="0" dirty="0" smtClean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'</a:t>
                </a:r>
                <a:endParaRPr lang="en-US" i="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2480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481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482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483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grpSp>
            <p:nvGrpSpPr>
              <p:cNvPr id="162835" name="Group 45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0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62870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2871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72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2836" name="Group 46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2865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2867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68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77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48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62838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16286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286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162839" name="Group 49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0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62860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162861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62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pic>
            <p:nvPicPr>
              <p:cNvPr id="62489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162841" name="Group 51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6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62856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2857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58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2842" name="Group 52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2851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2853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54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63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62492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493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494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2495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2496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2497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62498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62499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</p:grpSp>
      <p:pic>
        <p:nvPicPr>
          <p:cNvPr id="162822" name="Picture 6" descr="underline_bas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962025"/>
            <a:ext cx="8641208" cy="181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117453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1965325" y="904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Switch forwarding table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1939" y="1398588"/>
            <a:ext cx="5385853" cy="13081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i="1" u="sng" dirty="0" smtClean="0">
                <a:solidFill>
                  <a:srgbClr val="CC0000"/>
                </a:solidFill>
              </a:rPr>
              <a:t>Q:</a:t>
            </a:r>
            <a:r>
              <a:rPr lang="en-US" dirty="0" smtClean="0">
                <a:solidFill>
                  <a:srgbClr val="CC0000"/>
                </a:solidFill>
              </a:rPr>
              <a:t> </a:t>
            </a:r>
            <a:r>
              <a:rPr lang="en-US" dirty="0" smtClean="0"/>
              <a:t>how does switch know A</a:t>
            </a:r>
            <a:r>
              <a:rPr lang="en-US" altLang="ja-JP" dirty="0" smtClean="0"/>
              <a:t>'</a:t>
            </a:r>
            <a:r>
              <a:rPr lang="en-US" dirty="0" smtClean="0"/>
              <a:t> reachable via interface 4, B</a:t>
            </a:r>
            <a:r>
              <a:rPr lang="en-US" altLang="ja-JP" dirty="0" smtClean="0"/>
              <a:t>'</a:t>
            </a:r>
            <a:r>
              <a:rPr lang="en-US" dirty="0" smtClean="0"/>
              <a:t> reachable via interface 5?</a:t>
            </a:r>
            <a:endParaRPr lang="en-US" sz="2400" dirty="0"/>
          </a:p>
        </p:txBody>
      </p:sp>
      <p:grpSp>
        <p:nvGrpSpPr>
          <p:cNvPr id="164869" name="Group 34"/>
          <p:cNvGrpSpPr>
            <a:grpSpLocks/>
          </p:cNvGrpSpPr>
          <p:nvPr/>
        </p:nvGrpSpPr>
        <p:grpSpPr bwMode="auto">
          <a:xfrm>
            <a:off x="6630989" y="1425576"/>
            <a:ext cx="3660775" cy="4283075"/>
            <a:chOff x="5106576" y="1425893"/>
            <a:chExt cx="3661504" cy="4282976"/>
          </a:xfrm>
        </p:grpSpPr>
        <p:sp>
          <p:nvSpPr>
            <p:cNvPr id="63496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switch with six interfaces</a:t>
              </a:r>
            </a:p>
            <a:p>
              <a:pPr algn="ctr">
                <a:defRPr/>
              </a:pPr>
              <a:r>
                <a:rPr lang="en-US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1,2,3,4,5,6</a:t>
              </a:r>
              <a:r>
                <a:rPr lang="en-US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)</a:t>
              </a: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  </a:t>
              </a:r>
            </a:p>
          </p:txBody>
        </p:sp>
        <p:grpSp>
          <p:nvGrpSpPr>
            <p:cNvPr id="164874" name="Group 36"/>
            <p:cNvGrpSpPr>
              <a:grpSpLocks/>
            </p:cNvGrpSpPr>
            <p:nvPr/>
          </p:nvGrpSpPr>
          <p:grpSpPr bwMode="auto">
            <a:xfrm>
              <a:off x="5106576" y="1425893"/>
              <a:ext cx="3661504" cy="3599812"/>
              <a:chOff x="731524" y="1819788"/>
              <a:chExt cx="3661504" cy="3599812"/>
            </a:xfrm>
          </p:grpSpPr>
          <p:sp>
            <p:nvSpPr>
              <p:cNvPr id="63498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63499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381912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A</a:t>
                </a:r>
                <a:r>
                  <a:rPr lang="en-US" altLang="ja-JP" i="0" dirty="0" smtClean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'</a:t>
                </a:r>
                <a:endParaRPr lang="en-US" i="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3500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3501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381912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 altLang="ja-JP" i="0" smtClean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'</a:t>
                </a:r>
                <a:endParaRPr lang="en-US" i="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3502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63503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394739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C</a:t>
                </a:r>
                <a:r>
                  <a:rPr lang="en-US" altLang="ja-JP" i="0" smtClean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'</a:t>
                </a:r>
                <a:endParaRPr lang="en-US" i="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3504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3505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3506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3507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grpSp>
            <p:nvGrpSpPr>
              <p:cNvPr id="164885" name="Group 47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2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64920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4921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22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4886" name="Group 48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4915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4917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18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79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50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64888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16491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491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164889" name="Group 51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2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64910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164911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12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pic>
            <p:nvPicPr>
              <p:cNvPr id="63513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164891" name="Group 53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8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64906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4907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08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4892" name="Group 54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4901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4903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04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65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63516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3517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3518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3519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3520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3521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63522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63523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</p:grp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1599450" y="2561433"/>
            <a:ext cx="5073828" cy="246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i="1" u="sng" dirty="0">
                <a:solidFill>
                  <a:srgbClr val="CC0000"/>
                </a:solidFill>
                <a:latin typeface="Comic Sans MS" panose="030F0702030302020204" pitchFamily="66" charset="0"/>
              </a:rPr>
              <a:t>A:</a:t>
            </a:r>
            <a:r>
              <a:rPr lang="en-US" i="1" dirty="0">
                <a:solidFill>
                  <a:srgbClr val="CC0000"/>
                </a:solidFill>
                <a:latin typeface="Comic Sans MS" panose="030F0702030302020204" pitchFamily="66" charset="0"/>
              </a:rPr>
              <a:t>  </a:t>
            </a:r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each switch has a </a:t>
            </a:r>
            <a:r>
              <a:rPr lang="en-US" dirty="0">
                <a:solidFill>
                  <a:srgbClr val="CC0000"/>
                </a:solidFill>
                <a:latin typeface="Comic Sans MS" panose="030F0702030302020204" pitchFamily="66" charset="0"/>
              </a:rPr>
              <a:t>switch table,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each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entry:</a:t>
            </a:r>
            <a:endParaRPr lang="en-US" sz="24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00000"/>
              </a:lnSpc>
              <a:spcAft>
                <a:spcPts val="0"/>
              </a:spcAft>
              <a:buClrTx/>
              <a:buFontTx/>
              <a:buChar char="–"/>
              <a:defRPr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(MAC address of host, interface to reach host, time stamp)</a:t>
            </a:r>
            <a:endParaRPr lang="en-US" sz="20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00000"/>
              </a:lnSpc>
              <a:spcAft>
                <a:spcPts val="0"/>
              </a:spcAft>
              <a:buClrTx/>
              <a:buFontTx/>
              <a:buChar char="–"/>
              <a:defRPr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looks like a routing table!</a:t>
            </a:r>
            <a:endParaRPr lang="en-US" sz="20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pic>
        <p:nvPicPr>
          <p:cNvPr id="164871" name="Picture 22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6" y="992981"/>
            <a:ext cx="5404370" cy="12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1535786" y="4643758"/>
            <a:ext cx="5740563" cy="1809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u="sng" dirty="0">
                <a:solidFill>
                  <a:srgbClr val="CC0000"/>
                </a:solidFill>
                <a:latin typeface="Comic Sans MS" panose="030F0702030302020204" pitchFamily="66" charset="0"/>
              </a:rPr>
              <a:t>Q:</a:t>
            </a:r>
            <a:r>
              <a:rPr lang="en-US" dirty="0">
                <a:solidFill>
                  <a:srgbClr val="CC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how are entries created, maintained in switch table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? </a:t>
            </a:r>
          </a:p>
          <a:p>
            <a:pPr lvl="1" eaLnBrk="1" hangingPunct="1">
              <a:lnSpc>
                <a:spcPct val="100000"/>
              </a:lnSpc>
              <a:spcAft>
                <a:spcPts val="0"/>
              </a:spcAft>
              <a:buClrTx/>
              <a:buFontTx/>
              <a:buChar char="–"/>
              <a:defRPr/>
            </a:pPr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something like a routing protocol?</a:t>
            </a:r>
            <a:endParaRPr lang="en-US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sp>
        <p:nvSpPr>
          <p:cNvPr id="63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347318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7" name="Picture 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100708"/>
            <a:ext cx="5247431" cy="9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6288" y="1563688"/>
            <a:ext cx="7772400" cy="4648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flow control:</a:t>
            </a:r>
            <a:r>
              <a:rPr lang="en-US" dirty="0">
                <a:solidFill>
                  <a:srgbClr val="CC0000"/>
                </a:solidFill>
              </a:rPr>
              <a:t> </a:t>
            </a:r>
          </a:p>
          <a:p>
            <a:pPr lvl="1">
              <a:defRPr/>
            </a:pPr>
            <a:r>
              <a:rPr lang="en-US" sz="2000" dirty="0"/>
              <a:t>pacing between adjacent sending and receiving nodes</a:t>
            </a:r>
            <a:endParaRPr lang="en-US" dirty="0"/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error detection</a:t>
            </a:r>
            <a:r>
              <a:rPr lang="en-US" dirty="0">
                <a:solidFill>
                  <a:srgbClr val="CC0000"/>
                </a:solidFill>
              </a:rPr>
              <a:t>: </a:t>
            </a:r>
          </a:p>
          <a:p>
            <a:pPr lvl="1">
              <a:defRPr/>
            </a:pPr>
            <a:r>
              <a:rPr lang="en-US" sz="2000" dirty="0"/>
              <a:t>errors caused by signal attenuation, noise. </a:t>
            </a:r>
          </a:p>
          <a:p>
            <a:pPr lvl="1">
              <a:defRPr/>
            </a:pPr>
            <a:r>
              <a:rPr lang="en-US" sz="2000" dirty="0"/>
              <a:t>receiver detects presence of errors: </a:t>
            </a:r>
          </a:p>
          <a:p>
            <a:pPr lvl="2">
              <a:defRPr/>
            </a:pPr>
            <a:r>
              <a:rPr lang="en-US" dirty="0"/>
              <a:t>signals sender for retransmission or drops frame 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error correction: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sz="2000" dirty="0"/>
              <a:t>receiver identifies </a:t>
            </a:r>
            <a:r>
              <a:rPr lang="en-US" sz="2000" i="1" dirty="0">
                <a:solidFill>
                  <a:srgbClr val="CC0000"/>
                </a:solidFill>
              </a:rPr>
              <a:t>and corrects</a:t>
            </a:r>
            <a:r>
              <a:rPr lang="en-US" sz="2000" dirty="0"/>
              <a:t> bit error(s) without resorting to retransmission</a:t>
            </a:r>
            <a:endParaRPr lang="en-US" dirty="0"/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half-duplex and full-duplex</a:t>
            </a:r>
            <a:endParaRPr lang="en-US" dirty="0">
              <a:solidFill>
                <a:srgbClr val="CC0000"/>
              </a:solidFill>
            </a:endParaRPr>
          </a:p>
          <a:p>
            <a:pPr lvl="1">
              <a:defRPr/>
            </a:pPr>
            <a:r>
              <a:rPr lang="en-US" sz="2000" dirty="0"/>
              <a:t>with half duplex, nodes at both ends of link can transmit, but not at same time</a:t>
            </a:r>
            <a:endParaRPr lang="en-US" dirty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2057401" y="228600"/>
            <a:ext cx="6176963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Link layer services (more)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904330" y="6624784"/>
            <a:ext cx="1998030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6.1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introduction, services</a:t>
            </a:r>
          </a:p>
        </p:txBody>
      </p:sp>
    </p:spTree>
    <p:extLst>
      <p:ext uri="{BB962C8B-B14F-4D97-AF65-F5344CB8AC3E}">
        <p14:creationId xmlns:p14="http://schemas.microsoft.com/office/powerpoint/2010/main" val="340458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913" name="Group 36"/>
          <p:cNvGrpSpPr>
            <a:grpSpLocks/>
          </p:cNvGrpSpPr>
          <p:nvPr/>
        </p:nvGrpSpPr>
        <p:grpSpPr bwMode="auto">
          <a:xfrm>
            <a:off x="5980114" y="1216026"/>
            <a:ext cx="3660775" cy="3599895"/>
            <a:chOff x="731524" y="1819788"/>
            <a:chExt cx="3661504" cy="3599779"/>
          </a:xfrm>
        </p:grpSpPr>
        <p:sp>
          <p:nvSpPr>
            <p:cNvPr id="65565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5566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381912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A</a:t>
              </a:r>
              <a:r>
                <a:rPr lang="en-US" altLang="ja-JP" i="0" dirty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'</a:t>
              </a:r>
              <a:endParaRPr lang="en-US" i="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7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5568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381912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B</a:t>
              </a:r>
              <a:r>
                <a:rPr lang="en-US" altLang="ja-JP" i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'</a:t>
              </a:r>
              <a:endParaRPr lang="en-US" i="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9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65570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394739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C</a:t>
              </a:r>
              <a:r>
                <a:rPr lang="en-US" altLang="ja-JP" i="0" dirty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'</a:t>
              </a:r>
              <a:endParaRPr lang="en-US" i="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71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572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573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574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66950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00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66985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66986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87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66951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6698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6698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8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97" name="Rectangle 43"/>
              <p:cNvSpPr>
                <a:spLocks noChangeArrowheads="1"/>
              </p:cNvSpPr>
              <p:nvPr/>
            </p:nvSpPr>
            <p:spPr bwMode="auto">
              <a:xfrm rot="162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8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66953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16697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697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6954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66975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16697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7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pic>
          <p:nvPicPr>
            <p:cNvPr id="65580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6956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86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66971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66972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73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66957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66966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66968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69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83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5583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584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585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586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5587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5588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5589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65590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Switch: self-learning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3738" y="1339850"/>
            <a:ext cx="3935412" cy="4114800"/>
          </a:xfrm>
        </p:spPr>
        <p:txBody>
          <a:bodyPr>
            <a:normAutofit fontScale="92500"/>
          </a:bodyPr>
          <a:lstStyle/>
          <a:p>
            <a:pPr marL="231775" indent="-231775">
              <a:defRPr/>
            </a:pPr>
            <a:r>
              <a:rPr lang="en-US" sz="2400" dirty="0"/>
              <a:t>switch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i="1" dirty="0">
                <a:solidFill>
                  <a:srgbClr val="CC0000"/>
                </a:solidFill>
              </a:rPr>
              <a:t>learns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/>
              <a:t>which hosts can be reached through which interfaces</a:t>
            </a:r>
          </a:p>
          <a:p>
            <a:pPr marL="681038" lvl="1" indent="-223838">
              <a:defRPr/>
            </a:pPr>
            <a:r>
              <a:rPr lang="en-US" dirty="0"/>
              <a:t>when frame received, switch </a:t>
            </a:r>
            <a:r>
              <a:rPr lang="en-US" altLang="ja-JP" dirty="0" smtClean="0"/>
              <a:t>"</a:t>
            </a:r>
            <a:r>
              <a:rPr lang="en-US" dirty="0" smtClean="0"/>
              <a:t>learns</a:t>
            </a:r>
            <a:r>
              <a:rPr lang="en-US" altLang="ja-JP" dirty="0" smtClean="0"/>
              <a:t>"</a:t>
            </a:r>
            <a:r>
              <a:rPr lang="en-US" dirty="0" smtClean="0"/>
              <a:t>  </a:t>
            </a:r>
            <a:r>
              <a:rPr lang="en-US" dirty="0"/>
              <a:t>location of sender: incoming LAN segment</a:t>
            </a:r>
          </a:p>
          <a:p>
            <a:pPr marL="681038" lvl="1" indent="-223838">
              <a:defRPr/>
            </a:pPr>
            <a:r>
              <a:rPr lang="en-US" dirty="0"/>
              <a:t>records sender/location pair in switch table</a:t>
            </a:r>
          </a:p>
        </p:txBody>
      </p:sp>
      <p:grpSp>
        <p:nvGrpSpPr>
          <p:cNvPr id="420900" name="Group 36"/>
          <p:cNvGrpSpPr>
            <a:grpSpLocks/>
          </p:cNvGrpSpPr>
          <p:nvPr/>
        </p:nvGrpSpPr>
        <p:grpSpPr bwMode="auto">
          <a:xfrm>
            <a:off x="8302625" y="1223964"/>
            <a:ext cx="1428750" cy="369887"/>
            <a:chOff x="1750" y="3514"/>
            <a:chExt cx="900" cy="233"/>
          </a:xfrm>
        </p:grpSpPr>
        <p:sp>
          <p:nvSpPr>
            <p:cNvPr id="65561" name="Rectangle 32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2" name="Text Box 33"/>
            <p:cNvSpPr txBox="1">
              <a:spLocks noChangeArrowheads="1"/>
            </p:cNvSpPr>
            <p:nvPr/>
          </p:nvSpPr>
          <p:spPr bwMode="auto">
            <a:xfrm>
              <a:off x="1750" y="3514"/>
              <a:ext cx="36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A </a:t>
              </a:r>
              <a:r>
                <a:rPr 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</a:t>
              </a:r>
              <a:r>
                <a:rPr lang="en-US" altLang="ja-JP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'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3" name="Line 34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564" name="Line 35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420905" name="Group 41"/>
          <p:cNvGrpSpPr>
            <a:grpSpLocks/>
          </p:cNvGrpSpPr>
          <p:nvPr/>
        </p:nvGrpSpPr>
        <p:grpSpPr bwMode="auto">
          <a:xfrm>
            <a:off x="8518526" y="525464"/>
            <a:ext cx="1450975" cy="714375"/>
            <a:chOff x="4406" y="331"/>
            <a:chExt cx="914" cy="450"/>
          </a:xfrm>
        </p:grpSpPr>
        <p:sp>
          <p:nvSpPr>
            <p:cNvPr id="65557" name="Line 37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558" name="Line 38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559" name="Text Box 39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Source: A</a:t>
              </a:r>
            </a:p>
          </p:txBody>
        </p:sp>
        <p:sp>
          <p:nvSpPr>
            <p:cNvPr id="65560" name="Text Box 40"/>
            <p:cNvSpPr txBox="1">
              <a:spLocks noChangeArrowheads="1"/>
            </p:cNvSpPr>
            <p:nvPr/>
          </p:nvSpPr>
          <p:spPr bwMode="auto">
            <a:xfrm>
              <a:off x="4660" y="492"/>
              <a:ext cx="55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Dest</a:t>
              </a:r>
              <a:r>
                <a:rPr lang="en-US" sz="1600" i="0">
                  <a:solidFill>
                    <a:srgbClr val="000099"/>
                  </a:solidFill>
                  <a:latin typeface="Arial" charset="0"/>
                  <a:cs typeface="Arial" charset="0"/>
                </a:rPr>
                <a:t>: </a:t>
              </a:r>
              <a:r>
                <a:rPr lang="en-US" sz="1600" i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A</a:t>
              </a:r>
              <a:r>
                <a:rPr lang="en-US" altLang="ja-JP" sz="1600" i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'</a:t>
              </a:r>
              <a:endParaRPr lang="en-US" sz="1600" i="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420911" name="Group 47"/>
          <p:cNvGrpSpPr>
            <a:grpSpLocks/>
          </p:cNvGrpSpPr>
          <p:nvPr/>
        </p:nvGrpSpPr>
        <p:grpSpPr bwMode="auto">
          <a:xfrm>
            <a:off x="4860925" y="4937126"/>
            <a:ext cx="3017838" cy="1444625"/>
            <a:chOff x="3441" y="3154"/>
            <a:chExt cx="1901" cy="910"/>
          </a:xfrm>
        </p:grpSpPr>
        <p:sp>
          <p:nvSpPr>
            <p:cNvPr id="65552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53" name="Text Box 42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65554" name="Line 44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5555" name="Line 45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5556" name="Line 46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</p:grpSp>
      <p:sp>
        <p:nvSpPr>
          <p:cNvPr id="420912" name="Text Box 48"/>
          <p:cNvSpPr txBox="1">
            <a:spLocks noChangeArrowheads="1"/>
          </p:cNvSpPr>
          <p:nvPr/>
        </p:nvSpPr>
        <p:spPr bwMode="auto">
          <a:xfrm>
            <a:off x="7988301" y="5326063"/>
            <a:ext cx="17240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420917" name="Group 53"/>
          <p:cNvGrpSpPr>
            <a:grpSpLocks/>
          </p:cNvGrpSpPr>
          <p:nvPr/>
        </p:nvGrpSpPr>
        <p:grpSpPr bwMode="auto">
          <a:xfrm>
            <a:off x="5295900" y="5370514"/>
            <a:ext cx="2471738" cy="376237"/>
            <a:chOff x="2376" y="3383"/>
            <a:chExt cx="1557" cy="237"/>
          </a:xfrm>
        </p:grpSpPr>
        <p:sp>
          <p:nvSpPr>
            <p:cNvPr id="65549" name="Text Box 49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5550" name="Text Box 50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551" name="Text Box 51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pic>
        <p:nvPicPr>
          <p:cNvPr id="166923" name="Picture 21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1" y="898525"/>
            <a:ext cx="4416425" cy="133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420669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1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2033588" y="0"/>
            <a:ext cx="8598916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Switch: frame filtering/forwarding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9576" y="1556792"/>
            <a:ext cx="8579744" cy="4219226"/>
          </a:xfrm>
        </p:spPr>
        <p:txBody>
          <a:bodyPr>
            <a:noAutofit/>
          </a:bodyPr>
          <a:lstStyle/>
          <a:p>
            <a:pPr>
              <a:buFont typeface="Wingdings" charset="0"/>
              <a:buNone/>
              <a:defRPr/>
            </a:pPr>
            <a:r>
              <a:rPr lang="en-US" dirty="0" smtClean="0"/>
              <a:t>when  </a:t>
            </a:r>
            <a:r>
              <a:rPr lang="en-US" dirty="0"/>
              <a:t>frame </a:t>
            </a:r>
            <a:r>
              <a:rPr lang="en-US" dirty="0" smtClean="0"/>
              <a:t>received at switch:</a:t>
            </a:r>
            <a:endParaRPr lang="en-US" dirty="0"/>
          </a:p>
          <a:p>
            <a:pPr lvl="1">
              <a:buFont typeface="Wingdings" charset="0"/>
              <a:buNone/>
              <a:defRPr/>
            </a:pPr>
            <a:r>
              <a:rPr lang="en-US" sz="2000" dirty="0"/>
              <a:t>1. record </a:t>
            </a:r>
            <a:r>
              <a:rPr lang="en-US" sz="2000" dirty="0" smtClean="0"/>
              <a:t>incoming link, MAC address of sending </a:t>
            </a:r>
            <a:r>
              <a:rPr lang="en-US" sz="2000" dirty="0"/>
              <a:t>host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/>
              <a:t>2. index switch table using MAC </a:t>
            </a:r>
            <a:r>
              <a:rPr lang="en-US" sz="2000" dirty="0" smtClean="0"/>
              <a:t>destination </a:t>
            </a:r>
            <a:r>
              <a:rPr lang="en-US" sz="2000" dirty="0"/>
              <a:t>address</a:t>
            </a:r>
            <a:endParaRPr lang="en-US" sz="2000" b="1" dirty="0">
              <a:solidFill>
                <a:schemeClr val="accent2"/>
              </a:solidFill>
            </a:endParaRP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solidFill>
                  <a:srgbClr val="000099"/>
                </a:solidFill>
              </a:rPr>
              <a:t>3. if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entry found for destination</a:t>
            </a:r>
            <a:br>
              <a:rPr lang="en-US" sz="2000" dirty="0"/>
            </a:br>
            <a:r>
              <a:rPr lang="en-US" sz="2000" dirty="0"/>
              <a:t>  </a:t>
            </a:r>
            <a:r>
              <a:rPr lang="en-US" sz="2000" dirty="0">
                <a:solidFill>
                  <a:srgbClr val="000099"/>
                </a:solidFill>
              </a:rPr>
              <a:t>then {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b="1" dirty="0">
                <a:solidFill>
                  <a:srgbClr val="000099"/>
                </a:solidFill>
              </a:rPr>
              <a:t>    </a:t>
            </a:r>
            <a:r>
              <a:rPr lang="en-US" sz="2000" b="1" dirty="0" smtClean="0">
                <a:solidFill>
                  <a:srgbClr val="000099"/>
                </a:solidFill>
              </a:rPr>
              <a:t>   </a:t>
            </a:r>
            <a:r>
              <a:rPr lang="en-US" sz="2000" dirty="0">
                <a:solidFill>
                  <a:srgbClr val="000099"/>
                </a:solidFill>
              </a:rPr>
              <a:t>if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destination </a:t>
            </a:r>
            <a:r>
              <a:rPr lang="en-US" sz="2000" dirty="0"/>
              <a:t>on segment from which frame arrived</a:t>
            </a:r>
            <a:br>
              <a:rPr lang="en-US" sz="2000" dirty="0"/>
            </a:br>
            <a:r>
              <a:rPr lang="en-US" sz="2000" dirty="0"/>
              <a:t>       </a:t>
            </a:r>
            <a:r>
              <a:rPr lang="en-US" sz="2000" dirty="0" smtClean="0"/>
              <a:t>       </a:t>
            </a:r>
            <a:r>
              <a:rPr lang="en-US" sz="2000" dirty="0" smtClean="0">
                <a:solidFill>
                  <a:srgbClr val="000099"/>
                </a:solidFill>
              </a:rPr>
              <a:t>then</a:t>
            </a:r>
            <a:r>
              <a:rPr lang="en-US" sz="2000" dirty="0" smtClean="0"/>
              <a:t> </a:t>
            </a:r>
            <a:r>
              <a:rPr lang="en-US" sz="2000" dirty="0"/>
              <a:t>drop </a:t>
            </a:r>
            <a:r>
              <a:rPr lang="en-US" sz="2000" dirty="0" smtClean="0"/>
              <a:t>frame</a:t>
            </a:r>
            <a:endParaRPr lang="en-US" sz="2000" dirty="0"/>
          </a:p>
          <a:p>
            <a:pPr lvl="1">
              <a:buFont typeface="Wingdings" charset="0"/>
              <a:buNone/>
              <a:defRPr/>
            </a:pPr>
            <a:r>
              <a:rPr lang="en-US" sz="2000" dirty="0"/>
              <a:t>           </a:t>
            </a:r>
            <a:r>
              <a:rPr lang="en-US" sz="2000" dirty="0">
                <a:solidFill>
                  <a:srgbClr val="000099"/>
                </a:solidFill>
              </a:rPr>
              <a:t>else</a:t>
            </a:r>
            <a:r>
              <a:rPr lang="en-US" sz="2000" dirty="0"/>
              <a:t> forward </a:t>
            </a:r>
            <a:r>
              <a:rPr lang="en-US" sz="2000" dirty="0" smtClean="0"/>
              <a:t>frame </a:t>
            </a:r>
            <a:r>
              <a:rPr lang="en-US" sz="2000" dirty="0"/>
              <a:t>on interface </a:t>
            </a:r>
            <a:r>
              <a:rPr lang="en-US" sz="2000" dirty="0" smtClean="0"/>
              <a:t>indicated by entry</a:t>
            </a:r>
            <a:endParaRPr lang="en-US" sz="2000" dirty="0"/>
          </a:p>
          <a:p>
            <a:pPr lvl="1">
              <a:buFont typeface="Wingdings" charset="0"/>
              <a:buNone/>
              <a:defRPr/>
            </a:pPr>
            <a:r>
              <a:rPr lang="en-US" sz="2000" dirty="0"/>
              <a:t>     </a:t>
            </a:r>
            <a:r>
              <a:rPr lang="en-US" sz="2000" b="1" dirty="0">
                <a:solidFill>
                  <a:schemeClr val="accent2"/>
                </a:solidFill>
              </a:rPr>
              <a:t>  </a:t>
            </a:r>
            <a:r>
              <a:rPr lang="en-US" sz="2000" dirty="0">
                <a:solidFill>
                  <a:srgbClr val="000099"/>
                </a:solidFill>
              </a:rPr>
              <a:t>}</a:t>
            </a:r>
            <a:r>
              <a:rPr lang="en-US" sz="2000" b="1" dirty="0">
                <a:solidFill>
                  <a:schemeClr val="accent2"/>
                </a:solidFill>
              </a:rPr>
              <a:t>   </a:t>
            </a:r>
            <a:endParaRPr lang="en-US" sz="2000" dirty="0"/>
          </a:p>
          <a:p>
            <a:pPr lvl="1">
              <a:buFont typeface="Wingdings" charset="0"/>
              <a:buNone/>
              <a:defRPr/>
            </a:pPr>
            <a:r>
              <a:rPr lang="en-US" sz="2000" dirty="0"/>
              <a:t>      </a:t>
            </a:r>
            <a:r>
              <a:rPr lang="en-US" sz="2000" dirty="0">
                <a:solidFill>
                  <a:srgbClr val="000099"/>
                </a:solidFill>
              </a:rPr>
              <a:t>else</a:t>
            </a:r>
            <a:r>
              <a:rPr lang="en-US" sz="2000" dirty="0"/>
              <a:t> </a:t>
            </a:r>
            <a:r>
              <a:rPr lang="en-US" sz="2000" dirty="0" smtClean="0"/>
              <a:t>flood  /* forward on all interfaces except arriving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/>
              <a:t> </a:t>
            </a:r>
            <a:r>
              <a:rPr lang="en-US" sz="2000" dirty="0" smtClean="0"/>
              <a:t>                         interface */</a:t>
            </a:r>
            <a:endParaRPr lang="en-US" sz="2000" dirty="0"/>
          </a:p>
          <a:p>
            <a:pPr lvl="3">
              <a:buFontTx/>
              <a:buNone/>
              <a:defRPr/>
            </a:pPr>
            <a:r>
              <a:rPr lang="en-US" sz="2000" dirty="0"/>
              <a:t>  </a:t>
            </a:r>
          </a:p>
        </p:txBody>
      </p:sp>
      <p:pic>
        <p:nvPicPr>
          <p:cNvPr id="168965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2" y="841375"/>
            <a:ext cx="7915919" cy="139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410992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09" name="Group 36"/>
          <p:cNvGrpSpPr>
            <a:grpSpLocks/>
          </p:cNvGrpSpPr>
          <p:nvPr/>
        </p:nvGrpSpPr>
        <p:grpSpPr bwMode="auto">
          <a:xfrm>
            <a:off x="5980114" y="1216026"/>
            <a:ext cx="3660775" cy="3599895"/>
            <a:chOff x="731524" y="1819788"/>
            <a:chExt cx="3661504" cy="3599779"/>
          </a:xfrm>
        </p:grpSpPr>
        <p:sp>
          <p:nvSpPr>
            <p:cNvPr id="67650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7651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381912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A</a:t>
              </a:r>
              <a:r>
                <a:rPr lang="en-US" altLang="ja-JP" i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'</a:t>
              </a:r>
              <a:endParaRPr lang="en-US" i="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52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7653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381912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B</a:t>
              </a:r>
              <a:r>
                <a:rPr lang="en-US" altLang="ja-JP" i="0" dirty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'</a:t>
              </a:r>
              <a:endParaRPr lang="en-US" i="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54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67655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394739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C</a:t>
              </a:r>
              <a:r>
                <a:rPr lang="en-US" altLang="ja-JP" i="0" dirty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'</a:t>
              </a:r>
              <a:endParaRPr lang="en-US" i="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56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57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58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59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71083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86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71118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71119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20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71084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7111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7111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1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83" name="Rectangle 43"/>
              <p:cNvSpPr>
                <a:spLocks noChangeArrowheads="1"/>
              </p:cNvSpPr>
              <p:nvPr/>
            </p:nvSpPr>
            <p:spPr bwMode="auto">
              <a:xfrm rot="162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4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71086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17111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111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1087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176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71108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171109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10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pic>
          <p:nvPicPr>
            <p:cNvPr id="6766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71089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172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71104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71105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06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71090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71099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71101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02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69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7668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69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70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671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7672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7673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7674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67675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76" y="97219"/>
            <a:ext cx="7508875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Self-learning, forwarding: example</a:t>
            </a:r>
          </a:p>
        </p:txBody>
      </p:sp>
      <p:grpSp>
        <p:nvGrpSpPr>
          <p:cNvPr id="685088" name="Group 32"/>
          <p:cNvGrpSpPr>
            <a:grpSpLocks/>
          </p:cNvGrpSpPr>
          <p:nvPr/>
        </p:nvGrpSpPr>
        <p:grpSpPr bwMode="auto">
          <a:xfrm>
            <a:off x="8302625" y="1223964"/>
            <a:ext cx="1428750" cy="369887"/>
            <a:chOff x="1750" y="3514"/>
            <a:chExt cx="900" cy="233"/>
          </a:xfrm>
        </p:grpSpPr>
        <p:sp>
          <p:nvSpPr>
            <p:cNvPr id="67646" name="Rectangle 33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47" name="Text Box 34"/>
            <p:cNvSpPr txBox="1">
              <a:spLocks noChangeArrowheads="1"/>
            </p:cNvSpPr>
            <p:nvPr/>
          </p:nvSpPr>
          <p:spPr bwMode="auto">
            <a:xfrm>
              <a:off x="1750" y="3514"/>
              <a:ext cx="36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A </a:t>
              </a:r>
              <a:r>
                <a:rPr 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</a:t>
              </a:r>
              <a:r>
                <a:rPr lang="en-US" altLang="ja-JP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'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48" name="Line 35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49" name="Line 36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685093" name="Group 37"/>
          <p:cNvGrpSpPr>
            <a:grpSpLocks/>
          </p:cNvGrpSpPr>
          <p:nvPr/>
        </p:nvGrpSpPr>
        <p:grpSpPr bwMode="auto">
          <a:xfrm>
            <a:off x="8518526" y="525464"/>
            <a:ext cx="1450975" cy="714375"/>
            <a:chOff x="4406" y="331"/>
            <a:chExt cx="914" cy="450"/>
          </a:xfrm>
        </p:grpSpPr>
        <p:sp>
          <p:nvSpPr>
            <p:cNvPr id="67642" name="Line 38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43" name="Line 39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44" name="Text Box 40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Source: A</a:t>
              </a:r>
            </a:p>
          </p:txBody>
        </p:sp>
        <p:sp>
          <p:nvSpPr>
            <p:cNvPr id="67645" name="Text Box 41"/>
            <p:cNvSpPr txBox="1">
              <a:spLocks noChangeArrowheads="1"/>
            </p:cNvSpPr>
            <p:nvPr/>
          </p:nvSpPr>
          <p:spPr bwMode="auto">
            <a:xfrm>
              <a:off x="4660" y="492"/>
              <a:ext cx="55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Dest</a:t>
              </a:r>
              <a:r>
                <a:rPr lang="en-US" sz="1600" i="0">
                  <a:solidFill>
                    <a:srgbClr val="000099"/>
                  </a:solidFill>
                  <a:latin typeface="Arial" charset="0"/>
                  <a:cs typeface="Arial" charset="0"/>
                </a:rPr>
                <a:t>: </a:t>
              </a:r>
              <a:r>
                <a:rPr lang="en-US" sz="1600" i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A</a:t>
              </a:r>
              <a:r>
                <a:rPr lang="en-US" altLang="ja-JP" sz="1600" i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'</a:t>
              </a:r>
              <a:endParaRPr lang="en-US" sz="1600" i="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685098" name="Group 42"/>
          <p:cNvGrpSpPr>
            <a:grpSpLocks/>
          </p:cNvGrpSpPr>
          <p:nvPr/>
        </p:nvGrpSpPr>
        <p:grpSpPr bwMode="auto">
          <a:xfrm>
            <a:off x="4860925" y="4937126"/>
            <a:ext cx="3017838" cy="1444625"/>
            <a:chOff x="3441" y="3154"/>
            <a:chExt cx="1901" cy="910"/>
          </a:xfrm>
        </p:grpSpPr>
        <p:sp>
          <p:nvSpPr>
            <p:cNvPr id="67637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38" name="Text Box 44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67639" name="Line 45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7640" name="Line 46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7641" name="Line 47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</p:grp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7961313" y="5326063"/>
            <a:ext cx="1778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685105" name="Group 49"/>
          <p:cNvGrpSpPr>
            <a:grpSpLocks/>
          </p:cNvGrpSpPr>
          <p:nvPr/>
        </p:nvGrpSpPr>
        <p:grpSpPr bwMode="auto">
          <a:xfrm>
            <a:off x="5295900" y="5370514"/>
            <a:ext cx="2471738" cy="376237"/>
            <a:chOff x="2376" y="3383"/>
            <a:chExt cx="1557" cy="237"/>
          </a:xfrm>
        </p:grpSpPr>
        <p:sp>
          <p:nvSpPr>
            <p:cNvPr id="67634" name="Text Box 50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7635" name="Text Box 51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636" name="Text Box 52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grpSp>
        <p:nvGrpSpPr>
          <p:cNvPr id="685115" name="Group 59"/>
          <p:cNvGrpSpPr>
            <a:grpSpLocks/>
          </p:cNvGrpSpPr>
          <p:nvPr/>
        </p:nvGrpSpPr>
        <p:grpSpPr bwMode="auto">
          <a:xfrm>
            <a:off x="7323138" y="2881314"/>
            <a:ext cx="1428750" cy="369887"/>
            <a:chOff x="1750" y="3514"/>
            <a:chExt cx="900" cy="233"/>
          </a:xfrm>
        </p:grpSpPr>
        <p:sp>
          <p:nvSpPr>
            <p:cNvPr id="67630" name="Rectangle 6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31" name="Text Box 61"/>
            <p:cNvSpPr txBox="1">
              <a:spLocks noChangeArrowheads="1"/>
            </p:cNvSpPr>
            <p:nvPr/>
          </p:nvSpPr>
          <p:spPr bwMode="auto">
            <a:xfrm>
              <a:off x="1750" y="3514"/>
              <a:ext cx="36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A </a:t>
              </a:r>
              <a:r>
                <a:rPr 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</a:t>
              </a:r>
              <a:r>
                <a:rPr lang="en-US" altLang="ja-JP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'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32" name="Line 6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33" name="Line 6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685120" name="Group 64"/>
          <p:cNvGrpSpPr>
            <a:grpSpLocks/>
          </p:cNvGrpSpPr>
          <p:nvPr/>
        </p:nvGrpSpPr>
        <p:grpSpPr bwMode="auto">
          <a:xfrm>
            <a:off x="7323138" y="2879725"/>
            <a:ext cx="1428750" cy="369888"/>
            <a:chOff x="1750" y="3514"/>
            <a:chExt cx="900" cy="233"/>
          </a:xfrm>
        </p:grpSpPr>
        <p:sp>
          <p:nvSpPr>
            <p:cNvPr id="67626" name="Rectangle 6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7" name="Text Box 66"/>
            <p:cNvSpPr txBox="1">
              <a:spLocks noChangeArrowheads="1"/>
            </p:cNvSpPr>
            <p:nvPr/>
          </p:nvSpPr>
          <p:spPr bwMode="auto">
            <a:xfrm>
              <a:off x="1750" y="3514"/>
              <a:ext cx="36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A </a:t>
              </a:r>
              <a:r>
                <a:rPr 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</a:t>
              </a:r>
              <a:r>
                <a:rPr lang="en-US" altLang="ja-JP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'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8" name="Line 6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29" name="Line 6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685125" name="Group 69"/>
          <p:cNvGrpSpPr>
            <a:grpSpLocks/>
          </p:cNvGrpSpPr>
          <p:nvPr/>
        </p:nvGrpSpPr>
        <p:grpSpPr bwMode="auto">
          <a:xfrm>
            <a:off x="7323138" y="2882900"/>
            <a:ext cx="1428750" cy="369888"/>
            <a:chOff x="1750" y="3514"/>
            <a:chExt cx="900" cy="233"/>
          </a:xfrm>
        </p:grpSpPr>
        <p:sp>
          <p:nvSpPr>
            <p:cNvPr id="67622" name="Rectangle 7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3" name="Text Box 71"/>
            <p:cNvSpPr txBox="1">
              <a:spLocks noChangeArrowheads="1"/>
            </p:cNvSpPr>
            <p:nvPr/>
          </p:nvSpPr>
          <p:spPr bwMode="auto">
            <a:xfrm>
              <a:off x="1750" y="3514"/>
              <a:ext cx="36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A </a:t>
              </a:r>
              <a:r>
                <a:rPr 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</a:t>
              </a:r>
              <a:r>
                <a:rPr lang="en-US" altLang="ja-JP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'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4" name="Line 7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25" name="Line 7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685130" name="Group 74"/>
          <p:cNvGrpSpPr>
            <a:grpSpLocks/>
          </p:cNvGrpSpPr>
          <p:nvPr/>
        </p:nvGrpSpPr>
        <p:grpSpPr bwMode="auto">
          <a:xfrm>
            <a:off x="7323138" y="2882900"/>
            <a:ext cx="1428750" cy="369888"/>
            <a:chOff x="1750" y="3514"/>
            <a:chExt cx="900" cy="233"/>
          </a:xfrm>
        </p:grpSpPr>
        <p:sp>
          <p:nvSpPr>
            <p:cNvPr id="67618" name="Rectangle 7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9" name="Text Box 76"/>
            <p:cNvSpPr txBox="1">
              <a:spLocks noChangeArrowheads="1"/>
            </p:cNvSpPr>
            <p:nvPr/>
          </p:nvSpPr>
          <p:spPr bwMode="auto">
            <a:xfrm>
              <a:off x="1750" y="3514"/>
              <a:ext cx="36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A </a:t>
              </a:r>
              <a:r>
                <a:rPr 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</a:t>
              </a:r>
              <a:r>
                <a:rPr lang="en-US" altLang="ja-JP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'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0" name="Line 7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21" name="Line 7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685135" name="Group 79"/>
          <p:cNvGrpSpPr>
            <a:grpSpLocks/>
          </p:cNvGrpSpPr>
          <p:nvPr/>
        </p:nvGrpSpPr>
        <p:grpSpPr bwMode="auto">
          <a:xfrm>
            <a:off x="7319963" y="2879725"/>
            <a:ext cx="1428750" cy="369888"/>
            <a:chOff x="1750" y="3514"/>
            <a:chExt cx="900" cy="233"/>
          </a:xfrm>
        </p:grpSpPr>
        <p:sp>
          <p:nvSpPr>
            <p:cNvPr id="67614" name="Rectangle 8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5" name="Text Box 81"/>
            <p:cNvSpPr txBox="1">
              <a:spLocks noChangeArrowheads="1"/>
            </p:cNvSpPr>
            <p:nvPr/>
          </p:nvSpPr>
          <p:spPr bwMode="auto">
            <a:xfrm>
              <a:off x="1750" y="3514"/>
              <a:ext cx="36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A </a:t>
              </a:r>
              <a:r>
                <a:rPr 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</a:t>
              </a:r>
              <a:r>
                <a:rPr lang="en-US" altLang="ja-JP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'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6" name="Line 8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17" name="Line 8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685140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950104" y="1563526"/>
            <a:ext cx="4044950" cy="9445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frame </a:t>
            </a:r>
            <a:r>
              <a:rPr lang="en-US" dirty="0" smtClean="0"/>
              <a:t>destination, A', location unknown</a:t>
            </a:r>
            <a:r>
              <a:rPr lang="en-US" dirty="0"/>
              <a:t>:</a:t>
            </a:r>
            <a:endParaRPr lang="en-US" i="1" dirty="0"/>
          </a:p>
        </p:txBody>
      </p:sp>
      <p:sp>
        <p:nvSpPr>
          <p:cNvPr id="685142" name="Text Box 86"/>
          <p:cNvSpPr txBox="1">
            <a:spLocks noChangeArrowheads="1"/>
          </p:cNvSpPr>
          <p:nvPr/>
        </p:nvSpPr>
        <p:spPr bwMode="auto">
          <a:xfrm>
            <a:off x="5009379" y="1914445"/>
            <a:ext cx="8382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flood</a:t>
            </a:r>
          </a:p>
        </p:txBody>
      </p:sp>
      <p:grpSp>
        <p:nvGrpSpPr>
          <p:cNvPr id="685148" name="Group 92"/>
          <p:cNvGrpSpPr>
            <a:grpSpLocks/>
          </p:cNvGrpSpPr>
          <p:nvPr/>
        </p:nvGrpSpPr>
        <p:grpSpPr bwMode="auto">
          <a:xfrm>
            <a:off x="7654925" y="3981450"/>
            <a:ext cx="1428750" cy="369888"/>
            <a:chOff x="730" y="2472"/>
            <a:chExt cx="900" cy="233"/>
          </a:xfrm>
        </p:grpSpPr>
        <p:sp>
          <p:nvSpPr>
            <p:cNvPr id="67610" name="Rectangle 88"/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1" name="Text Box 89"/>
            <p:cNvSpPr txBox="1">
              <a:spLocks noChangeArrowheads="1"/>
            </p:cNvSpPr>
            <p:nvPr/>
          </p:nvSpPr>
          <p:spPr bwMode="auto">
            <a:xfrm>
              <a:off x="730" y="2472"/>
              <a:ext cx="3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</a:t>
              </a:r>
              <a:r>
                <a:rPr lang="en-US" altLang="ja-JP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'</a:t>
              </a:r>
              <a:r>
                <a:rPr 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 </a:t>
              </a: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7612" name="Line 90"/>
            <p:cNvSpPr>
              <a:spLocks noChangeShapeType="1"/>
            </p:cNvSpPr>
            <p:nvPr/>
          </p:nvSpPr>
          <p:spPr bwMode="auto">
            <a:xfrm>
              <a:off x="937" y="2493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13" name="Line 91"/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685149" name="Rectangle 93"/>
          <p:cNvSpPr>
            <a:spLocks noChangeArrowheads="1"/>
          </p:cNvSpPr>
          <p:nvPr/>
        </p:nvSpPr>
        <p:spPr bwMode="auto">
          <a:xfrm>
            <a:off x="983432" y="2484437"/>
            <a:ext cx="4165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8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destination A location known:</a:t>
            </a:r>
          </a:p>
        </p:txBody>
      </p:sp>
      <p:grpSp>
        <p:nvGrpSpPr>
          <p:cNvPr id="685150" name="Group 94"/>
          <p:cNvGrpSpPr>
            <a:grpSpLocks/>
          </p:cNvGrpSpPr>
          <p:nvPr/>
        </p:nvGrpSpPr>
        <p:grpSpPr bwMode="auto">
          <a:xfrm>
            <a:off x="5292725" y="5656264"/>
            <a:ext cx="2471738" cy="377825"/>
            <a:chOff x="2376" y="3383"/>
            <a:chExt cx="1557" cy="238"/>
          </a:xfrm>
        </p:grpSpPr>
        <p:sp>
          <p:nvSpPr>
            <p:cNvPr id="67607" name="Text Box 95"/>
            <p:cNvSpPr txBox="1">
              <a:spLocks noChangeArrowheads="1"/>
            </p:cNvSpPr>
            <p:nvPr/>
          </p:nvSpPr>
          <p:spPr bwMode="auto">
            <a:xfrm>
              <a:off x="2376" y="3388"/>
              <a:ext cx="24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A</a:t>
              </a:r>
              <a:r>
                <a:rPr lang="en-US" altLang="ja-JP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'</a:t>
              </a:r>
              <a:endParaRPr lang="en-US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08" name="Text Box 96"/>
            <p:cNvSpPr txBox="1">
              <a:spLocks noChangeArrowheads="1"/>
            </p:cNvSpPr>
            <p:nvPr/>
          </p:nvSpPr>
          <p:spPr bwMode="auto"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7609" name="Text Box 97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sp>
        <p:nvSpPr>
          <p:cNvPr id="685154" name="Rectangle 98"/>
          <p:cNvSpPr>
            <a:spLocks noChangeArrowheads="1"/>
          </p:cNvSpPr>
          <p:nvPr/>
        </p:nvSpPr>
        <p:spPr bwMode="auto">
          <a:xfrm>
            <a:off x="1311105" y="2853084"/>
            <a:ext cx="4240655" cy="140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dirty="0">
                <a:solidFill>
                  <a:srgbClr val="CC0000"/>
                </a:solidFill>
                <a:latin typeface="Comic Sans MS" panose="030F0702030302020204" pitchFamily="66" charset="0"/>
              </a:rPr>
              <a:t>            selectively send </a:t>
            </a: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dirty="0">
                <a:solidFill>
                  <a:srgbClr val="CC0000"/>
                </a:solidFill>
                <a:latin typeface="Comic Sans MS" panose="030F0702030302020204" pitchFamily="66" charset="0"/>
              </a:rPr>
              <a:t>on just one link</a:t>
            </a:r>
          </a:p>
        </p:txBody>
      </p:sp>
      <p:pic>
        <p:nvPicPr>
          <p:cNvPr id="171029" name="Picture 18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98" y="937789"/>
            <a:ext cx="7214303" cy="154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214936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8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8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6.2963E-6 L -0.12118 -0.09814 " pathEditMode="relative" ptsTypes="AA">
                                      <p:cBhvr>
                                        <p:cTn id="42" dur="2000" fill="hold"/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-0.09532 0.1435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4" y="717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03489 0.15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77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16163 0.0666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333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11545 -0.1023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8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509 L -0.03767 -0.1701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8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11 -0.1588 L -0.03472 -0.32871 " pathEditMode="relative" ptsTypes="AA">
                                      <p:cBhvr>
                                        <p:cTn id="95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104" grpId="0"/>
      <p:bldP spid="685140" grpId="0" build="p"/>
      <p:bldP spid="685142" grpId="0"/>
      <p:bldP spid="685149" grpId="0" build="p"/>
      <p:bldP spid="685154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5"/>
          <p:cNvSpPr>
            <a:spLocks noGrp="1" noChangeArrowheads="1"/>
          </p:cNvSpPr>
          <p:nvPr>
            <p:ph type="title"/>
          </p:nvPr>
        </p:nvSpPr>
        <p:spPr>
          <a:xfrm>
            <a:off x="2070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Interconnecting switches</a:t>
            </a:r>
          </a:p>
        </p:txBody>
      </p:sp>
      <p:sp>
        <p:nvSpPr>
          <p:cNvPr id="6861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22500" y="1320801"/>
            <a:ext cx="7881938" cy="68262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  <a:defRPr/>
            </a:pPr>
            <a:r>
              <a:rPr lang="en-US" dirty="0" smtClean="0"/>
              <a:t>self-learning switches </a:t>
            </a:r>
            <a:r>
              <a:rPr lang="en-US" dirty="0"/>
              <a:t>can be connected </a:t>
            </a:r>
            <a:r>
              <a:rPr lang="en-US" dirty="0" smtClean="0"/>
              <a:t>together:</a:t>
            </a:r>
            <a:endParaRPr lang="en-US" dirty="0"/>
          </a:p>
        </p:txBody>
      </p:sp>
      <p:sp>
        <p:nvSpPr>
          <p:cNvPr id="681030" name="Rectangle 70"/>
          <p:cNvSpPr>
            <a:spLocks noChangeArrowheads="1"/>
          </p:cNvSpPr>
          <p:nvPr/>
        </p:nvSpPr>
        <p:spPr bwMode="auto">
          <a:xfrm>
            <a:off x="2214564" y="4535488"/>
            <a:ext cx="788193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i="1" u="sng" dirty="0">
                <a:solidFill>
                  <a:srgbClr val="CC0000"/>
                </a:solidFill>
                <a:latin typeface="Comic Sans MS" panose="030F0702030302020204" pitchFamily="66" charset="0"/>
              </a:rPr>
              <a:t>Q:</a:t>
            </a:r>
            <a:r>
              <a:rPr lang="en-US" sz="2800" i="1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sending from A to G - how does S</a:t>
            </a:r>
            <a:r>
              <a:rPr lang="en-US" sz="2800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 know to forward frame destined to G via S</a:t>
            </a:r>
            <a:r>
              <a:rPr lang="en-US" sz="2800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 and S</a:t>
            </a:r>
            <a:r>
              <a:rPr lang="en-US" sz="2800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?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800" i="1" u="sng" dirty="0">
                <a:solidFill>
                  <a:srgbClr val="CC0000"/>
                </a:solidFill>
                <a:latin typeface="Comic Sans MS" panose="030F0702030302020204" pitchFamily="66" charset="0"/>
              </a:rPr>
              <a:t>A:</a:t>
            </a:r>
            <a:r>
              <a:rPr lang="en-US" sz="2800" i="1" dirty="0">
                <a:solidFill>
                  <a:srgbClr val="CC0000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self learning! (works exactly the same as in single-switch case!)</a:t>
            </a:r>
            <a:endParaRPr lang="en-US" sz="28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grpSp>
        <p:nvGrpSpPr>
          <p:cNvPr id="173062" name="Group 1"/>
          <p:cNvGrpSpPr>
            <a:grpSpLocks/>
          </p:cNvGrpSpPr>
          <p:nvPr/>
        </p:nvGrpSpPr>
        <p:grpSpPr bwMode="auto">
          <a:xfrm>
            <a:off x="2482851" y="2444750"/>
            <a:ext cx="2047875" cy="1358900"/>
            <a:chOff x="958850" y="2444750"/>
            <a:chExt cx="2048416" cy="1358710"/>
          </a:xfrm>
        </p:grpSpPr>
        <p:sp>
          <p:nvSpPr>
            <p:cNvPr id="68657" name="Line 20"/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8658" name="Line 21"/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8659" name="Line 22"/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8660" name="Text Box 64"/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8661" name="Text Box 65"/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8662" name="Text Box 73"/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8663" name="Text Box 66"/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173111" name="Group 44"/>
            <p:cNvGrpSpPr>
              <a:grpSpLocks/>
            </p:cNvGrpSpPr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17311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2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73112" name="Group 44"/>
            <p:cNvGrpSpPr>
              <a:grpSpLocks/>
            </p:cNvGrpSpPr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17311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1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73113" name="Group 44"/>
            <p:cNvGrpSpPr>
              <a:grpSpLocks/>
            </p:cNvGrpSpPr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17311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1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pic>
          <p:nvPicPr>
            <p:cNvPr id="6866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03663" y="1984375"/>
            <a:ext cx="4856162" cy="2044700"/>
            <a:chOff x="2379663" y="1984375"/>
            <a:chExt cx="4855711" cy="2044145"/>
          </a:xfrm>
        </p:grpSpPr>
        <p:sp>
          <p:nvSpPr>
            <p:cNvPr id="68618" name="Line 23"/>
            <p:cNvSpPr>
              <a:spLocks noChangeShapeType="1"/>
            </p:cNvSpPr>
            <p:nvPr/>
          </p:nvSpPr>
          <p:spPr bwMode="auto">
            <a:xfrm flipH="1">
              <a:off x="3635258" y="3068344"/>
              <a:ext cx="346043" cy="2158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8619" name="Line 24"/>
            <p:cNvSpPr>
              <a:spLocks noChangeShapeType="1"/>
            </p:cNvSpPr>
            <p:nvPr/>
          </p:nvSpPr>
          <p:spPr bwMode="auto">
            <a:xfrm flipH="1">
              <a:off x="3949554" y="3087389"/>
              <a:ext cx="125401" cy="587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8620" name="Line 25"/>
            <p:cNvSpPr>
              <a:spLocks noChangeShapeType="1"/>
            </p:cNvSpPr>
            <p:nvPr/>
          </p:nvSpPr>
          <p:spPr bwMode="auto">
            <a:xfrm>
              <a:off x="4254326" y="3030254"/>
              <a:ext cx="230167" cy="361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8621" name="Line 26"/>
            <p:cNvSpPr>
              <a:spLocks noChangeShapeType="1"/>
            </p:cNvSpPr>
            <p:nvPr/>
          </p:nvSpPr>
          <p:spPr bwMode="auto">
            <a:xfrm flipH="1">
              <a:off x="5532145" y="3106433"/>
              <a:ext cx="428585" cy="244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8622" name="Line 27"/>
            <p:cNvSpPr>
              <a:spLocks noChangeShapeType="1"/>
            </p:cNvSpPr>
            <p:nvPr/>
          </p:nvSpPr>
          <p:spPr bwMode="auto">
            <a:xfrm flipH="1">
              <a:off x="6035335" y="3077866"/>
              <a:ext cx="9524" cy="469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8623" name="Line 35"/>
            <p:cNvSpPr>
              <a:spLocks noChangeShapeType="1"/>
            </p:cNvSpPr>
            <p:nvPr/>
          </p:nvSpPr>
          <p:spPr bwMode="auto">
            <a:xfrm flipH="1">
              <a:off x="2379663" y="2355749"/>
              <a:ext cx="1517509" cy="536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8624" name="Line 36"/>
            <p:cNvSpPr>
              <a:spLocks noChangeShapeType="1"/>
            </p:cNvSpPr>
            <p:nvPr/>
          </p:nvSpPr>
          <p:spPr bwMode="auto">
            <a:xfrm>
              <a:off x="4200356" y="2322421"/>
              <a:ext cx="0" cy="599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8625" name="Line 37"/>
            <p:cNvSpPr>
              <a:spLocks noChangeShapeType="1"/>
            </p:cNvSpPr>
            <p:nvPr/>
          </p:nvSpPr>
          <p:spPr bwMode="auto">
            <a:xfrm flipH="1" flipV="1">
              <a:off x="4449571" y="2306551"/>
              <a:ext cx="1406394" cy="6840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8626" name="Line 63"/>
            <p:cNvSpPr>
              <a:spLocks noChangeShapeType="1"/>
            </p:cNvSpPr>
            <p:nvPr/>
          </p:nvSpPr>
          <p:spPr bwMode="auto">
            <a:xfrm>
              <a:off x="6411539" y="3131826"/>
              <a:ext cx="285723" cy="158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8627" name="Text Box 67"/>
            <p:cNvSpPr txBox="1">
              <a:spLocks noChangeArrowheads="1"/>
            </p:cNvSpPr>
            <p:nvPr/>
          </p:nvSpPr>
          <p:spPr bwMode="auto"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68628" name="Text Box 68"/>
            <p:cNvSpPr txBox="1">
              <a:spLocks noChangeArrowheads="1"/>
            </p:cNvSpPr>
            <p:nvPr/>
          </p:nvSpPr>
          <p:spPr bwMode="auto"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68629" name="Text Box 69"/>
            <p:cNvSpPr txBox="1">
              <a:spLocks noChangeArrowheads="1"/>
            </p:cNvSpPr>
            <p:nvPr/>
          </p:nvSpPr>
          <p:spPr bwMode="auto"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F</a:t>
              </a:r>
            </a:p>
          </p:txBody>
        </p:sp>
        <p:sp>
          <p:nvSpPr>
            <p:cNvPr id="68630" name="Text Box 74"/>
            <p:cNvSpPr txBox="1">
              <a:spLocks noChangeArrowheads="1"/>
            </p:cNvSpPr>
            <p:nvPr/>
          </p:nvSpPr>
          <p:spPr bwMode="auto"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8631" name="Text Box 75"/>
            <p:cNvSpPr txBox="1">
              <a:spLocks noChangeArrowheads="1"/>
            </p:cNvSpPr>
            <p:nvPr/>
          </p:nvSpPr>
          <p:spPr bwMode="auto"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8632" name="Text Box 76"/>
            <p:cNvSpPr txBox="1">
              <a:spLocks noChangeArrowheads="1"/>
            </p:cNvSpPr>
            <p:nvPr/>
          </p:nvSpPr>
          <p:spPr bwMode="auto"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8633" name="Text Box 78"/>
            <p:cNvSpPr txBox="1">
              <a:spLocks noChangeArrowheads="1"/>
            </p:cNvSpPr>
            <p:nvPr/>
          </p:nvSpPr>
          <p:spPr bwMode="auto"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H</a:t>
              </a:r>
            </a:p>
          </p:txBody>
        </p:sp>
        <p:sp>
          <p:nvSpPr>
            <p:cNvPr id="68634" name="Text Box 79"/>
            <p:cNvSpPr txBox="1">
              <a:spLocks noChangeArrowheads="1"/>
            </p:cNvSpPr>
            <p:nvPr/>
          </p:nvSpPr>
          <p:spPr bwMode="auto"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I</a:t>
              </a:r>
            </a:p>
          </p:txBody>
        </p:sp>
        <p:sp>
          <p:nvSpPr>
            <p:cNvPr id="68635" name="Text Box 80"/>
            <p:cNvSpPr txBox="1">
              <a:spLocks noChangeArrowheads="1"/>
            </p:cNvSpPr>
            <p:nvPr/>
          </p:nvSpPr>
          <p:spPr bwMode="auto"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pic>
          <p:nvPicPr>
            <p:cNvPr id="6863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73084" name="Group 44"/>
            <p:cNvGrpSpPr>
              <a:grpSpLocks/>
            </p:cNvGrpSpPr>
            <p:nvPr/>
          </p:nvGrpSpPr>
          <p:grpSpPr bwMode="auto"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id="17310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0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73085" name="Group 44"/>
            <p:cNvGrpSpPr>
              <a:grpSpLocks/>
            </p:cNvGrpSpPr>
            <p:nvPr/>
          </p:nvGrpSpPr>
          <p:grpSpPr bwMode="auto"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id="17310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0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73086" name="Group 44"/>
            <p:cNvGrpSpPr>
              <a:grpSpLocks/>
            </p:cNvGrpSpPr>
            <p:nvPr/>
          </p:nvGrpSpPr>
          <p:grpSpPr bwMode="auto"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id="17309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73087" name="Group 44"/>
            <p:cNvGrpSpPr>
              <a:grpSpLocks/>
            </p:cNvGrpSpPr>
            <p:nvPr/>
          </p:nvGrpSpPr>
          <p:grpSpPr bwMode="auto"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id="17309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73088" name="Group 44"/>
            <p:cNvGrpSpPr>
              <a:grpSpLocks/>
            </p:cNvGrpSpPr>
            <p:nvPr/>
          </p:nvGrpSpPr>
          <p:grpSpPr bwMode="auto"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id="17309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73089" name="Group 44"/>
            <p:cNvGrpSpPr>
              <a:grpSpLocks/>
            </p:cNvGrpSpPr>
            <p:nvPr/>
          </p:nvGrpSpPr>
          <p:grpSpPr bwMode="auto"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id="17309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pic>
          <p:nvPicPr>
            <p:cNvPr id="6864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68644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173064" name="Picture 20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1" y="830934"/>
            <a:ext cx="4952947" cy="7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34680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030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2019300" y="0"/>
            <a:ext cx="8181156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Self-learning multi-switch example</a:t>
            </a:r>
            <a:endParaRPr lang="en-US" dirty="0"/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89163" y="1143000"/>
            <a:ext cx="7772400" cy="67539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/>
              <a:t>Suppose C sends frame to I, I responds to C</a:t>
            </a:r>
            <a:endParaRPr lang="en-US" dirty="0"/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2238374" y="5301207"/>
            <a:ext cx="8754170" cy="1205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u="sng" dirty="0">
                <a:solidFill>
                  <a:srgbClr val="CC0000"/>
                </a:solidFill>
                <a:latin typeface="Gill Sans MT" charset="0"/>
              </a:rPr>
              <a:t>Q: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Gill Sans MT" charset="0"/>
              </a:rPr>
              <a:t>show switch tables and </a:t>
            </a:r>
            <a:r>
              <a:rPr lang="en-US" sz="2800" dirty="0" smtClean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packet 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</a:rPr>
              <a:t>forwarding </a:t>
            </a:r>
            <a:r>
              <a:rPr lang="en-US" sz="2400" dirty="0">
                <a:solidFill>
                  <a:srgbClr val="000099"/>
                </a:solidFill>
                <a:latin typeface="Gill Sans MT" charset="0"/>
              </a:rPr>
              <a:t>in S</a:t>
            </a:r>
            <a:r>
              <a:rPr lang="en-US" sz="2400" baseline="-25000" dirty="0">
                <a:solidFill>
                  <a:srgbClr val="000099"/>
                </a:solidFill>
                <a:latin typeface="Gill Sans MT" charset="0"/>
              </a:rPr>
              <a:t>1</a:t>
            </a:r>
            <a:r>
              <a:rPr lang="en-US" sz="2400" dirty="0">
                <a:solidFill>
                  <a:srgbClr val="000099"/>
                </a:solidFill>
                <a:latin typeface="Gill Sans MT" charset="0"/>
              </a:rPr>
              <a:t>, S</a:t>
            </a:r>
            <a:r>
              <a:rPr lang="en-US" sz="2400" baseline="-25000" dirty="0">
                <a:solidFill>
                  <a:srgbClr val="000099"/>
                </a:solidFill>
                <a:latin typeface="Gill Sans MT" charset="0"/>
              </a:rPr>
              <a:t>2</a:t>
            </a:r>
            <a:r>
              <a:rPr lang="en-US" sz="2400" dirty="0">
                <a:solidFill>
                  <a:srgbClr val="000099"/>
                </a:solidFill>
                <a:latin typeface="Gill Sans MT" charset="0"/>
              </a:rPr>
              <a:t>, S</a:t>
            </a:r>
            <a:r>
              <a:rPr lang="en-US" sz="2400" baseline="-25000" dirty="0">
                <a:solidFill>
                  <a:srgbClr val="000099"/>
                </a:solidFill>
                <a:latin typeface="Gill Sans MT" charset="0"/>
              </a:rPr>
              <a:t>3</a:t>
            </a:r>
            <a:r>
              <a:rPr lang="en-US" sz="2400" dirty="0">
                <a:solidFill>
                  <a:srgbClr val="000099"/>
                </a:solidFill>
                <a:latin typeface="Gill Sans MT" charset="0"/>
              </a:rPr>
              <a:t>, 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</a:rPr>
              <a:t>S</a:t>
            </a:r>
            <a:r>
              <a:rPr lang="en-US" sz="2400" baseline="-25000" dirty="0" smtClean="0">
                <a:solidFill>
                  <a:srgbClr val="000099"/>
                </a:solidFill>
                <a:latin typeface="Gill Sans MT" charset="0"/>
              </a:rPr>
              <a:t>4  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</a:rPr>
              <a:t> </a:t>
            </a:r>
            <a:endParaRPr lang="en-US" sz="2400" dirty="0">
              <a:solidFill>
                <a:srgbClr val="000099"/>
              </a:solidFill>
              <a:latin typeface="Gill Sans MT" charset="0"/>
            </a:endParaRPr>
          </a:p>
        </p:txBody>
      </p:sp>
      <p:grpSp>
        <p:nvGrpSpPr>
          <p:cNvPr id="175110" name="Group 58"/>
          <p:cNvGrpSpPr>
            <a:grpSpLocks/>
          </p:cNvGrpSpPr>
          <p:nvPr/>
        </p:nvGrpSpPr>
        <p:grpSpPr bwMode="auto">
          <a:xfrm>
            <a:off x="2482851" y="2444750"/>
            <a:ext cx="2047875" cy="1358900"/>
            <a:chOff x="958850" y="2444750"/>
            <a:chExt cx="2048416" cy="1358710"/>
          </a:xfrm>
        </p:grpSpPr>
        <p:sp>
          <p:nvSpPr>
            <p:cNvPr id="69681" name="Line 20"/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9682" name="Line 21"/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9683" name="Line 22"/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9684" name="Text Box 64"/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9685" name="Text Box 65"/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9686" name="Text Box 73"/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9687" name="Text Box 66"/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175159" name="Group 44"/>
            <p:cNvGrpSpPr>
              <a:grpSpLocks/>
            </p:cNvGrpSpPr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17516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6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75160" name="Group 44"/>
            <p:cNvGrpSpPr>
              <a:grpSpLocks/>
            </p:cNvGrpSpPr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17516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6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75161" name="Group 44"/>
            <p:cNvGrpSpPr>
              <a:grpSpLocks/>
            </p:cNvGrpSpPr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17516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6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pic>
          <p:nvPicPr>
            <p:cNvPr id="6969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175111" name="Group 76"/>
          <p:cNvGrpSpPr>
            <a:grpSpLocks/>
          </p:cNvGrpSpPr>
          <p:nvPr/>
        </p:nvGrpSpPr>
        <p:grpSpPr bwMode="auto">
          <a:xfrm>
            <a:off x="3903663" y="1984375"/>
            <a:ext cx="4856162" cy="2044700"/>
            <a:chOff x="2379663" y="1984375"/>
            <a:chExt cx="4855711" cy="2044145"/>
          </a:xfrm>
        </p:grpSpPr>
        <p:sp>
          <p:nvSpPr>
            <p:cNvPr id="69642" name="Line 23"/>
            <p:cNvSpPr>
              <a:spLocks noChangeShapeType="1"/>
            </p:cNvSpPr>
            <p:nvPr/>
          </p:nvSpPr>
          <p:spPr bwMode="auto">
            <a:xfrm flipH="1">
              <a:off x="3635258" y="3068344"/>
              <a:ext cx="346043" cy="2158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9643" name="Line 24"/>
            <p:cNvSpPr>
              <a:spLocks noChangeShapeType="1"/>
            </p:cNvSpPr>
            <p:nvPr/>
          </p:nvSpPr>
          <p:spPr bwMode="auto">
            <a:xfrm flipH="1">
              <a:off x="3949554" y="3087389"/>
              <a:ext cx="125401" cy="587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9644" name="Line 25"/>
            <p:cNvSpPr>
              <a:spLocks noChangeShapeType="1"/>
            </p:cNvSpPr>
            <p:nvPr/>
          </p:nvSpPr>
          <p:spPr bwMode="auto">
            <a:xfrm>
              <a:off x="4254326" y="3030254"/>
              <a:ext cx="230167" cy="361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9645" name="Line 26"/>
            <p:cNvSpPr>
              <a:spLocks noChangeShapeType="1"/>
            </p:cNvSpPr>
            <p:nvPr/>
          </p:nvSpPr>
          <p:spPr bwMode="auto">
            <a:xfrm flipH="1">
              <a:off x="5532145" y="3106433"/>
              <a:ext cx="428585" cy="244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9646" name="Line 27"/>
            <p:cNvSpPr>
              <a:spLocks noChangeShapeType="1"/>
            </p:cNvSpPr>
            <p:nvPr/>
          </p:nvSpPr>
          <p:spPr bwMode="auto">
            <a:xfrm flipH="1">
              <a:off x="6035335" y="3077866"/>
              <a:ext cx="9524" cy="469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9647" name="Line 35"/>
            <p:cNvSpPr>
              <a:spLocks noChangeShapeType="1"/>
            </p:cNvSpPr>
            <p:nvPr/>
          </p:nvSpPr>
          <p:spPr bwMode="auto">
            <a:xfrm flipH="1">
              <a:off x="2379663" y="2355749"/>
              <a:ext cx="1517509" cy="536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9648" name="Line 36"/>
            <p:cNvSpPr>
              <a:spLocks noChangeShapeType="1"/>
            </p:cNvSpPr>
            <p:nvPr/>
          </p:nvSpPr>
          <p:spPr bwMode="auto">
            <a:xfrm>
              <a:off x="4200356" y="2322421"/>
              <a:ext cx="0" cy="599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9649" name="Line 37"/>
            <p:cNvSpPr>
              <a:spLocks noChangeShapeType="1"/>
            </p:cNvSpPr>
            <p:nvPr/>
          </p:nvSpPr>
          <p:spPr bwMode="auto">
            <a:xfrm flipH="1" flipV="1">
              <a:off x="4449571" y="2306551"/>
              <a:ext cx="1406394" cy="6840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9650" name="Line 63"/>
            <p:cNvSpPr>
              <a:spLocks noChangeShapeType="1"/>
            </p:cNvSpPr>
            <p:nvPr/>
          </p:nvSpPr>
          <p:spPr bwMode="auto">
            <a:xfrm>
              <a:off x="6411539" y="3131826"/>
              <a:ext cx="285723" cy="158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9651" name="Text Box 67"/>
            <p:cNvSpPr txBox="1">
              <a:spLocks noChangeArrowheads="1"/>
            </p:cNvSpPr>
            <p:nvPr/>
          </p:nvSpPr>
          <p:spPr bwMode="auto"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69652" name="Text Box 68"/>
            <p:cNvSpPr txBox="1">
              <a:spLocks noChangeArrowheads="1"/>
            </p:cNvSpPr>
            <p:nvPr/>
          </p:nvSpPr>
          <p:spPr bwMode="auto"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69653" name="Text Box 69"/>
            <p:cNvSpPr txBox="1">
              <a:spLocks noChangeArrowheads="1"/>
            </p:cNvSpPr>
            <p:nvPr/>
          </p:nvSpPr>
          <p:spPr bwMode="auto"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F</a:t>
              </a:r>
            </a:p>
          </p:txBody>
        </p:sp>
        <p:sp>
          <p:nvSpPr>
            <p:cNvPr id="69654" name="Text Box 74"/>
            <p:cNvSpPr txBox="1">
              <a:spLocks noChangeArrowheads="1"/>
            </p:cNvSpPr>
            <p:nvPr/>
          </p:nvSpPr>
          <p:spPr bwMode="auto"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9655" name="Text Box 75"/>
            <p:cNvSpPr txBox="1">
              <a:spLocks noChangeArrowheads="1"/>
            </p:cNvSpPr>
            <p:nvPr/>
          </p:nvSpPr>
          <p:spPr bwMode="auto"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9656" name="Text Box 76"/>
            <p:cNvSpPr txBox="1">
              <a:spLocks noChangeArrowheads="1"/>
            </p:cNvSpPr>
            <p:nvPr/>
          </p:nvSpPr>
          <p:spPr bwMode="auto"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9657" name="Text Box 78"/>
            <p:cNvSpPr txBox="1">
              <a:spLocks noChangeArrowheads="1"/>
            </p:cNvSpPr>
            <p:nvPr/>
          </p:nvSpPr>
          <p:spPr bwMode="auto"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H</a:t>
              </a:r>
            </a:p>
          </p:txBody>
        </p:sp>
        <p:sp>
          <p:nvSpPr>
            <p:cNvPr id="69658" name="Text Box 79"/>
            <p:cNvSpPr txBox="1">
              <a:spLocks noChangeArrowheads="1"/>
            </p:cNvSpPr>
            <p:nvPr/>
          </p:nvSpPr>
          <p:spPr bwMode="auto"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I</a:t>
              </a:r>
            </a:p>
          </p:txBody>
        </p:sp>
        <p:sp>
          <p:nvSpPr>
            <p:cNvPr id="69659" name="Text Box 80"/>
            <p:cNvSpPr txBox="1">
              <a:spLocks noChangeArrowheads="1"/>
            </p:cNvSpPr>
            <p:nvPr/>
          </p:nvSpPr>
          <p:spPr bwMode="auto"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pic>
          <p:nvPicPr>
            <p:cNvPr id="6966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75132" name="Group 44"/>
            <p:cNvGrpSpPr>
              <a:grpSpLocks/>
            </p:cNvGrpSpPr>
            <p:nvPr/>
          </p:nvGrpSpPr>
          <p:grpSpPr bwMode="auto"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id="17515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5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75133" name="Group 44"/>
            <p:cNvGrpSpPr>
              <a:grpSpLocks/>
            </p:cNvGrpSpPr>
            <p:nvPr/>
          </p:nvGrpSpPr>
          <p:grpSpPr bwMode="auto"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id="17514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75134" name="Group 44"/>
            <p:cNvGrpSpPr>
              <a:grpSpLocks/>
            </p:cNvGrpSpPr>
            <p:nvPr/>
          </p:nvGrpSpPr>
          <p:grpSpPr bwMode="auto"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id="17514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75135" name="Group 44"/>
            <p:cNvGrpSpPr>
              <a:grpSpLocks/>
            </p:cNvGrpSpPr>
            <p:nvPr/>
          </p:nvGrpSpPr>
          <p:grpSpPr bwMode="auto"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id="1751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75136" name="Group 44"/>
            <p:cNvGrpSpPr>
              <a:grpSpLocks/>
            </p:cNvGrpSpPr>
            <p:nvPr/>
          </p:nvGrpSpPr>
          <p:grpSpPr bwMode="auto"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id="17514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75137" name="Group 44"/>
            <p:cNvGrpSpPr>
              <a:grpSpLocks/>
            </p:cNvGrpSpPr>
            <p:nvPr/>
          </p:nvGrpSpPr>
          <p:grpSpPr bwMode="auto"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id="17514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pic>
          <p:nvPicPr>
            <p:cNvPr id="6966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6966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175112" name="Picture 16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824" y="838202"/>
            <a:ext cx="7993951" cy="120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221353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Institutional network</a:t>
            </a:r>
          </a:p>
        </p:txBody>
      </p:sp>
      <p:sp>
        <p:nvSpPr>
          <p:cNvPr id="177156" name="Freeform 81"/>
          <p:cNvSpPr>
            <a:spLocks/>
          </p:cNvSpPr>
          <p:nvPr/>
        </p:nvSpPr>
        <p:spPr bwMode="auto">
          <a:xfrm rot="5400000">
            <a:off x="3703638" y="244476"/>
            <a:ext cx="4321175" cy="7473950"/>
          </a:xfrm>
          <a:custGeom>
            <a:avLst/>
            <a:gdLst>
              <a:gd name="T0" fmla="*/ 2147483647 w 10000"/>
              <a:gd name="T1" fmla="*/ 2147483647 h 9831"/>
              <a:gd name="T2" fmla="*/ 2147483647 w 10000"/>
              <a:gd name="T3" fmla="*/ 2147483647 h 9831"/>
              <a:gd name="T4" fmla="*/ 2147483647 w 10000"/>
              <a:gd name="T5" fmla="*/ 2147483647 h 9831"/>
              <a:gd name="T6" fmla="*/ 2147483647 w 10000"/>
              <a:gd name="T7" fmla="*/ 2147483647 h 9831"/>
              <a:gd name="T8" fmla="*/ 2147483647 w 10000"/>
              <a:gd name="T9" fmla="*/ 2147483647 h 9831"/>
              <a:gd name="T10" fmla="*/ 2147483647 w 10000"/>
              <a:gd name="T11" fmla="*/ 2147483647 h 9831"/>
              <a:gd name="T12" fmla="*/ 2147483647 w 10000"/>
              <a:gd name="T13" fmla="*/ 2147483647 h 9831"/>
              <a:gd name="T14" fmla="*/ 2147483647 w 10000"/>
              <a:gd name="T15" fmla="*/ 2147483647 h 9831"/>
              <a:gd name="T16" fmla="*/ 2147483647 w 10000"/>
              <a:gd name="T17" fmla="*/ 2147483647 h 9831"/>
              <a:gd name="T18" fmla="*/ 2147483647 w 10000"/>
              <a:gd name="T19" fmla="*/ 2147483647 h 9831"/>
              <a:gd name="T20" fmla="*/ 2147483647 w 10000"/>
              <a:gd name="T21" fmla="*/ 2147483647 h 9831"/>
              <a:gd name="T22" fmla="*/ 2147483647 w 10000"/>
              <a:gd name="T23" fmla="*/ 2147483647 h 98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9831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662" name="Line 33"/>
          <p:cNvSpPr>
            <a:spLocks noChangeShapeType="1"/>
          </p:cNvSpPr>
          <p:nvPr/>
        </p:nvSpPr>
        <p:spPr bwMode="auto">
          <a:xfrm flipH="1">
            <a:off x="3675064" y="3387725"/>
            <a:ext cx="2047875" cy="141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63" name="Line 34"/>
          <p:cNvSpPr>
            <a:spLocks noChangeShapeType="1"/>
          </p:cNvSpPr>
          <p:nvPr/>
        </p:nvSpPr>
        <p:spPr bwMode="auto">
          <a:xfrm>
            <a:off x="5915025" y="3375025"/>
            <a:ext cx="0" cy="146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64" name="Line 35"/>
          <p:cNvSpPr>
            <a:spLocks noChangeShapeType="1"/>
          </p:cNvSpPr>
          <p:nvPr/>
        </p:nvSpPr>
        <p:spPr bwMode="auto">
          <a:xfrm flipH="1" flipV="1">
            <a:off x="6108700" y="3309939"/>
            <a:ext cx="1841500" cy="162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65" name="Line 59"/>
          <p:cNvSpPr>
            <a:spLocks noChangeShapeType="1"/>
          </p:cNvSpPr>
          <p:nvPr/>
        </p:nvSpPr>
        <p:spPr bwMode="auto">
          <a:xfrm flipV="1">
            <a:off x="6211888" y="2692401"/>
            <a:ext cx="1223962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66" name="Line 60"/>
          <p:cNvSpPr>
            <a:spLocks noChangeShapeType="1"/>
          </p:cNvSpPr>
          <p:nvPr/>
        </p:nvSpPr>
        <p:spPr bwMode="auto">
          <a:xfrm flipV="1">
            <a:off x="6005514" y="2370139"/>
            <a:ext cx="669925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67" name="Line 77"/>
          <p:cNvSpPr>
            <a:spLocks noChangeShapeType="1"/>
          </p:cNvSpPr>
          <p:nvPr/>
        </p:nvSpPr>
        <p:spPr bwMode="auto">
          <a:xfrm>
            <a:off x="4911726" y="2524126"/>
            <a:ext cx="862013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68" name="Line 78"/>
          <p:cNvSpPr>
            <a:spLocks noChangeShapeType="1"/>
          </p:cNvSpPr>
          <p:nvPr/>
        </p:nvSpPr>
        <p:spPr bwMode="auto">
          <a:xfrm flipH="1">
            <a:off x="3519488" y="2420938"/>
            <a:ext cx="85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69" name="Text Box 79"/>
          <p:cNvSpPr txBox="1">
            <a:spLocks noChangeArrowheads="1"/>
          </p:cNvSpPr>
          <p:nvPr/>
        </p:nvSpPr>
        <p:spPr bwMode="auto">
          <a:xfrm>
            <a:off x="2268538" y="2041526"/>
            <a:ext cx="12620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  <a:cs typeface="Arial" charset="0"/>
              </a:rPr>
              <a:t>to external</a:t>
            </a:r>
          </a:p>
          <a:p>
            <a:pPr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70670" name="Text Box 80"/>
          <p:cNvSpPr txBox="1">
            <a:spLocks noChangeArrowheads="1"/>
          </p:cNvSpPr>
          <p:nvPr/>
        </p:nvSpPr>
        <p:spPr bwMode="auto">
          <a:xfrm>
            <a:off x="4516512" y="2608264"/>
            <a:ext cx="7874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FFFFFF"/>
                </a:solidFill>
                <a:latin typeface="Arial" charset="0"/>
                <a:cs typeface="Arial" charset="0"/>
              </a:rPr>
              <a:t>router</a:t>
            </a:r>
          </a:p>
        </p:txBody>
      </p:sp>
      <p:sp>
        <p:nvSpPr>
          <p:cNvPr id="70671" name="Text Box 82"/>
          <p:cNvSpPr txBox="1">
            <a:spLocks noChangeArrowheads="1"/>
          </p:cNvSpPr>
          <p:nvPr/>
        </p:nvSpPr>
        <p:spPr bwMode="auto">
          <a:xfrm>
            <a:off x="7959725" y="3516314"/>
            <a:ext cx="14732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chemeClr val="accent4"/>
                </a:solidFill>
                <a:latin typeface="Arial" charset="0"/>
                <a:cs typeface="Arial" charset="0"/>
              </a:rPr>
              <a:t>IP subnet</a:t>
            </a:r>
          </a:p>
        </p:txBody>
      </p:sp>
      <p:sp>
        <p:nvSpPr>
          <p:cNvPr id="70672" name="Text Box 83"/>
          <p:cNvSpPr txBox="1">
            <a:spLocks noChangeArrowheads="1"/>
          </p:cNvSpPr>
          <p:nvPr/>
        </p:nvSpPr>
        <p:spPr bwMode="auto">
          <a:xfrm>
            <a:off x="6956425" y="1835151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FFFFFF"/>
                </a:solidFill>
                <a:latin typeface="Arial" charset="0"/>
                <a:cs typeface="Arial" charset="0"/>
              </a:rPr>
              <a:t>mail server</a:t>
            </a:r>
          </a:p>
        </p:txBody>
      </p:sp>
      <p:sp>
        <p:nvSpPr>
          <p:cNvPr id="70673" name="Text Box 84"/>
          <p:cNvSpPr txBox="1">
            <a:spLocks noChangeArrowheads="1"/>
          </p:cNvSpPr>
          <p:nvPr/>
        </p:nvSpPr>
        <p:spPr bwMode="auto">
          <a:xfrm>
            <a:off x="7754939" y="2505076"/>
            <a:ext cx="1362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FFFFFF"/>
                </a:solidFill>
                <a:latin typeface="Arial" charset="0"/>
                <a:cs typeface="Arial" charset="0"/>
              </a:rPr>
              <a:t>web server</a:t>
            </a:r>
          </a:p>
        </p:txBody>
      </p:sp>
      <p:sp>
        <p:nvSpPr>
          <p:cNvPr id="70674" name="Line 20"/>
          <p:cNvSpPr>
            <a:spLocks noChangeShapeType="1"/>
          </p:cNvSpPr>
          <p:nvPr/>
        </p:nvSpPr>
        <p:spPr bwMode="auto">
          <a:xfrm flipH="1">
            <a:off x="2989264" y="4754563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75" name="Line 21"/>
          <p:cNvSpPr>
            <a:spLocks noChangeShapeType="1"/>
          </p:cNvSpPr>
          <p:nvPr/>
        </p:nvSpPr>
        <p:spPr bwMode="auto">
          <a:xfrm flipH="1">
            <a:off x="3376613" y="4802189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76" name="Line 22"/>
          <p:cNvSpPr>
            <a:spLocks noChangeShapeType="1"/>
          </p:cNvSpPr>
          <p:nvPr/>
        </p:nvSpPr>
        <p:spPr bwMode="auto">
          <a:xfrm>
            <a:off x="3795714" y="4830764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grpSp>
        <p:nvGrpSpPr>
          <p:cNvPr id="177172" name="Group 44"/>
          <p:cNvGrpSpPr>
            <a:grpSpLocks/>
          </p:cNvGrpSpPr>
          <p:nvPr/>
        </p:nvGrpSpPr>
        <p:grpSpPr bwMode="auto">
          <a:xfrm>
            <a:off x="2533651" y="4557713"/>
            <a:ext cx="568325" cy="481012"/>
            <a:chOff x="-44" y="1473"/>
            <a:chExt cx="981" cy="1105"/>
          </a:xfrm>
        </p:grpSpPr>
        <p:pic>
          <p:nvPicPr>
            <p:cNvPr id="17730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30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73" name="Group 44"/>
          <p:cNvGrpSpPr>
            <a:grpSpLocks/>
          </p:cNvGrpSpPr>
          <p:nvPr/>
        </p:nvGrpSpPr>
        <p:grpSpPr bwMode="auto">
          <a:xfrm>
            <a:off x="2940051" y="5014913"/>
            <a:ext cx="568325" cy="481012"/>
            <a:chOff x="-44" y="1473"/>
            <a:chExt cx="981" cy="1105"/>
          </a:xfrm>
        </p:grpSpPr>
        <p:pic>
          <p:nvPicPr>
            <p:cNvPr id="17729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30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74" name="Group 44"/>
          <p:cNvGrpSpPr>
            <a:grpSpLocks/>
          </p:cNvGrpSpPr>
          <p:nvPr/>
        </p:nvGrpSpPr>
        <p:grpSpPr bwMode="auto">
          <a:xfrm>
            <a:off x="3468689" y="5046663"/>
            <a:ext cx="568325" cy="481012"/>
            <a:chOff x="-44" y="1473"/>
            <a:chExt cx="981" cy="1105"/>
          </a:xfrm>
        </p:grpSpPr>
        <p:pic>
          <p:nvPicPr>
            <p:cNvPr id="17729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0680" name="Line 21"/>
          <p:cNvSpPr>
            <a:spLocks noChangeShapeType="1"/>
          </p:cNvSpPr>
          <p:nvPr/>
        </p:nvSpPr>
        <p:spPr bwMode="auto">
          <a:xfrm>
            <a:off x="4014789" y="4760913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81" name="Line 22"/>
          <p:cNvSpPr>
            <a:spLocks noChangeShapeType="1"/>
          </p:cNvSpPr>
          <p:nvPr/>
        </p:nvSpPr>
        <p:spPr bwMode="auto">
          <a:xfrm flipH="1">
            <a:off x="4246563" y="5256214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82" name="Line 22"/>
          <p:cNvSpPr>
            <a:spLocks noChangeShapeType="1"/>
          </p:cNvSpPr>
          <p:nvPr/>
        </p:nvSpPr>
        <p:spPr bwMode="auto">
          <a:xfrm>
            <a:off x="4651376" y="5267326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83" name="Line 20"/>
          <p:cNvSpPr>
            <a:spLocks noChangeShapeType="1"/>
          </p:cNvSpPr>
          <p:nvPr/>
        </p:nvSpPr>
        <p:spPr bwMode="auto">
          <a:xfrm flipH="1">
            <a:off x="4549776" y="5148263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grpSp>
        <p:nvGrpSpPr>
          <p:cNvPr id="177179" name="Group 44"/>
          <p:cNvGrpSpPr>
            <a:grpSpLocks/>
          </p:cNvGrpSpPr>
          <p:nvPr/>
        </p:nvGrpSpPr>
        <p:grpSpPr bwMode="auto">
          <a:xfrm>
            <a:off x="3873501" y="5419726"/>
            <a:ext cx="568325" cy="481013"/>
            <a:chOff x="-44" y="1473"/>
            <a:chExt cx="981" cy="1105"/>
          </a:xfrm>
        </p:grpSpPr>
        <p:pic>
          <p:nvPicPr>
            <p:cNvPr id="17729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80" name="Group 44"/>
          <p:cNvGrpSpPr>
            <a:grpSpLocks/>
          </p:cNvGrpSpPr>
          <p:nvPr/>
        </p:nvGrpSpPr>
        <p:grpSpPr bwMode="auto">
          <a:xfrm>
            <a:off x="4330701" y="5487988"/>
            <a:ext cx="568325" cy="481012"/>
            <a:chOff x="-44" y="1473"/>
            <a:chExt cx="981" cy="1105"/>
          </a:xfrm>
        </p:grpSpPr>
        <p:pic>
          <p:nvPicPr>
            <p:cNvPr id="17729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068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3" y="4602164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06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1" y="5018089"/>
            <a:ext cx="6778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77183" name="Group 44"/>
          <p:cNvGrpSpPr>
            <a:grpSpLocks/>
          </p:cNvGrpSpPr>
          <p:nvPr/>
        </p:nvGrpSpPr>
        <p:grpSpPr bwMode="auto">
          <a:xfrm>
            <a:off x="4756151" y="4946651"/>
            <a:ext cx="568325" cy="481013"/>
            <a:chOff x="-44" y="1473"/>
            <a:chExt cx="981" cy="1105"/>
          </a:xfrm>
        </p:grpSpPr>
        <p:pic>
          <p:nvPicPr>
            <p:cNvPr id="17729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0689" name="Line 20"/>
          <p:cNvSpPr>
            <a:spLocks noChangeShapeType="1"/>
          </p:cNvSpPr>
          <p:nvPr/>
        </p:nvSpPr>
        <p:spPr bwMode="auto">
          <a:xfrm flipH="1">
            <a:off x="7208839" y="5022850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90" name="Line 21"/>
          <p:cNvSpPr>
            <a:spLocks noChangeShapeType="1"/>
          </p:cNvSpPr>
          <p:nvPr/>
        </p:nvSpPr>
        <p:spPr bwMode="auto">
          <a:xfrm flipH="1">
            <a:off x="7596188" y="5070476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91" name="Line 22"/>
          <p:cNvSpPr>
            <a:spLocks noChangeShapeType="1"/>
          </p:cNvSpPr>
          <p:nvPr/>
        </p:nvSpPr>
        <p:spPr bwMode="auto">
          <a:xfrm>
            <a:off x="8015289" y="5099051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grpSp>
        <p:nvGrpSpPr>
          <p:cNvPr id="177187" name="Group 44"/>
          <p:cNvGrpSpPr>
            <a:grpSpLocks/>
          </p:cNvGrpSpPr>
          <p:nvPr/>
        </p:nvGrpSpPr>
        <p:grpSpPr bwMode="auto">
          <a:xfrm>
            <a:off x="6900864" y="4837113"/>
            <a:ext cx="568325" cy="481012"/>
            <a:chOff x="-44" y="1473"/>
            <a:chExt cx="981" cy="1105"/>
          </a:xfrm>
        </p:grpSpPr>
        <p:pic>
          <p:nvPicPr>
            <p:cNvPr id="17728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88" name="Group 44"/>
          <p:cNvGrpSpPr>
            <a:grpSpLocks/>
          </p:cNvGrpSpPr>
          <p:nvPr/>
        </p:nvGrpSpPr>
        <p:grpSpPr bwMode="auto">
          <a:xfrm>
            <a:off x="7159626" y="5283201"/>
            <a:ext cx="569913" cy="481013"/>
            <a:chOff x="-44" y="1473"/>
            <a:chExt cx="981" cy="1105"/>
          </a:xfrm>
        </p:grpSpPr>
        <p:pic>
          <p:nvPicPr>
            <p:cNvPr id="17728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89" name="Group 44"/>
          <p:cNvGrpSpPr>
            <a:grpSpLocks/>
          </p:cNvGrpSpPr>
          <p:nvPr/>
        </p:nvGrpSpPr>
        <p:grpSpPr bwMode="auto">
          <a:xfrm>
            <a:off x="7688264" y="5313363"/>
            <a:ext cx="568325" cy="482600"/>
            <a:chOff x="-44" y="1473"/>
            <a:chExt cx="981" cy="1105"/>
          </a:xfrm>
        </p:grpSpPr>
        <p:pic>
          <p:nvPicPr>
            <p:cNvPr id="17728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0695" name="Line 20"/>
          <p:cNvSpPr>
            <a:spLocks noChangeShapeType="1"/>
          </p:cNvSpPr>
          <p:nvPr/>
        </p:nvSpPr>
        <p:spPr bwMode="auto">
          <a:xfrm flipH="1" flipV="1">
            <a:off x="6183314" y="5068889"/>
            <a:ext cx="606425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96" name="Line 21"/>
          <p:cNvSpPr>
            <a:spLocks noChangeShapeType="1"/>
          </p:cNvSpPr>
          <p:nvPr/>
        </p:nvSpPr>
        <p:spPr bwMode="auto">
          <a:xfrm flipH="1">
            <a:off x="5719763" y="5022851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97" name="Line 22"/>
          <p:cNvSpPr>
            <a:spLocks noChangeShapeType="1"/>
          </p:cNvSpPr>
          <p:nvPr/>
        </p:nvSpPr>
        <p:spPr bwMode="auto">
          <a:xfrm>
            <a:off x="6138864" y="5051426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grpSp>
        <p:nvGrpSpPr>
          <p:cNvPr id="177193" name="Group 44"/>
          <p:cNvGrpSpPr>
            <a:grpSpLocks/>
          </p:cNvGrpSpPr>
          <p:nvPr/>
        </p:nvGrpSpPr>
        <p:grpSpPr bwMode="auto">
          <a:xfrm>
            <a:off x="6327776" y="5230813"/>
            <a:ext cx="569913" cy="481012"/>
            <a:chOff x="-44" y="1473"/>
            <a:chExt cx="981" cy="1105"/>
          </a:xfrm>
        </p:grpSpPr>
        <p:pic>
          <p:nvPicPr>
            <p:cNvPr id="17728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94" name="Group 44"/>
          <p:cNvGrpSpPr>
            <a:grpSpLocks/>
          </p:cNvGrpSpPr>
          <p:nvPr/>
        </p:nvGrpSpPr>
        <p:grpSpPr bwMode="auto">
          <a:xfrm>
            <a:off x="5283201" y="5235575"/>
            <a:ext cx="569913" cy="482600"/>
            <a:chOff x="-44" y="1473"/>
            <a:chExt cx="981" cy="1105"/>
          </a:xfrm>
        </p:grpSpPr>
        <p:pic>
          <p:nvPicPr>
            <p:cNvPr id="17728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95" name="Group 44"/>
          <p:cNvGrpSpPr>
            <a:grpSpLocks/>
          </p:cNvGrpSpPr>
          <p:nvPr/>
        </p:nvGrpSpPr>
        <p:grpSpPr bwMode="auto">
          <a:xfrm>
            <a:off x="5811838" y="5267326"/>
            <a:ext cx="569912" cy="481013"/>
            <a:chOff x="-44" y="1473"/>
            <a:chExt cx="981" cy="1105"/>
          </a:xfrm>
        </p:grpSpPr>
        <p:pic>
          <p:nvPicPr>
            <p:cNvPr id="17727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070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13" y="4822826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0702" name="Line 20"/>
          <p:cNvSpPr>
            <a:spLocks noChangeShapeType="1"/>
          </p:cNvSpPr>
          <p:nvPr/>
        </p:nvSpPr>
        <p:spPr bwMode="auto">
          <a:xfrm flipH="1">
            <a:off x="8043864" y="510063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pic>
        <p:nvPicPr>
          <p:cNvPr id="707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638" y="4870451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77199" name="Group 44"/>
          <p:cNvGrpSpPr>
            <a:grpSpLocks/>
          </p:cNvGrpSpPr>
          <p:nvPr/>
        </p:nvGrpSpPr>
        <p:grpSpPr bwMode="auto">
          <a:xfrm>
            <a:off x="8208963" y="4884738"/>
            <a:ext cx="569912" cy="481012"/>
            <a:chOff x="-44" y="1473"/>
            <a:chExt cx="981" cy="1105"/>
          </a:xfrm>
        </p:grpSpPr>
        <p:pic>
          <p:nvPicPr>
            <p:cNvPr id="17727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7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070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062289"/>
            <a:ext cx="935038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77201" name="Group 906"/>
          <p:cNvGrpSpPr>
            <a:grpSpLocks/>
          </p:cNvGrpSpPr>
          <p:nvPr/>
        </p:nvGrpSpPr>
        <p:grpSpPr bwMode="auto">
          <a:xfrm>
            <a:off x="6664326" y="2111375"/>
            <a:ext cx="366713" cy="579438"/>
            <a:chOff x="4140" y="429"/>
            <a:chExt cx="1425" cy="2396"/>
          </a:xfrm>
        </p:grpSpPr>
        <p:sp>
          <p:nvSpPr>
            <p:cNvPr id="177245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51" name="Rectangle 908"/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47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48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54" name="Rectangle 911"/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50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0780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81" name="AutoShape 91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56" name="Rectangle 915"/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52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0778" name="AutoShape 91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79" name="AutoShape 918"/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58" name="Rectangle 919"/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59" name="Rectangle 920"/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55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0776" name="AutoShape 92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77" name="AutoShape 92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77256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77257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0774" name="AutoShape 926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75" name="AutoShape 927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63" name="Rectangle 928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59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60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66" name="Oval 931"/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62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68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69" name="AutoShape 934"/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0" name="Oval 935"/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1" name="Oval 936"/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2" name="Oval 937"/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3" name="Rectangle 938"/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77203" name="Group 906"/>
          <p:cNvGrpSpPr>
            <a:grpSpLocks/>
          </p:cNvGrpSpPr>
          <p:nvPr/>
        </p:nvGrpSpPr>
        <p:grpSpPr bwMode="auto">
          <a:xfrm>
            <a:off x="7269163" y="2620964"/>
            <a:ext cx="366712" cy="579437"/>
            <a:chOff x="4140" y="429"/>
            <a:chExt cx="1425" cy="2396"/>
          </a:xfrm>
        </p:grpSpPr>
        <p:sp>
          <p:nvSpPr>
            <p:cNvPr id="177205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11" name="Rectangle 908"/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07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08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14" name="Rectangle 911"/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10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0740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41" name="AutoShape 91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16" name="Rectangle 915"/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12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0738" name="AutoShape 91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39" name="AutoShape 918"/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18" name="Rectangle 919"/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19" name="Rectangle 920"/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15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0736" name="AutoShape 92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37" name="AutoShape 92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77216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77217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0734" name="AutoShape 926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35" name="AutoShape 927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23" name="Rectangle 928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19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20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26" name="Oval 931"/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22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28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29" name="AutoShape 934"/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0" name="Oval 935"/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1" name="Oval 936"/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2" name="Oval 937"/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3" name="Rectangle 938"/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pic>
        <p:nvPicPr>
          <p:cNvPr id="177204" name="Picture 21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28" y="820457"/>
            <a:ext cx="4325676" cy="11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4" name="Group 347"/>
          <p:cNvGrpSpPr>
            <a:grpSpLocks/>
          </p:cNvGrpSpPr>
          <p:nvPr/>
        </p:nvGrpSpPr>
        <p:grpSpPr bwMode="auto">
          <a:xfrm>
            <a:off x="4275485" y="2148330"/>
            <a:ext cx="880316" cy="510540"/>
            <a:chOff x="1871277" y="1576300"/>
            <a:chExt cx="1128371" cy="437861"/>
          </a:xfrm>
        </p:grpSpPr>
        <p:sp>
          <p:nvSpPr>
            <p:cNvPr id="155" name="Oval 154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7" name="Oval 156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Freeform 157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9" name="Freeform 158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0" name="Freeform 159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1" name="Freeform 160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62" name="Straight Connector 161"/>
            <p:cNvCxnSpPr>
              <a:endCxn id="157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392894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9925" y="39688"/>
            <a:ext cx="4560888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Switches vs. routers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6913" y="1341439"/>
            <a:ext cx="3967162" cy="499427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80000"/>
              </a:lnSpc>
              <a:buNone/>
              <a:defRPr/>
            </a:pPr>
            <a:r>
              <a:rPr lang="en-US" sz="2400" dirty="0"/>
              <a:t>both are store-and-forward: </a:t>
            </a:r>
          </a:p>
          <a:p>
            <a:pPr marL="231775" indent="-231775"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</a:rPr>
              <a:t>routers: </a:t>
            </a:r>
            <a:r>
              <a:rPr lang="en-US" sz="2400" dirty="0"/>
              <a:t>network-layer devices (examine network-layer headers)</a:t>
            </a:r>
          </a:p>
          <a:p>
            <a:pPr marL="231775" indent="-231775"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</a:rPr>
              <a:t>switches</a:t>
            </a:r>
            <a:r>
              <a:rPr lang="en-US" sz="2400" i="1" dirty="0"/>
              <a:t>: </a:t>
            </a:r>
            <a:r>
              <a:rPr lang="en-US" sz="2400" dirty="0"/>
              <a:t>link-layer devices (examine link-layer headers)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sz="2400" i="1" dirty="0">
              <a:solidFill>
                <a:srgbClr val="CC0000"/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400" dirty="0"/>
              <a:t>both have forwarding tables:</a:t>
            </a:r>
          </a:p>
          <a:p>
            <a:pPr marL="231775" indent="-231775"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</a:rPr>
              <a:t>routers: </a:t>
            </a:r>
            <a:r>
              <a:rPr lang="en-US" sz="2400" dirty="0"/>
              <a:t>compute tables using routing algorithms, IP addresses</a:t>
            </a:r>
          </a:p>
          <a:p>
            <a:pPr marL="231775" indent="-231775"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</a:rPr>
              <a:t>switches: </a:t>
            </a:r>
            <a:r>
              <a:rPr lang="en-US" sz="2400" dirty="0"/>
              <a:t>learn forwarding table using flooding, learning, MAC addresses </a:t>
            </a:r>
          </a:p>
        </p:txBody>
      </p:sp>
      <p:sp>
        <p:nvSpPr>
          <p:cNvPr id="179205" name="Freeform 3"/>
          <p:cNvSpPr>
            <a:spLocks/>
          </p:cNvSpPr>
          <p:nvPr/>
        </p:nvSpPr>
        <p:spPr bwMode="auto">
          <a:xfrm flipH="1">
            <a:off x="8067676" y="2103439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9206" name="Freeform 10"/>
          <p:cNvSpPr>
            <a:spLocks/>
          </p:cNvSpPr>
          <p:nvPr/>
        </p:nvSpPr>
        <p:spPr bwMode="auto">
          <a:xfrm>
            <a:off x="8054976" y="844551"/>
            <a:ext cx="360363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9207" name="Rectangle 23"/>
          <p:cNvSpPr>
            <a:spLocks noChangeArrowheads="1"/>
          </p:cNvSpPr>
          <p:nvPr/>
        </p:nvSpPr>
        <p:spPr bwMode="auto">
          <a:xfrm>
            <a:off x="6831014" y="850901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08" name="Rectangle 24"/>
          <p:cNvSpPr>
            <a:spLocks noChangeArrowheads="1"/>
          </p:cNvSpPr>
          <p:nvPr/>
        </p:nvSpPr>
        <p:spPr bwMode="auto">
          <a:xfrm>
            <a:off x="6783389" y="9223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09" name="Line 25"/>
          <p:cNvSpPr>
            <a:spLocks noChangeShapeType="1"/>
          </p:cNvSpPr>
          <p:nvPr/>
        </p:nvSpPr>
        <p:spPr bwMode="auto">
          <a:xfrm>
            <a:off x="6783388" y="12398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10" name="Text Box 26"/>
          <p:cNvSpPr txBox="1">
            <a:spLocks noChangeArrowheads="1"/>
          </p:cNvSpPr>
          <p:nvPr/>
        </p:nvSpPr>
        <p:spPr bwMode="auto">
          <a:xfrm>
            <a:off x="6740526" y="8890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physical</a:t>
            </a:r>
          </a:p>
        </p:txBody>
      </p:sp>
      <p:sp>
        <p:nvSpPr>
          <p:cNvPr id="179211" name="Line 27"/>
          <p:cNvSpPr>
            <a:spLocks noChangeShapeType="1"/>
          </p:cNvSpPr>
          <p:nvPr/>
        </p:nvSpPr>
        <p:spPr bwMode="auto">
          <a:xfrm>
            <a:off x="6791325" y="156051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12" name="Line 28"/>
          <p:cNvSpPr>
            <a:spLocks noChangeShapeType="1"/>
          </p:cNvSpPr>
          <p:nvPr/>
        </p:nvSpPr>
        <p:spPr bwMode="auto">
          <a:xfrm>
            <a:off x="6796088" y="184150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13" name="Line 29"/>
          <p:cNvSpPr>
            <a:spLocks noChangeShapeType="1"/>
          </p:cNvSpPr>
          <p:nvPr/>
        </p:nvSpPr>
        <p:spPr bwMode="auto">
          <a:xfrm>
            <a:off x="6796088" y="21177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79214" name="Group 88"/>
          <p:cNvGrpSpPr>
            <a:grpSpLocks/>
          </p:cNvGrpSpPr>
          <p:nvPr/>
        </p:nvGrpSpPr>
        <p:grpSpPr bwMode="auto">
          <a:xfrm>
            <a:off x="8240714" y="3525838"/>
            <a:ext cx="1387475" cy="1035050"/>
            <a:chOff x="3601" y="168"/>
            <a:chExt cx="874" cy="652"/>
          </a:xfrm>
        </p:grpSpPr>
        <p:sp>
          <p:nvSpPr>
            <p:cNvPr id="179263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4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5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179266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physical</a:t>
              </a:r>
            </a:p>
          </p:txBody>
        </p:sp>
        <p:sp>
          <p:nvSpPr>
            <p:cNvPr id="179267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</p:grpSp>
      <p:grpSp>
        <p:nvGrpSpPr>
          <p:cNvPr id="179215" name="Group 94"/>
          <p:cNvGrpSpPr>
            <a:grpSpLocks/>
          </p:cNvGrpSpPr>
          <p:nvPr/>
        </p:nvGrpSpPr>
        <p:grpSpPr bwMode="auto">
          <a:xfrm>
            <a:off x="8578851" y="2100264"/>
            <a:ext cx="1387475" cy="733425"/>
            <a:chOff x="4696" y="597"/>
            <a:chExt cx="874" cy="462"/>
          </a:xfrm>
        </p:grpSpPr>
        <p:sp>
          <p:nvSpPr>
            <p:cNvPr id="179259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0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1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179262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physical</a:t>
              </a:r>
            </a:p>
          </p:txBody>
        </p:sp>
      </p:grpSp>
      <p:sp>
        <p:nvSpPr>
          <p:cNvPr id="179216" name="Text Box 167"/>
          <p:cNvSpPr txBox="1">
            <a:spLocks noChangeArrowheads="1"/>
          </p:cNvSpPr>
          <p:nvPr/>
        </p:nvSpPr>
        <p:spPr bwMode="auto">
          <a:xfrm>
            <a:off x="7378700" y="3003550"/>
            <a:ext cx="903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0" dirty="0">
                <a:solidFill>
                  <a:srgbClr val="000000"/>
                </a:solidFill>
                <a:latin typeface="Arial" charset="0"/>
                <a:cs typeface="Arial" charset="0"/>
              </a:rPr>
              <a:t>switch</a:t>
            </a:r>
          </a:p>
        </p:txBody>
      </p:sp>
      <p:grpSp>
        <p:nvGrpSpPr>
          <p:cNvPr id="179217" name="Group 39"/>
          <p:cNvGrpSpPr>
            <a:grpSpLocks/>
          </p:cNvGrpSpPr>
          <p:nvPr/>
        </p:nvGrpSpPr>
        <p:grpSpPr bwMode="auto">
          <a:xfrm>
            <a:off x="5932489" y="1562100"/>
            <a:ext cx="962025" cy="304800"/>
            <a:chOff x="1070" y="918"/>
            <a:chExt cx="606" cy="192"/>
          </a:xfrm>
        </p:grpSpPr>
        <p:sp>
          <p:nvSpPr>
            <p:cNvPr id="71738" name="Rectangle 40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8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datagram</a:t>
              </a:r>
            </a:p>
          </p:txBody>
        </p:sp>
      </p:grpSp>
      <p:sp>
        <p:nvSpPr>
          <p:cNvPr id="179218" name="Rectangle 57"/>
          <p:cNvSpPr>
            <a:spLocks noChangeArrowheads="1"/>
          </p:cNvSpPr>
          <p:nvPr/>
        </p:nvSpPr>
        <p:spPr bwMode="auto">
          <a:xfrm>
            <a:off x="6732589" y="4594226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19" name="Rectangle 58"/>
          <p:cNvSpPr>
            <a:spLocks noChangeArrowheads="1"/>
          </p:cNvSpPr>
          <p:nvPr/>
        </p:nvSpPr>
        <p:spPr bwMode="auto">
          <a:xfrm>
            <a:off x="6684964" y="4665663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20" name="Line 59"/>
          <p:cNvSpPr>
            <a:spLocks noChangeShapeType="1"/>
          </p:cNvSpPr>
          <p:nvPr/>
        </p:nvSpPr>
        <p:spPr bwMode="auto">
          <a:xfrm>
            <a:off x="6684963" y="498316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21" name="Text Box 60"/>
          <p:cNvSpPr txBox="1">
            <a:spLocks noChangeArrowheads="1"/>
          </p:cNvSpPr>
          <p:nvPr/>
        </p:nvSpPr>
        <p:spPr bwMode="auto">
          <a:xfrm>
            <a:off x="6642101" y="4632325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physical</a:t>
            </a:r>
          </a:p>
        </p:txBody>
      </p:sp>
      <p:sp>
        <p:nvSpPr>
          <p:cNvPr id="179222" name="Line 61"/>
          <p:cNvSpPr>
            <a:spLocks noChangeShapeType="1"/>
          </p:cNvSpPr>
          <p:nvPr/>
        </p:nvSpPr>
        <p:spPr bwMode="auto">
          <a:xfrm>
            <a:off x="6692900" y="53038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179223" name="Line 62"/>
          <p:cNvSpPr>
            <a:spLocks noChangeShapeType="1"/>
          </p:cNvSpPr>
          <p:nvPr/>
        </p:nvSpPr>
        <p:spPr bwMode="auto">
          <a:xfrm>
            <a:off x="6697663" y="55848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24" name="Line 63"/>
          <p:cNvSpPr>
            <a:spLocks noChangeShapeType="1"/>
          </p:cNvSpPr>
          <p:nvPr/>
        </p:nvSpPr>
        <p:spPr bwMode="auto">
          <a:xfrm>
            <a:off x="6697663" y="586105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25" name="Freeform 49"/>
          <p:cNvSpPr>
            <a:spLocks/>
          </p:cNvSpPr>
          <p:nvPr/>
        </p:nvSpPr>
        <p:spPr bwMode="auto">
          <a:xfrm>
            <a:off x="7996238" y="4600576"/>
            <a:ext cx="381000" cy="1857375"/>
          </a:xfrm>
          <a:custGeom>
            <a:avLst/>
            <a:gdLst>
              <a:gd name="T0" fmla="*/ 0 w 240"/>
              <a:gd name="T1" fmla="*/ 2147483647 h 1170"/>
              <a:gd name="T2" fmla="*/ 2147483647 w 240"/>
              <a:gd name="T3" fmla="*/ 0 h 1170"/>
              <a:gd name="T4" fmla="*/ 2147483647 w 240"/>
              <a:gd name="T5" fmla="*/ 2147483647 h 1170"/>
              <a:gd name="T6" fmla="*/ 2147483647 w 240"/>
              <a:gd name="T7" fmla="*/ 2147483647 h 1170"/>
              <a:gd name="T8" fmla="*/ 0 w 240"/>
              <a:gd name="T9" fmla="*/ 2147483647 h 1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0" h="1170">
                <a:moveTo>
                  <a:pt x="0" y="960"/>
                </a:moveTo>
                <a:lnTo>
                  <a:pt x="6" y="0"/>
                </a:lnTo>
                <a:lnTo>
                  <a:pt x="240" y="1092"/>
                </a:lnTo>
                <a:lnTo>
                  <a:pt x="168" y="1170"/>
                </a:lnTo>
                <a:lnTo>
                  <a:pt x="0" y="96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79226" name="Group 50"/>
          <p:cNvGrpSpPr>
            <a:grpSpLocks/>
          </p:cNvGrpSpPr>
          <p:nvPr/>
        </p:nvGrpSpPr>
        <p:grpSpPr bwMode="auto">
          <a:xfrm>
            <a:off x="5818189" y="1814514"/>
            <a:ext cx="1095375" cy="338137"/>
            <a:chOff x="998" y="1077"/>
            <a:chExt cx="690" cy="213"/>
          </a:xfrm>
        </p:grpSpPr>
        <p:sp>
          <p:nvSpPr>
            <p:cNvPr id="71736" name="Rectangle 51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6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sp>
        <p:nvSpPr>
          <p:cNvPr id="179227" name="Freeform 53"/>
          <p:cNvSpPr>
            <a:spLocks/>
          </p:cNvSpPr>
          <p:nvPr/>
        </p:nvSpPr>
        <p:spPr bwMode="auto">
          <a:xfrm>
            <a:off x="6805614" y="723900"/>
            <a:ext cx="2924175" cy="5314950"/>
          </a:xfrm>
          <a:custGeom>
            <a:avLst/>
            <a:gdLst>
              <a:gd name="T0" fmla="*/ 2147483647 w 1842"/>
              <a:gd name="T1" fmla="*/ 0 h 3348"/>
              <a:gd name="T2" fmla="*/ 2147483647 w 1842"/>
              <a:gd name="T3" fmla="*/ 2147483647 h 3348"/>
              <a:gd name="T4" fmla="*/ 2147483647 w 1842"/>
              <a:gd name="T5" fmla="*/ 2147483647 h 3348"/>
              <a:gd name="T6" fmla="*/ 2147483647 w 1842"/>
              <a:gd name="T7" fmla="*/ 2147483647 h 3348"/>
              <a:gd name="T8" fmla="*/ 2147483647 w 1842"/>
              <a:gd name="T9" fmla="*/ 2147483647 h 3348"/>
              <a:gd name="T10" fmla="*/ 2147483647 w 1842"/>
              <a:gd name="T11" fmla="*/ 2147483647 h 3348"/>
              <a:gd name="T12" fmla="*/ 2147483647 w 1842"/>
              <a:gd name="T13" fmla="*/ 2147483647 h 3348"/>
              <a:gd name="T14" fmla="*/ 2147483647 w 1842"/>
              <a:gd name="T15" fmla="*/ 2147483647 h 3348"/>
              <a:gd name="T16" fmla="*/ 2147483647 w 1842"/>
              <a:gd name="T17" fmla="*/ 2147483647 h 3348"/>
              <a:gd name="T18" fmla="*/ 2147483647 w 1842"/>
              <a:gd name="T19" fmla="*/ 2147483647 h 3348"/>
              <a:gd name="T20" fmla="*/ 2147483647 w 1842"/>
              <a:gd name="T21" fmla="*/ 2147483647 h 3348"/>
              <a:gd name="T22" fmla="*/ 2147483647 w 1842"/>
              <a:gd name="T23" fmla="*/ 2147483647 h 3348"/>
              <a:gd name="T24" fmla="*/ 0 w 1842"/>
              <a:gd name="T25" fmla="*/ 2147483647 h 334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42" h="3348">
                <a:moveTo>
                  <a:pt x="132" y="0"/>
                </a:moveTo>
                <a:lnTo>
                  <a:pt x="138" y="1200"/>
                </a:lnTo>
                <a:lnTo>
                  <a:pt x="1326" y="1200"/>
                </a:lnTo>
                <a:lnTo>
                  <a:pt x="1326" y="948"/>
                </a:lnTo>
                <a:lnTo>
                  <a:pt x="1830" y="948"/>
                </a:lnTo>
                <a:lnTo>
                  <a:pt x="1842" y="2496"/>
                </a:lnTo>
                <a:lnTo>
                  <a:pt x="1656" y="2340"/>
                </a:lnTo>
                <a:lnTo>
                  <a:pt x="1644" y="1896"/>
                </a:lnTo>
                <a:lnTo>
                  <a:pt x="1248" y="1902"/>
                </a:lnTo>
                <a:lnTo>
                  <a:pt x="1230" y="2430"/>
                </a:lnTo>
                <a:lnTo>
                  <a:pt x="774" y="3348"/>
                </a:lnTo>
                <a:lnTo>
                  <a:pt x="6" y="3348"/>
                </a:lnTo>
                <a:lnTo>
                  <a:pt x="0" y="222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79228" name="Group 54"/>
          <p:cNvGrpSpPr>
            <a:grpSpLocks/>
          </p:cNvGrpSpPr>
          <p:nvPr/>
        </p:nvGrpSpPr>
        <p:grpSpPr bwMode="auto">
          <a:xfrm>
            <a:off x="9590089" y="2166939"/>
            <a:ext cx="1095375" cy="338137"/>
            <a:chOff x="998" y="1077"/>
            <a:chExt cx="690" cy="213"/>
          </a:xfrm>
        </p:grpSpPr>
        <p:sp>
          <p:nvSpPr>
            <p:cNvPr id="71734" name="Rectangle 55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4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179229" name="Group 57"/>
          <p:cNvGrpSpPr>
            <a:grpSpLocks/>
          </p:cNvGrpSpPr>
          <p:nvPr/>
        </p:nvGrpSpPr>
        <p:grpSpPr bwMode="auto">
          <a:xfrm>
            <a:off x="9266239" y="3919539"/>
            <a:ext cx="1095375" cy="338137"/>
            <a:chOff x="998" y="1077"/>
            <a:chExt cx="690" cy="213"/>
          </a:xfrm>
        </p:grpSpPr>
        <p:sp>
          <p:nvSpPr>
            <p:cNvPr id="71732" name="Rectangle 58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2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179230" name="Group 60"/>
          <p:cNvGrpSpPr>
            <a:grpSpLocks/>
          </p:cNvGrpSpPr>
          <p:nvPr/>
        </p:nvGrpSpPr>
        <p:grpSpPr bwMode="auto">
          <a:xfrm>
            <a:off x="9332914" y="3638550"/>
            <a:ext cx="962025" cy="304800"/>
            <a:chOff x="1070" y="918"/>
            <a:chExt cx="606" cy="192"/>
          </a:xfrm>
        </p:grpSpPr>
        <p:sp>
          <p:nvSpPr>
            <p:cNvPr id="71730" name="Rectangle 61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0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datagram</a:t>
              </a:r>
            </a:p>
          </p:txBody>
        </p:sp>
      </p:grpSp>
      <p:sp>
        <p:nvSpPr>
          <p:cNvPr id="179231" name="Freeform 63"/>
          <p:cNvSpPr>
            <a:spLocks/>
          </p:cNvSpPr>
          <p:nvPr/>
        </p:nvSpPr>
        <p:spPr bwMode="auto">
          <a:xfrm>
            <a:off x="7948613" y="3533776"/>
            <a:ext cx="361950" cy="923925"/>
          </a:xfrm>
          <a:custGeom>
            <a:avLst/>
            <a:gdLst>
              <a:gd name="T0" fmla="*/ 2147483647 w 228"/>
              <a:gd name="T1" fmla="*/ 0 h 582"/>
              <a:gd name="T2" fmla="*/ 2147483647 w 228"/>
              <a:gd name="T3" fmla="*/ 2147483647 h 582"/>
              <a:gd name="T4" fmla="*/ 2147483647 w 228"/>
              <a:gd name="T5" fmla="*/ 2147483647 h 582"/>
              <a:gd name="T6" fmla="*/ 0 w 228"/>
              <a:gd name="T7" fmla="*/ 2147483647 h 582"/>
              <a:gd name="T8" fmla="*/ 2147483647 w 228"/>
              <a:gd name="T9" fmla="*/ 0 h 5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8" h="582">
                <a:moveTo>
                  <a:pt x="228" y="0"/>
                </a:moveTo>
                <a:lnTo>
                  <a:pt x="228" y="582"/>
                </a:lnTo>
                <a:lnTo>
                  <a:pt x="12" y="360"/>
                </a:lnTo>
                <a:lnTo>
                  <a:pt x="0" y="222"/>
                </a:lnTo>
                <a:lnTo>
                  <a:pt x="228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00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79232" name="Group 44"/>
          <p:cNvGrpSpPr>
            <a:grpSpLocks/>
          </p:cNvGrpSpPr>
          <p:nvPr/>
        </p:nvGrpSpPr>
        <p:grpSpPr bwMode="auto">
          <a:xfrm>
            <a:off x="8005763" y="1347789"/>
            <a:ext cx="762000" cy="693737"/>
            <a:chOff x="-44" y="1473"/>
            <a:chExt cx="981" cy="1105"/>
          </a:xfrm>
        </p:grpSpPr>
        <p:pic>
          <p:nvPicPr>
            <p:cNvPr id="17924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924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9233" name="Group 44"/>
          <p:cNvGrpSpPr>
            <a:grpSpLocks/>
          </p:cNvGrpSpPr>
          <p:nvPr/>
        </p:nvGrpSpPr>
        <p:grpSpPr bwMode="auto">
          <a:xfrm>
            <a:off x="7985125" y="6002339"/>
            <a:ext cx="762000" cy="693737"/>
            <a:chOff x="-44" y="1473"/>
            <a:chExt cx="981" cy="1105"/>
          </a:xfrm>
        </p:grpSpPr>
        <p:pic>
          <p:nvPicPr>
            <p:cNvPr id="17924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924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17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464" y="2671764"/>
            <a:ext cx="877887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79236" name="Picture 23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8477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" name="Group 347"/>
          <p:cNvGrpSpPr>
            <a:grpSpLocks/>
          </p:cNvGrpSpPr>
          <p:nvPr/>
        </p:nvGrpSpPr>
        <p:grpSpPr bwMode="auto">
          <a:xfrm>
            <a:off x="7331755" y="3834927"/>
            <a:ext cx="781085" cy="431171"/>
            <a:chOff x="1871277" y="1576300"/>
            <a:chExt cx="1128371" cy="437861"/>
          </a:xfrm>
        </p:grpSpPr>
        <p:sp>
          <p:nvSpPr>
            <p:cNvPr id="72" name="Oval 7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6" name="Freeform 7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79" name="Straight Connector 78"/>
            <p:cNvCxnSpPr>
              <a:endCxn id="7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309514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8" name="Freeform 81"/>
          <p:cNvSpPr>
            <a:spLocks/>
          </p:cNvSpPr>
          <p:nvPr/>
        </p:nvSpPr>
        <p:spPr bwMode="auto">
          <a:xfrm rot="5400000">
            <a:off x="2717802" y="808038"/>
            <a:ext cx="2789237" cy="4313238"/>
          </a:xfrm>
          <a:custGeom>
            <a:avLst/>
            <a:gdLst>
              <a:gd name="T0" fmla="*/ 2147483647 w 10000"/>
              <a:gd name="T1" fmla="*/ 2147483647 h 9831"/>
              <a:gd name="T2" fmla="*/ 2147483647 w 10000"/>
              <a:gd name="T3" fmla="*/ 2147483647 h 9831"/>
              <a:gd name="T4" fmla="*/ 2147483647 w 10000"/>
              <a:gd name="T5" fmla="*/ 2147483647 h 9831"/>
              <a:gd name="T6" fmla="*/ 2147483647 w 10000"/>
              <a:gd name="T7" fmla="*/ 2147483647 h 9831"/>
              <a:gd name="T8" fmla="*/ 2147483647 w 10000"/>
              <a:gd name="T9" fmla="*/ 2147483647 h 9831"/>
              <a:gd name="T10" fmla="*/ 2147483647 w 10000"/>
              <a:gd name="T11" fmla="*/ 2147483647 h 9831"/>
              <a:gd name="T12" fmla="*/ 2147483647 w 10000"/>
              <a:gd name="T13" fmla="*/ 2147483647 h 9831"/>
              <a:gd name="T14" fmla="*/ 2147483647 w 10000"/>
              <a:gd name="T15" fmla="*/ 2147483647 h 9831"/>
              <a:gd name="T16" fmla="*/ 2147483647 w 10000"/>
              <a:gd name="T17" fmla="*/ 2147483647 h 9831"/>
              <a:gd name="T18" fmla="*/ 2147483647 w 10000"/>
              <a:gd name="T19" fmla="*/ 2147483647 h 9831"/>
              <a:gd name="T20" fmla="*/ 2147483647 w 10000"/>
              <a:gd name="T21" fmla="*/ 2147483647 h 9831"/>
              <a:gd name="T22" fmla="*/ 2147483647 w 10000"/>
              <a:gd name="T23" fmla="*/ 2147483647 h 98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9831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2717" name="Line 33"/>
          <p:cNvSpPr>
            <a:spLocks noChangeShapeType="1"/>
          </p:cNvSpPr>
          <p:nvPr/>
        </p:nvSpPr>
        <p:spPr bwMode="auto">
          <a:xfrm flipH="1">
            <a:off x="2849563" y="2581275"/>
            <a:ext cx="11811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18" name="Line 34"/>
          <p:cNvSpPr>
            <a:spLocks noChangeShapeType="1"/>
          </p:cNvSpPr>
          <p:nvPr/>
        </p:nvSpPr>
        <p:spPr bwMode="auto">
          <a:xfrm>
            <a:off x="4141788" y="2573338"/>
            <a:ext cx="0" cy="94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19" name="Line 35"/>
          <p:cNvSpPr>
            <a:spLocks noChangeShapeType="1"/>
          </p:cNvSpPr>
          <p:nvPr/>
        </p:nvSpPr>
        <p:spPr bwMode="auto">
          <a:xfrm flipH="1" flipV="1">
            <a:off x="4252914" y="2530475"/>
            <a:ext cx="1063625" cy="1047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20" name="Line 59"/>
          <p:cNvSpPr>
            <a:spLocks noChangeShapeType="1"/>
          </p:cNvSpPr>
          <p:nvPr/>
        </p:nvSpPr>
        <p:spPr bwMode="auto">
          <a:xfrm flipV="1">
            <a:off x="4313239" y="2132014"/>
            <a:ext cx="706437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21" name="Line 60"/>
          <p:cNvSpPr>
            <a:spLocks noChangeShapeType="1"/>
          </p:cNvSpPr>
          <p:nvPr/>
        </p:nvSpPr>
        <p:spPr bwMode="auto">
          <a:xfrm flipV="1">
            <a:off x="4194176" y="1924050"/>
            <a:ext cx="385763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22" name="Line 77"/>
          <p:cNvSpPr>
            <a:spLocks noChangeShapeType="1"/>
          </p:cNvSpPr>
          <p:nvPr/>
        </p:nvSpPr>
        <p:spPr bwMode="auto">
          <a:xfrm>
            <a:off x="3562351" y="2024064"/>
            <a:ext cx="498475" cy="415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23" name="Line 78"/>
          <p:cNvSpPr>
            <a:spLocks noChangeShapeType="1"/>
          </p:cNvSpPr>
          <p:nvPr/>
        </p:nvSpPr>
        <p:spPr bwMode="auto">
          <a:xfrm flipH="1">
            <a:off x="2759075" y="1957388"/>
            <a:ext cx="490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24" name="Line 20"/>
          <p:cNvSpPr>
            <a:spLocks noChangeShapeType="1"/>
          </p:cNvSpPr>
          <p:nvPr/>
        </p:nvSpPr>
        <p:spPr bwMode="auto">
          <a:xfrm flipH="1">
            <a:off x="2452689" y="3463925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25" name="Line 21"/>
          <p:cNvSpPr>
            <a:spLocks noChangeShapeType="1"/>
          </p:cNvSpPr>
          <p:nvPr/>
        </p:nvSpPr>
        <p:spPr bwMode="auto">
          <a:xfrm flipH="1">
            <a:off x="2676526" y="3494088"/>
            <a:ext cx="157163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26" name="Line 22"/>
          <p:cNvSpPr>
            <a:spLocks noChangeShapeType="1"/>
          </p:cNvSpPr>
          <p:nvPr/>
        </p:nvSpPr>
        <p:spPr bwMode="auto">
          <a:xfrm>
            <a:off x="2917826" y="3513138"/>
            <a:ext cx="428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grpSp>
        <p:nvGrpSpPr>
          <p:cNvPr id="181269" name="Group 44"/>
          <p:cNvGrpSpPr>
            <a:grpSpLocks/>
          </p:cNvGrpSpPr>
          <p:nvPr/>
        </p:nvGrpSpPr>
        <p:grpSpPr bwMode="auto">
          <a:xfrm>
            <a:off x="2190188" y="3337114"/>
            <a:ext cx="328359" cy="310623"/>
            <a:chOff x="-44" y="1473"/>
            <a:chExt cx="981" cy="1105"/>
          </a:xfrm>
        </p:grpSpPr>
        <p:pic>
          <p:nvPicPr>
            <p:cNvPr id="18139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70" name="Group 44"/>
          <p:cNvGrpSpPr>
            <a:grpSpLocks/>
          </p:cNvGrpSpPr>
          <p:nvPr/>
        </p:nvGrpSpPr>
        <p:grpSpPr bwMode="auto">
          <a:xfrm>
            <a:off x="2424730" y="3632281"/>
            <a:ext cx="328359" cy="310623"/>
            <a:chOff x="-44" y="1473"/>
            <a:chExt cx="981" cy="1105"/>
          </a:xfrm>
        </p:grpSpPr>
        <p:pic>
          <p:nvPicPr>
            <p:cNvPr id="18139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71" name="Group 44"/>
          <p:cNvGrpSpPr>
            <a:grpSpLocks/>
          </p:cNvGrpSpPr>
          <p:nvPr/>
        </p:nvGrpSpPr>
        <p:grpSpPr bwMode="auto">
          <a:xfrm>
            <a:off x="2729634" y="3651959"/>
            <a:ext cx="328359" cy="310623"/>
            <a:chOff x="-44" y="1473"/>
            <a:chExt cx="981" cy="1105"/>
          </a:xfrm>
        </p:grpSpPr>
        <p:pic>
          <p:nvPicPr>
            <p:cNvPr id="18139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2730" name="Line 21"/>
          <p:cNvSpPr>
            <a:spLocks noChangeShapeType="1"/>
          </p:cNvSpPr>
          <p:nvPr/>
        </p:nvSpPr>
        <p:spPr bwMode="auto">
          <a:xfrm>
            <a:off x="3044826" y="3468688"/>
            <a:ext cx="219075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31" name="Line 22"/>
          <p:cNvSpPr>
            <a:spLocks noChangeShapeType="1"/>
          </p:cNvSpPr>
          <p:nvPr/>
        </p:nvSpPr>
        <p:spPr bwMode="auto">
          <a:xfrm flipH="1">
            <a:off x="3178175" y="3787776"/>
            <a:ext cx="69850" cy="188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32" name="Line 22"/>
          <p:cNvSpPr>
            <a:spLocks noChangeShapeType="1"/>
          </p:cNvSpPr>
          <p:nvPr/>
        </p:nvSpPr>
        <p:spPr bwMode="auto">
          <a:xfrm>
            <a:off x="3413126" y="3794125"/>
            <a:ext cx="41275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33" name="Line 20"/>
          <p:cNvSpPr>
            <a:spLocks noChangeShapeType="1"/>
          </p:cNvSpPr>
          <p:nvPr/>
        </p:nvSpPr>
        <p:spPr bwMode="auto">
          <a:xfrm flipH="1">
            <a:off x="3352801" y="3717925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grpSp>
        <p:nvGrpSpPr>
          <p:cNvPr id="181276" name="Group 44"/>
          <p:cNvGrpSpPr>
            <a:grpSpLocks/>
          </p:cNvGrpSpPr>
          <p:nvPr/>
        </p:nvGrpSpPr>
        <p:grpSpPr bwMode="auto">
          <a:xfrm>
            <a:off x="2963165" y="3892843"/>
            <a:ext cx="328359" cy="310623"/>
            <a:chOff x="-44" y="1473"/>
            <a:chExt cx="981" cy="1105"/>
          </a:xfrm>
        </p:grpSpPr>
        <p:pic>
          <p:nvPicPr>
            <p:cNvPr id="18139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77" name="Group 44"/>
          <p:cNvGrpSpPr>
            <a:grpSpLocks/>
          </p:cNvGrpSpPr>
          <p:nvPr/>
        </p:nvGrpSpPr>
        <p:grpSpPr bwMode="auto">
          <a:xfrm>
            <a:off x="3227024" y="3936949"/>
            <a:ext cx="328359" cy="310623"/>
            <a:chOff x="-44" y="1473"/>
            <a:chExt cx="981" cy="1105"/>
          </a:xfrm>
        </p:grpSpPr>
        <p:pic>
          <p:nvPicPr>
            <p:cNvPr id="18138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27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926" y="3365501"/>
            <a:ext cx="390525" cy="1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27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13" y="3633789"/>
            <a:ext cx="392112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1280" name="Group 44"/>
          <p:cNvGrpSpPr>
            <a:grpSpLocks/>
          </p:cNvGrpSpPr>
          <p:nvPr/>
        </p:nvGrpSpPr>
        <p:grpSpPr bwMode="auto">
          <a:xfrm>
            <a:off x="3472687" y="3587499"/>
            <a:ext cx="328359" cy="310623"/>
            <a:chOff x="-44" y="1473"/>
            <a:chExt cx="981" cy="1105"/>
          </a:xfrm>
        </p:grpSpPr>
        <p:pic>
          <p:nvPicPr>
            <p:cNvPr id="18138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2739" name="Line 20"/>
          <p:cNvSpPr>
            <a:spLocks noChangeShapeType="1"/>
          </p:cNvSpPr>
          <p:nvPr/>
        </p:nvSpPr>
        <p:spPr bwMode="auto">
          <a:xfrm flipH="1">
            <a:off x="4887914" y="3636963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40" name="Line 21"/>
          <p:cNvSpPr>
            <a:spLocks noChangeShapeType="1"/>
          </p:cNvSpPr>
          <p:nvPr/>
        </p:nvSpPr>
        <p:spPr bwMode="auto">
          <a:xfrm flipH="1">
            <a:off x="5111751" y="3667125"/>
            <a:ext cx="157163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41" name="Line 22"/>
          <p:cNvSpPr>
            <a:spLocks noChangeShapeType="1"/>
          </p:cNvSpPr>
          <p:nvPr/>
        </p:nvSpPr>
        <p:spPr bwMode="auto">
          <a:xfrm>
            <a:off x="5353051" y="3686175"/>
            <a:ext cx="428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grpSp>
        <p:nvGrpSpPr>
          <p:cNvPr id="181284" name="Group 44"/>
          <p:cNvGrpSpPr>
            <a:grpSpLocks/>
          </p:cNvGrpSpPr>
          <p:nvPr/>
        </p:nvGrpSpPr>
        <p:grpSpPr bwMode="auto">
          <a:xfrm>
            <a:off x="4710503" y="3516928"/>
            <a:ext cx="328359" cy="310623"/>
            <a:chOff x="-44" y="1473"/>
            <a:chExt cx="981" cy="1105"/>
          </a:xfrm>
        </p:grpSpPr>
        <p:pic>
          <p:nvPicPr>
            <p:cNvPr id="18138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85" name="Group 44"/>
          <p:cNvGrpSpPr>
            <a:grpSpLocks/>
          </p:cNvGrpSpPr>
          <p:nvPr/>
        </p:nvGrpSpPr>
        <p:grpSpPr bwMode="auto">
          <a:xfrm>
            <a:off x="4860124" y="3805311"/>
            <a:ext cx="328359" cy="310623"/>
            <a:chOff x="-44" y="1473"/>
            <a:chExt cx="981" cy="1105"/>
          </a:xfrm>
        </p:grpSpPr>
        <p:pic>
          <p:nvPicPr>
            <p:cNvPr id="18138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86" name="Group 44"/>
          <p:cNvGrpSpPr>
            <a:grpSpLocks/>
          </p:cNvGrpSpPr>
          <p:nvPr/>
        </p:nvGrpSpPr>
        <p:grpSpPr bwMode="auto">
          <a:xfrm>
            <a:off x="5165029" y="3824988"/>
            <a:ext cx="328359" cy="310623"/>
            <a:chOff x="-44" y="1473"/>
            <a:chExt cx="981" cy="1105"/>
          </a:xfrm>
        </p:grpSpPr>
        <p:pic>
          <p:nvPicPr>
            <p:cNvPr id="18138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2745" name="Line 20"/>
          <p:cNvSpPr>
            <a:spLocks noChangeShapeType="1"/>
          </p:cNvSpPr>
          <p:nvPr/>
        </p:nvSpPr>
        <p:spPr bwMode="auto">
          <a:xfrm flipH="1" flipV="1">
            <a:off x="4297363" y="3667126"/>
            <a:ext cx="349250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46" name="Line 21"/>
          <p:cNvSpPr>
            <a:spLocks noChangeShapeType="1"/>
          </p:cNvSpPr>
          <p:nvPr/>
        </p:nvSpPr>
        <p:spPr bwMode="auto">
          <a:xfrm flipH="1">
            <a:off x="4029076" y="3636963"/>
            <a:ext cx="157163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47" name="Line 22"/>
          <p:cNvSpPr>
            <a:spLocks noChangeShapeType="1"/>
          </p:cNvSpPr>
          <p:nvPr/>
        </p:nvSpPr>
        <p:spPr bwMode="auto">
          <a:xfrm>
            <a:off x="4270376" y="3656013"/>
            <a:ext cx="428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grpSp>
        <p:nvGrpSpPr>
          <p:cNvPr id="181290" name="Group 44"/>
          <p:cNvGrpSpPr>
            <a:grpSpLocks/>
          </p:cNvGrpSpPr>
          <p:nvPr/>
        </p:nvGrpSpPr>
        <p:grpSpPr bwMode="auto">
          <a:xfrm>
            <a:off x="4379920" y="3771382"/>
            <a:ext cx="328359" cy="310623"/>
            <a:chOff x="-44" y="1473"/>
            <a:chExt cx="981" cy="1105"/>
          </a:xfrm>
        </p:grpSpPr>
        <p:pic>
          <p:nvPicPr>
            <p:cNvPr id="18137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91" name="Group 44"/>
          <p:cNvGrpSpPr>
            <a:grpSpLocks/>
          </p:cNvGrpSpPr>
          <p:nvPr/>
        </p:nvGrpSpPr>
        <p:grpSpPr bwMode="auto">
          <a:xfrm>
            <a:off x="3777390" y="3774776"/>
            <a:ext cx="328359" cy="310623"/>
            <a:chOff x="-44" y="1473"/>
            <a:chExt cx="981" cy="1105"/>
          </a:xfrm>
        </p:grpSpPr>
        <p:pic>
          <p:nvPicPr>
            <p:cNvPr id="18137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7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92" name="Group 44"/>
          <p:cNvGrpSpPr>
            <a:grpSpLocks/>
          </p:cNvGrpSpPr>
          <p:nvPr/>
        </p:nvGrpSpPr>
        <p:grpSpPr bwMode="auto">
          <a:xfrm>
            <a:off x="4082294" y="3794454"/>
            <a:ext cx="328359" cy="310623"/>
            <a:chOff x="-44" y="1473"/>
            <a:chExt cx="981" cy="1105"/>
          </a:xfrm>
        </p:grpSpPr>
        <p:pic>
          <p:nvPicPr>
            <p:cNvPr id="18137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7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27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476" y="3508376"/>
            <a:ext cx="392113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2752" name="Line 20"/>
          <p:cNvSpPr>
            <a:spLocks noChangeShapeType="1"/>
          </p:cNvSpPr>
          <p:nvPr/>
        </p:nvSpPr>
        <p:spPr bwMode="auto">
          <a:xfrm flipH="1">
            <a:off x="5370514" y="3687763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pic>
        <p:nvPicPr>
          <p:cNvPr id="7275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151" y="3538538"/>
            <a:ext cx="392113" cy="19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1296" name="Group 44"/>
          <p:cNvGrpSpPr>
            <a:grpSpLocks/>
          </p:cNvGrpSpPr>
          <p:nvPr/>
        </p:nvGrpSpPr>
        <p:grpSpPr bwMode="auto">
          <a:xfrm>
            <a:off x="5465687" y="3547463"/>
            <a:ext cx="328359" cy="310623"/>
            <a:chOff x="-44" y="1473"/>
            <a:chExt cx="981" cy="1105"/>
          </a:xfrm>
        </p:grpSpPr>
        <p:pic>
          <p:nvPicPr>
            <p:cNvPr id="18137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7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27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138" y="2371725"/>
            <a:ext cx="53975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1298" name="Group 906"/>
          <p:cNvGrpSpPr>
            <a:grpSpLocks/>
          </p:cNvGrpSpPr>
          <p:nvPr/>
        </p:nvGrpSpPr>
        <p:grpSpPr bwMode="auto">
          <a:xfrm>
            <a:off x="4573941" y="1757678"/>
            <a:ext cx="211953" cy="373659"/>
            <a:chOff x="4140" y="429"/>
            <a:chExt cx="1425" cy="2396"/>
          </a:xfrm>
        </p:grpSpPr>
        <p:sp>
          <p:nvSpPr>
            <p:cNvPr id="181341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00" name="Rectangle 908"/>
            <p:cNvSpPr>
              <a:spLocks noChangeArrowheads="1"/>
            </p:cNvSpPr>
            <p:nvPr/>
          </p:nvSpPr>
          <p:spPr bwMode="auto">
            <a:xfrm>
              <a:off x="4202" y="427"/>
              <a:ext cx="1057" cy="2290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43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44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03" name="Rectangle 911"/>
            <p:cNvSpPr>
              <a:spLocks noChangeArrowheads="1"/>
            </p:cNvSpPr>
            <p:nvPr/>
          </p:nvSpPr>
          <p:spPr bwMode="auto">
            <a:xfrm>
              <a:off x="4212" y="692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46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829" name="AutoShape 913"/>
              <p:cNvSpPr>
                <a:spLocks noChangeArrowheads="1"/>
              </p:cNvSpPr>
              <p:nvPr/>
            </p:nvSpPr>
            <p:spPr bwMode="auto">
              <a:xfrm>
                <a:off x="610" y="2571"/>
                <a:ext cx="73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830" name="AutoShape 914"/>
              <p:cNvSpPr>
                <a:spLocks noChangeArrowheads="1"/>
              </p:cNvSpPr>
              <p:nvPr/>
            </p:nvSpPr>
            <p:spPr bwMode="auto">
              <a:xfrm>
                <a:off x="624" y="2591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805" name="Rectangle 915"/>
            <p:cNvSpPr>
              <a:spLocks noChangeArrowheads="1"/>
            </p:cNvSpPr>
            <p:nvPr/>
          </p:nvSpPr>
          <p:spPr bwMode="auto">
            <a:xfrm>
              <a:off x="4223" y="1017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48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827" name="AutoShape 91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7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828" name="AutoShape 918"/>
              <p:cNvSpPr>
                <a:spLocks noChangeArrowheads="1"/>
              </p:cNvSpPr>
              <p:nvPr/>
            </p:nvSpPr>
            <p:spPr bwMode="auto">
              <a:xfrm>
                <a:off x="626" y="2582"/>
                <a:ext cx="70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807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598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08" name="Rectangle 920"/>
            <p:cNvSpPr>
              <a:spLocks noChangeArrowheads="1"/>
            </p:cNvSpPr>
            <p:nvPr/>
          </p:nvSpPr>
          <p:spPr bwMode="auto">
            <a:xfrm>
              <a:off x="4223" y="1659"/>
              <a:ext cx="598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51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825" name="AutoShape 922"/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3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826" name="AutoShape 923"/>
              <p:cNvSpPr>
                <a:spLocks noChangeArrowheads="1"/>
              </p:cNvSpPr>
              <p:nvPr/>
            </p:nvSpPr>
            <p:spPr bwMode="auto">
              <a:xfrm>
                <a:off x="628" y="2588"/>
                <a:ext cx="74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1352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1353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2823" name="AutoShape 926"/>
              <p:cNvSpPr>
                <a:spLocks noChangeArrowheads="1"/>
              </p:cNvSpPr>
              <p:nvPr/>
            </p:nvSpPr>
            <p:spPr bwMode="auto">
              <a:xfrm>
                <a:off x="609" y="2564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824" name="AutoShape 927"/>
              <p:cNvSpPr>
                <a:spLocks noChangeArrowheads="1"/>
              </p:cNvSpPr>
              <p:nvPr/>
            </p:nvSpPr>
            <p:spPr bwMode="auto">
              <a:xfrm>
                <a:off x="623" y="2584"/>
                <a:ext cx="70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812" name="Rectangle 928"/>
            <p:cNvSpPr>
              <a:spLocks noChangeArrowheads="1"/>
            </p:cNvSpPr>
            <p:nvPr/>
          </p:nvSpPr>
          <p:spPr bwMode="auto">
            <a:xfrm>
              <a:off x="5248" y="427"/>
              <a:ext cx="75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55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56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15" name="Oval 931"/>
            <p:cNvSpPr>
              <a:spLocks noChangeArrowheads="1"/>
            </p:cNvSpPr>
            <p:nvPr/>
          </p:nvSpPr>
          <p:spPr bwMode="auto">
            <a:xfrm>
              <a:off x="5514" y="2616"/>
              <a:ext cx="53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58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17" name="AutoShape 933"/>
            <p:cNvSpPr>
              <a:spLocks noChangeArrowheads="1"/>
            </p:cNvSpPr>
            <p:nvPr/>
          </p:nvSpPr>
          <p:spPr bwMode="auto">
            <a:xfrm>
              <a:off x="4138" y="2687"/>
              <a:ext cx="1206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18" name="AutoShape 934"/>
            <p:cNvSpPr>
              <a:spLocks noChangeArrowheads="1"/>
            </p:cNvSpPr>
            <p:nvPr/>
          </p:nvSpPr>
          <p:spPr bwMode="auto">
            <a:xfrm>
              <a:off x="4202" y="2717"/>
              <a:ext cx="1078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19" name="Oval 935"/>
            <p:cNvSpPr>
              <a:spLocks noChangeArrowheads="1"/>
            </p:cNvSpPr>
            <p:nvPr/>
          </p:nvSpPr>
          <p:spPr bwMode="auto">
            <a:xfrm>
              <a:off x="4308" y="2381"/>
              <a:ext cx="160" cy="15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20" name="Oval 936"/>
            <p:cNvSpPr>
              <a:spLocks noChangeArrowheads="1"/>
            </p:cNvSpPr>
            <p:nvPr/>
          </p:nvSpPr>
          <p:spPr bwMode="auto">
            <a:xfrm>
              <a:off x="4490" y="239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21" name="Oval 937"/>
            <p:cNvSpPr>
              <a:spLocks noChangeArrowheads="1"/>
            </p:cNvSpPr>
            <p:nvPr/>
          </p:nvSpPr>
          <p:spPr bwMode="auto">
            <a:xfrm>
              <a:off x="4661" y="2381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22" name="Rectangle 938"/>
            <p:cNvSpPr>
              <a:spLocks noChangeArrowheads="1"/>
            </p:cNvSpPr>
            <p:nvPr/>
          </p:nvSpPr>
          <p:spPr bwMode="auto">
            <a:xfrm>
              <a:off x="5066" y="1832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81300" name="Group 906"/>
          <p:cNvGrpSpPr>
            <a:grpSpLocks/>
          </p:cNvGrpSpPr>
          <p:nvPr/>
        </p:nvGrpSpPr>
        <p:grpSpPr bwMode="auto">
          <a:xfrm>
            <a:off x="4922721" y="2086773"/>
            <a:ext cx="211953" cy="373659"/>
            <a:chOff x="4140" y="429"/>
            <a:chExt cx="1425" cy="2396"/>
          </a:xfrm>
        </p:grpSpPr>
        <p:sp>
          <p:nvSpPr>
            <p:cNvPr id="181301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0" name="Rectangle 908"/>
            <p:cNvSpPr>
              <a:spLocks noChangeArrowheads="1"/>
            </p:cNvSpPr>
            <p:nvPr/>
          </p:nvSpPr>
          <p:spPr bwMode="auto">
            <a:xfrm>
              <a:off x="4205" y="434"/>
              <a:ext cx="1046" cy="2280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03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04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3" name="Rectangle 911"/>
            <p:cNvSpPr>
              <a:spLocks noChangeArrowheads="1"/>
            </p:cNvSpPr>
            <p:nvPr/>
          </p:nvSpPr>
          <p:spPr bwMode="auto">
            <a:xfrm>
              <a:off x="4216" y="699"/>
              <a:ext cx="587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06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789" name="AutoShape 91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19" cy="17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90" name="AutoShape 914"/>
              <p:cNvSpPr>
                <a:spLocks noChangeArrowheads="1"/>
              </p:cNvSpPr>
              <p:nvPr/>
            </p:nvSpPr>
            <p:spPr bwMode="auto">
              <a:xfrm>
                <a:off x="628" y="2588"/>
                <a:ext cx="693" cy="13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765" name="Rectangle 915"/>
            <p:cNvSpPr>
              <a:spLocks noChangeArrowheads="1"/>
            </p:cNvSpPr>
            <p:nvPr/>
          </p:nvSpPr>
          <p:spPr bwMode="auto">
            <a:xfrm>
              <a:off x="4226" y="1024"/>
              <a:ext cx="587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08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787" name="AutoShape 917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8" name="AutoShape 918"/>
              <p:cNvSpPr>
                <a:spLocks noChangeArrowheads="1"/>
              </p:cNvSpPr>
              <p:nvPr/>
            </p:nvSpPr>
            <p:spPr bwMode="auto">
              <a:xfrm>
                <a:off x="630" y="2589"/>
                <a:ext cx="693" cy="13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767" name="Rectangle 919"/>
            <p:cNvSpPr>
              <a:spLocks noChangeArrowheads="1"/>
            </p:cNvSpPr>
            <p:nvPr/>
          </p:nvSpPr>
          <p:spPr bwMode="auto">
            <a:xfrm>
              <a:off x="4216" y="1360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68" name="Rectangle 920"/>
            <p:cNvSpPr>
              <a:spLocks noChangeArrowheads="1"/>
            </p:cNvSpPr>
            <p:nvPr/>
          </p:nvSpPr>
          <p:spPr bwMode="auto">
            <a:xfrm>
              <a:off x="4226" y="1656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11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785" name="AutoShape 922"/>
              <p:cNvSpPr>
                <a:spLocks noChangeArrowheads="1"/>
              </p:cNvSpPr>
              <p:nvPr/>
            </p:nvSpPr>
            <p:spPr bwMode="auto">
              <a:xfrm>
                <a:off x="618" y="2604"/>
                <a:ext cx="718" cy="10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6" name="AutoShape 923"/>
              <p:cNvSpPr>
                <a:spLocks noChangeArrowheads="1"/>
              </p:cNvSpPr>
              <p:nvPr/>
            </p:nvSpPr>
            <p:spPr bwMode="auto">
              <a:xfrm>
                <a:off x="632" y="2622"/>
                <a:ext cx="691" cy="6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1312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1313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2783" name="AutoShape 926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678" cy="17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4" name="AutoShape 927"/>
              <p:cNvSpPr>
                <a:spLocks noChangeArrowheads="1"/>
              </p:cNvSpPr>
              <p:nvPr/>
            </p:nvSpPr>
            <p:spPr bwMode="auto">
              <a:xfrm>
                <a:off x="627" y="2591"/>
                <a:ext cx="651" cy="13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772" name="Rectangle 928"/>
            <p:cNvSpPr>
              <a:spLocks noChangeArrowheads="1"/>
            </p:cNvSpPr>
            <p:nvPr/>
          </p:nvSpPr>
          <p:spPr bwMode="auto">
            <a:xfrm>
              <a:off x="5251" y="434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15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16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75" name="Oval 931"/>
            <p:cNvSpPr>
              <a:spLocks noChangeArrowheads="1"/>
            </p:cNvSpPr>
            <p:nvPr/>
          </p:nvSpPr>
          <p:spPr bwMode="auto">
            <a:xfrm>
              <a:off x="5518" y="2612"/>
              <a:ext cx="43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18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77" name="AutoShape 933"/>
            <p:cNvSpPr>
              <a:spLocks noChangeArrowheads="1"/>
            </p:cNvSpPr>
            <p:nvPr/>
          </p:nvSpPr>
          <p:spPr bwMode="auto">
            <a:xfrm>
              <a:off x="4141" y="2684"/>
              <a:ext cx="1195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78" name="AutoShape 934"/>
            <p:cNvSpPr>
              <a:spLocks noChangeArrowheads="1"/>
            </p:cNvSpPr>
            <p:nvPr/>
          </p:nvSpPr>
          <p:spPr bwMode="auto">
            <a:xfrm>
              <a:off x="4205" y="2714"/>
              <a:ext cx="1067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79" name="Oval 935"/>
            <p:cNvSpPr>
              <a:spLocks noChangeArrowheads="1"/>
            </p:cNvSpPr>
            <p:nvPr/>
          </p:nvSpPr>
          <p:spPr bwMode="auto">
            <a:xfrm>
              <a:off x="4312" y="2389"/>
              <a:ext cx="14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80" name="Oval 936"/>
            <p:cNvSpPr>
              <a:spLocks noChangeArrowheads="1"/>
            </p:cNvSpPr>
            <p:nvPr/>
          </p:nvSpPr>
          <p:spPr bwMode="auto">
            <a:xfrm>
              <a:off x="4482" y="2389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81" name="Oval 937"/>
            <p:cNvSpPr>
              <a:spLocks noChangeArrowheads="1"/>
            </p:cNvSpPr>
            <p:nvPr/>
          </p:nvSpPr>
          <p:spPr bwMode="auto">
            <a:xfrm>
              <a:off x="4664" y="2378"/>
              <a:ext cx="14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82" name="Rectangle 938"/>
            <p:cNvSpPr>
              <a:spLocks noChangeArrowheads="1"/>
            </p:cNvSpPr>
            <p:nvPr/>
          </p:nvSpPr>
          <p:spPr bwMode="auto">
            <a:xfrm>
              <a:off x="5059" y="1839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1863725" y="857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VLANs: motivation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2413" y="1365251"/>
            <a:ext cx="3911600" cy="389572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000099"/>
                </a:solidFill>
              </a:rPr>
              <a:t>consider</a:t>
            </a:r>
            <a:r>
              <a:rPr lang="en-US" i="1" dirty="0" smtClean="0"/>
              <a:t>:</a:t>
            </a:r>
            <a:endParaRPr lang="en-US" i="1" dirty="0"/>
          </a:p>
          <a:p>
            <a:pPr marL="231775" indent="-231775">
              <a:defRPr/>
            </a:pPr>
            <a:r>
              <a:rPr lang="en-US" sz="2400" dirty="0"/>
              <a:t>CS user moves office to EE, but wants connect to CS switch?</a:t>
            </a:r>
          </a:p>
          <a:p>
            <a:pPr marL="231775" indent="-231775">
              <a:defRPr/>
            </a:pPr>
            <a:r>
              <a:rPr lang="en-US" sz="2400" dirty="0"/>
              <a:t>single broadcast domain:</a:t>
            </a:r>
          </a:p>
          <a:p>
            <a:pPr marL="681038" lvl="1" indent="-223838">
              <a:defRPr/>
            </a:pPr>
            <a:r>
              <a:rPr lang="en-US" dirty="0"/>
              <a:t>all layer-2 broadcast traffic (ARP, </a:t>
            </a:r>
            <a:r>
              <a:rPr lang="en-US" dirty="0" smtClean="0"/>
              <a:t>DHCP, unknown location of destination MAC address) must cross </a:t>
            </a:r>
            <a:r>
              <a:rPr lang="en-US" dirty="0"/>
              <a:t>entire LAN </a:t>
            </a:r>
            <a:endParaRPr lang="en-US" dirty="0" smtClean="0"/>
          </a:p>
          <a:p>
            <a:pPr marL="681038" lvl="1" indent="-223838">
              <a:defRPr/>
            </a:pPr>
            <a:r>
              <a:rPr lang="en-US" dirty="0" smtClean="0"/>
              <a:t>security</a:t>
            </a:r>
            <a:r>
              <a:rPr lang="en-US" dirty="0"/>
              <a:t>/privacy, efficiency </a:t>
            </a:r>
            <a:r>
              <a:rPr lang="en-US" dirty="0" smtClean="0"/>
              <a:t>issues</a:t>
            </a:r>
            <a:endParaRPr lang="en-US" dirty="0"/>
          </a:p>
          <a:p>
            <a:pPr>
              <a:defRPr/>
            </a:pPr>
            <a:endParaRPr lang="en-US" sz="2400" dirty="0"/>
          </a:p>
        </p:txBody>
      </p:sp>
      <p:sp>
        <p:nvSpPr>
          <p:cNvPr id="72711" name="Text Box 86"/>
          <p:cNvSpPr txBox="1">
            <a:spLocks noChangeArrowheads="1"/>
          </p:cNvSpPr>
          <p:nvPr/>
        </p:nvSpPr>
        <p:spPr bwMode="auto">
          <a:xfrm>
            <a:off x="1870076" y="3976689"/>
            <a:ext cx="1019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  <a:cs typeface="Arial" charset="0"/>
              </a:rPr>
              <a:t>Computer </a:t>
            </a:r>
          </a:p>
          <a:p>
            <a:pPr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  <a:cs typeface="Arial" charset="0"/>
              </a:rPr>
              <a:t>Science</a:t>
            </a:r>
            <a:endParaRPr lang="en-US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72712" name="Text Box 87"/>
          <p:cNvSpPr txBox="1">
            <a:spLocks noChangeArrowheads="1"/>
          </p:cNvSpPr>
          <p:nvPr/>
        </p:nvSpPr>
        <p:spPr bwMode="auto">
          <a:xfrm>
            <a:off x="3533776" y="4227514"/>
            <a:ext cx="11414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  <a:cs typeface="Arial" charset="0"/>
              </a:rPr>
              <a:t>Electrical</a:t>
            </a:r>
          </a:p>
          <a:p>
            <a:pPr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  <a:cs typeface="Arial" charset="0"/>
              </a:rPr>
              <a:t>Engineering</a:t>
            </a:r>
            <a:endParaRPr lang="en-US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72713" name="Text Box 88"/>
          <p:cNvSpPr txBox="1">
            <a:spLocks noChangeArrowheads="1"/>
          </p:cNvSpPr>
          <p:nvPr/>
        </p:nvSpPr>
        <p:spPr bwMode="auto">
          <a:xfrm>
            <a:off x="5024439" y="4068764"/>
            <a:ext cx="1139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  <a:cs typeface="Arial" charset="0"/>
              </a:rPr>
              <a:t>Computer</a:t>
            </a:r>
          </a:p>
          <a:p>
            <a:pPr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  <a:cs typeface="Arial" charset="0"/>
              </a:rPr>
              <a:t>Engineering</a:t>
            </a:r>
            <a:endParaRPr lang="en-US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pic>
        <p:nvPicPr>
          <p:cNvPr id="181257" name="Picture 23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2" y="906464"/>
            <a:ext cx="3678238" cy="1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4" name="Group 347"/>
          <p:cNvGrpSpPr>
            <a:grpSpLocks/>
          </p:cNvGrpSpPr>
          <p:nvPr/>
        </p:nvGrpSpPr>
        <p:grpSpPr bwMode="auto">
          <a:xfrm>
            <a:off x="3144192" y="1815942"/>
            <a:ext cx="518892" cy="300522"/>
            <a:chOff x="1871277" y="1576300"/>
            <a:chExt cx="1128371" cy="437861"/>
          </a:xfrm>
        </p:grpSpPr>
        <p:sp>
          <p:nvSpPr>
            <p:cNvPr id="155" name="Oval 154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7" name="Oval 156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Freeform 157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9" name="Freeform 158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0" name="Freeform 159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1" name="Freeform 160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62" name="Straight Connector 161"/>
            <p:cNvCxnSpPr>
              <a:endCxn id="157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291517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13"/>
          <p:cNvSpPr>
            <a:spLocks noChangeArrowheads="1"/>
          </p:cNvSpPr>
          <p:nvPr/>
        </p:nvSpPr>
        <p:spPr bwMode="auto">
          <a:xfrm>
            <a:off x="9067800" y="2105025"/>
            <a:ext cx="2794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3736" name="Rectangle 212"/>
          <p:cNvSpPr>
            <a:spLocks noChangeArrowheads="1"/>
          </p:cNvSpPr>
          <p:nvPr/>
        </p:nvSpPr>
        <p:spPr bwMode="auto">
          <a:xfrm>
            <a:off x="6994525" y="1889125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3737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3" y="260351"/>
            <a:ext cx="1896540" cy="720724"/>
          </a:xfrm>
        </p:spPr>
        <p:txBody>
          <a:bodyPr/>
          <a:lstStyle/>
          <a:p>
            <a:pPr>
              <a:defRPr/>
            </a:pPr>
            <a:r>
              <a:rPr lang="en-US" dirty="0"/>
              <a:t>VLANs</a:t>
            </a:r>
          </a:p>
        </p:txBody>
      </p:sp>
      <p:sp>
        <p:nvSpPr>
          <p:cNvPr id="737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896" y="363240"/>
            <a:ext cx="5441148" cy="1625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C0000"/>
                </a:solidFill>
              </a:rPr>
              <a:t>port-based VLAN: </a:t>
            </a:r>
            <a:r>
              <a:rPr lang="en-US" sz="2400" dirty="0"/>
              <a:t>switch ports grouped (by switch management software) so that </a:t>
            </a:r>
            <a:r>
              <a:rPr lang="en-US" sz="2400" i="1" dirty="0">
                <a:solidFill>
                  <a:srgbClr val="CC0000"/>
                </a:solidFill>
              </a:rPr>
              <a:t>single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/>
              <a:t>physical switch ……</a:t>
            </a:r>
          </a:p>
          <a:p>
            <a:pPr>
              <a:defRPr/>
            </a:pPr>
            <a:endParaRPr lang="en-US" sz="2000" dirty="0"/>
          </a:p>
        </p:txBody>
      </p:sp>
      <p:sp>
        <p:nvSpPr>
          <p:cNvPr id="73739" name="Text Box 85"/>
          <p:cNvSpPr txBox="1">
            <a:spLocks noChangeArrowheads="1"/>
          </p:cNvSpPr>
          <p:nvPr/>
        </p:nvSpPr>
        <p:spPr bwMode="auto">
          <a:xfrm>
            <a:off x="2142211" y="2265363"/>
            <a:ext cx="300763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solidFill>
                  <a:srgbClr val="000099"/>
                </a:solidFill>
                <a:latin typeface="Comic Sans MS" panose="030F0702030302020204" pitchFamily="66" charset="0"/>
                <a:cs typeface="Arial" charset="0"/>
              </a:rPr>
              <a:t>switch(es) supporting VLAN capabilities can be configured to define multiple </a:t>
            </a:r>
            <a:r>
              <a:rPr lang="en-US" sz="2000" b="1" u="sng" dirty="0">
                <a:solidFill>
                  <a:srgbClr val="FF0000"/>
                </a:solidFill>
                <a:latin typeface="Comic Sans MS" panose="030F0702030302020204" pitchFamily="66" charset="0"/>
                <a:cs typeface="Arial" charset="0"/>
              </a:rPr>
              <a:t>virtual</a:t>
            </a:r>
            <a:r>
              <a:rPr lang="en-US" sz="2000" i="0" dirty="0">
                <a:solidFill>
                  <a:srgbClr val="000099"/>
                </a:solidFill>
                <a:latin typeface="Comic Sans MS" panose="030F0702030302020204" pitchFamily="66" charset="0"/>
                <a:cs typeface="Arial" charset="0"/>
              </a:rPr>
              <a:t> LANS over single physical LAN infrastructure.</a:t>
            </a:r>
          </a:p>
        </p:txBody>
      </p:sp>
      <p:sp>
        <p:nvSpPr>
          <p:cNvPr id="73740" name="Rectangle 86"/>
          <p:cNvSpPr>
            <a:spLocks noChangeArrowheads="1"/>
          </p:cNvSpPr>
          <p:nvPr/>
        </p:nvSpPr>
        <p:spPr bwMode="auto">
          <a:xfrm>
            <a:off x="2006601" y="1919288"/>
            <a:ext cx="3216275" cy="2813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3741" name="Text Box 87"/>
          <p:cNvSpPr txBox="1">
            <a:spLocks noChangeArrowheads="1"/>
          </p:cNvSpPr>
          <p:nvPr/>
        </p:nvSpPr>
        <p:spPr bwMode="auto">
          <a:xfrm>
            <a:off x="2166939" y="1543051"/>
            <a:ext cx="1836737" cy="708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cs typeface="Arial" charset="0"/>
              </a:rPr>
              <a:t>Virtual Local </a:t>
            </a:r>
          </a:p>
          <a:p>
            <a:pPr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cs typeface="Arial" charset="0"/>
              </a:rPr>
              <a:t>Area Network</a:t>
            </a:r>
          </a:p>
        </p:txBody>
      </p:sp>
      <p:sp>
        <p:nvSpPr>
          <p:cNvPr id="182282" name="Rectangle 80"/>
          <p:cNvSpPr>
            <a:spLocks noChangeArrowheads="1"/>
          </p:cNvSpPr>
          <p:nvPr/>
        </p:nvSpPr>
        <p:spPr bwMode="auto">
          <a:xfrm>
            <a:off x="6986588" y="2098675"/>
            <a:ext cx="290512" cy="24288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3" name="Rectangle 77"/>
          <p:cNvSpPr>
            <a:spLocks noChangeArrowheads="1"/>
          </p:cNvSpPr>
          <p:nvPr/>
        </p:nvSpPr>
        <p:spPr bwMode="auto">
          <a:xfrm>
            <a:off x="9058276" y="1879600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4" name="Rectangle 76"/>
          <p:cNvSpPr>
            <a:spLocks noChangeArrowheads="1"/>
          </p:cNvSpPr>
          <p:nvPr/>
        </p:nvSpPr>
        <p:spPr bwMode="auto">
          <a:xfrm>
            <a:off x="8167689" y="1884363"/>
            <a:ext cx="890587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5" name="Rectangle 75"/>
          <p:cNvSpPr>
            <a:spLocks noChangeArrowheads="1"/>
          </p:cNvSpPr>
          <p:nvPr/>
        </p:nvSpPr>
        <p:spPr bwMode="auto">
          <a:xfrm>
            <a:off x="7272338" y="1884364"/>
            <a:ext cx="900112" cy="45243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6" name="Rectangle 2"/>
          <p:cNvSpPr>
            <a:spLocks noChangeArrowheads="1"/>
          </p:cNvSpPr>
          <p:nvPr/>
        </p:nvSpPr>
        <p:spPr bwMode="auto">
          <a:xfrm>
            <a:off x="6986589" y="1876426"/>
            <a:ext cx="2370137" cy="46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7" name="Line 3"/>
          <p:cNvSpPr>
            <a:spLocks noChangeShapeType="1"/>
          </p:cNvSpPr>
          <p:nvPr/>
        </p:nvSpPr>
        <p:spPr bwMode="auto">
          <a:xfrm>
            <a:off x="6988175" y="2092326"/>
            <a:ext cx="23510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88" name="Text Box 6"/>
          <p:cNvSpPr txBox="1">
            <a:spLocks noChangeArrowheads="1"/>
          </p:cNvSpPr>
          <p:nvPr/>
        </p:nvSpPr>
        <p:spPr bwMode="auto">
          <a:xfrm>
            <a:off x="6904038" y="183515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82289" name="Line 7"/>
          <p:cNvSpPr>
            <a:spLocks noChangeShapeType="1"/>
          </p:cNvSpPr>
          <p:nvPr/>
        </p:nvSpPr>
        <p:spPr bwMode="auto">
          <a:xfrm>
            <a:off x="8167688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0" name="AutoShape 8"/>
          <p:cNvSpPr>
            <a:spLocks noChangeArrowheads="1"/>
          </p:cNvSpPr>
          <p:nvPr/>
        </p:nvSpPr>
        <p:spPr bwMode="auto">
          <a:xfrm>
            <a:off x="6958014" y="1617664"/>
            <a:ext cx="3176587" cy="261937"/>
          </a:xfrm>
          <a:prstGeom prst="parallelogram">
            <a:avLst>
              <a:gd name="adj" fmla="val 3031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91" name="Freeform 9"/>
          <p:cNvSpPr>
            <a:spLocks/>
          </p:cNvSpPr>
          <p:nvPr/>
        </p:nvSpPr>
        <p:spPr bwMode="auto">
          <a:xfrm>
            <a:off x="9361489" y="1620839"/>
            <a:ext cx="763587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2" name="Freeform 10"/>
          <p:cNvSpPr>
            <a:spLocks/>
          </p:cNvSpPr>
          <p:nvPr/>
        </p:nvSpPr>
        <p:spPr bwMode="auto">
          <a:xfrm>
            <a:off x="7359650" y="1665288"/>
            <a:ext cx="2228850" cy="150812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3" name="Freeform 11"/>
          <p:cNvSpPr>
            <a:spLocks/>
          </p:cNvSpPr>
          <p:nvPr/>
        </p:nvSpPr>
        <p:spPr bwMode="auto">
          <a:xfrm>
            <a:off x="7832726" y="1665289"/>
            <a:ext cx="1420813" cy="166687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4" name="Line 17"/>
          <p:cNvSpPr>
            <a:spLocks noChangeShapeType="1"/>
          </p:cNvSpPr>
          <p:nvPr/>
        </p:nvSpPr>
        <p:spPr bwMode="auto">
          <a:xfrm>
            <a:off x="8767763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5" name="Line 18"/>
          <p:cNvSpPr>
            <a:spLocks noChangeShapeType="1"/>
          </p:cNvSpPr>
          <p:nvPr/>
        </p:nvSpPr>
        <p:spPr bwMode="auto">
          <a:xfrm>
            <a:off x="7567613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6" name="Line 21"/>
          <p:cNvSpPr>
            <a:spLocks noChangeShapeType="1"/>
          </p:cNvSpPr>
          <p:nvPr/>
        </p:nvSpPr>
        <p:spPr bwMode="auto">
          <a:xfrm>
            <a:off x="7277100" y="18780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7" name="Line 22"/>
          <p:cNvSpPr>
            <a:spLocks noChangeShapeType="1"/>
          </p:cNvSpPr>
          <p:nvPr/>
        </p:nvSpPr>
        <p:spPr bwMode="auto">
          <a:xfrm>
            <a:off x="6986588" y="18907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8" name="Line 23"/>
          <p:cNvSpPr>
            <a:spLocks noChangeShapeType="1"/>
          </p:cNvSpPr>
          <p:nvPr/>
        </p:nvSpPr>
        <p:spPr bwMode="auto">
          <a:xfrm>
            <a:off x="7848600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9" name="Line 24"/>
          <p:cNvSpPr>
            <a:spLocks noChangeShapeType="1"/>
          </p:cNvSpPr>
          <p:nvPr/>
        </p:nvSpPr>
        <p:spPr bwMode="auto">
          <a:xfrm>
            <a:off x="8472488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00" name="Line 25"/>
          <p:cNvSpPr>
            <a:spLocks noChangeShapeType="1"/>
          </p:cNvSpPr>
          <p:nvPr/>
        </p:nvSpPr>
        <p:spPr bwMode="auto">
          <a:xfrm>
            <a:off x="9063038" y="18764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01" name="Text Box 26"/>
          <p:cNvSpPr txBox="1">
            <a:spLocks noChangeArrowheads="1"/>
          </p:cNvSpPr>
          <p:nvPr/>
        </p:nvSpPr>
        <p:spPr bwMode="auto">
          <a:xfrm>
            <a:off x="7785100" y="204470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182302" name="Text Box 27"/>
          <p:cNvSpPr txBox="1">
            <a:spLocks noChangeArrowheads="1"/>
          </p:cNvSpPr>
          <p:nvPr/>
        </p:nvSpPr>
        <p:spPr bwMode="auto">
          <a:xfrm>
            <a:off x="8104188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182303" name="Text Box 28"/>
          <p:cNvSpPr txBox="1">
            <a:spLocks noChangeArrowheads="1"/>
          </p:cNvSpPr>
          <p:nvPr/>
        </p:nvSpPr>
        <p:spPr bwMode="auto">
          <a:xfrm>
            <a:off x="8980488" y="204946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16</a:t>
            </a:r>
          </a:p>
        </p:txBody>
      </p:sp>
      <p:sp>
        <p:nvSpPr>
          <p:cNvPr id="182304" name="Text Box 29"/>
          <p:cNvSpPr txBox="1">
            <a:spLocks noChangeArrowheads="1"/>
          </p:cNvSpPr>
          <p:nvPr/>
        </p:nvSpPr>
        <p:spPr bwMode="auto">
          <a:xfrm>
            <a:off x="8085138" y="204946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182305" name="Text Box 30"/>
          <p:cNvSpPr txBox="1">
            <a:spLocks noChangeArrowheads="1"/>
          </p:cNvSpPr>
          <p:nvPr/>
        </p:nvSpPr>
        <p:spPr bwMode="auto">
          <a:xfrm>
            <a:off x="6913563" y="2035176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82306" name="Text Box 57"/>
          <p:cNvSpPr txBox="1">
            <a:spLocks noChangeArrowheads="1"/>
          </p:cNvSpPr>
          <p:nvPr/>
        </p:nvSpPr>
        <p:spPr bwMode="auto">
          <a:xfrm>
            <a:off x="7780338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82307" name="Line 61"/>
          <p:cNvSpPr>
            <a:spLocks noChangeShapeType="1"/>
          </p:cNvSpPr>
          <p:nvPr/>
        </p:nvSpPr>
        <p:spPr bwMode="auto">
          <a:xfrm flipH="1">
            <a:off x="6226175" y="2211388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08" name="Line 62"/>
          <p:cNvSpPr>
            <a:spLocks noChangeShapeType="1"/>
          </p:cNvSpPr>
          <p:nvPr/>
        </p:nvSpPr>
        <p:spPr bwMode="auto">
          <a:xfrm flipH="1">
            <a:off x="6611938" y="2211388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09" name="Line 63"/>
          <p:cNvSpPr>
            <a:spLocks noChangeShapeType="1"/>
          </p:cNvSpPr>
          <p:nvPr/>
        </p:nvSpPr>
        <p:spPr bwMode="auto">
          <a:xfrm flipH="1">
            <a:off x="7331076" y="2227263"/>
            <a:ext cx="70961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10" name="Text Box 64"/>
          <p:cNvSpPr txBox="1">
            <a:spLocks noChangeArrowheads="1"/>
          </p:cNvSpPr>
          <p:nvPr/>
        </p:nvSpPr>
        <p:spPr bwMode="auto">
          <a:xfrm>
            <a:off x="9051925" y="25892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182311" name="Line 69"/>
          <p:cNvSpPr>
            <a:spLocks noChangeShapeType="1"/>
          </p:cNvSpPr>
          <p:nvPr/>
        </p:nvSpPr>
        <p:spPr bwMode="auto">
          <a:xfrm>
            <a:off x="8339138" y="2214564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12" name="Line 70"/>
          <p:cNvSpPr>
            <a:spLocks noChangeShapeType="1"/>
          </p:cNvSpPr>
          <p:nvPr/>
        </p:nvSpPr>
        <p:spPr bwMode="auto">
          <a:xfrm>
            <a:off x="8329614" y="2012950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13" name="Line 71"/>
          <p:cNvSpPr>
            <a:spLocks noChangeShapeType="1"/>
          </p:cNvSpPr>
          <p:nvPr/>
        </p:nvSpPr>
        <p:spPr bwMode="auto">
          <a:xfrm>
            <a:off x="9185275" y="1957389"/>
            <a:ext cx="5143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14" name="Text Box 72"/>
          <p:cNvSpPr txBox="1">
            <a:spLocks noChangeArrowheads="1"/>
          </p:cNvSpPr>
          <p:nvPr/>
        </p:nvSpPr>
        <p:spPr bwMode="auto">
          <a:xfrm>
            <a:off x="6216650" y="3132138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Electrical Engineering</a:t>
            </a:r>
          </a:p>
          <a:p>
            <a:pPr algn="ctr" eaLnBrk="1" hangingPunct="1"/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(VLAN ports 1-8)</a:t>
            </a:r>
          </a:p>
        </p:txBody>
      </p:sp>
      <p:sp>
        <p:nvSpPr>
          <p:cNvPr id="182315" name="Text Box 73"/>
          <p:cNvSpPr txBox="1">
            <a:spLocks noChangeArrowheads="1"/>
          </p:cNvSpPr>
          <p:nvPr/>
        </p:nvSpPr>
        <p:spPr bwMode="auto">
          <a:xfrm>
            <a:off x="8378826" y="3119438"/>
            <a:ext cx="143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Computer Science</a:t>
            </a:r>
          </a:p>
          <a:p>
            <a:pPr algn="ctr" eaLnBrk="1" hangingPunct="1"/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(VLAN ports 9-15)</a:t>
            </a:r>
          </a:p>
        </p:txBody>
      </p:sp>
      <p:sp>
        <p:nvSpPr>
          <p:cNvPr id="182316" name="Text Box 74"/>
          <p:cNvSpPr txBox="1">
            <a:spLocks noChangeArrowheads="1"/>
          </p:cNvSpPr>
          <p:nvPr/>
        </p:nvSpPr>
        <p:spPr bwMode="auto">
          <a:xfrm>
            <a:off x="8975725" y="1825626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15</a:t>
            </a:r>
          </a:p>
        </p:txBody>
      </p:sp>
      <p:sp>
        <p:nvSpPr>
          <p:cNvPr id="182317" name="Oval 81"/>
          <p:cNvSpPr>
            <a:spLocks noChangeArrowheads="1"/>
          </p:cNvSpPr>
          <p:nvPr/>
        </p:nvSpPr>
        <p:spPr bwMode="auto">
          <a:xfrm>
            <a:off x="7102476" y="2190751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18" name="Oval 82"/>
          <p:cNvSpPr>
            <a:spLocks noChangeArrowheads="1"/>
          </p:cNvSpPr>
          <p:nvPr/>
        </p:nvSpPr>
        <p:spPr bwMode="auto">
          <a:xfrm>
            <a:off x="7394576" y="2187576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19" name="Oval 83"/>
          <p:cNvSpPr>
            <a:spLocks noChangeArrowheads="1"/>
          </p:cNvSpPr>
          <p:nvPr/>
        </p:nvSpPr>
        <p:spPr bwMode="auto">
          <a:xfrm>
            <a:off x="7981951" y="2192339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20" name="Oval 84"/>
          <p:cNvSpPr>
            <a:spLocks noChangeArrowheads="1"/>
          </p:cNvSpPr>
          <p:nvPr/>
        </p:nvSpPr>
        <p:spPr bwMode="auto">
          <a:xfrm>
            <a:off x="8313738" y="2189164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21" name="Oval 85"/>
          <p:cNvSpPr>
            <a:spLocks noChangeArrowheads="1"/>
          </p:cNvSpPr>
          <p:nvPr/>
        </p:nvSpPr>
        <p:spPr bwMode="auto">
          <a:xfrm>
            <a:off x="8301038" y="1974851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22" name="Oval 86"/>
          <p:cNvSpPr>
            <a:spLocks noChangeArrowheads="1"/>
          </p:cNvSpPr>
          <p:nvPr/>
        </p:nvSpPr>
        <p:spPr bwMode="auto">
          <a:xfrm>
            <a:off x="9175751" y="1971676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23" name="Text Box 45"/>
          <p:cNvSpPr txBox="1">
            <a:spLocks noChangeArrowheads="1"/>
          </p:cNvSpPr>
          <p:nvPr/>
        </p:nvSpPr>
        <p:spPr bwMode="auto">
          <a:xfrm>
            <a:off x="6765925" y="2555876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grpSp>
        <p:nvGrpSpPr>
          <p:cNvPr id="182324" name="Group 44"/>
          <p:cNvGrpSpPr>
            <a:grpSpLocks/>
          </p:cNvGrpSpPr>
          <p:nvPr/>
        </p:nvGrpSpPr>
        <p:grpSpPr bwMode="auto">
          <a:xfrm>
            <a:off x="5689600" y="2397125"/>
            <a:ext cx="609600" cy="558800"/>
            <a:chOff x="-44" y="1473"/>
            <a:chExt cx="981" cy="1105"/>
          </a:xfrm>
        </p:grpSpPr>
        <p:pic>
          <p:nvPicPr>
            <p:cNvPr id="18241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1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5" name="Group 44"/>
          <p:cNvGrpSpPr>
            <a:grpSpLocks/>
          </p:cNvGrpSpPr>
          <p:nvPr/>
        </p:nvGrpSpPr>
        <p:grpSpPr bwMode="auto">
          <a:xfrm>
            <a:off x="6218238" y="2489200"/>
            <a:ext cx="609600" cy="558800"/>
            <a:chOff x="-44" y="1473"/>
            <a:chExt cx="981" cy="1105"/>
          </a:xfrm>
        </p:grpSpPr>
        <p:pic>
          <p:nvPicPr>
            <p:cNvPr id="18241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1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6" name="Group 44"/>
          <p:cNvGrpSpPr>
            <a:grpSpLocks/>
          </p:cNvGrpSpPr>
          <p:nvPr/>
        </p:nvGrpSpPr>
        <p:grpSpPr bwMode="auto">
          <a:xfrm>
            <a:off x="6938963" y="2509838"/>
            <a:ext cx="609600" cy="558800"/>
            <a:chOff x="-44" y="1473"/>
            <a:chExt cx="981" cy="1105"/>
          </a:xfrm>
        </p:grpSpPr>
        <p:pic>
          <p:nvPicPr>
            <p:cNvPr id="18241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1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7" name="Group 44"/>
          <p:cNvGrpSpPr>
            <a:grpSpLocks/>
          </p:cNvGrpSpPr>
          <p:nvPr/>
        </p:nvGrpSpPr>
        <p:grpSpPr bwMode="auto">
          <a:xfrm>
            <a:off x="7954963" y="2530475"/>
            <a:ext cx="609600" cy="558800"/>
            <a:chOff x="-44" y="1473"/>
            <a:chExt cx="981" cy="1105"/>
          </a:xfrm>
        </p:grpSpPr>
        <p:pic>
          <p:nvPicPr>
            <p:cNvPr id="18240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0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8" name="Group 44"/>
          <p:cNvGrpSpPr>
            <a:grpSpLocks/>
          </p:cNvGrpSpPr>
          <p:nvPr/>
        </p:nvGrpSpPr>
        <p:grpSpPr bwMode="auto">
          <a:xfrm>
            <a:off x="8462963" y="2540000"/>
            <a:ext cx="609600" cy="558800"/>
            <a:chOff x="-44" y="1473"/>
            <a:chExt cx="981" cy="1105"/>
          </a:xfrm>
        </p:grpSpPr>
        <p:pic>
          <p:nvPicPr>
            <p:cNvPr id="18240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0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9" name="Group 44"/>
          <p:cNvGrpSpPr>
            <a:grpSpLocks/>
          </p:cNvGrpSpPr>
          <p:nvPr/>
        </p:nvGrpSpPr>
        <p:grpSpPr bwMode="auto">
          <a:xfrm>
            <a:off x="9326563" y="2357438"/>
            <a:ext cx="609600" cy="558800"/>
            <a:chOff x="-44" y="1473"/>
            <a:chExt cx="981" cy="1105"/>
          </a:xfrm>
        </p:grpSpPr>
        <p:pic>
          <p:nvPicPr>
            <p:cNvPr id="18240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0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426075" y="3695701"/>
            <a:ext cx="5334000" cy="2593975"/>
            <a:chOff x="3902075" y="3695700"/>
            <a:chExt cx="5334289" cy="2593975"/>
          </a:xfrm>
        </p:grpSpPr>
        <p:sp>
          <p:nvSpPr>
            <p:cNvPr id="182332" name="Cloud"/>
            <p:cNvSpPr>
              <a:spLocks noChangeAspect="1" noEditPoints="1" noChangeArrowheads="1"/>
            </p:cNvSpPr>
            <p:nvPr/>
          </p:nvSpPr>
          <p:spPr bwMode="auto">
            <a:xfrm>
              <a:off x="4560888" y="4090988"/>
              <a:ext cx="4516437" cy="1214437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73734" name="Rectangle 263"/>
            <p:cNvSpPr>
              <a:spLocks noChangeArrowheads="1"/>
            </p:cNvSpPr>
            <p:nvPr/>
          </p:nvSpPr>
          <p:spPr bwMode="auto">
            <a:xfrm>
              <a:off x="5135630" y="4583113"/>
              <a:ext cx="269890" cy="20478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73735" name="Rectangle 262"/>
            <p:cNvSpPr>
              <a:spLocks noChangeArrowheads="1"/>
            </p:cNvSpPr>
            <p:nvPr/>
          </p:nvSpPr>
          <p:spPr bwMode="auto">
            <a:xfrm>
              <a:off x="8064726" y="4811713"/>
              <a:ext cx="279415" cy="238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182335" name="Line 61"/>
            <p:cNvSpPr>
              <a:spLocks noChangeShapeType="1"/>
            </p:cNvSpPr>
            <p:nvPr/>
          </p:nvSpPr>
          <p:spPr bwMode="auto">
            <a:xfrm flipH="1">
              <a:off x="4364038" y="4911725"/>
              <a:ext cx="901700" cy="27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182336" name="Line 62"/>
            <p:cNvSpPr>
              <a:spLocks noChangeShapeType="1"/>
            </p:cNvSpPr>
            <p:nvPr/>
          </p:nvSpPr>
          <p:spPr bwMode="auto">
            <a:xfrm flipH="1">
              <a:off x="4749800" y="4911725"/>
              <a:ext cx="806450" cy="419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182337" name="Line 63"/>
            <p:cNvSpPr>
              <a:spLocks noChangeShapeType="1"/>
            </p:cNvSpPr>
            <p:nvPr/>
          </p:nvSpPr>
          <p:spPr bwMode="auto">
            <a:xfrm flipH="1">
              <a:off x="5468938" y="4921250"/>
              <a:ext cx="684212" cy="366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182338" name="Text Box 72"/>
            <p:cNvSpPr txBox="1">
              <a:spLocks noChangeArrowheads="1"/>
            </p:cNvSpPr>
            <p:nvPr/>
          </p:nvSpPr>
          <p:spPr bwMode="auto">
            <a:xfrm>
              <a:off x="4354513" y="5832475"/>
              <a:ext cx="165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Electrical Engineering</a:t>
              </a:r>
            </a:p>
            <a:p>
              <a:pPr algn="ctr" eaLnBrk="1" hangingPunct="1"/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(VLAN ports 1-8)</a:t>
              </a:r>
            </a:p>
          </p:txBody>
        </p:sp>
        <p:sp>
          <p:nvSpPr>
            <p:cNvPr id="182339" name="Text Box 45"/>
            <p:cNvSpPr txBox="1">
              <a:spLocks noChangeArrowheads="1"/>
            </p:cNvSpPr>
            <p:nvPr/>
          </p:nvSpPr>
          <p:spPr bwMode="auto">
            <a:xfrm>
              <a:off x="4903788" y="5256213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0" dirty="0">
                  <a:solidFill>
                    <a:srgbClr val="000099"/>
                  </a:solidFill>
                  <a:latin typeface="Arial" charset="0"/>
                </a:rPr>
                <a:t>…</a:t>
              </a:r>
            </a:p>
          </p:txBody>
        </p:sp>
        <p:grpSp>
          <p:nvGrpSpPr>
            <p:cNvPr id="182340" name="Group 186"/>
            <p:cNvGrpSpPr>
              <a:grpSpLocks/>
            </p:cNvGrpSpPr>
            <p:nvPr/>
          </p:nvGrpSpPr>
          <p:grpSpPr bwMode="auto">
            <a:xfrm>
              <a:off x="5041900" y="4316413"/>
              <a:ext cx="1684338" cy="738187"/>
              <a:chOff x="3479" y="2610"/>
              <a:chExt cx="1061" cy="465"/>
            </a:xfrm>
          </p:grpSpPr>
          <p:sp>
            <p:nvSpPr>
              <p:cNvPr id="182385" name="Rectangle 80"/>
              <p:cNvSpPr>
                <a:spLocks noChangeArrowheads="1"/>
              </p:cNvSpPr>
              <p:nvPr/>
            </p:nvSpPr>
            <p:spPr bwMode="auto">
              <a:xfrm>
                <a:off x="3531" y="2914"/>
                <a:ext cx="183" cy="153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dirty="0">
                  <a:solidFill>
                    <a:srgbClr val="000099"/>
                  </a:solidFill>
                  <a:latin typeface="Arial" charset="0"/>
                </a:endParaRPr>
              </a:p>
            </p:txBody>
          </p:sp>
          <p:sp>
            <p:nvSpPr>
              <p:cNvPr id="182386" name="Rectangle 75"/>
              <p:cNvSpPr>
                <a:spLocks noChangeArrowheads="1"/>
              </p:cNvSpPr>
              <p:nvPr/>
            </p:nvSpPr>
            <p:spPr bwMode="auto">
              <a:xfrm>
                <a:off x="3711" y="2779"/>
                <a:ext cx="567" cy="285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dirty="0">
                  <a:solidFill>
                    <a:srgbClr val="000099"/>
                  </a:solidFill>
                  <a:latin typeface="Arial" charset="0"/>
                </a:endParaRPr>
              </a:p>
            </p:txBody>
          </p:sp>
          <p:sp>
            <p:nvSpPr>
              <p:cNvPr id="182387" name="Rectangle 2"/>
              <p:cNvSpPr>
                <a:spLocks noChangeArrowheads="1"/>
              </p:cNvSpPr>
              <p:nvPr/>
            </p:nvSpPr>
            <p:spPr bwMode="auto">
              <a:xfrm>
                <a:off x="3531" y="2774"/>
                <a:ext cx="745" cy="29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dirty="0">
                  <a:solidFill>
                    <a:srgbClr val="000099"/>
                  </a:solidFill>
                  <a:latin typeface="Arial" charset="0"/>
                </a:endParaRPr>
              </a:p>
            </p:txBody>
          </p:sp>
          <p:sp>
            <p:nvSpPr>
              <p:cNvPr id="182388" name="Line 3"/>
              <p:cNvSpPr>
                <a:spLocks noChangeShapeType="1"/>
              </p:cNvSpPr>
              <p:nvPr/>
            </p:nvSpPr>
            <p:spPr bwMode="auto">
              <a:xfrm>
                <a:off x="3532" y="2910"/>
                <a:ext cx="74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182389" name="Text Box 6"/>
              <p:cNvSpPr txBox="1">
                <a:spLocks noChangeArrowheads="1"/>
              </p:cNvSpPr>
              <p:nvPr/>
            </p:nvSpPr>
            <p:spPr bwMode="auto">
              <a:xfrm>
                <a:off x="3479" y="2748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99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182390" name="AutoShape 8"/>
              <p:cNvSpPr>
                <a:spLocks noChangeArrowheads="1"/>
              </p:cNvSpPr>
              <p:nvPr/>
            </p:nvSpPr>
            <p:spPr bwMode="auto">
              <a:xfrm>
                <a:off x="3513" y="2611"/>
                <a:ext cx="1027" cy="165"/>
              </a:xfrm>
              <a:prstGeom prst="parallelogram">
                <a:avLst>
                  <a:gd name="adj" fmla="val 15560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dirty="0">
                  <a:solidFill>
                    <a:srgbClr val="000099"/>
                  </a:solidFill>
                  <a:latin typeface="Arial" charset="0"/>
                </a:endParaRPr>
              </a:p>
            </p:txBody>
          </p:sp>
          <p:sp>
            <p:nvSpPr>
              <p:cNvPr id="182391" name="Freeform 10"/>
              <p:cNvSpPr>
                <a:spLocks/>
              </p:cNvSpPr>
              <p:nvPr/>
            </p:nvSpPr>
            <p:spPr bwMode="auto">
              <a:xfrm>
                <a:off x="3628" y="2639"/>
                <a:ext cx="746" cy="105"/>
              </a:xfrm>
              <a:custGeom>
                <a:avLst/>
                <a:gdLst>
                  <a:gd name="T0" fmla="*/ 0 w 678"/>
                  <a:gd name="T1" fmla="*/ 83 h 110"/>
                  <a:gd name="T2" fmla="*/ 263 w 678"/>
                  <a:gd name="T3" fmla="*/ 82 h 110"/>
                  <a:gd name="T4" fmla="*/ 1007 w 678"/>
                  <a:gd name="T5" fmla="*/ 0 h 110"/>
                  <a:gd name="T6" fmla="*/ 1204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182392" name="Line 18"/>
              <p:cNvSpPr>
                <a:spLocks noChangeShapeType="1"/>
              </p:cNvSpPr>
              <p:nvPr/>
            </p:nvSpPr>
            <p:spPr bwMode="auto">
              <a:xfrm>
                <a:off x="3897" y="2777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182393" name="Line 21"/>
              <p:cNvSpPr>
                <a:spLocks noChangeShapeType="1"/>
              </p:cNvSpPr>
              <p:nvPr/>
            </p:nvSpPr>
            <p:spPr bwMode="auto">
              <a:xfrm>
                <a:off x="3714" y="2775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182394" name="Line 22"/>
              <p:cNvSpPr>
                <a:spLocks noChangeShapeType="1"/>
              </p:cNvSpPr>
              <p:nvPr/>
            </p:nvSpPr>
            <p:spPr bwMode="auto">
              <a:xfrm>
                <a:off x="3531" y="2783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182395" name="Line 23"/>
              <p:cNvSpPr>
                <a:spLocks noChangeShapeType="1"/>
              </p:cNvSpPr>
              <p:nvPr/>
            </p:nvSpPr>
            <p:spPr bwMode="auto">
              <a:xfrm>
                <a:off x="4074" y="2780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182396" name="Text Box 26"/>
              <p:cNvSpPr txBox="1">
                <a:spLocks noChangeArrowheads="1"/>
              </p:cNvSpPr>
              <p:nvPr/>
            </p:nvSpPr>
            <p:spPr bwMode="auto">
              <a:xfrm>
                <a:off x="4034" y="2880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99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182397" name="Text Box 30"/>
              <p:cNvSpPr txBox="1">
                <a:spLocks noChangeArrowheads="1"/>
              </p:cNvSpPr>
              <p:nvPr/>
            </p:nvSpPr>
            <p:spPr bwMode="auto">
              <a:xfrm>
                <a:off x="3485" y="2874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99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182398" name="Text Box 57"/>
              <p:cNvSpPr txBox="1">
                <a:spLocks noChangeArrowheads="1"/>
              </p:cNvSpPr>
              <p:nvPr/>
            </p:nvSpPr>
            <p:spPr bwMode="auto">
              <a:xfrm>
                <a:off x="4031" y="274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99"/>
                    </a:solidFill>
                    <a:latin typeface="Arial" charset="0"/>
                  </a:rPr>
                  <a:t>7</a:t>
                </a:r>
              </a:p>
            </p:txBody>
          </p:sp>
          <p:sp>
            <p:nvSpPr>
              <p:cNvPr id="182399" name="Oval 81"/>
              <p:cNvSpPr>
                <a:spLocks noChangeArrowheads="1"/>
              </p:cNvSpPr>
              <p:nvPr/>
            </p:nvSpPr>
            <p:spPr bwMode="auto">
              <a:xfrm>
                <a:off x="3604" y="2972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dirty="0">
                  <a:solidFill>
                    <a:srgbClr val="000099"/>
                  </a:solidFill>
                  <a:latin typeface="Arial" charset="0"/>
                </a:endParaRPr>
              </a:p>
            </p:txBody>
          </p:sp>
          <p:sp>
            <p:nvSpPr>
              <p:cNvPr id="182400" name="Oval 82"/>
              <p:cNvSpPr>
                <a:spLocks noChangeArrowheads="1"/>
              </p:cNvSpPr>
              <p:nvPr/>
            </p:nvSpPr>
            <p:spPr bwMode="auto">
              <a:xfrm>
                <a:off x="3788" y="2970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dirty="0">
                  <a:solidFill>
                    <a:srgbClr val="000099"/>
                  </a:solidFill>
                  <a:latin typeface="Arial" charset="0"/>
                </a:endParaRPr>
              </a:p>
            </p:txBody>
          </p:sp>
          <p:sp>
            <p:nvSpPr>
              <p:cNvPr id="182401" name="Oval 83"/>
              <p:cNvSpPr>
                <a:spLocks noChangeArrowheads="1"/>
              </p:cNvSpPr>
              <p:nvPr/>
            </p:nvSpPr>
            <p:spPr bwMode="auto">
              <a:xfrm>
                <a:off x="4158" y="2973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dirty="0">
                  <a:solidFill>
                    <a:srgbClr val="000099"/>
                  </a:solidFill>
                  <a:latin typeface="Arial" charset="0"/>
                </a:endParaRPr>
              </a:p>
            </p:txBody>
          </p:sp>
          <p:sp>
            <p:nvSpPr>
              <p:cNvPr id="182402" name="Freeform 10"/>
              <p:cNvSpPr>
                <a:spLocks/>
              </p:cNvSpPr>
              <p:nvPr/>
            </p:nvSpPr>
            <p:spPr bwMode="auto">
              <a:xfrm flipV="1">
                <a:off x="3754" y="2639"/>
                <a:ext cx="550" cy="105"/>
              </a:xfrm>
              <a:custGeom>
                <a:avLst/>
                <a:gdLst>
                  <a:gd name="T0" fmla="*/ 0 w 678"/>
                  <a:gd name="T1" fmla="*/ 83 h 110"/>
                  <a:gd name="T2" fmla="*/ 42 w 678"/>
                  <a:gd name="T3" fmla="*/ 82 h 110"/>
                  <a:gd name="T4" fmla="*/ 162 w 678"/>
                  <a:gd name="T5" fmla="*/ 0 h 110"/>
                  <a:gd name="T6" fmla="*/ 193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182403" name="Freeform 185"/>
              <p:cNvSpPr>
                <a:spLocks/>
              </p:cNvSpPr>
              <p:nvPr/>
            </p:nvSpPr>
            <p:spPr bwMode="auto">
              <a:xfrm>
                <a:off x="4274" y="2610"/>
                <a:ext cx="264" cy="456"/>
              </a:xfrm>
              <a:custGeom>
                <a:avLst/>
                <a:gdLst>
                  <a:gd name="T0" fmla="*/ 264 w 264"/>
                  <a:gd name="T1" fmla="*/ 0 h 456"/>
                  <a:gd name="T2" fmla="*/ 262 w 264"/>
                  <a:gd name="T3" fmla="*/ 248 h 456"/>
                  <a:gd name="T4" fmla="*/ 0 w 264"/>
                  <a:gd name="T5" fmla="*/ 456 h 4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4" h="456">
                    <a:moveTo>
                      <a:pt x="264" y="0"/>
                    </a:moveTo>
                    <a:lnTo>
                      <a:pt x="262" y="248"/>
                    </a:lnTo>
                    <a:lnTo>
                      <a:pt x="0" y="456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82341" name="Group 210"/>
            <p:cNvGrpSpPr>
              <a:grpSpLocks/>
            </p:cNvGrpSpPr>
            <p:nvPr/>
          </p:nvGrpSpPr>
          <p:grpSpPr bwMode="auto">
            <a:xfrm>
              <a:off x="7080250" y="4318000"/>
              <a:ext cx="1698625" cy="742950"/>
              <a:chOff x="1003" y="3585"/>
              <a:chExt cx="1070" cy="468"/>
            </a:xfrm>
          </p:grpSpPr>
          <p:grpSp>
            <p:nvGrpSpPr>
              <p:cNvPr id="182366" name="Group 207"/>
              <p:cNvGrpSpPr>
                <a:grpSpLocks/>
              </p:cNvGrpSpPr>
              <p:nvPr/>
            </p:nvGrpSpPr>
            <p:grpSpPr bwMode="auto">
              <a:xfrm>
                <a:off x="1003" y="3723"/>
                <a:ext cx="796" cy="330"/>
                <a:chOff x="2444" y="3759"/>
                <a:chExt cx="796" cy="330"/>
              </a:xfrm>
            </p:grpSpPr>
            <p:sp>
              <p:nvSpPr>
                <p:cNvPr id="182373" name="Rectangle 77"/>
                <p:cNvSpPr>
                  <a:spLocks noChangeArrowheads="1"/>
                </p:cNvSpPr>
                <p:nvPr/>
              </p:nvSpPr>
              <p:spPr bwMode="auto">
                <a:xfrm>
                  <a:off x="3057" y="3793"/>
                  <a:ext cx="183" cy="1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dirty="0">
                    <a:solidFill>
                      <a:srgbClr val="000099"/>
                    </a:solidFill>
                    <a:latin typeface="Arial" charset="0"/>
                  </a:endParaRPr>
                </a:p>
              </p:txBody>
            </p:sp>
            <p:sp>
              <p:nvSpPr>
                <p:cNvPr id="182374" name="Rectangle 76"/>
                <p:cNvSpPr>
                  <a:spLocks noChangeArrowheads="1"/>
                </p:cNvSpPr>
                <p:nvPr/>
              </p:nvSpPr>
              <p:spPr bwMode="auto">
                <a:xfrm>
                  <a:off x="2496" y="3796"/>
                  <a:ext cx="561" cy="28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dirty="0">
                    <a:solidFill>
                      <a:srgbClr val="000099"/>
                    </a:solidFill>
                    <a:latin typeface="Arial" charset="0"/>
                  </a:endParaRPr>
                </a:p>
              </p:txBody>
            </p:sp>
            <p:sp>
              <p:nvSpPr>
                <p:cNvPr id="182375" name="Line 17"/>
                <p:cNvSpPr>
                  <a:spLocks noChangeShapeType="1"/>
                </p:cNvSpPr>
                <p:nvPr/>
              </p:nvSpPr>
              <p:spPr bwMode="auto">
                <a:xfrm>
                  <a:off x="2874" y="3797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82376" name="Line 24"/>
                <p:cNvSpPr>
                  <a:spLocks noChangeShapeType="1"/>
                </p:cNvSpPr>
                <p:nvPr/>
              </p:nvSpPr>
              <p:spPr bwMode="auto">
                <a:xfrm>
                  <a:off x="2688" y="3794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82377" name="Line 25"/>
                <p:cNvSpPr>
                  <a:spLocks noChangeShapeType="1"/>
                </p:cNvSpPr>
                <p:nvPr/>
              </p:nvSpPr>
              <p:spPr bwMode="auto">
                <a:xfrm>
                  <a:off x="3060" y="3791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8237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456" y="3762"/>
                  <a:ext cx="15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99"/>
                      </a:solidFill>
                      <a:latin typeface="Arial" charset="0"/>
                    </a:rPr>
                    <a:t>9</a:t>
                  </a:r>
                </a:p>
              </p:txBody>
            </p:sp>
            <p:sp>
              <p:nvSpPr>
                <p:cNvPr id="18237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008" y="3900"/>
                  <a:ext cx="188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99"/>
                      </a:solidFill>
                      <a:latin typeface="Arial" charset="0"/>
                    </a:rPr>
                    <a:t>16</a:t>
                  </a:r>
                </a:p>
              </p:txBody>
            </p:sp>
            <p:sp>
              <p:nvSpPr>
                <p:cNvPr id="18238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444" y="3900"/>
                  <a:ext cx="188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99"/>
                      </a:solidFill>
                      <a:latin typeface="Arial" charset="0"/>
                    </a:rPr>
                    <a:t>10</a:t>
                  </a:r>
                </a:p>
              </p:txBody>
            </p:sp>
            <p:sp>
              <p:nvSpPr>
                <p:cNvPr id="182381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005" y="3759"/>
                  <a:ext cx="188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99"/>
                      </a:solidFill>
                      <a:latin typeface="Arial" charset="0"/>
                    </a:rPr>
                    <a:t>15</a:t>
                  </a:r>
                </a:p>
              </p:txBody>
            </p:sp>
            <p:sp>
              <p:nvSpPr>
                <p:cNvPr id="182382" name="Oval 84"/>
                <p:cNvSpPr>
                  <a:spLocks noChangeArrowheads="1"/>
                </p:cNvSpPr>
                <p:nvPr/>
              </p:nvSpPr>
              <p:spPr bwMode="auto">
                <a:xfrm>
                  <a:off x="2588" y="3988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dirty="0">
                    <a:solidFill>
                      <a:srgbClr val="000099"/>
                    </a:solidFill>
                    <a:latin typeface="Arial" charset="0"/>
                  </a:endParaRPr>
                </a:p>
              </p:txBody>
            </p:sp>
            <p:sp>
              <p:nvSpPr>
                <p:cNvPr id="182383" name="Oval 85"/>
                <p:cNvSpPr>
                  <a:spLocks noChangeArrowheads="1"/>
                </p:cNvSpPr>
                <p:nvPr/>
              </p:nvSpPr>
              <p:spPr bwMode="auto">
                <a:xfrm>
                  <a:off x="2580" y="3853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dirty="0">
                    <a:solidFill>
                      <a:srgbClr val="000099"/>
                    </a:solidFill>
                    <a:latin typeface="Arial" charset="0"/>
                  </a:endParaRPr>
                </a:p>
              </p:txBody>
            </p:sp>
            <p:sp>
              <p:nvSpPr>
                <p:cNvPr id="182384" name="Oval 86"/>
                <p:cNvSpPr>
                  <a:spLocks noChangeArrowheads="1"/>
                </p:cNvSpPr>
                <p:nvPr/>
              </p:nvSpPr>
              <p:spPr bwMode="auto">
                <a:xfrm>
                  <a:off x="3131" y="3851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dirty="0">
                    <a:solidFill>
                      <a:srgbClr val="000099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182367" name="AutoShape 8"/>
              <p:cNvSpPr>
                <a:spLocks noChangeArrowheads="1"/>
              </p:cNvSpPr>
              <p:nvPr/>
            </p:nvSpPr>
            <p:spPr bwMode="auto">
              <a:xfrm>
                <a:off x="1046" y="3586"/>
                <a:ext cx="1027" cy="165"/>
              </a:xfrm>
              <a:prstGeom prst="parallelogram">
                <a:avLst>
                  <a:gd name="adj" fmla="val 15560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dirty="0">
                  <a:solidFill>
                    <a:srgbClr val="000099"/>
                  </a:solidFill>
                  <a:latin typeface="Arial" charset="0"/>
                </a:endParaRPr>
              </a:p>
            </p:txBody>
          </p:sp>
          <p:sp>
            <p:nvSpPr>
              <p:cNvPr id="182368" name="Freeform 10"/>
              <p:cNvSpPr>
                <a:spLocks/>
              </p:cNvSpPr>
              <p:nvPr/>
            </p:nvSpPr>
            <p:spPr bwMode="auto">
              <a:xfrm>
                <a:off x="1161" y="3614"/>
                <a:ext cx="746" cy="105"/>
              </a:xfrm>
              <a:custGeom>
                <a:avLst/>
                <a:gdLst>
                  <a:gd name="T0" fmla="*/ 0 w 678"/>
                  <a:gd name="T1" fmla="*/ 83 h 110"/>
                  <a:gd name="T2" fmla="*/ 263 w 678"/>
                  <a:gd name="T3" fmla="*/ 82 h 110"/>
                  <a:gd name="T4" fmla="*/ 1007 w 678"/>
                  <a:gd name="T5" fmla="*/ 0 h 110"/>
                  <a:gd name="T6" fmla="*/ 1204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182369" name="Freeform 10"/>
              <p:cNvSpPr>
                <a:spLocks/>
              </p:cNvSpPr>
              <p:nvPr/>
            </p:nvSpPr>
            <p:spPr bwMode="auto">
              <a:xfrm flipV="1">
                <a:off x="1287" y="3614"/>
                <a:ext cx="550" cy="105"/>
              </a:xfrm>
              <a:custGeom>
                <a:avLst/>
                <a:gdLst>
                  <a:gd name="T0" fmla="*/ 0 w 678"/>
                  <a:gd name="T1" fmla="*/ 83 h 110"/>
                  <a:gd name="T2" fmla="*/ 42 w 678"/>
                  <a:gd name="T3" fmla="*/ 82 h 110"/>
                  <a:gd name="T4" fmla="*/ 162 w 678"/>
                  <a:gd name="T5" fmla="*/ 0 h 110"/>
                  <a:gd name="T6" fmla="*/ 193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182370" name="Freeform 206"/>
              <p:cNvSpPr>
                <a:spLocks/>
              </p:cNvSpPr>
              <p:nvPr/>
            </p:nvSpPr>
            <p:spPr bwMode="auto">
              <a:xfrm>
                <a:off x="1807" y="3585"/>
                <a:ext cx="264" cy="456"/>
              </a:xfrm>
              <a:custGeom>
                <a:avLst/>
                <a:gdLst>
                  <a:gd name="T0" fmla="*/ 264 w 264"/>
                  <a:gd name="T1" fmla="*/ 0 h 456"/>
                  <a:gd name="T2" fmla="*/ 262 w 264"/>
                  <a:gd name="T3" fmla="*/ 248 h 456"/>
                  <a:gd name="T4" fmla="*/ 0 w 264"/>
                  <a:gd name="T5" fmla="*/ 456 h 4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4" h="456">
                    <a:moveTo>
                      <a:pt x="264" y="0"/>
                    </a:moveTo>
                    <a:lnTo>
                      <a:pt x="262" y="248"/>
                    </a:lnTo>
                    <a:lnTo>
                      <a:pt x="0" y="456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182371" name="Freeform 208"/>
              <p:cNvSpPr>
                <a:spLocks/>
              </p:cNvSpPr>
              <p:nvPr/>
            </p:nvSpPr>
            <p:spPr bwMode="auto">
              <a:xfrm>
                <a:off x="1044" y="3747"/>
                <a:ext cx="762" cy="303"/>
              </a:xfrm>
              <a:custGeom>
                <a:avLst/>
                <a:gdLst>
                  <a:gd name="T0" fmla="*/ 0 w 762"/>
                  <a:gd name="T1" fmla="*/ 3 h 303"/>
                  <a:gd name="T2" fmla="*/ 0 w 762"/>
                  <a:gd name="T3" fmla="*/ 303 h 303"/>
                  <a:gd name="T4" fmla="*/ 762 w 762"/>
                  <a:gd name="T5" fmla="*/ 303 h 303"/>
                  <a:gd name="T6" fmla="*/ 762 w 762"/>
                  <a:gd name="T7" fmla="*/ 0 h 30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62" h="303">
                    <a:moveTo>
                      <a:pt x="0" y="3"/>
                    </a:moveTo>
                    <a:lnTo>
                      <a:pt x="0" y="303"/>
                    </a:lnTo>
                    <a:lnTo>
                      <a:pt x="762" y="303"/>
                    </a:lnTo>
                    <a:lnTo>
                      <a:pt x="762" y="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73840" name="Line 209"/>
              <p:cNvSpPr>
                <a:spLocks noChangeShapeType="1"/>
              </p:cNvSpPr>
              <p:nvPr/>
            </p:nvSpPr>
            <p:spPr bwMode="auto">
              <a:xfrm flipV="1">
                <a:off x="1044" y="3888"/>
                <a:ext cx="768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182342" name="Text Box 64"/>
            <p:cNvSpPr txBox="1">
              <a:spLocks noChangeArrowheads="1"/>
            </p:cNvSpPr>
            <p:nvPr/>
          </p:nvSpPr>
          <p:spPr bwMode="auto">
            <a:xfrm>
              <a:off x="8037513" y="5297488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0" dirty="0">
                  <a:solidFill>
                    <a:srgbClr val="000099"/>
                  </a:solidFill>
                  <a:latin typeface="Arial" charset="0"/>
                </a:rPr>
                <a:t>…</a:t>
              </a:r>
            </a:p>
          </p:txBody>
        </p:sp>
        <p:sp>
          <p:nvSpPr>
            <p:cNvPr id="182343" name="Line 69"/>
            <p:cNvSpPr>
              <a:spLocks noChangeShapeType="1"/>
            </p:cNvSpPr>
            <p:nvPr/>
          </p:nvSpPr>
          <p:spPr bwMode="auto">
            <a:xfrm>
              <a:off x="7324725" y="4922838"/>
              <a:ext cx="10160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182344" name="Line 70"/>
            <p:cNvSpPr>
              <a:spLocks noChangeShapeType="1"/>
            </p:cNvSpPr>
            <p:nvPr/>
          </p:nvSpPr>
          <p:spPr bwMode="auto">
            <a:xfrm>
              <a:off x="7315200" y="4721225"/>
              <a:ext cx="479425" cy="603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182345" name="Line 71"/>
            <p:cNvSpPr>
              <a:spLocks noChangeShapeType="1"/>
            </p:cNvSpPr>
            <p:nvPr/>
          </p:nvSpPr>
          <p:spPr bwMode="auto">
            <a:xfrm>
              <a:off x="8170863" y="4665663"/>
              <a:ext cx="514350" cy="484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182346" name="Text Box 73"/>
            <p:cNvSpPr txBox="1">
              <a:spLocks noChangeArrowheads="1"/>
            </p:cNvSpPr>
            <p:nvPr/>
          </p:nvSpPr>
          <p:spPr bwMode="auto">
            <a:xfrm>
              <a:off x="7364413" y="5827713"/>
              <a:ext cx="14335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Computer Science</a:t>
              </a:r>
            </a:p>
            <a:p>
              <a:pPr algn="ctr" eaLnBrk="1" hangingPunct="1"/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(VLAN ports 9-16)</a:t>
              </a:r>
            </a:p>
          </p:txBody>
        </p:sp>
        <p:sp>
          <p:nvSpPr>
            <p:cNvPr id="73796" name="Rectangle 211"/>
            <p:cNvSpPr>
              <a:spLocks noChangeArrowheads="1"/>
            </p:cNvSpPr>
            <p:nvPr/>
          </p:nvSpPr>
          <p:spPr bwMode="auto">
            <a:xfrm>
              <a:off x="4095760" y="3695700"/>
              <a:ext cx="5140604" cy="500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defRPr/>
              </a:pPr>
              <a:r>
                <a:rPr lang="en-US" sz="2400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… operates as </a:t>
              </a:r>
              <a:r>
                <a:rPr lang="en-US" sz="24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multiple</a:t>
              </a:r>
              <a:r>
                <a:rPr lang="en-US" sz="2400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 virtual switches</a:t>
              </a:r>
            </a:p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0"/>
                <a:buChar char="v"/>
                <a:defRPr/>
              </a:pPr>
              <a:endParaRPr lang="en-US" sz="2000" dirty="0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182348" name="Group 44"/>
            <p:cNvGrpSpPr>
              <a:grpSpLocks/>
            </p:cNvGrpSpPr>
            <p:nvPr/>
          </p:nvGrpSpPr>
          <p:grpSpPr bwMode="auto">
            <a:xfrm>
              <a:off x="3902075" y="5110163"/>
              <a:ext cx="609600" cy="558800"/>
              <a:chOff x="-44" y="1473"/>
              <a:chExt cx="981" cy="1105"/>
            </a:xfrm>
          </p:grpSpPr>
          <p:pic>
            <p:nvPicPr>
              <p:cNvPr id="18236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6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82349" name="Group 44"/>
            <p:cNvGrpSpPr>
              <a:grpSpLocks/>
            </p:cNvGrpSpPr>
            <p:nvPr/>
          </p:nvGrpSpPr>
          <p:grpSpPr bwMode="auto">
            <a:xfrm>
              <a:off x="4429125" y="5202238"/>
              <a:ext cx="609600" cy="558800"/>
              <a:chOff x="-44" y="1473"/>
              <a:chExt cx="981" cy="1105"/>
            </a:xfrm>
          </p:grpSpPr>
          <p:pic>
            <p:nvPicPr>
              <p:cNvPr id="18236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6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82350" name="Group 44"/>
            <p:cNvGrpSpPr>
              <a:grpSpLocks/>
            </p:cNvGrpSpPr>
            <p:nvPr/>
          </p:nvGrpSpPr>
          <p:grpSpPr bwMode="auto">
            <a:xfrm>
              <a:off x="5151438" y="5222875"/>
              <a:ext cx="609600" cy="558800"/>
              <a:chOff x="-44" y="1473"/>
              <a:chExt cx="981" cy="1105"/>
            </a:xfrm>
          </p:grpSpPr>
          <p:pic>
            <p:nvPicPr>
              <p:cNvPr id="18236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6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82351" name="Group 44"/>
            <p:cNvGrpSpPr>
              <a:grpSpLocks/>
            </p:cNvGrpSpPr>
            <p:nvPr/>
          </p:nvGrpSpPr>
          <p:grpSpPr bwMode="auto">
            <a:xfrm>
              <a:off x="6969125" y="5253038"/>
              <a:ext cx="609600" cy="558800"/>
              <a:chOff x="-44" y="1473"/>
              <a:chExt cx="981" cy="1105"/>
            </a:xfrm>
          </p:grpSpPr>
          <p:pic>
            <p:nvPicPr>
              <p:cNvPr id="18235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5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82352" name="Group 44"/>
            <p:cNvGrpSpPr>
              <a:grpSpLocks/>
            </p:cNvGrpSpPr>
            <p:nvPr/>
          </p:nvGrpSpPr>
          <p:grpSpPr bwMode="auto">
            <a:xfrm>
              <a:off x="7477125" y="5262563"/>
              <a:ext cx="609600" cy="558800"/>
              <a:chOff x="-44" y="1473"/>
              <a:chExt cx="981" cy="1105"/>
            </a:xfrm>
          </p:grpSpPr>
          <p:pic>
            <p:nvPicPr>
              <p:cNvPr id="18235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5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82353" name="Group 44"/>
            <p:cNvGrpSpPr>
              <a:grpSpLocks/>
            </p:cNvGrpSpPr>
            <p:nvPr/>
          </p:nvGrpSpPr>
          <p:grpSpPr bwMode="auto">
            <a:xfrm>
              <a:off x="8340725" y="5080000"/>
              <a:ext cx="609600" cy="558800"/>
              <a:chOff x="-44" y="1473"/>
              <a:chExt cx="981" cy="1105"/>
            </a:xfrm>
          </p:grpSpPr>
          <p:pic>
            <p:nvPicPr>
              <p:cNvPr id="18235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5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</p:grpSp>
      <p:pic>
        <p:nvPicPr>
          <p:cNvPr id="182331" name="Picture 24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" y="828675"/>
            <a:ext cx="16557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266473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115"/>
          <p:cNvSpPr>
            <a:spLocks noChangeArrowheads="1"/>
          </p:cNvSpPr>
          <p:nvPr/>
        </p:nvSpPr>
        <p:spPr bwMode="auto">
          <a:xfrm>
            <a:off x="9255125" y="3063875"/>
            <a:ext cx="2794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4757" name="Rectangle 4"/>
          <p:cNvSpPr>
            <a:spLocks noChangeArrowheads="1"/>
          </p:cNvSpPr>
          <p:nvPr/>
        </p:nvSpPr>
        <p:spPr bwMode="auto">
          <a:xfrm>
            <a:off x="7181850" y="2847975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47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Port-based VLAN</a:t>
            </a:r>
          </a:p>
        </p:txBody>
      </p:sp>
      <p:sp>
        <p:nvSpPr>
          <p:cNvPr id="183302" name="Rectangle 80"/>
          <p:cNvSpPr>
            <a:spLocks noChangeArrowheads="1"/>
          </p:cNvSpPr>
          <p:nvPr/>
        </p:nvSpPr>
        <p:spPr bwMode="auto">
          <a:xfrm>
            <a:off x="7173913" y="3057525"/>
            <a:ext cx="290512" cy="24288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3" name="Rectangle 77"/>
          <p:cNvSpPr>
            <a:spLocks noChangeArrowheads="1"/>
          </p:cNvSpPr>
          <p:nvPr/>
        </p:nvSpPr>
        <p:spPr bwMode="auto">
          <a:xfrm>
            <a:off x="9245601" y="2838450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4" name="Rectangle 76"/>
          <p:cNvSpPr>
            <a:spLocks noChangeArrowheads="1"/>
          </p:cNvSpPr>
          <p:nvPr/>
        </p:nvSpPr>
        <p:spPr bwMode="auto">
          <a:xfrm>
            <a:off x="8355014" y="2843213"/>
            <a:ext cx="890587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5" name="Rectangle 75"/>
          <p:cNvSpPr>
            <a:spLocks noChangeArrowheads="1"/>
          </p:cNvSpPr>
          <p:nvPr/>
        </p:nvSpPr>
        <p:spPr bwMode="auto">
          <a:xfrm>
            <a:off x="7459663" y="2843214"/>
            <a:ext cx="900112" cy="45243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6" name="Rectangle 2"/>
          <p:cNvSpPr>
            <a:spLocks noChangeArrowheads="1"/>
          </p:cNvSpPr>
          <p:nvPr/>
        </p:nvSpPr>
        <p:spPr bwMode="auto">
          <a:xfrm>
            <a:off x="7173914" y="2835276"/>
            <a:ext cx="2370137" cy="46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7" name="Line 3"/>
          <p:cNvSpPr>
            <a:spLocks noChangeShapeType="1"/>
          </p:cNvSpPr>
          <p:nvPr/>
        </p:nvSpPr>
        <p:spPr bwMode="auto">
          <a:xfrm>
            <a:off x="7175500" y="3051176"/>
            <a:ext cx="23510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08" name="Text Box 6"/>
          <p:cNvSpPr txBox="1">
            <a:spLocks noChangeArrowheads="1"/>
          </p:cNvSpPr>
          <p:nvPr/>
        </p:nvSpPr>
        <p:spPr bwMode="auto">
          <a:xfrm>
            <a:off x="7091363" y="279400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83309" name="Line 7"/>
          <p:cNvSpPr>
            <a:spLocks noChangeShapeType="1"/>
          </p:cNvSpPr>
          <p:nvPr/>
        </p:nvSpPr>
        <p:spPr bwMode="auto">
          <a:xfrm>
            <a:off x="8355013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0" name="AutoShape 8"/>
          <p:cNvSpPr>
            <a:spLocks noChangeArrowheads="1"/>
          </p:cNvSpPr>
          <p:nvPr/>
        </p:nvSpPr>
        <p:spPr bwMode="auto">
          <a:xfrm>
            <a:off x="7145339" y="2576514"/>
            <a:ext cx="3176587" cy="261937"/>
          </a:xfrm>
          <a:prstGeom prst="parallelogram">
            <a:avLst>
              <a:gd name="adj" fmla="val 3031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11" name="Freeform 9"/>
          <p:cNvSpPr>
            <a:spLocks/>
          </p:cNvSpPr>
          <p:nvPr/>
        </p:nvSpPr>
        <p:spPr bwMode="auto">
          <a:xfrm>
            <a:off x="9548814" y="2579689"/>
            <a:ext cx="763587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2" name="Freeform 10"/>
          <p:cNvSpPr>
            <a:spLocks/>
          </p:cNvSpPr>
          <p:nvPr/>
        </p:nvSpPr>
        <p:spPr bwMode="auto">
          <a:xfrm>
            <a:off x="7546975" y="2624138"/>
            <a:ext cx="2228850" cy="150812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3" name="Freeform 11"/>
          <p:cNvSpPr>
            <a:spLocks/>
          </p:cNvSpPr>
          <p:nvPr/>
        </p:nvSpPr>
        <p:spPr bwMode="auto">
          <a:xfrm>
            <a:off x="8020051" y="2624139"/>
            <a:ext cx="1420813" cy="166687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4" name="Line 17"/>
          <p:cNvSpPr>
            <a:spLocks noChangeShapeType="1"/>
          </p:cNvSpPr>
          <p:nvPr/>
        </p:nvSpPr>
        <p:spPr bwMode="auto">
          <a:xfrm>
            <a:off x="8955088" y="28448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5" name="Line 18"/>
          <p:cNvSpPr>
            <a:spLocks noChangeShapeType="1"/>
          </p:cNvSpPr>
          <p:nvPr/>
        </p:nvSpPr>
        <p:spPr bwMode="auto">
          <a:xfrm>
            <a:off x="7754938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6" name="Line 21"/>
          <p:cNvSpPr>
            <a:spLocks noChangeShapeType="1"/>
          </p:cNvSpPr>
          <p:nvPr/>
        </p:nvSpPr>
        <p:spPr bwMode="auto">
          <a:xfrm>
            <a:off x="7464425" y="28368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7" name="Line 22"/>
          <p:cNvSpPr>
            <a:spLocks noChangeShapeType="1"/>
          </p:cNvSpPr>
          <p:nvPr/>
        </p:nvSpPr>
        <p:spPr bwMode="auto">
          <a:xfrm>
            <a:off x="7173913" y="28495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8" name="Line 23"/>
          <p:cNvSpPr>
            <a:spLocks noChangeShapeType="1"/>
          </p:cNvSpPr>
          <p:nvPr/>
        </p:nvSpPr>
        <p:spPr bwMode="auto">
          <a:xfrm>
            <a:off x="8035925" y="28448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9" name="Line 24"/>
          <p:cNvSpPr>
            <a:spLocks noChangeShapeType="1"/>
          </p:cNvSpPr>
          <p:nvPr/>
        </p:nvSpPr>
        <p:spPr bwMode="auto">
          <a:xfrm>
            <a:off x="8659813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20" name="Line 25"/>
          <p:cNvSpPr>
            <a:spLocks noChangeShapeType="1"/>
          </p:cNvSpPr>
          <p:nvPr/>
        </p:nvSpPr>
        <p:spPr bwMode="auto">
          <a:xfrm>
            <a:off x="9250363" y="283527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21" name="Text Box 26"/>
          <p:cNvSpPr txBox="1">
            <a:spLocks noChangeArrowheads="1"/>
          </p:cNvSpPr>
          <p:nvPr/>
        </p:nvSpPr>
        <p:spPr bwMode="auto">
          <a:xfrm>
            <a:off x="7972425" y="300355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183322" name="Text Box 27"/>
          <p:cNvSpPr txBox="1">
            <a:spLocks noChangeArrowheads="1"/>
          </p:cNvSpPr>
          <p:nvPr/>
        </p:nvSpPr>
        <p:spPr bwMode="auto">
          <a:xfrm>
            <a:off x="8291513" y="27892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183323" name="Text Box 28"/>
          <p:cNvSpPr txBox="1">
            <a:spLocks noChangeArrowheads="1"/>
          </p:cNvSpPr>
          <p:nvPr/>
        </p:nvSpPr>
        <p:spPr bwMode="auto">
          <a:xfrm>
            <a:off x="9167813" y="300831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16</a:t>
            </a:r>
          </a:p>
        </p:txBody>
      </p:sp>
      <p:sp>
        <p:nvSpPr>
          <p:cNvPr id="183324" name="Text Box 29"/>
          <p:cNvSpPr txBox="1">
            <a:spLocks noChangeArrowheads="1"/>
          </p:cNvSpPr>
          <p:nvPr/>
        </p:nvSpPr>
        <p:spPr bwMode="auto">
          <a:xfrm>
            <a:off x="8272463" y="300831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183325" name="Text Box 30"/>
          <p:cNvSpPr txBox="1">
            <a:spLocks noChangeArrowheads="1"/>
          </p:cNvSpPr>
          <p:nvPr/>
        </p:nvSpPr>
        <p:spPr bwMode="auto">
          <a:xfrm>
            <a:off x="7100888" y="300355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83326" name="Text Box 57"/>
          <p:cNvSpPr txBox="1">
            <a:spLocks noChangeArrowheads="1"/>
          </p:cNvSpPr>
          <p:nvPr/>
        </p:nvSpPr>
        <p:spPr bwMode="auto">
          <a:xfrm>
            <a:off x="7967663" y="27892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83327" name="Line 61"/>
          <p:cNvSpPr>
            <a:spLocks noChangeShapeType="1"/>
          </p:cNvSpPr>
          <p:nvPr/>
        </p:nvSpPr>
        <p:spPr bwMode="auto">
          <a:xfrm flipH="1">
            <a:off x="6413500" y="3179763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28" name="Line 62"/>
          <p:cNvSpPr>
            <a:spLocks noChangeShapeType="1"/>
          </p:cNvSpPr>
          <p:nvPr/>
        </p:nvSpPr>
        <p:spPr bwMode="auto">
          <a:xfrm flipH="1">
            <a:off x="6799263" y="3170238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29" name="Line 63"/>
          <p:cNvSpPr>
            <a:spLocks noChangeShapeType="1"/>
          </p:cNvSpPr>
          <p:nvPr/>
        </p:nvSpPr>
        <p:spPr bwMode="auto">
          <a:xfrm flipH="1">
            <a:off x="7518401" y="3186113"/>
            <a:ext cx="70961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30" name="Text Box 64"/>
          <p:cNvSpPr txBox="1">
            <a:spLocks noChangeArrowheads="1"/>
          </p:cNvSpPr>
          <p:nvPr/>
        </p:nvSpPr>
        <p:spPr bwMode="auto">
          <a:xfrm>
            <a:off x="9239250" y="354806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183331" name="Line 69"/>
          <p:cNvSpPr>
            <a:spLocks noChangeShapeType="1"/>
          </p:cNvSpPr>
          <p:nvPr/>
        </p:nvSpPr>
        <p:spPr bwMode="auto">
          <a:xfrm>
            <a:off x="8526463" y="3173414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32" name="Line 70"/>
          <p:cNvSpPr>
            <a:spLocks noChangeShapeType="1"/>
          </p:cNvSpPr>
          <p:nvPr/>
        </p:nvSpPr>
        <p:spPr bwMode="auto">
          <a:xfrm>
            <a:off x="8516939" y="2971800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33" name="Line 71"/>
          <p:cNvSpPr>
            <a:spLocks noChangeShapeType="1"/>
          </p:cNvSpPr>
          <p:nvPr/>
        </p:nvSpPr>
        <p:spPr bwMode="auto">
          <a:xfrm>
            <a:off x="9372600" y="2916239"/>
            <a:ext cx="5143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34" name="Text Box 72"/>
          <p:cNvSpPr txBox="1">
            <a:spLocks noChangeArrowheads="1"/>
          </p:cNvSpPr>
          <p:nvPr/>
        </p:nvSpPr>
        <p:spPr bwMode="auto">
          <a:xfrm>
            <a:off x="6403975" y="4090988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Electrical Engineering</a:t>
            </a:r>
          </a:p>
          <a:p>
            <a:pPr algn="ctr" eaLnBrk="1" hangingPunct="1"/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(VLAN ports 1-8)</a:t>
            </a:r>
          </a:p>
        </p:txBody>
      </p:sp>
      <p:sp>
        <p:nvSpPr>
          <p:cNvPr id="183335" name="Text Box 73"/>
          <p:cNvSpPr txBox="1">
            <a:spLocks noChangeArrowheads="1"/>
          </p:cNvSpPr>
          <p:nvPr/>
        </p:nvSpPr>
        <p:spPr bwMode="auto">
          <a:xfrm>
            <a:off x="8566151" y="4078288"/>
            <a:ext cx="143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Computer Science</a:t>
            </a:r>
          </a:p>
          <a:p>
            <a:pPr algn="ctr" eaLnBrk="1" hangingPunct="1"/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(VLAN ports 9-15)</a:t>
            </a:r>
          </a:p>
        </p:txBody>
      </p:sp>
      <p:sp>
        <p:nvSpPr>
          <p:cNvPr id="183336" name="Text Box 74"/>
          <p:cNvSpPr txBox="1">
            <a:spLocks noChangeArrowheads="1"/>
          </p:cNvSpPr>
          <p:nvPr/>
        </p:nvSpPr>
        <p:spPr bwMode="auto">
          <a:xfrm>
            <a:off x="9163050" y="2784476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15</a:t>
            </a:r>
          </a:p>
        </p:txBody>
      </p:sp>
      <p:sp>
        <p:nvSpPr>
          <p:cNvPr id="183337" name="Oval 81"/>
          <p:cNvSpPr>
            <a:spLocks noChangeArrowheads="1"/>
          </p:cNvSpPr>
          <p:nvPr/>
        </p:nvSpPr>
        <p:spPr bwMode="auto">
          <a:xfrm>
            <a:off x="7289801" y="3159126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38" name="Oval 82"/>
          <p:cNvSpPr>
            <a:spLocks noChangeArrowheads="1"/>
          </p:cNvSpPr>
          <p:nvPr/>
        </p:nvSpPr>
        <p:spPr bwMode="auto">
          <a:xfrm>
            <a:off x="7581901" y="3146426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39" name="Oval 83"/>
          <p:cNvSpPr>
            <a:spLocks noChangeArrowheads="1"/>
          </p:cNvSpPr>
          <p:nvPr/>
        </p:nvSpPr>
        <p:spPr bwMode="auto">
          <a:xfrm>
            <a:off x="8169276" y="3151189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40" name="Oval 84"/>
          <p:cNvSpPr>
            <a:spLocks noChangeArrowheads="1"/>
          </p:cNvSpPr>
          <p:nvPr/>
        </p:nvSpPr>
        <p:spPr bwMode="auto">
          <a:xfrm>
            <a:off x="8501063" y="3148014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41" name="Oval 85"/>
          <p:cNvSpPr>
            <a:spLocks noChangeArrowheads="1"/>
          </p:cNvSpPr>
          <p:nvPr/>
        </p:nvSpPr>
        <p:spPr bwMode="auto">
          <a:xfrm>
            <a:off x="8488363" y="2933701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42" name="Oval 86"/>
          <p:cNvSpPr>
            <a:spLocks noChangeArrowheads="1"/>
          </p:cNvSpPr>
          <p:nvPr/>
        </p:nvSpPr>
        <p:spPr bwMode="auto">
          <a:xfrm>
            <a:off x="9363076" y="2930526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43" name="Text Box 45"/>
          <p:cNvSpPr txBox="1">
            <a:spLocks noChangeArrowheads="1"/>
          </p:cNvSpPr>
          <p:nvPr/>
        </p:nvSpPr>
        <p:spPr bwMode="auto">
          <a:xfrm>
            <a:off x="6953250" y="352425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74801" name="Rectangle 116"/>
          <p:cNvSpPr>
            <a:spLocks noGrp="1" noChangeArrowheads="1"/>
          </p:cNvSpPr>
          <p:nvPr>
            <p:ph type="body" idx="1"/>
          </p:nvPr>
        </p:nvSpPr>
        <p:spPr>
          <a:xfrm>
            <a:off x="1836739" y="1309688"/>
            <a:ext cx="4249737" cy="1763712"/>
          </a:xfrm>
        </p:spPr>
        <p:txBody>
          <a:bodyPr>
            <a:normAutofit fontScale="85000" lnSpcReduction="10000"/>
          </a:bodyPr>
          <a:lstStyle/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</a:rPr>
              <a:t>traffic isolation: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/>
              <a:t>frames to/from ports </a:t>
            </a:r>
            <a:r>
              <a:rPr lang="en-US" sz="2400" dirty="0">
                <a:cs typeface="Arial"/>
              </a:rPr>
              <a:t>1</a:t>
            </a:r>
            <a:r>
              <a:rPr lang="en-US" sz="2400" dirty="0"/>
              <a:t>-8 can </a:t>
            </a:r>
            <a:r>
              <a:rPr lang="en-US" sz="2400" i="1" dirty="0"/>
              <a:t>only</a:t>
            </a:r>
            <a:r>
              <a:rPr lang="en-US" sz="2400" dirty="0"/>
              <a:t> reach ports </a:t>
            </a:r>
            <a:r>
              <a:rPr lang="en-US" sz="2400" dirty="0">
                <a:cs typeface="Arial"/>
              </a:rPr>
              <a:t>1</a:t>
            </a:r>
            <a:r>
              <a:rPr lang="en-US" sz="2400" dirty="0"/>
              <a:t>-8</a:t>
            </a:r>
          </a:p>
          <a:p>
            <a:pPr marL="681038" lvl="1" indent="-223838">
              <a:defRPr/>
            </a:pPr>
            <a:r>
              <a:rPr lang="en-US" sz="2000" dirty="0"/>
              <a:t>can also define VLAN based on MAC addresses of endpoints, rather than switch port</a:t>
            </a:r>
          </a:p>
        </p:txBody>
      </p:sp>
      <p:sp>
        <p:nvSpPr>
          <p:cNvPr id="691317" name="Rectangle 117"/>
          <p:cNvSpPr>
            <a:spLocks noChangeArrowheads="1"/>
          </p:cNvSpPr>
          <p:nvPr/>
        </p:nvSpPr>
        <p:spPr bwMode="auto">
          <a:xfrm>
            <a:off x="1809751" y="3286125"/>
            <a:ext cx="4060825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fontAlgn="base">
              <a:lnSpc>
                <a:spcPct val="9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CC0000"/>
                </a:solidFill>
                <a:latin typeface="Comic Sans MS" panose="030F0702030302020204" pitchFamily="66" charset="0"/>
              </a:rPr>
              <a:t>dynamic membership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ports can be dynamically assigned among VLANs</a:t>
            </a:r>
            <a:endParaRPr lang="en-US" sz="20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sp>
        <p:nvSpPr>
          <p:cNvPr id="691342" name="Text Box 142"/>
          <p:cNvSpPr txBox="1">
            <a:spLocks noChangeArrowheads="1"/>
          </p:cNvSpPr>
          <p:nvPr/>
        </p:nvSpPr>
        <p:spPr bwMode="auto">
          <a:xfrm>
            <a:off x="8180388" y="1162050"/>
            <a:ext cx="7874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  <a:cs typeface="Arial" charset="0"/>
              </a:rPr>
              <a:t>router</a:t>
            </a:r>
          </a:p>
        </p:txBody>
      </p:sp>
      <p:grpSp>
        <p:nvGrpSpPr>
          <p:cNvPr id="691350" name="Group 150"/>
          <p:cNvGrpSpPr>
            <a:grpSpLocks/>
          </p:cNvGrpSpPr>
          <p:nvPr/>
        </p:nvGrpSpPr>
        <p:grpSpPr bwMode="auto">
          <a:xfrm>
            <a:off x="1844675" y="1531938"/>
            <a:ext cx="7010400" cy="4608512"/>
            <a:chOff x="202" y="965"/>
            <a:chExt cx="4416" cy="2903"/>
          </a:xfrm>
        </p:grpSpPr>
        <p:sp>
          <p:nvSpPr>
            <p:cNvPr id="74832" name="Rectangle 124"/>
            <p:cNvSpPr>
              <a:spLocks noChangeArrowheads="1"/>
            </p:cNvSpPr>
            <p:nvPr/>
          </p:nvSpPr>
          <p:spPr bwMode="auto">
            <a:xfrm>
              <a:off x="202" y="2852"/>
              <a:ext cx="3148" cy="1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231775" indent="-231775" fontAlgn="base">
                <a:lnSpc>
                  <a:spcPct val="9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v"/>
                <a:defRPr/>
              </a:pPr>
              <a:r>
                <a:rPr lang="en-US" sz="2400" dirty="0">
                  <a:solidFill>
                    <a:srgbClr val="CC0000"/>
                  </a:solidFill>
                  <a:latin typeface="Comic Sans MS" panose="030F0702030302020204" pitchFamily="66" charset="0"/>
                </a:rPr>
                <a:t>forwarding between VLANS: </a:t>
              </a:r>
              <a:r>
                <a:rPr lang="en-US" sz="2400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done via routing (just as with separate switches)</a:t>
              </a:r>
              <a:endParaRPr lang="en-US" sz="20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endParaRPr>
            </a:p>
            <a:p>
              <a:pPr marL="681038" lvl="1" indent="-223838" fontAlgn="base">
                <a:lnSpc>
                  <a:spcPct val="90000"/>
                </a:lnSpc>
                <a:spcBef>
                  <a:spcPct val="20000"/>
                </a:spcBef>
                <a:buFontTx/>
                <a:buChar char="–"/>
                <a:defRPr/>
              </a:pPr>
              <a:r>
                <a:rPr lang="en-US" sz="2000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in practice vendors sell combined switches plus routers</a:t>
              </a:r>
              <a:endParaRPr lang="en-US" sz="17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83376" name="Group 149"/>
            <p:cNvGrpSpPr>
              <a:grpSpLocks/>
            </p:cNvGrpSpPr>
            <p:nvPr/>
          </p:nvGrpSpPr>
          <p:grpSpPr bwMode="auto">
            <a:xfrm>
              <a:off x="3939" y="965"/>
              <a:ext cx="679" cy="910"/>
              <a:chOff x="3939" y="965"/>
              <a:chExt cx="679" cy="910"/>
            </a:xfrm>
          </p:grpSpPr>
          <p:grpSp>
            <p:nvGrpSpPr>
              <p:cNvPr id="183377" name="Group 126"/>
              <p:cNvGrpSpPr>
                <a:grpSpLocks/>
              </p:cNvGrpSpPr>
              <p:nvPr/>
            </p:nvGrpSpPr>
            <p:grpSpPr bwMode="auto">
              <a:xfrm>
                <a:off x="4259" y="965"/>
                <a:ext cx="359" cy="180"/>
                <a:chOff x="533" y="321"/>
                <a:chExt cx="359" cy="180"/>
              </a:xfrm>
            </p:grpSpPr>
            <p:grpSp>
              <p:nvGrpSpPr>
                <p:cNvPr id="183384" name="Group 127"/>
                <p:cNvGrpSpPr>
                  <a:grpSpLocks/>
                </p:cNvGrpSpPr>
                <p:nvPr/>
              </p:nvGrpSpPr>
              <p:grpSpPr bwMode="auto">
                <a:xfrm>
                  <a:off x="533" y="321"/>
                  <a:ext cx="359" cy="180"/>
                  <a:chOff x="1009" y="655"/>
                  <a:chExt cx="359" cy="180"/>
                </a:xfrm>
              </p:grpSpPr>
              <p:sp>
                <p:nvSpPr>
                  <p:cNvPr id="74843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735"/>
                    <a:ext cx="356" cy="1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74844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1012" y="727"/>
                    <a:ext cx="0" cy="6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74845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1368" y="727"/>
                    <a:ext cx="0" cy="6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74846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727"/>
                    <a:ext cx="353" cy="61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en-US" sz="2400" dirty="0">
                      <a:solidFill>
                        <a:srgbClr val="000000"/>
                      </a:solidFill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74847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1009" y="655"/>
                    <a:ext cx="356" cy="116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Comic Sans MS" panose="030F0702030302020204" pitchFamily="66" charset="0"/>
                    </a:endParaRPr>
                  </a:p>
                </p:txBody>
              </p:sp>
              <p:grpSp>
                <p:nvGrpSpPr>
                  <p:cNvPr id="183391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1095" y="681"/>
                    <a:ext cx="176" cy="68"/>
                    <a:chOff x="2848" y="848"/>
                    <a:chExt cx="140" cy="98"/>
                  </a:xfrm>
                </p:grpSpPr>
                <p:sp>
                  <p:nvSpPr>
                    <p:cNvPr id="74853" name="Line 13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74854" name="Line 1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74855" name="Line 1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49"/>
                      <a:ext cx="52" cy="9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Comic Sans MS" panose="030F0702030302020204" pitchFamily="66" charset="0"/>
                      </a:endParaRPr>
                    </a:p>
                  </p:txBody>
                </p:sp>
              </p:grpSp>
              <p:grpSp>
                <p:nvGrpSpPr>
                  <p:cNvPr id="183392" name="Group 137"/>
                  <p:cNvGrpSpPr>
                    <a:grpSpLocks/>
                  </p:cNvGrpSpPr>
                  <p:nvPr/>
                </p:nvGrpSpPr>
                <p:grpSpPr bwMode="auto">
                  <a:xfrm flipV="1">
                    <a:off x="1095" y="680"/>
                    <a:ext cx="176" cy="68"/>
                    <a:chOff x="2848" y="848"/>
                    <a:chExt cx="140" cy="98"/>
                  </a:xfrm>
                </p:grpSpPr>
                <p:sp>
                  <p:nvSpPr>
                    <p:cNvPr id="74850" name="Line 13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74851" name="Line 1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74852" name="Line 1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49"/>
                      <a:ext cx="52" cy="9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Comic Sans MS" panose="030F0702030302020204" pitchFamily="66" charset="0"/>
                      </a:endParaRPr>
                    </a:p>
                  </p:txBody>
                </p:sp>
              </p:grpSp>
            </p:grpSp>
            <p:sp>
              <p:nvSpPr>
                <p:cNvPr id="74842" name="Line 141"/>
                <p:cNvSpPr>
                  <a:spLocks noChangeShapeType="1"/>
                </p:cNvSpPr>
                <p:nvPr/>
              </p:nvSpPr>
              <p:spPr bwMode="auto">
                <a:xfrm>
                  <a:off x="535" y="368"/>
                  <a:ext cx="0" cy="6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</p:grpSp>
          <p:sp>
            <p:nvSpPr>
              <p:cNvPr id="183378" name="Oval 85"/>
              <p:cNvSpPr>
                <a:spLocks noChangeArrowheads="1"/>
              </p:cNvSpPr>
              <p:nvPr/>
            </p:nvSpPr>
            <p:spPr bwMode="auto">
              <a:xfrm>
                <a:off x="4180" y="1845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dirty="0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83379" name="Oval 85"/>
              <p:cNvSpPr>
                <a:spLocks noChangeArrowheads="1"/>
              </p:cNvSpPr>
              <p:nvPr/>
            </p:nvSpPr>
            <p:spPr bwMode="auto">
              <a:xfrm>
                <a:off x="4567" y="1845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dirty="0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74837" name="Line 145"/>
              <p:cNvSpPr>
                <a:spLocks noChangeShapeType="1"/>
              </p:cNvSpPr>
              <p:nvPr/>
            </p:nvSpPr>
            <p:spPr bwMode="auto">
              <a:xfrm flipV="1">
                <a:off x="4188" y="1143"/>
                <a:ext cx="159" cy="7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74838" name="Line 146"/>
              <p:cNvSpPr>
                <a:spLocks noChangeShapeType="1"/>
              </p:cNvSpPr>
              <p:nvPr/>
            </p:nvSpPr>
            <p:spPr bwMode="auto">
              <a:xfrm flipH="1" flipV="1">
                <a:off x="4469" y="1148"/>
                <a:ext cx="112" cy="7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74839" name="Line 147"/>
              <p:cNvSpPr>
                <a:spLocks noChangeShapeType="1"/>
              </p:cNvSpPr>
              <p:nvPr/>
            </p:nvSpPr>
            <p:spPr bwMode="auto">
              <a:xfrm>
                <a:off x="4101" y="1062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74840" name="Line 148"/>
              <p:cNvSpPr>
                <a:spLocks noChangeShapeType="1"/>
              </p:cNvSpPr>
              <p:nvPr/>
            </p:nvSpPr>
            <p:spPr bwMode="auto">
              <a:xfrm>
                <a:off x="3939" y="1062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Comic Sans MS" panose="030F0702030302020204" pitchFamily="66" charset="0"/>
                </a:endParaRPr>
              </a:p>
            </p:txBody>
          </p:sp>
        </p:grpSp>
      </p:grpSp>
      <p:grpSp>
        <p:nvGrpSpPr>
          <p:cNvPr id="183348" name="Group 44"/>
          <p:cNvGrpSpPr>
            <a:grpSpLocks/>
          </p:cNvGrpSpPr>
          <p:nvPr/>
        </p:nvGrpSpPr>
        <p:grpSpPr bwMode="auto">
          <a:xfrm>
            <a:off x="5800726" y="3343275"/>
            <a:ext cx="722313" cy="598488"/>
            <a:chOff x="-44" y="1473"/>
            <a:chExt cx="981" cy="1105"/>
          </a:xfrm>
        </p:grpSpPr>
        <p:pic>
          <p:nvPicPr>
            <p:cNvPr id="18337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7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49" name="Group 44"/>
          <p:cNvGrpSpPr>
            <a:grpSpLocks/>
          </p:cNvGrpSpPr>
          <p:nvPr/>
        </p:nvGrpSpPr>
        <p:grpSpPr bwMode="auto">
          <a:xfrm>
            <a:off x="6248401" y="3495675"/>
            <a:ext cx="720725" cy="598488"/>
            <a:chOff x="-44" y="1473"/>
            <a:chExt cx="981" cy="1105"/>
          </a:xfrm>
        </p:grpSpPr>
        <p:pic>
          <p:nvPicPr>
            <p:cNvPr id="18337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7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0" name="Group 44"/>
          <p:cNvGrpSpPr>
            <a:grpSpLocks/>
          </p:cNvGrpSpPr>
          <p:nvPr/>
        </p:nvGrpSpPr>
        <p:grpSpPr bwMode="auto">
          <a:xfrm>
            <a:off x="7010401" y="3454401"/>
            <a:ext cx="720725" cy="600075"/>
            <a:chOff x="-44" y="1473"/>
            <a:chExt cx="981" cy="1105"/>
          </a:xfrm>
        </p:grpSpPr>
        <p:pic>
          <p:nvPicPr>
            <p:cNvPr id="18336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7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1" name="Group 44"/>
          <p:cNvGrpSpPr>
            <a:grpSpLocks/>
          </p:cNvGrpSpPr>
          <p:nvPr/>
        </p:nvGrpSpPr>
        <p:grpSpPr bwMode="auto">
          <a:xfrm>
            <a:off x="8016876" y="3444875"/>
            <a:ext cx="720725" cy="598488"/>
            <a:chOff x="-44" y="1473"/>
            <a:chExt cx="981" cy="1105"/>
          </a:xfrm>
        </p:grpSpPr>
        <p:pic>
          <p:nvPicPr>
            <p:cNvPr id="18336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6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2" name="Group 44"/>
          <p:cNvGrpSpPr>
            <a:grpSpLocks/>
          </p:cNvGrpSpPr>
          <p:nvPr/>
        </p:nvGrpSpPr>
        <p:grpSpPr bwMode="auto">
          <a:xfrm>
            <a:off x="8585201" y="3454401"/>
            <a:ext cx="720725" cy="600075"/>
            <a:chOff x="-44" y="1473"/>
            <a:chExt cx="981" cy="1105"/>
          </a:xfrm>
        </p:grpSpPr>
        <p:pic>
          <p:nvPicPr>
            <p:cNvPr id="18336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6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3" name="Group 44"/>
          <p:cNvGrpSpPr>
            <a:grpSpLocks/>
          </p:cNvGrpSpPr>
          <p:nvPr/>
        </p:nvGrpSpPr>
        <p:grpSpPr bwMode="auto">
          <a:xfrm>
            <a:off x="9439276" y="3302001"/>
            <a:ext cx="720725" cy="600075"/>
            <a:chOff x="-44" y="1473"/>
            <a:chExt cx="981" cy="1105"/>
          </a:xfrm>
        </p:grpSpPr>
        <p:pic>
          <p:nvPicPr>
            <p:cNvPr id="18336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6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188075" y="2549526"/>
            <a:ext cx="1550988" cy="600075"/>
            <a:chOff x="4907280" y="294640"/>
            <a:chExt cx="1551062" cy="599440"/>
          </a:xfrm>
        </p:grpSpPr>
        <p:sp>
          <p:nvSpPr>
            <p:cNvPr id="74814" name="Rectangle 118"/>
            <p:cNvSpPr>
              <a:spLocks noChangeArrowheads="1"/>
            </p:cNvSpPr>
            <p:nvPr/>
          </p:nvSpPr>
          <p:spPr bwMode="auto">
            <a:xfrm>
              <a:off x="6178929" y="589603"/>
              <a:ext cx="279413" cy="2061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4815" name="Line 120"/>
            <p:cNvSpPr>
              <a:spLocks noChangeShapeType="1"/>
            </p:cNvSpPr>
            <p:nvPr/>
          </p:nvSpPr>
          <p:spPr bwMode="auto">
            <a:xfrm flipH="1" flipV="1">
              <a:off x="5507384" y="507140"/>
              <a:ext cx="793788" cy="209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3359" name="Oval 82"/>
            <p:cNvSpPr>
              <a:spLocks noChangeArrowheads="1"/>
            </p:cNvSpPr>
            <p:nvPr/>
          </p:nvSpPr>
          <p:spPr bwMode="auto">
            <a:xfrm>
              <a:off x="6282127" y="684530"/>
              <a:ext cx="42863" cy="476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83360" name="Group 44"/>
            <p:cNvGrpSpPr>
              <a:grpSpLocks/>
            </p:cNvGrpSpPr>
            <p:nvPr/>
          </p:nvGrpSpPr>
          <p:grpSpPr bwMode="auto">
            <a:xfrm>
              <a:off x="4907280" y="294640"/>
              <a:ext cx="721360" cy="599440"/>
              <a:chOff x="-44" y="1473"/>
              <a:chExt cx="981" cy="1105"/>
            </a:xfrm>
          </p:grpSpPr>
          <p:pic>
            <p:nvPicPr>
              <p:cNvPr id="18336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336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183356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817945"/>
            <a:ext cx="3696740" cy="90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6" name="Group 347"/>
          <p:cNvGrpSpPr>
            <a:grpSpLocks/>
          </p:cNvGrpSpPr>
          <p:nvPr/>
        </p:nvGrpSpPr>
        <p:grpSpPr bwMode="auto">
          <a:xfrm>
            <a:off x="8224820" y="1533220"/>
            <a:ext cx="681857" cy="351801"/>
            <a:chOff x="1871277" y="1576300"/>
            <a:chExt cx="1128371" cy="437861"/>
          </a:xfrm>
        </p:grpSpPr>
        <p:sp>
          <p:nvSpPr>
            <p:cNvPr id="107" name="Oval 106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9" name="Oval 108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0" name="Freeform 109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1" name="Freeform 110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2" name="Freeform 111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3" name="Freeform 112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14" name="Straight Connector 113"/>
            <p:cNvCxnSpPr>
              <a:endCxn id="109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340519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317" grpId="0"/>
      <p:bldP spid="6913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68" name="Freeform 92"/>
          <p:cNvSpPr>
            <a:spLocks/>
          </p:cNvSpPr>
          <p:nvPr/>
        </p:nvSpPr>
        <p:spPr bwMode="auto">
          <a:xfrm>
            <a:off x="7180264" y="2616200"/>
            <a:ext cx="2308225" cy="3028950"/>
          </a:xfrm>
          <a:custGeom>
            <a:avLst/>
            <a:gdLst>
              <a:gd name="T0" fmla="*/ 0 w 1454"/>
              <a:gd name="T1" fmla="*/ 2743200 h 1908"/>
              <a:gd name="T2" fmla="*/ 31750 w 1454"/>
              <a:gd name="T3" fmla="*/ 2668588 h 1908"/>
              <a:gd name="T4" fmla="*/ 446088 w 1454"/>
              <a:gd name="T5" fmla="*/ 0 h 1908"/>
              <a:gd name="T6" fmla="*/ 1978025 w 1454"/>
              <a:gd name="T7" fmla="*/ 477838 h 1908"/>
              <a:gd name="T8" fmla="*/ 2308225 w 1454"/>
              <a:gd name="T9" fmla="*/ 2370138 h 1908"/>
              <a:gd name="T10" fmla="*/ 393700 w 1454"/>
              <a:gd name="T11" fmla="*/ 3028950 h 1908"/>
              <a:gd name="T12" fmla="*/ 0 w 1454"/>
              <a:gd name="T13" fmla="*/ 2743200 h 19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54" h="1908">
                <a:moveTo>
                  <a:pt x="0" y="1728"/>
                </a:moveTo>
                <a:cubicBezTo>
                  <a:pt x="15" y="1684"/>
                  <a:pt x="4" y="1697"/>
                  <a:pt x="20" y="1681"/>
                </a:cubicBezTo>
                <a:lnTo>
                  <a:pt x="281" y="0"/>
                </a:lnTo>
                <a:lnTo>
                  <a:pt x="1246" y="301"/>
                </a:lnTo>
                <a:lnTo>
                  <a:pt x="1454" y="1493"/>
                </a:lnTo>
                <a:lnTo>
                  <a:pt x="248" y="1908"/>
                </a:lnTo>
                <a:lnTo>
                  <a:pt x="0" y="1728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50000">
                <a:schemeClr val="bg1"/>
              </a:gs>
              <a:gs pos="100000">
                <a:srgbClr val="000099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pic>
        <p:nvPicPr>
          <p:cNvPr id="54276" name="Picture 8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557" y="958279"/>
            <a:ext cx="8560915" cy="94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5520" y="100013"/>
            <a:ext cx="8724328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Where is the link layer implemented?</a:t>
            </a:r>
          </a:p>
        </p:txBody>
      </p:sp>
      <p:sp>
        <p:nvSpPr>
          <p:cNvPr id="81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46288" y="1524795"/>
            <a:ext cx="4130651" cy="465931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400" dirty="0"/>
              <a:t>in each and every host</a:t>
            </a:r>
          </a:p>
          <a:p>
            <a:pPr>
              <a:defRPr/>
            </a:pPr>
            <a:r>
              <a:rPr lang="en-US" sz="2400" dirty="0"/>
              <a:t>link layer implemented in </a:t>
            </a:r>
            <a:r>
              <a:rPr lang="en-US" altLang="ja-JP" sz="2400" dirty="0" smtClean="0"/>
              <a:t>"</a:t>
            </a:r>
            <a:r>
              <a:rPr lang="en-US" sz="2400" dirty="0" smtClean="0"/>
              <a:t>adaptor</a:t>
            </a:r>
            <a:r>
              <a:rPr lang="en-US" altLang="ja-JP" sz="2400" dirty="0" smtClean="0"/>
              <a:t>"</a:t>
            </a:r>
            <a:r>
              <a:rPr lang="en-US" sz="2400" dirty="0" smtClean="0"/>
              <a:t> </a:t>
            </a:r>
            <a:r>
              <a:rPr lang="en-US" sz="2400" dirty="0"/>
              <a:t>(aka </a:t>
            </a:r>
            <a:r>
              <a:rPr lang="en-US" sz="2400" i="1" dirty="0">
                <a:solidFill>
                  <a:srgbClr val="CC0000"/>
                </a:solidFill>
              </a:rPr>
              <a:t>network interface card</a:t>
            </a:r>
            <a:r>
              <a:rPr lang="en-US" sz="2400" dirty="0"/>
              <a:t> NIC) or on a chip</a:t>
            </a:r>
          </a:p>
          <a:p>
            <a:pPr lvl="1">
              <a:defRPr/>
            </a:pPr>
            <a:r>
              <a:rPr lang="en-US" dirty="0"/>
              <a:t>Ethernet card, 802.11 </a:t>
            </a:r>
            <a:r>
              <a:rPr lang="en-US" dirty="0" smtClean="0"/>
              <a:t>card; Ethernet chipset</a:t>
            </a:r>
            <a:endParaRPr lang="en-US" dirty="0"/>
          </a:p>
          <a:p>
            <a:pPr lvl="1">
              <a:defRPr/>
            </a:pPr>
            <a:r>
              <a:rPr lang="en-US" dirty="0"/>
              <a:t>implements link, physical layer</a:t>
            </a:r>
          </a:p>
          <a:p>
            <a:pPr>
              <a:defRPr/>
            </a:pPr>
            <a:r>
              <a:rPr lang="en-US" sz="2400" dirty="0"/>
              <a:t>attaches into </a:t>
            </a:r>
            <a:r>
              <a:rPr lang="en-US" sz="2400" dirty="0" smtClean="0"/>
              <a:t>host's </a:t>
            </a:r>
            <a:r>
              <a:rPr lang="en-US" sz="2400" dirty="0"/>
              <a:t>system buses</a:t>
            </a:r>
          </a:p>
          <a:p>
            <a:pPr>
              <a:defRPr/>
            </a:pPr>
            <a:r>
              <a:rPr lang="en-US" sz="2400" dirty="0"/>
              <a:t>combination of hardware, software, firmware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8200" name="Rectangle 42"/>
          <p:cNvSpPr>
            <a:spLocks noChangeArrowheads="1"/>
          </p:cNvSpPr>
          <p:nvPr/>
        </p:nvSpPr>
        <p:spPr bwMode="auto">
          <a:xfrm>
            <a:off x="7653339" y="2614614"/>
            <a:ext cx="1836737" cy="2401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8201" name="Rectangle 44"/>
          <p:cNvSpPr>
            <a:spLocks noChangeArrowheads="1"/>
          </p:cNvSpPr>
          <p:nvPr/>
        </p:nvSpPr>
        <p:spPr bwMode="auto">
          <a:xfrm>
            <a:off x="8102600" y="4552951"/>
            <a:ext cx="666750" cy="282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8202" name="Rectangle 45"/>
          <p:cNvSpPr>
            <a:spLocks noChangeArrowheads="1"/>
          </p:cNvSpPr>
          <p:nvPr/>
        </p:nvSpPr>
        <p:spPr bwMode="auto">
          <a:xfrm>
            <a:off x="8102601" y="3965576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99"/>
                </a:solidFill>
                <a:latin typeface="Arial" charset="0"/>
              </a:rPr>
              <a:t>controller</a:t>
            </a:r>
          </a:p>
        </p:txBody>
      </p:sp>
      <p:sp>
        <p:nvSpPr>
          <p:cNvPr id="8203" name="Text Box 46"/>
          <p:cNvSpPr txBox="1">
            <a:spLocks noChangeArrowheads="1"/>
          </p:cNvSpPr>
          <p:nvPr/>
        </p:nvSpPr>
        <p:spPr bwMode="auto">
          <a:xfrm>
            <a:off x="7904506" y="4562476"/>
            <a:ext cx="10454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physical</a:t>
            </a:r>
          </a:p>
          <a:p>
            <a:pPr algn="ctr" eaLnBrk="1" hangingPunct="1">
              <a:defRPr/>
            </a:pPr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transmission</a:t>
            </a:r>
          </a:p>
        </p:txBody>
      </p:sp>
      <p:sp>
        <p:nvSpPr>
          <p:cNvPr id="54283" name="Freeform 47"/>
          <p:cNvSpPr>
            <a:spLocks/>
          </p:cNvSpPr>
          <p:nvPr/>
        </p:nvSpPr>
        <p:spPr bwMode="auto">
          <a:xfrm>
            <a:off x="8154989" y="3484564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147483647 h 478"/>
              <a:gd name="T4" fmla="*/ 2147483647 w 361"/>
              <a:gd name="T5" fmla="*/ 2147483647 h 478"/>
              <a:gd name="T6" fmla="*/ 2147483647 w 361"/>
              <a:gd name="T7" fmla="*/ 2147483647 h 4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8205" name="Line 48"/>
          <p:cNvSpPr>
            <a:spLocks noChangeShapeType="1"/>
          </p:cNvSpPr>
          <p:nvPr/>
        </p:nvSpPr>
        <p:spPr bwMode="auto">
          <a:xfrm>
            <a:off x="8020050" y="3657600"/>
            <a:ext cx="1358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8206" name="Line 49"/>
          <p:cNvSpPr>
            <a:spLocks noChangeShapeType="1"/>
          </p:cNvSpPr>
          <p:nvPr/>
        </p:nvSpPr>
        <p:spPr bwMode="auto">
          <a:xfrm flipV="1">
            <a:off x="8415338" y="3665539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8207" name="Rectangle 50"/>
          <p:cNvSpPr>
            <a:spLocks noChangeArrowheads="1"/>
          </p:cNvSpPr>
          <p:nvPr/>
        </p:nvSpPr>
        <p:spPr bwMode="auto">
          <a:xfrm>
            <a:off x="7908926" y="2967038"/>
            <a:ext cx="657225" cy="5191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99"/>
                </a:solidFill>
                <a:latin typeface="Arial" charset="0"/>
              </a:rPr>
              <a:t>cpu</a:t>
            </a:r>
          </a:p>
        </p:txBody>
      </p:sp>
      <p:sp>
        <p:nvSpPr>
          <p:cNvPr id="8208" name="Rectangle 51"/>
          <p:cNvSpPr>
            <a:spLocks noChangeArrowheads="1"/>
          </p:cNvSpPr>
          <p:nvPr/>
        </p:nvSpPr>
        <p:spPr bwMode="auto">
          <a:xfrm>
            <a:off x="8728076" y="2968626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99"/>
                </a:solidFill>
                <a:latin typeface="Arial" charset="0"/>
              </a:rPr>
              <a:t>memory</a:t>
            </a:r>
          </a:p>
        </p:txBody>
      </p:sp>
      <p:sp>
        <p:nvSpPr>
          <p:cNvPr id="8209" name="Line 52"/>
          <p:cNvSpPr>
            <a:spLocks noChangeShapeType="1"/>
          </p:cNvSpPr>
          <p:nvPr/>
        </p:nvSpPr>
        <p:spPr bwMode="auto">
          <a:xfrm flipH="1" flipV="1">
            <a:off x="8212139" y="3487738"/>
            <a:ext cx="1587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8210" name="Line 53"/>
          <p:cNvSpPr>
            <a:spLocks noChangeShapeType="1"/>
          </p:cNvSpPr>
          <p:nvPr/>
        </p:nvSpPr>
        <p:spPr bwMode="auto">
          <a:xfrm flipH="1" flipV="1">
            <a:off x="9085264" y="3489325"/>
            <a:ext cx="1587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8211" name="Text Box 54"/>
          <p:cNvSpPr txBox="1">
            <a:spLocks noChangeArrowheads="1"/>
          </p:cNvSpPr>
          <p:nvPr/>
        </p:nvSpPr>
        <p:spPr bwMode="auto">
          <a:xfrm>
            <a:off x="9532939" y="3786189"/>
            <a:ext cx="8867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solidFill>
                  <a:srgbClr val="000099"/>
                </a:solidFill>
                <a:latin typeface="Arial" charset="0"/>
              </a:rPr>
              <a:t>host 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99"/>
                </a:solidFill>
                <a:latin typeface="Arial" charset="0"/>
              </a:rPr>
              <a:t>bus 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99"/>
                </a:solidFill>
                <a:latin typeface="Arial" charset="0"/>
              </a:rPr>
              <a:t>(e.g., PCI)</a:t>
            </a:r>
          </a:p>
        </p:txBody>
      </p:sp>
      <p:sp>
        <p:nvSpPr>
          <p:cNvPr id="8212" name="Line 55"/>
          <p:cNvSpPr>
            <a:spLocks noChangeShapeType="1"/>
          </p:cNvSpPr>
          <p:nvPr/>
        </p:nvSpPr>
        <p:spPr bwMode="auto">
          <a:xfrm flipH="1">
            <a:off x="8415338" y="4273551"/>
            <a:ext cx="12700" cy="33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8213" name="Line 56"/>
          <p:cNvSpPr>
            <a:spLocks noChangeShapeType="1"/>
          </p:cNvSpPr>
          <p:nvPr/>
        </p:nvSpPr>
        <p:spPr bwMode="auto">
          <a:xfrm>
            <a:off x="8413750" y="4806951"/>
            <a:ext cx="0" cy="366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8214" name="Line 57"/>
          <p:cNvSpPr>
            <a:spLocks noChangeShapeType="1"/>
          </p:cNvSpPr>
          <p:nvPr/>
        </p:nvSpPr>
        <p:spPr bwMode="auto">
          <a:xfrm flipH="1" flipV="1">
            <a:off x="9210675" y="3662364"/>
            <a:ext cx="382588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8215" name="Text Box 58"/>
          <p:cNvSpPr txBox="1">
            <a:spLocks noChangeArrowheads="1"/>
          </p:cNvSpPr>
          <p:nvPr/>
        </p:nvSpPr>
        <p:spPr bwMode="auto">
          <a:xfrm>
            <a:off x="8820151" y="5356225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solidFill>
                  <a:srgbClr val="000099"/>
                </a:solidFill>
                <a:latin typeface="Arial" charset="0"/>
              </a:rPr>
              <a:t>network adapter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99"/>
                </a:solidFill>
                <a:latin typeface="Arial" charset="0"/>
              </a:rPr>
              <a:t>card</a:t>
            </a:r>
          </a:p>
        </p:txBody>
      </p:sp>
      <p:sp>
        <p:nvSpPr>
          <p:cNvPr id="8216" name="Line 59"/>
          <p:cNvSpPr>
            <a:spLocks noChangeShapeType="1"/>
          </p:cNvSpPr>
          <p:nvPr/>
        </p:nvSpPr>
        <p:spPr bwMode="auto">
          <a:xfrm flipH="1" flipV="1">
            <a:off x="9028113" y="4679950"/>
            <a:ext cx="271462" cy="750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8217" name="Rectangle 43"/>
          <p:cNvSpPr>
            <a:spLocks noChangeArrowheads="1"/>
          </p:cNvSpPr>
          <p:nvPr/>
        </p:nvSpPr>
        <p:spPr bwMode="auto">
          <a:xfrm>
            <a:off x="7875588" y="3854451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grpSp>
        <p:nvGrpSpPr>
          <p:cNvPr id="306260" name="Group 84"/>
          <p:cNvGrpSpPr>
            <a:grpSpLocks/>
          </p:cNvGrpSpPr>
          <p:nvPr/>
        </p:nvGrpSpPr>
        <p:grpSpPr bwMode="auto">
          <a:xfrm>
            <a:off x="6611939" y="2743200"/>
            <a:ext cx="1470025" cy="2065338"/>
            <a:chOff x="2689" y="1728"/>
            <a:chExt cx="926" cy="1301"/>
          </a:xfrm>
        </p:grpSpPr>
        <p:sp>
          <p:nvSpPr>
            <p:cNvPr id="54303" name="Freeform 62"/>
            <p:cNvSpPr>
              <a:spLocks/>
            </p:cNvSpPr>
            <p:nvPr/>
          </p:nvSpPr>
          <p:spPr bwMode="auto">
            <a:xfrm>
              <a:off x="3225" y="2509"/>
              <a:ext cx="390" cy="52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0" h="52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54304" name="Freeform 63"/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26" name="Rectangle 64"/>
            <p:cNvSpPr>
              <a:spLocks noChangeArrowheads="1"/>
            </p:cNvSpPr>
            <p:nvPr/>
          </p:nvSpPr>
          <p:spPr bwMode="auto">
            <a:xfrm>
              <a:off x="2737" y="1775"/>
              <a:ext cx="489" cy="5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27" name="Text Box 65"/>
            <p:cNvSpPr txBox="1">
              <a:spLocks noChangeArrowheads="1"/>
            </p:cNvSpPr>
            <p:nvPr/>
          </p:nvSpPr>
          <p:spPr bwMode="auto">
            <a:xfrm>
              <a:off x="2689" y="1728"/>
              <a:ext cx="57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application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transport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network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link</a:t>
              </a:r>
            </a:p>
          </p:txBody>
        </p:sp>
        <p:sp>
          <p:nvSpPr>
            <p:cNvPr id="8228" name="Line 66"/>
            <p:cNvSpPr>
              <a:spLocks noChangeShapeType="1"/>
            </p:cNvSpPr>
            <p:nvPr/>
          </p:nvSpPr>
          <p:spPr bwMode="auto">
            <a:xfrm>
              <a:off x="2737" y="18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29" name="Line 67"/>
            <p:cNvSpPr>
              <a:spLocks noChangeShapeType="1"/>
            </p:cNvSpPr>
            <p:nvPr/>
          </p:nvSpPr>
          <p:spPr bwMode="auto">
            <a:xfrm>
              <a:off x="2737" y="199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30" name="Line 68"/>
            <p:cNvSpPr>
              <a:spLocks noChangeShapeType="1"/>
            </p:cNvSpPr>
            <p:nvPr/>
          </p:nvSpPr>
          <p:spPr bwMode="auto">
            <a:xfrm>
              <a:off x="2735" y="20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31" name="Line 69"/>
            <p:cNvSpPr>
              <a:spLocks noChangeShapeType="1"/>
            </p:cNvSpPr>
            <p:nvPr/>
          </p:nvSpPr>
          <p:spPr bwMode="auto">
            <a:xfrm>
              <a:off x="2738" y="2206"/>
              <a:ext cx="4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32" name="Rectangle 70"/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33" name="Line 71"/>
            <p:cNvSpPr>
              <a:spLocks noChangeShapeType="1"/>
            </p:cNvSpPr>
            <p:nvPr/>
          </p:nvSpPr>
          <p:spPr bwMode="auto">
            <a:xfrm>
              <a:off x="2738" y="222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34" name="Line 72"/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35" name="Rectangle 73"/>
            <p:cNvSpPr>
              <a:spLocks noChangeArrowheads="1"/>
            </p:cNvSpPr>
            <p:nvPr/>
          </p:nvSpPr>
          <p:spPr bwMode="auto">
            <a:xfrm>
              <a:off x="2737" y="2415"/>
              <a:ext cx="489" cy="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36" name="Text Box 74"/>
            <p:cNvSpPr txBox="1">
              <a:spLocks noChangeArrowheads="1"/>
            </p:cNvSpPr>
            <p:nvPr/>
          </p:nvSpPr>
          <p:spPr bwMode="auto">
            <a:xfrm>
              <a:off x="2745" y="2345"/>
              <a:ext cx="46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endParaRPr lang="en-US" sz="12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 eaLnBrk="1" hangingPunct="1">
                <a:defRPr/>
              </a:pPr>
              <a:endParaRPr lang="en-US" sz="12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 eaLnBrk="1" hangingPunct="1">
                <a:defRPr/>
              </a:pPr>
              <a:endParaRPr lang="en-US" sz="12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 eaLnBrk="1" hangingPunct="1"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link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physical</a:t>
              </a:r>
            </a:p>
          </p:txBody>
        </p:sp>
        <p:sp>
          <p:nvSpPr>
            <p:cNvPr id="8237" name="Line 75"/>
            <p:cNvSpPr>
              <a:spLocks noChangeShapeType="1"/>
            </p:cNvSpPr>
            <p:nvPr/>
          </p:nvSpPr>
          <p:spPr bwMode="auto">
            <a:xfrm>
              <a:off x="2737" y="252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38" name="Line 76"/>
            <p:cNvSpPr>
              <a:spLocks noChangeShapeType="1"/>
            </p:cNvSpPr>
            <p:nvPr/>
          </p:nvSpPr>
          <p:spPr bwMode="auto">
            <a:xfrm>
              <a:off x="2737" y="2632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39" name="Line 77"/>
            <p:cNvSpPr>
              <a:spLocks noChangeShapeType="1"/>
            </p:cNvSpPr>
            <p:nvPr/>
          </p:nvSpPr>
          <p:spPr bwMode="auto">
            <a:xfrm>
              <a:off x="2735" y="272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40" name="Line 78"/>
            <p:cNvSpPr>
              <a:spLocks noChangeShapeType="1"/>
            </p:cNvSpPr>
            <p:nvPr/>
          </p:nvSpPr>
          <p:spPr bwMode="auto">
            <a:xfrm>
              <a:off x="2733" y="283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41" name="Rectangle 79"/>
            <p:cNvSpPr>
              <a:spLocks noChangeArrowheads="1"/>
            </p:cNvSpPr>
            <p:nvPr/>
          </p:nvSpPr>
          <p:spPr bwMode="auto">
            <a:xfrm>
              <a:off x="2719" y="2390"/>
              <a:ext cx="518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42" name="Line 80"/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43" name="Line 81"/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44" name="Rectangle 82"/>
            <p:cNvSpPr>
              <a:spLocks noChangeArrowheads="1"/>
            </p:cNvSpPr>
            <p:nvPr/>
          </p:nvSpPr>
          <p:spPr bwMode="auto">
            <a:xfrm>
              <a:off x="2736" y="1778"/>
              <a:ext cx="490" cy="43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45" name="Rectangle 83"/>
            <p:cNvSpPr>
              <a:spLocks noChangeArrowheads="1"/>
            </p:cNvSpPr>
            <p:nvPr/>
          </p:nvSpPr>
          <p:spPr bwMode="auto">
            <a:xfrm>
              <a:off x="2733" y="2721"/>
              <a:ext cx="489" cy="21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</p:grpSp>
      <p:pic>
        <p:nvPicPr>
          <p:cNvPr id="8219" name="Picture 8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1" y="1122363"/>
            <a:ext cx="1350963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220" name="Picture 8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317626"/>
            <a:ext cx="1143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54300" name="Group 89"/>
          <p:cNvGrpSpPr>
            <a:grpSpLocks/>
          </p:cNvGrpSpPr>
          <p:nvPr/>
        </p:nvGrpSpPr>
        <p:grpSpPr bwMode="auto">
          <a:xfrm>
            <a:off x="6586538" y="5251451"/>
            <a:ext cx="1109662" cy="1095375"/>
            <a:chOff x="-44" y="1473"/>
            <a:chExt cx="981" cy="1105"/>
          </a:xfrm>
        </p:grpSpPr>
        <p:pic>
          <p:nvPicPr>
            <p:cNvPr id="54301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302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56" name="Rectangle 7"/>
          <p:cNvSpPr txBox="1">
            <a:spLocks noChangeArrowheads="1"/>
          </p:cNvSpPr>
          <p:nvPr/>
        </p:nvSpPr>
        <p:spPr>
          <a:xfrm>
            <a:off x="9904330" y="6624784"/>
            <a:ext cx="1998030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6.1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introduction, services</a:t>
            </a:r>
          </a:p>
        </p:txBody>
      </p:sp>
    </p:spTree>
    <p:extLst>
      <p:ext uri="{BB962C8B-B14F-4D97-AF65-F5344CB8AC3E}">
        <p14:creationId xmlns:p14="http://schemas.microsoft.com/office/powerpoint/2010/main" val="295042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0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111"/>
          <p:cNvSpPr>
            <a:spLocks noChangeArrowheads="1"/>
          </p:cNvSpPr>
          <p:nvPr/>
        </p:nvSpPr>
        <p:spPr bwMode="auto">
          <a:xfrm>
            <a:off x="4938713" y="2103438"/>
            <a:ext cx="279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4324" name="Rectangle 77"/>
          <p:cNvSpPr>
            <a:spLocks noChangeArrowheads="1"/>
          </p:cNvSpPr>
          <p:nvPr/>
        </p:nvSpPr>
        <p:spPr bwMode="auto">
          <a:xfrm>
            <a:off x="8115301" y="2108201"/>
            <a:ext cx="276225" cy="233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25" name="Rectangle 77"/>
          <p:cNvSpPr>
            <a:spLocks noChangeArrowheads="1"/>
          </p:cNvSpPr>
          <p:nvPr/>
        </p:nvSpPr>
        <p:spPr bwMode="auto">
          <a:xfrm>
            <a:off x="8405814" y="2108201"/>
            <a:ext cx="276225" cy="233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26" name="Rectangle 77"/>
          <p:cNvSpPr>
            <a:spLocks noChangeArrowheads="1"/>
          </p:cNvSpPr>
          <p:nvPr/>
        </p:nvSpPr>
        <p:spPr bwMode="auto">
          <a:xfrm>
            <a:off x="7824789" y="2112963"/>
            <a:ext cx="276225" cy="2333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5784" name="Rectangle 157"/>
          <p:cNvSpPr>
            <a:spLocks noChangeArrowheads="1"/>
          </p:cNvSpPr>
          <p:nvPr/>
        </p:nvSpPr>
        <p:spPr bwMode="auto">
          <a:xfrm>
            <a:off x="7824789" y="1881188"/>
            <a:ext cx="280987" cy="2143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5785" name="Rectangle 156"/>
          <p:cNvSpPr>
            <a:spLocks noChangeArrowheads="1"/>
          </p:cNvSpPr>
          <p:nvPr/>
        </p:nvSpPr>
        <p:spPr bwMode="auto">
          <a:xfrm>
            <a:off x="7496176" y="2105026"/>
            <a:ext cx="309563" cy="23336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5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VLANS spanning multiple switches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5164" y="3971925"/>
            <a:ext cx="8296275" cy="2687638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</a:rPr>
              <a:t>trunk port: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/>
              <a:t>carries frames between VLANS defined over multiple physical switches</a:t>
            </a:r>
          </a:p>
          <a:p>
            <a:pPr marL="681038" lvl="1" indent="-223838">
              <a:defRPr/>
            </a:pPr>
            <a:r>
              <a:rPr lang="en-US" sz="2000" dirty="0"/>
              <a:t>frames forwarded within VLAN between </a:t>
            </a:r>
            <a:r>
              <a:rPr lang="en-US" sz="2000"/>
              <a:t>switches </a:t>
            </a:r>
            <a:r>
              <a:rPr lang="en-US" sz="2000" smtClean="0"/>
              <a:t>can</a:t>
            </a:r>
            <a:r>
              <a:rPr lang="en-US" altLang="ja-JP" sz="2000" smtClean="0"/>
              <a:t>'</a:t>
            </a:r>
            <a:r>
              <a:rPr lang="en-US" sz="2000" smtClean="0"/>
              <a:t>t </a:t>
            </a:r>
            <a:r>
              <a:rPr lang="en-US" sz="2000" dirty="0"/>
              <a:t>be vanilla 802.1 frames (must carry VLAN ID info)</a:t>
            </a:r>
          </a:p>
          <a:p>
            <a:pPr marL="681038" lvl="1" indent="-223838">
              <a:defRPr/>
            </a:pPr>
            <a:r>
              <a:rPr lang="en-US" sz="2000" dirty="0"/>
              <a:t>802.1q protocol adds/removed additional header fields for frames forwarded between trunk ports</a:t>
            </a:r>
          </a:p>
        </p:txBody>
      </p:sp>
      <p:sp>
        <p:nvSpPr>
          <p:cNvPr id="75788" name="Rectangle 62"/>
          <p:cNvSpPr>
            <a:spLocks noChangeArrowheads="1"/>
          </p:cNvSpPr>
          <p:nvPr/>
        </p:nvSpPr>
        <p:spPr bwMode="auto">
          <a:xfrm>
            <a:off x="2865438" y="1887538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4332" name="Rectangle 80"/>
          <p:cNvSpPr>
            <a:spLocks noChangeArrowheads="1"/>
          </p:cNvSpPr>
          <p:nvPr/>
        </p:nvSpPr>
        <p:spPr bwMode="auto">
          <a:xfrm>
            <a:off x="2857501" y="2097089"/>
            <a:ext cx="290513" cy="24288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3" name="Rectangle 77"/>
          <p:cNvSpPr>
            <a:spLocks noChangeArrowheads="1"/>
          </p:cNvSpPr>
          <p:nvPr/>
        </p:nvSpPr>
        <p:spPr bwMode="auto">
          <a:xfrm>
            <a:off x="4929188" y="1878013"/>
            <a:ext cx="290512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4" name="Rectangle 76"/>
          <p:cNvSpPr>
            <a:spLocks noChangeArrowheads="1"/>
          </p:cNvSpPr>
          <p:nvPr/>
        </p:nvSpPr>
        <p:spPr bwMode="auto">
          <a:xfrm>
            <a:off x="4038600" y="1882775"/>
            <a:ext cx="890588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5" name="Rectangle 75"/>
          <p:cNvSpPr>
            <a:spLocks noChangeArrowheads="1"/>
          </p:cNvSpPr>
          <p:nvPr/>
        </p:nvSpPr>
        <p:spPr bwMode="auto">
          <a:xfrm>
            <a:off x="3143251" y="1882775"/>
            <a:ext cx="900113" cy="45243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6" name="Rectangle 2"/>
          <p:cNvSpPr>
            <a:spLocks noChangeArrowheads="1"/>
          </p:cNvSpPr>
          <p:nvPr/>
        </p:nvSpPr>
        <p:spPr bwMode="auto">
          <a:xfrm>
            <a:off x="2857500" y="1874838"/>
            <a:ext cx="2370138" cy="46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7" name="Line 3"/>
          <p:cNvSpPr>
            <a:spLocks noChangeShapeType="1"/>
          </p:cNvSpPr>
          <p:nvPr/>
        </p:nvSpPr>
        <p:spPr bwMode="auto">
          <a:xfrm>
            <a:off x="2859089" y="2090738"/>
            <a:ext cx="235108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38" name="Text Box 6"/>
          <p:cNvSpPr txBox="1">
            <a:spLocks noChangeArrowheads="1"/>
          </p:cNvSpPr>
          <p:nvPr/>
        </p:nvSpPr>
        <p:spPr bwMode="auto">
          <a:xfrm>
            <a:off x="2774950" y="18335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84339" name="Line 7"/>
          <p:cNvSpPr>
            <a:spLocks noChangeShapeType="1"/>
          </p:cNvSpPr>
          <p:nvPr/>
        </p:nvSpPr>
        <p:spPr bwMode="auto">
          <a:xfrm>
            <a:off x="4038600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0" name="AutoShape 8"/>
          <p:cNvSpPr>
            <a:spLocks noChangeArrowheads="1"/>
          </p:cNvSpPr>
          <p:nvPr/>
        </p:nvSpPr>
        <p:spPr bwMode="auto">
          <a:xfrm>
            <a:off x="2828925" y="1616075"/>
            <a:ext cx="3176588" cy="261938"/>
          </a:xfrm>
          <a:prstGeom prst="parallelogram">
            <a:avLst>
              <a:gd name="adj" fmla="val 30318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41" name="Freeform 9"/>
          <p:cNvSpPr>
            <a:spLocks/>
          </p:cNvSpPr>
          <p:nvPr/>
        </p:nvSpPr>
        <p:spPr bwMode="auto">
          <a:xfrm>
            <a:off x="5232400" y="1619251"/>
            <a:ext cx="763588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2" name="Freeform 10"/>
          <p:cNvSpPr>
            <a:spLocks/>
          </p:cNvSpPr>
          <p:nvPr/>
        </p:nvSpPr>
        <p:spPr bwMode="auto">
          <a:xfrm>
            <a:off x="3230563" y="1663701"/>
            <a:ext cx="2228850" cy="150813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3" name="Freeform 11"/>
          <p:cNvSpPr>
            <a:spLocks/>
          </p:cNvSpPr>
          <p:nvPr/>
        </p:nvSpPr>
        <p:spPr bwMode="auto">
          <a:xfrm>
            <a:off x="3703638" y="1663700"/>
            <a:ext cx="1420812" cy="166688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4" name="Line 17"/>
          <p:cNvSpPr>
            <a:spLocks noChangeShapeType="1"/>
          </p:cNvSpPr>
          <p:nvPr/>
        </p:nvSpPr>
        <p:spPr bwMode="auto">
          <a:xfrm>
            <a:off x="4638675" y="18843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5" name="Line 18"/>
          <p:cNvSpPr>
            <a:spLocks noChangeShapeType="1"/>
          </p:cNvSpPr>
          <p:nvPr/>
        </p:nvSpPr>
        <p:spPr bwMode="auto">
          <a:xfrm>
            <a:off x="3438525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6" name="Line 21"/>
          <p:cNvSpPr>
            <a:spLocks noChangeShapeType="1"/>
          </p:cNvSpPr>
          <p:nvPr/>
        </p:nvSpPr>
        <p:spPr bwMode="auto">
          <a:xfrm>
            <a:off x="3148013" y="18764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7" name="Line 22"/>
          <p:cNvSpPr>
            <a:spLocks noChangeShapeType="1"/>
          </p:cNvSpPr>
          <p:nvPr/>
        </p:nvSpPr>
        <p:spPr bwMode="auto">
          <a:xfrm>
            <a:off x="2857500" y="18891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8" name="Line 23"/>
          <p:cNvSpPr>
            <a:spLocks noChangeShapeType="1"/>
          </p:cNvSpPr>
          <p:nvPr/>
        </p:nvSpPr>
        <p:spPr bwMode="auto">
          <a:xfrm>
            <a:off x="3719513" y="18843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9" name="Line 24"/>
          <p:cNvSpPr>
            <a:spLocks noChangeShapeType="1"/>
          </p:cNvSpPr>
          <p:nvPr/>
        </p:nvSpPr>
        <p:spPr bwMode="auto">
          <a:xfrm>
            <a:off x="4343400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0" name="Line 25"/>
          <p:cNvSpPr>
            <a:spLocks noChangeShapeType="1"/>
          </p:cNvSpPr>
          <p:nvPr/>
        </p:nvSpPr>
        <p:spPr bwMode="auto">
          <a:xfrm>
            <a:off x="4933950" y="18748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1" name="Text Box 26"/>
          <p:cNvSpPr txBox="1">
            <a:spLocks noChangeArrowheads="1"/>
          </p:cNvSpPr>
          <p:nvPr/>
        </p:nvSpPr>
        <p:spPr bwMode="auto">
          <a:xfrm>
            <a:off x="3656013" y="20431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184352" name="Text Box 27"/>
          <p:cNvSpPr txBox="1">
            <a:spLocks noChangeArrowheads="1"/>
          </p:cNvSpPr>
          <p:nvPr/>
        </p:nvSpPr>
        <p:spPr bwMode="auto">
          <a:xfrm>
            <a:off x="3975100" y="182880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184353" name="Text Box 29"/>
          <p:cNvSpPr txBox="1">
            <a:spLocks noChangeArrowheads="1"/>
          </p:cNvSpPr>
          <p:nvPr/>
        </p:nvSpPr>
        <p:spPr bwMode="auto">
          <a:xfrm>
            <a:off x="3956050" y="2047876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184354" name="Text Box 30"/>
          <p:cNvSpPr txBox="1">
            <a:spLocks noChangeArrowheads="1"/>
          </p:cNvSpPr>
          <p:nvPr/>
        </p:nvSpPr>
        <p:spPr bwMode="auto">
          <a:xfrm>
            <a:off x="2784475" y="20335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84355" name="Text Box 57"/>
          <p:cNvSpPr txBox="1">
            <a:spLocks noChangeArrowheads="1"/>
          </p:cNvSpPr>
          <p:nvPr/>
        </p:nvSpPr>
        <p:spPr bwMode="auto">
          <a:xfrm>
            <a:off x="3651250" y="182880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84356" name="Line 61"/>
          <p:cNvSpPr>
            <a:spLocks noChangeShapeType="1"/>
          </p:cNvSpPr>
          <p:nvPr/>
        </p:nvSpPr>
        <p:spPr bwMode="auto">
          <a:xfrm flipH="1">
            <a:off x="2097088" y="2209800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7" name="Line 62"/>
          <p:cNvSpPr>
            <a:spLocks noChangeShapeType="1"/>
          </p:cNvSpPr>
          <p:nvPr/>
        </p:nvSpPr>
        <p:spPr bwMode="auto">
          <a:xfrm flipH="1">
            <a:off x="2482850" y="2209800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8" name="Line 63"/>
          <p:cNvSpPr>
            <a:spLocks noChangeShapeType="1"/>
          </p:cNvSpPr>
          <p:nvPr/>
        </p:nvSpPr>
        <p:spPr bwMode="auto">
          <a:xfrm flipH="1">
            <a:off x="3201988" y="2225676"/>
            <a:ext cx="70961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9" name="Text Box 64"/>
          <p:cNvSpPr txBox="1">
            <a:spLocks noChangeArrowheads="1"/>
          </p:cNvSpPr>
          <p:nvPr/>
        </p:nvSpPr>
        <p:spPr bwMode="auto">
          <a:xfrm>
            <a:off x="4922838" y="2587626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184360" name="Line 69"/>
          <p:cNvSpPr>
            <a:spLocks noChangeShapeType="1"/>
          </p:cNvSpPr>
          <p:nvPr/>
        </p:nvSpPr>
        <p:spPr bwMode="auto">
          <a:xfrm>
            <a:off x="4210050" y="2212976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61" name="Line 70"/>
          <p:cNvSpPr>
            <a:spLocks noChangeShapeType="1"/>
          </p:cNvSpPr>
          <p:nvPr/>
        </p:nvSpPr>
        <p:spPr bwMode="auto">
          <a:xfrm>
            <a:off x="4200526" y="2011363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62" name="Line 71"/>
          <p:cNvSpPr>
            <a:spLocks noChangeShapeType="1"/>
          </p:cNvSpPr>
          <p:nvPr/>
        </p:nvSpPr>
        <p:spPr bwMode="auto">
          <a:xfrm>
            <a:off x="5056188" y="1955800"/>
            <a:ext cx="514350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63" name="Text Box 72"/>
          <p:cNvSpPr txBox="1">
            <a:spLocks noChangeArrowheads="1"/>
          </p:cNvSpPr>
          <p:nvPr/>
        </p:nvSpPr>
        <p:spPr bwMode="auto">
          <a:xfrm>
            <a:off x="2087563" y="3130550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Electrical Engineering</a:t>
            </a:r>
          </a:p>
          <a:p>
            <a:pPr algn="ctr" eaLnBrk="1" hangingPunct="1"/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(VLAN ports 1-8)</a:t>
            </a:r>
          </a:p>
        </p:txBody>
      </p:sp>
      <p:sp>
        <p:nvSpPr>
          <p:cNvPr id="184364" name="Text Box 73"/>
          <p:cNvSpPr txBox="1">
            <a:spLocks noChangeArrowheads="1"/>
          </p:cNvSpPr>
          <p:nvPr/>
        </p:nvSpPr>
        <p:spPr bwMode="auto">
          <a:xfrm>
            <a:off x="4249738" y="3117850"/>
            <a:ext cx="1433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Computer Science</a:t>
            </a:r>
          </a:p>
          <a:p>
            <a:pPr algn="ctr" eaLnBrk="1" hangingPunct="1"/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(VLAN ports 9-15)</a:t>
            </a:r>
          </a:p>
        </p:txBody>
      </p:sp>
      <p:sp>
        <p:nvSpPr>
          <p:cNvPr id="184365" name="Text Box 74"/>
          <p:cNvSpPr txBox="1">
            <a:spLocks noChangeArrowheads="1"/>
          </p:cNvSpPr>
          <p:nvPr/>
        </p:nvSpPr>
        <p:spPr bwMode="auto">
          <a:xfrm>
            <a:off x="4846638" y="1824038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15</a:t>
            </a:r>
          </a:p>
        </p:txBody>
      </p:sp>
      <p:sp>
        <p:nvSpPr>
          <p:cNvPr id="184366" name="Oval 81"/>
          <p:cNvSpPr>
            <a:spLocks noChangeArrowheads="1"/>
          </p:cNvSpPr>
          <p:nvPr/>
        </p:nvSpPr>
        <p:spPr bwMode="auto">
          <a:xfrm>
            <a:off x="2973388" y="2189164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67" name="Oval 82"/>
          <p:cNvSpPr>
            <a:spLocks noChangeArrowheads="1"/>
          </p:cNvSpPr>
          <p:nvPr/>
        </p:nvSpPr>
        <p:spPr bwMode="auto">
          <a:xfrm>
            <a:off x="3265488" y="2185989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68" name="Oval 83"/>
          <p:cNvSpPr>
            <a:spLocks noChangeArrowheads="1"/>
          </p:cNvSpPr>
          <p:nvPr/>
        </p:nvSpPr>
        <p:spPr bwMode="auto">
          <a:xfrm>
            <a:off x="3852863" y="2190751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69" name="Oval 84"/>
          <p:cNvSpPr>
            <a:spLocks noChangeArrowheads="1"/>
          </p:cNvSpPr>
          <p:nvPr/>
        </p:nvSpPr>
        <p:spPr bwMode="auto">
          <a:xfrm>
            <a:off x="4184651" y="2187576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0" name="Oval 85"/>
          <p:cNvSpPr>
            <a:spLocks noChangeArrowheads="1"/>
          </p:cNvSpPr>
          <p:nvPr/>
        </p:nvSpPr>
        <p:spPr bwMode="auto">
          <a:xfrm>
            <a:off x="4171951" y="1973264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1" name="Oval 86"/>
          <p:cNvSpPr>
            <a:spLocks noChangeArrowheads="1"/>
          </p:cNvSpPr>
          <p:nvPr/>
        </p:nvSpPr>
        <p:spPr bwMode="auto">
          <a:xfrm>
            <a:off x="5046663" y="1970089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2" name="Text Box 45"/>
          <p:cNvSpPr txBox="1">
            <a:spLocks noChangeArrowheads="1"/>
          </p:cNvSpPr>
          <p:nvPr/>
        </p:nvSpPr>
        <p:spPr bwMode="auto">
          <a:xfrm>
            <a:off x="2636838" y="255428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75830" name="Rectangle 113"/>
          <p:cNvSpPr>
            <a:spLocks noChangeArrowheads="1"/>
          </p:cNvSpPr>
          <p:nvPr/>
        </p:nvSpPr>
        <p:spPr bwMode="auto">
          <a:xfrm>
            <a:off x="8412163" y="2105026"/>
            <a:ext cx="2794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4374" name="Rectangle 77"/>
          <p:cNvSpPr>
            <a:spLocks noChangeArrowheads="1"/>
          </p:cNvSpPr>
          <p:nvPr/>
        </p:nvSpPr>
        <p:spPr bwMode="auto">
          <a:xfrm>
            <a:off x="8401051" y="1884363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5" name="Rectangle 76"/>
          <p:cNvSpPr>
            <a:spLocks noChangeArrowheads="1"/>
          </p:cNvSpPr>
          <p:nvPr/>
        </p:nvSpPr>
        <p:spPr bwMode="auto">
          <a:xfrm>
            <a:off x="7510464" y="1889125"/>
            <a:ext cx="89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6" name="Line 17"/>
          <p:cNvSpPr>
            <a:spLocks noChangeShapeType="1"/>
          </p:cNvSpPr>
          <p:nvPr/>
        </p:nvSpPr>
        <p:spPr bwMode="auto">
          <a:xfrm>
            <a:off x="8110538" y="18907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77" name="Line 24"/>
          <p:cNvSpPr>
            <a:spLocks noChangeShapeType="1"/>
          </p:cNvSpPr>
          <p:nvPr/>
        </p:nvSpPr>
        <p:spPr bwMode="auto">
          <a:xfrm>
            <a:off x="7815263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78" name="Line 25"/>
          <p:cNvSpPr>
            <a:spLocks noChangeShapeType="1"/>
          </p:cNvSpPr>
          <p:nvPr/>
        </p:nvSpPr>
        <p:spPr bwMode="auto">
          <a:xfrm>
            <a:off x="8405813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79" name="Text Box 29"/>
          <p:cNvSpPr txBox="1">
            <a:spLocks noChangeArrowheads="1"/>
          </p:cNvSpPr>
          <p:nvPr/>
        </p:nvSpPr>
        <p:spPr bwMode="auto">
          <a:xfrm>
            <a:off x="7427913" y="2054226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84380" name="Text Box 74"/>
          <p:cNvSpPr txBox="1">
            <a:spLocks noChangeArrowheads="1"/>
          </p:cNvSpPr>
          <p:nvPr/>
        </p:nvSpPr>
        <p:spPr bwMode="auto">
          <a:xfrm>
            <a:off x="8318500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84381" name="Oval 84"/>
          <p:cNvSpPr>
            <a:spLocks noChangeArrowheads="1"/>
          </p:cNvSpPr>
          <p:nvPr/>
        </p:nvSpPr>
        <p:spPr bwMode="auto">
          <a:xfrm>
            <a:off x="7656513" y="2193926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82" name="Oval 86"/>
          <p:cNvSpPr>
            <a:spLocks noChangeArrowheads="1"/>
          </p:cNvSpPr>
          <p:nvPr/>
        </p:nvSpPr>
        <p:spPr bwMode="auto">
          <a:xfrm>
            <a:off x="8518526" y="1976439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83" name="AutoShape 8"/>
          <p:cNvSpPr>
            <a:spLocks noChangeArrowheads="1"/>
          </p:cNvSpPr>
          <p:nvPr/>
        </p:nvSpPr>
        <p:spPr bwMode="auto">
          <a:xfrm>
            <a:off x="7496176" y="1612900"/>
            <a:ext cx="1630363" cy="261938"/>
          </a:xfrm>
          <a:prstGeom prst="parallelogram">
            <a:avLst>
              <a:gd name="adj" fmla="val 15560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84" name="Freeform 10"/>
          <p:cNvSpPr>
            <a:spLocks/>
          </p:cNvSpPr>
          <p:nvPr/>
        </p:nvSpPr>
        <p:spPr bwMode="auto">
          <a:xfrm>
            <a:off x="7678739" y="1657350"/>
            <a:ext cx="1184275" cy="166688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85" name="Freeform 10"/>
          <p:cNvSpPr>
            <a:spLocks/>
          </p:cNvSpPr>
          <p:nvPr/>
        </p:nvSpPr>
        <p:spPr bwMode="auto">
          <a:xfrm flipV="1">
            <a:off x="7878764" y="1657350"/>
            <a:ext cx="873125" cy="166688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US" dirty="0"/>
          </a:p>
        </p:txBody>
      </p:sp>
      <p:sp>
        <p:nvSpPr>
          <p:cNvPr id="184386" name="Freeform 131"/>
          <p:cNvSpPr>
            <a:spLocks/>
          </p:cNvSpPr>
          <p:nvPr/>
        </p:nvSpPr>
        <p:spPr bwMode="auto">
          <a:xfrm>
            <a:off x="8704263" y="1611313"/>
            <a:ext cx="419100" cy="723900"/>
          </a:xfrm>
          <a:custGeom>
            <a:avLst/>
            <a:gdLst>
              <a:gd name="T0" fmla="*/ 2147483647 w 264"/>
              <a:gd name="T1" fmla="*/ 0 h 456"/>
              <a:gd name="T2" fmla="*/ 2147483647 w 264"/>
              <a:gd name="T3" fmla="*/ 2147483647 h 456"/>
              <a:gd name="T4" fmla="*/ 0 w 264"/>
              <a:gd name="T5" fmla="*/ 2147483647 h 4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4" h="456">
                <a:moveTo>
                  <a:pt x="264" y="0"/>
                </a:moveTo>
                <a:lnTo>
                  <a:pt x="262" y="248"/>
                </a:lnTo>
                <a:lnTo>
                  <a:pt x="0" y="45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84387" name="Freeform 132"/>
          <p:cNvSpPr>
            <a:spLocks/>
          </p:cNvSpPr>
          <p:nvPr/>
        </p:nvSpPr>
        <p:spPr bwMode="auto">
          <a:xfrm>
            <a:off x="7493001" y="1868488"/>
            <a:ext cx="1209675" cy="481012"/>
          </a:xfrm>
          <a:custGeom>
            <a:avLst/>
            <a:gdLst>
              <a:gd name="T0" fmla="*/ 0 w 762"/>
              <a:gd name="T1" fmla="*/ 2147483647 h 303"/>
              <a:gd name="T2" fmla="*/ 0 w 762"/>
              <a:gd name="T3" fmla="*/ 2147483647 h 303"/>
              <a:gd name="T4" fmla="*/ 2147483647 w 762"/>
              <a:gd name="T5" fmla="*/ 2147483647 h 303"/>
              <a:gd name="T6" fmla="*/ 2147483647 w 762"/>
              <a:gd name="T7" fmla="*/ 0 h 30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62" h="303">
                <a:moveTo>
                  <a:pt x="0" y="3"/>
                </a:moveTo>
                <a:lnTo>
                  <a:pt x="0" y="303"/>
                </a:lnTo>
                <a:lnTo>
                  <a:pt x="762" y="303"/>
                </a:lnTo>
                <a:lnTo>
                  <a:pt x="76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5845" name="Line 133"/>
          <p:cNvSpPr>
            <a:spLocks noChangeShapeType="1"/>
          </p:cNvSpPr>
          <p:nvPr/>
        </p:nvSpPr>
        <p:spPr bwMode="auto">
          <a:xfrm flipV="1">
            <a:off x="7493000" y="2092326"/>
            <a:ext cx="12192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184389" name="Line 69"/>
          <p:cNvSpPr>
            <a:spLocks noChangeShapeType="1"/>
          </p:cNvSpPr>
          <p:nvPr/>
        </p:nvSpPr>
        <p:spPr bwMode="auto">
          <a:xfrm flipH="1">
            <a:off x="7507288" y="2216151"/>
            <a:ext cx="165100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90" name="Line 70"/>
          <p:cNvSpPr>
            <a:spLocks noChangeShapeType="1"/>
          </p:cNvSpPr>
          <p:nvPr/>
        </p:nvSpPr>
        <p:spPr bwMode="auto">
          <a:xfrm>
            <a:off x="7962900" y="1990726"/>
            <a:ext cx="179388" cy="62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91" name="Line 71"/>
          <p:cNvSpPr>
            <a:spLocks noChangeShapeType="1"/>
          </p:cNvSpPr>
          <p:nvPr/>
        </p:nvSpPr>
        <p:spPr bwMode="auto">
          <a:xfrm>
            <a:off x="8523289" y="1987551"/>
            <a:ext cx="509587" cy="455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92" name="Oval 85"/>
          <p:cNvSpPr>
            <a:spLocks noChangeArrowheads="1"/>
          </p:cNvSpPr>
          <p:nvPr/>
        </p:nvSpPr>
        <p:spPr bwMode="auto">
          <a:xfrm>
            <a:off x="7948613" y="1970089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93" name="Text Box 27"/>
          <p:cNvSpPr txBox="1">
            <a:spLocks noChangeArrowheads="1"/>
          </p:cNvSpPr>
          <p:nvPr/>
        </p:nvSpPr>
        <p:spPr bwMode="auto">
          <a:xfrm>
            <a:off x="7756525" y="183515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75851" name="Rectangle 158"/>
          <p:cNvSpPr>
            <a:spLocks noChangeArrowheads="1"/>
          </p:cNvSpPr>
          <p:nvPr/>
        </p:nvSpPr>
        <p:spPr bwMode="auto">
          <a:xfrm>
            <a:off x="8115300" y="1885950"/>
            <a:ext cx="280988" cy="2047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4395" name="Text Box 73"/>
          <p:cNvSpPr txBox="1">
            <a:spLocks noChangeArrowheads="1"/>
          </p:cNvSpPr>
          <p:nvPr/>
        </p:nvSpPr>
        <p:spPr bwMode="auto">
          <a:xfrm>
            <a:off x="7172325" y="3124200"/>
            <a:ext cx="2408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Ports 2,3,5 belong to EE VLAN</a:t>
            </a:r>
          </a:p>
          <a:p>
            <a:pPr algn="ctr" eaLnBrk="1" hangingPunct="1"/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Ports 4,6,7,8 belong to CS VLAN</a:t>
            </a:r>
          </a:p>
        </p:txBody>
      </p:sp>
      <p:sp>
        <p:nvSpPr>
          <p:cNvPr id="184396" name="Text Box 27"/>
          <p:cNvSpPr txBox="1">
            <a:spLocks noChangeArrowheads="1"/>
          </p:cNvSpPr>
          <p:nvPr/>
        </p:nvSpPr>
        <p:spPr bwMode="auto">
          <a:xfrm>
            <a:off x="8037513" y="183515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184397" name="Text Box 27"/>
          <p:cNvSpPr txBox="1">
            <a:spLocks noChangeArrowheads="1"/>
          </p:cNvSpPr>
          <p:nvPr/>
        </p:nvSpPr>
        <p:spPr bwMode="auto">
          <a:xfrm>
            <a:off x="7761288" y="20494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184398" name="Text Box 27"/>
          <p:cNvSpPr txBox="1">
            <a:spLocks noChangeArrowheads="1"/>
          </p:cNvSpPr>
          <p:nvPr/>
        </p:nvSpPr>
        <p:spPr bwMode="auto">
          <a:xfrm>
            <a:off x="8037513" y="20494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184399" name="Text Box 27"/>
          <p:cNvSpPr txBox="1">
            <a:spLocks noChangeArrowheads="1"/>
          </p:cNvSpPr>
          <p:nvPr/>
        </p:nvSpPr>
        <p:spPr bwMode="auto">
          <a:xfrm>
            <a:off x="8337550" y="2054226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grpSp>
        <p:nvGrpSpPr>
          <p:cNvPr id="692394" name="Group 170"/>
          <p:cNvGrpSpPr>
            <a:grpSpLocks/>
          </p:cNvGrpSpPr>
          <p:nvPr/>
        </p:nvGrpSpPr>
        <p:grpSpPr bwMode="auto">
          <a:xfrm>
            <a:off x="4851401" y="1835150"/>
            <a:ext cx="2836863" cy="427038"/>
            <a:chOff x="2096" y="1156"/>
            <a:chExt cx="1787" cy="269"/>
          </a:xfrm>
        </p:grpSpPr>
        <p:sp>
          <p:nvSpPr>
            <p:cNvPr id="184429" name="Oval 85"/>
            <p:cNvSpPr>
              <a:spLocks noChangeArrowheads="1"/>
            </p:cNvSpPr>
            <p:nvPr/>
          </p:nvSpPr>
          <p:spPr bwMode="auto">
            <a:xfrm>
              <a:off x="2215" y="1381"/>
              <a:ext cx="27" cy="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84430" name="Group 169"/>
            <p:cNvGrpSpPr>
              <a:grpSpLocks/>
            </p:cNvGrpSpPr>
            <p:nvPr/>
          </p:nvGrpSpPr>
          <p:grpSpPr bwMode="auto">
            <a:xfrm>
              <a:off x="2096" y="1156"/>
              <a:ext cx="1787" cy="269"/>
              <a:chOff x="2096" y="1156"/>
              <a:chExt cx="1787" cy="269"/>
            </a:xfrm>
          </p:grpSpPr>
          <p:sp>
            <p:nvSpPr>
              <p:cNvPr id="184431" name="Text Box 28"/>
              <p:cNvSpPr txBox="1">
                <a:spLocks noChangeArrowheads="1"/>
              </p:cNvSpPr>
              <p:nvPr/>
            </p:nvSpPr>
            <p:spPr bwMode="auto">
              <a:xfrm>
                <a:off x="2096" y="1290"/>
                <a:ext cx="18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FF0000"/>
                    </a:solidFill>
                    <a:latin typeface="Arial" charset="0"/>
                  </a:rPr>
                  <a:t>16</a:t>
                </a:r>
              </a:p>
            </p:txBody>
          </p:sp>
          <p:sp>
            <p:nvSpPr>
              <p:cNvPr id="184432" name="Text Box 27"/>
              <p:cNvSpPr txBox="1">
                <a:spLocks noChangeArrowheads="1"/>
              </p:cNvSpPr>
              <p:nvPr/>
            </p:nvSpPr>
            <p:spPr bwMode="auto">
              <a:xfrm>
                <a:off x="3731" y="1156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FF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184433" name="Oval 85"/>
              <p:cNvSpPr>
                <a:spLocks noChangeArrowheads="1"/>
              </p:cNvSpPr>
              <p:nvPr/>
            </p:nvSpPr>
            <p:spPr bwMode="auto">
              <a:xfrm>
                <a:off x="3855" y="1247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4434" name="Freeform 168"/>
              <p:cNvSpPr>
                <a:spLocks/>
              </p:cNvSpPr>
              <p:nvPr/>
            </p:nvSpPr>
            <p:spPr bwMode="auto">
              <a:xfrm>
                <a:off x="2226" y="1260"/>
                <a:ext cx="1644" cy="135"/>
              </a:xfrm>
              <a:custGeom>
                <a:avLst/>
                <a:gdLst>
                  <a:gd name="T0" fmla="*/ 0 w 1644"/>
                  <a:gd name="T1" fmla="*/ 135 h 135"/>
                  <a:gd name="T2" fmla="*/ 852 w 1644"/>
                  <a:gd name="T3" fmla="*/ 132 h 135"/>
                  <a:gd name="T4" fmla="*/ 1050 w 1644"/>
                  <a:gd name="T5" fmla="*/ 0 h 135"/>
                  <a:gd name="T6" fmla="*/ 1644 w 1644"/>
                  <a:gd name="T7" fmla="*/ 0 h 1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44" h="135">
                    <a:moveTo>
                      <a:pt x="0" y="135"/>
                    </a:moveTo>
                    <a:lnTo>
                      <a:pt x="852" y="132"/>
                    </a:lnTo>
                    <a:lnTo>
                      <a:pt x="1050" y="0"/>
                    </a:lnTo>
                    <a:lnTo>
                      <a:pt x="1644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84401" name="Group 44"/>
          <p:cNvGrpSpPr>
            <a:grpSpLocks/>
          </p:cNvGrpSpPr>
          <p:nvPr/>
        </p:nvGrpSpPr>
        <p:grpSpPr bwMode="auto">
          <a:xfrm>
            <a:off x="1778001" y="2316163"/>
            <a:ext cx="538163" cy="558800"/>
            <a:chOff x="-44" y="1473"/>
            <a:chExt cx="981" cy="1105"/>
          </a:xfrm>
        </p:grpSpPr>
        <p:pic>
          <p:nvPicPr>
            <p:cNvPr id="18442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2" name="Group 44"/>
          <p:cNvGrpSpPr>
            <a:grpSpLocks/>
          </p:cNvGrpSpPr>
          <p:nvPr/>
        </p:nvGrpSpPr>
        <p:grpSpPr bwMode="auto">
          <a:xfrm>
            <a:off x="2143125" y="2519363"/>
            <a:ext cx="539750" cy="558800"/>
            <a:chOff x="-44" y="1473"/>
            <a:chExt cx="981" cy="1105"/>
          </a:xfrm>
        </p:grpSpPr>
        <p:pic>
          <p:nvPicPr>
            <p:cNvPr id="18442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3" name="Group 44"/>
          <p:cNvGrpSpPr>
            <a:grpSpLocks/>
          </p:cNvGrpSpPr>
          <p:nvPr/>
        </p:nvGrpSpPr>
        <p:grpSpPr bwMode="auto">
          <a:xfrm>
            <a:off x="2814638" y="2479675"/>
            <a:ext cx="538162" cy="558800"/>
            <a:chOff x="-44" y="1473"/>
            <a:chExt cx="981" cy="1105"/>
          </a:xfrm>
        </p:grpSpPr>
        <p:pic>
          <p:nvPicPr>
            <p:cNvPr id="18442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4" name="Group 44"/>
          <p:cNvGrpSpPr>
            <a:grpSpLocks/>
          </p:cNvGrpSpPr>
          <p:nvPr/>
        </p:nvGrpSpPr>
        <p:grpSpPr bwMode="auto">
          <a:xfrm>
            <a:off x="3941763" y="2498725"/>
            <a:ext cx="538162" cy="558800"/>
            <a:chOff x="-44" y="1473"/>
            <a:chExt cx="981" cy="1105"/>
          </a:xfrm>
        </p:grpSpPr>
        <p:pic>
          <p:nvPicPr>
            <p:cNvPr id="18442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5" name="Group 44"/>
          <p:cNvGrpSpPr>
            <a:grpSpLocks/>
          </p:cNvGrpSpPr>
          <p:nvPr/>
        </p:nvGrpSpPr>
        <p:grpSpPr bwMode="auto">
          <a:xfrm>
            <a:off x="4378325" y="2479675"/>
            <a:ext cx="539750" cy="558800"/>
            <a:chOff x="-44" y="1473"/>
            <a:chExt cx="981" cy="1105"/>
          </a:xfrm>
        </p:grpSpPr>
        <p:pic>
          <p:nvPicPr>
            <p:cNvPr id="18441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6" name="Group 44"/>
          <p:cNvGrpSpPr>
            <a:grpSpLocks/>
          </p:cNvGrpSpPr>
          <p:nvPr/>
        </p:nvGrpSpPr>
        <p:grpSpPr bwMode="auto">
          <a:xfrm>
            <a:off x="5232401" y="2327275"/>
            <a:ext cx="538163" cy="558800"/>
            <a:chOff x="-44" y="1473"/>
            <a:chExt cx="981" cy="1105"/>
          </a:xfrm>
        </p:grpSpPr>
        <p:pic>
          <p:nvPicPr>
            <p:cNvPr id="18441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7" name="Group 44"/>
          <p:cNvGrpSpPr>
            <a:grpSpLocks/>
          </p:cNvGrpSpPr>
          <p:nvPr/>
        </p:nvGrpSpPr>
        <p:grpSpPr bwMode="auto">
          <a:xfrm>
            <a:off x="7081838" y="2428875"/>
            <a:ext cx="538162" cy="558800"/>
            <a:chOff x="-44" y="1473"/>
            <a:chExt cx="981" cy="1105"/>
          </a:xfrm>
        </p:grpSpPr>
        <p:pic>
          <p:nvPicPr>
            <p:cNvPr id="18441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8" name="Group 44"/>
          <p:cNvGrpSpPr>
            <a:grpSpLocks/>
          </p:cNvGrpSpPr>
          <p:nvPr/>
        </p:nvGrpSpPr>
        <p:grpSpPr bwMode="auto">
          <a:xfrm>
            <a:off x="8707438" y="2357438"/>
            <a:ext cx="538162" cy="558800"/>
            <a:chOff x="-44" y="1473"/>
            <a:chExt cx="981" cy="1105"/>
          </a:xfrm>
        </p:grpSpPr>
        <p:pic>
          <p:nvPicPr>
            <p:cNvPr id="18441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9" name="Group 44"/>
          <p:cNvGrpSpPr>
            <a:grpSpLocks/>
          </p:cNvGrpSpPr>
          <p:nvPr/>
        </p:nvGrpSpPr>
        <p:grpSpPr bwMode="auto">
          <a:xfrm>
            <a:off x="7781925" y="2438400"/>
            <a:ext cx="539750" cy="558800"/>
            <a:chOff x="-44" y="1473"/>
            <a:chExt cx="981" cy="1105"/>
          </a:xfrm>
        </p:grpSpPr>
        <p:pic>
          <p:nvPicPr>
            <p:cNvPr id="18441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184410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" y="967297"/>
            <a:ext cx="8620919" cy="5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164851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Text Box 9"/>
          <p:cNvSpPr txBox="1">
            <a:spLocks noChangeArrowheads="1"/>
          </p:cNvSpPr>
          <p:nvPr/>
        </p:nvSpPr>
        <p:spPr bwMode="auto">
          <a:xfrm>
            <a:off x="4908551" y="1428751"/>
            <a:ext cx="4746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type</a:t>
            </a:r>
          </a:p>
        </p:txBody>
      </p:sp>
      <p:sp>
        <p:nvSpPr>
          <p:cNvPr id="185348" name="Line 10"/>
          <p:cNvSpPr>
            <a:spLocks noChangeShapeType="1"/>
          </p:cNvSpPr>
          <p:nvPr/>
        </p:nvSpPr>
        <p:spPr bwMode="auto">
          <a:xfrm>
            <a:off x="5083175" y="163671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49" name="Line 31"/>
          <p:cNvSpPr>
            <a:spLocks noChangeShapeType="1"/>
          </p:cNvSpPr>
          <p:nvPr/>
        </p:nvSpPr>
        <p:spPr bwMode="auto">
          <a:xfrm>
            <a:off x="2524125" y="2200276"/>
            <a:ext cx="0" cy="771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0" name="Line 34"/>
          <p:cNvSpPr>
            <a:spLocks noChangeShapeType="1"/>
          </p:cNvSpPr>
          <p:nvPr/>
        </p:nvSpPr>
        <p:spPr bwMode="auto">
          <a:xfrm>
            <a:off x="4948238" y="2171701"/>
            <a:ext cx="0" cy="771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1" name="Line 36"/>
          <p:cNvSpPr>
            <a:spLocks noChangeShapeType="1"/>
          </p:cNvSpPr>
          <p:nvPr/>
        </p:nvSpPr>
        <p:spPr bwMode="auto">
          <a:xfrm>
            <a:off x="4981575" y="2176464"/>
            <a:ext cx="742950" cy="809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2" name="Line 37"/>
          <p:cNvSpPr>
            <a:spLocks noChangeShapeType="1"/>
          </p:cNvSpPr>
          <p:nvPr/>
        </p:nvSpPr>
        <p:spPr bwMode="auto">
          <a:xfrm>
            <a:off x="7691439" y="2185989"/>
            <a:ext cx="700087" cy="795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3" name="Line 40"/>
          <p:cNvSpPr>
            <a:spLocks noChangeShapeType="1"/>
          </p:cNvSpPr>
          <p:nvPr/>
        </p:nvSpPr>
        <p:spPr bwMode="auto">
          <a:xfrm>
            <a:off x="5124450" y="3328988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4" name="Rectangle 41"/>
          <p:cNvSpPr>
            <a:spLocks noChangeArrowheads="1"/>
          </p:cNvSpPr>
          <p:nvPr/>
        </p:nvSpPr>
        <p:spPr bwMode="auto">
          <a:xfrm>
            <a:off x="5000625" y="4054803"/>
            <a:ext cx="25298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ko-KR" sz="1400" dirty="0">
                <a:solidFill>
                  <a:srgbClr val="000099"/>
                </a:solidFill>
                <a:latin typeface="Arial" charset="0"/>
                <a:ea typeface="Gulim" charset="0"/>
                <a:cs typeface="Gulim" charset="0"/>
              </a:rPr>
              <a:t>2-byte Tag Protocol Identifier</a:t>
            </a:r>
          </a:p>
          <a:p>
            <a:pPr eaLnBrk="1" hangingPunct="1"/>
            <a:r>
              <a:rPr lang="en-US" altLang="ko-KR" sz="1400" dirty="0">
                <a:solidFill>
                  <a:srgbClr val="000099"/>
                </a:solidFill>
                <a:latin typeface="Arial" charset="0"/>
                <a:ea typeface="Gulim" charset="0"/>
                <a:cs typeface="Gulim" charset="0"/>
              </a:rPr>
              <a:t>                        (value: 81-00) </a:t>
            </a:r>
          </a:p>
        </p:txBody>
      </p:sp>
      <p:sp>
        <p:nvSpPr>
          <p:cNvPr id="185355" name="Rectangle 42"/>
          <p:cNvSpPr>
            <a:spLocks noChangeArrowheads="1"/>
          </p:cNvSpPr>
          <p:nvPr/>
        </p:nvSpPr>
        <p:spPr bwMode="auto">
          <a:xfrm>
            <a:off x="5338764" y="5203825"/>
            <a:ext cx="38242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ko-KR" sz="1400" dirty="0">
                <a:solidFill>
                  <a:srgbClr val="000099"/>
                </a:solidFill>
                <a:latin typeface="Arial" charset="0"/>
                <a:ea typeface="Gulim" charset="0"/>
                <a:cs typeface="Gulim" charset="0"/>
              </a:rPr>
              <a:t>Tag Control Information (12 bit VLAN ID field, </a:t>
            </a:r>
          </a:p>
          <a:p>
            <a:pPr eaLnBrk="1" hangingPunct="1"/>
            <a:r>
              <a:rPr lang="en-US" altLang="ko-KR" sz="1400" dirty="0">
                <a:solidFill>
                  <a:srgbClr val="000099"/>
                </a:solidFill>
                <a:latin typeface="Arial" charset="0"/>
                <a:ea typeface="Gulim" charset="0"/>
                <a:cs typeface="Gulim" charset="0"/>
              </a:rPr>
              <a:t>                          3 bit priority field like IP TOS)</a:t>
            </a:r>
            <a:r>
              <a:rPr lang="en-US" altLang="ko-KR" dirty="0">
                <a:solidFill>
                  <a:srgbClr val="000099"/>
                </a:solidFill>
                <a:latin typeface="Arial" charset="0"/>
                <a:ea typeface="Gulim" charset="0"/>
                <a:cs typeface="Gulim" charset="0"/>
              </a:rPr>
              <a:t> </a:t>
            </a:r>
          </a:p>
        </p:txBody>
      </p:sp>
      <p:sp>
        <p:nvSpPr>
          <p:cNvPr id="185356" name="Line 43"/>
          <p:cNvSpPr>
            <a:spLocks noChangeShapeType="1"/>
          </p:cNvSpPr>
          <p:nvPr/>
        </p:nvSpPr>
        <p:spPr bwMode="auto">
          <a:xfrm>
            <a:off x="5487989" y="3419475"/>
            <a:ext cx="9525" cy="1741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7" name="Line 44"/>
          <p:cNvSpPr>
            <a:spLocks noChangeShapeType="1"/>
          </p:cNvSpPr>
          <p:nvPr/>
        </p:nvSpPr>
        <p:spPr bwMode="auto">
          <a:xfrm>
            <a:off x="8086725" y="3319463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8" name="Line 47"/>
          <p:cNvSpPr>
            <a:spLocks noChangeShapeType="1"/>
          </p:cNvSpPr>
          <p:nvPr/>
        </p:nvSpPr>
        <p:spPr bwMode="auto">
          <a:xfrm flipH="1">
            <a:off x="8291514" y="3076575"/>
            <a:ext cx="14287" cy="5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9" name="Rectangle 48"/>
          <p:cNvSpPr>
            <a:spLocks noChangeArrowheads="1"/>
          </p:cNvSpPr>
          <p:nvPr/>
        </p:nvSpPr>
        <p:spPr bwMode="auto">
          <a:xfrm>
            <a:off x="7629525" y="4172489"/>
            <a:ext cx="1249060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ko-KR" sz="1400" dirty="0">
                <a:solidFill>
                  <a:srgbClr val="000099"/>
                </a:solidFill>
                <a:latin typeface="Arial" charset="0"/>
                <a:ea typeface="Gulim" charset="0"/>
                <a:cs typeface="Gulim" charset="0"/>
              </a:rPr>
              <a:t>Recomputed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400" dirty="0">
                <a:solidFill>
                  <a:srgbClr val="000099"/>
                </a:solidFill>
                <a:latin typeface="Arial" charset="0"/>
                <a:ea typeface="Gulim" charset="0"/>
                <a:cs typeface="Gulim" charset="0"/>
              </a:rPr>
              <a:t>CRC</a:t>
            </a:r>
            <a:r>
              <a:rPr lang="en-US" altLang="ko-KR" dirty="0">
                <a:solidFill>
                  <a:srgbClr val="000099"/>
                </a:solidFill>
                <a:latin typeface="Arial" charset="0"/>
                <a:ea typeface="Gulim" charset="0"/>
                <a:cs typeface="Gulim" charset="0"/>
              </a:rPr>
              <a:t> </a:t>
            </a:r>
          </a:p>
        </p:txBody>
      </p:sp>
      <p:sp>
        <p:nvSpPr>
          <p:cNvPr id="76817" name="Rectangle 27"/>
          <p:cNvSpPr>
            <a:spLocks noChangeArrowheads="1"/>
          </p:cNvSpPr>
          <p:nvPr/>
        </p:nvSpPr>
        <p:spPr bwMode="auto">
          <a:xfrm>
            <a:off x="2057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Comic Sans MS" panose="030F0702030302020204" pitchFamily="66" charset="0"/>
              </a:rPr>
              <a:t>802.1Q VLAN frame format</a:t>
            </a:r>
          </a:p>
        </p:txBody>
      </p:sp>
      <p:sp>
        <p:nvSpPr>
          <p:cNvPr id="76818" name="Text Box 28"/>
          <p:cNvSpPr txBox="1">
            <a:spLocks noChangeArrowheads="1"/>
          </p:cNvSpPr>
          <p:nvPr/>
        </p:nvSpPr>
        <p:spPr bwMode="auto">
          <a:xfrm>
            <a:off x="8624889" y="1801813"/>
            <a:ext cx="15509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802.1 frame</a:t>
            </a:r>
          </a:p>
        </p:txBody>
      </p:sp>
      <p:sp>
        <p:nvSpPr>
          <p:cNvPr id="76819" name="Text Box 29"/>
          <p:cNvSpPr txBox="1">
            <a:spLocks noChangeArrowheads="1"/>
          </p:cNvSpPr>
          <p:nvPr/>
        </p:nvSpPr>
        <p:spPr bwMode="auto">
          <a:xfrm>
            <a:off x="8628064" y="2967038"/>
            <a:ext cx="17494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802.1Q frame</a:t>
            </a:r>
          </a:p>
        </p:txBody>
      </p:sp>
      <p:pic>
        <p:nvPicPr>
          <p:cNvPr id="185363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758" y="1091408"/>
            <a:ext cx="6762827" cy="11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364" name="Rectangle 1"/>
          <p:cNvSpPr>
            <a:spLocks noChangeArrowheads="1"/>
          </p:cNvSpPr>
          <p:nvPr/>
        </p:nvSpPr>
        <p:spPr bwMode="auto">
          <a:xfrm>
            <a:off x="2489201" y="1709738"/>
            <a:ext cx="5140325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cxnSp>
        <p:nvCxnSpPr>
          <p:cNvPr id="76822" name="Straight Connector 3"/>
          <p:cNvCxnSpPr>
            <a:cxnSpLocks noChangeShapeType="1"/>
          </p:cNvCxnSpPr>
          <p:nvPr/>
        </p:nvCxnSpPr>
        <p:spPr bwMode="auto">
          <a:xfrm>
            <a:off x="3482975" y="1700214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3" name="Straight Connector 32"/>
          <p:cNvCxnSpPr>
            <a:cxnSpLocks noChangeShapeType="1"/>
          </p:cNvCxnSpPr>
          <p:nvPr/>
        </p:nvCxnSpPr>
        <p:spPr bwMode="auto">
          <a:xfrm>
            <a:off x="4213225" y="1703389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4" name="Straight Connector 33"/>
          <p:cNvCxnSpPr>
            <a:cxnSpLocks noChangeShapeType="1"/>
          </p:cNvCxnSpPr>
          <p:nvPr/>
        </p:nvCxnSpPr>
        <p:spPr bwMode="auto">
          <a:xfrm>
            <a:off x="4941888" y="1708150"/>
            <a:ext cx="0" cy="42703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5" name="Straight Connector 34"/>
          <p:cNvCxnSpPr>
            <a:cxnSpLocks noChangeShapeType="1"/>
          </p:cNvCxnSpPr>
          <p:nvPr/>
        </p:nvCxnSpPr>
        <p:spPr bwMode="auto">
          <a:xfrm>
            <a:off x="5195888" y="1703389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6" name="Straight Connector 35"/>
          <p:cNvCxnSpPr>
            <a:cxnSpLocks noChangeShapeType="1"/>
          </p:cNvCxnSpPr>
          <p:nvPr/>
        </p:nvCxnSpPr>
        <p:spPr bwMode="auto">
          <a:xfrm>
            <a:off x="7162800" y="1689101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5370" name="TextBox 5"/>
          <p:cNvSpPr txBox="1">
            <a:spLocks noChangeArrowheads="1"/>
          </p:cNvSpPr>
          <p:nvPr/>
        </p:nvSpPr>
        <p:spPr bwMode="auto">
          <a:xfrm>
            <a:off x="3481671" y="1722438"/>
            <a:ext cx="7296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dest.</a:t>
            </a:r>
          </a:p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address</a:t>
            </a:r>
          </a:p>
        </p:txBody>
      </p:sp>
      <p:sp>
        <p:nvSpPr>
          <p:cNvPr id="185371" name="TextBox 37"/>
          <p:cNvSpPr txBox="1">
            <a:spLocks noChangeArrowheads="1"/>
          </p:cNvSpPr>
          <p:nvPr/>
        </p:nvSpPr>
        <p:spPr bwMode="auto">
          <a:xfrm>
            <a:off x="4221163" y="1719263"/>
            <a:ext cx="730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source</a:t>
            </a:r>
          </a:p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address</a:t>
            </a:r>
          </a:p>
        </p:txBody>
      </p:sp>
      <p:sp>
        <p:nvSpPr>
          <p:cNvPr id="185372" name="TextBox 38"/>
          <p:cNvSpPr txBox="1">
            <a:spLocks noChangeArrowheads="1"/>
          </p:cNvSpPr>
          <p:nvPr/>
        </p:nvSpPr>
        <p:spPr bwMode="auto">
          <a:xfrm>
            <a:off x="5565776" y="1790701"/>
            <a:ext cx="1190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data (payload)</a:t>
            </a:r>
          </a:p>
        </p:txBody>
      </p:sp>
      <p:sp>
        <p:nvSpPr>
          <p:cNvPr id="185373" name="TextBox 39"/>
          <p:cNvSpPr txBox="1">
            <a:spLocks noChangeArrowheads="1"/>
          </p:cNvSpPr>
          <p:nvPr/>
        </p:nvSpPr>
        <p:spPr bwMode="auto">
          <a:xfrm>
            <a:off x="7135814" y="1809751"/>
            <a:ext cx="5159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CRC</a:t>
            </a:r>
          </a:p>
        </p:txBody>
      </p:sp>
      <p:sp>
        <p:nvSpPr>
          <p:cNvPr id="185374" name="TextBox 40"/>
          <p:cNvSpPr txBox="1">
            <a:spLocks noChangeArrowheads="1"/>
          </p:cNvSpPr>
          <p:nvPr/>
        </p:nvSpPr>
        <p:spPr bwMode="auto">
          <a:xfrm>
            <a:off x="2571751" y="1787526"/>
            <a:ext cx="8223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preamble</a:t>
            </a:r>
          </a:p>
        </p:txBody>
      </p:sp>
      <p:grpSp>
        <p:nvGrpSpPr>
          <p:cNvPr id="173087" name="Group 6"/>
          <p:cNvGrpSpPr>
            <a:grpSpLocks/>
          </p:cNvGrpSpPr>
          <p:nvPr/>
        </p:nvGrpSpPr>
        <p:grpSpPr bwMode="auto">
          <a:xfrm>
            <a:off x="2516827" y="2949576"/>
            <a:ext cx="2448769" cy="436563"/>
            <a:chOff x="340454" y="5667110"/>
            <a:chExt cx="2448560" cy="435435"/>
          </a:xfrm>
          <a:solidFill>
            <a:srgbClr val="006633"/>
          </a:solidFill>
        </p:grpSpPr>
        <p:sp>
          <p:nvSpPr>
            <p:cNvPr id="173097" name="Rectangle 42"/>
            <p:cNvSpPr>
              <a:spLocks noChangeArrowheads="1"/>
            </p:cNvSpPr>
            <p:nvPr/>
          </p:nvSpPr>
          <p:spPr bwMode="auto">
            <a:xfrm>
              <a:off x="340454" y="5676543"/>
              <a:ext cx="2448560" cy="406400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cxnSp>
          <p:nvCxnSpPr>
            <p:cNvPr id="76843" name="Straight Connector 43"/>
            <p:cNvCxnSpPr>
              <a:cxnSpLocks noChangeShapeType="1"/>
            </p:cNvCxnSpPr>
            <p:nvPr/>
          </p:nvCxnSpPr>
          <p:spPr bwMode="auto">
            <a:xfrm>
              <a:off x="1314457" y="5667110"/>
              <a:ext cx="0" cy="427518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844" name="Straight Connector 44"/>
            <p:cNvCxnSpPr>
              <a:cxnSpLocks noChangeShapeType="1"/>
            </p:cNvCxnSpPr>
            <p:nvPr/>
          </p:nvCxnSpPr>
          <p:spPr bwMode="auto">
            <a:xfrm>
              <a:off x="2044645" y="5670277"/>
              <a:ext cx="0" cy="429101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845" name="Straight Connector 45"/>
            <p:cNvCxnSpPr>
              <a:cxnSpLocks noChangeShapeType="1"/>
            </p:cNvCxnSpPr>
            <p:nvPr/>
          </p:nvCxnSpPr>
          <p:spPr bwMode="auto">
            <a:xfrm>
              <a:off x="2773245" y="5675027"/>
              <a:ext cx="0" cy="427518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3101" name="TextBox 48"/>
            <p:cNvSpPr txBox="1">
              <a:spLocks noChangeArrowheads="1"/>
            </p:cNvSpPr>
            <p:nvPr/>
          </p:nvSpPr>
          <p:spPr bwMode="auto">
            <a:xfrm>
              <a:off x="1312884" y="5688880"/>
              <a:ext cx="729625" cy="3990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73102" name="TextBox 49"/>
            <p:cNvSpPr txBox="1">
              <a:spLocks noChangeArrowheads="1"/>
            </p:cNvSpPr>
            <p:nvPr/>
          </p:nvSpPr>
          <p:spPr bwMode="auto">
            <a:xfrm>
              <a:off x="2053082" y="5685251"/>
              <a:ext cx="729687" cy="400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73103" name="TextBox 52"/>
            <p:cNvSpPr txBox="1">
              <a:spLocks noChangeArrowheads="1"/>
            </p:cNvSpPr>
            <p:nvPr/>
          </p:nvSpPr>
          <p:spPr bwMode="auto">
            <a:xfrm>
              <a:off x="402711" y="5754221"/>
              <a:ext cx="822661" cy="2462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</p:grpSp>
      <p:sp>
        <p:nvSpPr>
          <p:cNvPr id="185376" name="Rectangle 56"/>
          <p:cNvSpPr>
            <a:spLocks noChangeArrowheads="1"/>
          </p:cNvSpPr>
          <p:nvPr/>
        </p:nvSpPr>
        <p:spPr bwMode="auto">
          <a:xfrm>
            <a:off x="5711826" y="2959100"/>
            <a:ext cx="2659063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cxnSp>
        <p:nvCxnSpPr>
          <p:cNvPr id="76834" name="Straight Connector 60"/>
          <p:cNvCxnSpPr>
            <a:cxnSpLocks noChangeShapeType="1"/>
          </p:cNvCxnSpPr>
          <p:nvPr/>
        </p:nvCxnSpPr>
        <p:spPr bwMode="auto">
          <a:xfrm>
            <a:off x="5935663" y="2954339"/>
            <a:ext cx="0" cy="42703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35" name="Straight Connector 61"/>
          <p:cNvCxnSpPr>
            <a:cxnSpLocks noChangeShapeType="1"/>
          </p:cNvCxnSpPr>
          <p:nvPr/>
        </p:nvCxnSpPr>
        <p:spPr bwMode="auto">
          <a:xfrm>
            <a:off x="7902575" y="2938464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5379" name="TextBox 64"/>
          <p:cNvSpPr txBox="1">
            <a:spLocks noChangeArrowheads="1"/>
          </p:cNvSpPr>
          <p:nvPr/>
        </p:nvSpPr>
        <p:spPr bwMode="auto">
          <a:xfrm>
            <a:off x="6307139" y="3040063"/>
            <a:ext cx="118903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data (payload)</a:t>
            </a:r>
          </a:p>
        </p:txBody>
      </p:sp>
      <p:sp>
        <p:nvSpPr>
          <p:cNvPr id="185380" name="TextBox 65"/>
          <p:cNvSpPr txBox="1">
            <a:spLocks noChangeArrowheads="1"/>
          </p:cNvSpPr>
          <p:nvPr/>
        </p:nvSpPr>
        <p:spPr bwMode="auto">
          <a:xfrm>
            <a:off x="7875589" y="3059113"/>
            <a:ext cx="5159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CRC</a:t>
            </a:r>
          </a:p>
        </p:txBody>
      </p:sp>
      <p:sp>
        <p:nvSpPr>
          <p:cNvPr id="185381" name="Text Box 9"/>
          <p:cNvSpPr txBox="1">
            <a:spLocks noChangeArrowheads="1"/>
          </p:cNvSpPr>
          <p:nvPr/>
        </p:nvSpPr>
        <p:spPr bwMode="auto">
          <a:xfrm>
            <a:off x="5619751" y="2659063"/>
            <a:ext cx="4746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type</a:t>
            </a:r>
          </a:p>
        </p:txBody>
      </p:sp>
      <p:sp>
        <p:nvSpPr>
          <p:cNvPr id="185382" name="Line 10"/>
          <p:cNvSpPr>
            <a:spLocks noChangeShapeType="1"/>
          </p:cNvSpPr>
          <p:nvPr/>
        </p:nvSpPr>
        <p:spPr bwMode="auto">
          <a:xfrm>
            <a:off x="5824538" y="288766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83" name="Rectangle 67"/>
          <p:cNvSpPr>
            <a:spLocks noChangeArrowheads="1"/>
          </p:cNvSpPr>
          <p:nvPr/>
        </p:nvSpPr>
        <p:spPr bwMode="auto">
          <a:xfrm>
            <a:off x="4953001" y="2963863"/>
            <a:ext cx="735013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cxnSp>
        <p:nvCxnSpPr>
          <p:cNvPr id="76841" name="Straight Connector 68"/>
          <p:cNvCxnSpPr>
            <a:cxnSpLocks noChangeShapeType="1"/>
          </p:cNvCxnSpPr>
          <p:nvPr/>
        </p:nvCxnSpPr>
        <p:spPr bwMode="auto">
          <a:xfrm>
            <a:off x="5321300" y="2962275"/>
            <a:ext cx="0" cy="42703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25978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6.1 </a:t>
            </a:r>
            <a:r>
              <a:rPr lang="en-US" dirty="0">
                <a:ea typeface="ＭＳ Ｐゴシック" charset="0"/>
              </a:rPr>
              <a:t>introduction, services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6.2 error detection, correction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6.3 multiple access protocols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6.4 </a:t>
            </a:r>
            <a:r>
              <a:rPr lang="en-US" dirty="0" smtClean="0">
                <a:ea typeface="ＭＳ Ｐゴシック" charset="0"/>
              </a:rPr>
              <a:t>LANs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addressing, ARP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Ethernet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switches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VLANS</a:t>
            </a:r>
          </a:p>
          <a:p>
            <a:pPr marL="512763" indent="-512763"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6.5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link virtualization: MPLS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6.6 data center networking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6.7 a day in the life of a web request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7400" y="863002"/>
            <a:ext cx="7278959" cy="45719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6 The Link layer and LANs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47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6.1 </a:t>
            </a:r>
            <a:r>
              <a:rPr lang="en-US" dirty="0">
                <a:ea typeface="ＭＳ Ｐゴシック" charset="0"/>
              </a:rPr>
              <a:t>introduction, services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6.2 error detection, correction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6.3 multiple access protocols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6.4 </a:t>
            </a:r>
            <a:r>
              <a:rPr lang="en-US" dirty="0" smtClean="0">
                <a:ea typeface="ＭＳ Ｐゴシック" charset="0"/>
              </a:rPr>
              <a:t>LANs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addressing, ARP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Ethernet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switches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VLANS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6.5 </a:t>
            </a:r>
            <a:r>
              <a:rPr lang="en-US" dirty="0">
                <a:ea typeface="ＭＳ Ｐゴシック" charset="0"/>
              </a:rPr>
              <a:t>link virtualization: MPLS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6.6 data center networking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6.7 a day in the life of a web request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7400" y="863002"/>
            <a:ext cx="7278959" cy="45719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6 The Link layer and LANs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85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6.1 </a:t>
            </a:r>
            <a:r>
              <a:rPr lang="en-US" dirty="0">
                <a:ea typeface="ＭＳ Ｐゴシック" charset="0"/>
              </a:rPr>
              <a:t>introduction, services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6.2 error detection, correction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6.3 multiple access protocols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6.4 </a:t>
            </a:r>
            <a:r>
              <a:rPr lang="en-US" dirty="0" smtClean="0">
                <a:ea typeface="ＭＳ Ｐゴシック" charset="0"/>
              </a:rPr>
              <a:t>LANs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addressing, ARP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Ethernet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switches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VLANS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6.5 </a:t>
            </a:r>
            <a:r>
              <a:rPr lang="en-US" dirty="0">
                <a:ea typeface="ＭＳ Ｐゴシック" charset="0"/>
              </a:rPr>
              <a:t>link virtualization: MPLS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6.6 data center networking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6.7 a day in the life of a web request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7400" y="863002"/>
            <a:ext cx="7278959" cy="45719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6 The Link layer and LANs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57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3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904875"/>
            <a:ext cx="4255070" cy="14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>
          <a:xfrm>
            <a:off x="1897063" y="188914"/>
            <a:ext cx="7772400" cy="9810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Chapter 6: </a:t>
            </a:r>
            <a:r>
              <a:rPr lang="en-US" dirty="0">
                <a:ea typeface="ＭＳ Ｐゴシック" charset="0"/>
              </a:rPr>
              <a:t>summary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057400" y="1371600"/>
            <a:ext cx="793115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principles behind data link layer services:</a:t>
            </a:r>
          </a:p>
          <a:p>
            <a:pPr lvl="1">
              <a:defRPr/>
            </a:pPr>
            <a:r>
              <a:rPr lang="en-US" dirty="0" smtClean="0"/>
              <a:t>error detection, correction</a:t>
            </a:r>
          </a:p>
          <a:p>
            <a:pPr lvl="1">
              <a:defRPr/>
            </a:pPr>
            <a:r>
              <a:rPr lang="en-US" dirty="0" smtClean="0"/>
              <a:t>sharing a broadcast channel: multiple access</a:t>
            </a:r>
          </a:p>
          <a:p>
            <a:pPr lvl="1">
              <a:defRPr/>
            </a:pPr>
            <a:r>
              <a:rPr lang="en-US" dirty="0" smtClean="0"/>
              <a:t>link layer addressing</a:t>
            </a:r>
          </a:p>
          <a:p>
            <a:pPr>
              <a:defRPr/>
            </a:pPr>
            <a:r>
              <a:rPr lang="en-US" dirty="0" smtClean="0"/>
              <a:t>instantiation and implementation of various link layer technologies</a:t>
            </a:r>
          </a:p>
          <a:p>
            <a:pPr lvl="1">
              <a:defRPr/>
            </a:pPr>
            <a:r>
              <a:rPr lang="en-US" dirty="0" smtClean="0"/>
              <a:t>Ethernet</a:t>
            </a:r>
          </a:p>
          <a:p>
            <a:pPr lvl="1">
              <a:defRPr/>
            </a:pPr>
            <a:r>
              <a:rPr lang="en-US" dirty="0" smtClean="0"/>
              <a:t>switched LANS, VLANs</a:t>
            </a:r>
          </a:p>
          <a:p>
            <a:pPr lvl="1">
              <a:defRPr/>
            </a:pPr>
            <a:r>
              <a:rPr lang="en-US" dirty="0" smtClean="0"/>
              <a:t>virtualized networks as a link layer: MPLS</a:t>
            </a:r>
          </a:p>
          <a:p>
            <a:pPr>
              <a:defRPr/>
            </a:pPr>
            <a:r>
              <a:rPr lang="en-US" dirty="0" smtClean="0"/>
              <a:t>synthesis: a day in the life of a web request</a:t>
            </a:r>
          </a:p>
          <a:p>
            <a:pPr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094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75" y="730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Chapter 6: let</a:t>
            </a:r>
            <a:r>
              <a:rPr lang="en-US" altLang="ja-JP" dirty="0" smtClean="0"/>
              <a:t>'</a:t>
            </a:r>
            <a:r>
              <a:rPr lang="en-US" dirty="0" smtClean="0"/>
              <a:t>s </a:t>
            </a:r>
            <a:r>
              <a:rPr lang="en-US" dirty="0"/>
              <a:t>take a breath</a:t>
            </a: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371600"/>
            <a:ext cx="7855024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journey down protocol stack </a:t>
            </a:r>
            <a:r>
              <a:rPr lang="en-US" i="1" dirty="0">
                <a:solidFill>
                  <a:srgbClr val="C00000"/>
                </a:solidFill>
              </a:rPr>
              <a:t>complete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(except PHY)</a:t>
            </a:r>
          </a:p>
          <a:p>
            <a:pPr>
              <a:defRPr/>
            </a:pPr>
            <a:r>
              <a:rPr lang="en-US" dirty="0"/>
              <a:t>solid understanding of networking principles, practice</a:t>
            </a:r>
          </a:p>
          <a:p>
            <a:pPr>
              <a:defRPr/>
            </a:pPr>
            <a:r>
              <a:rPr lang="en-US" dirty="0"/>
              <a:t>….. could stop here …. but </a:t>
            </a:r>
            <a:r>
              <a:rPr lang="en-US" i="1" dirty="0">
                <a:solidFill>
                  <a:srgbClr val="C00000"/>
                </a:solidFill>
              </a:rPr>
              <a:t>lots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of interesting topics!</a:t>
            </a:r>
          </a:p>
          <a:p>
            <a:pPr lvl="1">
              <a:defRPr/>
            </a:pPr>
            <a:r>
              <a:rPr lang="en-US" dirty="0"/>
              <a:t>wireless</a:t>
            </a:r>
          </a:p>
          <a:p>
            <a:pPr lvl="1">
              <a:defRPr/>
            </a:pPr>
            <a:r>
              <a:rPr lang="en-US" dirty="0"/>
              <a:t>multimedia</a:t>
            </a:r>
          </a:p>
          <a:p>
            <a:pPr lvl="1">
              <a:defRPr/>
            </a:pPr>
            <a:r>
              <a:rPr lang="en-US" dirty="0"/>
              <a:t>security </a:t>
            </a:r>
          </a:p>
          <a:p>
            <a:pPr>
              <a:defRPr/>
            </a:pPr>
            <a:endParaRPr lang="en-US" sz="2400" dirty="0"/>
          </a:p>
        </p:txBody>
      </p:sp>
      <p:pic>
        <p:nvPicPr>
          <p:cNvPr id="219141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896939"/>
            <a:ext cx="6544592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9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645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</a:p>
        </p:txBody>
      </p:sp>
      <p:sp>
        <p:nvSpPr>
          <p:cNvPr id="64515" name="文本占位符 645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charset="0"/>
              <a:buChar char=""/>
            </a:pPr>
            <a:r>
              <a:rPr lang="zh-CN" altLang="en-US" sz="2600" dirty="0" smtClean="0">
                <a:latin typeface="+mj-ea"/>
                <a:ea typeface="+mj-ea"/>
                <a:sym typeface="+mn-ea"/>
              </a:rPr>
              <a:t>第</a:t>
            </a:r>
            <a:r>
              <a:rPr lang="en-US" altLang="zh-CN" sz="2600" dirty="0" smtClean="0">
                <a:latin typeface="+mj-ea"/>
                <a:ea typeface="+mj-ea"/>
                <a:sym typeface="+mn-ea"/>
              </a:rPr>
              <a:t>6</a:t>
            </a:r>
            <a:r>
              <a:rPr lang="zh-CN" altLang="en-US" sz="2600" dirty="0" smtClean="0">
                <a:latin typeface="+mj-ea"/>
                <a:ea typeface="+mj-ea"/>
                <a:sym typeface="+mn-ea"/>
              </a:rPr>
              <a:t>章后作业选做</a:t>
            </a:r>
            <a:r>
              <a:rPr lang="en-US" altLang="zh-CN" sz="2600" dirty="0" smtClean="0">
                <a:latin typeface="+mj-ea"/>
                <a:ea typeface="+mj-ea"/>
                <a:sym typeface="+mn-ea"/>
              </a:rPr>
              <a:t>5</a:t>
            </a:r>
            <a:r>
              <a:rPr lang="zh-CN" altLang="en-US" sz="2600" dirty="0" smtClean="0">
                <a:latin typeface="+mj-ea"/>
                <a:ea typeface="+mj-ea"/>
                <a:sym typeface="+mn-ea"/>
              </a:rPr>
              <a:t>题</a:t>
            </a:r>
            <a:endParaRPr lang="en-US" altLang="zh-CN" sz="2600" dirty="0" smtClean="0">
              <a:latin typeface="+mj-ea"/>
              <a:ea typeface="+mj-ea"/>
              <a:sym typeface="+mn-ea"/>
            </a:endParaRPr>
          </a:p>
          <a:p>
            <a:pPr>
              <a:buFont typeface="Wingdings" panose="05000000000000000000" charset="0"/>
              <a:buChar char=""/>
            </a:pPr>
            <a:endParaRPr lang="zh-CN" altLang="en-US" sz="2600" dirty="0">
              <a:latin typeface="+mj-ea"/>
              <a:ea typeface="+mj-ea"/>
              <a:sym typeface="+mn-ea"/>
            </a:endParaRPr>
          </a:p>
          <a:p>
            <a:pPr>
              <a:buFont typeface="Wingdings" panose="05000000000000000000" charset="0"/>
              <a:buChar char=""/>
            </a:pPr>
            <a:endParaRPr lang="en-US" altLang="zh-CN" sz="2600" dirty="0" smtClean="0">
              <a:latin typeface="+mj-ea"/>
              <a:ea typeface="+mj-ea"/>
              <a:sym typeface="+mn-ea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PAGE">
  <a:themeElements>
    <a:clrScheme name="PPTSHOP-ORANGE">
      <a:dk1>
        <a:srgbClr val="4C4C4C"/>
      </a:dk1>
      <a:lt1>
        <a:srgbClr val="FFFFFF"/>
      </a:lt1>
      <a:dk2>
        <a:srgbClr val="777777"/>
      </a:dk2>
      <a:lt2>
        <a:srgbClr val="B2B2B2"/>
      </a:lt2>
      <a:accent1>
        <a:srgbClr val="E45327"/>
      </a:accent1>
      <a:accent2>
        <a:srgbClr val="FF6600"/>
      </a:accent2>
      <a:accent3>
        <a:srgbClr val="FFBA37"/>
      </a:accent3>
      <a:accent4>
        <a:srgbClr val="FFF65C"/>
      </a:accent4>
      <a:accent5>
        <a:srgbClr val="B2B2B2"/>
      </a:accent5>
      <a:accent6>
        <a:srgbClr val="16C6CC"/>
      </a:accent6>
      <a:hlink>
        <a:srgbClr val="373737"/>
      </a:hlink>
      <a:folHlink>
        <a:srgbClr val="6E6E6E"/>
      </a:folHlink>
    </a:clrScheme>
    <a:fontScheme name="PPTSHOP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2"/>
            </a:gs>
            <a:gs pos="100000">
              <a:schemeClr val="accent2">
                <a:lumMod val="50000"/>
                <a:alpha val="31000"/>
              </a:schemeClr>
            </a:gs>
          </a:gsLst>
          <a:path path="circle">
            <a:fillToRect r="100000" b="100000"/>
          </a:path>
          <a:tileRect l="-100000" t="-100000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Stone Sans" pitchFamily="2" charset="0"/>
            <a:ea typeface="宋体" panose="02010600030101010101" pitchFamily="2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11095</TotalTime>
  <Words>5720</Words>
  <Application>Microsoft Office PowerPoint</Application>
  <PresentationFormat>宽屏</PresentationFormat>
  <Paragraphs>1451</Paragraphs>
  <Slides>97</Slides>
  <Notes>75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97</vt:i4>
      </vt:variant>
    </vt:vector>
  </HeadingPairs>
  <TitlesOfParts>
    <vt:vector size="118" baseType="lpstr">
      <vt:lpstr>Gulim</vt:lpstr>
      <vt:lpstr>MS Mincho</vt:lpstr>
      <vt:lpstr>MS PGothic</vt:lpstr>
      <vt:lpstr>MS PGothic</vt:lpstr>
      <vt:lpstr>Stone Sans</vt:lpstr>
      <vt:lpstr>等线</vt:lpstr>
      <vt:lpstr>方正隶变_GBK</vt:lpstr>
      <vt:lpstr>宋体</vt:lpstr>
      <vt:lpstr>微软雅黑</vt:lpstr>
      <vt:lpstr>Arial</vt:lpstr>
      <vt:lpstr>Arial Black</vt:lpstr>
      <vt:lpstr>Comic Sans MS</vt:lpstr>
      <vt:lpstr>Courier New</vt:lpstr>
      <vt:lpstr>Gill Sans MT</vt:lpstr>
      <vt:lpstr>Symbol</vt:lpstr>
      <vt:lpstr>Times New Roman</vt:lpstr>
      <vt:lpstr>Wingdings</vt:lpstr>
      <vt:lpstr>INPAGE</vt:lpstr>
      <vt:lpstr>Cover</vt:lpstr>
      <vt:lpstr>Equation</vt:lpstr>
      <vt:lpstr>Equation.3</vt:lpstr>
      <vt:lpstr>Chapter 6 The Link layer &amp; LANs</vt:lpstr>
      <vt:lpstr>Chapter 6 The Link layer and LANs</vt:lpstr>
      <vt:lpstr>PowerPoint 演示文稿</vt:lpstr>
      <vt:lpstr>PowerPoint 演示文稿</vt:lpstr>
      <vt:lpstr>Link layer: introduction</vt:lpstr>
      <vt:lpstr>Link layer: context</vt:lpstr>
      <vt:lpstr>Link layer services</vt:lpstr>
      <vt:lpstr>Link layer services (more)</vt:lpstr>
      <vt:lpstr>Where is the link layer implemented?</vt:lpstr>
      <vt:lpstr>Adaptors communicating</vt:lpstr>
      <vt:lpstr>PowerPoint 演示文稿</vt:lpstr>
      <vt:lpstr>Error detection</vt:lpstr>
      <vt:lpstr>Parity checking</vt:lpstr>
      <vt:lpstr>Internet checksum (review)</vt:lpstr>
      <vt:lpstr>Cyclic redundancy check</vt:lpstr>
      <vt:lpstr>CRC example</vt:lpstr>
      <vt:lpstr>Cyclic Redundancy Check</vt:lpstr>
      <vt:lpstr>A binary code sequence can be viewed as a polynomial in binary</vt:lpstr>
      <vt:lpstr>multiplication</vt:lpstr>
      <vt:lpstr>multiplication</vt:lpstr>
      <vt:lpstr>addition</vt:lpstr>
      <vt:lpstr>Cyclic Redundancy Check</vt:lpstr>
      <vt:lpstr>Cyclic Redundancy Check</vt:lpstr>
      <vt:lpstr>Cyclic Redundancy Check</vt:lpstr>
      <vt:lpstr>Proof of CRC Generation</vt:lpstr>
      <vt:lpstr>Example</vt:lpstr>
      <vt:lpstr>Properties of CRC</vt:lpstr>
      <vt:lpstr>Properties of CRC</vt:lpstr>
      <vt:lpstr>Properties of CRC</vt:lpstr>
      <vt:lpstr>Properties of CRC</vt:lpstr>
      <vt:lpstr>PowerPoint 演示文稿</vt:lpstr>
      <vt:lpstr>Multiple access links, protocols</vt:lpstr>
      <vt:lpstr>Multiple access protocols</vt:lpstr>
      <vt:lpstr>An ideal multiple access protocol</vt:lpstr>
      <vt:lpstr>MAC protocols: taxonomy</vt:lpstr>
      <vt:lpstr>Channel partitioning MAC protocols: TDMA</vt:lpstr>
      <vt:lpstr>Channel partitioning MAC protocols: FDMA</vt:lpstr>
      <vt:lpstr>Random access protocols</vt:lpstr>
      <vt:lpstr>Slotted ALOHA</vt:lpstr>
      <vt:lpstr>Slotted ALOHA</vt:lpstr>
      <vt:lpstr>Slotted ALOHA: efficiency</vt:lpstr>
      <vt:lpstr>Pure (unslotted) ALOHA</vt:lpstr>
      <vt:lpstr>Pure ALOHA efficiency</vt:lpstr>
      <vt:lpstr>CSMA (carrier sense multiple access)</vt:lpstr>
      <vt:lpstr>CSMA collisions</vt:lpstr>
      <vt:lpstr>CSMA/CD (collision detection)</vt:lpstr>
      <vt:lpstr>CSMA/CD (collision detection)</vt:lpstr>
      <vt:lpstr>Ethernet CSMA/CD algorithm</vt:lpstr>
      <vt:lpstr>CSMA/CD efficiency</vt:lpstr>
      <vt:lpstr>"Taking turns" MAC protocols</vt:lpstr>
      <vt:lpstr>"Taking turns" MAC protocols</vt:lpstr>
      <vt:lpstr>"Taking turns" MAC protocols</vt:lpstr>
      <vt:lpstr>PowerPoint 演示文稿</vt:lpstr>
      <vt:lpstr>PowerPoint 演示文稿</vt:lpstr>
      <vt:lpstr> Summary of MAC protocols</vt:lpstr>
      <vt:lpstr>PowerPoint 演示文稿</vt:lpstr>
      <vt:lpstr>PowerPoint 演示文稿</vt:lpstr>
      <vt:lpstr>MAC addresses and ARP</vt:lpstr>
      <vt:lpstr>LAN addresses and ARP</vt:lpstr>
      <vt:lpstr>LAN addresses (more)</vt:lpstr>
      <vt:lpstr>ARP: address resolution protocol</vt:lpstr>
      <vt:lpstr>ARP protocol: same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PowerPoint 演示文稿</vt:lpstr>
      <vt:lpstr>Ethernet</vt:lpstr>
      <vt:lpstr>Ethernet: physical topology</vt:lpstr>
      <vt:lpstr>Ethernet frame structure</vt:lpstr>
      <vt:lpstr>Ethernet frame structure (more)</vt:lpstr>
      <vt:lpstr>Ethernet: unreliable, connectionless</vt:lpstr>
      <vt:lpstr>802.3 Ethernet standards: link &amp; physical layers</vt:lpstr>
      <vt:lpstr>PowerPoint 演示文稿</vt:lpstr>
      <vt:lpstr>Ethernet switch</vt:lpstr>
      <vt:lpstr>Switch: multiple simultaneous transmissions</vt:lpstr>
      <vt:lpstr>Switch forwarding table</vt:lpstr>
      <vt:lpstr>Switch: self-learning</vt:lpstr>
      <vt:lpstr>Switch: frame filtering/forwarding</vt:lpstr>
      <vt:lpstr>Self-learning, forwarding: example</vt:lpstr>
      <vt:lpstr>Interconnecting switches</vt:lpstr>
      <vt:lpstr>Self-learning multi-switch example</vt:lpstr>
      <vt:lpstr>Institutional network</vt:lpstr>
      <vt:lpstr>Switches vs. routers</vt:lpstr>
      <vt:lpstr>VLANs: motivation</vt:lpstr>
      <vt:lpstr>VLANs</vt:lpstr>
      <vt:lpstr>Port-based VLAN</vt:lpstr>
      <vt:lpstr>VLANS spanning multiple switches</vt:lpstr>
      <vt:lpstr>PowerPoint 演示文稿</vt:lpstr>
      <vt:lpstr>PowerPoint 演示文稿</vt:lpstr>
      <vt:lpstr>PowerPoint 演示文稿</vt:lpstr>
      <vt:lpstr>PowerPoint 演示文稿</vt:lpstr>
      <vt:lpstr>Chapter 6: summary</vt:lpstr>
      <vt:lpstr>Chapter 6: let's take a breath</vt:lpstr>
      <vt:lpstr>Homework</vt:lpstr>
    </vt:vector>
  </TitlesOfParts>
  <Company>Wuhan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Networking</dc:title>
  <dc:creator>Jicheng Hu</dc:creator>
  <cp:keywords>Wuhan University</cp:keywords>
  <cp:lastModifiedBy>Jicheng Hu</cp:lastModifiedBy>
  <cp:revision>636</cp:revision>
  <dcterms:created xsi:type="dcterms:W3CDTF">2015-05-07T17:29:00Z</dcterms:created>
  <dcterms:modified xsi:type="dcterms:W3CDTF">2019-04-16T02:28:04Z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