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82"/>
  </p:notesMasterIdLst>
  <p:handoutMasterIdLst>
    <p:handoutMasterId r:id="rId83"/>
  </p:handoutMasterIdLst>
  <p:sldIdLst>
    <p:sldId id="2113" r:id="rId2"/>
    <p:sldId id="1894" r:id="rId3"/>
    <p:sldId id="1896" r:id="rId4"/>
    <p:sldId id="2112" r:id="rId5"/>
    <p:sldId id="2114" r:id="rId6"/>
    <p:sldId id="2119" r:id="rId7"/>
    <p:sldId id="2120" r:id="rId8"/>
    <p:sldId id="2121" r:id="rId9"/>
    <p:sldId id="2122" r:id="rId10"/>
    <p:sldId id="2123" r:id="rId11"/>
    <p:sldId id="2124" r:id="rId12"/>
    <p:sldId id="2125" r:id="rId13"/>
    <p:sldId id="2115" r:id="rId14"/>
    <p:sldId id="2126" r:id="rId15"/>
    <p:sldId id="2127" r:id="rId16"/>
    <p:sldId id="2128" r:id="rId17"/>
    <p:sldId id="2129" r:id="rId18"/>
    <p:sldId id="2130" r:id="rId19"/>
    <p:sldId id="2131" r:id="rId20"/>
    <p:sldId id="2132" r:id="rId21"/>
    <p:sldId id="2133" r:id="rId22"/>
    <p:sldId id="2134" r:id="rId23"/>
    <p:sldId id="2135" r:id="rId24"/>
    <p:sldId id="2136" r:id="rId25"/>
    <p:sldId id="2137" r:id="rId26"/>
    <p:sldId id="2138" r:id="rId27"/>
    <p:sldId id="2139" r:id="rId28"/>
    <p:sldId id="2140" r:id="rId29"/>
    <p:sldId id="2141" r:id="rId30"/>
    <p:sldId id="2142" r:id="rId31"/>
    <p:sldId id="2143" r:id="rId32"/>
    <p:sldId id="2116" r:id="rId33"/>
    <p:sldId id="2180" r:id="rId34"/>
    <p:sldId id="2144" r:id="rId35"/>
    <p:sldId id="2145" r:id="rId36"/>
    <p:sldId id="2146" r:id="rId37"/>
    <p:sldId id="2147" r:id="rId38"/>
    <p:sldId id="2148" r:id="rId39"/>
    <p:sldId id="2149" r:id="rId40"/>
    <p:sldId id="2150" r:id="rId41"/>
    <p:sldId id="2151" r:id="rId42"/>
    <p:sldId id="2152" r:id="rId43"/>
    <p:sldId id="2153" r:id="rId44"/>
    <p:sldId id="2154" r:id="rId45"/>
    <p:sldId id="2155" r:id="rId46"/>
    <p:sldId id="2156" r:id="rId47"/>
    <p:sldId id="2157" r:id="rId48"/>
    <p:sldId id="2158" r:id="rId49"/>
    <p:sldId id="2159" r:id="rId50"/>
    <p:sldId id="2160" r:id="rId51"/>
    <p:sldId id="2161" r:id="rId52"/>
    <p:sldId id="2162" r:id="rId53"/>
    <p:sldId id="2163" r:id="rId54"/>
    <p:sldId id="2164" r:id="rId55"/>
    <p:sldId id="2165" r:id="rId56"/>
    <p:sldId id="2166" r:id="rId57"/>
    <p:sldId id="2167" r:id="rId58"/>
    <p:sldId id="2168" r:id="rId59"/>
    <p:sldId id="2169" r:id="rId60"/>
    <p:sldId id="2170" r:id="rId61"/>
    <p:sldId id="2171" r:id="rId62"/>
    <p:sldId id="2181" r:id="rId63"/>
    <p:sldId id="2173" r:id="rId64"/>
    <p:sldId id="2174" r:id="rId65"/>
    <p:sldId id="2175" r:id="rId66"/>
    <p:sldId id="2176" r:id="rId67"/>
    <p:sldId id="2177" r:id="rId68"/>
    <p:sldId id="2178" r:id="rId69"/>
    <p:sldId id="2179" r:id="rId70"/>
    <p:sldId id="2117" r:id="rId71"/>
    <p:sldId id="2182" r:id="rId72"/>
    <p:sldId id="2183" r:id="rId73"/>
    <p:sldId id="2184" r:id="rId74"/>
    <p:sldId id="2185" r:id="rId75"/>
    <p:sldId id="2186" r:id="rId76"/>
    <p:sldId id="2187" r:id="rId77"/>
    <p:sldId id="2188" r:id="rId78"/>
    <p:sldId id="2189" r:id="rId79"/>
    <p:sldId id="2118" r:id="rId80"/>
    <p:sldId id="1711" r:id="rId8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13"/>
            <p14:sldId id="1894"/>
            <p14:sldId id="1896"/>
            <p14:sldId id="2112"/>
          </p14:sldIdLst>
        </p14:section>
        <p14:section name="4.1" id="{8A1B28B8-A12E-4221-A0F4-D6213374A2FF}">
          <p14:sldIdLst>
            <p14:sldId id="2114"/>
            <p14:sldId id="2119"/>
            <p14:sldId id="2120"/>
            <p14:sldId id="2121"/>
            <p14:sldId id="2122"/>
            <p14:sldId id="2123"/>
            <p14:sldId id="2124"/>
            <p14:sldId id="2125"/>
          </p14:sldIdLst>
        </p14:section>
        <p14:section name="4.2" id="{5EE811C3-7630-4E5E-815A-355B6345B305}">
          <p14:sldIdLst>
            <p14:sldId id="2115"/>
            <p14:sldId id="2126"/>
            <p14:sldId id="2127"/>
            <p14:sldId id="2128"/>
            <p14:sldId id="2129"/>
            <p14:sldId id="2130"/>
            <p14:sldId id="2131"/>
            <p14:sldId id="2132"/>
            <p14:sldId id="2133"/>
            <p14:sldId id="2134"/>
            <p14:sldId id="2135"/>
            <p14:sldId id="2136"/>
            <p14:sldId id="2137"/>
            <p14:sldId id="2138"/>
            <p14:sldId id="2139"/>
            <p14:sldId id="2140"/>
            <p14:sldId id="2141"/>
            <p14:sldId id="2142"/>
            <p14:sldId id="2143"/>
          </p14:sldIdLst>
        </p14:section>
        <p14:section name="4.3" id="{0B844C94-7041-4417-99DD-3B5C7358E985}">
          <p14:sldIdLst>
            <p14:sldId id="2116"/>
            <p14:sldId id="2180"/>
            <p14:sldId id="2144"/>
            <p14:sldId id="2145"/>
            <p14:sldId id="2146"/>
            <p14:sldId id="2147"/>
            <p14:sldId id="2148"/>
            <p14:sldId id="2149"/>
            <p14:sldId id="2150"/>
            <p14:sldId id="2151"/>
            <p14:sldId id="2152"/>
            <p14:sldId id="2153"/>
            <p14:sldId id="2154"/>
            <p14:sldId id="2155"/>
            <p14:sldId id="2156"/>
            <p14:sldId id="2157"/>
            <p14:sldId id="2158"/>
            <p14:sldId id="2159"/>
            <p14:sldId id="2160"/>
            <p14:sldId id="2161"/>
            <p14:sldId id="2162"/>
            <p14:sldId id="2163"/>
            <p14:sldId id="2164"/>
            <p14:sldId id="2165"/>
            <p14:sldId id="2166"/>
            <p14:sldId id="2167"/>
            <p14:sldId id="2168"/>
            <p14:sldId id="2169"/>
            <p14:sldId id="2170"/>
            <p14:sldId id="2171"/>
            <p14:sldId id="2181"/>
            <p14:sldId id="2173"/>
            <p14:sldId id="2174"/>
            <p14:sldId id="2175"/>
            <p14:sldId id="2176"/>
            <p14:sldId id="2177"/>
            <p14:sldId id="2178"/>
            <p14:sldId id="2179"/>
          </p14:sldIdLst>
        </p14:section>
        <p14:section name="4.4" id="{0F145D18-C7B6-4942-9A8F-4717B9FA0203}">
          <p14:sldIdLst>
            <p14:sldId id="2117"/>
            <p14:sldId id="2182"/>
            <p14:sldId id="2183"/>
            <p14:sldId id="2184"/>
            <p14:sldId id="2185"/>
            <p14:sldId id="2186"/>
            <p14:sldId id="2187"/>
            <p14:sldId id="2188"/>
            <p14:sldId id="2189"/>
          </p14:sldIdLst>
        </p14:section>
        <p14:section name="summary" id="{0DDBEC4D-E5B1-4326-8077-64B515A6CBE4}">
          <p14:sldIdLst>
            <p14:sldId id="2118"/>
            <p14:sldId id="17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16C6CC"/>
    <a:srgbClr val="FFFFFF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313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femtosecond: </a:t>
            </a:r>
            <a:r>
              <a:rPr lang="zh-CN" altLang="en-US" dirty="0" smtClean="0"/>
              <a:t>飞秒 </a:t>
            </a:r>
            <a:r>
              <a:rPr lang="en-US" altLang="zh-CN" dirty="0" smtClean="0"/>
              <a:t>—— one quadrillionth, or one millionth of one billionth, of a second</a:t>
            </a:r>
          </a:p>
          <a:p>
            <a:r>
              <a:rPr lang="en-US" altLang="zh-CN" dirty="0" smtClean="0"/>
              <a:t>picosecond:  </a:t>
            </a:r>
            <a:r>
              <a:rPr lang="zh-CN" altLang="en-US" dirty="0" smtClean="0"/>
              <a:t>皮秒 </a:t>
            </a:r>
            <a:r>
              <a:rPr lang="en-US" altLang="zh-CN" dirty="0" smtClean="0"/>
              <a:t>—— one trillionth, or one millionth of one millionth of a second</a:t>
            </a:r>
          </a:p>
          <a:p>
            <a:r>
              <a:rPr lang="en-US" altLang="zh-CN" dirty="0" smtClean="0"/>
              <a:t>nanosecond</a:t>
            </a:r>
            <a:r>
              <a:rPr lang="zh-CN" altLang="en-US" dirty="0" smtClean="0"/>
              <a:t>：纳秒 </a:t>
            </a:r>
            <a:r>
              <a:rPr lang="en-US" altLang="zh-CN" dirty="0" smtClean="0"/>
              <a:t>—— one billionth of a second</a:t>
            </a:r>
          </a:p>
          <a:p>
            <a:r>
              <a:rPr lang="en-US" altLang="zh-CN" dirty="0" smtClean="0"/>
              <a:t>microsecond: </a:t>
            </a:r>
            <a:r>
              <a:rPr lang="zh-CN" altLang="en-US" dirty="0" smtClean="0"/>
              <a:t>微秒 </a:t>
            </a:r>
            <a:r>
              <a:rPr lang="en-US" altLang="zh-CN" dirty="0" smtClean="0"/>
              <a:t>—— one millionth</a:t>
            </a:r>
            <a:r>
              <a:rPr lang="en-US" altLang="zh-CN" baseline="0" dirty="0" smtClean="0"/>
              <a:t> of a second</a:t>
            </a:r>
          </a:p>
          <a:p>
            <a:r>
              <a:rPr lang="en-US" altLang="zh-CN" baseline="0" dirty="0" smtClean="0"/>
              <a:t>millisecond:  </a:t>
            </a:r>
            <a:r>
              <a:rPr lang="zh-CN" altLang="en-US" baseline="0" dirty="0" smtClean="0"/>
              <a:t>毫秒 </a:t>
            </a:r>
            <a:r>
              <a:rPr lang="en-US" altLang="zh-CN" baseline="0" dirty="0" smtClean="0"/>
              <a:t>—— one thousandth of a second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6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line termination: </a:t>
            </a:r>
            <a:r>
              <a:rPr lang="zh-CN" altLang="en-US" dirty="0" smtClean="0"/>
              <a:t>线路端接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412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三态内容可寻址存储器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Tenary</a:t>
            </a:r>
            <a:r>
              <a:rPr lang="en-US" altLang="zh-CN" dirty="0" smtClean="0"/>
              <a:t> Content Address Memory)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19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612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bus contention</a:t>
            </a:r>
            <a:r>
              <a:rPr lang="en-US" altLang="zh-CN" baseline="0" dirty="0" smtClean="0"/>
              <a:t> (</a:t>
            </a:r>
            <a:r>
              <a:rPr lang="zh-CN" altLang="en-US" baseline="0" dirty="0" smtClean="0"/>
              <a:t>总线竞争</a:t>
            </a:r>
            <a:r>
              <a:rPr lang="en-US" altLang="zh-CN" baseline="0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22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109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banyan network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榕树网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23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41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25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563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27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538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1E24F4-6A6A-481C-B1CA-2652465EE42B}" type="slidenum">
              <a:rPr lang="en-US" altLang="zh-CN" sz="1300">
                <a:latin typeface="Times New Roman" panose="02020603050405020304" pitchFamily="18" charset="0"/>
              </a:rPr>
              <a:pPr/>
              <a:t>28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5327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9B56B8-0FBD-4067-82D5-088CEF0F23D2}" type="slidenum">
              <a:rPr lang="en-US" altLang="zh-CN" sz="1300">
                <a:latin typeface="Times New Roman" panose="02020603050405020304" pitchFamily="18" charset="0"/>
              </a:rPr>
              <a:pPr/>
              <a:t>29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5624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0A03E7-E8BA-412C-9EB5-7BF45A6AE5FA}" type="slidenum">
              <a:rPr lang="en-US" altLang="zh-CN" sz="1300">
                <a:latin typeface="Times New Roman" panose="02020603050405020304" pitchFamily="18" charset="0"/>
              </a:rPr>
              <a:pPr/>
              <a:t>30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21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40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BD057DA-1C54-4FF3-A4FB-33CD74DC1726}" type="slidenum">
              <a:rPr lang="en-US" altLang="zh-CN" sz="1300">
                <a:latin typeface="Times New Roman" panose="02020603050405020304" pitchFamily="18" charset="0"/>
              </a:rPr>
              <a:pPr/>
              <a:t>31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加权公平队列</a:t>
            </a:r>
            <a:endParaRPr lang="zh-CN" altLang="zh-CN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2472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51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35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571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36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366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无类别域间路由 </a:t>
            </a:r>
            <a:r>
              <a:rPr lang="en-US" altLang="zh-CN" dirty="0" smtClean="0"/>
              <a:t>CIDR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44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363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63C7C9-CD1C-42CE-805F-45C8BED8BFC3}" type="slidenum">
              <a:rPr lang="en-US" altLang="zh-CN" sz="1300">
                <a:latin typeface="Times New Roman" panose="02020603050405020304" pitchFamily="18" charset="0"/>
              </a:rPr>
              <a:pPr/>
              <a:t>46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376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62A9E-18D7-4681-9DA9-DF635269F4AD}" type="slidenum">
              <a:rPr lang="en-US" altLang="zh-CN" sz="1300">
                <a:latin typeface="Times New Roman" panose="02020603050405020304" pitchFamily="18" charset="0"/>
              </a:rPr>
              <a:pPr/>
              <a:t>47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9080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52B54E-77E5-4CA5-BA63-A9ACB1BBEB88}" type="slidenum"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48</a:t>
            </a:fld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1316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NAT </a:t>
            </a:r>
            <a:r>
              <a:rPr lang="zh-CN" altLang="en-US" dirty="0" smtClean="0"/>
              <a:t>穿透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61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676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64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067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07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70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0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71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6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1761947-3144-41AC-8E10-0C0F0C1295A9}" type="slidenum">
              <a:rPr lang="de-DE" altLang="zh-CN" sz="1300">
                <a:latin typeface="Times New Roman" panose="02020603050405020304" pitchFamily="18" charset="0"/>
              </a:rPr>
              <a:pPr/>
              <a:t>74</a:t>
            </a:fld>
            <a:endParaRPr lang="de-DE" altLang="zh-CN" sz="1300">
              <a:latin typeface="Times New Roman" panose="02020603050405020304" pitchFamily="18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Now I</a:t>
            </a:r>
            <a:r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’</a:t>
            </a:r>
            <a:r>
              <a:rPr lang="en-US" altLang="zh-CN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7582344-F4E3-4558-B31B-FCAE17E8D51F}" type="slidenum">
              <a:rPr lang="en-US" altLang="zh-CN" sz="1300">
                <a:latin typeface="Calibri" panose="020F0502020204030204" pitchFamily="34" charset="0"/>
              </a:rPr>
              <a:pPr algn="r"/>
              <a:t>74</a:t>
            </a:fld>
            <a:endParaRPr lang="en-US" altLang="zh-CN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87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1CD846-0C92-4434-9369-B8B732568D1C}" type="slidenum">
              <a:rPr lang="en-US" altLang="zh-CN" sz="1300">
                <a:latin typeface="Times New Roman" panose="02020603050405020304" pitchFamily="18" charset="0"/>
              </a:rPr>
              <a:pPr/>
              <a:t>78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01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79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9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4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94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99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未定比特速率（</a:t>
            </a:r>
            <a:r>
              <a:rPr lang="en-US" altLang="zh-CN" dirty="0" smtClean="0"/>
              <a:t>UBR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Unspecified Bit Rate</a:t>
            </a:r>
            <a:r>
              <a:rPr lang="zh-CN" altLang="en-US" dirty="0" smtClean="0"/>
              <a:t>）：对传输速率没有指定，但可靠性要求很高，即</a:t>
            </a:r>
            <a:r>
              <a:rPr lang="zh-CN" altLang="en-US" dirty="0" smtClean="0"/>
              <a:t>所谓</a:t>
            </a:r>
            <a:r>
              <a:rPr lang="en-US" altLang="zh-CN" dirty="0" smtClean="0"/>
              <a:t>"</a:t>
            </a:r>
            <a:r>
              <a:rPr lang="zh-CN" altLang="en-US" dirty="0" smtClean="0"/>
              <a:t>尽力传输</a:t>
            </a:r>
            <a:r>
              <a:rPr lang="en-US" altLang="zh-CN" dirty="0" smtClean="0"/>
              <a:t>"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Best Effort</a:t>
            </a:r>
            <a:r>
              <a:rPr lang="zh-CN" altLang="en-US" dirty="0" smtClean="0"/>
              <a:t>），用于局域网仿真（</a:t>
            </a:r>
            <a:r>
              <a:rPr lang="en-US" altLang="zh-CN" dirty="0" smtClean="0"/>
              <a:t>LAN Emulation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不变比特速率（</a:t>
            </a:r>
            <a:r>
              <a:rPr lang="en-US" altLang="zh-CN" dirty="0" smtClean="0"/>
              <a:t>CBR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Constant Bit Rate</a:t>
            </a:r>
            <a:r>
              <a:rPr lang="zh-CN" altLang="en-US" dirty="0" smtClean="0"/>
              <a:t>）：有固定的带宽（速率）要求，适用实时的话音和视频信号传输。</a:t>
            </a:r>
          </a:p>
          <a:p>
            <a:r>
              <a:rPr lang="zh-CN" altLang="en-US" dirty="0" smtClean="0"/>
              <a:t>可用比特速率（</a:t>
            </a:r>
            <a:r>
              <a:rPr lang="en-US" altLang="zh-CN" dirty="0" smtClean="0"/>
              <a:t>ABR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Available Bit Rate</a:t>
            </a:r>
            <a:r>
              <a:rPr lang="zh-CN" altLang="en-US" dirty="0" smtClean="0"/>
              <a:t>）：只需指定峰值（</a:t>
            </a:r>
            <a:r>
              <a:rPr lang="en-US" altLang="zh-CN" dirty="0" smtClean="0"/>
              <a:t>Peak</a:t>
            </a:r>
            <a:r>
              <a:rPr lang="zh-CN" altLang="en-US" dirty="0" smtClean="0"/>
              <a:t>）和谷值（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）信元速率，应用不多。</a:t>
            </a:r>
          </a:p>
          <a:p>
            <a:r>
              <a:rPr lang="zh-CN" altLang="en-US" dirty="0" smtClean="0"/>
              <a:t>可变比特速率（</a:t>
            </a:r>
            <a:r>
              <a:rPr lang="en-US" altLang="zh-CN" dirty="0" smtClean="0"/>
              <a:t>VBR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Variable Bit Rate</a:t>
            </a:r>
            <a:r>
              <a:rPr lang="zh-CN" altLang="en-US" dirty="0" smtClean="0"/>
              <a:t>）：允许随时可变的带宽，但必须指定峰值带宽、最大突发数据长度和必须维持的最低速率。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546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SDN: software defined network</a:t>
            </a:r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13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6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85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2" y="404020"/>
            <a:ext cx="11137899" cy="72072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 problem from </a:t>
            </a:r>
            <a:r>
              <a:rPr lang="en-US" altLang="zh-CN" dirty="0" err="1" smtClean="0"/>
              <a:t>whu</a:t>
            </a:r>
            <a:r>
              <a:rPr lang="en-US" altLang="zh-CN" dirty="0" smtClean="0"/>
              <a:t> postgraduate entrance examination2019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2" y="1484784"/>
            <a:ext cx="11137899" cy="29523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现有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TCP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拥塞窗口</a:t>
            </a:r>
            <a:r>
              <a:rPr lang="en-US" altLang="zh-CN" dirty="0" err="1" smtClean="0">
                <a:solidFill>
                  <a:srgbClr val="000099"/>
                </a:solidFill>
                <a:latin typeface="+mn-ea"/>
                <a:ea typeface="+mn-ea"/>
              </a:rPr>
              <a:t>cwnd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和传输轮次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n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的关系如表所示。解答以下问题：</a:t>
            </a:r>
            <a:endParaRPr lang="en-US" altLang="zh-CN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1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）指出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TCP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在慢开始阶段的时间间隔（以轮次表示）（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4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分）</a:t>
            </a:r>
            <a:endParaRPr lang="en-US" altLang="zh-CN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）指出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TCP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在拥塞避免阶段的时间间隔（以轮次表示）（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4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分）</a:t>
            </a:r>
            <a:endParaRPr lang="en-US" altLang="zh-CN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3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）指出在第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11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轮次，门限</a:t>
            </a:r>
            <a:r>
              <a:rPr lang="en-US" altLang="zh-CN" dirty="0" err="1" smtClean="0">
                <a:solidFill>
                  <a:srgbClr val="000099"/>
                </a:solidFill>
                <a:latin typeface="+mn-ea"/>
                <a:ea typeface="+mn-ea"/>
              </a:rPr>
              <a:t>ssthresh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的值是多少？假设在第一轮次发送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A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的第一个报文段，指出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A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的第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55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个报文段在第几个轮次发送（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4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分）</a:t>
            </a:r>
            <a:endParaRPr lang="en-US" altLang="zh-CN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endParaRPr lang="zh-CN" altLang="en-US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25629"/>
              </p:ext>
            </p:extLst>
          </p:nvPr>
        </p:nvGraphicFramePr>
        <p:xfrm>
          <a:off x="503707" y="4221088"/>
          <a:ext cx="111612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620067549"/>
                    </a:ext>
                  </a:extLst>
                </a:gridCol>
                <a:gridCol w="739175">
                  <a:extLst>
                    <a:ext uri="{9D8B030D-6E8A-4147-A177-3AD203B41FA5}">
                      <a16:colId xmlns:a16="http://schemas.microsoft.com/office/drawing/2014/main" val="1472563727"/>
                    </a:ext>
                  </a:extLst>
                </a:gridCol>
                <a:gridCol w="739175">
                  <a:extLst>
                    <a:ext uri="{9D8B030D-6E8A-4147-A177-3AD203B41FA5}">
                      <a16:colId xmlns:a16="http://schemas.microsoft.com/office/drawing/2014/main" val="3551320908"/>
                    </a:ext>
                  </a:extLst>
                </a:gridCol>
                <a:gridCol w="739174">
                  <a:extLst>
                    <a:ext uri="{9D8B030D-6E8A-4147-A177-3AD203B41FA5}">
                      <a16:colId xmlns:a16="http://schemas.microsoft.com/office/drawing/2014/main" val="1466495561"/>
                    </a:ext>
                  </a:extLst>
                </a:gridCol>
                <a:gridCol w="739174">
                  <a:extLst>
                    <a:ext uri="{9D8B030D-6E8A-4147-A177-3AD203B41FA5}">
                      <a16:colId xmlns:a16="http://schemas.microsoft.com/office/drawing/2014/main" val="1472084805"/>
                    </a:ext>
                  </a:extLst>
                </a:gridCol>
                <a:gridCol w="739175">
                  <a:extLst>
                    <a:ext uri="{9D8B030D-6E8A-4147-A177-3AD203B41FA5}">
                      <a16:colId xmlns:a16="http://schemas.microsoft.com/office/drawing/2014/main" val="709459299"/>
                    </a:ext>
                  </a:extLst>
                </a:gridCol>
                <a:gridCol w="739175">
                  <a:extLst>
                    <a:ext uri="{9D8B030D-6E8A-4147-A177-3AD203B41FA5}">
                      <a16:colId xmlns:a16="http://schemas.microsoft.com/office/drawing/2014/main" val="1880154874"/>
                    </a:ext>
                  </a:extLst>
                </a:gridCol>
                <a:gridCol w="739174">
                  <a:extLst>
                    <a:ext uri="{9D8B030D-6E8A-4147-A177-3AD203B41FA5}">
                      <a16:colId xmlns:a16="http://schemas.microsoft.com/office/drawing/2014/main" val="784325991"/>
                    </a:ext>
                  </a:extLst>
                </a:gridCol>
                <a:gridCol w="739174">
                  <a:extLst>
                    <a:ext uri="{9D8B030D-6E8A-4147-A177-3AD203B41FA5}">
                      <a16:colId xmlns:a16="http://schemas.microsoft.com/office/drawing/2014/main" val="3072748222"/>
                    </a:ext>
                  </a:extLst>
                </a:gridCol>
                <a:gridCol w="739175">
                  <a:extLst>
                    <a:ext uri="{9D8B030D-6E8A-4147-A177-3AD203B41FA5}">
                      <a16:colId xmlns:a16="http://schemas.microsoft.com/office/drawing/2014/main" val="2069813563"/>
                    </a:ext>
                  </a:extLst>
                </a:gridCol>
                <a:gridCol w="739175">
                  <a:extLst>
                    <a:ext uri="{9D8B030D-6E8A-4147-A177-3AD203B41FA5}">
                      <a16:colId xmlns:a16="http://schemas.microsoft.com/office/drawing/2014/main" val="2747001209"/>
                    </a:ext>
                  </a:extLst>
                </a:gridCol>
                <a:gridCol w="739174">
                  <a:extLst>
                    <a:ext uri="{9D8B030D-6E8A-4147-A177-3AD203B41FA5}">
                      <a16:colId xmlns:a16="http://schemas.microsoft.com/office/drawing/2014/main" val="4154853183"/>
                    </a:ext>
                  </a:extLst>
                </a:gridCol>
                <a:gridCol w="739174">
                  <a:extLst>
                    <a:ext uri="{9D8B030D-6E8A-4147-A177-3AD203B41FA5}">
                      <a16:colId xmlns:a16="http://schemas.microsoft.com/office/drawing/2014/main" val="19590699"/>
                    </a:ext>
                  </a:extLst>
                </a:gridCol>
                <a:gridCol w="739175">
                  <a:extLst>
                    <a:ext uri="{9D8B030D-6E8A-4147-A177-3AD203B41FA5}">
                      <a16:colId xmlns:a16="http://schemas.microsoft.com/office/drawing/2014/main" val="3708593863"/>
                    </a:ext>
                  </a:extLst>
                </a:gridCol>
                <a:gridCol w="739175">
                  <a:extLst>
                    <a:ext uri="{9D8B030D-6E8A-4147-A177-3AD203B41FA5}">
                      <a16:colId xmlns:a16="http://schemas.microsoft.com/office/drawing/2014/main" val="1200007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5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00FF"/>
                          </a:solidFill>
                        </a:rPr>
                        <a:t>cwnd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846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9416" y="5301208"/>
            <a:ext cx="6408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99"/>
                </a:solidFill>
              </a:rPr>
              <a:t>(1) TCP</a:t>
            </a:r>
            <a:r>
              <a:rPr lang="zh-CN" altLang="en-US" sz="2000" dirty="0" smtClean="0">
                <a:solidFill>
                  <a:srgbClr val="000099"/>
                </a:solidFill>
              </a:rPr>
              <a:t>在慢开始阶段的时间间隔</a:t>
            </a:r>
            <a:r>
              <a:rPr lang="en-US" altLang="zh-CN" sz="2000" dirty="0" smtClean="0">
                <a:solidFill>
                  <a:srgbClr val="000099"/>
                </a:solidFill>
              </a:rPr>
              <a:t>: [1, 4]</a:t>
            </a:r>
            <a:r>
              <a:rPr lang="zh-CN" altLang="en-US" sz="2000" dirty="0" smtClean="0">
                <a:solidFill>
                  <a:srgbClr val="000099"/>
                </a:solidFill>
              </a:rPr>
              <a:t>、</a:t>
            </a:r>
            <a:r>
              <a:rPr lang="en-US" altLang="zh-CN" sz="2000" dirty="0" smtClean="0">
                <a:solidFill>
                  <a:srgbClr val="000099"/>
                </a:solidFill>
              </a:rPr>
              <a:t>[9, 12];</a:t>
            </a:r>
          </a:p>
          <a:p>
            <a:r>
              <a:rPr lang="en-US" altLang="zh-CN" sz="2000" dirty="0" smtClean="0">
                <a:solidFill>
                  <a:srgbClr val="000099"/>
                </a:solidFill>
              </a:rPr>
              <a:t>(2) TCP</a:t>
            </a:r>
            <a:r>
              <a:rPr lang="zh-CN" altLang="en-US" sz="2000" dirty="0" smtClean="0">
                <a:solidFill>
                  <a:srgbClr val="000099"/>
                </a:solidFill>
              </a:rPr>
              <a:t>在拥塞避免阶段的时间间隔</a:t>
            </a:r>
            <a:r>
              <a:rPr lang="en-US" altLang="zh-CN" sz="2000" dirty="0" smtClean="0">
                <a:solidFill>
                  <a:srgbClr val="000099"/>
                </a:solidFill>
              </a:rPr>
              <a:t>: [5, 8]</a:t>
            </a:r>
            <a:r>
              <a:rPr lang="zh-CN" altLang="en-US" sz="2000" dirty="0" smtClean="0">
                <a:solidFill>
                  <a:srgbClr val="000099"/>
                </a:solidFill>
              </a:rPr>
              <a:t>、</a:t>
            </a:r>
            <a:r>
              <a:rPr lang="en-US" altLang="zh-CN" sz="2000" dirty="0" smtClean="0">
                <a:solidFill>
                  <a:srgbClr val="000099"/>
                </a:solidFill>
              </a:rPr>
              <a:t>[13, 14];</a:t>
            </a:r>
          </a:p>
          <a:p>
            <a:r>
              <a:rPr lang="en-US" altLang="zh-CN" sz="2000" dirty="0" smtClean="0">
                <a:solidFill>
                  <a:srgbClr val="000099"/>
                </a:solidFill>
              </a:rPr>
              <a:t>(3) </a:t>
            </a:r>
            <a:r>
              <a:rPr lang="zh-CN" altLang="en-US" sz="2000" dirty="0" smtClean="0">
                <a:solidFill>
                  <a:srgbClr val="000099"/>
                </a:solidFill>
              </a:rPr>
              <a:t>阈值为</a:t>
            </a:r>
            <a:r>
              <a:rPr lang="en-US" altLang="zh-CN" sz="2000" dirty="0" smtClean="0">
                <a:solidFill>
                  <a:srgbClr val="000099"/>
                </a:solidFill>
              </a:rPr>
              <a:t>6</a:t>
            </a:r>
            <a:r>
              <a:rPr lang="zh-CN" altLang="en-US" sz="2000" dirty="0" smtClean="0">
                <a:solidFill>
                  <a:srgbClr val="000099"/>
                </a:solidFill>
              </a:rPr>
              <a:t>，第</a:t>
            </a:r>
            <a:r>
              <a:rPr lang="en-US" altLang="zh-CN" sz="2000" dirty="0" smtClean="0">
                <a:solidFill>
                  <a:srgbClr val="000099"/>
                </a:solidFill>
              </a:rPr>
              <a:t>8</a:t>
            </a:r>
            <a:r>
              <a:rPr lang="zh-CN" altLang="en-US" sz="2000" dirty="0" smtClean="0">
                <a:solidFill>
                  <a:srgbClr val="000099"/>
                </a:solidFill>
              </a:rPr>
              <a:t>轮次发送。</a:t>
            </a:r>
            <a:endParaRPr lang="zh-CN" altLang="en-US" sz="2000" dirty="0">
              <a:solidFill>
                <a:srgbClr val="000099"/>
              </a:solidFill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Review Problem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6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2978150" y="2020888"/>
            <a:ext cx="6027738" cy="1439862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48421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455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56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57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58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59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48460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485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8486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8461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48462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483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8484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8463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64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48465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481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8482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8466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467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479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8480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8468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69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70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71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72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73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74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75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76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zh-CN" altLang="zh-CN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8477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78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grpSp>
          <p:nvGrpSpPr>
            <p:cNvPr id="48422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423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24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25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26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27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48428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453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8454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8429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48430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451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8452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8431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32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48433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449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8450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8434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435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447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8448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8436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37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38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39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40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41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42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43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44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zh-CN" altLang="zh-CN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8445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46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</p:grpSp>
      <p:sp>
        <p:nvSpPr>
          <p:cNvPr id="48130" name="Freeform 2"/>
          <p:cNvSpPr>
            <a:spLocks/>
          </p:cNvSpPr>
          <p:nvPr/>
        </p:nvSpPr>
        <p:spPr bwMode="auto">
          <a:xfrm>
            <a:off x="4116389" y="574992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86314" y="5900738"/>
            <a:ext cx="1316037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75188" y="6088063"/>
            <a:ext cx="2259012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87889" y="6192839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705476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65876" y="59340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49913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77063" y="6116639"/>
            <a:ext cx="588962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119814" y="5900739"/>
            <a:ext cx="814387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>
            <a:grpSpLocks/>
          </p:cNvGrpSpPr>
          <p:nvPr/>
        </p:nvGrpSpPr>
        <p:grpSpPr bwMode="auto">
          <a:xfrm>
            <a:off x="3049588" y="3003550"/>
            <a:ext cx="6978650" cy="1102530"/>
            <a:chOff x="1526216" y="3003498"/>
            <a:chExt cx="6978041" cy="1102529"/>
          </a:xfrm>
        </p:grpSpPr>
        <p:sp>
          <p:nvSpPr>
            <p:cNvPr id="48415" name="TextBox 399"/>
            <p:cNvSpPr txBox="1">
              <a:spLocks noChangeArrowheads="1"/>
            </p:cNvSpPr>
            <p:nvPr/>
          </p:nvSpPr>
          <p:spPr bwMode="auto">
            <a:xfrm>
              <a:off x="7700832" y="3628973"/>
              <a:ext cx="62223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zh-CN" sz="1400" dirty="0">
                  <a:solidFill>
                    <a:srgbClr val="000099"/>
                  </a:solidFill>
                </a:rPr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zh-CN" sz="1400" dirty="0">
                  <a:solidFill>
                    <a:srgbClr val="000099"/>
                  </a:solidFill>
                </a:rPr>
                <a:t>plane</a:t>
              </a:r>
            </a:p>
          </p:txBody>
        </p:sp>
        <p:sp>
          <p:nvSpPr>
            <p:cNvPr id="48416" name="TextBox 400"/>
            <p:cNvSpPr txBox="1">
              <a:spLocks noChangeArrowheads="1"/>
            </p:cNvSpPr>
            <p:nvPr/>
          </p:nvSpPr>
          <p:spPr bwMode="auto">
            <a:xfrm>
              <a:off x="7722580" y="3003498"/>
              <a:ext cx="721609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zh-CN" sz="1400">
                  <a:solidFill>
                    <a:srgbClr val="000099"/>
                  </a:solidFill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zh-CN" sz="1400">
                  <a:solidFill>
                    <a:srgbClr val="000099"/>
                  </a:solidFill>
                </a:rPr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960814" y="2735264"/>
            <a:ext cx="4295775" cy="320675"/>
            <a:chOff x="2433511" y="2792111"/>
            <a:chExt cx="4296530" cy="320561"/>
          </a:xfrm>
        </p:grpSpPr>
        <p:grpSp>
          <p:nvGrpSpPr>
            <p:cNvPr id="48390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91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92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93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94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>
            <a:grpSpLocks/>
          </p:cNvGrpSpPr>
          <p:nvPr/>
        </p:nvGrpSpPr>
        <p:grpSpPr bwMode="auto">
          <a:xfrm>
            <a:off x="3379788" y="3709989"/>
            <a:ext cx="5211762" cy="2740025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8277" name="Group 28"/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371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75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11" name="Freeform 510"/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12" name="Freeform 511"/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513" name="Straight Connector 512"/>
                <p:cNvCxnSpPr>
                  <a:cxnSpLocks noChangeShapeType="1"/>
                  <a:endCxn id="508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4" name="Straight Connector 5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278" name="Group 29"/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52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55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45" name="Freeform 544"/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46" name="Freeform 545"/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547" name="Straight Connector 546"/>
                <p:cNvCxnSpPr>
                  <a:cxnSpLocks noChangeShapeType="1"/>
                  <a:endCxn id="542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48" name="Straight Connector 547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279" name="Group 30"/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30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33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75" name="Freeform 574"/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76" name="Freeform 575"/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577" name="Straight Connector 576"/>
                <p:cNvCxnSpPr>
                  <a:cxnSpLocks noChangeShapeType="1"/>
                  <a:endCxn id="572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78" name="Straight Connector 577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280" name="Group 48257"/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08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1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602" name="Freeform 601"/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603" name="Freeform 602"/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604" name="Straight Connector 603"/>
                <p:cNvCxnSpPr>
                  <a:cxnSpLocks noChangeShapeType="1"/>
                  <a:endCxn id="599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05" name="Straight Connector 60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281" name="Group 48258"/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86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89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631" name="Straight Connector 630"/>
                <p:cNvCxnSpPr>
                  <a:cxnSpLocks noChangeShapeType="1"/>
                  <a:endCxn id="626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32" name="Straight Connector 63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905251" y="2476501"/>
            <a:ext cx="4416425" cy="2314575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43" name="Text Box 167"/>
          <p:cNvSpPr txBox="1">
            <a:spLocks noChangeArrowheads="1"/>
          </p:cNvSpPr>
          <p:nvPr/>
        </p:nvSpPr>
        <p:spPr bwMode="auto">
          <a:xfrm>
            <a:off x="2066926" y="236538"/>
            <a:ext cx="75071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600">
                <a:solidFill>
                  <a:srgbClr val="000099"/>
                </a:solidFill>
                <a:latin typeface="Comic Sans MS" panose="030F0702030302020204" pitchFamily="66" charset="0"/>
              </a:rPr>
              <a:t>Logically centralized control plane</a:t>
            </a:r>
          </a:p>
        </p:txBody>
      </p:sp>
      <p:pic>
        <p:nvPicPr>
          <p:cNvPr id="48144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836712"/>
            <a:ext cx="7469083" cy="15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5" name="TextBox 335"/>
          <p:cNvSpPr txBox="1">
            <a:spLocks noChangeArrowheads="1"/>
          </p:cNvSpPr>
          <p:nvPr/>
        </p:nvSpPr>
        <p:spPr bwMode="auto">
          <a:xfrm>
            <a:off x="2154238" y="1063626"/>
            <a:ext cx="8456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</a:rPr>
              <a:t>A distinct (typically remote) controller interacts with local control agents (CAs)</a:t>
            </a: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3579813" y="4687889"/>
            <a:ext cx="4957762" cy="693737"/>
            <a:chOff x="2055070" y="4690247"/>
            <a:chExt cx="4956877" cy="694339"/>
          </a:xfrm>
        </p:grpSpPr>
        <p:grpSp>
          <p:nvGrpSpPr>
            <p:cNvPr id="48242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3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4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6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147" name="Group 347"/>
          <p:cNvGrpSpPr>
            <a:grpSpLocks/>
          </p:cNvGrpSpPr>
          <p:nvPr/>
        </p:nvGrpSpPr>
        <p:grpSpPr bwMode="auto">
          <a:xfrm>
            <a:off x="7380288" y="5943600"/>
            <a:ext cx="588962" cy="242888"/>
            <a:chOff x="1871277" y="1576300"/>
            <a:chExt cx="1128371" cy="437861"/>
          </a:xfrm>
        </p:grpSpPr>
        <p:sp>
          <p:nvSpPr>
            <p:cNvPr id="363" name="Oval 362"/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8" name="Freeform 367"/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" name="Freeform 368"/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370" name="Straight Connector 369"/>
            <p:cNvCxnSpPr>
              <a:cxnSpLocks noChangeShapeType="1"/>
              <a:endCxn id="365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" name="Straight Connector 370"/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48" name="Group 347"/>
          <p:cNvGrpSpPr>
            <a:grpSpLocks/>
          </p:cNvGrpSpPr>
          <p:nvPr/>
        </p:nvGrpSpPr>
        <p:grpSpPr bwMode="auto">
          <a:xfrm>
            <a:off x="5899151" y="5802314"/>
            <a:ext cx="588963" cy="242887"/>
            <a:chOff x="1871277" y="1576300"/>
            <a:chExt cx="1128371" cy="437861"/>
          </a:xfrm>
        </p:grpSpPr>
        <p:sp>
          <p:nvSpPr>
            <p:cNvPr id="373" name="Oval 372"/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8" name="Freeform 377"/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9" name="Freeform 378"/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380" name="Straight Connector 379"/>
            <p:cNvCxnSpPr>
              <a:cxnSpLocks noChangeShapeType="1"/>
              <a:endCxn id="375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1" name="Straight Connector 380"/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49" name="Group 347"/>
          <p:cNvGrpSpPr>
            <a:grpSpLocks/>
          </p:cNvGrpSpPr>
          <p:nvPr/>
        </p:nvGrpSpPr>
        <p:grpSpPr bwMode="auto">
          <a:xfrm>
            <a:off x="6691313" y="6262689"/>
            <a:ext cx="588962" cy="242887"/>
            <a:chOff x="1871277" y="1576300"/>
            <a:chExt cx="1128371" cy="437861"/>
          </a:xfrm>
        </p:grpSpPr>
        <p:sp>
          <p:nvSpPr>
            <p:cNvPr id="402" name="Oval 401"/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7" name="Freeform 426"/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8" name="Freeform 427"/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29" name="Straight Connector 428"/>
            <p:cNvCxnSpPr>
              <a:cxnSpLocks noChangeShapeType="1"/>
              <a:endCxn id="41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" name="Straight Connector 429"/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50" name="Group 347"/>
          <p:cNvGrpSpPr>
            <a:grpSpLocks/>
          </p:cNvGrpSpPr>
          <p:nvPr/>
        </p:nvGrpSpPr>
        <p:grpSpPr bwMode="auto">
          <a:xfrm>
            <a:off x="5227638" y="6354764"/>
            <a:ext cx="588962" cy="242887"/>
            <a:chOff x="1871277" y="1576300"/>
            <a:chExt cx="1128371" cy="437861"/>
          </a:xfrm>
        </p:grpSpPr>
        <p:sp>
          <p:nvSpPr>
            <p:cNvPr id="432" name="Oval 431"/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37" name="Freeform 436"/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38" name="Freeform 437"/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39" name="Straight Connector 438"/>
            <p:cNvCxnSpPr>
              <a:cxnSpLocks noChangeShapeType="1"/>
              <a:endCxn id="434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439"/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449639" y="2220913"/>
            <a:ext cx="5095875" cy="2832100"/>
            <a:chOff x="1925876" y="2212958"/>
            <a:chExt cx="5095391" cy="2833288"/>
          </a:xfrm>
        </p:grpSpPr>
        <p:grpSp>
          <p:nvGrpSpPr>
            <p:cNvPr id="48178" name="Group 11"/>
            <p:cNvGrpSpPr>
              <a:grpSpLocks/>
            </p:cNvGrpSpPr>
            <p:nvPr/>
          </p:nvGrpSpPr>
          <p:grpSpPr bwMode="auto"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092" y="2011398"/>
                <a:ext cx="3581060" cy="492331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4632" y="2012986"/>
                <a:ext cx="3581060" cy="492331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205" name="TextBox 389"/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800">
                    <a:solidFill>
                      <a:schemeClr val="bg1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8179" name="Group 441"/>
            <p:cNvGrpSpPr>
              <a:grpSpLocks/>
            </p:cNvGrpSpPr>
            <p:nvPr/>
          </p:nvGrpSpPr>
          <p:grpSpPr bwMode="auto">
            <a:xfrm>
              <a:off x="1925876" y="4223578"/>
              <a:ext cx="923837" cy="406570"/>
              <a:chOff x="2705100" y="2011480"/>
              <a:chExt cx="3598690" cy="49442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202" name="TextBox 389"/>
              <p:cNvSpPr txBox="1">
                <a:spLocks noChangeArrowheads="1"/>
              </p:cNvSpPr>
              <p:nvPr/>
            </p:nvSpPr>
            <p:spPr bwMode="auto">
              <a:xfrm>
                <a:off x="3497507" y="2127168"/>
                <a:ext cx="1968016" cy="346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800">
                    <a:solidFill>
                      <a:schemeClr val="bg1"/>
                    </a:solidFill>
                  </a:rPr>
                  <a:t>CA</a:t>
                </a:r>
              </a:p>
            </p:txBody>
          </p:sp>
        </p:grpSp>
        <p:grpSp>
          <p:nvGrpSpPr>
            <p:cNvPr id="48180" name="Group 16"/>
            <p:cNvGrpSpPr>
              <a:grpSpLocks/>
            </p:cNvGrpSpPr>
            <p:nvPr/>
          </p:nvGrpSpPr>
          <p:grpSpPr bwMode="auto"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48196" name="Group 12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8197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CA</a:t>
                </a:r>
                <a:endParaRPr lang="en-US" altLang="zh-CN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181" name="Group 450"/>
            <p:cNvGrpSpPr>
              <a:grpSpLocks/>
            </p:cNvGrpSpPr>
            <p:nvPr/>
          </p:nvGrpSpPr>
          <p:grpSpPr bwMode="auto"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8192" name="Group 451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819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CA</a:t>
                </a:r>
                <a:endParaRPr lang="en-US" altLang="zh-CN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182" name="Group 455"/>
            <p:cNvGrpSpPr>
              <a:grpSpLocks/>
            </p:cNvGrpSpPr>
            <p:nvPr/>
          </p:nvGrpSpPr>
          <p:grpSpPr bwMode="auto"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8188" name="Group 456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818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CA</a:t>
                </a:r>
                <a:endParaRPr lang="en-US" altLang="zh-CN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183" name="Group 460"/>
            <p:cNvGrpSpPr>
              <a:grpSpLocks/>
            </p:cNvGrpSpPr>
            <p:nvPr/>
          </p:nvGrpSpPr>
          <p:grpSpPr bwMode="auto"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8184" name="Group 461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8185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CA</a:t>
                </a:r>
                <a:endParaRPr lang="en-US" altLang="zh-CN" sz="18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8154" name="Group 1"/>
          <p:cNvGrpSpPr>
            <a:grpSpLocks/>
          </p:cNvGrpSpPr>
          <p:nvPr/>
        </p:nvGrpSpPr>
        <p:grpSpPr bwMode="auto">
          <a:xfrm>
            <a:off x="2462214" y="5527676"/>
            <a:ext cx="2704851" cy="902475"/>
            <a:chOff x="938213" y="5237163"/>
            <a:chExt cx="2704851" cy="902474"/>
          </a:xfrm>
        </p:grpSpPr>
        <p:cxnSp>
          <p:nvCxnSpPr>
            <p:cNvPr id="339" name="Straight Connector 338"/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157" name="TextBox 265"/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chemeClr val="accent4"/>
                  </a:solidFill>
                </a:rPr>
                <a:t>1</a:t>
              </a:r>
            </a:p>
          </p:txBody>
        </p:sp>
        <p:sp>
          <p:nvSpPr>
            <p:cNvPr id="48158" name="TextBox 281"/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chemeClr val="accent4"/>
                  </a:solidFill>
                </a:rPr>
                <a:t>2</a:t>
              </a:r>
            </a:p>
          </p:txBody>
        </p:sp>
        <p:grpSp>
          <p:nvGrpSpPr>
            <p:cNvPr id="48159" name="Group 5"/>
            <p:cNvGrpSpPr>
              <a:grpSpLocks/>
            </p:cNvGrpSpPr>
            <p:nvPr/>
          </p:nvGrpSpPr>
          <p:grpSpPr bwMode="auto">
            <a:xfrm>
              <a:off x="938213" y="5237163"/>
              <a:ext cx="1616075" cy="524150"/>
              <a:chOff x="-4079003" y="2717403"/>
              <a:chExt cx="1616718" cy="525347"/>
            </a:xfrm>
          </p:grpSpPr>
          <p:sp>
            <p:nvSpPr>
              <p:cNvPr id="48172" name="Rectangle 97"/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173" name="Rectangle 98"/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174" name="Line 99"/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175" name="Rectangle 104"/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176" name="Text Box 105"/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01876" cy="277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accent4"/>
                    </a:solidFill>
                  </a:rPr>
                  <a:t>0111</a:t>
                </a:r>
              </a:p>
            </p:txBody>
          </p:sp>
          <p:sp>
            <p:nvSpPr>
              <p:cNvPr id="48177" name="Line 119"/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48160" name="Freeform 120"/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4"/>
                </a:solidFill>
              </a:endParaRPr>
            </a:p>
          </p:txBody>
        </p:sp>
        <p:grpSp>
          <p:nvGrpSpPr>
            <p:cNvPr id="48161" name="Group 357"/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352" name="Oval 351"/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accent4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54" name="Oval 353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accent4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55" name="Freeform 354"/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56" name="Freeform 355"/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41" name="Freeform 440"/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46" name="Freeform 445"/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450" name="Straight Connector 449"/>
              <p:cNvCxnSpPr>
                <a:cxnSpLocks noChangeShapeType="1"/>
                <a:endCxn id="354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8" name="Straight Connector 467"/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8162" name="TextBox 282"/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chemeClr val="accent4"/>
                  </a:solidFill>
                </a:rPr>
                <a:t>3</a:t>
              </a:r>
            </a:p>
          </p:txBody>
        </p:sp>
      </p:grpSp>
      <p:sp>
        <p:nvSpPr>
          <p:cNvPr id="48155" name="TextBox 6"/>
          <p:cNvSpPr txBox="1">
            <a:spLocks noChangeArrowheads="1"/>
          </p:cNvSpPr>
          <p:nvPr/>
        </p:nvSpPr>
        <p:spPr bwMode="auto">
          <a:xfrm>
            <a:off x="1720851" y="4903789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 dirty="0">
                <a:solidFill>
                  <a:srgbClr val="000099"/>
                </a:solidFill>
              </a:rPr>
              <a:t>values in arriving </a:t>
            </a:r>
          </a:p>
          <a:p>
            <a:r>
              <a:rPr lang="en-US" altLang="zh-CN" sz="1400" dirty="0">
                <a:solidFill>
                  <a:srgbClr val="000099"/>
                </a:solidFill>
              </a:rPr>
              <a:t>packet header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357" name="Rectangle 7"/>
          <p:cNvSpPr txBox="1">
            <a:spLocks noChangeArrowheads="1"/>
          </p:cNvSpPr>
          <p:nvPr/>
        </p:nvSpPr>
        <p:spPr>
          <a:xfrm>
            <a:off x="10344472" y="6624784"/>
            <a:ext cx="144016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4.1 Overview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1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Network service model</a:t>
            </a:r>
          </a:p>
        </p:txBody>
      </p:sp>
      <p:sp>
        <p:nvSpPr>
          <p:cNvPr id="49154" name="Rectangle 13"/>
          <p:cNvSpPr>
            <a:spLocks noChangeArrowheads="1"/>
          </p:cNvSpPr>
          <p:nvPr/>
        </p:nvSpPr>
        <p:spPr bwMode="auto">
          <a:xfrm>
            <a:off x="2133601" y="1430338"/>
            <a:ext cx="842689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buNone/>
            </a:pPr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Q:</a:t>
            </a:r>
            <a:r>
              <a:rPr lang="en-US" altLang="zh-CN" sz="2800" dirty="0">
                <a:latin typeface="Comic Sans MS" panose="030F0702030302020204" pitchFamily="66" charset="0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What </a:t>
            </a:r>
            <a:r>
              <a:rPr lang="en-US" altLang="zh-CN" sz="2800" i="1" dirty="0">
                <a:solidFill>
                  <a:srgbClr val="0000FF"/>
                </a:solidFill>
                <a:latin typeface="Comic Sans MS" panose="030F0702030302020204" pitchFamily="66" charset="0"/>
              </a:rPr>
              <a:t>service model</a:t>
            </a:r>
            <a:r>
              <a:rPr lang="en-US" altLang="zh-CN" sz="28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for </a:t>
            </a:r>
            <a:r>
              <a:rPr lang="en-US" altLang="ja-JP" sz="28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"channel" </a:t>
            </a:r>
            <a:r>
              <a:rPr lang="en-US" altLang="ja-JP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transporting datagrams from sender to receiver?</a:t>
            </a:r>
            <a:endParaRPr lang="en-US" altLang="zh-CN" sz="28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1966913" y="2587625"/>
            <a:ext cx="3810000" cy="2528888"/>
          </a:xfrm>
        </p:spPr>
        <p:txBody>
          <a:bodyPr>
            <a:normAutofit fontScale="925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example services for individual datagrams:</a:t>
            </a:r>
          </a:p>
          <a:p>
            <a:pPr>
              <a:defRPr/>
            </a:pPr>
            <a:r>
              <a:rPr 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guaranteed delivery</a:t>
            </a:r>
          </a:p>
          <a:p>
            <a:pPr>
              <a:defRPr/>
            </a:pPr>
            <a:r>
              <a:rPr 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guaranteed delivery with less than 40 </a:t>
            </a:r>
            <a:r>
              <a:rPr lang="en-US" sz="2400" dirty="0" err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msec</a:t>
            </a:r>
            <a:r>
              <a:rPr 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delay</a:t>
            </a:r>
          </a:p>
        </p:txBody>
      </p:sp>
      <p:sp>
        <p:nvSpPr>
          <p:cNvPr id="49156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6083300" y="2579689"/>
            <a:ext cx="3810000" cy="368617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example services for a flow of datagrams: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in-order datagram delivery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guaranteed minimum bandwidth to flow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restrictions on changes in inter-packet spacing</a:t>
            </a:r>
          </a:p>
          <a:p>
            <a:endParaRPr lang="en-US" altLang="zh-CN" sz="24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pic>
        <p:nvPicPr>
          <p:cNvPr id="49157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955327"/>
            <a:ext cx="4704852" cy="9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344472" y="6624784"/>
            <a:ext cx="144016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4.1 Overview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5015881" y="6624784"/>
            <a:ext cx="3312367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4.1.2 Network service model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976536"/>
            <a:ext cx="6250781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41301"/>
            <a:ext cx="7772400" cy="974725"/>
          </a:xfrm>
        </p:spPr>
        <p:txBody>
          <a:bodyPr/>
          <a:lstStyle/>
          <a:p>
            <a:r>
              <a:rPr lang="en-US" altLang="zh-CN" smtClean="0">
                <a:ea typeface="ＭＳ Ｐゴシック" panose="020B0600070205080204" pitchFamily="34" charset="-128"/>
              </a:rPr>
              <a:t>Network layer service models:</a:t>
            </a:r>
            <a:endParaRPr lang="en-US" altLang="zh-CN" sz="4800">
              <a:ea typeface="ＭＳ Ｐゴシック" panose="020B0600070205080204" pitchFamily="34" charset="-128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833564" y="1506539"/>
            <a:ext cx="153828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>
                <a:solidFill>
                  <a:srgbClr val="000099"/>
                </a:solidFill>
              </a:rPr>
              <a:t>Network</a:t>
            </a:r>
          </a:p>
          <a:p>
            <a:pPr algn="r"/>
            <a:r>
              <a:rPr lang="en-US" altLang="zh-CN" sz="2000">
                <a:solidFill>
                  <a:srgbClr val="000099"/>
                </a:solidFill>
              </a:rPr>
              <a:t>Architecture</a:t>
            </a:r>
          </a:p>
          <a:p>
            <a:pPr algn="r"/>
            <a:endParaRPr lang="en-US" altLang="zh-CN" sz="2000">
              <a:solidFill>
                <a:srgbClr val="000099"/>
              </a:solidFill>
            </a:endParaRPr>
          </a:p>
          <a:p>
            <a:pPr algn="r"/>
            <a:r>
              <a:rPr lang="en-US" altLang="zh-CN" sz="2000">
                <a:solidFill>
                  <a:srgbClr val="000099"/>
                </a:solidFill>
              </a:rPr>
              <a:t>Internet</a:t>
            </a:r>
          </a:p>
          <a:p>
            <a:pPr algn="r"/>
            <a:endParaRPr lang="en-US" altLang="zh-CN" sz="2000">
              <a:solidFill>
                <a:srgbClr val="000099"/>
              </a:solidFill>
            </a:endParaRPr>
          </a:p>
          <a:p>
            <a:pPr algn="r"/>
            <a:r>
              <a:rPr lang="en-US" altLang="zh-CN" sz="2000">
                <a:solidFill>
                  <a:srgbClr val="000099"/>
                </a:solidFill>
              </a:rPr>
              <a:t>ATM</a:t>
            </a:r>
          </a:p>
          <a:p>
            <a:pPr algn="r"/>
            <a:endParaRPr lang="en-US" altLang="zh-CN" sz="2000">
              <a:solidFill>
                <a:srgbClr val="000099"/>
              </a:solidFill>
            </a:endParaRPr>
          </a:p>
          <a:p>
            <a:pPr algn="r"/>
            <a:r>
              <a:rPr lang="en-US" altLang="zh-CN" sz="2000">
                <a:solidFill>
                  <a:srgbClr val="000099"/>
                </a:solidFill>
              </a:rPr>
              <a:t>ATM</a:t>
            </a:r>
          </a:p>
          <a:p>
            <a:pPr algn="r"/>
            <a:endParaRPr lang="en-US" altLang="zh-CN" sz="2000">
              <a:solidFill>
                <a:srgbClr val="000099"/>
              </a:solidFill>
            </a:endParaRPr>
          </a:p>
          <a:p>
            <a:pPr algn="r"/>
            <a:r>
              <a:rPr lang="en-US" altLang="zh-CN" sz="2000">
                <a:solidFill>
                  <a:srgbClr val="000099"/>
                </a:solidFill>
              </a:rPr>
              <a:t>ATM</a:t>
            </a:r>
          </a:p>
          <a:p>
            <a:pPr algn="r"/>
            <a:endParaRPr lang="en-US" altLang="zh-CN" sz="2000">
              <a:solidFill>
                <a:srgbClr val="000099"/>
              </a:solidFill>
            </a:endParaRPr>
          </a:p>
          <a:p>
            <a:pPr algn="r"/>
            <a:r>
              <a:rPr lang="en-US" altLang="zh-CN" sz="2000">
                <a:solidFill>
                  <a:srgbClr val="000099"/>
                </a:solidFill>
              </a:rPr>
              <a:t>ATM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490914" y="1506539"/>
            <a:ext cx="130968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99"/>
                </a:solidFill>
              </a:rPr>
              <a:t>Service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Model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best effort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CBR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VBR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ABR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UBR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824414" y="1801814"/>
            <a:ext cx="15382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99"/>
                </a:solidFill>
              </a:rPr>
              <a:t>Bandwidth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none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constant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rate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guaranteed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rate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guaranteed 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minimum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none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2" name="Text Box 11"/>
          <p:cNvSpPr txBox="1">
            <a:spLocks noChangeArrowheads="1"/>
          </p:cNvSpPr>
          <p:nvPr/>
        </p:nvSpPr>
        <p:spPr bwMode="auto">
          <a:xfrm>
            <a:off x="6224589" y="1801814"/>
            <a:ext cx="72072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99"/>
                </a:solidFill>
              </a:rPr>
              <a:t>Loss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3" name="Text Box 12"/>
          <p:cNvSpPr txBox="1">
            <a:spLocks noChangeArrowheads="1"/>
          </p:cNvSpPr>
          <p:nvPr/>
        </p:nvSpPr>
        <p:spPr bwMode="auto">
          <a:xfrm>
            <a:off x="6948488" y="1811339"/>
            <a:ext cx="8318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99"/>
                </a:solidFill>
              </a:rPr>
              <a:t>Order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4" name="Text Box 13"/>
          <p:cNvSpPr txBox="1">
            <a:spLocks noChangeArrowheads="1"/>
          </p:cNvSpPr>
          <p:nvPr/>
        </p:nvSpPr>
        <p:spPr bwMode="auto">
          <a:xfrm>
            <a:off x="7805739" y="1811339"/>
            <a:ext cx="94773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99"/>
                </a:solidFill>
              </a:rPr>
              <a:t>Timing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5" name="Text Box 14"/>
          <p:cNvSpPr txBox="1">
            <a:spLocks noChangeArrowheads="1"/>
          </p:cNvSpPr>
          <p:nvPr/>
        </p:nvSpPr>
        <p:spPr bwMode="auto">
          <a:xfrm>
            <a:off x="8805864" y="1525589"/>
            <a:ext cx="148113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99"/>
                </a:solidFill>
              </a:rPr>
              <a:t>Congestion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feedback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 (inferred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via loss)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congestion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congestion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6" name="Text Box 15"/>
          <p:cNvSpPr txBox="1">
            <a:spLocks noChangeArrowheads="1"/>
          </p:cNvSpPr>
          <p:nvPr/>
        </p:nvSpPr>
        <p:spPr bwMode="auto">
          <a:xfrm>
            <a:off x="6196013" y="1374776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99"/>
                </a:solidFill>
              </a:rPr>
              <a:t>Guarantees ?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7" name="Line 16"/>
          <p:cNvSpPr>
            <a:spLocks noChangeShapeType="1"/>
          </p:cNvSpPr>
          <p:nvPr/>
        </p:nvSpPr>
        <p:spPr bwMode="auto">
          <a:xfrm flipV="1">
            <a:off x="4914900" y="1800225"/>
            <a:ext cx="37338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8" name="Line 19"/>
          <p:cNvSpPr>
            <a:spLocks noChangeShapeType="1"/>
          </p:cNvSpPr>
          <p:nvPr/>
        </p:nvSpPr>
        <p:spPr bwMode="auto">
          <a:xfrm>
            <a:off x="2170114" y="2308225"/>
            <a:ext cx="798512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9" name="Line 25"/>
          <p:cNvSpPr>
            <a:spLocks noChangeShapeType="1"/>
          </p:cNvSpPr>
          <p:nvPr/>
        </p:nvSpPr>
        <p:spPr bwMode="auto">
          <a:xfrm>
            <a:off x="2428875" y="3098800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0" name="Line 26"/>
          <p:cNvSpPr>
            <a:spLocks noChangeShapeType="1"/>
          </p:cNvSpPr>
          <p:nvPr/>
        </p:nvSpPr>
        <p:spPr bwMode="auto">
          <a:xfrm>
            <a:off x="2425700" y="3708400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1" name="Line 27"/>
          <p:cNvSpPr>
            <a:spLocks noChangeShapeType="1"/>
          </p:cNvSpPr>
          <p:nvPr/>
        </p:nvSpPr>
        <p:spPr bwMode="auto">
          <a:xfrm>
            <a:off x="2422525" y="4329113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2" name="Line 28"/>
          <p:cNvSpPr>
            <a:spLocks noChangeShapeType="1"/>
          </p:cNvSpPr>
          <p:nvPr/>
        </p:nvSpPr>
        <p:spPr bwMode="auto">
          <a:xfrm>
            <a:off x="2430464" y="4905375"/>
            <a:ext cx="7437437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10344472" y="6624784"/>
            <a:ext cx="144016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4.1 Overview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7"/>
          <p:cNvSpPr txBox="1">
            <a:spLocks noChangeArrowheads="1"/>
          </p:cNvSpPr>
          <p:nvPr/>
        </p:nvSpPr>
        <p:spPr>
          <a:xfrm>
            <a:off x="5015881" y="6624784"/>
            <a:ext cx="3312367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4.1.2 Network service model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4.1 Overview of Network layer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 plane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control plane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4.2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What's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inside a router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4.3 IP: Internet Protocol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datagram format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fragmentation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IPv4 addressing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network address translation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IPv6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4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sz="2600" dirty="0" smtClean="0">
                <a:ea typeface="ＭＳ Ｐゴシック" charset="0"/>
              </a:rPr>
              <a:t>4.4 </a:t>
            </a:r>
            <a:r>
              <a:rPr lang="en-US" sz="2600" dirty="0">
                <a:ea typeface="ＭＳ Ｐゴシック" charset="0"/>
              </a:rPr>
              <a:t>Generalized Forward and SDN</a:t>
            </a:r>
            <a:endParaRPr lang="en-US" sz="2600" dirty="0" smtClean="0">
              <a:ea typeface="ＭＳ Ｐゴシック" charset="0"/>
            </a:endParaRP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match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action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 err="1">
                <a:ea typeface="宋体" panose="02010600030101010101" pitchFamily="2" charset="-122"/>
              </a:rPr>
              <a:t>OpenFlow</a:t>
            </a:r>
            <a:r>
              <a:rPr lang="en-US" dirty="0">
                <a:ea typeface="宋体" panose="02010600030101010101" pitchFamily="2" charset="-122"/>
              </a:rPr>
              <a:t>  examples of match-plus-action in action</a:t>
            </a:r>
          </a:p>
          <a:p>
            <a:pPr marL="512763" indent="-512763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28149" y="43610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Data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smtClean="0">
                <a:solidFill>
                  <a:srgbClr val="FF0000"/>
                </a:solidFill>
                <a:cs typeface="Arial" panose="020B0604020202020204" pitchFamily="34" charset="0"/>
              </a:rPr>
              <a:t>- the data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Router architecture overview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grpSp>
        <p:nvGrpSpPr>
          <p:cNvPr id="52226" name="Group 60"/>
          <p:cNvGrpSpPr>
            <a:grpSpLocks/>
          </p:cNvGrpSpPr>
          <p:nvPr/>
        </p:nvGrpSpPr>
        <p:grpSpPr bwMode="auto">
          <a:xfrm>
            <a:off x="4311651" y="3333750"/>
            <a:ext cx="1609725" cy="2343150"/>
            <a:chOff x="2418" y="1882"/>
            <a:chExt cx="1014" cy="1476"/>
          </a:xfrm>
        </p:grpSpPr>
        <p:sp>
          <p:nvSpPr>
            <p:cNvPr id="52278" name="Rectangle 45"/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79" name="Text Box 48"/>
            <p:cNvSpPr txBox="1">
              <a:spLocks noChangeArrowheads="1"/>
            </p:cNvSpPr>
            <p:nvPr/>
          </p:nvSpPr>
          <p:spPr bwMode="auto">
            <a:xfrm>
              <a:off x="2485" y="2418"/>
              <a:ext cx="876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800" dirty="0" smtClean="0">
                  <a:solidFill>
                    <a:srgbClr val="000099"/>
                  </a:solidFill>
                </a:rPr>
                <a:t>high-speed </a:t>
              </a:r>
              <a:endParaRPr lang="en-US" altLang="zh-CN" sz="1800" dirty="0">
                <a:solidFill>
                  <a:srgbClr val="000099"/>
                </a:solidFill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1800" dirty="0">
                  <a:solidFill>
                    <a:srgbClr val="000099"/>
                  </a:solidFill>
                </a:rPr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dirty="0">
                  <a:solidFill>
                    <a:srgbClr val="000099"/>
                  </a:solidFill>
                </a:rPr>
                <a:t>fabric</a:t>
              </a:r>
            </a:p>
          </p:txBody>
        </p:sp>
      </p:grpSp>
      <p:sp>
        <p:nvSpPr>
          <p:cNvPr id="52227" name="Rectangle 46"/>
          <p:cNvSpPr>
            <a:spLocks noChangeArrowheads="1"/>
          </p:cNvSpPr>
          <p:nvPr/>
        </p:nvSpPr>
        <p:spPr bwMode="auto">
          <a:xfrm>
            <a:off x="4329114" y="2371725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52228" name="Text Box 47"/>
          <p:cNvSpPr txBox="1">
            <a:spLocks noChangeArrowheads="1"/>
          </p:cNvSpPr>
          <p:nvPr/>
        </p:nvSpPr>
        <p:spPr bwMode="auto">
          <a:xfrm>
            <a:off x="4506913" y="2413000"/>
            <a:ext cx="1187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routing </a:t>
            </a:r>
          </a:p>
          <a:p>
            <a:pPr algn="ctr"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processor</a:t>
            </a:r>
          </a:p>
        </p:txBody>
      </p:sp>
      <p:sp>
        <p:nvSpPr>
          <p:cNvPr id="52229" name="Line 50"/>
          <p:cNvSpPr>
            <a:spLocks noChangeShapeType="1"/>
          </p:cNvSpPr>
          <p:nvPr/>
        </p:nvSpPr>
        <p:spPr bwMode="auto">
          <a:xfrm>
            <a:off x="5057775" y="2890838"/>
            <a:ext cx="19050" cy="571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52230" name="Group 17"/>
          <p:cNvGrpSpPr>
            <a:grpSpLocks/>
          </p:cNvGrpSpPr>
          <p:nvPr/>
        </p:nvGrpSpPr>
        <p:grpSpPr bwMode="auto">
          <a:xfrm>
            <a:off x="2268539" y="3348039"/>
            <a:ext cx="2033587" cy="566737"/>
            <a:chOff x="930" y="1989"/>
            <a:chExt cx="1482" cy="357"/>
          </a:xfrm>
        </p:grpSpPr>
        <p:sp>
          <p:nvSpPr>
            <p:cNvPr id="52273" name="Rectangle 9"/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74" name="Rectangle 5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75" name="Rectangle 6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76" name="Rectangle 8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77" name="Line 16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2231" name="Group 18"/>
          <p:cNvGrpSpPr>
            <a:grpSpLocks/>
          </p:cNvGrpSpPr>
          <p:nvPr/>
        </p:nvGrpSpPr>
        <p:grpSpPr bwMode="auto">
          <a:xfrm>
            <a:off x="2257425" y="5086350"/>
            <a:ext cx="2058988" cy="566738"/>
            <a:chOff x="930" y="1989"/>
            <a:chExt cx="1482" cy="357"/>
          </a:xfrm>
        </p:grpSpPr>
        <p:sp>
          <p:nvSpPr>
            <p:cNvPr id="52268" name="Rectangle 19"/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69" name="Rectangle 20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70" name="Rectangle 21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71" name="Rectangle 22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72" name="Line 23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2232" name="Group 29"/>
          <p:cNvGrpSpPr>
            <a:grpSpLocks/>
          </p:cNvGrpSpPr>
          <p:nvPr/>
        </p:nvGrpSpPr>
        <p:grpSpPr bwMode="auto">
          <a:xfrm rot="2656396">
            <a:off x="2887663" y="4238625"/>
            <a:ext cx="546100" cy="546100"/>
            <a:chOff x="354" y="2715"/>
            <a:chExt cx="344" cy="344"/>
          </a:xfrm>
        </p:grpSpPr>
        <p:sp>
          <p:nvSpPr>
            <p:cNvPr id="52264" name="Oval 25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65" name="Oval 26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66" name="Oval 27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67" name="Oval 28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</p:grpSp>
      <p:sp>
        <p:nvSpPr>
          <p:cNvPr id="52233" name="Text Box 57"/>
          <p:cNvSpPr txBox="1">
            <a:spLocks noChangeArrowheads="1"/>
          </p:cNvSpPr>
          <p:nvPr/>
        </p:nvSpPr>
        <p:spPr bwMode="auto">
          <a:xfrm>
            <a:off x="2163763" y="5732463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router input ports</a:t>
            </a:r>
          </a:p>
        </p:txBody>
      </p:sp>
      <p:grpSp>
        <p:nvGrpSpPr>
          <p:cNvPr id="52234" name="Group 37"/>
          <p:cNvGrpSpPr>
            <a:grpSpLocks/>
          </p:cNvGrpSpPr>
          <p:nvPr/>
        </p:nvGrpSpPr>
        <p:grpSpPr bwMode="auto">
          <a:xfrm>
            <a:off x="5868989" y="3352800"/>
            <a:ext cx="1957387" cy="566738"/>
            <a:chOff x="-51" y="2454"/>
            <a:chExt cx="1482" cy="357"/>
          </a:xfrm>
        </p:grpSpPr>
        <p:grpSp>
          <p:nvGrpSpPr>
            <p:cNvPr id="52258" name="Group 36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52260" name="Rectangle 31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52261" name="Rectangle 32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52262" name="Rectangle 33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52263" name="Rectangle 34"/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2235" name="Group 38"/>
          <p:cNvGrpSpPr>
            <a:grpSpLocks/>
          </p:cNvGrpSpPr>
          <p:nvPr/>
        </p:nvGrpSpPr>
        <p:grpSpPr bwMode="auto">
          <a:xfrm>
            <a:off x="5888038" y="5086350"/>
            <a:ext cx="2011362" cy="566738"/>
            <a:chOff x="-51" y="2454"/>
            <a:chExt cx="1482" cy="357"/>
          </a:xfrm>
        </p:grpSpPr>
        <p:grpSp>
          <p:nvGrpSpPr>
            <p:cNvPr id="52252" name="Group 39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52254" name="Rectangle 40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52255" name="Rectangle 41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52256" name="Rectangle 42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52257" name="Rectangle 43"/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52253" name="Line 44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2236" name="Group 51"/>
          <p:cNvGrpSpPr>
            <a:grpSpLocks/>
          </p:cNvGrpSpPr>
          <p:nvPr/>
        </p:nvGrpSpPr>
        <p:grpSpPr bwMode="auto">
          <a:xfrm rot="2656396">
            <a:off x="6754813" y="4229100"/>
            <a:ext cx="546100" cy="546100"/>
            <a:chOff x="354" y="2715"/>
            <a:chExt cx="344" cy="344"/>
          </a:xfrm>
        </p:grpSpPr>
        <p:sp>
          <p:nvSpPr>
            <p:cNvPr id="52248" name="Oval 52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49" name="Oval 53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50" name="Oval 54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51" name="Oval 55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</p:grpSp>
      <p:sp>
        <p:nvSpPr>
          <p:cNvPr id="52237" name="Text Box 58"/>
          <p:cNvSpPr txBox="1">
            <a:spLocks noChangeArrowheads="1"/>
          </p:cNvSpPr>
          <p:nvPr/>
        </p:nvSpPr>
        <p:spPr bwMode="auto">
          <a:xfrm>
            <a:off x="6188075" y="5773738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router output ports</a:t>
            </a:r>
          </a:p>
        </p:txBody>
      </p:sp>
      <p:pic>
        <p:nvPicPr>
          <p:cNvPr id="52238" name="Picture 6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855317"/>
            <a:ext cx="6645298" cy="12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2257426" y="3143250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164514" y="3179763"/>
            <a:ext cx="21859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1600" i="1" dirty="0">
                <a:solidFill>
                  <a:srgbClr val="CC0000"/>
                </a:solidFill>
              </a:rPr>
              <a:t>forwarding data plane  </a:t>
            </a:r>
            <a:r>
              <a:rPr lang="en-US" altLang="zh-CN" sz="1600" dirty="0">
                <a:solidFill>
                  <a:srgbClr val="000099"/>
                </a:solidFill>
              </a:rPr>
              <a:t>(hardware) </a:t>
            </a:r>
            <a:r>
              <a:rPr lang="en-US" altLang="zh-CN" sz="1600" dirty="0" smtClean="0">
                <a:solidFill>
                  <a:srgbClr val="000099"/>
                </a:solidFill>
              </a:rPr>
              <a:t>operates </a:t>
            </a:r>
            <a:r>
              <a:rPr lang="en-US" altLang="zh-CN" sz="1600" dirty="0">
                <a:solidFill>
                  <a:srgbClr val="000099"/>
                </a:solidFill>
              </a:rPr>
              <a:t>in nanosecond timeframe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77126" y="2076451"/>
            <a:ext cx="28797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1600" i="1" dirty="0">
                <a:solidFill>
                  <a:srgbClr val="CC0000"/>
                </a:solidFill>
              </a:rPr>
              <a:t>routing, management</a:t>
            </a:r>
          </a:p>
          <a:p>
            <a:pPr algn="r"/>
            <a:r>
              <a:rPr lang="en-US" altLang="zh-CN" sz="1600" i="1" dirty="0">
                <a:solidFill>
                  <a:srgbClr val="CC0000"/>
                </a:solidFill>
              </a:rPr>
              <a:t>control plane </a:t>
            </a:r>
            <a:r>
              <a:rPr lang="en-US" altLang="zh-CN" sz="1600" dirty="0">
                <a:solidFill>
                  <a:srgbClr val="000099"/>
                </a:solidFill>
              </a:rPr>
              <a:t>(software)</a:t>
            </a:r>
          </a:p>
          <a:p>
            <a:pPr algn="r"/>
            <a:r>
              <a:rPr lang="en-US" altLang="zh-CN" sz="1600" dirty="0">
                <a:solidFill>
                  <a:srgbClr val="000099"/>
                </a:solidFill>
              </a:rPr>
              <a:t>operates in millisecond </a:t>
            </a:r>
          </a:p>
          <a:p>
            <a:pPr algn="r"/>
            <a:r>
              <a:rPr lang="en-US" altLang="zh-CN" sz="1600" dirty="0">
                <a:solidFill>
                  <a:srgbClr val="000099"/>
                </a:solidFill>
              </a:rPr>
              <a:t>time frame</a:t>
            </a:r>
          </a:p>
        </p:txBody>
      </p:sp>
      <p:sp>
        <p:nvSpPr>
          <p:cNvPr id="52242" name="Freeform 10"/>
          <p:cNvSpPr>
            <a:spLocks/>
          </p:cNvSpPr>
          <p:nvPr/>
        </p:nvSpPr>
        <p:spPr bwMode="auto">
          <a:xfrm>
            <a:off x="3722688" y="2667001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2243" name="Freeform 11"/>
          <p:cNvSpPr>
            <a:spLocks/>
          </p:cNvSpPr>
          <p:nvPr/>
        </p:nvSpPr>
        <p:spPr bwMode="auto">
          <a:xfrm>
            <a:off x="1379537" y="647700"/>
            <a:ext cx="8802688" cy="2197100"/>
          </a:xfrm>
          <a:custGeom>
            <a:avLst/>
            <a:gdLst>
              <a:gd name="T0" fmla="*/ 8252106 w 8802811"/>
              <a:gd name="T1" fmla="*/ 0 h 2197979"/>
              <a:gd name="T2" fmla="*/ 8288733 w 8802811"/>
              <a:gd name="T3" fmla="*/ 352707 h 2197979"/>
              <a:gd name="T4" fmla="*/ 8300945 w 8802811"/>
              <a:gd name="T5" fmla="*/ 985142 h 2197979"/>
              <a:gd name="T6" fmla="*/ 8313157 w 8802811"/>
              <a:gd name="T7" fmla="*/ 1204063 h 2197979"/>
              <a:gd name="T8" fmla="*/ 8337573 w 8802811"/>
              <a:gd name="T9" fmla="*/ 1374335 h 2197979"/>
              <a:gd name="T10" fmla="*/ 8313157 w 8802811"/>
              <a:gd name="T11" fmla="*/ 1301360 h 2197979"/>
              <a:gd name="T12" fmla="*/ 8300945 w 8802811"/>
              <a:gd name="T13" fmla="*/ 1216224 h 2197979"/>
              <a:gd name="T14" fmla="*/ 8288733 w 8802811"/>
              <a:gd name="T15" fmla="*/ 1167577 h 2197979"/>
              <a:gd name="T16" fmla="*/ 8252106 w 8802811"/>
              <a:gd name="T17" fmla="*/ 985142 h 2197979"/>
              <a:gd name="T18" fmla="*/ 8239894 w 8802811"/>
              <a:gd name="T19" fmla="*/ 851357 h 2197979"/>
              <a:gd name="T20" fmla="*/ 8215466 w 8802811"/>
              <a:gd name="T21" fmla="*/ 681086 h 2197979"/>
              <a:gd name="T22" fmla="*/ 8203254 w 8802811"/>
              <a:gd name="T23" fmla="*/ 547302 h 2197979"/>
              <a:gd name="T24" fmla="*/ 8178839 w 8802811"/>
              <a:gd name="T25" fmla="*/ 547302 h 2197979"/>
              <a:gd name="T26" fmla="*/ 8178839 w 8802811"/>
              <a:gd name="T27" fmla="*/ 547302 h 2197979"/>
              <a:gd name="T28" fmla="*/ 8410838 w 8802811"/>
              <a:gd name="T29" fmla="*/ 620274 h 2197979"/>
              <a:gd name="T30" fmla="*/ 8471893 w 8802811"/>
              <a:gd name="T31" fmla="*/ 681086 h 2197979"/>
              <a:gd name="T32" fmla="*/ 8557363 w 8802811"/>
              <a:gd name="T33" fmla="*/ 790546 h 2197979"/>
              <a:gd name="T34" fmla="*/ 8581787 w 8802811"/>
              <a:gd name="T35" fmla="*/ 863520 h 2197979"/>
              <a:gd name="T36" fmla="*/ 8618427 w 8802811"/>
              <a:gd name="T37" fmla="*/ 948655 h 2197979"/>
              <a:gd name="T38" fmla="*/ 8691690 w 8802811"/>
              <a:gd name="T39" fmla="*/ 1179738 h 2197979"/>
              <a:gd name="T40" fmla="*/ 8703889 w 8802811"/>
              <a:gd name="T41" fmla="*/ 1252712 h 2197979"/>
              <a:gd name="T42" fmla="*/ 8716105 w 8802811"/>
              <a:gd name="T43" fmla="*/ 1337848 h 2197979"/>
              <a:gd name="T44" fmla="*/ 8740529 w 8802811"/>
              <a:gd name="T45" fmla="*/ 1398658 h 2197979"/>
              <a:gd name="T46" fmla="*/ 8801584 w 8802811"/>
              <a:gd name="T47" fmla="*/ 1398658 h 2197979"/>
              <a:gd name="T48" fmla="*/ 8801584 w 8802811"/>
              <a:gd name="T49" fmla="*/ 1398658 h 2197979"/>
              <a:gd name="T50" fmla="*/ 8789368 w 8802811"/>
              <a:gd name="T51" fmla="*/ 1666229 h 2197979"/>
              <a:gd name="T52" fmla="*/ 8789368 w 8802811"/>
              <a:gd name="T53" fmla="*/ 1666229 h 2197979"/>
              <a:gd name="T54" fmla="*/ 8703889 w 8802811"/>
              <a:gd name="T55" fmla="*/ 1568931 h 2197979"/>
              <a:gd name="T56" fmla="*/ 8642842 w 8802811"/>
              <a:gd name="T57" fmla="*/ 1508118 h 2197979"/>
              <a:gd name="T58" fmla="*/ 8581787 w 8802811"/>
              <a:gd name="T59" fmla="*/ 1410821 h 2197979"/>
              <a:gd name="T60" fmla="*/ 8508524 w 8802811"/>
              <a:gd name="T61" fmla="*/ 1325685 h 2197979"/>
              <a:gd name="T62" fmla="*/ 8435261 w 8802811"/>
              <a:gd name="T63" fmla="*/ 1228387 h 2197979"/>
              <a:gd name="T64" fmla="*/ 8300945 w 8802811"/>
              <a:gd name="T65" fmla="*/ 1033790 h 2197979"/>
              <a:gd name="T66" fmla="*/ 8227678 w 8802811"/>
              <a:gd name="T67" fmla="*/ 912168 h 2197979"/>
              <a:gd name="T68" fmla="*/ 8215466 w 8802811"/>
              <a:gd name="T69" fmla="*/ 875682 h 2197979"/>
              <a:gd name="T70" fmla="*/ 8191051 w 8802811"/>
              <a:gd name="T71" fmla="*/ 839194 h 2197979"/>
              <a:gd name="T72" fmla="*/ 8178839 w 8802811"/>
              <a:gd name="T73" fmla="*/ 790546 h 2197979"/>
              <a:gd name="T74" fmla="*/ 8129991 w 8802811"/>
              <a:gd name="T75" fmla="*/ 717572 h 2197979"/>
              <a:gd name="T76" fmla="*/ 8117788 w 8802811"/>
              <a:gd name="T77" fmla="*/ 705410 h 2197979"/>
              <a:gd name="T78" fmla="*/ 8215466 w 8802811"/>
              <a:gd name="T79" fmla="*/ 778383 h 2197979"/>
              <a:gd name="T80" fmla="*/ 8252106 w 8802811"/>
              <a:gd name="T81" fmla="*/ 814870 h 2197979"/>
              <a:gd name="T82" fmla="*/ 8361996 w 8802811"/>
              <a:gd name="T83" fmla="*/ 912168 h 2197979"/>
              <a:gd name="T84" fmla="*/ 8435261 w 8802811"/>
              <a:gd name="T85" fmla="*/ 1009466 h 2197979"/>
              <a:gd name="T86" fmla="*/ 8471893 w 8802811"/>
              <a:gd name="T87" fmla="*/ 1045954 h 2197979"/>
              <a:gd name="T88" fmla="*/ 8459685 w 8802811"/>
              <a:gd name="T89" fmla="*/ 1033790 h 2197979"/>
              <a:gd name="T90" fmla="*/ 632656 w 8802811"/>
              <a:gd name="T91" fmla="*/ 2152719 h 2197979"/>
              <a:gd name="T92" fmla="*/ 1524038 w 8802811"/>
              <a:gd name="T93" fmla="*/ 2189205 h 2197979"/>
              <a:gd name="T94" fmla="*/ 1035614 w 8802811"/>
              <a:gd name="T95" fmla="*/ 2152719 h 2197979"/>
              <a:gd name="T96" fmla="*/ 547181 w 8802811"/>
              <a:gd name="T97" fmla="*/ 2104070 h 2197979"/>
              <a:gd name="T98" fmla="*/ 70968 w 8802811"/>
              <a:gd name="T99" fmla="*/ 2079746 h 21979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802811"/>
              <a:gd name="T151" fmla="*/ 0 h 2197979"/>
              <a:gd name="T152" fmla="*/ 8802811 w 8802811"/>
              <a:gd name="T153" fmla="*/ 2197979 h 21979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802811" h="2197979">
                <a:moveTo>
                  <a:pt x="8253255" y="0"/>
                </a:moveTo>
                <a:lnTo>
                  <a:pt x="8289892" y="354119"/>
                </a:lnTo>
                <a:cubicBezTo>
                  <a:pt x="8293963" y="565776"/>
                  <a:pt x="8296057" y="777480"/>
                  <a:pt x="8302104" y="989090"/>
                </a:cubicBezTo>
                <a:cubicBezTo>
                  <a:pt x="8304200" y="1062439"/>
                  <a:pt x="8308222" y="1135763"/>
                  <a:pt x="8314317" y="1208888"/>
                </a:cubicBezTo>
                <a:cubicBezTo>
                  <a:pt x="8316142" y="1230787"/>
                  <a:pt x="8344376" y="1368573"/>
                  <a:pt x="8338741" y="1379842"/>
                </a:cubicBezTo>
                <a:cubicBezTo>
                  <a:pt x="8327228" y="1402867"/>
                  <a:pt x="8314317" y="1306576"/>
                  <a:pt x="8314317" y="1306576"/>
                </a:cubicBezTo>
                <a:cubicBezTo>
                  <a:pt x="8310246" y="1278084"/>
                  <a:pt x="8307253" y="1249416"/>
                  <a:pt x="8302104" y="1221099"/>
                </a:cubicBezTo>
                <a:cubicBezTo>
                  <a:pt x="8299101" y="1204587"/>
                  <a:pt x="8292894" y="1188767"/>
                  <a:pt x="8289892" y="1172255"/>
                </a:cubicBezTo>
                <a:cubicBezTo>
                  <a:pt x="8255975" y="985729"/>
                  <a:pt x="8304437" y="1193793"/>
                  <a:pt x="8253255" y="989090"/>
                </a:cubicBezTo>
                <a:cubicBezTo>
                  <a:pt x="8249184" y="944316"/>
                  <a:pt x="8246400" y="899407"/>
                  <a:pt x="8241043" y="854769"/>
                </a:cubicBezTo>
                <a:cubicBezTo>
                  <a:pt x="8234184" y="797616"/>
                  <a:pt x="8221830" y="741142"/>
                  <a:pt x="8216618" y="683815"/>
                </a:cubicBezTo>
                <a:cubicBezTo>
                  <a:pt x="8212547" y="639041"/>
                  <a:pt x="8216237" y="592868"/>
                  <a:pt x="8204406" y="549494"/>
                </a:cubicBezTo>
                <a:cubicBezTo>
                  <a:pt x="8202264" y="541639"/>
                  <a:pt x="8188123" y="549494"/>
                  <a:pt x="8179981" y="549494"/>
                </a:cubicBezTo>
                <a:cubicBezTo>
                  <a:pt x="8254412" y="566668"/>
                  <a:pt x="8345942" y="574712"/>
                  <a:pt x="8412016" y="622760"/>
                </a:cubicBezTo>
                <a:cubicBezTo>
                  <a:pt x="8435295" y="639688"/>
                  <a:pt x="8454344" y="661962"/>
                  <a:pt x="8473077" y="683815"/>
                </a:cubicBezTo>
                <a:cubicBezTo>
                  <a:pt x="8503283" y="719051"/>
                  <a:pt x="8558564" y="793714"/>
                  <a:pt x="8558564" y="793714"/>
                </a:cubicBezTo>
                <a:cubicBezTo>
                  <a:pt x="8566706" y="818136"/>
                  <a:pt x="8573747" y="842953"/>
                  <a:pt x="8582989" y="866980"/>
                </a:cubicBezTo>
                <a:cubicBezTo>
                  <a:pt x="8594118" y="895913"/>
                  <a:pt x="8610878" y="922718"/>
                  <a:pt x="8619626" y="952457"/>
                </a:cubicBezTo>
                <a:cubicBezTo>
                  <a:pt x="8696833" y="1214937"/>
                  <a:pt x="8583806" y="939035"/>
                  <a:pt x="8692900" y="1184466"/>
                </a:cubicBezTo>
                <a:cubicBezTo>
                  <a:pt x="8696971" y="1208888"/>
                  <a:pt x="8701347" y="1233261"/>
                  <a:pt x="8705112" y="1257732"/>
                </a:cubicBezTo>
                <a:cubicBezTo>
                  <a:pt x="8709489" y="1286179"/>
                  <a:pt x="8710343" y="1315287"/>
                  <a:pt x="8717324" y="1343209"/>
                </a:cubicBezTo>
                <a:cubicBezTo>
                  <a:pt x="8722641" y="1364474"/>
                  <a:pt x="8723911" y="1391524"/>
                  <a:pt x="8741749" y="1404264"/>
                </a:cubicBezTo>
                <a:cubicBezTo>
                  <a:pt x="8758312" y="1416094"/>
                  <a:pt x="8782457" y="1404264"/>
                  <a:pt x="8802811" y="1404264"/>
                </a:cubicBezTo>
                <a:lnTo>
                  <a:pt x="8790599" y="1672906"/>
                </a:lnTo>
                <a:cubicBezTo>
                  <a:pt x="8762103" y="1640343"/>
                  <a:pt x="8734463" y="1607012"/>
                  <a:pt x="8705112" y="1575218"/>
                </a:cubicBezTo>
                <a:cubicBezTo>
                  <a:pt x="8685588" y="1554069"/>
                  <a:pt x="8661601" y="1536976"/>
                  <a:pt x="8644050" y="1514163"/>
                </a:cubicBezTo>
                <a:cubicBezTo>
                  <a:pt x="8620635" y="1483727"/>
                  <a:pt x="8605699" y="1447440"/>
                  <a:pt x="8582989" y="1416475"/>
                </a:cubicBezTo>
                <a:cubicBezTo>
                  <a:pt x="8560794" y="1386213"/>
                  <a:pt x="8533160" y="1360302"/>
                  <a:pt x="8509714" y="1330998"/>
                </a:cubicBezTo>
                <a:cubicBezTo>
                  <a:pt x="8484284" y="1299214"/>
                  <a:pt x="8459970" y="1266525"/>
                  <a:pt x="8436440" y="1233310"/>
                </a:cubicBezTo>
                <a:cubicBezTo>
                  <a:pt x="8390753" y="1168818"/>
                  <a:pt x="8331459" y="1111315"/>
                  <a:pt x="8302104" y="1037934"/>
                </a:cubicBezTo>
                <a:cubicBezTo>
                  <a:pt x="8267999" y="952679"/>
                  <a:pt x="8291374" y="993995"/>
                  <a:pt x="8228830" y="915824"/>
                </a:cubicBezTo>
                <a:cubicBezTo>
                  <a:pt x="8224759" y="903613"/>
                  <a:pt x="8222375" y="890703"/>
                  <a:pt x="8216618" y="879191"/>
                </a:cubicBezTo>
                <a:cubicBezTo>
                  <a:pt x="8210054" y="866064"/>
                  <a:pt x="8197975" y="856047"/>
                  <a:pt x="8192193" y="842558"/>
                </a:cubicBezTo>
                <a:cubicBezTo>
                  <a:pt x="8185581" y="827133"/>
                  <a:pt x="8185874" y="809428"/>
                  <a:pt x="8179981" y="793714"/>
                </a:cubicBezTo>
                <a:cubicBezTo>
                  <a:pt x="8162237" y="746401"/>
                  <a:pt x="8160946" y="750260"/>
                  <a:pt x="8131131" y="720448"/>
                </a:cubicBezTo>
                <a:lnTo>
                  <a:pt x="8118919" y="708237"/>
                </a:lnTo>
                <a:cubicBezTo>
                  <a:pt x="8151485" y="732659"/>
                  <a:pt x="8185112" y="755728"/>
                  <a:pt x="8216618" y="781503"/>
                </a:cubicBezTo>
                <a:cubicBezTo>
                  <a:pt x="8229985" y="792438"/>
                  <a:pt x="8240257" y="806764"/>
                  <a:pt x="8253255" y="818136"/>
                </a:cubicBezTo>
                <a:cubicBezTo>
                  <a:pt x="8303675" y="862248"/>
                  <a:pt x="8321173" y="865438"/>
                  <a:pt x="8363166" y="915824"/>
                </a:cubicBezTo>
                <a:cubicBezTo>
                  <a:pt x="8389226" y="947093"/>
                  <a:pt x="8407656" y="984731"/>
                  <a:pt x="8436440" y="1013512"/>
                </a:cubicBezTo>
                <a:lnTo>
                  <a:pt x="8473077" y="1050145"/>
                </a:lnTo>
                <a:lnTo>
                  <a:pt x="8460865" y="1037934"/>
                </a:lnTo>
                <a:lnTo>
                  <a:pt x="632746" y="2161346"/>
                </a:lnTo>
                <a:lnTo>
                  <a:pt x="1524248" y="2197979"/>
                </a:lnTo>
                <a:lnTo>
                  <a:pt x="1035754" y="2161346"/>
                </a:lnTo>
                <a:cubicBezTo>
                  <a:pt x="712856" y="2131451"/>
                  <a:pt x="1008547" y="2123752"/>
                  <a:pt x="547260" y="2112502"/>
                </a:cubicBezTo>
                <a:cubicBezTo>
                  <a:pt x="37453" y="2100069"/>
                  <a:pt x="-102777" y="2174947"/>
                  <a:pt x="70978" y="208808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" name="Elbow Connector 13"/>
          <p:cNvCxnSpPr>
            <a:cxnSpLocks noChangeShapeType="1"/>
            <a:endCxn id="52271" idx="0"/>
          </p:cNvCxnSpPr>
          <p:nvPr/>
        </p:nvCxnSpPr>
        <p:spPr bwMode="auto">
          <a:xfrm rot="5400000">
            <a:off x="2739232" y="3729832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5" name="Content Placeholder 1"/>
          <p:cNvSpPr>
            <a:spLocks noGrp="1"/>
          </p:cNvSpPr>
          <p:nvPr>
            <p:ph idx="1"/>
          </p:nvPr>
        </p:nvSpPr>
        <p:spPr>
          <a:xfrm>
            <a:off x="2057400" y="1287464"/>
            <a:ext cx="7772400" cy="585787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high-level view of generic router architecture:</a:t>
            </a:r>
          </a:p>
        </p:txBody>
      </p:sp>
      <p:sp>
        <p:nvSpPr>
          <p:cNvPr id="57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2" name="矩形 1"/>
          <p:cNvSpPr/>
          <p:nvPr/>
        </p:nvSpPr>
        <p:spPr>
          <a:xfrm>
            <a:off x="489913" y="2132856"/>
            <a:ext cx="33476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16C6CC"/>
                </a:solidFill>
              </a:rPr>
              <a:t>decentralized </a:t>
            </a:r>
            <a:r>
              <a:rPr lang="en-US" altLang="zh-CN" dirty="0" smtClean="0">
                <a:solidFill>
                  <a:srgbClr val="16C6CC"/>
                </a:solidFill>
              </a:rPr>
              <a:t>switching:</a:t>
            </a:r>
          </a:p>
          <a:p>
            <a:pPr algn="r"/>
            <a:r>
              <a:rPr lang="en-US" altLang="zh-CN" dirty="0" smtClean="0">
                <a:solidFill>
                  <a:srgbClr val="16C6CC"/>
                </a:solidFill>
              </a:rPr>
              <a:t>forwarding </a:t>
            </a:r>
            <a:r>
              <a:rPr lang="en-US" altLang="zh-CN" dirty="0">
                <a:solidFill>
                  <a:srgbClr val="16C6CC"/>
                </a:solidFill>
              </a:rPr>
              <a:t>decisions can be made locally, at each input port</a:t>
            </a:r>
            <a:endParaRPr lang="zh-CN" altLang="en-US" dirty="0">
              <a:solidFill>
                <a:srgbClr val="16C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9618" y="3882895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rgbClr val="16C6CC"/>
                </a:solidFill>
              </a:rPr>
              <a:t>forwarding</a:t>
            </a:r>
          </a:p>
          <a:p>
            <a:pPr algn="r"/>
            <a:r>
              <a:rPr lang="en-US" altLang="zh-CN" dirty="0" smtClean="0">
                <a:solidFill>
                  <a:srgbClr val="16C6CC"/>
                </a:solidFill>
              </a:rPr>
              <a:t> </a:t>
            </a:r>
            <a:r>
              <a:rPr lang="en-US" altLang="zh-CN" dirty="0">
                <a:solidFill>
                  <a:srgbClr val="16C6CC"/>
                </a:solidFill>
              </a:rPr>
              <a:t>table</a:t>
            </a:r>
            <a:endParaRPr lang="zh-CN" altLang="en-US" dirty="0">
              <a:solidFill>
                <a:srgbClr val="16C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7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8513762" y="692696"/>
            <a:ext cx="695325" cy="2880320"/>
          </a:xfrm>
          <a:prstGeom prst="rect">
            <a:avLst/>
          </a:prstGeom>
          <a:pattFill prst="shingle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53265" name="Rectangle 46"/>
          <p:cNvSpPr>
            <a:spLocks noChangeArrowheads="1"/>
          </p:cNvSpPr>
          <p:nvPr/>
        </p:nvSpPr>
        <p:spPr bwMode="auto">
          <a:xfrm>
            <a:off x="8328248" y="1819276"/>
            <a:ext cx="1055688" cy="82867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800" dirty="0">
                <a:solidFill>
                  <a:srgbClr val="000099"/>
                </a:solidFill>
              </a:rPr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zh-CN" sz="1800" dirty="0">
                <a:solidFill>
                  <a:srgbClr val="000099"/>
                </a:solidFill>
              </a:rPr>
              <a:t>fabric</a:t>
            </a:r>
          </a:p>
        </p:txBody>
      </p:sp>
      <p:pic>
        <p:nvPicPr>
          <p:cNvPr id="53249" name="Picture 5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879699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0" name="Rectangle 12"/>
          <p:cNvSpPr>
            <a:spLocks noChangeArrowheads="1"/>
          </p:cNvSpPr>
          <p:nvPr/>
        </p:nvSpPr>
        <p:spPr bwMode="auto">
          <a:xfrm>
            <a:off x="3441701" y="1306514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53251" name="Rectangle 13"/>
          <p:cNvSpPr>
            <a:spLocks noChangeArrowheads="1"/>
          </p:cNvSpPr>
          <p:nvPr/>
        </p:nvSpPr>
        <p:spPr bwMode="auto">
          <a:xfrm>
            <a:off x="3597275" y="1820864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olidFill>
                  <a:srgbClr val="000099"/>
                </a:solidFill>
              </a:rPr>
              <a:t>line</a:t>
            </a:r>
          </a:p>
          <a:p>
            <a:pPr algn="ctr"/>
            <a:r>
              <a:rPr lang="en-US" altLang="zh-CN" sz="1800">
                <a:solidFill>
                  <a:srgbClr val="000099"/>
                </a:solidFill>
              </a:rPr>
              <a:t>termination</a:t>
            </a:r>
          </a:p>
        </p:txBody>
      </p:sp>
      <p:sp>
        <p:nvSpPr>
          <p:cNvPr id="53252" name="Rectangle 14"/>
          <p:cNvSpPr>
            <a:spLocks noChangeArrowheads="1"/>
          </p:cNvSpPr>
          <p:nvPr/>
        </p:nvSpPr>
        <p:spPr bwMode="auto">
          <a:xfrm>
            <a:off x="5221289" y="149225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53253" name="Rectangle 15"/>
          <p:cNvSpPr>
            <a:spLocks noChangeArrowheads="1"/>
          </p:cNvSpPr>
          <p:nvPr/>
        </p:nvSpPr>
        <p:spPr bwMode="auto">
          <a:xfrm>
            <a:off x="6572251" y="1443038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53254" name="Line 16"/>
          <p:cNvSpPr>
            <a:spLocks noChangeShapeType="1"/>
          </p:cNvSpPr>
          <p:nvPr/>
        </p:nvSpPr>
        <p:spPr bwMode="auto">
          <a:xfrm>
            <a:off x="3165476" y="2232025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3255" name="Line 30"/>
          <p:cNvSpPr>
            <a:spLocks noChangeShapeType="1"/>
          </p:cNvSpPr>
          <p:nvPr/>
        </p:nvSpPr>
        <p:spPr bwMode="auto">
          <a:xfrm>
            <a:off x="5033963" y="2211389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3256" name="Line 31"/>
          <p:cNvSpPr>
            <a:spLocks noChangeShapeType="1"/>
          </p:cNvSpPr>
          <p:nvPr/>
        </p:nvSpPr>
        <p:spPr bwMode="auto">
          <a:xfrm>
            <a:off x="6376988" y="216852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3257" name="Line 32"/>
          <p:cNvSpPr>
            <a:spLocks noChangeShapeType="1"/>
          </p:cNvSpPr>
          <p:nvPr/>
        </p:nvSpPr>
        <p:spPr bwMode="auto">
          <a:xfrm flipV="1">
            <a:off x="7767638" y="2209800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3258" name="Rectangle 33"/>
          <p:cNvSpPr>
            <a:spLocks noChangeArrowheads="1"/>
          </p:cNvSpPr>
          <p:nvPr/>
        </p:nvSpPr>
        <p:spPr bwMode="auto">
          <a:xfrm>
            <a:off x="5254625" y="1801814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(receive)</a:t>
            </a:r>
          </a:p>
        </p:txBody>
      </p:sp>
      <p:sp>
        <p:nvSpPr>
          <p:cNvPr id="53259" name="Text Box 35"/>
          <p:cNvSpPr txBox="1">
            <a:spLocks noChangeArrowheads="1"/>
          </p:cNvSpPr>
          <p:nvPr/>
        </p:nvSpPr>
        <p:spPr bwMode="auto">
          <a:xfrm>
            <a:off x="6604000" y="1455738"/>
            <a:ext cx="12509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olidFill>
                  <a:srgbClr val="000099"/>
                </a:solidFill>
              </a:rPr>
              <a:t>lookup,</a:t>
            </a:r>
          </a:p>
          <a:p>
            <a:pPr algn="ctr"/>
            <a:r>
              <a:rPr lang="en-US" altLang="zh-CN" sz="1800">
                <a:solidFill>
                  <a:srgbClr val="000099"/>
                </a:solidFill>
              </a:rPr>
              <a:t>forwarding</a:t>
            </a:r>
          </a:p>
          <a:p>
            <a:pPr algn="ctr"/>
            <a:endParaRPr lang="en-US" altLang="zh-CN" sz="1800">
              <a:solidFill>
                <a:srgbClr val="000099"/>
              </a:solidFill>
            </a:endParaRPr>
          </a:p>
          <a:p>
            <a:pPr algn="ctr"/>
            <a:endParaRPr lang="en-US" altLang="zh-CN" sz="1800">
              <a:solidFill>
                <a:srgbClr val="000099"/>
              </a:solidFill>
            </a:endParaRPr>
          </a:p>
          <a:p>
            <a:pPr algn="ctr"/>
            <a:r>
              <a:rPr lang="en-US" altLang="zh-CN" sz="1800">
                <a:solidFill>
                  <a:srgbClr val="000099"/>
                </a:solidFill>
              </a:rPr>
              <a:t>queueing</a:t>
            </a:r>
          </a:p>
        </p:txBody>
      </p:sp>
      <p:sp>
        <p:nvSpPr>
          <p:cNvPr id="53260" name="Rectangle 3"/>
          <p:cNvSpPr>
            <a:spLocks noGrp="1" noChangeArrowheads="1"/>
          </p:cNvSpPr>
          <p:nvPr>
            <p:ph type="title"/>
          </p:nvPr>
        </p:nvSpPr>
        <p:spPr>
          <a:xfrm>
            <a:off x="1946275" y="293688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Input port functions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sp>
        <p:nvSpPr>
          <p:cNvPr id="5326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18075" y="3746500"/>
            <a:ext cx="5456238" cy="26670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decentralized switching</a:t>
            </a:r>
            <a:r>
              <a:rPr lang="en-US" altLang="zh-CN" sz="2400" i="1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</a:t>
            </a:r>
            <a:r>
              <a:rPr lang="en-US" altLang="zh-CN" sz="2400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using header field values, lookup output port using forwarding table in input port memory </a:t>
            </a:r>
            <a:r>
              <a:rPr lang="en-US" altLang="zh-CN" sz="2200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</a:t>
            </a:r>
            <a:r>
              <a:rPr lang="en-US" altLang="en-US" sz="2200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"</a:t>
            </a:r>
            <a:r>
              <a:rPr lang="en-US" altLang="zh-CN" sz="2200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match </a:t>
            </a:r>
            <a:r>
              <a:rPr lang="en-US" altLang="zh-CN" sz="22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plus </a:t>
            </a:r>
            <a:r>
              <a:rPr lang="en-US" altLang="zh-CN" sz="2200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action</a:t>
            </a:r>
            <a:r>
              <a:rPr lang="en-US" altLang="en-US" sz="2200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"</a:t>
            </a:r>
            <a:r>
              <a:rPr lang="en-US" altLang="zh-CN" sz="2200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)</a:t>
            </a:r>
            <a:endParaRPr lang="en-US" altLang="zh-CN" sz="2200" i="1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goal: complete input port processing at </a:t>
            </a:r>
            <a:r>
              <a:rPr lang="en-US" altLang="ja-JP" sz="22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'line speed'</a:t>
            </a:r>
            <a:endParaRPr lang="en-US" altLang="ja-JP" sz="2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queuing: if datagrams arrive faster than forwarding rate into switch fabric</a:t>
            </a:r>
          </a:p>
        </p:txBody>
      </p:sp>
      <p:sp>
        <p:nvSpPr>
          <p:cNvPr id="53262" name="Text Box 5"/>
          <p:cNvSpPr txBox="1">
            <a:spLocks noChangeArrowheads="1"/>
          </p:cNvSpPr>
          <p:nvPr/>
        </p:nvSpPr>
        <p:spPr bwMode="auto">
          <a:xfrm>
            <a:off x="1725614" y="3054351"/>
            <a:ext cx="2174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 dirty="0">
                <a:solidFill>
                  <a:srgbClr val="0000FF"/>
                </a:solidFill>
              </a:rPr>
              <a:t>physical layer: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bit-level reception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53263" name="Text Box 6"/>
          <p:cNvSpPr txBox="1">
            <a:spLocks noChangeArrowheads="1"/>
          </p:cNvSpPr>
          <p:nvPr/>
        </p:nvSpPr>
        <p:spPr bwMode="auto">
          <a:xfrm>
            <a:off x="2093913" y="3783014"/>
            <a:ext cx="1820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 dirty="0">
                <a:solidFill>
                  <a:srgbClr val="0000FF"/>
                </a:solidFill>
              </a:rPr>
              <a:t>data link layer: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e.g., Ethernet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see chapter 5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53264" name="Line 45"/>
          <p:cNvSpPr>
            <a:spLocks noChangeShapeType="1"/>
          </p:cNvSpPr>
          <p:nvPr/>
        </p:nvSpPr>
        <p:spPr bwMode="auto">
          <a:xfrm>
            <a:off x="8493126" y="690564"/>
            <a:ext cx="11113" cy="28654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3266" name="Group 56"/>
          <p:cNvGrpSpPr>
            <a:grpSpLocks/>
          </p:cNvGrpSpPr>
          <p:nvPr/>
        </p:nvGrpSpPr>
        <p:grpSpPr bwMode="auto">
          <a:xfrm>
            <a:off x="6699251" y="2062163"/>
            <a:ext cx="993775" cy="468312"/>
            <a:chOff x="310" y="3526"/>
            <a:chExt cx="1040" cy="457"/>
          </a:xfrm>
        </p:grpSpPr>
        <p:sp>
          <p:nvSpPr>
            <p:cNvPr id="53272" name="Rectangle 47"/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3273" name="Line 48"/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3274" name="Line 49"/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3275" name="Line 50"/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3276" name="Line 51"/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3277" name="Line 52"/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3278" name="Line 53"/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3279" name="Line 54"/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3280" name="Line 55"/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53267" name="Line 58"/>
          <p:cNvSpPr>
            <a:spLocks noChangeShapeType="1"/>
          </p:cNvSpPr>
          <p:nvPr/>
        </p:nvSpPr>
        <p:spPr bwMode="auto">
          <a:xfrm flipV="1">
            <a:off x="3910014" y="2743200"/>
            <a:ext cx="446087" cy="4905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8" name="Line 59"/>
          <p:cNvSpPr>
            <a:spLocks noChangeShapeType="1"/>
          </p:cNvSpPr>
          <p:nvPr/>
        </p:nvSpPr>
        <p:spPr bwMode="auto">
          <a:xfrm flipV="1">
            <a:off x="3929063" y="2940051"/>
            <a:ext cx="1193800" cy="13382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9" name="Line 60"/>
          <p:cNvSpPr>
            <a:spLocks noChangeShapeType="1"/>
          </p:cNvSpPr>
          <p:nvPr/>
        </p:nvSpPr>
        <p:spPr bwMode="auto">
          <a:xfrm flipV="1">
            <a:off x="6434139" y="3070226"/>
            <a:ext cx="669925" cy="790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33" name="Rectangle 7"/>
          <p:cNvSpPr txBox="1">
            <a:spLocks noChangeArrowheads="1"/>
          </p:cNvSpPr>
          <p:nvPr/>
        </p:nvSpPr>
        <p:spPr>
          <a:xfrm>
            <a:off x="3935760" y="6624784"/>
            <a:ext cx="446449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4.2.1 Input Port Processing and Destination-Based Forwarding </a:t>
            </a:r>
          </a:p>
        </p:txBody>
      </p:sp>
    </p:spTree>
    <p:extLst>
      <p:ext uri="{BB962C8B-B14F-4D97-AF65-F5344CB8AC3E}">
        <p14:creationId xmlns:p14="http://schemas.microsoft.com/office/powerpoint/2010/main" val="14658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8513762" y="692696"/>
            <a:ext cx="695325" cy="2880320"/>
          </a:xfrm>
          <a:prstGeom prst="rect">
            <a:avLst/>
          </a:prstGeom>
          <a:pattFill prst="shingle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pic>
        <p:nvPicPr>
          <p:cNvPr id="54273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879699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Rectangle 12"/>
          <p:cNvSpPr>
            <a:spLocks noChangeArrowheads="1"/>
          </p:cNvSpPr>
          <p:nvPr/>
        </p:nvSpPr>
        <p:spPr bwMode="auto">
          <a:xfrm>
            <a:off x="3441701" y="1306514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54275" name="Rectangle 13"/>
          <p:cNvSpPr>
            <a:spLocks noChangeArrowheads="1"/>
          </p:cNvSpPr>
          <p:nvPr/>
        </p:nvSpPr>
        <p:spPr bwMode="auto">
          <a:xfrm>
            <a:off x="3597275" y="1820864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olidFill>
                  <a:srgbClr val="000099"/>
                </a:solidFill>
              </a:rPr>
              <a:t>line</a:t>
            </a:r>
          </a:p>
          <a:p>
            <a:pPr algn="ctr"/>
            <a:r>
              <a:rPr lang="en-US" altLang="zh-CN" sz="1800">
                <a:solidFill>
                  <a:srgbClr val="000099"/>
                </a:solidFill>
              </a:rPr>
              <a:t>termination</a:t>
            </a:r>
          </a:p>
        </p:txBody>
      </p:sp>
      <p:sp>
        <p:nvSpPr>
          <p:cNvPr id="54276" name="Rectangle 14"/>
          <p:cNvSpPr>
            <a:spLocks noChangeArrowheads="1"/>
          </p:cNvSpPr>
          <p:nvPr/>
        </p:nvSpPr>
        <p:spPr bwMode="auto">
          <a:xfrm>
            <a:off x="5221289" y="149225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54277" name="Rectangle 15"/>
          <p:cNvSpPr>
            <a:spLocks noChangeArrowheads="1"/>
          </p:cNvSpPr>
          <p:nvPr/>
        </p:nvSpPr>
        <p:spPr bwMode="auto">
          <a:xfrm>
            <a:off x="6572251" y="1443038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54278" name="Line 16"/>
          <p:cNvSpPr>
            <a:spLocks noChangeShapeType="1"/>
          </p:cNvSpPr>
          <p:nvPr/>
        </p:nvSpPr>
        <p:spPr bwMode="auto">
          <a:xfrm>
            <a:off x="3165476" y="2232025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4279" name="Line 30"/>
          <p:cNvSpPr>
            <a:spLocks noChangeShapeType="1"/>
          </p:cNvSpPr>
          <p:nvPr/>
        </p:nvSpPr>
        <p:spPr bwMode="auto">
          <a:xfrm>
            <a:off x="5033963" y="2211389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4280" name="Line 31"/>
          <p:cNvSpPr>
            <a:spLocks noChangeShapeType="1"/>
          </p:cNvSpPr>
          <p:nvPr/>
        </p:nvSpPr>
        <p:spPr bwMode="auto">
          <a:xfrm>
            <a:off x="6376988" y="216852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4281" name="Line 32"/>
          <p:cNvSpPr>
            <a:spLocks noChangeShapeType="1"/>
          </p:cNvSpPr>
          <p:nvPr/>
        </p:nvSpPr>
        <p:spPr bwMode="auto">
          <a:xfrm flipV="1">
            <a:off x="7767638" y="2209800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4282" name="Rectangle 33"/>
          <p:cNvSpPr>
            <a:spLocks noChangeArrowheads="1"/>
          </p:cNvSpPr>
          <p:nvPr/>
        </p:nvSpPr>
        <p:spPr bwMode="auto">
          <a:xfrm>
            <a:off x="5254625" y="1801814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(receive)</a:t>
            </a:r>
          </a:p>
        </p:txBody>
      </p:sp>
      <p:sp>
        <p:nvSpPr>
          <p:cNvPr id="54283" name="Text Box 35"/>
          <p:cNvSpPr txBox="1">
            <a:spLocks noChangeArrowheads="1"/>
          </p:cNvSpPr>
          <p:nvPr/>
        </p:nvSpPr>
        <p:spPr bwMode="auto">
          <a:xfrm>
            <a:off x="6604000" y="1455738"/>
            <a:ext cx="12509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olidFill>
                  <a:srgbClr val="000099"/>
                </a:solidFill>
              </a:rPr>
              <a:t>lookup,</a:t>
            </a:r>
          </a:p>
          <a:p>
            <a:pPr algn="ctr"/>
            <a:r>
              <a:rPr lang="en-US" altLang="zh-CN" sz="1800">
                <a:solidFill>
                  <a:srgbClr val="000099"/>
                </a:solidFill>
              </a:rPr>
              <a:t>forwarding</a:t>
            </a:r>
          </a:p>
          <a:p>
            <a:pPr algn="ctr"/>
            <a:endParaRPr lang="en-US" altLang="zh-CN" sz="1800">
              <a:solidFill>
                <a:srgbClr val="000099"/>
              </a:solidFill>
            </a:endParaRPr>
          </a:p>
          <a:p>
            <a:pPr algn="ctr"/>
            <a:endParaRPr lang="en-US" altLang="zh-CN" sz="1800">
              <a:solidFill>
                <a:srgbClr val="000099"/>
              </a:solidFill>
            </a:endParaRPr>
          </a:p>
          <a:p>
            <a:pPr algn="ctr"/>
            <a:r>
              <a:rPr lang="en-US" altLang="zh-CN" sz="1800">
                <a:solidFill>
                  <a:srgbClr val="000099"/>
                </a:solidFill>
              </a:rPr>
              <a:t>queueing</a:t>
            </a:r>
          </a:p>
        </p:txBody>
      </p:sp>
      <p:sp>
        <p:nvSpPr>
          <p:cNvPr id="54284" name="Rectangle 3"/>
          <p:cNvSpPr>
            <a:spLocks noGrp="1" noChangeArrowheads="1"/>
          </p:cNvSpPr>
          <p:nvPr>
            <p:ph type="title"/>
          </p:nvPr>
        </p:nvSpPr>
        <p:spPr>
          <a:xfrm>
            <a:off x="1946275" y="293688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Input port functions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sp>
        <p:nvSpPr>
          <p:cNvPr id="542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18075" y="3714328"/>
            <a:ext cx="5456238" cy="2667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decentralized switching</a:t>
            </a:r>
            <a:r>
              <a:rPr lang="en-US" altLang="zh-CN" sz="2400" i="1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</a:t>
            </a:r>
            <a:r>
              <a:rPr lang="en-US" altLang="zh-CN" sz="2400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using header field values, lookup output port using forwarding table in input port memory </a:t>
            </a:r>
            <a:r>
              <a:rPr lang="en-US" altLang="zh-CN" sz="2200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</a:t>
            </a:r>
            <a:r>
              <a:rPr lang="en-US" altLang="en-US" sz="2200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"</a:t>
            </a:r>
            <a:r>
              <a:rPr lang="en-US" altLang="zh-CN" sz="2200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match </a:t>
            </a:r>
            <a:r>
              <a:rPr lang="en-US" altLang="zh-CN" sz="22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plus </a:t>
            </a:r>
            <a:r>
              <a:rPr lang="en-US" altLang="zh-CN" sz="2200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action</a:t>
            </a:r>
            <a:r>
              <a:rPr lang="en-US" altLang="en-US" sz="2200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"</a:t>
            </a:r>
            <a:r>
              <a:rPr lang="en-US" altLang="zh-CN" sz="2200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)</a:t>
            </a:r>
            <a:endParaRPr lang="en-US" altLang="zh-CN" sz="2200" i="1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destination-based forwarding: </a:t>
            </a:r>
            <a:r>
              <a:rPr lang="en-US" altLang="zh-CN" sz="2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forward based only on destination IP address (traditional)</a:t>
            </a:r>
            <a:endParaRPr lang="en-US" altLang="ja-JP" sz="2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</a:t>
            </a:r>
            <a:r>
              <a:rPr lang="en-US" altLang="zh-CN" sz="2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forward based on any set of header field values</a:t>
            </a:r>
          </a:p>
        </p:txBody>
      </p:sp>
      <p:sp>
        <p:nvSpPr>
          <p:cNvPr id="54286" name="Text Box 5"/>
          <p:cNvSpPr txBox="1">
            <a:spLocks noChangeArrowheads="1"/>
          </p:cNvSpPr>
          <p:nvPr/>
        </p:nvSpPr>
        <p:spPr bwMode="auto">
          <a:xfrm>
            <a:off x="1725614" y="3054351"/>
            <a:ext cx="2174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 dirty="0">
                <a:solidFill>
                  <a:srgbClr val="0000FF"/>
                </a:solidFill>
              </a:rPr>
              <a:t>physical layer: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bit-level reception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54287" name="Text Box 6"/>
          <p:cNvSpPr txBox="1">
            <a:spLocks noChangeArrowheads="1"/>
          </p:cNvSpPr>
          <p:nvPr/>
        </p:nvSpPr>
        <p:spPr bwMode="auto">
          <a:xfrm>
            <a:off x="2093913" y="3783014"/>
            <a:ext cx="1820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 dirty="0">
                <a:solidFill>
                  <a:srgbClr val="0000FF"/>
                </a:solidFill>
              </a:rPr>
              <a:t>data link layer: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e.g., Ethernet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see chapter 5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54288" name="Line 45"/>
          <p:cNvSpPr>
            <a:spLocks noChangeShapeType="1"/>
          </p:cNvSpPr>
          <p:nvPr/>
        </p:nvSpPr>
        <p:spPr bwMode="auto">
          <a:xfrm>
            <a:off x="8493126" y="690564"/>
            <a:ext cx="11113" cy="28654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9" name="Rectangle 46"/>
          <p:cNvSpPr>
            <a:spLocks noChangeArrowheads="1"/>
          </p:cNvSpPr>
          <p:nvPr/>
        </p:nvSpPr>
        <p:spPr bwMode="auto">
          <a:xfrm>
            <a:off x="8328248" y="1819276"/>
            <a:ext cx="1055688" cy="82867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800" dirty="0">
                <a:solidFill>
                  <a:srgbClr val="000099"/>
                </a:solidFill>
              </a:rPr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zh-CN" sz="1800" dirty="0">
                <a:solidFill>
                  <a:srgbClr val="000099"/>
                </a:solidFill>
              </a:rPr>
              <a:t>fabric</a:t>
            </a:r>
          </a:p>
        </p:txBody>
      </p:sp>
      <p:grpSp>
        <p:nvGrpSpPr>
          <p:cNvPr id="54290" name="Group 56"/>
          <p:cNvGrpSpPr>
            <a:grpSpLocks/>
          </p:cNvGrpSpPr>
          <p:nvPr/>
        </p:nvGrpSpPr>
        <p:grpSpPr bwMode="auto">
          <a:xfrm>
            <a:off x="6699251" y="2062163"/>
            <a:ext cx="993775" cy="468312"/>
            <a:chOff x="310" y="3526"/>
            <a:chExt cx="1040" cy="457"/>
          </a:xfrm>
        </p:grpSpPr>
        <p:sp>
          <p:nvSpPr>
            <p:cNvPr id="54296" name="Rectangle 47"/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4297" name="Line 48"/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4298" name="Line 49"/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4299" name="Line 50"/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4300" name="Line 51"/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4301" name="Line 52"/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4302" name="Line 53"/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4303" name="Line 54"/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4304" name="Line 55"/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54291" name="Line 58"/>
          <p:cNvSpPr>
            <a:spLocks noChangeShapeType="1"/>
          </p:cNvSpPr>
          <p:nvPr/>
        </p:nvSpPr>
        <p:spPr bwMode="auto">
          <a:xfrm flipV="1">
            <a:off x="3910014" y="2743200"/>
            <a:ext cx="446087" cy="4905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4292" name="Line 59"/>
          <p:cNvSpPr>
            <a:spLocks noChangeShapeType="1"/>
          </p:cNvSpPr>
          <p:nvPr/>
        </p:nvSpPr>
        <p:spPr bwMode="auto">
          <a:xfrm flipV="1">
            <a:off x="3929063" y="2940051"/>
            <a:ext cx="1193800" cy="13382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3" name="Line 60"/>
          <p:cNvSpPr>
            <a:spLocks noChangeShapeType="1"/>
          </p:cNvSpPr>
          <p:nvPr/>
        </p:nvSpPr>
        <p:spPr bwMode="auto">
          <a:xfrm flipV="1">
            <a:off x="6627813" y="3070225"/>
            <a:ext cx="476250" cy="5778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35" name="Rectangle 7"/>
          <p:cNvSpPr txBox="1">
            <a:spLocks noChangeArrowheads="1"/>
          </p:cNvSpPr>
          <p:nvPr/>
        </p:nvSpPr>
        <p:spPr>
          <a:xfrm>
            <a:off x="3935760" y="6624784"/>
            <a:ext cx="446449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4.2.1 Input Port Processing and Destination-Based Forwarding </a:t>
            </a:r>
          </a:p>
        </p:txBody>
      </p:sp>
    </p:spTree>
    <p:extLst>
      <p:ext uri="{BB962C8B-B14F-4D97-AF65-F5344CB8AC3E}">
        <p14:creationId xmlns:p14="http://schemas.microsoft.com/office/powerpoint/2010/main" val="41069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ChangeArrowheads="1"/>
          </p:cNvSpPr>
          <p:nvPr/>
        </p:nvSpPr>
        <p:spPr bwMode="auto">
          <a:xfrm>
            <a:off x="2152651" y="1555750"/>
            <a:ext cx="5235575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zh-CN" sz="1800" b="1">
                <a:solidFill>
                  <a:srgbClr val="000099"/>
                </a:solidFill>
                <a:cs typeface="Times New Roman" panose="02020603050405020304" pitchFamily="18" charset="0"/>
              </a:rPr>
              <a:t>Destination Address Range</a:t>
            </a:r>
          </a:p>
          <a:p>
            <a:pPr algn="just"/>
            <a:endParaRPr lang="en-US" altLang="zh-CN" sz="1800" b="1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11001000 00010111 00010000 00000000</a:t>
            </a:r>
            <a:endParaRPr lang="en-US" altLang="zh-CN" sz="2000" b="1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through</a:t>
            </a:r>
            <a:r>
              <a:rPr lang="en-US" altLang="zh-CN" sz="1800">
                <a:solidFill>
                  <a:srgbClr val="000099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                  </a:t>
            </a:r>
            <a:endParaRPr lang="en-US" altLang="zh-CN" sz="200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11001000 00010111 00010111 11111111</a:t>
            </a:r>
          </a:p>
          <a:p>
            <a:pPr algn="just"/>
            <a:endParaRPr lang="en-US" altLang="zh-CN" sz="1800" b="1">
              <a:solidFill>
                <a:srgbClr val="000099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11001000 00010111 00011000 00000000</a:t>
            </a:r>
            <a:endParaRPr lang="en-US" altLang="zh-CN" sz="2000" b="1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through</a:t>
            </a:r>
            <a:endParaRPr lang="en-US" altLang="zh-CN" sz="2000">
              <a:solidFill>
                <a:srgbClr val="000099"/>
              </a:solidFill>
            </a:endParaRPr>
          </a:p>
          <a:p>
            <a:pPr algn="just"/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11001000 00010111 00011000 11111111  </a:t>
            </a:r>
          </a:p>
          <a:p>
            <a:pPr algn="just"/>
            <a:endParaRPr lang="en-US" altLang="zh-CN" sz="2000" b="1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11001000 00010111 00011001 00000000</a:t>
            </a:r>
            <a:endParaRPr lang="en-US" altLang="zh-CN" sz="2000" b="1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through</a:t>
            </a:r>
            <a:endParaRPr lang="en-US" altLang="zh-CN" sz="2000">
              <a:solidFill>
                <a:srgbClr val="000099"/>
              </a:solidFill>
            </a:endParaRPr>
          </a:p>
          <a:p>
            <a:pPr algn="just"/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11001000 00010111 00011111 11111111  </a:t>
            </a:r>
          </a:p>
          <a:p>
            <a:pPr algn="just"/>
            <a:endParaRPr lang="en-US" altLang="zh-CN" sz="1800">
              <a:solidFill>
                <a:srgbClr val="000099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otherwise</a:t>
            </a:r>
          </a:p>
        </p:txBody>
      </p:sp>
      <p:sp>
        <p:nvSpPr>
          <p:cNvPr id="55298" name="Rectangle 5"/>
          <p:cNvSpPr>
            <a:spLocks noChangeArrowheads="1"/>
          </p:cNvSpPr>
          <p:nvPr/>
        </p:nvSpPr>
        <p:spPr bwMode="auto">
          <a:xfrm>
            <a:off x="7577138" y="1557339"/>
            <a:ext cx="15557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Link Interface</a:t>
            </a: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endParaRPr lang="en-US" altLang="zh-CN" sz="1800" u="sng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0</a:t>
            </a: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1</a:t>
            </a: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2</a:t>
            </a: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3  </a:t>
            </a:r>
            <a:endParaRPr lang="en-US" altLang="zh-CN" sz="2000">
              <a:solidFill>
                <a:srgbClr val="000099"/>
              </a:solidFill>
            </a:endParaRPr>
          </a:p>
          <a:p>
            <a:pPr algn="just"/>
            <a:endParaRPr lang="en-US" altLang="zh-CN" sz="1800" b="1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>
        <p:nvSpPr>
          <p:cNvPr id="55299" name="Rectangle 6"/>
          <p:cNvSpPr>
            <a:spLocks noChangeArrowheads="1"/>
          </p:cNvSpPr>
          <p:nvPr/>
        </p:nvSpPr>
        <p:spPr bwMode="auto">
          <a:xfrm>
            <a:off x="2160589" y="1266826"/>
            <a:ext cx="7223125" cy="452596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55300" name="Line 7"/>
          <p:cNvSpPr>
            <a:spLocks noChangeShapeType="1"/>
          </p:cNvSpPr>
          <p:nvPr/>
        </p:nvSpPr>
        <p:spPr bwMode="auto">
          <a:xfrm>
            <a:off x="2149476" y="2084388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1" name="Line 8"/>
          <p:cNvSpPr>
            <a:spLocks noChangeShapeType="1"/>
          </p:cNvSpPr>
          <p:nvPr/>
        </p:nvSpPr>
        <p:spPr bwMode="auto">
          <a:xfrm>
            <a:off x="2176464" y="3119438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2" name="Line 9"/>
          <p:cNvSpPr>
            <a:spLocks noChangeShapeType="1"/>
          </p:cNvSpPr>
          <p:nvPr/>
        </p:nvSpPr>
        <p:spPr bwMode="auto">
          <a:xfrm>
            <a:off x="2170114" y="4241800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>
            <a:off x="2163764" y="5343525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4" name="Line 11"/>
          <p:cNvSpPr>
            <a:spLocks noChangeShapeType="1"/>
          </p:cNvSpPr>
          <p:nvPr/>
        </p:nvSpPr>
        <p:spPr bwMode="auto">
          <a:xfrm>
            <a:off x="7453313" y="1277938"/>
            <a:ext cx="0" cy="451485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5" name="Text Box 12"/>
          <p:cNvSpPr txBox="1">
            <a:spLocks noChangeArrowheads="1"/>
          </p:cNvSpPr>
          <p:nvPr/>
        </p:nvSpPr>
        <p:spPr bwMode="auto">
          <a:xfrm>
            <a:off x="2089151" y="6007101"/>
            <a:ext cx="82397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i="1" dirty="0">
                <a:solidFill>
                  <a:srgbClr val="FF0000"/>
                </a:solidFill>
                <a:latin typeface="Comic Sans MS" panose="030F0702030302020204" pitchFamily="66" charset="0"/>
              </a:rPr>
              <a:t>Q: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but what happens if ranges </a:t>
            </a:r>
            <a:r>
              <a:rPr lang="en-US" altLang="zh-CN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don</a:t>
            </a:r>
            <a:r>
              <a:rPr lang="en-US" altLang="ja-JP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't </a:t>
            </a:r>
            <a:r>
              <a:rPr lang="en-US" altLang="ja-JP" dirty="0">
                <a:solidFill>
                  <a:srgbClr val="000099"/>
                </a:solidFill>
                <a:latin typeface="Comic Sans MS" panose="030F0702030302020204" pitchFamily="66" charset="0"/>
              </a:rPr>
              <a:t>divide up so nicely? </a:t>
            </a:r>
            <a:endParaRPr lang="en-US" altLang="zh-CN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pic>
        <p:nvPicPr>
          <p:cNvPr id="55306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827459"/>
            <a:ext cx="6703466" cy="8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Rectangle 17"/>
          <p:cNvSpPr>
            <a:spLocks noGrp="1" noChangeArrowheads="1"/>
          </p:cNvSpPr>
          <p:nvPr>
            <p:ph type="title"/>
          </p:nvPr>
        </p:nvSpPr>
        <p:spPr>
          <a:xfrm>
            <a:off x="2057401" y="107950"/>
            <a:ext cx="6918919" cy="863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Destination-based forwarding</a:t>
            </a:r>
          </a:p>
        </p:txBody>
      </p:sp>
      <p:sp>
        <p:nvSpPr>
          <p:cNvPr id="55308" name="TextBox 1"/>
          <p:cNvSpPr txBox="1">
            <a:spLocks noChangeArrowheads="1"/>
          </p:cNvSpPr>
          <p:nvPr/>
        </p:nvSpPr>
        <p:spPr bwMode="auto">
          <a:xfrm>
            <a:off x="4929189" y="1036638"/>
            <a:ext cx="2071687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 dirty="0">
                <a:solidFill>
                  <a:srgbClr val="CC0000"/>
                </a:solidFill>
              </a:rPr>
              <a:t>forwarding table</a:t>
            </a:r>
          </a:p>
        </p:txBody>
      </p:sp>
      <p:sp>
        <p:nvSpPr>
          <p:cNvPr id="16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3935760" y="6624784"/>
            <a:ext cx="446449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4.2.1 Input Port Processing and Destination-Based Forwarding </a:t>
            </a:r>
          </a:p>
        </p:txBody>
      </p:sp>
    </p:spTree>
    <p:extLst>
      <p:ext uri="{BB962C8B-B14F-4D97-AF65-F5344CB8AC3E}">
        <p14:creationId xmlns:p14="http://schemas.microsoft.com/office/powerpoint/2010/main" val="6493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1" y="836712"/>
            <a:ext cx="5008488" cy="9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2" name="Rectangle 20"/>
          <p:cNvSpPr>
            <a:spLocks noChangeArrowheads="1"/>
          </p:cNvSpPr>
          <p:nvPr/>
        </p:nvSpPr>
        <p:spPr bwMode="auto">
          <a:xfrm>
            <a:off x="1958974" y="1335088"/>
            <a:ext cx="8124825" cy="137160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Comic Sans MS" panose="030F0702030302020204" pitchFamily="66" charset="0"/>
            </a:endParaRPr>
          </a:p>
        </p:txBody>
      </p:sp>
      <p:sp>
        <p:nvSpPr>
          <p:cNvPr id="56323" name="Rectangle 18"/>
          <p:cNvSpPr>
            <a:spLocks noChangeArrowheads="1"/>
          </p:cNvSpPr>
          <p:nvPr/>
        </p:nvSpPr>
        <p:spPr bwMode="auto">
          <a:xfrm>
            <a:off x="5800726" y="5673726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56324" name="Rectangle 17"/>
          <p:cNvSpPr>
            <a:spLocks noChangeArrowheads="1"/>
          </p:cNvSpPr>
          <p:nvPr/>
        </p:nvSpPr>
        <p:spPr bwMode="auto">
          <a:xfrm>
            <a:off x="5807076" y="6069014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9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Longest prefix matching</a:t>
            </a: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2589214" y="2989264"/>
            <a:ext cx="523557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Destination Address Range                        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00010*** ********* </a:t>
            </a:r>
            <a:endParaRPr lang="en-US" altLang="zh-CN" sz="200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00011000 *********</a:t>
            </a:r>
            <a:endParaRPr lang="en-US" altLang="zh-CN" sz="200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00011*** *********</a:t>
            </a:r>
            <a:endParaRPr lang="en-US" altLang="zh-CN" sz="200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otherwise  </a:t>
            </a:r>
            <a:r>
              <a:rPr lang="en-US" altLang="zh-CN" sz="1800">
                <a:solidFill>
                  <a:srgbClr val="000099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          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2482851" y="6026151"/>
            <a:ext cx="514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DA: </a:t>
            </a:r>
            <a:r>
              <a:rPr lang="en-US" altLang="zh-CN" sz="1800" dirty="0" smtClean="0">
                <a:solidFill>
                  <a:srgbClr val="000099"/>
                </a:solidFill>
              </a:rPr>
              <a:t> 11001000  </a:t>
            </a:r>
            <a:r>
              <a:rPr lang="en-US" altLang="zh-CN" sz="1800" dirty="0">
                <a:solidFill>
                  <a:srgbClr val="000099"/>
                </a:solidFill>
              </a:rPr>
              <a:t>00010111  00011000  10101010</a:t>
            </a:r>
            <a:r>
              <a: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804989" y="5272089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99"/>
                </a:solidFill>
              </a:rPr>
              <a:t>examples: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2468563" y="5641976"/>
            <a:ext cx="513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DA: </a:t>
            </a:r>
            <a:r>
              <a:rPr lang="en-US" altLang="zh-CN" sz="1800" dirty="0" smtClean="0">
                <a:solidFill>
                  <a:srgbClr val="000099"/>
                </a:solidFill>
              </a:rPr>
              <a:t> 11001000  </a:t>
            </a:r>
            <a:r>
              <a:rPr lang="en-US" altLang="zh-CN" sz="1800" dirty="0">
                <a:solidFill>
                  <a:srgbClr val="000099"/>
                </a:solidFill>
              </a:rPr>
              <a:t>00010111  00010110  10100001 </a:t>
            </a:r>
          </a:p>
        </p:txBody>
      </p:sp>
      <p:sp>
        <p:nvSpPr>
          <p:cNvPr id="56330" name="Text Box 15"/>
          <p:cNvSpPr txBox="1">
            <a:spLocks noChangeArrowheads="1"/>
          </p:cNvSpPr>
          <p:nvPr/>
        </p:nvSpPr>
        <p:spPr bwMode="auto">
          <a:xfrm>
            <a:off x="7786688" y="5640389"/>
            <a:ext cx="21948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rgbClr val="CC0000"/>
                </a:solidFill>
                <a:latin typeface="Comic Sans MS" panose="030F0702030302020204" pitchFamily="66" charset="0"/>
              </a:rPr>
              <a:t>which interface?</a:t>
            </a:r>
          </a:p>
        </p:txBody>
      </p:sp>
      <p:sp>
        <p:nvSpPr>
          <p:cNvPr id="56331" name="Text Box 16"/>
          <p:cNvSpPr txBox="1">
            <a:spLocks noChangeArrowheads="1"/>
          </p:cNvSpPr>
          <p:nvPr/>
        </p:nvSpPr>
        <p:spPr bwMode="auto">
          <a:xfrm>
            <a:off x="7834313" y="5991226"/>
            <a:ext cx="21948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CC0000"/>
                </a:solidFill>
                <a:latin typeface="Comic Sans MS" panose="030F0702030302020204" pitchFamily="66" charset="0"/>
              </a:rPr>
              <a:t>which interface?</a:t>
            </a:r>
          </a:p>
        </p:txBody>
      </p:sp>
      <p:sp>
        <p:nvSpPr>
          <p:cNvPr id="56333" name="Text Box 22"/>
          <p:cNvSpPr txBox="1">
            <a:spLocks noChangeArrowheads="1"/>
          </p:cNvSpPr>
          <p:nvPr/>
        </p:nvSpPr>
        <p:spPr bwMode="auto">
          <a:xfrm>
            <a:off x="2082800" y="1036638"/>
            <a:ext cx="4168129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longest prefix matching</a:t>
            </a:r>
          </a:p>
        </p:txBody>
      </p:sp>
      <p:sp>
        <p:nvSpPr>
          <p:cNvPr id="56334" name="Rectangle 24"/>
          <p:cNvSpPr>
            <a:spLocks noChangeArrowheads="1"/>
          </p:cNvSpPr>
          <p:nvPr/>
        </p:nvSpPr>
        <p:spPr bwMode="auto">
          <a:xfrm>
            <a:off x="2516188" y="3022601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56335" name="Line 25"/>
          <p:cNvSpPr>
            <a:spLocks noChangeShapeType="1"/>
          </p:cNvSpPr>
          <p:nvPr/>
        </p:nvSpPr>
        <p:spPr bwMode="auto">
          <a:xfrm>
            <a:off x="2516188" y="345757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6336" name="Line 26"/>
          <p:cNvSpPr>
            <a:spLocks noChangeShapeType="1"/>
          </p:cNvSpPr>
          <p:nvPr/>
        </p:nvSpPr>
        <p:spPr bwMode="auto">
          <a:xfrm>
            <a:off x="2546350" y="38877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6337" name="Line 27"/>
          <p:cNvSpPr>
            <a:spLocks noChangeShapeType="1"/>
          </p:cNvSpPr>
          <p:nvPr/>
        </p:nvSpPr>
        <p:spPr bwMode="auto">
          <a:xfrm>
            <a:off x="2520950" y="43068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6338" name="Line 28"/>
          <p:cNvSpPr>
            <a:spLocks noChangeShapeType="1"/>
          </p:cNvSpPr>
          <p:nvPr/>
        </p:nvSpPr>
        <p:spPr bwMode="auto">
          <a:xfrm>
            <a:off x="2517775" y="4737100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6339" name="Line 29"/>
          <p:cNvSpPr>
            <a:spLocks noChangeShapeType="1"/>
          </p:cNvSpPr>
          <p:nvPr/>
        </p:nvSpPr>
        <p:spPr bwMode="auto">
          <a:xfrm>
            <a:off x="7700963" y="3022601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6340" name="Text Box 30"/>
          <p:cNvSpPr txBox="1">
            <a:spLocks noChangeArrowheads="1"/>
          </p:cNvSpPr>
          <p:nvPr/>
        </p:nvSpPr>
        <p:spPr bwMode="auto">
          <a:xfrm>
            <a:off x="7999413" y="2965451"/>
            <a:ext cx="15430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Link interface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56332" name="Text Box 19"/>
          <p:cNvSpPr txBox="1">
            <a:spLocks noChangeArrowheads="1"/>
          </p:cNvSpPr>
          <p:nvPr/>
        </p:nvSpPr>
        <p:spPr bwMode="auto">
          <a:xfrm>
            <a:off x="2095500" y="1490663"/>
            <a:ext cx="79883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when looking for forwarding table entry for given destination address, use </a:t>
            </a:r>
            <a:r>
              <a:rPr lang="en-US" altLang="zh-CN" sz="2800" i="1" dirty="0">
                <a:solidFill>
                  <a:srgbClr val="0000FF"/>
                </a:solidFill>
                <a:latin typeface="Comic Sans MS" panose="030F0702030302020204" pitchFamily="66" charset="0"/>
              </a:rPr>
              <a:t>longest</a:t>
            </a: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 address prefix that matches destination address.</a:t>
            </a:r>
          </a:p>
        </p:txBody>
      </p:sp>
      <p:sp>
        <p:nvSpPr>
          <p:cNvPr id="23" name="Rectangle 7"/>
          <p:cNvSpPr txBox="1">
            <a:spLocks noChangeArrowheads="1"/>
          </p:cNvSpPr>
          <p:nvPr/>
        </p:nvSpPr>
        <p:spPr>
          <a:xfrm>
            <a:off x="3935760" y="6624784"/>
            <a:ext cx="446449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4.2.1 Input Port Processing and Destination-Based Forwarding </a:t>
            </a:r>
          </a:p>
        </p:txBody>
      </p:sp>
    </p:spTree>
    <p:extLst>
      <p:ext uri="{BB962C8B-B14F-4D97-AF65-F5344CB8AC3E}">
        <p14:creationId xmlns:p14="http://schemas.microsoft.com/office/powerpoint/2010/main" val="30280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-68263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Longest prefix matching</a:t>
            </a:r>
          </a:p>
        </p:txBody>
      </p:sp>
      <p:sp>
        <p:nvSpPr>
          <p:cNvPr id="57346" name="Content Placeholder 1"/>
          <p:cNvSpPr>
            <a:spLocks noGrp="1"/>
          </p:cNvSpPr>
          <p:nvPr>
            <p:ph idx="1"/>
          </p:nvPr>
        </p:nvSpPr>
        <p:spPr>
          <a:xfrm>
            <a:off x="2036763" y="1366838"/>
            <a:ext cx="7772400" cy="4648200"/>
          </a:xfrm>
        </p:spPr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</a:t>
            </a:r>
            <a:r>
              <a:rPr lang="en-US" altLang="en-US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ll see</a:t>
            </a:r>
            <a:r>
              <a:rPr lang="en-US" altLang="zh-CN" i="1" dirty="0" smtClean="0">
                <a:solidFill>
                  <a:srgbClr val="00009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why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longest prefix matching is used shortly, when we study addressing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longest prefix matching: often performed using ternary content addressable memories (TCAMs)</a:t>
            </a:r>
          </a:p>
          <a:p>
            <a:pPr lvl="1"/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content addressable: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present address to TCAM: retrieve address in one clock cycle, regardless of table size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Cisco Catalyst: can up ~1M routing table entries in TCAM</a:t>
            </a:r>
          </a:p>
        </p:txBody>
      </p:sp>
      <p:pic>
        <p:nvPicPr>
          <p:cNvPr id="57347" name="Picture 3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7" y="777875"/>
            <a:ext cx="4963020" cy="13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2" name="矩形 1"/>
          <p:cNvSpPr/>
          <p:nvPr/>
        </p:nvSpPr>
        <p:spPr>
          <a:xfrm>
            <a:off x="10128448" y="31409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苏州雄立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3935760" y="6624784"/>
            <a:ext cx="446449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4.2.1 Input Port Processing and Destination-Based Forwarding </a:t>
            </a:r>
          </a:p>
        </p:txBody>
      </p:sp>
    </p:spTree>
    <p:extLst>
      <p:ext uri="{BB962C8B-B14F-4D97-AF65-F5344CB8AC3E}">
        <p14:creationId xmlns:p14="http://schemas.microsoft.com/office/powerpoint/2010/main" val="11697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1895476" y="715964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4400" dirty="0">
              <a:solidFill>
                <a:srgbClr val="000099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51" y="1916832"/>
            <a:ext cx="8784976" cy="2952328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Chapter 4</a:t>
            </a:r>
            <a:b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Network Layer:</a:t>
            </a:r>
            <a:b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The Data </a:t>
            </a:r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Plane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675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7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898730"/>
            <a:ext cx="4032250" cy="15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>
          <a:xfrm>
            <a:off x="1965325" y="24765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Switching fabrics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25675" y="1177925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transfer packet from input buffer to appropriate output buffer</a:t>
            </a:r>
            <a:endParaRPr 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cs typeface="+mn-cs"/>
              </a:rPr>
              <a:t>switching rate: rate at which packets can be transfer from inputs to outputs</a:t>
            </a:r>
            <a:endParaRPr 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sz="2000" dirty="0"/>
              <a:t>often measured as multiple of input/output line rate</a:t>
            </a:r>
            <a:endParaRPr lang="en-US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sz="2000" dirty="0"/>
              <a:t>N inputs: switching rate N times line rate desirable</a:t>
            </a:r>
            <a:endParaRPr 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cs typeface="+mn-cs"/>
              </a:rPr>
              <a:t>three types of switching fabrics</a:t>
            </a:r>
            <a:endParaRPr 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58372" name="Group 30"/>
          <p:cNvGrpSpPr>
            <a:grpSpLocks/>
          </p:cNvGrpSpPr>
          <p:nvPr/>
        </p:nvGrpSpPr>
        <p:grpSpPr bwMode="auto">
          <a:xfrm>
            <a:off x="2266950" y="4507631"/>
            <a:ext cx="890588" cy="215900"/>
            <a:chOff x="876" y="2800"/>
            <a:chExt cx="642" cy="175"/>
          </a:xfrm>
        </p:grpSpPr>
        <p:sp>
          <p:nvSpPr>
            <p:cNvPr id="58502" name="Rectangle 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503" name="Rectangle 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504" name="Rectangle 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505" name="Rectangle 1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506" name="Line 1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373" name="Group 45"/>
          <p:cNvGrpSpPr>
            <a:grpSpLocks/>
          </p:cNvGrpSpPr>
          <p:nvPr/>
        </p:nvGrpSpPr>
        <p:grpSpPr bwMode="auto">
          <a:xfrm>
            <a:off x="2243139" y="4902919"/>
            <a:ext cx="890587" cy="215900"/>
            <a:chOff x="876" y="2800"/>
            <a:chExt cx="642" cy="175"/>
          </a:xfrm>
        </p:grpSpPr>
        <p:sp>
          <p:nvSpPr>
            <p:cNvPr id="58497" name="Rectangle 46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498" name="Rectangle 47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499" name="Rectangle 48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500" name="Rectangle 49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501" name="Line 50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374" name="Group 51"/>
          <p:cNvGrpSpPr>
            <a:grpSpLocks/>
          </p:cNvGrpSpPr>
          <p:nvPr/>
        </p:nvGrpSpPr>
        <p:grpSpPr bwMode="auto">
          <a:xfrm>
            <a:off x="2238375" y="5329956"/>
            <a:ext cx="890588" cy="215900"/>
            <a:chOff x="876" y="2800"/>
            <a:chExt cx="642" cy="175"/>
          </a:xfrm>
        </p:grpSpPr>
        <p:sp>
          <p:nvSpPr>
            <p:cNvPr id="58492" name="Rectangle 52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493" name="Rectangle 53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494" name="Rectangle 54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495" name="Rectangle 55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496" name="Line 56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375" name="Rectangle 57"/>
          <p:cNvSpPr>
            <a:spLocks noChangeArrowheads="1"/>
          </p:cNvSpPr>
          <p:nvPr/>
        </p:nvSpPr>
        <p:spPr bwMode="auto">
          <a:xfrm>
            <a:off x="3125788" y="4425081"/>
            <a:ext cx="704850" cy="1176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grpSp>
        <p:nvGrpSpPr>
          <p:cNvPr id="58376" name="Group 64"/>
          <p:cNvGrpSpPr>
            <a:grpSpLocks/>
          </p:cNvGrpSpPr>
          <p:nvPr/>
        </p:nvGrpSpPr>
        <p:grpSpPr bwMode="auto">
          <a:xfrm>
            <a:off x="3835400" y="4506044"/>
            <a:ext cx="890588" cy="215900"/>
            <a:chOff x="455" y="3463"/>
            <a:chExt cx="561" cy="136"/>
          </a:xfrm>
        </p:grpSpPr>
        <p:sp>
          <p:nvSpPr>
            <p:cNvPr id="58487" name="Rectangle 59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88" name="Rectangle 60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89" name="Rectangle 61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90" name="Rectangle 62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91" name="Line 63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77" name="Group 65"/>
          <p:cNvGrpSpPr>
            <a:grpSpLocks/>
          </p:cNvGrpSpPr>
          <p:nvPr/>
        </p:nvGrpSpPr>
        <p:grpSpPr bwMode="auto">
          <a:xfrm>
            <a:off x="3840164" y="4898156"/>
            <a:ext cx="890587" cy="215900"/>
            <a:chOff x="455" y="3463"/>
            <a:chExt cx="561" cy="136"/>
          </a:xfrm>
        </p:grpSpPr>
        <p:sp>
          <p:nvSpPr>
            <p:cNvPr id="58482" name="Rectangle 6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83" name="Rectangle 6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84" name="Rectangle 6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85" name="Rectangle 6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86" name="Line 7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78" name="Group 71"/>
          <p:cNvGrpSpPr>
            <a:grpSpLocks/>
          </p:cNvGrpSpPr>
          <p:nvPr/>
        </p:nvGrpSpPr>
        <p:grpSpPr bwMode="auto">
          <a:xfrm>
            <a:off x="3835400" y="5325194"/>
            <a:ext cx="890588" cy="215900"/>
            <a:chOff x="455" y="3463"/>
            <a:chExt cx="561" cy="136"/>
          </a:xfrm>
        </p:grpSpPr>
        <p:sp>
          <p:nvSpPr>
            <p:cNvPr id="58477" name="Rectangle 7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78" name="Rectangle 7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79" name="Rectangle 7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80" name="Rectangle 7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81" name="Line 7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58379" name="Text Box 78"/>
          <p:cNvSpPr txBox="1">
            <a:spLocks noChangeArrowheads="1"/>
          </p:cNvSpPr>
          <p:nvPr/>
        </p:nvSpPr>
        <p:spPr bwMode="auto">
          <a:xfrm>
            <a:off x="2959100" y="5810969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FF"/>
                </a:solidFill>
              </a:rPr>
              <a:t>memory</a:t>
            </a:r>
          </a:p>
        </p:txBody>
      </p:sp>
      <p:sp>
        <p:nvSpPr>
          <p:cNvPr id="58380" name="Text Box 79"/>
          <p:cNvSpPr txBox="1">
            <a:spLocks noChangeArrowheads="1"/>
          </p:cNvSpPr>
          <p:nvPr/>
        </p:nvSpPr>
        <p:spPr bwMode="auto">
          <a:xfrm>
            <a:off x="3057526" y="4742581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memory</a:t>
            </a:r>
          </a:p>
        </p:txBody>
      </p:sp>
      <p:grpSp>
        <p:nvGrpSpPr>
          <p:cNvPr id="58381" name="Group 80"/>
          <p:cNvGrpSpPr>
            <a:grpSpLocks/>
          </p:cNvGrpSpPr>
          <p:nvPr/>
        </p:nvGrpSpPr>
        <p:grpSpPr bwMode="auto">
          <a:xfrm>
            <a:off x="5172075" y="4491756"/>
            <a:ext cx="890588" cy="215900"/>
            <a:chOff x="876" y="2800"/>
            <a:chExt cx="642" cy="175"/>
          </a:xfrm>
        </p:grpSpPr>
        <p:sp>
          <p:nvSpPr>
            <p:cNvPr id="58472" name="Rectangle 8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73" name="Rectangle 8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74" name="Rectangle 8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75" name="Rectangle 8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76" name="Line 8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82" name="Group 86"/>
          <p:cNvGrpSpPr>
            <a:grpSpLocks/>
          </p:cNvGrpSpPr>
          <p:nvPr/>
        </p:nvGrpSpPr>
        <p:grpSpPr bwMode="auto">
          <a:xfrm>
            <a:off x="5170489" y="4887044"/>
            <a:ext cx="890587" cy="215900"/>
            <a:chOff x="876" y="2800"/>
            <a:chExt cx="642" cy="175"/>
          </a:xfrm>
        </p:grpSpPr>
        <p:sp>
          <p:nvSpPr>
            <p:cNvPr id="58467" name="Rectangle 8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68" name="Rectangle 8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69" name="Rectangle 8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70" name="Rectangle 9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71" name="Line 9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83" name="Group 92"/>
          <p:cNvGrpSpPr>
            <a:grpSpLocks/>
          </p:cNvGrpSpPr>
          <p:nvPr/>
        </p:nvGrpSpPr>
        <p:grpSpPr bwMode="auto">
          <a:xfrm>
            <a:off x="5165725" y="5314081"/>
            <a:ext cx="890588" cy="215900"/>
            <a:chOff x="876" y="2800"/>
            <a:chExt cx="642" cy="175"/>
          </a:xfrm>
        </p:grpSpPr>
        <p:sp>
          <p:nvSpPr>
            <p:cNvPr id="58462" name="Rectangle 93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63" name="Rectangle 94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64" name="Rectangle 95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65" name="Rectangle 96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66" name="Line 97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58384" name="Line 98"/>
          <p:cNvSpPr>
            <a:spLocks noChangeShapeType="1"/>
          </p:cNvSpPr>
          <p:nvPr/>
        </p:nvSpPr>
        <p:spPr bwMode="auto">
          <a:xfrm>
            <a:off x="6073775" y="4494931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58385" name="Group 99"/>
          <p:cNvGrpSpPr>
            <a:grpSpLocks/>
          </p:cNvGrpSpPr>
          <p:nvPr/>
        </p:nvGrpSpPr>
        <p:grpSpPr bwMode="auto">
          <a:xfrm>
            <a:off x="6127750" y="4479056"/>
            <a:ext cx="890588" cy="215900"/>
            <a:chOff x="455" y="3463"/>
            <a:chExt cx="561" cy="136"/>
          </a:xfrm>
        </p:grpSpPr>
        <p:sp>
          <p:nvSpPr>
            <p:cNvPr id="58457" name="Rectangle 10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58" name="Rectangle 10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59" name="Rectangle 10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60" name="Rectangle 10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61" name="Line 10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86" name="Group 105"/>
          <p:cNvGrpSpPr>
            <a:grpSpLocks/>
          </p:cNvGrpSpPr>
          <p:nvPr/>
        </p:nvGrpSpPr>
        <p:grpSpPr bwMode="auto">
          <a:xfrm>
            <a:off x="6132514" y="4871169"/>
            <a:ext cx="890587" cy="215900"/>
            <a:chOff x="455" y="3463"/>
            <a:chExt cx="561" cy="136"/>
          </a:xfrm>
        </p:grpSpPr>
        <p:sp>
          <p:nvSpPr>
            <p:cNvPr id="58452" name="Rectangle 10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53" name="Rectangle 10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54" name="Rectangle 10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55" name="Rectangle 10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56" name="Line 11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87" name="Group 111"/>
          <p:cNvGrpSpPr>
            <a:grpSpLocks/>
          </p:cNvGrpSpPr>
          <p:nvPr/>
        </p:nvGrpSpPr>
        <p:grpSpPr bwMode="auto">
          <a:xfrm>
            <a:off x="6127750" y="5298206"/>
            <a:ext cx="890588" cy="215900"/>
            <a:chOff x="455" y="3463"/>
            <a:chExt cx="561" cy="136"/>
          </a:xfrm>
        </p:grpSpPr>
        <p:sp>
          <p:nvSpPr>
            <p:cNvPr id="58447" name="Rectangle 11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48" name="Rectangle 11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49" name="Rectangle 11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50" name="Rectangle 11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51" name="Line 11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58388" name="Text Box 117"/>
          <p:cNvSpPr txBox="1">
            <a:spLocks noChangeArrowheads="1"/>
          </p:cNvSpPr>
          <p:nvPr/>
        </p:nvSpPr>
        <p:spPr bwMode="auto">
          <a:xfrm>
            <a:off x="5810250" y="5807794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FF"/>
                </a:solidFill>
              </a:rPr>
              <a:t>bus</a:t>
            </a:r>
          </a:p>
        </p:txBody>
      </p:sp>
      <p:grpSp>
        <p:nvGrpSpPr>
          <p:cNvPr id="58389" name="Group 118"/>
          <p:cNvGrpSpPr>
            <a:grpSpLocks/>
          </p:cNvGrpSpPr>
          <p:nvPr/>
        </p:nvGrpSpPr>
        <p:grpSpPr bwMode="auto">
          <a:xfrm>
            <a:off x="7615239" y="4458419"/>
            <a:ext cx="890587" cy="215900"/>
            <a:chOff x="876" y="2800"/>
            <a:chExt cx="642" cy="175"/>
          </a:xfrm>
        </p:grpSpPr>
        <p:sp>
          <p:nvSpPr>
            <p:cNvPr id="58442" name="Rectangle 11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43" name="Rectangle 12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44" name="Rectangle 12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45" name="Rectangle 12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46" name="Line 12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90" name="Group 124"/>
          <p:cNvGrpSpPr>
            <a:grpSpLocks/>
          </p:cNvGrpSpPr>
          <p:nvPr/>
        </p:nvGrpSpPr>
        <p:grpSpPr bwMode="auto">
          <a:xfrm>
            <a:off x="7591425" y="4853706"/>
            <a:ext cx="890588" cy="215900"/>
            <a:chOff x="876" y="2800"/>
            <a:chExt cx="642" cy="175"/>
          </a:xfrm>
        </p:grpSpPr>
        <p:sp>
          <p:nvSpPr>
            <p:cNvPr id="58437" name="Rectangle 12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38" name="Rectangle 12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39" name="Rectangle 12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40" name="Rectangle 12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41" name="Line 12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91" name="Group 130"/>
          <p:cNvGrpSpPr>
            <a:grpSpLocks/>
          </p:cNvGrpSpPr>
          <p:nvPr/>
        </p:nvGrpSpPr>
        <p:grpSpPr bwMode="auto">
          <a:xfrm>
            <a:off x="7586664" y="5280744"/>
            <a:ext cx="890587" cy="215900"/>
            <a:chOff x="876" y="2800"/>
            <a:chExt cx="642" cy="175"/>
          </a:xfrm>
        </p:grpSpPr>
        <p:sp>
          <p:nvSpPr>
            <p:cNvPr id="58432" name="Rectangle 13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33" name="Rectangle 13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34" name="Rectangle 13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35" name="Rectangle 13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36" name="Line 13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92" name="Group 154"/>
          <p:cNvGrpSpPr>
            <a:grpSpLocks/>
          </p:cNvGrpSpPr>
          <p:nvPr/>
        </p:nvGrpSpPr>
        <p:grpSpPr bwMode="auto">
          <a:xfrm rot="5400000">
            <a:off x="8710613" y="5477594"/>
            <a:ext cx="895350" cy="1035050"/>
            <a:chOff x="2954" y="2776"/>
            <a:chExt cx="564" cy="652"/>
          </a:xfrm>
        </p:grpSpPr>
        <p:grpSp>
          <p:nvGrpSpPr>
            <p:cNvPr id="58414" name="Group 136"/>
            <p:cNvGrpSpPr>
              <a:grpSpLocks/>
            </p:cNvGrpSpPr>
            <p:nvPr/>
          </p:nvGrpSpPr>
          <p:grpSpPr bwMode="auto">
            <a:xfrm>
              <a:off x="2954" y="2776"/>
              <a:ext cx="561" cy="136"/>
              <a:chOff x="455" y="3463"/>
              <a:chExt cx="561" cy="136"/>
            </a:xfrm>
          </p:grpSpPr>
          <p:sp>
            <p:nvSpPr>
              <p:cNvPr id="58427" name="Rectangle 137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28" name="Rectangle 138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29" name="Rectangle 139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30" name="Rectangle 140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31" name="Line 141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58415" name="Group 142"/>
            <p:cNvGrpSpPr>
              <a:grpSpLocks/>
            </p:cNvGrpSpPr>
            <p:nvPr/>
          </p:nvGrpSpPr>
          <p:grpSpPr bwMode="auto">
            <a:xfrm>
              <a:off x="2957" y="3023"/>
              <a:ext cx="561" cy="136"/>
              <a:chOff x="455" y="3463"/>
              <a:chExt cx="561" cy="136"/>
            </a:xfrm>
          </p:grpSpPr>
          <p:sp>
            <p:nvSpPr>
              <p:cNvPr id="58422" name="Rectangle 143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23" name="Rectangle 144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24" name="Rectangle 145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25" name="Rectangle 146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26" name="Line 147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58416" name="Group 148"/>
            <p:cNvGrpSpPr>
              <a:grpSpLocks/>
            </p:cNvGrpSpPr>
            <p:nvPr/>
          </p:nvGrpSpPr>
          <p:grpSpPr bwMode="auto">
            <a:xfrm>
              <a:off x="2954" y="3292"/>
              <a:ext cx="561" cy="136"/>
              <a:chOff x="455" y="3463"/>
              <a:chExt cx="561" cy="136"/>
            </a:xfrm>
          </p:grpSpPr>
          <p:sp>
            <p:nvSpPr>
              <p:cNvPr id="58417" name="Rectangle 149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18" name="Rectangle 150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19" name="Rectangle 151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20" name="Rectangle 152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21" name="Line 153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58393" name="Line 155"/>
          <p:cNvSpPr>
            <a:spLocks noChangeShapeType="1"/>
          </p:cNvSpPr>
          <p:nvPr/>
        </p:nvSpPr>
        <p:spPr bwMode="auto">
          <a:xfrm>
            <a:off x="8505826" y="4564781"/>
            <a:ext cx="1063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8394" name="Line 156"/>
          <p:cNvSpPr>
            <a:spLocks noChangeShapeType="1"/>
          </p:cNvSpPr>
          <p:nvPr/>
        </p:nvSpPr>
        <p:spPr bwMode="auto">
          <a:xfrm flipV="1">
            <a:off x="8467725" y="4952132"/>
            <a:ext cx="111125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8395" name="Line 157"/>
          <p:cNvSpPr>
            <a:spLocks noChangeShapeType="1"/>
          </p:cNvSpPr>
          <p:nvPr/>
        </p:nvSpPr>
        <p:spPr bwMode="auto">
          <a:xfrm>
            <a:off x="8467726" y="5383931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8396" name="Line 158"/>
          <p:cNvSpPr>
            <a:spLocks noChangeShapeType="1"/>
          </p:cNvSpPr>
          <p:nvPr/>
        </p:nvSpPr>
        <p:spPr bwMode="auto">
          <a:xfrm flipV="1">
            <a:off x="8750300" y="4564781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8397" name="Line 159"/>
          <p:cNvSpPr>
            <a:spLocks noChangeShapeType="1"/>
          </p:cNvSpPr>
          <p:nvPr/>
        </p:nvSpPr>
        <p:spPr bwMode="auto">
          <a:xfrm flipV="1">
            <a:off x="9172575" y="4564781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8398" name="Line 160"/>
          <p:cNvSpPr>
            <a:spLocks noChangeShapeType="1"/>
          </p:cNvSpPr>
          <p:nvPr/>
        </p:nvSpPr>
        <p:spPr bwMode="auto">
          <a:xfrm flipV="1">
            <a:off x="9569450" y="4555256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8399" name="Oval 161"/>
          <p:cNvSpPr>
            <a:spLocks noChangeArrowheads="1"/>
          </p:cNvSpPr>
          <p:nvPr/>
        </p:nvSpPr>
        <p:spPr bwMode="auto">
          <a:xfrm>
            <a:off x="8709025" y="4526681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0" name="Oval 162"/>
          <p:cNvSpPr>
            <a:spLocks noChangeArrowheads="1"/>
          </p:cNvSpPr>
          <p:nvPr/>
        </p:nvSpPr>
        <p:spPr bwMode="auto">
          <a:xfrm>
            <a:off x="8709025" y="4910856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1" name="Oval 163"/>
          <p:cNvSpPr>
            <a:spLocks noChangeArrowheads="1"/>
          </p:cNvSpPr>
          <p:nvPr/>
        </p:nvSpPr>
        <p:spPr bwMode="auto">
          <a:xfrm>
            <a:off x="8702675" y="5336306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2" name="Oval 164"/>
          <p:cNvSpPr>
            <a:spLocks noChangeArrowheads="1"/>
          </p:cNvSpPr>
          <p:nvPr/>
        </p:nvSpPr>
        <p:spPr bwMode="auto">
          <a:xfrm>
            <a:off x="9134475" y="4526681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3" name="Oval 165"/>
          <p:cNvSpPr>
            <a:spLocks noChangeArrowheads="1"/>
          </p:cNvSpPr>
          <p:nvPr/>
        </p:nvSpPr>
        <p:spPr bwMode="auto">
          <a:xfrm>
            <a:off x="9134475" y="4910856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4" name="Oval 166"/>
          <p:cNvSpPr>
            <a:spLocks noChangeArrowheads="1"/>
          </p:cNvSpPr>
          <p:nvPr/>
        </p:nvSpPr>
        <p:spPr bwMode="auto">
          <a:xfrm>
            <a:off x="9128125" y="5336306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5" name="Oval 167"/>
          <p:cNvSpPr>
            <a:spLocks noChangeArrowheads="1"/>
          </p:cNvSpPr>
          <p:nvPr/>
        </p:nvSpPr>
        <p:spPr bwMode="auto">
          <a:xfrm>
            <a:off x="9525000" y="4526681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6" name="Oval 168"/>
          <p:cNvSpPr>
            <a:spLocks noChangeArrowheads="1"/>
          </p:cNvSpPr>
          <p:nvPr/>
        </p:nvSpPr>
        <p:spPr bwMode="auto">
          <a:xfrm>
            <a:off x="9525000" y="4910856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7" name="Oval 169"/>
          <p:cNvSpPr>
            <a:spLocks noChangeArrowheads="1"/>
          </p:cNvSpPr>
          <p:nvPr/>
        </p:nvSpPr>
        <p:spPr bwMode="auto">
          <a:xfrm>
            <a:off x="9518650" y="5336306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8" name="Text Box 170"/>
          <p:cNvSpPr txBox="1">
            <a:spLocks noChangeArrowheads="1"/>
          </p:cNvSpPr>
          <p:nvPr/>
        </p:nvSpPr>
        <p:spPr bwMode="auto">
          <a:xfrm>
            <a:off x="7423150" y="5814144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FF"/>
                </a:solidFill>
              </a:rPr>
              <a:t>crossbar</a:t>
            </a:r>
          </a:p>
        </p:txBody>
      </p:sp>
      <p:sp>
        <p:nvSpPr>
          <p:cNvPr id="58409" name="Freeform 171"/>
          <p:cNvSpPr>
            <a:spLocks/>
          </p:cNvSpPr>
          <p:nvPr/>
        </p:nvSpPr>
        <p:spPr bwMode="auto">
          <a:xfrm>
            <a:off x="2114551" y="4550494"/>
            <a:ext cx="2798763" cy="412750"/>
          </a:xfrm>
          <a:custGeom>
            <a:avLst/>
            <a:gdLst>
              <a:gd name="T0" fmla="*/ 0 w 1763"/>
              <a:gd name="T1" fmla="*/ 0 h 260"/>
              <a:gd name="T2" fmla="*/ 2147483647 w 1763"/>
              <a:gd name="T3" fmla="*/ 0 h 260"/>
              <a:gd name="T4" fmla="*/ 2147483647 w 1763"/>
              <a:gd name="T5" fmla="*/ 2147483647 h 260"/>
              <a:gd name="T6" fmla="*/ 2147483647 w 1763"/>
              <a:gd name="T7" fmla="*/ 2147483647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260"/>
              <a:gd name="T14" fmla="*/ 1763 w 1763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260">
                <a:moveTo>
                  <a:pt x="0" y="0"/>
                </a:moveTo>
                <a:lnTo>
                  <a:pt x="689" y="0"/>
                </a:lnTo>
                <a:lnTo>
                  <a:pt x="1054" y="260"/>
                </a:lnTo>
                <a:lnTo>
                  <a:pt x="1763" y="2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0" name="Freeform 172"/>
          <p:cNvSpPr>
            <a:spLocks/>
          </p:cNvSpPr>
          <p:nvPr/>
        </p:nvSpPr>
        <p:spPr bwMode="auto">
          <a:xfrm>
            <a:off x="5165725" y="4520331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8411" name="Freeform 173"/>
          <p:cNvSpPr>
            <a:spLocks/>
          </p:cNvSpPr>
          <p:nvPr/>
        </p:nvSpPr>
        <p:spPr bwMode="auto">
          <a:xfrm>
            <a:off x="7562850" y="4510806"/>
            <a:ext cx="1543050" cy="2014538"/>
          </a:xfrm>
          <a:custGeom>
            <a:avLst/>
            <a:gdLst>
              <a:gd name="T0" fmla="*/ 0 w 972"/>
              <a:gd name="T1" fmla="*/ 2147483647 h 1266"/>
              <a:gd name="T2" fmla="*/ 2147483647 w 972"/>
              <a:gd name="T3" fmla="*/ 0 h 1266"/>
              <a:gd name="T4" fmla="*/ 2147483647 w 972"/>
              <a:gd name="T5" fmla="*/ 2147483647 h 1266"/>
              <a:gd name="T6" fmla="*/ 0 60000 65536"/>
              <a:gd name="T7" fmla="*/ 0 60000 65536"/>
              <a:gd name="T8" fmla="*/ 0 60000 65536"/>
              <a:gd name="T9" fmla="*/ 0 w 972"/>
              <a:gd name="T10" fmla="*/ 0 h 1266"/>
              <a:gd name="T11" fmla="*/ 972 w 972"/>
              <a:gd name="T12" fmla="*/ 1266 h 1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1266">
                <a:moveTo>
                  <a:pt x="0" y="3"/>
                </a:moveTo>
                <a:lnTo>
                  <a:pt x="969" y="0"/>
                </a:lnTo>
                <a:lnTo>
                  <a:pt x="972" y="126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1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139" name="Rectangle 7"/>
          <p:cNvSpPr txBox="1">
            <a:spLocks noChangeArrowheads="1"/>
          </p:cNvSpPr>
          <p:nvPr/>
        </p:nvSpPr>
        <p:spPr>
          <a:xfrm>
            <a:off x="5231905" y="6624784"/>
            <a:ext cx="208823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4.2.2 Switching </a:t>
            </a:r>
          </a:p>
        </p:txBody>
      </p:sp>
    </p:spTree>
    <p:extLst>
      <p:ext uri="{BB962C8B-B14F-4D97-AF65-F5344CB8AC3E}">
        <p14:creationId xmlns:p14="http://schemas.microsoft.com/office/powerpoint/2010/main" val="16386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4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6" y="864840"/>
            <a:ext cx="5014913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6463" y="263525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Switching via memory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77924"/>
            <a:ext cx="6982544" cy="2419208"/>
          </a:xfrm>
        </p:spPr>
        <p:txBody>
          <a:bodyPr>
            <a:normAutofit lnSpcReduction="10000"/>
          </a:bodyPr>
          <a:lstStyle/>
          <a:p>
            <a:pPr marL="234950" indent="-234950"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first generation routers:</a:t>
            </a:r>
          </a:p>
          <a:p>
            <a:pPr marL="234950" indent="-234950"/>
            <a:r>
              <a:rPr lang="en-US" altLang="zh-CN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traditional 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computers with switching under direct control of CPU</a:t>
            </a:r>
          </a:p>
          <a:p>
            <a:pPr marL="234950" indent="-234950"/>
            <a:r>
              <a:rPr lang="en-US" altLang="zh-CN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packet 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copied to </a:t>
            </a:r>
            <a:r>
              <a:rPr lang="en-US" altLang="zh-CN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system</a:t>
            </a:r>
            <a:r>
              <a:rPr lang="en-US" altLang="ja-JP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's </a:t>
            </a:r>
            <a:r>
              <a:rPr lang="en-US" altLang="ja-JP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memory</a:t>
            </a:r>
          </a:p>
          <a:p>
            <a:pPr marL="234950" indent="-234950"/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speed limited by memory bandwidth (2 bus crossings per datagram)</a:t>
            </a:r>
            <a:endParaRPr lang="en-US" altLang="zh-CN" sz="18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59396" name="Group 42"/>
          <p:cNvGrpSpPr>
            <a:grpSpLocks/>
          </p:cNvGrpSpPr>
          <p:nvPr/>
        </p:nvGrpSpPr>
        <p:grpSpPr bwMode="auto">
          <a:xfrm>
            <a:off x="3084514" y="4032251"/>
            <a:ext cx="6611937" cy="1787525"/>
            <a:chOff x="983" y="2540"/>
            <a:chExt cx="4165" cy="1126"/>
          </a:xfrm>
        </p:grpSpPr>
        <p:sp>
          <p:nvSpPr>
            <p:cNvPr id="59403" name="Rectangle 30"/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9404" name="Text Box 31"/>
            <p:cNvSpPr txBox="1">
              <a:spLocks noChangeArrowheads="1"/>
            </p:cNvSpPr>
            <p:nvPr/>
          </p:nvSpPr>
          <p:spPr bwMode="auto">
            <a:xfrm>
              <a:off x="991" y="2557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input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port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(e.g.,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Ethernet)</a:t>
              </a:r>
            </a:p>
          </p:txBody>
        </p:sp>
        <p:sp>
          <p:nvSpPr>
            <p:cNvPr id="59405" name="Text Box 32"/>
            <p:cNvSpPr txBox="1">
              <a:spLocks noChangeArrowheads="1"/>
            </p:cNvSpPr>
            <p:nvPr/>
          </p:nvSpPr>
          <p:spPr bwMode="auto">
            <a:xfrm>
              <a:off x="2324" y="2773"/>
              <a:ext cx="6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memory</a:t>
              </a:r>
            </a:p>
          </p:txBody>
        </p:sp>
        <p:sp>
          <p:nvSpPr>
            <p:cNvPr id="59406" name="Rectangle 34"/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9407" name="Rectangle 35"/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9408" name="Text Box 36"/>
            <p:cNvSpPr txBox="1">
              <a:spLocks noChangeArrowheads="1"/>
            </p:cNvSpPr>
            <p:nvPr/>
          </p:nvSpPr>
          <p:spPr bwMode="auto">
            <a:xfrm>
              <a:off x="3565" y="2555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output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port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(e.g.,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Ethernet)</a:t>
              </a:r>
            </a:p>
          </p:txBody>
        </p:sp>
        <p:sp>
          <p:nvSpPr>
            <p:cNvPr id="59409" name="Line 37"/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9410" name="Line 38"/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9411" name="Line 39"/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9412" name="Line 40"/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9413" name="Text Box 41"/>
            <p:cNvSpPr txBox="1">
              <a:spLocks noChangeArrowheads="1"/>
            </p:cNvSpPr>
            <p:nvPr/>
          </p:nvSpPr>
          <p:spPr bwMode="auto">
            <a:xfrm>
              <a:off x="4304" y="3435"/>
              <a:ext cx="8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FF"/>
                  </a:solidFill>
                </a:rPr>
                <a:t>system bus</a:t>
              </a:r>
            </a:p>
          </p:txBody>
        </p:sp>
      </p:grpSp>
      <p:pic>
        <p:nvPicPr>
          <p:cNvPr id="59397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4225926"/>
            <a:ext cx="533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4189413"/>
            <a:ext cx="533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7293" name="Rectangle 45"/>
          <p:cNvSpPr>
            <a:spLocks noChangeArrowheads="1"/>
          </p:cNvSpPr>
          <p:nvPr/>
        </p:nvSpPr>
        <p:spPr bwMode="auto">
          <a:xfrm>
            <a:off x="1901826" y="4460875"/>
            <a:ext cx="434975" cy="222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437294" name="Rectangle 46"/>
          <p:cNvSpPr>
            <a:spLocks noChangeArrowheads="1"/>
          </p:cNvSpPr>
          <p:nvPr/>
        </p:nvSpPr>
        <p:spPr bwMode="auto">
          <a:xfrm>
            <a:off x="1914525" y="4470401"/>
            <a:ext cx="446088" cy="212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23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22" name="Rectangle 7"/>
          <p:cNvSpPr txBox="1">
            <a:spLocks noChangeArrowheads="1"/>
          </p:cNvSpPr>
          <p:nvPr/>
        </p:nvSpPr>
        <p:spPr>
          <a:xfrm>
            <a:off x="5231905" y="6624784"/>
            <a:ext cx="208823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4.2.2 Switching </a:t>
            </a:r>
          </a:p>
        </p:txBody>
      </p:sp>
    </p:spTree>
    <p:extLst>
      <p:ext uri="{BB962C8B-B14F-4D97-AF65-F5344CB8AC3E}">
        <p14:creationId xmlns:p14="http://schemas.microsoft.com/office/powerpoint/2010/main" val="16635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13229 3.33333E-6 L 0.13633 0.13495 L 0.31432 0.13495 L 0.31432 0.040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16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0.125 -1.11111E-6 L 0.12773 0.1382 L 0.26107 0.13588 L 0.26016 0.03843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47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32 0.04074 L 0.32995 0.04074 L 0.32995 0.12847 L 0.52643 0.12361 L 0.5276 -0.00162 L 0.68646 -0.00162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07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37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93" grpId="0" animBg="1"/>
      <p:bldP spid="437293" grpId="1" animBg="1"/>
      <p:bldP spid="437293" grpId="2" animBg="1"/>
      <p:bldP spid="437294" grpId="0" animBg="1"/>
      <p:bldP spid="43729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4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1018381"/>
            <a:ext cx="4443089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>
          <a:xfrm>
            <a:off x="1973263" y="38576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Switching via a bus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sp>
        <p:nvSpPr>
          <p:cNvPr id="2663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55825" y="1530350"/>
            <a:ext cx="5608638" cy="40719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cs typeface="+mn-cs"/>
              </a:rPr>
              <a:t>datagram from input port </a:t>
            </a:r>
            <a:r>
              <a:rPr lang="en-US" dirty="0" smtClean="0">
                <a:cs typeface="+mn-cs"/>
              </a:rPr>
              <a:t>memory to </a:t>
            </a:r>
            <a:r>
              <a:rPr lang="en-US" dirty="0">
                <a:cs typeface="+mn-cs"/>
              </a:rPr>
              <a:t>output port memory via a shared bus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bus contention:</a:t>
            </a:r>
            <a:r>
              <a:rPr lang="en-US" dirty="0">
                <a:cs typeface="+mn-cs"/>
              </a:rPr>
              <a:t>  switching speed limited by bus bandwidth</a:t>
            </a:r>
            <a:endParaRPr lang="en-US" sz="30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cs typeface="+mn-cs"/>
              </a:rPr>
              <a:t>32 </a:t>
            </a:r>
            <a:r>
              <a:rPr lang="en-US" dirty="0" err="1">
                <a:cs typeface="+mn-cs"/>
              </a:rPr>
              <a:t>Gbps</a:t>
            </a:r>
            <a:r>
              <a:rPr lang="en-US" dirty="0">
                <a:cs typeface="+mn-cs"/>
              </a:rPr>
              <a:t> bus, Cisco 5600: sufficient speed for access and enterprise routers</a:t>
            </a:r>
            <a:endParaRPr lang="en-US" sz="30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60420" name="Group 8"/>
          <p:cNvGrpSpPr>
            <a:grpSpLocks/>
          </p:cNvGrpSpPr>
          <p:nvPr/>
        </p:nvGrpSpPr>
        <p:grpSpPr bwMode="auto">
          <a:xfrm>
            <a:off x="7932739" y="2435225"/>
            <a:ext cx="890587" cy="215900"/>
            <a:chOff x="876" y="2800"/>
            <a:chExt cx="642" cy="175"/>
          </a:xfrm>
        </p:grpSpPr>
        <p:sp>
          <p:nvSpPr>
            <p:cNvPr id="60456" name="Rectangle 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57" name="Rectangle 1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58" name="Rectangle 1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59" name="Rectangle 1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60" name="Line 1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21" name="Group 14"/>
          <p:cNvGrpSpPr>
            <a:grpSpLocks/>
          </p:cNvGrpSpPr>
          <p:nvPr/>
        </p:nvGrpSpPr>
        <p:grpSpPr bwMode="auto">
          <a:xfrm>
            <a:off x="7931150" y="2830513"/>
            <a:ext cx="890588" cy="215900"/>
            <a:chOff x="876" y="2800"/>
            <a:chExt cx="642" cy="175"/>
          </a:xfrm>
        </p:grpSpPr>
        <p:sp>
          <p:nvSpPr>
            <p:cNvPr id="60451" name="Rectangle 1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52" name="Rectangle 1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53" name="Rectangle 1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54" name="Rectangle 1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55" name="Line 1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22" name="Group 20"/>
          <p:cNvGrpSpPr>
            <a:grpSpLocks/>
          </p:cNvGrpSpPr>
          <p:nvPr/>
        </p:nvGrpSpPr>
        <p:grpSpPr bwMode="auto">
          <a:xfrm>
            <a:off x="7926389" y="3257550"/>
            <a:ext cx="890587" cy="215900"/>
            <a:chOff x="876" y="2800"/>
            <a:chExt cx="642" cy="175"/>
          </a:xfrm>
        </p:grpSpPr>
        <p:sp>
          <p:nvSpPr>
            <p:cNvPr id="60446" name="Rectangle 2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47" name="Rectangle 2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48" name="Rectangle 2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49" name="Rectangle 2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50" name="Line 2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0423" name="Line 26"/>
          <p:cNvSpPr>
            <a:spLocks noChangeShapeType="1"/>
          </p:cNvSpPr>
          <p:nvPr/>
        </p:nvSpPr>
        <p:spPr bwMode="auto">
          <a:xfrm>
            <a:off x="8834438" y="2438400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0424" name="Group 27"/>
          <p:cNvGrpSpPr>
            <a:grpSpLocks/>
          </p:cNvGrpSpPr>
          <p:nvPr/>
        </p:nvGrpSpPr>
        <p:grpSpPr bwMode="auto">
          <a:xfrm>
            <a:off x="8888414" y="2422525"/>
            <a:ext cx="890587" cy="215900"/>
            <a:chOff x="455" y="3463"/>
            <a:chExt cx="561" cy="136"/>
          </a:xfrm>
        </p:grpSpPr>
        <p:sp>
          <p:nvSpPr>
            <p:cNvPr id="60441" name="Rectangle 28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42" name="Rectangle 29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43" name="Rectangle 30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44" name="Rectangle 31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45" name="Line 32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25" name="Group 33"/>
          <p:cNvGrpSpPr>
            <a:grpSpLocks/>
          </p:cNvGrpSpPr>
          <p:nvPr/>
        </p:nvGrpSpPr>
        <p:grpSpPr bwMode="auto">
          <a:xfrm>
            <a:off x="8893175" y="2814638"/>
            <a:ext cx="890588" cy="215900"/>
            <a:chOff x="455" y="3463"/>
            <a:chExt cx="561" cy="136"/>
          </a:xfrm>
        </p:grpSpPr>
        <p:sp>
          <p:nvSpPr>
            <p:cNvPr id="60436" name="Rectangle 34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37" name="Rectangle 35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38" name="Rectangle 36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39" name="Rectangle 37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40" name="Line 38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26" name="Group 39"/>
          <p:cNvGrpSpPr>
            <a:grpSpLocks/>
          </p:cNvGrpSpPr>
          <p:nvPr/>
        </p:nvGrpSpPr>
        <p:grpSpPr bwMode="auto">
          <a:xfrm>
            <a:off x="8888414" y="3241675"/>
            <a:ext cx="890587" cy="215900"/>
            <a:chOff x="455" y="3463"/>
            <a:chExt cx="561" cy="136"/>
          </a:xfrm>
        </p:grpSpPr>
        <p:sp>
          <p:nvSpPr>
            <p:cNvPr id="60431" name="Rectangle 4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32" name="Rectangle 4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33" name="Rectangle 4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34" name="Rectangle 4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35" name="Line 4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0427" name="Text Box 45"/>
          <p:cNvSpPr txBox="1">
            <a:spLocks noChangeArrowheads="1"/>
          </p:cNvSpPr>
          <p:nvPr/>
        </p:nvSpPr>
        <p:spPr bwMode="auto">
          <a:xfrm>
            <a:off x="8570914" y="3678238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</a:rPr>
              <a:t>bus</a:t>
            </a:r>
          </a:p>
        </p:txBody>
      </p:sp>
      <p:sp>
        <p:nvSpPr>
          <p:cNvPr id="60428" name="Freeform 46"/>
          <p:cNvSpPr>
            <a:spLocks/>
          </p:cNvSpPr>
          <p:nvPr/>
        </p:nvSpPr>
        <p:spPr bwMode="auto">
          <a:xfrm>
            <a:off x="7926388" y="2463800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45" name="Rectangle 7"/>
          <p:cNvSpPr txBox="1">
            <a:spLocks noChangeArrowheads="1"/>
          </p:cNvSpPr>
          <p:nvPr/>
        </p:nvSpPr>
        <p:spPr>
          <a:xfrm>
            <a:off x="5231905" y="6624784"/>
            <a:ext cx="208823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4.2.2 Switching </a:t>
            </a:r>
          </a:p>
        </p:txBody>
      </p:sp>
    </p:spTree>
    <p:extLst>
      <p:ext uri="{BB962C8B-B14F-4D97-AF65-F5344CB8AC3E}">
        <p14:creationId xmlns:p14="http://schemas.microsoft.com/office/powerpoint/2010/main" val="21192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5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922562"/>
            <a:ext cx="7772400" cy="11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800" y="241301"/>
            <a:ext cx="7772400" cy="8540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/>
              <a:t>Switching via interconnection network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1351" y="1325563"/>
            <a:ext cx="5934075" cy="44116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>
                <a:cs typeface="+mn-cs"/>
              </a:rPr>
              <a:t>overcome  bus bandwidth limitations</a:t>
            </a:r>
            <a:endParaRPr lang="en-US" sz="30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>
                <a:cs typeface="+mn-cs"/>
              </a:rPr>
              <a:t>banyan networks, crossbar, other interconnection nets initially developed to connect processors in multiprocessor</a:t>
            </a:r>
            <a:endParaRPr lang="en-US" sz="30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defRPr/>
            </a:pPr>
            <a:r>
              <a:rPr lang="en-US" dirty="0">
                <a:cs typeface="+mn-cs"/>
              </a:rPr>
              <a:t>advanced design: fragmenting datagram into fixed length cells, switch cells through the fabric. </a:t>
            </a:r>
            <a:endParaRPr lang="en-US" sz="33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defRPr/>
            </a:pPr>
            <a:r>
              <a:rPr lang="en-US" dirty="0">
                <a:cs typeface="+mn-cs"/>
              </a:rPr>
              <a:t>Cisco 12000: switches 60 </a:t>
            </a:r>
            <a:r>
              <a:rPr lang="en-US" dirty="0" err="1">
                <a:cs typeface="+mn-cs"/>
              </a:rPr>
              <a:t>Gbps</a:t>
            </a:r>
            <a:r>
              <a:rPr lang="en-US" dirty="0">
                <a:cs typeface="+mn-cs"/>
              </a:rPr>
              <a:t> through the interconnection network</a:t>
            </a:r>
            <a:endParaRPr lang="en-US" sz="33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61444" name="Group 58"/>
          <p:cNvGrpSpPr>
            <a:grpSpLocks/>
          </p:cNvGrpSpPr>
          <p:nvPr/>
        </p:nvGrpSpPr>
        <p:grpSpPr bwMode="auto">
          <a:xfrm>
            <a:off x="7708901" y="2535239"/>
            <a:ext cx="2252663" cy="2066925"/>
            <a:chOff x="3812" y="2763"/>
            <a:chExt cx="1419" cy="1302"/>
          </a:xfrm>
        </p:grpSpPr>
        <p:grpSp>
          <p:nvGrpSpPr>
            <p:cNvPr id="61447" name="Group 4"/>
            <p:cNvGrpSpPr>
              <a:grpSpLocks/>
            </p:cNvGrpSpPr>
            <p:nvPr/>
          </p:nvGrpSpPr>
          <p:grpSpPr bwMode="auto">
            <a:xfrm>
              <a:off x="3933" y="2763"/>
              <a:ext cx="561" cy="136"/>
              <a:chOff x="876" y="2800"/>
              <a:chExt cx="642" cy="175"/>
            </a:xfrm>
          </p:grpSpPr>
          <p:sp>
            <p:nvSpPr>
              <p:cNvPr id="61496" name="Rectangle 5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97" name="Rectangle 6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98" name="Rectangle 7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99" name="Rectangle 8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500" name="Line 9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448" name="Group 10"/>
            <p:cNvGrpSpPr>
              <a:grpSpLocks/>
            </p:cNvGrpSpPr>
            <p:nvPr/>
          </p:nvGrpSpPr>
          <p:grpSpPr bwMode="auto">
            <a:xfrm>
              <a:off x="3918" y="3012"/>
              <a:ext cx="561" cy="136"/>
              <a:chOff x="876" y="2800"/>
              <a:chExt cx="642" cy="175"/>
            </a:xfrm>
          </p:grpSpPr>
          <p:sp>
            <p:nvSpPr>
              <p:cNvPr id="61491" name="Rectangle 1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92" name="Rectangle 1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93" name="Rectangle 1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94" name="Rectangle 14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95" name="Line 1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449" name="Group 16"/>
            <p:cNvGrpSpPr>
              <a:grpSpLocks/>
            </p:cNvGrpSpPr>
            <p:nvPr/>
          </p:nvGrpSpPr>
          <p:grpSpPr bwMode="auto">
            <a:xfrm>
              <a:off x="3915" y="3281"/>
              <a:ext cx="561" cy="136"/>
              <a:chOff x="876" y="2800"/>
              <a:chExt cx="642" cy="175"/>
            </a:xfrm>
          </p:grpSpPr>
          <p:sp>
            <p:nvSpPr>
              <p:cNvPr id="61486" name="Rectangle 1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87" name="Rectangle 1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88" name="Rectangle 1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89" name="Rectangle 2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90" name="Line 2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450" name="Group 22"/>
            <p:cNvGrpSpPr>
              <a:grpSpLocks/>
            </p:cNvGrpSpPr>
            <p:nvPr/>
          </p:nvGrpSpPr>
          <p:grpSpPr bwMode="auto">
            <a:xfrm rot="5400000">
              <a:off x="4623" y="3405"/>
              <a:ext cx="564" cy="652"/>
              <a:chOff x="2954" y="2776"/>
              <a:chExt cx="564" cy="652"/>
            </a:xfrm>
          </p:grpSpPr>
          <p:grpSp>
            <p:nvGrpSpPr>
              <p:cNvPr id="61468" name="Group 23"/>
              <p:cNvGrpSpPr>
                <a:grpSpLocks/>
              </p:cNvGrpSpPr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61481" name="Rectangle 24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82" name="Rectangle 25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83" name="Rectangle 26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8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469" name="Group 29"/>
              <p:cNvGrpSpPr>
                <a:grpSpLocks/>
              </p:cNvGrpSpPr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61476" name="Rectangle 30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77" name="Rectangle 31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78" name="Rectangle 32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79" name="Rectangle 33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8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470" name="Group 35"/>
              <p:cNvGrpSpPr>
                <a:grpSpLocks/>
              </p:cNvGrpSpPr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61471" name="Rectangle 36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72" name="Rectangle 37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73" name="Rectangle 38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74" name="Rectangle 39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7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451" name="Line 41"/>
            <p:cNvSpPr>
              <a:spLocks noChangeShapeType="1"/>
            </p:cNvSpPr>
            <p:nvPr/>
          </p:nvSpPr>
          <p:spPr bwMode="auto">
            <a:xfrm>
              <a:off x="4494" y="2830"/>
              <a:ext cx="6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2" name="Line 42"/>
            <p:cNvSpPr>
              <a:spLocks noChangeShapeType="1"/>
            </p:cNvSpPr>
            <p:nvPr/>
          </p:nvSpPr>
          <p:spPr bwMode="auto">
            <a:xfrm flipV="1">
              <a:off x="4470" y="3074"/>
              <a:ext cx="700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3" name="Line 43"/>
            <p:cNvSpPr>
              <a:spLocks noChangeShapeType="1"/>
            </p:cNvSpPr>
            <p:nvPr/>
          </p:nvSpPr>
          <p:spPr bwMode="auto">
            <a:xfrm>
              <a:off x="4470" y="3346"/>
              <a:ext cx="6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4" name="Line 44"/>
            <p:cNvSpPr>
              <a:spLocks noChangeShapeType="1"/>
            </p:cNvSpPr>
            <p:nvPr/>
          </p:nvSpPr>
          <p:spPr bwMode="auto">
            <a:xfrm flipV="1">
              <a:off x="4648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5" name="Line 45"/>
            <p:cNvSpPr>
              <a:spLocks noChangeShapeType="1"/>
            </p:cNvSpPr>
            <p:nvPr/>
          </p:nvSpPr>
          <p:spPr bwMode="auto">
            <a:xfrm flipV="1">
              <a:off x="4914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6" name="Line 46"/>
            <p:cNvSpPr>
              <a:spLocks noChangeShapeType="1"/>
            </p:cNvSpPr>
            <p:nvPr/>
          </p:nvSpPr>
          <p:spPr bwMode="auto">
            <a:xfrm flipV="1">
              <a:off x="5164" y="2824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7" name="Oval 47"/>
            <p:cNvSpPr>
              <a:spLocks noChangeArrowheads="1"/>
            </p:cNvSpPr>
            <p:nvPr/>
          </p:nvSpPr>
          <p:spPr bwMode="auto">
            <a:xfrm>
              <a:off x="4622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58" name="Oval 48"/>
            <p:cNvSpPr>
              <a:spLocks noChangeArrowheads="1"/>
            </p:cNvSpPr>
            <p:nvPr/>
          </p:nvSpPr>
          <p:spPr bwMode="auto">
            <a:xfrm>
              <a:off x="4622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59" name="Oval 49"/>
            <p:cNvSpPr>
              <a:spLocks noChangeArrowheads="1"/>
            </p:cNvSpPr>
            <p:nvPr/>
          </p:nvSpPr>
          <p:spPr bwMode="auto">
            <a:xfrm>
              <a:off x="4618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60" name="Oval 50"/>
            <p:cNvSpPr>
              <a:spLocks noChangeArrowheads="1"/>
            </p:cNvSpPr>
            <p:nvPr/>
          </p:nvSpPr>
          <p:spPr bwMode="auto">
            <a:xfrm>
              <a:off x="4890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61" name="Oval 51"/>
            <p:cNvSpPr>
              <a:spLocks noChangeArrowheads="1"/>
            </p:cNvSpPr>
            <p:nvPr/>
          </p:nvSpPr>
          <p:spPr bwMode="auto">
            <a:xfrm>
              <a:off x="4890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62" name="Oval 52"/>
            <p:cNvSpPr>
              <a:spLocks noChangeArrowheads="1"/>
            </p:cNvSpPr>
            <p:nvPr/>
          </p:nvSpPr>
          <p:spPr bwMode="auto">
            <a:xfrm>
              <a:off x="4886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63" name="Oval 53"/>
            <p:cNvSpPr>
              <a:spLocks noChangeArrowheads="1"/>
            </p:cNvSpPr>
            <p:nvPr/>
          </p:nvSpPr>
          <p:spPr bwMode="auto">
            <a:xfrm>
              <a:off x="5136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64" name="Oval 54"/>
            <p:cNvSpPr>
              <a:spLocks noChangeArrowheads="1"/>
            </p:cNvSpPr>
            <p:nvPr/>
          </p:nvSpPr>
          <p:spPr bwMode="auto">
            <a:xfrm>
              <a:off x="5136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65" name="Oval 55"/>
            <p:cNvSpPr>
              <a:spLocks noChangeArrowheads="1"/>
            </p:cNvSpPr>
            <p:nvPr/>
          </p:nvSpPr>
          <p:spPr bwMode="auto">
            <a:xfrm>
              <a:off x="5132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66" name="Text Box 56"/>
            <p:cNvSpPr txBox="1">
              <a:spLocks noChangeArrowheads="1"/>
            </p:cNvSpPr>
            <p:nvPr/>
          </p:nvSpPr>
          <p:spPr bwMode="auto">
            <a:xfrm>
              <a:off x="3812" y="3601"/>
              <a:ext cx="73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dirty="0" smtClean="0">
                  <a:solidFill>
                    <a:srgbClr val="0000FF"/>
                  </a:solidFill>
                </a:rPr>
                <a:t>crossbar</a:t>
              </a:r>
            </a:p>
            <a:p>
              <a:r>
                <a:rPr lang="zh-CN" altLang="en-US" sz="2000" dirty="0" smtClean="0">
                  <a:solidFill>
                    <a:srgbClr val="0000FF"/>
                  </a:solidFill>
                  <a:latin typeface="+mn-ea"/>
                  <a:ea typeface="+mn-ea"/>
                </a:rPr>
                <a:t>交叉式</a:t>
              </a:r>
              <a:endParaRPr lang="en-US" altLang="zh-CN" sz="2000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61467" name="Freeform 57"/>
            <p:cNvSpPr>
              <a:spLocks/>
            </p:cNvSpPr>
            <p:nvPr/>
          </p:nvSpPr>
          <p:spPr bwMode="auto">
            <a:xfrm>
              <a:off x="3900" y="2796"/>
              <a:ext cx="972" cy="1269"/>
            </a:xfrm>
            <a:custGeom>
              <a:avLst/>
              <a:gdLst>
                <a:gd name="T0" fmla="*/ 0 w 972"/>
                <a:gd name="T1" fmla="*/ 3 h 1266"/>
                <a:gd name="T2" fmla="*/ 969 w 972"/>
                <a:gd name="T3" fmla="*/ 0 h 1266"/>
                <a:gd name="T4" fmla="*/ 972 w 972"/>
                <a:gd name="T5" fmla="*/ 1308 h 1266"/>
                <a:gd name="T6" fmla="*/ 0 60000 65536"/>
                <a:gd name="T7" fmla="*/ 0 60000 65536"/>
                <a:gd name="T8" fmla="*/ 0 60000 65536"/>
                <a:gd name="T9" fmla="*/ 0 w 972"/>
                <a:gd name="T10" fmla="*/ 0 h 1266"/>
                <a:gd name="T11" fmla="*/ 972 w 972"/>
                <a:gd name="T12" fmla="*/ 1266 h 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2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61" name="Rectangle 7"/>
          <p:cNvSpPr txBox="1">
            <a:spLocks noChangeArrowheads="1"/>
          </p:cNvSpPr>
          <p:nvPr/>
        </p:nvSpPr>
        <p:spPr>
          <a:xfrm>
            <a:off x="5231905" y="6624784"/>
            <a:ext cx="208823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4.2.2 Switching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66277" y="1525358"/>
            <a:ext cx="234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</a:rPr>
              <a:t>nterconnection net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（片内）互联线网络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7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2" y="807690"/>
            <a:ext cx="3777679" cy="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921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zh-CN" sz="3600">
                <a:ea typeface="ＭＳ Ｐゴシック" panose="020B0600070205080204" pitchFamily="34" charset="-128"/>
              </a:rPr>
              <a:t>Input port queuing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5838" y="980728"/>
            <a:ext cx="8160642" cy="26495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fabric slower than input ports combined -&gt; queueing may occur at input queues </a:t>
            </a:r>
          </a:p>
          <a:p>
            <a:pPr lvl="1"/>
            <a:r>
              <a:rPr lang="en-US" altLang="zh-CN" sz="2000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queueing delay and loss due to input buffer overflow!</a:t>
            </a:r>
            <a:endParaRPr lang="en-US" altLang="zh-CN" sz="2000" dirty="0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r>
              <a:rPr lang="en-US" altLang="zh-CN" sz="24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Head-of-the-Line (HOL) blocking: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queued datagram at front of queue prevents others in queue from moving forward</a:t>
            </a:r>
          </a:p>
        </p:txBody>
      </p:sp>
      <p:grpSp>
        <p:nvGrpSpPr>
          <p:cNvPr id="62468" name="Group 7"/>
          <p:cNvGrpSpPr>
            <a:grpSpLocks/>
          </p:cNvGrpSpPr>
          <p:nvPr/>
        </p:nvGrpSpPr>
        <p:grpSpPr bwMode="auto">
          <a:xfrm>
            <a:off x="2913063" y="3562622"/>
            <a:ext cx="3027362" cy="1809750"/>
            <a:chOff x="523" y="976"/>
            <a:chExt cx="2099" cy="1356"/>
          </a:xfrm>
        </p:grpSpPr>
        <p:sp>
          <p:nvSpPr>
            <p:cNvPr id="62515" name="Rectangle 8"/>
            <p:cNvSpPr>
              <a:spLocks noChangeArrowheads="1"/>
            </p:cNvSpPr>
            <p:nvPr/>
          </p:nvSpPr>
          <p:spPr bwMode="auto">
            <a:xfrm>
              <a:off x="1208" y="976"/>
              <a:ext cx="745" cy="1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62516" name="Group 9"/>
            <p:cNvGrpSpPr>
              <a:grpSpLocks/>
            </p:cNvGrpSpPr>
            <p:nvPr/>
          </p:nvGrpSpPr>
          <p:grpSpPr bwMode="auto">
            <a:xfrm>
              <a:off x="804" y="997"/>
              <a:ext cx="249" cy="1295"/>
              <a:chOff x="748" y="997"/>
              <a:chExt cx="249" cy="1295"/>
            </a:xfrm>
          </p:grpSpPr>
          <p:sp>
            <p:nvSpPr>
              <p:cNvPr id="62535" name="Rectangle 10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2536" name="Rectangle 11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2537" name="Rectangle 12"/>
              <p:cNvSpPr>
                <a:spLocks noChangeArrowheads="1"/>
              </p:cNvSpPr>
              <p:nvPr/>
            </p:nvSpPr>
            <p:spPr bwMode="auto">
              <a:xfrm>
                <a:off x="748" y="1938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2517" name="Group 13"/>
            <p:cNvGrpSpPr>
              <a:grpSpLocks/>
            </p:cNvGrpSpPr>
            <p:nvPr/>
          </p:nvGrpSpPr>
          <p:grpSpPr bwMode="auto">
            <a:xfrm>
              <a:off x="2109" y="1002"/>
              <a:ext cx="249" cy="1295"/>
              <a:chOff x="748" y="997"/>
              <a:chExt cx="249" cy="1295"/>
            </a:xfrm>
          </p:grpSpPr>
          <p:sp>
            <p:nvSpPr>
              <p:cNvPr id="62532" name="Rectangle 14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2533" name="Rectangle 15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2534" name="Rectangle 16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518" name="Line 17"/>
            <p:cNvSpPr>
              <a:spLocks noChangeShapeType="1"/>
            </p:cNvSpPr>
            <p:nvPr/>
          </p:nvSpPr>
          <p:spPr bwMode="auto">
            <a:xfrm>
              <a:off x="1946" y="1181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519" name="Line 18"/>
            <p:cNvSpPr>
              <a:spLocks noChangeShapeType="1"/>
            </p:cNvSpPr>
            <p:nvPr/>
          </p:nvSpPr>
          <p:spPr bwMode="auto">
            <a:xfrm>
              <a:off x="1940" y="164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520" name="Line 19"/>
            <p:cNvSpPr>
              <a:spLocks noChangeShapeType="1"/>
            </p:cNvSpPr>
            <p:nvPr/>
          </p:nvSpPr>
          <p:spPr bwMode="auto">
            <a:xfrm>
              <a:off x="1940" y="2119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521" name="Line 20"/>
            <p:cNvSpPr>
              <a:spLocks noChangeShapeType="1"/>
            </p:cNvSpPr>
            <p:nvPr/>
          </p:nvSpPr>
          <p:spPr bwMode="auto">
            <a:xfrm>
              <a:off x="1044" y="116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522" name="Line 21"/>
            <p:cNvSpPr>
              <a:spLocks noChangeShapeType="1"/>
            </p:cNvSpPr>
            <p:nvPr/>
          </p:nvSpPr>
          <p:spPr bwMode="auto">
            <a:xfrm>
              <a:off x="1038" y="162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523" name="Line 22"/>
            <p:cNvSpPr>
              <a:spLocks noChangeShapeType="1"/>
            </p:cNvSpPr>
            <p:nvPr/>
          </p:nvSpPr>
          <p:spPr bwMode="auto">
            <a:xfrm>
              <a:off x="1038" y="2102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62524" name="Group 23"/>
            <p:cNvGrpSpPr>
              <a:grpSpLocks/>
            </p:cNvGrpSpPr>
            <p:nvPr/>
          </p:nvGrpSpPr>
          <p:grpSpPr bwMode="auto">
            <a:xfrm>
              <a:off x="523" y="1169"/>
              <a:ext cx="288" cy="939"/>
              <a:chOff x="-60" y="1148"/>
              <a:chExt cx="168" cy="939"/>
            </a:xfrm>
          </p:grpSpPr>
          <p:sp>
            <p:nvSpPr>
              <p:cNvPr id="62529" name="Line 24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530" name="Line 25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531" name="Line 26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2525" name="Group 27"/>
            <p:cNvGrpSpPr>
              <a:grpSpLocks/>
            </p:cNvGrpSpPr>
            <p:nvPr/>
          </p:nvGrpSpPr>
          <p:grpSpPr bwMode="auto">
            <a:xfrm>
              <a:off x="2334" y="1173"/>
              <a:ext cx="288" cy="939"/>
              <a:chOff x="-60" y="1148"/>
              <a:chExt cx="168" cy="939"/>
            </a:xfrm>
          </p:grpSpPr>
          <p:sp>
            <p:nvSpPr>
              <p:cNvPr id="62526" name="Line 28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527" name="Line 29"/>
              <p:cNvSpPr>
                <a:spLocks noChangeShapeType="1"/>
              </p:cNvSpPr>
              <p:nvPr/>
            </p:nvSpPr>
            <p:spPr bwMode="auto">
              <a:xfrm>
                <a:off x="-60" y="161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528" name="Line 30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62469" name="Rectangle 55"/>
          <p:cNvSpPr>
            <a:spLocks noChangeArrowheads="1"/>
          </p:cNvSpPr>
          <p:nvPr/>
        </p:nvSpPr>
        <p:spPr bwMode="auto">
          <a:xfrm>
            <a:off x="3365501" y="3559448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62470" name="Rectangle 56"/>
          <p:cNvSpPr>
            <a:spLocks noChangeArrowheads="1"/>
          </p:cNvSpPr>
          <p:nvPr/>
        </p:nvSpPr>
        <p:spPr bwMode="auto">
          <a:xfrm>
            <a:off x="3351213" y="4291285"/>
            <a:ext cx="252412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62471" name="Rectangle 57"/>
          <p:cNvSpPr>
            <a:spLocks noChangeArrowheads="1"/>
          </p:cNvSpPr>
          <p:nvPr/>
        </p:nvSpPr>
        <p:spPr bwMode="auto">
          <a:xfrm>
            <a:off x="3349626" y="4926286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62472" name="Rectangle 58"/>
          <p:cNvSpPr>
            <a:spLocks noChangeArrowheads="1"/>
          </p:cNvSpPr>
          <p:nvPr/>
        </p:nvSpPr>
        <p:spPr bwMode="auto">
          <a:xfrm>
            <a:off x="3006726" y="3554685"/>
            <a:ext cx="252413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62473" name="Rectangle 59"/>
          <p:cNvSpPr>
            <a:spLocks noChangeArrowheads="1"/>
          </p:cNvSpPr>
          <p:nvPr/>
        </p:nvSpPr>
        <p:spPr bwMode="auto">
          <a:xfrm>
            <a:off x="3001963" y="4915173"/>
            <a:ext cx="252412" cy="131763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62474" name="Line 60"/>
          <p:cNvSpPr>
            <a:spLocks noChangeShapeType="1"/>
          </p:cNvSpPr>
          <p:nvPr/>
        </p:nvSpPr>
        <p:spPr bwMode="auto">
          <a:xfrm>
            <a:off x="3657600" y="3615011"/>
            <a:ext cx="1479550" cy="15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2475" name="Freeform 61"/>
          <p:cNvSpPr>
            <a:spLocks/>
          </p:cNvSpPr>
          <p:nvPr/>
        </p:nvSpPr>
        <p:spPr bwMode="auto">
          <a:xfrm>
            <a:off x="3702051" y="4013472"/>
            <a:ext cx="1395413" cy="979488"/>
          </a:xfrm>
          <a:custGeom>
            <a:avLst/>
            <a:gdLst>
              <a:gd name="T0" fmla="*/ 0 w 967"/>
              <a:gd name="T1" fmla="*/ 2147483647 h 735"/>
              <a:gd name="T2" fmla="*/ 2147483647 w 967"/>
              <a:gd name="T3" fmla="*/ 2147483647 h 735"/>
              <a:gd name="T4" fmla="*/ 2147483647 w 967"/>
              <a:gd name="T5" fmla="*/ 0 h 735"/>
              <a:gd name="T6" fmla="*/ 0 60000 65536"/>
              <a:gd name="T7" fmla="*/ 0 60000 65536"/>
              <a:gd name="T8" fmla="*/ 0 60000 65536"/>
              <a:gd name="T9" fmla="*/ 0 w 967"/>
              <a:gd name="T10" fmla="*/ 0 h 735"/>
              <a:gd name="T11" fmla="*/ 967 w 967"/>
              <a:gd name="T12" fmla="*/ 735 h 7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2476" name="Text Box 62"/>
          <p:cNvSpPr txBox="1">
            <a:spLocks noChangeArrowheads="1"/>
          </p:cNvSpPr>
          <p:nvPr/>
        </p:nvSpPr>
        <p:spPr bwMode="auto">
          <a:xfrm>
            <a:off x="2873375" y="5469211"/>
            <a:ext cx="3390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output port contention:</a:t>
            </a:r>
          </a:p>
          <a:p>
            <a:pPr algn="ctr"/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only one red datagram can be transferred.</a:t>
            </a:r>
            <a:b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</a:rPr>
              <a:t>lower red packet is blocked</a:t>
            </a:r>
          </a:p>
        </p:txBody>
      </p:sp>
      <p:sp>
        <p:nvSpPr>
          <p:cNvPr id="62477" name="Text Box 64"/>
          <p:cNvSpPr txBox="1">
            <a:spLocks noChangeArrowheads="1"/>
          </p:cNvSpPr>
          <p:nvPr/>
        </p:nvSpPr>
        <p:spPr bwMode="auto">
          <a:xfrm>
            <a:off x="4051301" y="4359548"/>
            <a:ext cx="7477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switch</a:t>
            </a:r>
          </a:p>
          <a:p>
            <a:r>
              <a:rPr lang="en-US" altLang="zh-CN" sz="1600">
                <a:solidFill>
                  <a:srgbClr val="0000FF"/>
                </a:solidFill>
              </a:rPr>
              <a:t>fabric</a:t>
            </a:r>
          </a:p>
        </p:txBody>
      </p:sp>
      <p:sp>
        <p:nvSpPr>
          <p:cNvPr id="62478" name="Line 73"/>
          <p:cNvSpPr>
            <a:spLocks noChangeShapeType="1"/>
          </p:cNvSpPr>
          <p:nvPr/>
        </p:nvSpPr>
        <p:spPr bwMode="auto">
          <a:xfrm>
            <a:off x="3648076" y="4359547"/>
            <a:ext cx="1458913" cy="1905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6403976" y="3583260"/>
            <a:ext cx="3027363" cy="3086100"/>
            <a:chOff x="3074" y="2025"/>
            <a:chExt cx="1907" cy="1944"/>
          </a:xfrm>
        </p:grpSpPr>
        <p:grpSp>
          <p:nvGrpSpPr>
            <p:cNvPr id="62482" name="Group 31"/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62492" name="Rectangle 32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62493" name="Group 33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62512" name="Rectangle 34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513" name="Rectangle 35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514" name="Rectangle 36"/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2494" name="Group 37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2509" name="Rectangle 38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510" name="Rectangle 39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511" name="Rectangle 40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62495" name="Line 41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496" name="Line 42"/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497" name="Line 43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498" name="Line 44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499" name="Line 45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500" name="Line 46"/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62501" name="Group 47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2506" name="Line 48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507" name="Line 49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508" name="Line 50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2502" name="Group 51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2503" name="Line 52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504" name="Line 53"/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505" name="Line 54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</p:grpSp>
        <p:sp>
          <p:nvSpPr>
            <p:cNvPr id="62483" name="Text Box 63"/>
            <p:cNvSpPr txBox="1">
              <a:spLocks noChangeArrowheads="1"/>
            </p:cNvSpPr>
            <p:nvPr/>
          </p:nvSpPr>
          <p:spPr bwMode="auto">
            <a:xfrm>
              <a:off x="3287" y="3219"/>
              <a:ext cx="140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mic Sans MS" panose="030F0702030302020204" pitchFamily="66" charset="0"/>
                </a:rPr>
                <a:t>one packet time later: green packet experiences HOL blocking</a:t>
              </a:r>
              <a:endParaRPr lang="en-US" altLang="zh-CN" sz="1800" i="1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2484" name="Text Box 65"/>
            <p:cNvSpPr txBox="1">
              <a:spLocks noChangeArrowheads="1"/>
            </p:cNvSpPr>
            <p:nvPr/>
          </p:nvSpPr>
          <p:spPr bwMode="auto">
            <a:xfrm>
              <a:off x="3778" y="2507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switch</a:t>
              </a:r>
            </a:p>
            <a:p>
              <a:r>
                <a:rPr lang="en-US" altLang="zh-CN" sz="1600">
                  <a:solidFill>
                    <a:srgbClr val="0000FF"/>
                  </a:solidFill>
                </a:rPr>
                <a:t>fabric</a:t>
              </a:r>
            </a:p>
          </p:txBody>
        </p:sp>
        <p:sp>
          <p:nvSpPr>
            <p:cNvPr id="62485" name="Rectangle 66"/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2486" name="Rectangle 69"/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2487" name="Rectangle 70"/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2488" name="Freeform 71"/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65 h 735"/>
                <a:gd name="T2" fmla="*/ 134 w 967"/>
                <a:gd name="T3" fmla="*/ 65 h 735"/>
                <a:gd name="T4" fmla="*/ 251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489" name="Freeform 72"/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  <a:gd name="T9" fmla="*/ 0 w 860"/>
                <a:gd name="T10" fmla="*/ 0 h 437"/>
                <a:gd name="T11" fmla="*/ 860 w 860"/>
                <a:gd name="T12" fmla="*/ 437 h 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490" name="Rectangle 76"/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2491" name="Rectangle 77"/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75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74" name="Rectangle 7"/>
          <p:cNvSpPr txBox="1">
            <a:spLocks noChangeArrowheads="1"/>
          </p:cNvSpPr>
          <p:nvPr/>
        </p:nvSpPr>
        <p:spPr>
          <a:xfrm>
            <a:off x="4799015" y="6624784"/>
            <a:ext cx="252112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4.2.4 Where Does Queuing Occur? </a:t>
            </a:r>
          </a:p>
        </p:txBody>
      </p:sp>
    </p:spTree>
    <p:extLst>
      <p:ext uri="{BB962C8B-B14F-4D97-AF65-F5344CB8AC3E}">
        <p14:creationId xmlns:p14="http://schemas.microsoft.com/office/powerpoint/2010/main" val="77829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60" y="949548"/>
            <a:ext cx="3053028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27238" y="255588"/>
            <a:ext cx="7772400" cy="6858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/>
              <a:t>Output ports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4091" y="3645024"/>
            <a:ext cx="6186085" cy="116046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800" i="1" dirty="0">
                <a:solidFill>
                  <a:srgbClr val="CC0000"/>
                </a:solidFill>
              </a:rPr>
              <a:t>buffering</a:t>
            </a:r>
            <a:r>
              <a:rPr lang="en-US" sz="1800" dirty="0"/>
              <a:t> required when datagrams arrive from fabric faster than the transmission rate</a:t>
            </a:r>
            <a:endParaRPr lang="en-US" sz="18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sz="1800" i="1" dirty="0">
                <a:solidFill>
                  <a:srgbClr val="CC0000"/>
                </a:solidFill>
              </a:rPr>
              <a:t>scheduling discipline</a:t>
            </a:r>
            <a:r>
              <a:rPr lang="en-US" sz="1800" dirty="0"/>
              <a:t> chooses among queued datagrams for transmission</a:t>
            </a:r>
            <a:endParaRPr lang="en-US" sz="18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3930651" y="1473200"/>
            <a:ext cx="4568825" cy="1836738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6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6853239" y="1931989"/>
            <a:ext cx="1417637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</a:rPr>
              <a:t>line</a:t>
            </a:r>
          </a:p>
          <a:p>
            <a:pPr algn="ctr"/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</a:rPr>
              <a:t>termination</a:t>
            </a: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5543551" y="165893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6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5365750" y="237807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6699250" y="2335214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 flipV="1">
            <a:off x="8256588" y="2376489"/>
            <a:ext cx="736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3498" name="Rectangle 13"/>
          <p:cNvSpPr>
            <a:spLocks noChangeArrowheads="1"/>
          </p:cNvSpPr>
          <p:nvPr/>
        </p:nvSpPr>
        <p:spPr bwMode="auto">
          <a:xfrm>
            <a:off x="5576889" y="1968501"/>
            <a:ext cx="1055687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</a:rPr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</a:rPr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</a:rPr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</a:rPr>
              <a:t>(send)</a:t>
            </a:r>
          </a:p>
        </p:txBody>
      </p:sp>
      <p:sp>
        <p:nvSpPr>
          <p:cNvPr id="63499" name="Rectangle 16"/>
          <p:cNvSpPr>
            <a:spLocks noChangeArrowheads="1"/>
          </p:cNvSpPr>
          <p:nvPr/>
        </p:nvSpPr>
        <p:spPr bwMode="auto">
          <a:xfrm>
            <a:off x="2371725" y="1762126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</a:rPr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</a:rPr>
              <a:t>fabric</a:t>
            </a:r>
          </a:p>
        </p:txBody>
      </p:sp>
      <p:grpSp>
        <p:nvGrpSpPr>
          <p:cNvPr id="63500" name="Group 28"/>
          <p:cNvGrpSpPr>
            <a:grpSpLocks/>
          </p:cNvGrpSpPr>
          <p:nvPr/>
        </p:nvGrpSpPr>
        <p:grpSpPr bwMode="auto">
          <a:xfrm>
            <a:off x="4083051" y="1609725"/>
            <a:ext cx="1247775" cy="1504950"/>
            <a:chOff x="3180" y="909"/>
            <a:chExt cx="786" cy="948"/>
          </a:xfrm>
        </p:grpSpPr>
        <p:sp>
          <p:nvSpPr>
            <p:cNvPr id="63508" name="Rectangle 8"/>
            <p:cNvSpPr>
              <a:spLocks noChangeArrowheads="1"/>
            </p:cNvSpPr>
            <p:nvPr/>
          </p:nvSpPr>
          <p:spPr bwMode="auto">
            <a:xfrm>
              <a:off x="3180" y="909"/>
              <a:ext cx="786" cy="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3509" name="Text Box 14"/>
            <p:cNvSpPr txBox="1">
              <a:spLocks noChangeArrowheads="1"/>
            </p:cNvSpPr>
            <p:nvPr/>
          </p:nvSpPr>
          <p:spPr bwMode="auto">
            <a:xfrm>
              <a:off x="3263" y="917"/>
              <a:ext cx="663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>
                  <a:solidFill>
                    <a:srgbClr val="0000FF"/>
                  </a:solidFill>
                </a:rPr>
                <a:t>datagram</a:t>
              </a:r>
            </a:p>
            <a:p>
              <a:pPr algn="ctr"/>
              <a:r>
                <a:rPr lang="en-US" altLang="zh-CN" sz="1600">
                  <a:solidFill>
                    <a:srgbClr val="0000FF"/>
                  </a:solidFill>
                </a:rPr>
                <a:t>buffer</a:t>
              </a:r>
            </a:p>
            <a:p>
              <a:pPr algn="ctr"/>
              <a:endParaRPr lang="en-US" altLang="zh-CN" sz="1600">
                <a:solidFill>
                  <a:srgbClr val="0000FF"/>
                </a:solidFill>
              </a:endParaRPr>
            </a:p>
            <a:p>
              <a:pPr algn="ctr"/>
              <a:endParaRPr lang="en-US" altLang="zh-CN" sz="1600">
                <a:solidFill>
                  <a:srgbClr val="0000FF"/>
                </a:solidFill>
              </a:endParaRPr>
            </a:p>
            <a:p>
              <a:pPr algn="ctr"/>
              <a:r>
                <a:rPr lang="en-US" altLang="zh-CN" sz="1600">
                  <a:solidFill>
                    <a:srgbClr val="0000FF"/>
                  </a:solidFill>
                </a:rPr>
                <a:t>queueing</a:t>
              </a:r>
            </a:p>
          </p:txBody>
        </p:sp>
        <p:grpSp>
          <p:nvGrpSpPr>
            <p:cNvPr id="63510" name="Group 17"/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63511" name="Rectangle 18"/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3512" name="Line 19"/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3513" name="Line 20"/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3514" name="Line 21"/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3515" name="Line 22"/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3516" name="Line 23"/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3517" name="Line 24"/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3518" name="Line 25"/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3519" name="Line 26"/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63501" name="Line 27"/>
          <p:cNvSpPr>
            <a:spLocks noChangeShapeType="1"/>
          </p:cNvSpPr>
          <p:nvPr/>
        </p:nvSpPr>
        <p:spPr bwMode="auto">
          <a:xfrm>
            <a:off x="3294063" y="1338263"/>
            <a:ext cx="11112" cy="219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3502" name="Line 9"/>
          <p:cNvSpPr>
            <a:spLocks noChangeShapeType="1"/>
          </p:cNvSpPr>
          <p:nvPr/>
        </p:nvSpPr>
        <p:spPr bwMode="auto">
          <a:xfrm flipV="1">
            <a:off x="3286126" y="2420938"/>
            <a:ext cx="925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3503" name="TextBox 1"/>
          <p:cNvSpPr txBox="1">
            <a:spLocks noChangeArrowheads="1"/>
          </p:cNvSpPr>
          <p:nvPr/>
        </p:nvSpPr>
        <p:spPr bwMode="auto">
          <a:xfrm>
            <a:off x="5746751" y="293688"/>
            <a:ext cx="458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i="1">
                <a:solidFill>
                  <a:srgbClr val="CC0000"/>
                </a:solidFill>
                <a:latin typeface="Tahoma" panose="020B0604030504040204" pitchFamily="34" charset="0"/>
              </a:rPr>
              <a:t>This slide in HUGELY important!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81639" y="4758978"/>
            <a:ext cx="4822825" cy="830262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Datagram (packets) can be lost due to congestion, lack of buffers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198939" y="5693494"/>
            <a:ext cx="6124575" cy="831850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Priority scheduling – who gets best performance, network neutrality</a:t>
            </a:r>
          </a:p>
        </p:txBody>
      </p:sp>
      <p:sp>
        <p:nvSpPr>
          <p:cNvPr id="34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32" name="Rectangle 7"/>
          <p:cNvSpPr txBox="1">
            <a:spLocks noChangeArrowheads="1"/>
          </p:cNvSpPr>
          <p:nvPr/>
        </p:nvSpPr>
        <p:spPr>
          <a:xfrm>
            <a:off x="4799015" y="6624784"/>
            <a:ext cx="252112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4.2.4 Where Does Queuing Occur? </a:t>
            </a:r>
          </a:p>
        </p:txBody>
      </p:sp>
    </p:spTree>
    <p:extLst>
      <p:ext uri="{BB962C8B-B14F-4D97-AF65-F5344CB8AC3E}">
        <p14:creationId xmlns:p14="http://schemas.microsoft.com/office/powerpoint/2010/main" val="33265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8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879698"/>
            <a:ext cx="5354364" cy="9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96850"/>
            <a:ext cx="7772400" cy="730250"/>
          </a:xfrm>
        </p:spPr>
        <p:txBody>
          <a:bodyPr/>
          <a:lstStyle/>
          <a:p>
            <a:r>
              <a:rPr lang="en-US" altLang="zh-CN" sz="4000" dirty="0">
                <a:ea typeface="ＭＳ Ｐゴシック" panose="020B0600070205080204" pitchFamily="34" charset="-128"/>
              </a:rPr>
              <a:t>Output port queueing</a:t>
            </a:r>
            <a:endParaRPr lang="en-US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25" y="4602164"/>
            <a:ext cx="7772400" cy="11906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buffering when arrival rate via switch exceeds output line speed</a:t>
            </a:r>
          </a:p>
          <a:p>
            <a:r>
              <a:rPr lang="en-US" altLang="zh-CN" i="1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queueing (delay) and loss due to output port buffer overflow!</a:t>
            </a:r>
            <a:endParaRPr lang="en-US" altLang="zh-CN" smtClean="0">
              <a:solidFill>
                <a:srgbClr val="CC0000"/>
              </a:solidFill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64516" name="Group 78"/>
          <p:cNvGrpSpPr>
            <a:grpSpLocks/>
          </p:cNvGrpSpPr>
          <p:nvPr/>
        </p:nvGrpSpPr>
        <p:grpSpPr bwMode="auto">
          <a:xfrm>
            <a:off x="2408239" y="1477963"/>
            <a:ext cx="7412037" cy="2870200"/>
            <a:chOff x="550" y="931"/>
            <a:chExt cx="4669" cy="1808"/>
          </a:xfrm>
        </p:grpSpPr>
        <p:grpSp>
          <p:nvGrpSpPr>
            <p:cNvPr id="64519" name="Group 29"/>
            <p:cNvGrpSpPr>
              <a:grpSpLocks/>
            </p:cNvGrpSpPr>
            <p:nvPr/>
          </p:nvGrpSpPr>
          <p:grpSpPr bwMode="auto">
            <a:xfrm>
              <a:off x="699" y="948"/>
              <a:ext cx="2099" cy="1356"/>
              <a:chOff x="523" y="976"/>
              <a:chExt cx="2099" cy="1356"/>
            </a:xfrm>
          </p:grpSpPr>
          <p:sp>
            <p:nvSpPr>
              <p:cNvPr id="64565" name="Rectangle 6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64566" name="Group 10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64585" name="Rectangle 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86" name="Rectangle 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87" name="Rectangle 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4567" name="Group 11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4582" name="Rectangle 12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83" name="Rectangle 13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84" name="Rectangle 14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64568" name="Line 15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69" name="Line 16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70" name="Line 17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71" name="Line 18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72" name="Line 19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73" name="Line 20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64574" name="Group 24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4579" name="Line 2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80" name="Line 2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81" name="Line 2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4575" name="Group 25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4576" name="Line 26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77" name="Line 27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78" name="Line 28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</p:grpSp>
        <p:grpSp>
          <p:nvGrpSpPr>
            <p:cNvPr id="64520" name="Group 30"/>
            <p:cNvGrpSpPr>
              <a:grpSpLocks/>
            </p:cNvGrpSpPr>
            <p:nvPr/>
          </p:nvGrpSpPr>
          <p:grpSpPr bwMode="auto">
            <a:xfrm>
              <a:off x="3120" y="931"/>
              <a:ext cx="2099" cy="1356"/>
              <a:chOff x="523" y="976"/>
              <a:chExt cx="2099" cy="1356"/>
            </a:xfrm>
          </p:grpSpPr>
          <p:sp>
            <p:nvSpPr>
              <p:cNvPr id="64542" name="Rectangle 31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64543" name="Group 32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64562" name="Rectangle 33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63" name="Rectangle 34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64" name="Rectangle 35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4544" name="Group 36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4559" name="Rectangle 3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60" name="Rectangle 3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61" name="Rectangle 3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64545" name="Line 40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46" name="Line 41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47" name="Line 42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48" name="Line 43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49" name="Line 44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50" name="Line 45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64551" name="Group 46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4556" name="Line 47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57" name="Line 48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58" name="Line 49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4552" name="Group 50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4553" name="Line 5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54" name="Line 5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55" name="Line 5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</p:grpSp>
        <p:sp>
          <p:nvSpPr>
            <p:cNvPr id="64521" name="Rectangle 54"/>
            <p:cNvSpPr>
              <a:spLocks noChangeArrowheads="1"/>
            </p:cNvSpPr>
            <p:nvPr/>
          </p:nvSpPr>
          <p:spPr bwMode="auto">
            <a:xfrm>
              <a:off x="1012" y="101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22" name="Rectangle 55"/>
            <p:cNvSpPr>
              <a:spLocks noChangeArrowheads="1"/>
            </p:cNvSpPr>
            <p:nvPr/>
          </p:nvSpPr>
          <p:spPr bwMode="auto">
            <a:xfrm>
              <a:off x="1003" y="1494"/>
              <a:ext cx="175" cy="9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23" name="Rectangle 56"/>
            <p:cNvSpPr>
              <a:spLocks noChangeArrowheads="1"/>
            </p:cNvSpPr>
            <p:nvPr/>
          </p:nvSpPr>
          <p:spPr bwMode="auto">
            <a:xfrm>
              <a:off x="994" y="196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24" name="Rectangle 57"/>
            <p:cNvSpPr>
              <a:spLocks noChangeArrowheads="1"/>
            </p:cNvSpPr>
            <p:nvPr/>
          </p:nvSpPr>
          <p:spPr bwMode="auto">
            <a:xfrm>
              <a:off x="764" y="1017"/>
              <a:ext cx="175" cy="9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25" name="Rectangle 58"/>
            <p:cNvSpPr>
              <a:spLocks noChangeArrowheads="1"/>
            </p:cNvSpPr>
            <p:nvPr/>
          </p:nvSpPr>
          <p:spPr bwMode="auto">
            <a:xfrm>
              <a:off x="760" y="1953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26" name="Line 60"/>
            <p:cNvSpPr>
              <a:spLocks noChangeShapeType="1"/>
            </p:cNvSpPr>
            <p:nvPr/>
          </p:nvSpPr>
          <p:spPr bwMode="auto">
            <a:xfrm>
              <a:off x="1215" y="1054"/>
              <a:ext cx="102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4527" name="Freeform 62"/>
            <p:cNvSpPr>
              <a:spLocks/>
            </p:cNvSpPr>
            <p:nvPr/>
          </p:nvSpPr>
          <p:spPr bwMode="auto">
            <a:xfrm>
              <a:off x="1246" y="1285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4528" name="Text Box 63"/>
            <p:cNvSpPr txBox="1">
              <a:spLocks noChangeArrowheads="1"/>
            </p:cNvSpPr>
            <p:nvPr/>
          </p:nvSpPr>
          <p:spPr bwMode="auto">
            <a:xfrm>
              <a:off x="933" y="2335"/>
              <a:ext cx="15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FF"/>
                  </a:solidFill>
                </a:rPr>
                <a:t>at </a:t>
              </a:r>
              <a:r>
                <a:rPr lang="en-US" altLang="zh-CN" sz="1800" i="1">
                  <a:solidFill>
                    <a:srgbClr val="0000FF"/>
                  </a:solidFill>
                </a:rPr>
                <a:t>t,</a:t>
              </a:r>
              <a:r>
                <a:rPr lang="en-US" altLang="zh-CN" sz="1800">
                  <a:solidFill>
                    <a:srgbClr val="0000FF"/>
                  </a:solidFill>
                </a:rPr>
                <a:t> packets more</a:t>
              </a:r>
            </a:p>
            <a:p>
              <a:pPr algn="ctr"/>
              <a:r>
                <a:rPr lang="en-US" altLang="zh-CN" sz="1800">
                  <a:solidFill>
                    <a:srgbClr val="0000FF"/>
                  </a:solidFill>
                </a:rPr>
                <a:t>from input to output</a:t>
              </a:r>
              <a:endParaRPr lang="en-US" altLang="zh-CN" sz="1800" i="1">
                <a:solidFill>
                  <a:srgbClr val="0000FF"/>
                </a:solidFill>
              </a:endParaRPr>
            </a:p>
          </p:txBody>
        </p:sp>
        <p:sp>
          <p:nvSpPr>
            <p:cNvPr id="64529" name="Text Box 64"/>
            <p:cNvSpPr txBox="1">
              <a:spLocks noChangeArrowheads="1"/>
            </p:cNvSpPr>
            <p:nvPr/>
          </p:nvSpPr>
          <p:spPr bwMode="auto">
            <a:xfrm>
              <a:off x="3354" y="2325"/>
              <a:ext cx="1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FF"/>
                  </a:solidFill>
                </a:rPr>
                <a:t>one packet time later</a:t>
              </a:r>
              <a:endParaRPr lang="en-US" altLang="zh-CN" sz="1800" i="1">
                <a:solidFill>
                  <a:srgbClr val="0000FF"/>
                </a:solidFill>
              </a:endParaRPr>
            </a:p>
          </p:txBody>
        </p:sp>
        <p:sp>
          <p:nvSpPr>
            <p:cNvPr id="64530" name="Text Box 66"/>
            <p:cNvSpPr txBox="1">
              <a:spLocks noChangeArrowheads="1"/>
            </p:cNvSpPr>
            <p:nvPr/>
          </p:nvSpPr>
          <p:spPr bwMode="auto">
            <a:xfrm>
              <a:off x="1488" y="1545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switch</a:t>
              </a:r>
            </a:p>
            <a:p>
              <a:r>
                <a:rPr lang="en-US" altLang="zh-CN" sz="1600">
                  <a:solidFill>
                    <a:srgbClr val="0000FF"/>
                  </a:solidFill>
                </a:rPr>
                <a:t>fabric</a:t>
              </a:r>
            </a:p>
          </p:txBody>
        </p:sp>
        <p:sp>
          <p:nvSpPr>
            <p:cNvPr id="64531" name="Text Box 67"/>
            <p:cNvSpPr txBox="1">
              <a:spLocks noChangeArrowheads="1"/>
            </p:cNvSpPr>
            <p:nvPr/>
          </p:nvSpPr>
          <p:spPr bwMode="auto">
            <a:xfrm>
              <a:off x="3895" y="1479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switch</a:t>
              </a:r>
            </a:p>
            <a:p>
              <a:r>
                <a:rPr lang="en-US" altLang="zh-CN" sz="1600">
                  <a:solidFill>
                    <a:srgbClr val="0000FF"/>
                  </a:solidFill>
                </a:rPr>
                <a:t>fabric</a:t>
              </a:r>
            </a:p>
          </p:txBody>
        </p:sp>
        <p:sp>
          <p:nvSpPr>
            <p:cNvPr id="64532" name="Rectangle 68"/>
            <p:cNvSpPr>
              <a:spLocks noChangeArrowheads="1"/>
            </p:cNvSpPr>
            <p:nvPr/>
          </p:nvSpPr>
          <p:spPr bwMode="auto">
            <a:xfrm>
              <a:off x="4746" y="97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33" name="Rectangle 69"/>
            <p:cNvSpPr>
              <a:spLocks noChangeArrowheads="1"/>
            </p:cNvSpPr>
            <p:nvPr/>
          </p:nvSpPr>
          <p:spPr bwMode="auto">
            <a:xfrm>
              <a:off x="4746" y="1497"/>
              <a:ext cx="175" cy="9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34" name="Rectangle 70"/>
            <p:cNvSpPr>
              <a:spLocks noChangeArrowheads="1"/>
            </p:cNvSpPr>
            <p:nvPr/>
          </p:nvSpPr>
          <p:spPr bwMode="auto">
            <a:xfrm>
              <a:off x="4743" y="109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35" name="Rectangle 71"/>
            <p:cNvSpPr>
              <a:spLocks noChangeArrowheads="1"/>
            </p:cNvSpPr>
            <p:nvPr/>
          </p:nvSpPr>
          <p:spPr bwMode="auto">
            <a:xfrm>
              <a:off x="3445" y="1001"/>
              <a:ext cx="175" cy="9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36" name="Rectangle 72"/>
            <p:cNvSpPr>
              <a:spLocks noChangeArrowheads="1"/>
            </p:cNvSpPr>
            <p:nvPr/>
          </p:nvSpPr>
          <p:spPr bwMode="auto">
            <a:xfrm>
              <a:off x="3434" y="1965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37" name="Freeform 73"/>
            <p:cNvSpPr>
              <a:spLocks/>
            </p:cNvSpPr>
            <p:nvPr/>
          </p:nvSpPr>
          <p:spPr bwMode="auto">
            <a:xfrm>
              <a:off x="3682" y="1261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4538" name="Freeform 74"/>
            <p:cNvSpPr>
              <a:spLocks/>
            </p:cNvSpPr>
            <p:nvPr/>
          </p:nvSpPr>
          <p:spPr bwMode="auto">
            <a:xfrm>
              <a:off x="3669" y="1051"/>
              <a:ext cx="988" cy="951"/>
            </a:xfrm>
            <a:custGeom>
              <a:avLst/>
              <a:gdLst>
                <a:gd name="T0" fmla="*/ 0 w 1002"/>
                <a:gd name="T1" fmla="*/ 29707 h 480"/>
                <a:gd name="T2" fmla="*/ 429 w 1002"/>
                <a:gd name="T3" fmla="*/ 0 h 480"/>
                <a:gd name="T4" fmla="*/ 822 w 1002"/>
                <a:gd name="T5" fmla="*/ 6892561 h 480"/>
                <a:gd name="T6" fmla="*/ 0 60000 65536"/>
                <a:gd name="T7" fmla="*/ 0 60000 65536"/>
                <a:gd name="T8" fmla="*/ 0 60000 65536"/>
                <a:gd name="T9" fmla="*/ 0 w 1002"/>
                <a:gd name="T10" fmla="*/ 0 h 480"/>
                <a:gd name="T11" fmla="*/ 1002 w 100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2" h="480">
                  <a:moveTo>
                    <a:pt x="0" y="2"/>
                  </a:moveTo>
                  <a:lnTo>
                    <a:pt x="522" y="0"/>
                  </a:lnTo>
                  <a:lnTo>
                    <a:pt x="1002" y="48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4539" name="Line 75"/>
            <p:cNvSpPr>
              <a:spLocks noChangeShapeType="1"/>
            </p:cNvSpPr>
            <p:nvPr/>
          </p:nvSpPr>
          <p:spPr bwMode="auto">
            <a:xfrm>
              <a:off x="1208" y="1545"/>
              <a:ext cx="1012" cy="1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4540" name="Rectangle 76"/>
            <p:cNvSpPr>
              <a:spLocks noChangeArrowheads="1"/>
            </p:cNvSpPr>
            <p:nvPr/>
          </p:nvSpPr>
          <p:spPr bwMode="auto">
            <a:xfrm>
              <a:off x="550" y="1010"/>
              <a:ext cx="175" cy="9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41" name="Rectangle 77"/>
            <p:cNvSpPr>
              <a:spLocks noChangeArrowheads="1"/>
            </p:cNvSpPr>
            <p:nvPr/>
          </p:nvSpPr>
          <p:spPr bwMode="auto">
            <a:xfrm>
              <a:off x="3194" y="997"/>
              <a:ext cx="175" cy="9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77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76" name="Rectangle 7"/>
          <p:cNvSpPr txBox="1">
            <a:spLocks noChangeArrowheads="1"/>
          </p:cNvSpPr>
          <p:nvPr/>
        </p:nvSpPr>
        <p:spPr>
          <a:xfrm>
            <a:off x="4799015" y="6624784"/>
            <a:ext cx="252112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4.2.4 Where Does Queuing Occur? </a:t>
            </a:r>
          </a:p>
        </p:txBody>
      </p:sp>
    </p:spTree>
    <p:extLst>
      <p:ext uri="{BB962C8B-B14F-4D97-AF65-F5344CB8AC3E}">
        <p14:creationId xmlns:p14="http://schemas.microsoft.com/office/powerpoint/2010/main" val="38027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966067"/>
            <a:ext cx="4344812" cy="8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much buffering?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879642"/>
            <a:ext cx="11137899" cy="2304256"/>
          </a:xfrm>
        </p:spPr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RFC 3439 rule of thumb: average buffering equal to </a:t>
            </a:r>
            <a:r>
              <a:rPr lang="en-US" altLang="ja-JP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"typical" </a:t>
            </a:r>
            <a:r>
              <a:rPr lang="en-US" altLang="ja-JP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RTT (say 250 </a:t>
            </a:r>
            <a:r>
              <a:rPr lang="en-US" altLang="ja-JP" dirty="0" err="1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msec</a:t>
            </a:r>
            <a:r>
              <a:rPr lang="en-US" altLang="ja-JP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) times link capacity C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e.g., C = 10 </a:t>
            </a:r>
            <a:r>
              <a:rPr lang="en-US" altLang="zh-CN" dirty="0" err="1" smtClean="0">
                <a:ea typeface="ＭＳ Ｐゴシック" panose="020B0600070205080204" pitchFamily="34" charset="-128"/>
              </a:rPr>
              <a:t>Gpbs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 link: 2.5 </a:t>
            </a:r>
            <a:r>
              <a:rPr lang="en-US" altLang="zh-CN" dirty="0" err="1" smtClean="0">
                <a:ea typeface="ＭＳ Ｐゴシック" panose="020B0600070205080204" pitchFamily="34" charset="-128"/>
              </a:rPr>
              <a:t>Gbit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 buffer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recent recommendation: with 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flows, buffering equal to </a:t>
            </a:r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231904" y="3933056"/>
                <a:ext cx="1224136" cy="889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𝑅𝑇𝑇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3933056"/>
                <a:ext cx="1224136" cy="889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4799015" y="6624784"/>
            <a:ext cx="252112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4.2.4 Where Does Queuing Occur? </a:t>
            </a:r>
          </a:p>
        </p:txBody>
      </p:sp>
    </p:spTree>
    <p:extLst>
      <p:ext uri="{BB962C8B-B14F-4D97-AF65-F5344CB8AC3E}">
        <p14:creationId xmlns:p14="http://schemas.microsoft.com/office/powerpoint/2010/main" val="31303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4288"/>
            <a:ext cx="7772400" cy="1143001"/>
          </a:xfrm>
        </p:spPr>
        <p:txBody>
          <a:bodyPr/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Scheduling mechanisms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39850"/>
            <a:ext cx="8262938" cy="3582988"/>
          </a:xfrm>
        </p:spPr>
        <p:txBody>
          <a:bodyPr>
            <a:normAutofit lnSpcReduction="10000"/>
          </a:bodyPr>
          <a:lstStyle/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scheduling: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choose next packet to send on link</a:t>
            </a:r>
          </a:p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FIFO (first in first out) scheduling: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send in order of arrival to queue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real-world example?</a:t>
            </a:r>
          </a:p>
          <a:p>
            <a:pPr lvl="1"/>
            <a:r>
              <a:rPr lang="en-US" altLang="zh-CN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discard policy: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if packet arrives to full queue: who to discard?</a:t>
            </a:r>
          </a:p>
          <a:p>
            <a:pPr lvl="2">
              <a:lnSpc>
                <a:spcPts val="2275"/>
              </a:lnSpc>
            </a:pP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tail drop: </a:t>
            </a:r>
            <a:r>
              <a:rPr lang="en-US" altLang="zh-CN" sz="2400" dirty="0">
                <a:ea typeface="宋体" panose="02010600030101010101" pitchFamily="2" charset="-122"/>
              </a:rPr>
              <a:t>drop arriving packet</a:t>
            </a:r>
          </a:p>
          <a:p>
            <a:pPr lvl="2">
              <a:lnSpc>
                <a:spcPts val="2275"/>
              </a:lnSpc>
            </a:pP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priority: </a:t>
            </a:r>
            <a:r>
              <a:rPr lang="en-US" altLang="zh-CN" sz="2400" dirty="0">
                <a:ea typeface="宋体" panose="02010600030101010101" pitchFamily="2" charset="-122"/>
              </a:rPr>
              <a:t>drop/remove on priority basis</a:t>
            </a:r>
          </a:p>
          <a:p>
            <a:pPr lvl="2">
              <a:lnSpc>
                <a:spcPts val="2275"/>
              </a:lnSpc>
            </a:pP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random: </a:t>
            </a:r>
            <a:r>
              <a:rPr lang="en-US" altLang="zh-CN" sz="2400" dirty="0">
                <a:ea typeface="宋体" panose="02010600030101010101" pitchFamily="2" charset="-122"/>
              </a:rPr>
              <a:t>drop/remove randomly</a:t>
            </a:r>
          </a:p>
        </p:txBody>
      </p:sp>
      <p:pic>
        <p:nvPicPr>
          <p:cNvPr id="66563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27897"/>
            <a:ext cx="5786412" cy="7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564" name="Group 25"/>
          <p:cNvGrpSpPr>
            <a:grpSpLocks/>
          </p:cNvGrpSpPr>
          <p:nvPr/>
        </p:nvGrpSpPr>
        <p:grpSpPr bwMode="auto">
          <a:xfrm>
            <a:off x="5295900" y="5132388"/>
            <a:ext cx="939800" cy="565150"/>
            <a:chOff x="1670312" y="2562997"/>
            <a:chExt cx="940317" cy="565219"/>
          </a:xfrm>
        </p:grpSpPr>
        <p:grpSp>
          <p:nvGrpSpPr>
            <p:cNvPr id="66575" name="Group 28"/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66577" name="Rectangle 30"/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66578" name="Straight Connector 31"/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79" name="Straight Connector 32"/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0" name="Straight Connector 33"/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1" name="Straight Connector 34"/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2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3" name="Straight Connector 36"/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4" name="Straight Connector 37"/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576" name="Rectangle 29"/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000099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66565" name="Oval 27"/>
          <p:cNvSpPr>
            <a:spLocks noChangeArrowheads="1"/>
          </p:cNvSpPr>
          <p:nvPr/>
        </p:nvSpPr>
        <p:spPr bwMode="auto">
          <a:xfrm>
            <a:off x="6323014" y="5103813"/>
            <a:ext cx="63182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cxnSp>
        <p:nvCxnSpPr>
          <p:cNvPr id="66566" name="Straight Arrow Connector 11"/>
          <p:cNvCxnSpPr>
            <a:cxnSpLocks noChangeShapeType="1"/>
          </p:cNvCxnSpPr>
          <p:nvPr/>
        </p:nvCxnSpPr>
        <p:spPr bwMode="auto">
          <a:xfrm>
            <a:off x="4056063" y="5414963"/>
            <a:ext cx="1054100" cy="0"/>
          </a:xfrm>
          <a:prstGeom prst="straightConnector1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67" name="TextBox 17"/>
          <p:cNvSpPr txBox="1">
            <a:spLocks noChangeArrowheads="1"/>
          </p:cNvSpPr>
          <p:nvPr/>
        </p:nvSpPr>
        <p:spPr bwMode="auto">
          <a:xfrm>
            <a:off x="5038726" y="5699126"/>
            <a:ext cx="1273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queue</a:t>
            </a:r>
          </a:p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(waiting area)</a:t>
            </a:r>
          </a:p>
        </p:txBody>
      </p:sp>
      <p:sp>
        <p:nvSpPr>
          <p:cNvPr id="66568" name="TextBox 18"/>
          <p:cNvSpPr txBox="1">
            <a:spLocks noChangeArrowheads="1"/>
          </p:cNvSpPr>
          <p:nvPr/>
        </p:nvSpPr>
        <p:spPr bwMode="auto">
          <a:xfrm>
            <a:off x="4197350" y="5459414"/>
            <a:ext cx="763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packet</a:t>
            </a:r>
          </a:p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arrivals</a:t>
            </a:r>
          </a:p>
        </p:txBody>
      </p:sp>
      <p:cxnSp>
        <p:nvCxnSpPr>
          <p:cNvPr id="66569" name="Straight Arrow Connector 20"/>
          <p:cNvCxnSpPr>
            <a:cxnSpLocks noChangeShapeType="1"/>
          </p:cNvCxnSpPr>
          <p:nvPr/>
        </p:nvCxnSpPr>
        <p:spPr bwMode="auto">
          <a:xfrm>
            <a:off x="7156451" y="5400676"/>
            <a:ext cx="906463" cy="4763"/>
          </a:xfrm>
          <a:prstGeom prst="straightConnector1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70" name="TextBox 22"/>
          <p:cNvSpPr txBox="1">
            <a:spLocks noChangeArrowheads="1"/>
          </p:cNvSpPr>
          <p:nvPr/>
        </p:nvSpPr>
        <p:spPr bwMode="auto">
          <a:xfrm>
            <a:off x="7248525" y="5508625"/>
            <a:ext cx="10429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packet</a:t>
            </a:r>
          </a:p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departures</a:t>
            </a:r>
          </a:p>
        </p:txBody>
      </p:sp>
      <p:sp>
        <p:nvSpPr>
          <p:cNvPr id="66571" name="TextBox 23"/>
          <p:cNvSpPr txBox="1">
            <a:spLocks noChangeArrowheads="1"/>
          </p:cNvSpPr>
          <p:nvPr/>
        </p:nvSpPr>
        <p:spPr bwMode="auto">
          <a:xfrm>
            <a:off x="6238875" y="5703889"/>
            <a:ext cx="852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link</a:t>
            </a:r>
          </a:p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 (server)</a:t>
            </a:r>
          </a:p>
        </p:txBody>
      </p:sp>
      <p:cxnSp>
        <p:nvCxnSpPr>
          <p:cNvPr id="66572" name="Straight Arrow Connector 52"/>
          <p:cNvCxnSpPr>
            <a:cxnSpLocks noChangeShapeType="1"/>
            <a:stCxn id="66576" idx="3"/>
            <a:endCxn id="66565" idx="2"/>
          </p:cNvCxnSpPr>
          <p:nvPr/>
        </p:nvCxnSpPr>
        <p:spPr bwMode="auto">
          <a:xfrm>
            <a:off x="6235701" y="5414964"/>
            <a:ext cx="87313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25" name="Rectangle 7"/>
          <p:cNvSpPr txBox="1">
            <a:spLocks noChangeArrowheads="1"/>
          </p:cNvSpPr>
          <p:nvPr/>
        </p:nvSpPr>
        <p:spPr>
          <a:xfrm>
            <a:off x="4799015" y="6624784"/>
            <a:ext cx="252112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4.2.5 Packet Scheduling </a:t>
            </a:r>
          </a:p>
        </p:txBody>
      </p:sp>
    </p:spTree>
    <p:extLst>
      <p:ext uri="{BB962C8B-B14F-4D97-AF65-F5344CB8AC3E}">
        <p14:creationId xmlns:p14="http://schemas.microsoft.com/office/powerpoint/2010/main" val="6651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831850"/>
            <a:ext cx="5661868" cy="10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4288"/>
            <a:ext cx="7772400" cy="1143001"/>
          </a:xfrm>
        </p:spPr>
        <p:txBody>
          <a:bodyPr/>
          <a:lstStyle/>
          <a:p>
            <a:r>
              <a:rPr lang="en-US" altLang="zh-CN" smtClean="0">
                <a:ea typeface="ＭＳ Ｐゴシック" panose="020B0600070205080204" pitchFamily="34" charset="-128"/>
              </a:rPr>
              <a:t>Scheduling policies: priority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536" y="1289051"/>
            <a:ext cx="3885953" cy="51038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priority scheduling: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send highest priority queued packet 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multiple 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classes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with different priorities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class may depend on marking or other header info, e.g. IP source/</a:t>
            </a:r>
            <a:r>
              <a:rPr lang="en-US" altLang="zh-CN" dirty="0" err="1" smtClean="0">
                <a:ea typeface="ＭＳ Ｐゴシック" panose="020B0600070205080204" pitchFamily="34" charset="-128"/>
              </a:rPr>
              <a:t>dest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, port numbers, etc.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real world example? </a:t>
            </a:r>
          </a:p>
        </p:txBody>
      </p:sp>
      <p:grpSp>
        <p:nvGrpSpPr>
          <p:cNvPr id="68612" name="Group 8"/>
          <p:cNvGrpSpPr>
            <a:grpSpLocks/>
          </p:cNvGrpSpPr>
          <p:nvPr/>
        </p:nvGrpSpPr>
        <p:grpSpPr bwMode="auto">
          <a:xfrm>
            <a:off x="6207125" y="1214439"/>
            <a:ext cx="4051300" cy="2263775"/>
            <a:chOff x="251257" y="1325350"/>
            <a:chExt cx="4051177" cy="2263278"/>
          </a:xfrm>
        </p:grpSpPr>
        <p:grpSp>
          <p:nvGrpSpPr>
            <p:cNvPr id="68695" name="Group 9"/>
            <p:cNvGrpSpPr>
              <a:grpSpLocks/>
            </p:cNvGrpSpPr>
            <p:nvPr/>
          </p:nvGrpSpPr>
          <p:grpSpPr bwMode="auto">
            <a:xfrm>
              <a:off x="1008970" y="1860956"/>
              <a:ext cx="2431250" cy="1240418"/>
              <a:chOff x="5418640" y="1702302"/>
              <a:chExt cx="2431250" cy="1240418"/>
            </a:xfrm>
          </p:grpSpPr>
          <p:grpSp>
            <p:nvGrpSpPr>
              <p:cNvPr id="68711" name="Group 25"/>
              <p:cNvGrpSpPr>
                <a:grpSpLocks/>
              </p:cNvGrpSpPr>
              <p:nvPr/>
            </p:nvGrpSpPr>
            <p:grpSpPr bwMode="auto">
              <a:xfrm>
                <a:off x="6179876" y="2377501"/>
                <a:ext cx="929822" cy="565219"/>
                <a:chOff x="1670312" y="2562997"/>
                <a:chExt cx="929822" cy="565219"/>
              </a:xfrm>
            </p:grpSpPr>
            <p:grpSp>
              <p:nvGrpSpPr>
                <p:cNvPr id="68725" name="Group 39"/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6872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68730" name="Straight Connector 4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1" name="Straight Connector 4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2" name="Straight Connector 4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3" name="Straight Connector 4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4" name="Straight Connector 4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5" name="Straight Connector 4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6" name="Straight Connector 4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41" name="Rectangle 40"/>
                <p:cNvSpPr/>
                <p:nvPr/>
              </p:nvSpPr>
              <p:spPr>
                <a:xfrm>
                  <a:off x="2254738" y="2571262"/>
                  <a:ext cx="336062" cy="547076"/>
                </a:xfrm>
                <a:prstGeom prst="rect">
                  <a:avLst/>
                </a:prstGeom>
                <a:gradFill flip="none" rotWithShape="1">
                  <a:gsLst>
                    <a:gs pos="99000">
                      <a:srgbClr val="006633">
                        <a:alpha val="71000"/>
                      </a:srgb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15875">
                  <a:noFill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FF"/>
                    </a:solidFill>
                    <a:latin typeface="Comic Sans MS" pitchFamily="66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68712" name="Group 26"/>
              <p:cNvGrpSpPr>
                <a:grpSpLocks/>
              </p:cNvGrpSpPr>
              <p:nvPr/>
            </p:nvGrpSpPr>
            <p:grpSpPr bwMode="auto">
              <a:xfrm>
                <a:off x="6146757" y="1702302"/>
                <a:ext cx="940317" cy="565219"/>
                <a:chOff x="1670312" y="2562997"/>
                <a:chExt cx="940317" cy="565219"/>
              </a:xfrm>
            </p:grpSpPr>
            <p:grpSp>
              <p:nvGrpSpPr>
                <p:cNvPr id="68715" name="Group 29"/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6871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68718" name="Straight Connector 3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19" name="Straight Connector 3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0" name="Straight Connector 3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1" name="Straight Connector 3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2" name="Straight Connector 3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3" name="Straight Connector 3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4" name="Straight Connector 3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68716" name="Rectangle 30"/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47076"/>
                </a:xfrm>
                <a:prstGeom prst="rect">
                  <a:avLst/>
                </a:prstGeom>
                <a:solidFill>
                  <a:srgbClr val="CC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68713" name="Isosceles Triangle 27"/>
              <p:cNvSpPr>
                <a:spLocks noChangeArrowheads="1"/>
              </p:cNvSpPr>
              <p:nvPr/>
            </p:nvSpPr>
            <p:spPr bwMode="auto">
              <a:xfrm rot="5400000">
                <a:off x="5346244" y="2083057"/>
                <a:ext cx="575027" cy="43023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714" name="Oval 28"/>
              <p:cNvSpPr>
                <a:spLocks noChangeArrowheads="1"/>
              </p:cNvSpPr>
              <p:nvPr/>
            </p:nvSpPr>
            <p:spPr bwMode="auto">
              <a:xfrm>
                <a:off x="7216951" y="2016897"/>
                <a:ext cx="632939" cy="62881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68696" name="Straight Arrow Connector 10"/>
            <p:cNvCxnSpPr>
              <a:cxnSpLocks noChangeShapeType="1"/>
              <a:stCxn id="68713" idx="0"/>
              <a:endCxn id="68717" idx="1"/>
            </p:cNvCxnSpPr>
            <p:nvPr/>
          </p:nvCxnSpPr>
          <p:spPr bwMode="auto">
            <a:xfrm flipV="1">
              <a:off x="1439206" y="2142535"/>
              <a:ext cx="297881" cy="314295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97" name="Straight Arrow Connector 11"/>
            <p:cNvCxnSpPr>
              <a:cxnSpLocks noChangeShapeType="1"/>
              <a:stCxn id="68713" idx="0"/>
              <a:endCxn id="68729" idx="1"/>
            </p:cNvCxnSpPr>
            <p:nvPr/>
          </p:nvCxnSpPr>
          <p:spPr bwMode="auto">
            <a:xfrm>
              <a:off x="1439206" y="2456830"/>
              <a:ext cx="331000" cy="360904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98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414946" y="2332657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99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413380" y="2589841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0" name="Straight Arrow Connector 14"/>
            <p:cNvCxnSpPr>
              <a:cxnSpLocks noChangeShapeType="1"/>
              <a:endCxn id="68714" idx="1"/>
            </p:cNvCxnSpPr>
            <p:nvPr/>
          </p:nvCxnSpPr>
          <p:spPr bwMode="auto">
            <a:xfrm>
              <a:off x="2675605" y="2143260"/>
              <a:ext cx="224368" cy="124379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1" name="Straight Arrow Connector 15"/>
            <p:cNvCxnSpPr>
              <a:cxnSpLocks noChangeShapeType="1"/>
            </p:cNvCxnSpPr>
            <p:nvPr/>
          </p:nvCxnSpPr>
          <p:spPr bwMode="auto">
            <a:xfrm flipV="1">
              <a:off x="2699077" y="2677595"/>
              <a:ext cx="185641" cy="157128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2" name="Straight Arrow Connector 16"/>
            <p:cNvCxnSpPr>
              <a:cxnSpLocks noChangeShapeType="1"/>
            </p:cNvCxnSpPr>
            <p:nvPr/>
          </p:nvCxnSpPr>
          <p:spPr bwMode="auto">
            <a:xfrm>
              <a:off x="3435754" y="2488459"/>
              <a:ext cx="390968" cy="1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703" name="TextBox 17"/>
            <p:cNvSpPr txBox="1">
              <a:spLocks noChangeArrowheads="1"/>
            </p:cNvSpPr>
            <p:nvPr/>
          </p:nvSpPr>
          <p:spPr bwMode="auto">
            <a:xfrm>
              <a:off x="1145802" y="1325350"/>
              <a:ext cx="17053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high priority queue</a:t>
              </a:r>
            </a:p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(waiting area)</a:t>
              </a:r>
            </a:p>
          </p:txBody>
        </p:sp>
        <p:sp>
          <p:nvSpPr>
            <p:cNvPr id="68704" name="TextBox 18"/>
            <p:cNvSpPr txBox="1">
              <a:spLocks noChangeArrowheads="1"/>
            </p:cNvSpPr>
            <p:nvPr/>
          </p:nvSpPr>
          <p:spPr bwMode="auto">
            <a:xfrm>
              <a:off x="1272157" y="3065408"/>
              <a:ext cx="15917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low priority queue</a:t>
              </a:r>
            </a:p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(waiting area)</a:t>
              </a:r>
            </a:p>
          </p:txBody>
        </p:sp>
        <p:sp>
          <p:nvSpPr>
            <p:cNvPr id="68705" name="TextBox 19"/>
            <p:cNvSpPr txBox="1">
              <a:spLocks noChangeArrowheads="1"/>
            </p:cNvSpPr>
            <p:nvPr/>
          </p:nvSpPr>
          <p:spPr bwMode="auto">
            <a:xfrm>
              <a:off x="251257" y="2002904"/>
              <a:ext cx="763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arrivals</a:t>
              </a:r>
            </a:p>
          </p:txBody>
        </p:sp>
        <p:sp>
          <p:nvSpPr>
            <p:cNvPr id="68706" name="TextBox 20"/>
            <p:cNvSpPr txBox="1">
              <a:spLocks noChangeArrowheads="1"/>
            </p:cNvSpPr>
            <p:nvPr/>
          </p:nvSpPr>
          <p:spPr bwMode="auto">
            <a:xfrm>
              <a:off x="778235" y="2735146"/>
              <a:ext cx="7873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classify</a:t>
              </a:r>
            </a:p>
          </p:txBody>
        </p:sp>
        <p:cxnSp>
          <p:nvCxnSpPr>
            <p:cNvPr id="6870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563003" y="2333194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8" name="Straight Arrow Connector 22"/>
            <p:cNvCxnSpPr>
              <a:cxnSpLocks noChangeShapeType="1"/>
            </p:cNvCxnSpPr>
            <p:nvPr/>
          </p:nvCxnSpPr>
          <p:spPr bwMode="auto">
            <a:xfrm flipV="1">
              <a:off x="3561437" y="2590378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709" name="TextBox 23"/>
            <p:cNvSpPr txBox="1">
              <a:spLocks noChangeArrowheads="1"/>
            </p:cNvSpPr>
            <p:nvPr/>
          </p:nvSpPr>
          <p:spPr bwMode="auto">
            <a:xfrm>
              <a:off x="3259448" y="2003441"/>
              <a:ext cx="1042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departures</a:t>
              </a:r>
            </a:p>
          </p:txBody>
        </p:sp>
        <p:sp>
          <p:nvSpPr>
            <p:cNvPr id="68710" name="TextBox 24"/>
            <p:cNvSpPr txBox="1">
              <a:spLocks noChangeArrowheads="1"/>
            </p:cNvSpPr>
            <p:nvPr/>
          </p:nvSpPr>
          <p:spPr bwMode="auto">
            <a:xfrm>
              <a:off x="2706310" y="2735682"/>
              <a:ext cx="8529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link</a:t>
              </a:r>
            </a:p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 (server)</a:t>
              </a:r>
            </a:p>
          </p:txBody>
        </p:sp>
      </p:grpSp>
      <p:cxnSp>
        <p:nvCxnSpPr>
          <p:cNvPr id="68613" name="Straight Connector 49"/>
          <p:cNvCxnSpPr>
            <a:cxnSpLocks noChangeShapeType="1"/>
          </p:cNvCxnSpPr>
          <p:nvPr/>
        </p:nvCxnSpPr>
        <p:spPr bwMode="auto">
          <a:xfrm>
            <a:off x="7013576" y="4460875"/>
            <a:ext cx="3230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14" name="Straight Connector 50"/>
          <p:cNvCxnSpPr>
            <a:cxnSpLocks noChangeShapeType="1"/>
          </p:cNvCxnSpPr>
          <p:nvPr/>
        </p:nvCxnSpPr>
        <p:spPr bwMode="auto">
          <a:xfrm>
            <a:off x="7015163" y="5232400"/>
            <a:ext cx="3230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7123113" y="4467226"/>
            <a:ext cx="347662" cy="754063"/>
            <a:chOff x="2797204" y="2989241"/>
            <a:chExt cx="347099" cy="755477"/>
          </a:xfrm>
        </p:grpSpPr>
        <p:sp>
          <p:nvSpPr>
            <p:cNvPr id="68691" name="Rectangle 52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68692" name="Group 53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8693" name="Oval 5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94" name="TextBox 5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472364" y="4471988"/>
            <a:ext cx="346075" cy="755650"/>
            <a:chOff x="2797204" y="2989241"/>
            <a:chExt cx="347099" cy="755477"/>
          </a:xfrm>
        </p:grpSpPr>
        <p:sp>
          <p:nvSpPr>
            <p:cNvPr id="68687" name="Rectangle 57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68688" name="Group 58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8689" name="Oval 59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90" name="TextBox 60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7823201" y="4467225"/>
            <a:ext cx="346075" cy="755650"/>
            <a:chOff x="997686" y="3954289"/>
            <a:chExt cx="347099" cy="755477"/>
          </a:xfrm>
        </p:grpSpPr>
        <p:sp>
          <p:nvSpPr>
            <p:cNvPr id="68683" name="Rectangle 62"/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6633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68684" name="Group 63"/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68685" name="Oval 6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86" name="TextBox 6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8178801" y="4465638"/>
            <a:ext cx="347663" cy="754062"/>
            <a:chOff x="2797204" y="2989241"/>
            <a:chExt cx="347099" cy="755477"/>
          </a:xfrm>
        </p:grpSpPr>
        <p:sp>
          <p:nvSpPr>
            <p:cNvPr id="68679" name="Rectangle 67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68680" name="Group 68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8681" name="Oval 69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82" name="TextBox 70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9240838" y="4473575"/>
            <a:ext cx="347662" cy="755650"/>
            <a:chOff x="997686" y="3954289"/>
            <a:chExt cx="347099" cy="755477"/>
          </a:xfrm>
        </p:grpSpPr>
        <p:sp>
          <p:nvSpPr>
            <p:cNvPr id="68675" name="Rectangle 72"/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6633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68676" name="Group 73"/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68677" name="Oval 7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78" name="TextBox 7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9086850" y="3776664"/>
            <a:ext cx="298450" cy="657225"/>
            <a:chOff x="4760251" y="2300242"/>
            <a:chExt cx="298780" cy="656159"/>
          </a:xfrm>
        </p:grpSpPr>
        <p:cxnSp>
          <p:nvCxnSpPr>
            <p:cNvPr id="68671" name="Straight Connector 77"/>
            <p:cNvCxnSpPr>
              <a:cxnSpLocks noChangeShapeType="1"/>
            </p:cNvCxnSpPr>
            <p:nvPr/>
          </p:nvCxnSpPr>
          <p:spPr bwMode="auto">
            <a:xfrm>
              <a:off x="4912310" y="2592956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72" name="Group 78"/>
            <p:cNvGrpSpPr>
              <a:grpSpLocks/>
            </p:cNvGrpSpPr>
            <p:nvPr/>
          </p:nvGrpSpPr>
          <p:grpSpPr bwMode="auto">
            <a:xfrm>
              <a:off x="4760251" y="2300242"/>
              <a:ext cx="298780" cy="338554"/>
              <a:chOff x="6623318" y="3519940"/>
              <a:chExt cx="298780" cy="338554"/>
            </a:xfrm>
          </p:grpSpPr>
          <p:sp>
            <p:nvSpPr>
              <p:cNvPr id="68673" name="Oval 79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74" name="TextBox 80"/>
              <p:cNvSpPr txBox="1">
                <a:spLocks noChangeArrowheads="1"/>
              </p:cNvSpPr>
              <p:nvPr/>
            </p:nvSpPr>
            <p:spPr bwMode="auto">
              <a:xfrm>
                <a:off x="6623318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9445625" y="5243513"/>
            <a:ext cx="298450" cy="677862"/>
            <a:chOff x="5119335" y="3766271"/>
            <a:chExt cx="298780" cy="677232"/>
          </a:xfrm>
        </p:grpSpPr>
        <p:cxnSp>
          <p:nvCxnSpPr>
            <p:cNvPr id="68667" name="Straight Connector 82"/>
            <p:cNvCxnSpPr>
              <a:cxnSpLocks noChangeShapeType="1"/>
            </p:cNvCxnSpPr>
            <p:nvPr/>
          </p:nvCxnSpPr>
          <p:spPr bwMode="auto">
            <a:xfrm>
              <a:off x="5256634" y="3766271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68" name="Group 83"/>
            <p:cNvGrpSpPr>
              <a:grpSpLocks/>
            </p:cNvGrpSpPr>
            <p:nvPr/>
          </p:nvGrpSpPr>
          <p:grpSpPr bwMode="auto">
            <a:xfrm>
              <a:off x="5119335" y="4104949"/>
              <a:ext cx="298780" cy="338554"/>
              <a:chOff x="6623318" y="3519940"/>
              <a:chExt cx="298780" cy="338554"/>
            </a:xfrm>
          </p:grpSpPr>
          <p:sp>
            <p:nvSpPr>
              <p:cNvPr id="68669" name="Oval 84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70" name="TextBox 85"/>
              <p:cNvSpPr txBox="1">
                <a:spLocks noChangeArrowheads="1"/>
              </p:cNvSpPr>
              <p:nvPr/>
            </p:nvSpPr>
            <p:spPr bwMode="auto">
              <a:xfrm>
                <a:off x="6623318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87" name="Group 86"/>
          <p:cNvGrpSpPr>
            <a:grpSpLocks/>
          </p:cNvGrpSpPr>
          <p:nvPr/>
        </p:nvGrpSpPr>
        <p:grpSpPr bwMode="auto">
          <a:xfrm>
            <a:off x="7100888" y="3505201"/>
            <a:ext cx="298450" cy="936625"/>
            <a:chOff x="2774212" y="2028763"/>
            <a:chExt cx="298780" cy="935975"/>
          </a:xfrm>
        </p:grpSpPr>
        <p:cxnSp>
          <p:nvCxnSpPr>
            <p:cNvPr id="68663" name="Straight Connector 87"/>
            <p:cNvCxnSpPr>
              <a:cxnSpLocks noChangeShapeType="1"/>
            </p:cNvCxnSpPr>
            <p:nvPr/>
          </p:nvCxnSpPr>
          <p:spPr bwMode="auto">
            <a:xfrm>
              <a:off x="2916985" y="2311177"/>
              <a:ext cx="12403" cy="653561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64" name="Group 88"/>
            <p:cNvGrpSpPr>
              <a:grpSpLocks/>
            </p:cNvGrpSpPr>
            <p:nvPr/>
          </p:nvGrpSpPr>
          <p:grpSpPr bwMode="auto">
            <a:xfrm>
              <a:off x="2774212" y="2028763"/>
              <a:ext cx="298780" cy="338554"/>
              <a:chOff x="6631486" y="3519940"/>
              <a:chExt cx="298780" cy="338554"/>
            </a:xfrm>
          </p:grpSpPr>
          <p:sp>
            <p:nvSpPr>
              <p:cNvPr id="68665" name="Oval 89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66" name="TextBox 90"/>
              <p:cNvSpPr txBox="1">
                <a:spLocks noChangeArrowheads="1"/>
              </p:cNvSpPr>
              <p:nvPr/>
            </p:nvSpPr>
            <p:spPr bwMode="auto">
              <a:xfrm>
                <a:off x="6631486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8042275" y="5246689"/>
            <a:ext cx="298450" cy="674687"/>
            <a:chOff x="3715481" y="3769050"/>
            <a:chExt cx="298780" cy="675327"/>
          </a:xfrm>
        </p:grpSpPr>
        <p:cxnSp>
          <p:nvCxnSpPr>
            <p:cNvPr id="68659" name="Straight Connector 92"/>
            <p:cNvCxnSpPr>
              <a:cxnSpLocks noChangeShapeType="1"/>
            </p:cNvCxnSpPr>
            <p:nvPr/>
          </p:nvCxnSpPr>
          <p:spPr bwMode="auto">
            <a:xfrm>
              <a:off x="3846513" y="3769050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60" name="Group 93"/>
            <p:cNvGrpSpPr>
              <a:grpSpLocks/>
            </p:cNvGrpSpPr>
            <p:nvPr/>
          </p:nvGrpSpPr>
          <p:grpSpPr bwMode="auto">
            <a:xfrm>
              <a:off x="3715481" y="4105823"/>
              <a:ext cx="298780" cy="338554"/>
              <a:chOff x="6631486" y="3519940"/>
              <a:chExt cx="298780" cy="338554"/>
            </a:xfrm>
          </p:grpSpPr>
          <p:sp>
            <p:nvSpPr>
              <p:cNvPr id="68661" name="Oval 94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62" name="TextBox 95"/>
              <p:cNvSpPr txBox="1">
                <a:spLocks noChangeArrowheads="1"/>
              </p:cNvSpPr>
              <p:nvPr/>
            </p:nvSpPr>
            <p:spPr bwMode="auto">
              <a:xfrm>
                <a:off x="6631486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6951663" y="3794125"/>
            <a:ext cx="298450" cy="641350"/>
            <a:chOff x="2625635" y="2316906"/>
            <a:chExt cx="298780" cy="640969"/>
          </a:xfrm>
        </p:grpSpPr>
        <p:cxnSp>
          <p:nvCxnSpPr>
            <p:cNvPr id="68655" name="Straight Connector 97"/>
            <p:cNvCxnSpPr>
              <a:cxnSpLocks noChangeShapeType="1"/>
            </p:cNvCxnSpPr>
            <p:nvPr/>
          </p:nvCxnSpPr>
          <p:spPr bwMode="auto">
            <a:xfrm>
              <a:off x="2774013" y="2594430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56" name="Group 98"/>
            <p:cNvGrpSpPr>
              <a:grpSpLocks/>
            </p:cNvGrpSpPr>
            <p:nvPr/>
          </p:nvGrpSpPr>
          <p:grpSpPr bwMode="auto">
            <a:xfrm>
              <a:off x="2625635" y="2316906"/>
              <a:ext cx="298780" cy="338554"/>
              <a:chOff x="7118580" y="4088704"/>
              <a:chExt cx="298780" cy="338554"/>
            </a:xfrm>
          </p:grpSpPr>
          <p:sp>
            <p:nvSpPr>
              <p:cNvPr id="68657" name="Oval 9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58" name="TextBox 100"/>
              <p:cNvSpPr txBox="1">
                <a:spLocks noChangeArrowheads="1"/>
              </p:cNvSpPr>
              <p:nvPr/>
            </p:nvSpPr>
            <p:spPr bwMode="auto">
              <a:xfrm>
                <a:off x="7118580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7334250" y="5253038"/>
            <a:ext cx="298450" cy="660400"/>
            <a:chOff x="3007422" y="3776327"/>
            <a:chExt cx="298780" cy="659661"/>
          </a:xfrm>
        </p:grpSpPr>
        <p:cxnSp>
          <p:nvCxnSpPr>
            <p:cNvPr id="68651" name="Straight Connector 102"/>
            <p:cNvCxnSpPr>
              <a:cxnSpLocks noChangeShapeType="1"/>
            </p:cNvCxnSpPr>
            <p:nvPr/>
          </p:nvCxnSpPr>
          <p:spPr bwMode="auto">
            <a:xfrm>
              <a:off x="3148837" y="3776327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52" name="Group 103"/>
            <p:cNvGrpSpPr>
              <a:grpSpLocks/>
            </p:cNvGrpSpPr>
            <p:nvPr/>
          </p:nvGrpSpPr>
          <p:grpSpPr bwMode="auto">
            <a:xfrm>
              <a:off x="3007422" y="4097434"/>
              <a:ext cx="298780" cy="338554"/>
              <a:chOff x="7118580" y="4088704"/>
              <a:chExt cx="298780" cy="338554"/>
            </a:xfrm>
          </p:grpSpPr>
          <p:sp>
            <p:nvSpPr>
              <p:cNvPr id="68653" name="Oval 10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54" name="TextBox 105"/>
              <p:cNvSpPr txBox="1">
                <a:spLocks noChangeArrowheads="1"/>
              </p:cNvSpPr>
              <p:nvPr/>
            </p:nvSpPr>
            <p:spPr bwMode="auto">
              <a:xfrm>
                <a:off x="7118580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107" name="Group 106"/>
          <p:cNvGrpSpPr>
            <a:grpSpLocks/>
          </p:cNvGrpSpPr>
          <p:nvPr/>
        </p:nvGrpSpPr>
        <p:grpSpPr bwMode="auto">
          <a:xfrm>
            <a:off x="7232650" y="3810000"/>
            <a:ext cx="298450" cy="642938"/>
            <a:chOff x="2905934" y="2332859"/>
            <a:chExt cx="298780" cy="642655"/>
          </a:xfrm>
        </p:grpSpPr>
        <p:cxnSp>
          <p:nvCxnSpPr>
            <p:cNvPr id="68647" name="Straight Connector 107"/>
            <p:cNvCxnSpPr>
              <a:cxnSpLocks noChangeShapeType="1"/>
            </p:cNvCxnSpPr>
            <p:nvPr/>
          </p:nvCxnSpPr>
          <p:spPr bwMode="auto">
            <a:xfrm>
              <a:off x="3044835" y="2612069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48" name="Group 108"/>
            <p:cNvGrpSpPr>
              <a:grpSpLocks/>
            </p:cNvGrpSpPr>
            <p:nvPr/>
          </p:nvGrpSpPr>
          <p:grpSpPr bwMode="auto">
            <a:xfrm>
              <a:off x="2905934" y="2332859"/>
              <a:ext cx="298780" cy="338554"/>
              <a:chOff x="7126748" y="4088704"/>
              <a:chExt cx="298780" cy="338554"/>
            </a:xfrm>
          </p:grpSpPr>
          <p:sp>
            <p:nvSpPr>
              <p:cNvPr id="68649" name="Oval 10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50" name="TextBox 110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7693025" y="5248276"/>
            <a:ext cx="298450" cy="669925"/>
            <a:chOff x="3366049" y="3770526"/>
            <a:chExt cx="298780" cy="670225"/>
          </a:xfrm>
        </p:grpSpPr>
        <p:cxnSp>
          <p:nvCxnSpPr>
            <p:cNvPr id="68643" name="Straight Connector 112"/>
            <p:cNvCxnSpPr>
              <a:cxnSpLocks noChangeShapeType="1"/>
            </p:cNvCxnSpPr>
            <p:nvPr/>
          </p:nvCxnSpPr>
          <p:spPr bwMode="auto">
            <a:xfrm>
              <a:off x="3496795" y="3770526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44" name="Group 113"/>
            <p:cNvGrpSpPr>
              <a:grpSpLocks/>
            </p:cNvGrpSpPr>
            <p:nvPr/>
          </p:nvGrpSpPr>
          <p:grpSpPr bwMode="auto">
            <a:xfrm>
              <a:off x="3366049" y="4102197"/>
              <a:ext cx="298780" cy="338554"/>
              <a:chOff x="7126748" y="4088704"/>
              <a:chExt cx="298780" cy="338554"/>
            </a:xfrm>
          </p:grpSpPr>
          <p:sp>
            <p:nvSpPr>
              <p:cNvPr id="68645" name="Oval 11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46" name="TextBox 115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117" name="Group 116"/>
          <p:cNvGrpSpPr>
            <a:grpSpLocks/>
          </p:cNvGrpSpPr>
          <p:nvPr/>
        </p:nvGrpSpPr>
        <p:grpSpPr bwMode="auto">
          <a:xfrm>
            <a:off x="8389939" y="5237163"/>
            <a:ext cx="300037" cy="679450"/>
            <a:chOff x="4064326" y="3759579"/>
            <a:chExt cx="298780" cy="680611"/>
          </a:xfrm>
        </p:grpSpPr>
        <p:cxnSp>
          <p:nvCxnSpPr>
            <p:cNvPr id="68639" name="Straight Connector 117"/>
            <p:cNvCxnSpPr>
              <a:cxnSpLocks noChangeShapeType="1"/>
            </p:cNvCxnSpPr>
            <p:nvPr/>
          </p:nvCxnSpPr>
          <p:spPr bwMode="auto">
            <a:xfrm>
              <a:off x="4196385" y="3759579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40" name="Group 118"/>
            <p:cNvGrpSpPr>
              <a:grpSpLocks/>
            </p:cNvGrpSpPr>
            <p:nvPr/>
          </p:nvGrpSpPr>
          <p:grpSpPr bwMode="auto">
            <a:xfrm>
              <a:off x="4064326" y="4101636"/>
              <a:ext cx="298780" cy="338554"/>
              <a:chOff x="7126748" y="4088704"/>
              <a:chExt cx="298780" cy="338554"/>
            </a:xfrm>
          </p:grpSpPr>
          <p:sp>
            <p:nvSpPr>
              <p:cNvPr id="68641" name="Oval 11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42" name="TextBox 120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7854950" y="3789363"/>
            <a:ext cx="298450" cy="647700"/>
            <a:chOff x="3528567" y="2312591"/>
            <a:chExt cx="298780" cy="646584"/>
          </a:xfrm>
        </p:grpSpPr>
        <p:cxnSp>
          <p:nvCxnSpPr>
            <p:cNvPr id="68635" name="Straight Connector 122"/>
            <p:cNvCxnSpPr>
              <a:cxnSpLocks noChangeShapeType="1"/>
            </p:cNvCxnSpPr>
            <p:nvPr/>
          </p:nvCxnSpPr>
          <p:spPr bwMode="auto">
            <a:xfrm>
              <a:off x="3677779" y="2595730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36" name="Group 123"/>
            <p:cNvGrpSpPr>
              <a:grpSpLocks/>
            </p:cNvGrpSpPr>
            <p:nvPr/>
          </p:nvGrpSpPr>
          <p:grpSpPr bwMode="auto">
            <a:xfrm>
              <a:off x="3528567" y="2312591"/>
              <a:ext cx="298780" cy="338554"/>
              <a:chOff x="7126748" y="4088704"/>
              <a:chExt cx="298780" cy="338554"/>
            </a:xfrm>
          </p:grpSpPr>
          <p:sp>
            <p:nvSpPr>
              <p:cNvPr id="68637" name="Oval 12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38" name="TextBox 125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68630" name="TextBox 126"/>
          <p:cNvSpPr txBox="1">
            <a:spLocks noChangeArrowheads="1"/>
          </p:cNvSpPr>
          <p:nvPr/>
        </p:nvSpPr>
        <p:spPr bwMode="auto">
          <a:xfrm>
            <a:off x="6267451" y="4062414"/>
            <a:ext cx="7617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 i="1">
                <a:solidFill>
                  <a:srgbClr val="0000FF"/>
                </a:solidFill>
                <a:cs typeface="Arial" panose="020B0604020202020204" pitchFamily="34" charset="0"/>
              </a:rPr>
              <a:t>arrivals</a:t>
            </a:r>
          </a:p>
        </p:txBody>
      </p:sp>
      <p:sp>
        <p:nvSpPr>
          <p:cNvPr id="68631" name="TextBox 127"/>
          <p:cNvSpPr txBox="1">
            <a:spLocks noChangeArrowheads="1"/>
          </p:cNvSpPr>
          <p:nvPr/>
        </p:nvSpPr>
        <p:spPr bwMode="auto">
          <a:xfrm>
            <a:off x="6291264" y="5260976"/>
            <a:ext cx="10390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 i="1">
                <a:solidFill>
                  <a:srgbClr val="0000FF"/>
                </a:solidFill>
                <a:cs typeface="Arial" panose="020B0604020202020204" pitchFamily="34" charset="0"/>
              </a:rPr>
              <a:t>departures</a:t>
            </a:r>
          </a:p>
        </p:txBody>
      </p:sp>
      <p:sp>
        <p:nvSpPr>
          <p:cNvPr id="68632" name="TextBox 128"/>
          <p:cNvSpPr txBox="1">
            <a:spLocks noChangeArrowheads="1"/>
          </p:cNvSpPr>
          <p:nvPr/>
        </p:nvSpPr>
        <p:spPr bwMode="auto">
          <a:xfrm>
            <a:off x="6313489" y="4567239"/>
            <a:ext cx="8604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ts val="1275"/>
              </a:lnSpc>
            </a:pPr>
            <a:r>
              <a:rPr lang="en-US" altLang="zh-CN" sz="1400" i="1">
                <a:solidFill>
                  <a:srgbClr val="0000FF"/>
                </a:solidFill>
                <a:cs typeface="Arial" panose="020B0604020202020204" pitchFamily="34" charset="0"/>
              </a:rPr>
              <a:t>packet in service</a:t>
            </a:r>
          </a:p>
        </p:txBody>
      </p:sp>
      <p:sp>
        <p:nvSpPr>
          <p:cNvPr id="128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127" name="Rectangle 7"/>
          <p:cNvSpPr txBox="1">
            <a:spLocks noChangeArrowheads="1"/>
          </p:cNvSpPr>
          <p:nvPr/>
        </p:nvSpPr>
        <p:spPr>
          <a:xfrm>
            <a:off x="4799015" y="6624784"/>
            <a:ext cx="252112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4.2.5 Packet Scheduling </a:t>
            </a:r>
          </a:p>
        </p:txBody>
      </p:sp>
    </p:spTree>
    <p:extLst>
      <p:ext uri="{BB962C8B-B14F-4D97-AF65-F5344CB8AC3E}">
        <p14:creationId xmlns:p14="http://schemas.microsoft.com/office/powerpoint/2010/main" val="142613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data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Chapter 4 Network Layer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00808"/>
            <a:ext cx="9289032" cy="376184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 smtClean="0">
                <a:solidFill>
                  <a:srgbClr val="CC0000"/>
                </a:solidFill>
              </a:rPr>
              <a:t>our goals:</a:t>
            </a:r>
            <a:r>
              <a:rPr lang="en-US" altLang="zh-CN" dirty="0" smtClean="0">
                <a:solidFill>
                  <a:srgbClr val="CC0000"/>
                </a:solidFill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600" dirty="0"/>
              <a:t>understand principles behind network layer services, focusing on data plane: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network layer service models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forwarding versus routing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how a router works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generalized forwarding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600" dirty="0"/>
              <a:t>instantiation, implementation in the Internet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28149" y="43610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- The Data Plane</a:t>
            </a:r>
            <a:endParaRPr lang="zh-CN" altLang="en-US" sz="24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74956"/>
            <a:ext cx="6054824" cy="10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938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ＭＳ Ｐゴシック" panose="020B0600070205080204" pitchFamily="34" charset="-128"/>
              </a:rPr>
              <a:t>Scheduling policies: still more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6288" y="1214437"/>
            <a:ext cx="8154168" cy="169749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Round Robin (RR) scheduling: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multiple classes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cyclically scan class queues, sending one complete packet from each class (if available)</a:t>
            </a:r>
          </a:p>
        </p:txBody>
      </p:sp>
      <p:grpSp>
        <p:nvGrpSpPr>
          <p:cNvPr id="70660" name="Group 1"/>
          <p:cNvGrpSpPr>
            <a:grpSpLocks/>
          </p:cNvGrpSpPr>
          <p:nvPr/>
        </p:nvGrpSpPr>
        <p:grpSpPr bwMode="auto">
          <a:xfrm>
            <a:off x="3656014" y="3421064"/>
            <a:ext cx="3978275" cy="2414587"/>
            <a:chOff x="4743786" y="3505977"/>
            <a:chExt cx="3978331" cy="2414740"/>
          </a:xfrm>
        </p:grpSpPr>
        <p:cxnSp>
          <p:nvCxnSpPr>
            <p:cNvPr id="70663" name="Straight Connector 6"/>
            <p:cNvCxnSpPr>
              <a:cxnSpLocks noChangeShapeType="1"/>
            </p:cNvCxnSpPr>
            <p:nvPr/>
          </p:nvCxnSpPr>
          <p:spPr bwMode="auto">
            <a:xfrm>
              <a:off x="5489275" y="4460807"/>
              <a:ext cx="32303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64" name="Straight Connector 7"/>
            <p:cNvCxnSpPr>
              <a:cxnSpLocks noChangeShapeType="1"/>
            </p:cNvCxnSpPr>
            <p:nvPr/>
          </p:nvCxnSpPr>
          <p:spPr bwMode="auto">
            <a:xfrm>
              <a:off x="5491778" y="5232334"/>
              <a:ext cx="32303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0665" name="Group 8"/>
            <p:cNvGrpSpPr>
              <a:grpSpLocks/>
            </p:cNvGrpSpPr>
            <p:nvPr/>
          </p:nvGrpSpPr>
          <p:grpSpPr bwMode="auto">
            <a:xfrm>
              <a:off x="5599591" y="4466455"/>
              <a:ext cx="347099" cy="755477"/>
              <a:chOff x="2797204" y="2989241"/>
              <a:chExt cx="347099" cy="755477"/>
            </a:xfrm>
          </p:grpSpPr>
          <p:sp>
            <p:nvSpPr>
              <p:cNvPr id="70733" name="Rectangle 9"/>
              <p:cNvSpPr>
                <a:spLocks noChangeArrowheads="1"/>
              </p:cNvSpPr>
              <p:nvPr/>
            </p:nvSpPr>
            <p:spPr bwMode="auto">
              <a:xfrm>
                <a:off x="2797204" y="2989241"/>
                <a:ext cx="347099" cy="755477"/>
              </a:xfrm>
              <a:prstGeom prst="rect">
                <a:avLst/>
              </a:prstGeom>
              <a:solidFill>
                <a:srgbClr val="CC00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70734" name="Group 10"/>
              <p:cNvGrpSpPr>
                <a:grpSpLocks/>
              </p:cNvGrpSpPr>
              <p:nvPr/>
            </p:nvGrpSpPr>
            <p:grpSpPr bwMode="auto">
              <a:xfrm>
                <a:off x="2821701" y="3197503"/>
                <a:ext cx="298780" cy="338554"/>
                <a:chOff x="2821701" y="3197503"/>
                <a:chExt cx="298780" cy="338554"/>
              </a:xfrm>
            </p:grpSpPr>
            <p:sp>
              <p:nvSpPr>
                <p:cNvPr id="70735" name="Oval 11"/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36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70666" name="Group 13"/>
            <p:cNvGrpSpPr>
              <a:grpSpLocks/>
            </p:cNvGrpSpPr>
            <p:nvPr/>
          </p:nvGrpSpPr>
          <p:grpSpPr bwMode="auto">
            <a:xfrm>
              <a:off x="6300545" y="4463205"/>
              <a:ext cx="347099" cy="755477"/>
              <a:chOff x="2797204" y="2989241"/>
              <a:chExt cx="347099" cy="755477"/>
            </a:xfrm>
          </p:grpSpPr>
          <p:sp>
            <p:nvSpPr>
              <p:cNvPr id="70729" name="Rectangle 14"/>
              <p:cNvSpPr>
                <a:spLocks noChangeArrowheads="1"/>
              </p:cNvSpPr>
              <p:nvPr/>
            </p:nvSpPr>
            <p:spPr bwMode="auto">
              <a:xfrm>
                <a:off x="2797204" y="2989241"/>
                <a:ext cx="347099" cy="755477"/>
              </a:xfrm>
              <a:prstGeom prst="rect">
                <a:avLst/>
              </a:prstGeom>
              <a:solidFill>
                <a:srgbClr val="CC00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70730" name="Group 15"/>
              <p:cNvGrpSpPr>
                <a:grpSpLocks/>
              </p:cNvGrpSpPr>
              <p:nvPr/>
            </p:nvGrpSpPr>
            <p:grpSpPr bwMode="auto">
              <a:xfrm>
                <a:off x="2821701" y="3197503"/>
                <a:ext cx="298780" cy="338554"/>
                <a:chOff x="2821701" y="3197503"/>
                <a:chExt cx="298780" cy="338554"/>
              </a:xfrm>
            </p:grpSpPr>
            <p:sp>
              <p:nvSpPr>
                <p:cNvPr id="70731" name="Oval 16"/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32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2</a:t>
                  </a:r>
                </a:p>
              </p:txBody>
            </p:sp>
          </p:grpSp>
        </p:grpSp>
        <p:grpSp>
          <p:nvGrpSpPr>
            <p:cNvPr id="70667" name="Group 18"/>
            <p:cNvGrpSpPr>
              <a:grpSpLocks/>
            </p:cNvGrpSpPr>
            <p:nvPr/>
          </p:nvGrpSpPr>
          <p:grpSpPr bwMode="auto">
            <a:xfrm>
              <a:off x="5949418" y="4467757"/>
              <a:ext cx="347099" cy="755477"/>
              <a:chOff x="997686" y="3954289"/>
              <a:chExt cx="347099" cy="755477"/>
            </a:xfrm>
          </p:grpSpPr>
          <p:sp>
            <p:nvSpPr>
              <p:cNvPr id="70725" name="Rectangle 19"/>
              <p:cNvSpPr>
                <a:spLocks noChangeArrowheads="1"/>
              </p:cNvSpPr>
              <p:nvPr/>
            </p:nvSpPr>
            <p:spPr bwMode="auto">
              <a:xfrm>
                <a:off x="997686" y="3954289"/>
                <a:ext cx="347099" cy="755477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70726" name="Group 20"/>
              <p:cNvGrpSpPr>
                <a:grpSpLocks/>
              </p:cNvGrpSpPr>
              <p:nvPr/>
            </p:nvGrpSpPr>
            <p:grpSpPr bwMode="auto">
              <a:xfrm>
                <a:off x="1022183" y="4162551"/>
                <a:ext cx="298780" cy="338554"/>
                <a:chOff x="2821701" y="3197503"/>
                <a:chExt cx="298780" cy="338554"/>
              </a:xfrm>
            </p:grpSpPr>
            <p:sp>
              <p:nvSpPr>
                <p:cNvPr id="70727" name="Oval 21"/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28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3</a:t>
                  </a:r>
                </a:p>
              </p:txBody>
            </p:sp>
          </p:grpSp>
        </p:grpSp>
        <p:grpSp>
          <p:nvGrpSpPr>
            <p:cNvPr id="70668" name="Group 23"/>
            <p:cNvGrpSpPr>
              <a:grpSpLocks/>
            </p:cNvGrpSpPr>
            <p:nvPr/>
          </p:nvGrpSpPr>
          <p:grpSpPr bwMode="auto">
            <a:xfrm>
              <a:off x="6655307" y="4464973"/>
              <a:ext cx="347099" cy="755477"/>
              <a:chOff x="2797204" y="2989241"/>
              <a:chExt cx="347099" cy="755477"/>
            </a:xfrm>
          </p:grpSpPr>
          <p:sp>
            <p:nvSpPr>
              <p:cNvPr id="70721" name="Rectangle 24"/>
              <p:cNvSpPr>
                <a:spLocks noChangeArrowheads="1"/>
              </p:cNvSpPr>
              <p:nvPr/>
            </p:nvSpPr>
            <p:spPr bwMode="auto">
              <a:xfrm>
                <a:off x="2797204" y="2989241"/>
                <a:ext cx="347099" cy="755477"/>
              </a:xfrm>
              <a:prstGeom prst="rect">
                <a:avLst/>
              </a:prstGeom>
              <a:solidFill>
                <a:srgbClr val="CC00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70722" name="Group 25"/>
              <p:cNvGrpSpPr>
                <a:grpSpLocks/>
              </p:cNvGrpSpPr>
              <p:nvPr/>
            </p:nvGrpSpPr>
            <p:grpSpPr bwMode="auto">
              <a:xfrm>
                <a:off x="2821701" y="3197503"/>
                <a:ext cx="298780" cy="338554"/>
                <a:chOff x="2821701" y="3197503"/>
                <a:chExt cx="298780" cy="338554"/>
              </a:xfrm>
            </p:grpSpPr>
            <p:sp>
              <p:nvSpPr>
                <p:cNvPr id="70723" name="Oval 26"/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24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70669" name="Group 28"/>
            <p:cNvGrpSpPr>
              <a:grpSpLocks/>
            </p:cNvGrpSpPr>
            <p:nvPr/>
          </p:nvGrpSpPr>
          <p:grpSpPr bwMode="auto">
            <a:xfrm>
              <a:off x="7717471" y="4473145"/>
              <a:ext cx="347099" cy="755477"/>
              <a:chOff x="997686" y="3954289"/>
              <a:chExt cx="347099" cy="755477"/>
            </a:xfrm>
          </p:grpSpPr>
          <p:sp>
            <p:nvSpPr>
              <p:cNvPr id="70717" name="Rectangle 29"/>
              <p:cNvSpPr>
                <a:spLocks noChangeArrowheads="1"/>
              </p:cNvSpPr>
              <p:nvPr/>
            </p:nvSpPr>
            <p:spPr bwMode="auto">
              <a:xfrm>
                <a:off x="997686" y="3954289"/>
                <a:ext cx="347099" cy="755477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70718" name="Group 30"/>
              <p:cNvGrpSpPr>
                <a:grpSpLocks/>
              </p:cNvGrpSpPr>
              <p:nvPr/>
            </p:nvGrpSpPr>
            <p:grpSpPr bwMode="auto">
              <a:xfrm>
                <a:off x="1022183" y="4162551"/>
                <a:ext cx="298780" cy="338554"/>
                <a:chOff x="2821701" y="3197503"/>
                <a:chExt cx="298780" cy="338554"/>
              </a:xfrm>
            </p:grpSpPr>
            <p:sp>
              <p:nvSpPr>
                <p:cNvPr id="70719" name="Oval 31"/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20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5</a:t>
                  </a:r>
                </a:p>
              </p:txBody>
            </p:sp>
          </p:grpSp>
        </p:grpSp>
        <p:grpSp>
          <p:nvGrpSpPr>
            <p:cNvPr id="70670" name="Group 33"/>
            <p:cNvGrpSpPr>
              <a:grpSpLocks/>
            </p:cNvGrpSpPr>
            <p:nvPr/>
          </p:nvGrpSpPr>
          <p:grpSpPr bwMode="auto">
            <a:xfrm>
              <a:off x="7562638" y="3777456"/>
              <a:ext cx="298780" cy="656159"/>
              <a:chOff x="4760251" y="2300242"/>
              <a:chExt cx="298780" cy="656159"/>
            </a:xfrm>
          </p:grpSpPr>
          <p:cxnSp>
            <p:nvCxnSpPr>
              <p:cNvPr id="70713" name="Straight Connector 34"/>
              <p:cNvCxnSpPr>
                <a:cxnSpLocks noChangeShapeType="1"/>
              </p:cNvCxnSpPr>
              <p:nvPr/>
            </p:nvCxnSpPr>
            <p:spPr bwMode="auto">
              <a:xfrm>
                <a:off x="4912310" y="2592956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0066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0714" name="Group 35"/>
              <p:cNvGrpSpPr>
                <a:grpSpLocks/>
              </p:cNvGrpSpPr>
              <p:nvPr/>
            </p:nvGrpSpPr>
            <p:grpSpPr bwMode="auto">
              <a:xfrm>
                <a:off x="4760251" y="2300242"/>
                <a:ext cx="298780" cy="338554"/>
                <a:chOff x="6623318" y="3519940"/>
                <a:chExt cx="298780" cy="338554"/>
              </a:xfrm>
            </p:grpSpPr>
            <p:sp>
              <p:nvSpPr>
                <p:cNvPr id="70715" name="Oval 36"/>
                <p:cNvSpPr>
                  <a:spLocks noChangeArrowheads="1"/>
                </p:cNvSpPr>
                <p:nvPr/>
              </p:nvSpPr>
              <p:spPr bwMode="auto">
                <a:xfrm>
                  <a:off x="6668221" y="359753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006633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16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623318" y="3519940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5</a:t>
                  </a:r>
                </a:p>
              </p:txBody>
            </p:sp>
          </p:grpSp>
        </p:grpSp>
        <p:grpSp>
          <p:nvGrpSpPr>
            <p:cNvPr id="70671" name="Group 38"/>
            <p:cNvGrpSpPr>
              <a:grpSpLocks/>
            </p:cNvGrpSpPr>
            <p:nvPr/>
          </p:nvGrpSpPr>
          <p:grpSpPr bwMode="auto">
            <a:xfrm>
              <a:off x="7921722" y="5243485"/>
              <a:ext cx="298780" cy="677232"/>
              <a:chOff x="5119335" y="3766271"/>
              <a:chExt cx="298780" cy="677232"/>
            </a:xfrm>
          </p:grpSpPr>
          <p:cxnSp>
            <p:nvCxnSpPr>
              <p:cNvPr id="70709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5256634" y="3766271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0066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0710" name="Group 40"/>
              <p:cNvGrpSpPr>
                <a:grpSpLocks/>
              </p:cNvGrpSpPr>
              <p:nvPr/>
            </p:nvGrpSpPr>
            <p:grpSpPr bwMode="auto">
              <a:xfrm>
                <a:off x="5119335" y="4104949"/>
                <a:ext cx="298780" cy="338554"/>
                <a:chOff x="6623318" y="3519940"/>
                <a:chExt cx="298780" cy="338554"/>
              </a:xfrm>
            </p:grpSpPr>
            <p:sp>
              <p:nvSpPr>
                <p:cNvPr id="70711" name="Oval 41"/>
                <p:cNvSpPr>
                  <a:spLocks noChangeArrowheads="1"/>
                </p:cNvSpPr>
                <p:nvPr/>
              </p:nvSpPr>
              <p:spPr bwMode="auto">
                <a:xfrm>
                  <a:off x="6668221" y="359753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006633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12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6623318" y="3519940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5</a:t>
                  </a:r>
                </a:p>
              </p:txBody>
            </p:sp>
          </p:grpSp>
        </p:grpSp>
        <p:cxnSp>
          <p:nvCxnSpPr>
            <p:cNvPr id="70672" name="Straight Connector 44"/>
            <p:cNvCxnSpPr>
              <a:cxnSpLocks noChangeShapeType="1"/>
            </p:cNvCxnSpPr>
            <p:nvPr/>
          </p:nvCxnSpPr>
          <p:spPr bwMode="auto">
            <a:xfrm>
              <a:off x="5719372" y="3788391"/>
              <a:ext cx="12403" cy="653561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673" name="Oval 46"/>
            <p:cNvSpPr>
              <a:spLocks noChangeArrowheads="1"/>
            </p:cNvSpPr>
            <p:nvPr/>
          </p:nvSpPr>
          <p:spPr bwMode="auto">
            <a:xfrm>
              <a:off x="5613334" y="3583570"/>
              <a:ext cx="220510" cy="200099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70674" name="TextBox 47"/>
            <p:cNvSpPr txBox="1">
              <a:spLocks noChangeArrowheads="1"/>
            </p:cNvSpPr>
            <p:nvPr/>
          </p:nvSpPr>
          <p:spPr bwMode="auto">
            <a:xfrm>
              <a:off x="5580789" y="3505977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70675" name="Straight Connector 49"/>
            <p:cNvCxnSpPr>
              <a:cxnSpLocks noChangeShapeType="1"/>
            </p:cNvCxnSpPr>
            <p:nvPr/>
          </p:nvCxnSpPr>
          <p:spPr bwMode="auto">
            <a:xfrm>
              <a:off x="6296825" y="5242073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676" name="Oval 51"/>
            <p:cNvSpPr>
              <a:spLocks noChangeArrowheads="1"/>
            </p:cNvSpPr>
            <p:nvPr/>
          </p:nvSpPr>
          <p:spPr bwMode="auto">
            <a:xfrm>
              <a:off x="6202528" y="5656439"/>
              <a:ext cx="220510" cy="200099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006633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70677" name="TextBox 52"/>
            <p:cNvSpPr txBox="1">
              <a:spLocks noChangeArrowheads="1"/>
            </p:cNvSpPr>
            <p:nvPr/>
          </p:nvSpPr>
          <p:spPr bwMode="auto">
            <a:xfrm>
              <a:off x="6165793" y="5578846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cs typeface="Arial" panose="020B0604020202020204" pitchFamily="34" charset="0"/>
                </a:rPr>
                <a:t>3</a:t>
              </a:r>
            </a:p>
          </p:txBody>
        </p:sp>
        <p:grpSp>
          <p:nvGrpSpPr>
            <p:cNvPr id="70678" name="Group 53"/>
            <p:cNvGrpSpPr>
              <a:grpSpLocks/>
            </p:cNvGrpSpPr>
            <p:nvPr/>
          </p:nvGrpSpPr>
          <p:grpSpPr bwMode="auto">
            <a:xfrm>
              <a:off x="5428022" y="3794120"/>
              <a:ext cx="298780" cy="640969"/>
              <a:chOff x="2625635" y="2316906"/>
              <a:chExt cx="298780" cy="640969"/>
            </a:xfrm>
          </p:grpSpPr>
          <p:cxnSp>
            <p:nvCxnSpPr>
              <p:cNvPr id="70705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2774013" y="2594430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0706" name="Group 55"/>
              <p:cNvGrpSpPr>
                <a:grpSpLocks/>
              </p:cNvGrpSpPr>
              <p:nvPr/>
            </p:nvGrpSpPr>
            <p:grpSpPr bwMode="auto">
              <a:xfrm>
                <a:off x="2625635" y="2316906"/>
                <a:ext cx="298780" cy="338554"/>
                <a:chOff x="7118580" y="4088704"/>
                <a:chExt cx="298780" cy="338554"/>
              </a:xfrm>
            </p:grpSpPr>
            <p:sp>
              <p:nvSpPr>
                <p:cNvPr id="70707" name="Oval 56"/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08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7118580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70679" name="Group 58"/>
            <p:cNvGrpSpPr>
              <a:grpSpLocks/>
            </p:cNvGrpSpPr>
            <p:nvPr/>
          </p:nvGrpSpPr>
          <p:grpSpPr bwMode="auto">
            <a:xfrm>
              <a:off x="5809809" y="5253541"/>
              <a:ext cx="298780" cy="659661"/>
              <a:chOff x="3007422" y="3776327"/>
              <a:chExt cx="298780" cy="659661"/>
            </a:xfrm>
          </p:grpSpPr>
          <p:cxnSp>
            <p:nvCxnSpPr>
              <p:cNvPr id="70701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3148837" y="3776327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0702" name="Group 60"/>
              <p:cNvGrpSpPr>
                <a:grpSpLocks/>
              </p:cNvGrpSpPr>
              <p:nvPr/>
            </p:nvGrpSpPr>
            <p:grpSpPr bwMode="auto">
              <a:xfrm>
                <a:off x="3007422" y="4097434"/>
                <a:ext cx="298780" cy="338554"/>
                <a:chOff x="7118580" y="4088704"/>
                <a:chExt cx="298780" cy="338554"/>
              </a:xfrm>
            </p:grpSpPr>
            <p:sp>
              <p:nvSpPr>
                <p:cNvPr id="70703" name="Oval 61"/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0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7118580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cxnSp>
          <p:nvCxnSpPr>
            <p:cNvPr id="70680" name="Straight Connector 64"/>
            <p:cNvCxnSpPr>
              <a:cxnSpLocks noChangeShapeType="1"/>
            </p:cNvCxnSpPr>
            <p:nvPr/>
          </p:nvCxnSpPr>
          <p:spPr bwMode="auto">
            <a:xfrm>
              <a:off x="5847222" y="4089283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681" name="Oval 66"/>
            <p:cNvSpPr>
              <a:spLocks noChangeArrowheads="1"/>
            </p:cNvSpPr>
            <p:nvPr/>
          </p:nvSpPr>
          <p:spPr bwMode="auto">
            <a:xfrm>
              <a:off x="5745055" y="3887666"/>
              <a:ext cx="220510" cy="200099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006633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70682" name="TextBox 67"/>
            <p:cNvSpPr txBox="1">
              <a:spLocks noChangeArrowheads="1"/>
            </p:cNvSpPr>
            <p:nvPr/>
          </p:nvSpPr>
          <p:spPr bwMode="auto">
            <a:xfrm>
              <a:off x="5712513" y="3814265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cs typeface="Arial" panose="020B0604020202020204" pitchFamily="34" charset="0"/>
                </a:rPr>
                <a:t>3</a:t>
              </a:r>
            </a:p>
          </p:txBody>
        </p:sp>
        <p:grpSp>
          <p:nvGrpSpPr>
            <p:cNvPr id="70683" name="Group 68"/>
            <p:cNvGrpSpPr>
              <a:grpSpLocks/>
            </p:cNvGrpSpPr>
            <p:nvPr/>
          </p:nvGrpSpPr>
          <p:grpSpPr bwMode="auto">
            <a:xfrm>
              <a:off x="6527391" y="5239838"/>
              <a:ext cx="298484" cy="670246"/>
              <a:chOff x="3366049" y="3770526"/>
              <a:chExt cx="298484" cy="670246"/>
            </a:xfrm>
          </p:grpSpPr>
          <p:cxnSp>
            <p:nvCxnSpPr>
              <p:cNvPr id="70697" name="Straight Connector 69"/>
              <p:cNvCxnSpPr>
                <a:cxnSpLocks noChangeShapeType="1"/>
              </p:cNvCxnSpPr>
              <p:nvPr/>
            </p:nvCxnSpPr>
            <p:spPr bwMode="auto">
              <a:xfrm>
                <a:off x="3496795" y="3770526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0698" name="Group 70"/>
              <p:cNvGrpSpPr>
                <a:grpSpLocks/>
              </p:cNvGrpSpPr>
              <p:nvPr/>
            </p:nvGrpSpPr>
            <p:grpSpPr bwMode="auto">
              <a:xfrm>
                <a:off x="3366049" y="4102197"/>
                <a:ext cx="298484" cy="338575"/>
                <a:chOff x="7126748" y="4088704"/>
                <a:chExt cx="298484" cy="338575"/>
              </a:xfrm>
            </p:grpSpPr>
            <p:sp>
              <p:nvSpPr>
                <p:cNvPr id="70699" name="Oval 71"/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00" name="TextBox 72"/>
                <p:cNvSpPr txBox="1">
                  <a:spLocks noChangeArrowheads="1"/>
                </p:cNvSpPr>
                <p:nvPr/>
              </p:nvSpPr>
              <p:spPr bwMode="auto">
                <a:xfrm>
                  <a:off x="7126748" y="4088704"/>
                  <a:ext cx="298484" cy="338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 dirty="0" smtClean="0">
                      <a:cs typeface="Arial" panose="020B0604020202020204" pitchFamily="34" charset="0"/>
                    </a:rPr>
                    <a:t>2</a:t>
                  </a:r>
                  <a:endParaRPr lang="en-US" altLang="zh-CN" sz="1600" dirty="0"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0684" name="Group 73"/>
            <p:cNvGrpSpPr>
              <a:grpSpLocks/>
            </p:cNvGrpSpPr>
            <p:nvPr/>
          </p:nvGrpSpPr>
          <p:grpSpPr bwMode="auto">
            <a:xfrm>
              <a:off x="6866713" y="5236793"/>
              <a:ext cx="298780" cy="680611"/>
              <a:chOff x="4064326" y="3759579"/>
              <a:chExt cx="298780" cy="680611"/>
            </a:xfrm>
          </p:grpSpPr>
          <p:cxnSp>
            <p:nvCxnSpPr>
              <p:cNvPr id="70693" name="Straight Connector 74"/>
              <p:cNvCxnSpPr>
                <a:cxnSpLocks noChangeShapeType="1"/>
              </p:cNvCxnSpPr>
              <p:nvPr/>
            </p:nvCxnSpPr>
            <p:spPr bwMode="auto">
              <a:xfrm>
                <a:off x="4196385" y="3759579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0694" name="Group 75"/>
              <p:cNvGrpSpPr>
                <a:grpSpLocks/>
              </p:cNvGrpSpPr>
              <p:nvPr/>
            </p:nvGrpSpPr>
            <p:grpSpPr bwMode="auto">
              <a:xfrm>
                <a:off x="4064326" y="4101636"/>
                <a:ext cx="298780" cy="338554"/>
                <a:chOff x="7126748" y="4088704"/>
                <a:chExt cx="298780" cy="338554"/>
              </a:xfrm>
            </p:grpSpPr>
            <p:sp>
              <p:nvSpPr>
                <p:cNvPr id="70695" name="Oval 76"/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696" name="TextBox 77"/>
                <p:cNvSpPr txBox="1">
                  <a:spLocks noChangeArrowheads="1"/>
                </p:cNvSpPr>
                <p:nvPr/>
              </p:nvSpPr>
              <p:spPr bwMode="auto">
                <a:xfrm>
                  <a:off x="7126748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70685" name="Group 78"/>
            <p:cNvGrpSpPr>
              <a:grpSpLocks/>
            </p:cNvGrpSpPr>
            <p:nvPr/>
          </p:nvGrpSpPr>
          <p:grpSpPr bwMode="auto">
            <a:xfrm>
              <a:off x="6330954" y="3789805"/>
              <a:ext cx="298780" cy="646584"/>
              <a:chOff x="3528567" y="2312591"/>
              <a:chExt cx="298780" cy="646584"/>
            </a:xfrm>
          </p:grpSpPr>
          <p:cxnSp>
            <p:nvCxnSpPr>
              <p:cNvPr id="70689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3677779" y="2595730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0690" name="Group 80"/>
              <p:cNvGrpSpPr>
                <a:grpSpLocks/>
              </p:cNvGrpSpPr>
              <p:nvPr/>
            </p:nvGrpSpPr>
            <p:grpSpPr bwMode="auto">
              <a:xfrm>
                <a:off x="3528567" y="2312591"/>
                <a:ext cx="298780" cy="338554"/>
                <a:chOff x="7126748" y="4088704"/>
                <a:chExt cx="298780" cy="338554"/>
              </a:xfrm>
            </p:grpSpPr>
            <p:sp>
              <p:nvSpPr>
                <p:cNvPr id="70691" name="Oval 81"/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692" name="TextBox 82"/>
                <p:cNvSpPr txBox="1">
                  <a:spLocks noChangeArrowheads="1"/>
                </p:cNvSpPr>
                <p:nvPr/>
              </p:nvSpPr>
              <p:spPr bwMode="auto">
                <a:xfrm>
                  <a:off x="7126748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  <p:sp>
          <p:nvSpPr>
            <p:cNvPr id="70686" name="TextBox 83"/>
            <p:cNvSpPr txBox="1">
              <a:spLocks noChangeArrowheads="1"/>
            </p:cNvSpPr>
            <p:nvPr/>
          </p:nvSpPr>
          <p:spPr bwMode="auto">
            <a:xfrm>
              <a:off x="4743786" y="4062076"/>
              <a:ext cx="761758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 i="1" dirty="0">
                  <a:solidFill>
                    <a:srgbClr val="0000FF"/>
                  </a:solidFill>
                  <a:cs typeface="Arial" panose="020B0604020202020204" pitchFamily="34" charset="0"/>
                </a:rPr>
                <a:t>arrivals</a:t>
              </a:r>
            </a:p>
          </p:txBody>
        </p:sp>
        <p:sp>
          <p:nvSpPr>
            <p:cNvPr id="70687" name="TextBox 84"/>
            <p:cNvSpPr txBox="1">
              <a:spLocks noChangeArrowheads="1"/>
            </p:cNvSpPr>
            <p:nvPr/>
          </p:nvSpPr>
          <p:spPr bwMode="auto">
            <a:xfrm>
              <a:off x="4767502" y="5260730"/>
              <a:ext cx="1039082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 i="1" dirty="0">
                  <a:solidFill>
                    <a:srgbClr val="0000FF"/>
                  </a:solidFill>
                  <a:cs typeface="Arial" panose="020B0604020202020204" pitchFamily="34" charset="0"/>
                </a:rPr>
                <a:t>departures</a:t>
              </a:r>
            </a:p>
          </p:txBody>
        </p:sp>
        <p:sp>
          <p:nvSpPr>
            <p:cNvPr id="70688" name="TextBox 85"/>
            <p:cNvSpPr txBox="1">
              <a:spLocks noChangeArrowheads="1"/>
            </p:cNvSpPr>
            <p:nvPr/>
          </p:nvSpPr>
          <p:spPr bwMode="auto">
            <a:xfrm>
              <a:off x="4789885" y="4566958"/>
              <a:ext cx="860255" cy="59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275"/>
                </a:lnSpc>
              </a:pPr>
              <a:r>
                <a:rPr lang="en-US" altLang="zh-CN" sz="1400" i="1" dirty="0">
                  <a:solidFill>
                    <a:srgbClr val="0000FF"/>
                  </a:solidFill>
                  <a:cs typeface="Arial" panose="020B0604020202020204" pitchFamily="34" charset="0"/>
                </a:rPr>
                <a:t>packet in service</a:t>
              </a:r>
            </a:p>
          </p:txBody>
        </p:sp>
      </p:grpSp>
      <p:sp>
        <p:nvSpPr>
          <p:cNvPr id="82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81" name="Rectangle 7"/>
          <p:cNvSpPr txBox="1">
            <a:spLocks noChangeArrowheads="1"/>
          </p:cNvSpPr>
          <p:nvPr/>
        </p:nvSpPr>
        <p:spPr>
          <a:xfrm>
            <a:off x="4799015" y="6624784"/>
            <a:ext cx="252112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4.2.5 Packet Scheduling </a:t>
            </a:r>
          </a:p>
        </p:txBody>
      </p:sp>
    </p:spTree>
    <p:extLst>
      <p:ext uri="{BB962C8B-B14F-4D97-AF65-F5344CB8AC3E}">
        <p14:creationId xmlns:p14="http://schemas.microsoft.com/office/powerpoint/2010/main" val="34716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76350"/>
            <a:ext cx="7772400" cy="251269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Weighted Fair Queuing (WFQ): 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Round Robin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each class gets weighted amount of service in each cycle</a:t>
            </a:r>
          </a:p>
          <a:p>
            <a:endParaRPr lang="en-US" altLang="zh-CN" dirty="0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pic>
        <p:nvPicPr>
          <p:cNvPr id="72707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08720"/>
            <a:ext cx="6042694" cy="6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938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ＭＳ Ｐゴシック" panose="020B0600070205080204" pitchFamily="34" charset="-128"/>
              </a:rPr>
              <a:t>Scheduling policies: still more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4799015" y="6624784"/>
            <a:ext cx="252112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4.2.5 Packet Scheduling 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519936" y="4667274"/>
            <a:ext cx="929850" cy="357110"/>
            <a:chOff x="1670312" y="2562997"/>
            <a:chExt cx="929822" cy="565219"/>
          </a:xfrm>
        </p:grpSpPr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3" name="Straight Connector 42"/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Straight Connector 43"/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Connector 44"/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Straight Connector 45"/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46"/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Straight Connector 47"/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Straight Connector 48"/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1" name="Rectangle 40"/>
            <p:cNvSpPr/>
            <p:nvPr/>
          </p:nvSpPr>
          <p:spPr>
            <a:xfrm>
              <a:off x="2254738" y="2571262"/>
              <a:ext cx="336062" cy="547076"/>
            </a:xfrm>
            <a:prstGeom prst="rect">
              <a:avLst/>
            </a:prstGeom>
            <a:gradFill flip="none" rotWithShape="1">
              <a:gsLst>
                <a:gs pos="99000">
                  <a:srgbClr val="006633">
                    <a:alpha val="71000"/>
                  </a:srgbClr>
                </a:gs>
                <a:gs pos="100000">
                  <a:srgbClr val="FFFFFF"/>
                </a:gs>
              </a:gsLst>
              <a:lin ang="0" scaled="1"/>
              <a:tileRect/>
            </a:gradFill>
            <a:ln w="15875">
              <a:noFill/>
            </a:ln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Comic Sans MS" pitchFamily="66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509440" y="4074142"/>
            <a:ext cx="940346" cy="406772"/>
            <a:chOff x="1670312" y="2562997"/>
            <a:chExt cx="940317" cy="565219"/>
          </a:xfrm>
        </p:grpSpPr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Connector 33"/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/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Straight Connector 36"/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/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Straight Connector 38"/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CC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28" name="Isosceles Triangle 27"/>
          <p:cNvSpPr>
            <a:spLocks noChangeArrowheads="1"/>
          </p:cNvSpPr>
          <p:nvPr/>
        </p:nvSpPr>
        <p:spPr bwMode="auto">
          <a:xfrm rot="5400000">
            <a:off x="4708849" y="4630705"/>
            <a:ext cx="575153" cy="430249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915293" y="4564490"/>
            <a:ext cx="632958" cy="628951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28" idx="0"/>
            <a:endCxn id="32" idx="1"/>
          </p:cNvCxnSpPr>
          <p:nvPr/>
        </p:nvCxnSpPr>
        <p:spPr bwMode="auto">
          <a:xfrm flipV="1">
            <a:off x="5211550" y="4276786"/>
            <a:ext cx="297890" cy="569044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28" idx="0"/>
            <a:endCxn id="42" idx="1"/>
          </p:cNvCxnSpPr>
          <p:nvPr/>
        </p:nvCxnSpPr>
        <p:spPr bwMode="auto">
          <a:xfrm flipV="1">
            <a:off x="5211550" y="4845178"/>
            <a:ext cx="308386" cy="652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V="1">
            <a:off x="4187650" y="4607654"/>
            <a:ext cx="485393" cy="6084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V="1">
            <a:off x="4184438" y="4845829"/>
            <a:ext cx="485393" cy="6084"/>
          </a:xfrm>
          <a:prstGeom prst="straightConnector1">
            <a:avLst/>
          </a:prstGeom>
          <a:noFill/>
          <a:ln w="19050">
            <a:solidFill>
              <a:srgbClr val="00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cxnSpLocks noChangeShapeType="1"/>
            <a:stCxn id="31" idx="3"/>
            <a:endCxn id="29" idx="1"/>
          </p:cNvCxnSpPr>
          <p:nvPr/>
        </p:nvCxnSpPr>
        <p:spPr bwMode="auto">
          <a:xfrm>
            <a:off x="6449786" y="4276948"/>
            <a:ext cx="558202" cy="379650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56" idx="3"/>
          </p:cNvCxnSpPr>
          <p:nvPr/>
        </p:nvCxnSpPr>
        <p:spPr bwMode="auto">
          <a:xfrm flipV="1">
            <a:off x="6449786" y="5066645"/>
            <a:ext cx="542946" cy="340459"/>
          </a:xfrm>
          <a:prstGeom prst="straightConnector1">
            <a:avLst/>
          </a:prstGeom>
          <a:noFill/>
          <a:ln w="19050">
            <a:solidFill>
              <a:srgbClr val="00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7543785" y="4877466"/>
            <a:ext cx="257399" cy="0"/>
          </a:xfrm>
          <a:prstGeom prst="straightConnector1">
            <a:avLst/>
          </a:prstGeom>
          <a:ln>
            <a:headEnd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999151" y="4050353"/>
            <a:ext cx="7729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0000FF"/>
                </a:solidFill>
                <a:cs typeface="Arial" panose="020B0604020202020204" pitchFamily="34" charset="0"/>
              </a:rPr>
              <a:t>classify</a:t>
            </a:r>
          </a:p>
          <a:p>
            <a:pPr algn="ctr"/>
            <a:r>
              <a:rPr lang="en-US" altLang="zh-CN" sz="1400" dirty="0" smtClean="0">
                <a:solidFill>
                  <a:srgbClr val="0000FF"/>
                </a:solidFill>
                <a:cs typeface="Arial" panose="020B0604020202020204" pitchFamily="34" charset="0"/>
              </a:rPr>
              <a:t>arrivals</a:t>
            </a:r>
            <a:endParaRPr lang="en-US" altLang="zh-CN" sz="14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7918557" y="4721630"/>
            <a:ext cx="485393" cy="6084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V="1">
            <a:off x="7918556" y="4884155"/>
            <a:ext cx="485393" cy="6084"/>
          </a:xfrm>
          <a:prstGeom prst="straightConnector1">
            <a:avLst/>
          </a:prstGeom>
          <a:noFill/>
          <a:ln w="19050">
            <a:solidFill>
              <a:srgbClr val="00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768065" y="4337390"/>
            <a:ext cx="1043018" cy="30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0000FF"/>
                </a:solidFill>
                <a:cs typeface="Arial" panose="020B0604020202020204" pitchFamily="34" charset="0"/>
              </a:rPr>
              <a:t>departures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031412" y="5162403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0000FF"/>
                </a:solidFill>
                <a:cs typeface="Arial" panose="020B0604020202020204" pitchFamily="34" charset="0"/>
              </a:rPr>
              <a:t>link</a:t>
            </a:r>
            <a:endParaRPr lang="en-US" altLang="zh-CN" sz="14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cxnSp>
        <p:nvCxnSpPr>
          <p:cNvPr id="51" name="Straight Arrow Connector 22"/>
          <p:cNvCxnSpPr>
            <a:cxnSpLocks noChangeShapeType="1"/>
          </p:cNvCxnSpPr>
          <p:nvPr/>
        </p:nvCxnSpPr>
        <p:spPr bwMode="auto">
          <a:xfrm flipV="1">
            <a:off x="7933946" y="5076170"/>
            <a:ext cx="485393" cy="6084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22"/>
          <p:cNvCxnSpPr>
            <a:cxnSpLocks noChangeShapeType="1"/>
          </p:cNvCxnSpPr>
          <p:nvPr/>
        </p:nvCxnSpPr>
        <p:spPr bwMode="auto">
          <a:xfrm flipV="1">
            <a:off x="4187650" y="5083988"/>
            <a:ext cx="485393" cy="6084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3" name="Group 25"/>
          <p:cNvGrpSpPr>
            <a:grpSpLocks/>
          </p:cNvGrpSpPr>
          <p:nvPr/>
        </p:nvGrpSpPr>
        <p:grpSpPr bwMode="auto">
          <a:xfrm>
            <a:off x="5519936" y="5229200"/>
            <a:ext cx="929850" cy="357110"/>
            <a:chOff x="1670312" y="2562997"/>
            <a:chExt cx="929822" cy="565219"/>
          </a:xfrm>
        </p:grpSpPr>
        <p:sp>
          <p:nvSpPr>
            <p:cNvPr id="55" name="Rectangle 40"/>
            <p:cNvSpPr/>
            <p:nvPr/>
          </p:nvSpPr>
          <p:spPr>
            <a:xfrm>
              <a:off x="2036730" y="2571262"/>
              <a:ext cx="554070" cy="547076"/>
            </a:xfrm>
            <a:prstGeom prst="rect">
              <a:avLst/>
            </a:prstGeom>
            <a:gradFill flip="none" rotWithShape="1">
              <a:gsLst>
                <a:gs pos="99000">
                  <a:srgbClr val="0000FF"/>
                </a:gs>
                <a:gs pos="100000">
                  <a:srgbClr val="FFFFFF"/>
                </a:gs>
              </a:gsLst>
              <a:lin ang="0" scaled="1"/>
              <a:tileRect/>
            </a:gradFill>
            <a:ln w="15875">
              <a:noFill/>
            </a:ln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Comic Sans MS" pitchFamily="66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4" name="Group 39"/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56" name="Rectangle 41"/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7" name="Straight Connector 42"/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Straight Connector 43"/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Straight Connector 44"/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Straight Connector 45"/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Straight Connector 46"/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Straight Connector 47"/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Straight Connector 48"/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64" name="Straight Arrow Connector 11"/>
          <p:cNvCxnSpPr>
            <a:cxnSpLocks noChangeShapeType="1"/>
            <a:stCxn id="28" idx="0"/>
            <a:endCxn id="56" idx="1"/>
          </p:cNvCxnSpPr>
          <p:nvPr/>
        </p:nvCxnSpPr>
        <p:spPr bwMode="auto">
          <a:xfrm>
            <a:off x="5211550" y="4845830"/>
            <a:ext cx="308386" cy="561274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22"/>
          <p:cNvCxnSpPr>
            <a:cxnSpLocks noChangeShapeType="1"/>
          </p:cNvCxnSpPr>
          <p:nvPr/>
        </p:nvCxnSpPr>
        <p:spPr bwMode="auto">
          <a:xfrm flipV="1">
            <a:off x="6460282" y="4845829"/>
            <a:ext cx="485393" cy="6084"/>
          </a:xfrm>
          <a:prstGeom prst="straightConnector1">
            <a:avLst/>
          </a:prstGeom>
          <a:noFill/>
          <a:ln w="19050">
            <a:solidFill>
              <a:srgbClr val="00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曲线连接符 64"/>
          <p:cNvCxnSpPr/>
          <p:nvPr/>
        </p:nvCxnSpPr>
        <p:spPr>
          <a:xfrm rot="5400000" flipV="1">
            <a:off x="6575733" y="4249439"/>
            <a:ext cx="258086" cy="125048"/>
          </a:xfrm>
          <a:prstGeom prst="curvedConnector3">
            <a:avLst>
              <a:gd name="adj1" fmla="val 50763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/>
              <p:cNvSpPr txBox="1"/>
              <p:nvPr/>
            </p:nvSpPr>
            <p:spPr>
              <a:xfrm>
                <a:off x="6439290" y="4784197"/>
                <a:ext cx="327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290" y="4784197"/>
                <a:ext cx="327269" cy="276999"/>
              </a:xfrm>
              <a:prstGeom prst="rect">
                <a:avLst/>
              </a:prstGeom>
              <a:blipFill>
                <a:blip r:embed="rId4"/>
                <a:stretch>
                  <a:fillRect l="-9259" r="-740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6503749" y="4061297"/>
                <a:ext cx="321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749" y="4061297"/>
                <a:ext cx="321948" cy="276999"/>
              </a:xfrm>
              <a:prstGeom prst="rect">
                <a:avLst/>
              </a:prstGeom>
              <a:blipFill>
                <a:blip r:embed="rId5"/>
                <a:stretch>
                  <a:fillRect l="-9434" r="-566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/>
              <p:cNvSpPr txBox="1"/>
              <p:nvPr/>
            </p:nvSpPr>
            <p:spPr>
              <a:xfrm>
                <a:off x="6541942" y="5441569"/>
                <a:ext cx="327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942" y="5441569"/>
                <a:ext cx="327269" cy="276999"/>
              </a:xfrm>
              <a:prstGeom prst="rect">
                <a:avLst/>
              </a:prstGeom>
              <a:blipFill>
                <a:blip r:embed="rId6"/>
                <a:stretch>
                  <a:fillRect l="-9259" r="-740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9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4.1 Overview of Network layer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 plane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4.2 </a:t>
            </a:r>
            <a:r>
              <a:rPr lang="en-US" dirty="0" smtClean="0">
                <a:ea typeface="ＭＳ Ｐゴシック" charset="0"/>
              </a:rPr>
              <a:t>What's </a:t>
            </a:r>
            <a:r>
              <a:rPr lang="en-US" dirty="0">
                <a:ea typeface="ＭＳ Ｐゴシック" charset="0"/>
              </a:rPr>
              <a:t>inside a router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4.3 IP: Internet Protocol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datagram format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fragmentation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IPv4 addressing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network address translation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IPv6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4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sz="2600" dirty="0" smtClean="0">
                <a:ea typeface="ＭＳ Ｐゴシック" charset="0"/>
              </a:rPr>
              <a:t>4.4 </a:t>
            </a:r>
            <a:r>
              <a:rPr lang="en-US" sz="2600" dirty="0">
                <a:ea typeface="ＭＳ Ｐゴシック" charset="0"/>
              </a:rPr>
              <a:t>Generalized Forward and SDN</a:t>
            </a:r>
            <a:endParaRPr lang="en-US" sz="2600" dirty="0" smtClean="0">
              <a:ea typeface="ＭＳ Ｐゴシック" charset="0"/>
            </a:endParaRP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match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action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 err="1">
                <a:ea typeface="宋体" panose="02010600030101010101" pitchFamily="2" charset="-122"/>
              </a:rPr>
              <a:t>OpenFlow</a:t>
            </a:r>
            <a:r>
              <a:rPr lang="en-US" dirty="0">
                <a:ea typeface="宋体" panose="02010600030101010101" pitchFamily="2" charset="-122"/>
              </a:rPr>
              <a:t>  examples of match-plus-action in action</a:t>
            </a:r>
          </a:p>
          <a:p>
            <a:pPr marL="512763" indent="-512763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28149" y="43610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Data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data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33302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TELNET</a:t>
            </a:r>
          </a:p>
        </p:txBody>
      </p:sp>
      <p:sp>
        <p:nvSpPr>
          <p:cNvPr id="4" name="矩形 3"/>
          <p:cNvSpPr/>
          <p:nvPr/>
        </p:nvSpPr>
        <p:spPr>
          <a:xfrm>
            <a:off x="2102448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HTTP</a:t>
            </a:r>
          </a:p>
        </p:txBody>
      </p:sp>
      <p:sp>
        <p:nvSpPr>
          <p:cNvPr id="5" name="矩形 4"/>
          <p:cNvSpPr/>
          <p:nvPr/>
        </p:nvSpPr>
        <p:spPr>
          <a:xfrm>
            <a:off x="3142680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FTP</a:t>
            </a:r>
          </a:p>
        </p:txBody>
      </p:sp>
      <p:sp>
        <p:nvSpPr>
          <p:cNvPr id="6" name="矩形 5"/>
          <p:cNvSpPr/>
          <p:nvPr/>
        </p:nvSpPr>
        <p:spPr>
          <a:xfrm>
            <a:off x="4182912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SMTP</a:t>
            </a:r>
          </a:p>
        </p:txBody>
      </p:sp>
      <p:sp>
        <p:nvSpPr>
          <p:cNvPr id="7" name="矩形 6"/>
          <p:cNvSpPr/>
          <p:nvPr/>
        </p:nvSpPr>
        <p:spPr>
          <a:xfrm>
            <a:off x="6283691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DNS</a:t>
            </a:r>
          </a:p>
        </p:txBody>
      </p:sp>
      <p:sp>
        <p:nvSpPr>
          <p:cNvPr id="8" name="矩形 7"/>
          <p:cNvSpPr/>
          <p:nvPr/>
        </p:nvSpPr>
        <p:spPr>
          <a:xfrm>
            <a:off x="7326462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RIP</a:t>
            </a:r>
          </a:p>
        </p:txBody>
      </p:sp>
      <p:sp>
        <p:nvSpPr>
          <p:cNvPr id="9" name="矩形 8"/>
          <p:cNvSpPr/>
          <p:nvPr/>
        </p:nvSpPr>
        <p:spPr>
          <a:xfrm>
            <a:off x="8370080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SNMP</a:t>
            </a:r>
          </a:p>
        </p:txBody>
      </p:sp>
      <p:sp>
        <p:nvSpPr>
          <p:cNvPr id="10" name="矩形 9"/>
          <p:cNvSpPr/>
          <p:nvPr/>
        </p:nvSpPr>
        <p:spPr>
          <a:xfrm>
            <a:off x="9413698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DHCP</a:t>
            </a:r>
          </a:p>
        </p:txBody>
      </p:sp>
      <p:sp>
        <p:nvSpPr>
          <p:cNvPr id="11" name="矩形 10"/>
          <p:cNvSpPr/>
          <p:nvPr/>
        </p:nvSpPr>
        <p:spPr>
          <a:xfrm>
            <a:off x="4182912" y="3086903"/>
            <a:ext cx="854023" cy="40035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TCP</a:t>
            </a:r>
          </a:p>
        </p:txBody>
      </p:sp>
      <p:sp>
        <p:nvSpPr>
          <p:cNvPr id="12" name="矩形 11"/>
          <p:cNvSpPr/>
          <p:nvPr/>
        </p:nvSpPr>
        <p:spPr>
          <a:xfrm>
            <a:off x="7326462" y="3086903"/>
            <a:ext cx="854023" cy="40035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UDP</a:t>
            </a:r>
          </a:p>
        </p:txBody>
      </p:sp>
      <p:sp>
        <p:nvSpPr>
          <p:cNvPr id="13" name="矩形 12"/>
          <p:cNvSpPr/>
          <p:nvPr/>
        </p:nvSpPr>
        <p:spPr>
          <a:xfrm>
            <a:off x="5233302" y="4501246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IP</a:t>
            </a:r>
          </a:p>
        </p:txBody>
      </p:sp>
      <p:sp>
        <p:nvSpPr>
          <p:cNvPr id="14" name="矩形 13"/>
          <p:cNvSpPr/>
          <p:nvPr/>
        </p:nvSpPr>
        <p:spPr>
          <a:xfrm>
            <a:off x="2685621" y="3885063"/>
            <a:ext cx="854023" cy="40035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IMCP</a:t>
            </a:r>
          </a:p>
        </p:txBody>
      </p:sp>
      <p:sp>
        <p:nvSpPr>
          <p:cNvPr id="15" name="矩形 14"/>
          <p:cNvSpPr/>
          <p:nvPr/>
        </p:nvSpPr>
        <p:spPr>
          <a:xfrm>
            <a:off x="3725854" y="3885063"/>
            <a:ext cx="854023" cy="40035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OSPF</a:t>
            </a:r>
          </a:p>
        </p:txBody>
      </p:sp>
      <p:sp>
        <p:nvSpPr>
          <p:cNvPr id="16" name="矩形 15"/>
          <p:cNvSpPr/>
          <p:nvPr/>
        </p:nvSpPr>
        <p:spPr>
          <a:xfrm>
            <a:off x="6937116" y="4501246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ARP</a:t>
            </a:r>
          </a:p>
        </p:txBody>
      </p:sp>
      <p:sp>
        <p:nvSpPr>
          <p:cNvPr id="17" name="矩形 16"/>
          <p:cNvSpPr/>
          <p:nvPr/>
        </p:nvSpPr>
        <p:spPr>
          <a:xfrm>
            <a:off x="7979887" y="4501246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RARP</a:t>
            </a:r>
          </a:p>
        </p:txBody>
      </p:sp>
      <p:cxnSp>
        <p:nvCxnSpPr>
          <p:cNvPr id="19" name="直接箭头连接符 18"/>
          <p:cNvCxnSpPr>
            <a:stCxn id="4" idx="2"/>
          </p:cNvCxnSpPr>
          <p:nvPr/>
        </p:nvCxnSpPr>
        <p:spPr>
          <a:xfrm>
            <a:off x="2529883" y="2066138"/>
            <a:ext cx="1751213" cy="99791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0" name="直接箭头连接符 19"/>
          <p:cNvCxnSpPr>
            <a:stCxn id="5" idx="2"/>
          </p:cNvCxnSpPr>
          <p:nvPr/>
        </p:nvCxnSpPr>
        <p:spPr>
          <a:xfrm>
            <a:off x="3570114" y="2066138"/>
            <a:ext cx="837941" cy="99791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1" name="直接箭头连接符 20"/>
          <p:cNvCxnSpPr>
            <a:stCxn id="6" idx="2"/>
            <a:endCxn id="11" idx="0"/>
          </p:cNvCxnSpPr>
          <p:nvPr/>
        </p:nvCxnSpPr>
        <p:spPr>
          <a:xfrm>
            <a:off x="4610347" y="2066137"/>
            <a:ext cx="0" cy="102076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2" name="直接箭头连接符 21"/>
          <p:cNvCxnSpPr>
            <a:stCxn id="3" idx="2"/>
          </p:cNvCxnSpPr>
          <p:nvPr/>
        </p:nvCxnSpPr>
        <p:spPr>
          <a:xfrm flipH="1">
            <a:off x="4879504" y="2066138"/>
            <a:ext cx="781232" cy="104361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3" name="直接箭头连接符 22"/>
          <p:cNvCxnSpPr>
            <a:stCxn id="7" idx="2"/>
          </p:cNvCxnSpPr>
          <p:nvPr/>
        </p:nvCxnSpPr>
        <p:spPr>
          <a:xfrm>
            <a:off x="6711126" y="2066138"/>
            <a:ext cx="771075" cy="102499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4" name="直接箭头连接符 23"/>
          <p:cNvCxnSpPr>
            <a:stCxn id="8" idx="2"/>
          </p:cNvCxnSpPr>
          <p:nvPr/>
        </p:nvCxnSpPr>
        <p:spPr>
          <a:xfrm flipH="1">
            <a:off x="7627783" y="2066138"/>
            <a:ext cx="126114" cy="102499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5" name="直接箭头连接符 24"/>
          <p:cNvCxnSpPr>
            <a:stCxn id="9" idx="2"/>
            <a:endCxn id="12" idx="0"/>
          </p:cNvCxnSpPr>
          <p:nvPr/>
        </p:nvCxnSpPr>
        <p:spPr>
          <a:xfrm flipH="1">
            <a:off x="7753897" y="2066137"/>
            <a:ext cx="1043618" cy="102076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6" name="直接箭头连接符 25"/>
          <p:cNvCxnSpPr>
            <a:stCxn id="10" idx="2"/>
          </p:cNvCxnSpPr>
          <p:nvPr/>
        </p:nvCxnSpPr>
        <p:spPr>
          <a:xfrm flipH="1">
            <a:off x="8072145" y="2066137"/>
            <a:ext cx="1768987" cy="100722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7" name="直接箭头连接符 26"/>
          <p:cNvCxnSpPr>
            <a:stCxn id="11" idx="2"/>
            <a:endCxn id="13" idx="0"/>
          </p:cNvCxnSpPr>
          <p:nvPr/>
        </p:nvCxnSpPr>
        <p:spPr>
          <a:xfrm>
            <a:off x="4610347" y="3487252"/>
            <a:ext cx="1050389" cy="101399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8" name="直接箭头连接符 27"/>
          <p:cNvCxnSpPr>
            <a:stCxn id="12" idx="2"/>
          </p:cNvCxnSpPr>
          <p:nvPr/>
        </p:nvCxnSpPr>
        <p:spPr>
          <a:xfrm flipH="1">
            <a:off x="5841020" y="3487252"/>
            <a:ext cx="1912876" cy="100045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9" name="直接箭头连接符 28"/>
          <p:cNvCxnSpPr>
            <a:endCxn id="13" idx="1"/>
          </p:cNvCxnSpPr>
          <p:nvPr/>
        </p:nvCxnSpPr>
        <p:spPr>
          <a:xfrm>
            <a:off x="4579876" y="4297262"/>
            <a:ext cx="653425" cy="40458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30" name="直接箭头连接符 29"/>
          <p:cNvCxnSpPr>
            <a:stCxn id="14" idx="2"/>
          </p:cNvCxnSpPr>
          <p:nvPr/>
        </p:nvCxnSpPr>
        <p:spPr>
          <a:xfrm>
            <a:off x="3113056" y="4285413"/>
            <a:ext cx="2120246" cy="5560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31" name="直接连接符 30"/>
          <p:cNvCxnSpPr/>
          <p:nvPr/>
        </p:nvCxnSpPr>
        <p:spPr>
          <a:xfrm>
            <a:off x="490046" y="1340768"/>
            <a:ext cx="1154581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直接连接符 31"/>
          <p:cNvCxnSpPr/>
          <p:nvPr/>
        </p:nvCxnSpPr>
        <p:spPr>
          <a:xfrm>
            <a:off x="490046" y="2588369"/>
            <a:ext cx="1154581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>
            <a:off x="490046" y="3686157"/>
            <a:ext cx="1154581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直接连接符 33"/>
          <p:cNvCxnSpPr/>
          <p:nvPr/>
        </p:nvCxnSpPr>
        <p:spPr>
          <a:xfrm>
            <a:off x="490046" y="5107272"/>
            <a:ext cx="1154581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文本框 34"/>
          <p:cNvSpPr txBox="1"/>
          <p:nvPr/>
        </p:nvSpPr>
        <p:spPr>
          <a:xfrm>
            <a:off x="473118" y="1799520"/>
            <a:ext cx="1427038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application layer</a:t>
            </a:r>
            <a:endParaRPr lang="zh-CN" altLang="en-US" sz="1599" dirty="0">
              <a:solidFill>
                <a:srgbClr val="00206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368" y="2953171"/>
            <a:ext cx="162933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transport</a:t>
            </a:r>
          </a:p>
          <a:p>
            <a:pPr algn="ctr"/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layer</a:t>
            </a:r>
            <a:endParaRPr lang="zh-CN" altLang="en-US" sz="1599" dirty="0">
              <a:solidFill>
                <a:srgbClr val="00206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3118" y="4285413"/>
            <a:ext cx="1427038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99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n</a:t>
            </a:r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etwork</a:t>
            </a:r>
          </a:p>
          <a:p>
            <a:pPr algn="ctr"/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layer</a:t>
            </a:r>
            <a:endParaRPr lang="zh-CN" altLang="en-US" sz="1599" dirty="0">
              <a:solidFill>
                <a:srgbClr val="00206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28889" y="332656"/>
            <a:ext cx="565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002060"/>
                </a:solidFill>
                <a:latin typeface="Comic Sans MS" panose="030F0702030302020204" pitchFamily="66" charset="0"/>
                <a:ea typeface="微软雅黑" panose="020B0502040204020203" pitchFamily="34" charset="-122"/>
              </a:rPr>
              <a:t>The Internet Hourglass</a:t>
            </a:r>
            <a:endParaRPr lang="zh-CN" altLang="en-US" sz="3600" dirty="0">
              <a:solidFill>
                <a:srgbClr val="002060"/>
              </a:solidFill>
              <a:latin typeface="Comic Sans MS" panose="030F0702030302020204" pitchFamily="66" charset="0"/>
              <a:ea typeface="微软雅黑" panose="020B0502040204020203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3118" y="5508201"/>
            <a:ext cx="1427038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99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l</a:t>
            </a:r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ink</a:t>
            </a:r>
          </a:p>
          <a:p>
            <a:pPr algn="ctr"/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layer</a:t>
            </a:r>
            <a:endParaRPr lang="zh-CN" altLang="en-US" sz="1599" dirty="0">
              <a:solidFill>
                <a:srgbClr val="00206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521336" y="6309320"/>
            <a:ext cx="1154581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矩形 41"/>
          <p:cNvSpPr/>
          <p:nvPr/>
        </p:nvSpPr>
        <p:spPr>
          <a:xfrm>
            <a:off x="3176957" y="5663450"/>
            <a:ext cx="854023" cy="284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ethernet</a:t>
            </a:r>
            <a:endParaRPr lang="en-US" altLang="zh-CN" sz="1599" dirty="0">
              <a:solidFill>
                <a:srgbClr val="0000FF"/>
              </a:solidFill>
              <a:latin typeface="Arial" panose="020B0604020202020204" pitchFamily="34" charset="0"/>
              <a:ea typeface="微软雅黑" panose="020B0502040204020203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52492" y="5645044"/>
            <a:ext cx="854023" cy="284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802.11</a:t>
            </a:r>
            <a:endParaRPr lang="en-US" altLang="zh-CN" sz="1599" dirty="0">
              <a:solidFill>
                <a:srgbClr val="0000FF"/>
              </a:solidFill>
              <a:latin typeface="Arial" panose="020B0604020202020204" pitchFamily="34" charset="0"/>
              <a:ea typeface="微软雅黑" panose="020B0502040204020203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31410" y="5648982"/>
            <a:ext cx="854023" cy="284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SONET</a:t>
            </a:r>
            <a:endParaRPr lang="en-US" altLang="zh-CN" sz="1599" dirty="0">
              <a:solidFill>
                <a:srgbClr val="0000FF"/>
              </a:solidFill>
              <a:latin typeface="Arial" panose="020B0604020202020204" pitchFamily="34" charset="0"/>
              <a:ea typeface="微软雅黑" panose="020B0502040204020203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10328" y="5663450"/>
            <a:ext cx="854023" cy="284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ATM</a:t>
            </a:r>
            <a:endParaRPr lang="en-US" altLang="zh-CN" sz="1599" dirty="0">
              <a:solidFill>
                <a:srgbClr val="0000FF"/>
              </a:solidFill>
              <a:latin typeface="Arial" panose="020B0604020202020204" pitchFamily="34" charset="0"/>
              <a:ea typeface="微软雅黑" panose="020B0502040204020203" pitchFamily="34" charset="-122"/>
            </a:endParaRPr>
          </a:p>
        </p:txBody>
      </p:sp>
      <p:cxnSp>
        <p:nvCxnSpPr>
          <p:cNvPr id="46" name="直接箭头连接符 45"/>
          <p:cNvCxnSpPr>
            <a:stCxn id="42" idx="0"/>
            <a:endCxn id="13" idx="2"/>
          </p:cNvCxnSpPr>
          <p:nvPr/>
        </p:nvCxnSpPr>
        <p:spPr>
          <a:xfrm flipV="1">
            <a:off x="3603969" y="4901596"/>
            <a:ext cx="2056345" cy="7618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47" name="直接箭头连接符 46"/>
          <p:cNvCxnSpPr>
            <a:stCxn id="43" idx="0"/>
            <a:endCxn id="13" idx="2"/>
          </p:cNvCxnSpPr>
          <p:nvPr/>
        </p:nvCxnSpPr>
        <p:spPr>
          <a:xfrm flipV="1">
            <a:off x="4879504" y="4901596"/>
            <a:ext cx="780810" cy="74344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50" name="直接箭头连接符 49"/>
          <p:cNvCxnSpPr>
            <a:stCxn id="44" idx="0"/>
            <a:endCxn id="13" idx="2"/>
          </p:cNvCxnSpPr>
          <p:nvPr/>
        </p:nvCxnSpPr>
        <p:spPr>
          <a:xfrm flipH="1" flipV="1">
            <a:off x="5660314" y="4901596"/>
            <a:ext cx="498108" cy="74738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53" name="直接箭头连接符 52"/>
          <p:cNvCxnSpPr>
            <a:stCxn id="45" idx="0"/>
            <a:endCxn id="13" idx="2"/>
          </p:cNvCxnSpPr>
          <p:nvPr/>
        </p:nvCxnSpPr>
        <p:spPr>
          <a:xfrm flipH="1" flipV="1">
            <a:off x="5660314" y="4901596"/>
            <a:ext cx="1777026" cy="7618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2711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ChangeArrowheads="1"/>
          </p:cNvSpPr>
          <p:nvPr/>
        </p:nvSpPr>
        <p:spPr bwMode="auto">
          <a:xfrm>
            <a:off x="3228975" y="1781175"/>
            <a:ext cx="6534150" cy="40767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3162300" y="1855788"/>
            <a:ext cx="65341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75779" name="Rectangle 4"/>
          <p:cNvSpPr>
            <a:spLocks noGrp="1" noChangeArrowheads="1"/>
          </p:cNvSpPr>
          <p:nvPr>
            <p:ph type="title"/>
          </p:nvPr>
        </p:nvSpPr>
        <p:spPr>
          <a:xfrm>
            <a:off x="1943100" y="133350"/>
            <a:ext cx="7772400" cy="1143000"/>
          </a:xfrm>
        </p:spPr>
        <p:txBody>
          <a:bodyPr/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The Internet network layer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grpSp>
        <p:nvGrpSpPr>
          <p:cNvPr id="75780" name="Group 6"/>
          <p:cNvGrpSpPr>
            <a:grpSpLocks/>
          </p:cNvGrpSpPr>
          <p:nvPr/>
        </p:nvGrpSpPr>
        <p:grpSpPr bwMode="auto">
          <a:xfrm>
            <a:off x="5287964" y="3479800"/>
            <a:ext cx="1258887" cy="1214438"/>
            <a:chOff x="3992" y="2883"/>
            <a:chExt cx="613" cy="765"/>
          </a:xfrm>
        </p:grpSpPr>
        <p:sp>
          <p:nvSpPr>
            <p:cNvPr id="75805" name="Rectangle 7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75806" name="Rectangle 8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75807" name="Text Box 9"/>
            <p:cNvSpPr txBox="1">
              <a:spLocks noChangeArrowheads="1"/>
            </p:cNvSpPr>
            <p:nvPr/>
          </p:nvSpPr>
          <p:spPr bwMode="auto">
            <a:xfrm>
              <a:off x="3992" y="3071"/>
              <a:ext cx="60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 dirty="0">
                  <a:solidFill>
                    <a:srgbClr val="000099"/>
                  </a:solidFill>
                </a:rPr>
                <a:t>forwarding</a:t>
              </a:r>
            </a:p>
            <a:p>
              <a:pPr algn="ctr"/>
              <a:r>
                <a:rPr lang="en-US" altLang="zh-CN" sz="1800" dirty="0">
                  <a:solidFill>
                    <a:srgbClr val="000099"/>
                  </a:solidFill>
                </a:rPr>
                <a:t>table</a:t>
              </a:r>
            </a:p>
          </p:txBody>
        </p:sp>
        <p:sp>
          <p:nvSpPr>
            <p:cNvPr id="75808" name="Line 10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9" name="Line 11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0" name="Line 12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1" name="Line 13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2" name="Line 14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3" name="Line 15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00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2082801" y="1189038"/>
            <a:ext cx="7534275" cy="43815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2400"/>
              <a:t>host, router network layer functions:</a:t>
            </a:r>
          </a:p>
        </p:txBody>
      </p:sp>
      <p:sp>
        <p:nvSpPr>
          <p:cNvPr id="75782" name="Line 17"/>
          <p:cNvSpPr>
            <a:spLocks noChangeShapeType="1"/>
          </p:cNvSpPr>
          <p:nvPr/>
        </p:nvSpPr>
        <p:spPr bwMode="auto">
          <a:xfrm flipV="1">
            <a:off x="3152776" y="5410201"/>
            <a:ext cx="6505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3" name="Line 18"/>
          <p:cNvSpPr>
            <a:spLocks noChangeShapeType="1"/>
          </p:cNvSpPr>
          <p:nvPr/>
        </p:nvSpPr>
        <p:spPr bwMode="auto">
          <a:xfrm flipV="1">
            <a:off x="3181351" y="4886326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Rectangle 20"/>
          <p:cNvSpPr>
            <a:spLocks noChangeArrowheads="1"/>
          </p:cNvSpPr>
          <p:nvPr/>
        </p:nvSpPr>
        <p:spPr bwMode="auto">
          <a:xfrm>
            <a:off x="3438525" y="2667000"/>
            <a:ext cx="1809750" cy="8191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75785" name="Rectangle 21"/>
          <p:cNvSpPr>
            <a:spLocks noChangeArrowheads="1"/>
          </p:cNvSpPr>
          <p:nvPr/>
        </p:nvSpPr>
        <p:spPr bwMode="auto">
          <a:xfrm>
            <a:off x="3371850" y="2733675"/>
            <a:ext cx="1809750" cy="819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75786" name="Text Box 22"/>
          <p:cNvSpPr txBox="1">
            <a:spLocks noChangeArrowheads="1"/>
          </p:cNvSpPr>
          <p:nvPr/>
        </p:nvSpPr>
        <p:spPr bwMode="auto">
          <a:xfrm>
            <a:off x="3287688" y="2714626"/>
            <a:ext cx="208946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routing protocols</a:t>
            </a:r>
          </a:p>
          <a:p>
            <a:pPr>
              <a:buFontTx/>
              <a:buChar char="•"/>
            </a:pPr>
            <a:r>
              <a:rPr lang="en-US" altLang="zh-CN" sz="1600" dirty="0">
                <a:latin typeface="Comic Sans MS" panose="030F0702030302020204" pitchFamily="66" charset="0"/>
              </a:rPr>
              <a:t> </a:t>
            </a:r>
            <a:r>
              <a:rPr lang="en-US" altLang="zh-CN" sz="1600" dirty="0">
                <a:solidFill>
                  <a:srgbClr val="000099"/>
                </a:solidFill>
                <a:latin typeface="Comic Sans MS" panose="030F0702030302020204" pitchFamily="66" charset="0"/>
              </a:rPr>
              <a:t>path selection</a:t>
            </a:r>
          </a:p>
          <a:p>
            <a:pPr>
              <a:buFontTx/>
              <a:buChar char="•"/>
            </a:pPr>
            <a:r>
              <a:rPr lang="en-US" altLang="zh-CN" sz="1600" dirty="0">
                <a:solidFill>
                  <a:srgbClr val="000099"/>
                </a:solidFill>
                <a:latin typeface="Comic Sans MS" panose="030F0702030302020204" pitchFamily="66" charset="0"/>
              </a:rPr>
              <a:t> RIP, OSPF, BGP</a:t>
            </a:r>
            <a:endParaRPr lang="en-US" altLang="zh-CN" sz="18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75787" name="Freeform 23"/>
          <p:cNvSpPr>
            <a:spLocks/>
          </p:cNvSpPr>
          <p:nvPr/>
        </p:nvSpPr>
        <p:spPr bwMode="auto">
          <a:xfrm>
            <a:off x="4667250" y="3657601"/>
            <a:ext cx="628650" cy="390525"/>
          </a:xfrm>
          <a:custGeom>
            <a:avLst/>
            <a:gdLst>
              <a:gd name="T0" fmla="*/ 0 w 396"/>
              <a:gd name="T1" fmla="*/ 0 h 246"/>
              <a:gd name="T2" fmla="*/ 2147483647 w 396"/>
              <a:gd name="T3" fmla="*/ 2147483647 h 246"/>
              <a:gd name="T4" fmla="*/ 2147483647 w 396"/>
              <a:gd name="T5" fmla="*/ 2147483647 h 246"/>
              <a:gd name="T6" fmla="*/ 0 60000 65536"/>
              <a:gd name="T7" fmla="*/ 0 60000 65536"/>
              <a:gd name="T8" fmla="*/ 0 60000 65536"/>
              <a:gd name="T9" fmla="*/ 0 w 396"/>
              <a:gd name="T10" fmla="*/ 0 h 246"/>
              <a:gd name="T11" fmla="*/ 396 w 396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788" name="Group 24"/>
          <p:cNvGrpSpPr>
            <a:grpSpLocks/>
          </p:cNvGrpSpPr>
          <p:nvPr/>
        </p:nvGrpSpPr>
        <p:grpSpPr bwMode="auto">
          <a:xfrm>
            <a:off x="6616701" y="2576513"/>
            <a:ext cx="3000375" cy="1181100"/>
            <a:chOff x="102" y="1272"/>
            <a:chExt cx="1890" cy="744"/>
          </a:xfrm>
        </p:grpSpPr>
        <p:sp>
          <p:nvSpPr>
            <p:cNvPr id="75802" name="Rectangle 25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75803" name="Rectangle 26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75804" name="Text Box 27"/>
            <p:cNvSpPr txBox="1">
              <a:spLocks noChangeArrowheads="1"/>
            </p:cNvSpPr>
            <p:nvPr/>
          </p:nvSpPr>
          <p:spPr bwMode="auto">
            <a:xfrm>
              <a:off x="116" y="1287"/>
              <a:ext cx="1875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i="1" dirty="0">
                  <a:solidFill>
                    <a:srgbClr val="CC0000"/>
                  </a:solidFill>
                  <a:latin typeface="Comic Sans MS" panose="030F0702030302020204" pitchFamily="66" charset="0"/>
                </a:rPr>
                <a:t>IP protocol</a:t>
              </a:r>
            </a:p>
            <a:p>
              <a:pPr>
                <a:buFontTx/>
                <a:buChar char="•"/>
              </a:pPr>
              <a:r>
                <a:rPr lang="en-US" altLang="zh-CN" sz="16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 addressing conventions</a:t>
              </a:r>
            </a:p>
            <a:p>
              <a:pPr>
                <a:buFontTx/>
                <a:buChar char="•"/>
              </a:pPr>
              <a:r>
                <a:rPr lang="en-US" altLang="zh-CN" sz="16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 datagram format</a:t>
              </a:r>
            </a:p>
            <a:p>
              <a:pPr>
                <a:buFontTx/>
                <a:buChar char="•"/>
              </a:pPr>
              <a:r>
                <a:rPr lang="en-US" altLang="zh-CN" sz="16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 packet handling conventions</a:t>
              </a:r>
              <a:endPara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5789" name="Rectangle 29"/>
          <p:cNvSpPr>
            <a:spLocks noChangeArrowheads="1"/>
          </p:cNvSpPr>
          <p:nvPr/>
        </p:nvSpPr>
        <p:spPr bwMode="auto">
          <a:xfrm>
            <a:off x="6740526" y="3878264"/>
            <a:ext cx="1933575" cy="8477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75790" name="Rectangle 30"/>
          <p:cNvSpPr>
            <a:spLocks noChangeArrowheads="1"/>
          </p:cNvSpPr>
          <p:nvPr/>
        </p:nvSpPr>
        <p:spPr bwMode="auto">
          <a:xfrm>
            <a:off x="6673851" y="3946526"/>
            <a:ext cx="1933575" cy="847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75791" name="Text Box 31"/>
          <p:cNvSpPr txBox="1">
            <a:spLocks noChangeArrowheads="1"/>
          </p:cNvSpPr>
          <p:nvPr/>
        </p:nvSpPr>
        <p:spPr bwMode="auto">
          <a:xfrm>
            <a:off x="6686550" y="3911601"/>
            <a:ext cx="19002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 dirty="0">
                <a:solidFill>
                  <a:srgbClr val="CC0000"/>
                </a:solidFill>
                <a:latin typeface="Comic Sans MS" panose="030F0702030302020204" pitchFamily="66" charset="0"/>
              </a:rPr>
              <a:t>ICMP protocol</a:t>
            </a:r>
          </a:p>
          <a:p>
            <a:pPr>
              <a:buFontTx/>
              <a:buChar char="•"/>
            </a:pPr>
            <a:r>
              <a:rPr lang="en-US" altLang="zh-CN" sz="1600" dirty="0">
                <a:latin typeface="Comic Sans MS" panose="030F0702030302020204" pitchFamily="66" charset="0"/>
              </a:rPr>
              <a:t> </a:t>
            </a:r>
            <a:r>
              <a:rPr lang="en-US" altLang="zh-CN" sz="1600" dirty="0">
                <a:solidFill>
                  <a:srgbClr val="000099"/>
                </a:solidFill>
                <a:latin typeface="Comic Sans MS" panose="030F0702030302020204" pitchFamily="66" charset="0"/>
              </a:rPr>
              <a:t>error reporting</a:t>
            </a:r>
          </a:p>
          <a:p>
            <a:pPr>
              <a:buFontTx/>
              <a:buChar char="•"/>
            </a:pPr>
            <a:r>
              <a:rPr lang="en-US" altLang="zh-CN" sz="1600" dirty="0">
                <a:solidFill>
                  <a:srgbClr val="000099"/>
                </a:solidFill>
                <a:latin typeface="Comic Sans MS" panose="030F0702030302020204" pitchFamily="66" charset="0"/>
              </a:rPr>
              <a:t> router </a:t>
            </a:r>
            <a:r>
              <a:rPr lang="en-US" altLang="ja-JP" sz="16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"signaling"</a:t>
            </a:r>
            <a:endParaRPr lang="en-US" altLang="zh-CN" sz="18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75792" name="Line 32"/>
          <p:cNvSpPr>
            <a:spLocks noChangeShapeType="1"/>
          </p:cNvSpPr>
          <p:nvPr/>
        </p:nvSpPr>
        <p:spPr bwMode="auto">
          <a:xfrm flipV="1">
            <a:off x="3181351" y="2466976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3" name="Text Box 33"/>
          <p:cNvSpPr txBox="1">
            <a:spLocks noChangeArrowheads="1"/>
          </p:cNvSpPr>
          <p:nvPr/>
        </p:nvSpPr>
        <p:spPr bwMode="auto">
          <a:xfrm>
            <a:off x="4622800" y="1989138"/>
            <a:ext cx="283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chemeClr val="bg2"/>
                </a:solidFill>
              </a:rPr>
              <a:t>transport layer: TCP, UDP</a:t>
            </a:r>
          </a:p>
        </p:txBody>
      </p:sp>
      <p:sp>
        <p:nvSpPr>
          <p:cNvPr id="75794" name="Text Box 34"/>
          <p:cNvSpPr txBox="1">
            <a:spLocks noChangeArrowheads="1"/>
          </p:cNvSpPr>
          <p:nvPr/>
        </p:nvSpPr>
        <p:spPr bwMode="auto">
          <a:xfrm>
            <a:off x="5737225" y="496093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chemeClr val="bg2"/>
                </a:solidFill>
              </a:rPr>
              <a:t>link layer</a:t>
            </a:r>
          </a:p>
        </p:txBody>
      </p:sp>
      <p:sp>
        <p:nvSpPr>
          <p:cNvPr id="75795" name="Text Box 35"/>
          <p:cNvSpPr txBox="1">
            <a:spLocks noChangeArrowheads="1"/>
          </p:cNvSpPr>
          <p:nvPr/>
        </p:nvSpPr>
        <p:spPr bwMode="auto">
          <a:xfrm>
            <a:off x="5584825" y="5484813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chemeClr val="bg2"/>
                </a:solidFill>
              </a:rPr>
              <a:t>physical layer</a:t>
            </a:r>
          </a:p>
        </p:txBody>
      </p:sp>
      <p:sp>
        <p:nvSpPr>
          <p:cNvPr id="75796" name="Text Box 36"/>
          <p:cNvSpPr txBox="1">
            <a:spLocks noChangeArrowheads="1"/>
          </p:cNvSpPr>
          <p:nvPr/>
        </p:nvSpPr>
        <p:spPr bwMode="auto">
          <a:xfrm>
            <a:off x="1832139" y="3259139"/>
            <a:ext cx="12634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CC0000"/>
                </a:solidFill>
              </a:rPr>
              <a:t>network</a:t>
            </a:r>
          </a:p>
          <a:p>
            <a:pPr algn="r"/>
            <a:r>
              <a:rPr lang="en-US" altLang="zh-CN">
                <a:solidFill>
                  <a:srgbClr val="CC0000"/>
                </a:solidFill>
              </a:rPr>
              <a:t>layer</a:t>
            </a:r>
            <a:endParaRPr lang="en-US" altLang="zh-CN" sz="1800">
              <a:solidFill>
                <a:srgbClr val="CC0000"/>
              </a:solidFill>
            </a:endParaRPr>
          </a:p>
        </p:txBody>
      </p:sp>
      <p:sp>
        <p:nvSpPr>
          <p:cNvPr id="75797" name="Line 37"/>
          <p:cNvSpPr>
            <a:spLocks noChangeShapeType="1"/>
          </p:cNvSpPr>
          <p:nvPr/>
        </p:nvSpPr>
        <p:spPr bwMode="auto">
          <a:xfrm flipV="1">
            <a:off x="2905125" y="2486025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8" name="Line 38"/>
          <p:cNvSpPr>
            <a:spLocks noChangeShapeType="1"/>
          </p:cNvSpPr>
          <p:nvPr/>
        </p:nvSpPr>
        <p:spPr bwMode="auto">
          <a:xfrm>
            <a:off x="2905125" y="4152900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99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021559"/>
            <a:ext cx="7033220" cy="6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17544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55"/>
          <p:cNvGrpSpPr>
            <a:grpSpLocks/>
          </p:cNvGrpSpPr>
          <p:nvPr/>
        </p:nvGrpSpPr>
        <p:grpSpPr bwMode="auto">
          <a:xfrm>
            <a:off x="4586288" y="963613"/>
            <a:ext cx="4127500" cy="5326062"/>
            <a:chOff x="1929" y="607"/>
            <a:chExt cx="2600" cy="3355"/>
          </a:xfrm>
        </p:grpSpPr>
        <p:sp>
          <p:nvSpPr>
            <p:cNvPr id="76832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76833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76834" name="Text Box 6"/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ver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76835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length</a:t>
              </a:r>
            </a:p>
          </p:txBody>
        </p:sp>
        <p:sp>
          <p:nvSpPr>
            <p:cNvPr id="76836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37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38" name="Text Box 10"/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32 bits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76839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40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41" name="Text Box 13"/>
            <p:cNvSpPr txBox="1">
              <a:spLocks noChangeArrowheads="1"/>
            </p:cNvSpPr>
            <p:nvPr/>
          </p:nvSpPr>
          <p:spPr bwMode="auto">
            <a:xfrm>
              <a:off x="2606" y="2792"/>
              <a:ext cx="13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000099"/>
                  </a:solidFill>
                </a:rPr>
                <a:t>data </a:t>
              </a:r>
            </a:p>
            <a:p>
              <a:pPr algn="ctr"/>
              <a:r>
                <a:rPr lang="en-US" altLang="zh-CN" sz="2000">
                  <a:solidFill>
                    <a:srgbClr val="000099"/>
                  </a:solidFill>
                </a:rPr>
                <a:t>(variable length,</a:t>
              </a:r>
            </a:p>
            <a:p>
              <a:pPr algn="ctr"/>
              <a:r>
                <a:rPr lang="en-US" altLang="zh-CN" sz="2000">
                  <a:solidFill>
                    <a:srgbClr val="000099"/>
                  </a:solidFill>
                </a:rPr>
                <a:t>typically a TCP </a:t>
              </a:r>
            </a:p>
            <a:p>
              <a:pPr algn="ctr"/>
              <a:r>
                <a:rPr lang="en-US" altLang="zh-CN" sz="2000">
                  <a:solidFill>
                    <a:srgbClr val="000099"/>
                  </a:solidFill>
                </a:rPr>
                <a:t>or UDP segment)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76842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16-bit identifier</a:t>
              </a:r>
              <a:endParaRPr lang="en-US" altLang="zh-CN" sz="2000">
                <a:solidFill>
                  <a:srgbClr val="000099"/>
                </a:solidFill>
              </a:endParaRPr>
            </a:p>
          </p:txBody>
        </p:sp>
        <p:sp>
          <p:nvSpPr>
            <p:cNvPr id="76843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44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45" name="Text Box 17"/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header</a:t>
              </a:r>
            </a:p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 checksum</a:t>
              </a:r>
            </a:p>
          </p:txBody>
        </p:sp>
        <p:sp>
          <p:nvSpPr>
            <p:cNvPr id="76846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time to</a:t>
              </a:r>
            </a:p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live</a:t>
              </a:r>
            </a:p>
          </p:txBody>
        </p:sp>
        <p:sp>
          <p:nvSpPr>
            <p:cNvPr id="76847" name="Text Box 19"/>
            <p:cNvSpPr txBox="1">
              <a:spLocks noChangeArrowheads="1"/>
            </p:cNvSpPr>
            <p:nvPr/>
          </p:nvSpPr>
          <p:spPr bwMode="auto">
            <a:xfrm>
              <a:off x="2369" y="1959"/>
              <a:ext cx="1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32 bit source IP address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76848" name="Text Box 31"/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head.</a:t>
              </a:r>
            </a:p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len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76849" name="Text Box 32"/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type of</a:t>
              </a:r>
            </a:p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service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76850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51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52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53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flgs</a:t>
              </a:r>
              <a:endParaRPr lang="en-US" altLang="zh-CN" sz="2000">
                <a:solidFill>
                  <a:srgbClr val="000099"/>
                </a:solidFill>
              </a:endParaRPr>
            </a:p>
          </p:txBody>
        </p:sp>
        <p:sp>
          <p:nvSpPr>
            <p:cNvPr id="76854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55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fragment</a:t>
              </a:r>
            </a:p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 offset</a:t>
              </a:r>
              <a:endParaRPr lang="en-US" altLang="zh-CN" sz="2000">
                <a:solidFill>
                  <a:srgbClr val="000099"/>
                </a:solidFill>
              </a:endParaRPr>
            </a:p>
          </p:txBody>
        </p:sp>
        <p:sp>
          <p:nvSpPr>
            <p:cNvPr id="76856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57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58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59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upper</a:t>
              </a:r>
            </a:p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 layer</a:t>
              </a:r>
            </a:p>
          </p:txBody>
        </p:sp>
        <p:sp>
          <p:nvSpPr>
            <p:cNvPr id="76860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61" name="Text Box 49"/>
            <p:cNvSpPr txBox="1">
              <a:spLocks noChangeArrowheads="1"/>
            </p:cNvSpPr>
            <p:nvPr/>
          </p:nvSpPr>
          <p:spPr bwMode="auto">
            <a:xfrm>
              <a:off x="2262" y="2235"/>
              <a:ext cx="19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32 bit destination IP address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76862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63" name="Text Box 51"/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options (if any)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0"/>
            <a:ext cx="7772400" cy="781050"/>
          </a:xfrm>
        </p:spPr>
        <p:txBody>
          <a:bodyPr/>
          <a:lstStyle/>
          <a:p>
            <a:r>
              <a:rPr lang="en-US" altLang="zh-CN" sz="4000" dirty="0" smtClean="0">
                <a:ea typeface="ＭＳ Ｐゴシック" panose="020B0600070205080204" pitchFamily="34" charset="-128"/>
              </a:rPr>
              <a:t>IPv4 </a:t>
            </a:r>
            <a:r>
              <a:rPr lang="en-US" altLang="zh-CN" sz="4000" dirty="0">
                <a:ea typeface="ＭＳ Ｐゴシック" panose="020B0600070205080204" pitchFamily="34" charset="-128"/>
              </a:rPr>
              <a:t>datagram format</a:t>
            </a:r>
            <a:endParaRPr lang="en-US" altLang="zh-CN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2292350" y="858838"/>
            <a:ext cx="2501900" cy="792162"/>
            <a:chOff x="484" y="541"/>
            <a:chExt cx="1576" cy="499"/>
          </a:xfrm>
        </p:grpSpPr>
        <p:sp>
          <p:nvSpPr>
            <p:cNvPr id="76830" name="Text Box 20"/>
            <p:cNvSpPr txBox="1">
              <a:spLocks noChangeArrowheads="1"/>
            </p:cNvSpPr>
            <p:nvPr/>
          </p:nvSpPr>
          <p:spPr bwMode="auto">
            <a:xfrm>
              <a:off x="484" y="541"/>
              <a:ext cx="1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IP protocol version</a:t>
              </a:r>
            </a:p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number</a:t>
              </a:r>
              <a:endParaRPr lang="en-US" altLang="zh-CN" sz="1000">
                <a:solidFill>
                  <a:srgbClr val="000099"/>
                </a:solidFill>
              </a:endParaRPr>
            </a:p>
          </p:txBody>
        </p:sp>
        <p:sp>
          <p:nvSpPr>
            <p:cNvPr id="76831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782889" y="1406525"/>
            <a:ext cx="2416175" cy="641350"/>
            <a:chOff x="793" y="886"/>
            <a:chExt cx="1522" cy="404"/>
          </a:xfrm>
        </p:grpSpPr>
        <p:sp>
          <p:nvSpPr>
            <p:cNvPr id="76828" name="Text Box 21"/>
            <p:cNvSpPr txBox="1">
              <a:spLocks noChangeArrowheads="1"/>
            </p:cNvSpPr>
            <p:nvPr/>
          </p:nvSpPr>
          <p:spPr bwMode="auto">
            <a:xfrm>
              <a:off x="793" y="886"/>
              <a:ext cx="9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header length</a:t>
              </a:r>
            </a:p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 (bytes)</a:t>
              </a:r>
              <a:endParaRPr lang="en-US" altLang="zh-CN" sz="1000">
                <a:solidFill>
                  <a:srgbClr val="000099"/>
                </a:solidFill>
              </a:endParaRPr>
            </a:p>
          </p:txBody>
        </p:sp>
        <p:sp>
          <p:nvSpPr>
            <p:cNvPr id="76829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251076" y="2732088"/>
            <a:ext cx="3624263" cy="1592262"/>
            <a:chOff x="458" y="1721"/>
            <a:chExt cx="2283" cy="1003"/>
          </a:xfrm>
        </p:grpSpPr>
        <p:sp>
          <p:nvSpPr>
            <p:cNvPr id="76826" name="Text Box 27"/>
            <p:cNvSpPr txBox="1">
              <a:spLocks noChangeArrowheads="1"/>
            </p:cNvSpPr>
            <p:nvPr/>
          </p:nvSpPr>
          <p:spPr bwMode="auto">
            <a:xfrm>
              <a:off x="458" y="2320"/>
              <a:ext cx="1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upper layer protocol</a:t>
              </a:r>
            </a:p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to deliver payload to</a:t>
              </a:r>
            </a:p>
          </p:txBody>
        </p:sp>
        <p:sp>
          <p:nvSpPr>
            <p:cNvPr id="76827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8370888" y="1054101"/>
            <a:ext cx="2176462" cy="735013"/>
            <a:chOff x="4313" y="664"/>
            <a:chExt cx="1371" cy="463"/>
          </a:xfrm>
        </p:grpSpPr>
        <p:sp>
          <p:nvSpPr>
            <p:cNvPr id="76824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total datagram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length (bytes)</a:t>
              </a:r>
            </a:p>
          </p:txBody>
        </p:sp>
        <p:sp>
          <p:nvSpPr>
            <p:cNvPr id="76825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2794001" y="1760539"/>
            <a:ext cx="3052763" cy="568325"/>
            <a:chOff x="800" y="1109"/>
            <a:chExt cx="1923" cy="358"/>
          </a:xfrm>
        </p:grpSpPr>
        <p:sp>
          <p:nvSpPr>
            <p:cNvPr id="76822" name="Text Box 35"/>
            <p:cNvSpPr txBox="1">
              <a:spLocks noChangeArrowheads="1"/>
            </p:cNvSpPr>
            <p:nvPr/>
          </p:nvSpPr>
          <p:spPr bwMode="auto">
            <a:xfrm>
              <a:off x="800" y="1234"/>
              <a:ext cx="10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ja-JP" sz="1800" dirty="0" smtClean="0">
                  <a:solidFill>
                    <a:srgbClr val="000099"/>
                  </a:solidFill>
                </a:rPr>
                <a:t>"type" </a:t>
              </a:r>
              <a:r>
                <a:rPr lang="en-US" altLang="ja-JP" sz="1800" dirty="0">
                  <a:solidFill>
                    <a:srgbClr val="000099"/>
                  </a:solidFill>
                </a:rPr>
                <a:t>of data </a:t>
              </a:r>
              <a:endParaRPr lang="en-US" altLang="zh-CN" sz="1000" dirty="0">
                <a:solidFill>
                  <a:srgbClr val="000099"/>
                </a:solidFill>
              </a:endParaRPr>
            </a:p>
          </p:txBody>
        </p:sp>
        <p:sp>
          <p:nvSpPr>
            <p:cNvPr id="76823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6475413" y="1787525"/>
            <a:ext cx="4102100" cy="915988"/>
            <a:chOff x="3119" y="1126"/>
            <a:chExt cx="2584" cy="577"/>
          </a:xfrm>
        </p:grpSpPr>
        <p:sp>
          <p:nvSpPr>
            <p:cNvPr id="76818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10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for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fragmentation/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reassembly</a:t>
              </a:r>
            </a:p>
          </p:txBody>
        </p:sp>
        <p:sp>
          <p:nvSpPr>
            <p:cNvPr id="76819" name="Line 29"/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20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21" name="Line 42"/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2543176" y="2406651"/>
            <a:ext cx="2398713" cy="1190625"/>
            <a:chOff x="642" y="1516"/>
            <a:chExt cx="1511" cy="750"/>
          </a:xfrm>
        </p:grpSpPr>
        <p:sp>
          <p:nvSpPr>
            <p:cNvPr id="76816" name="Text Box 22"/>
            <p:cNvSpPr txBox="1">
              <a:spLocks noChangeArrowheads="1"/>
            </p:cNvSpPr>
            <p:nvPr/>
          </p:nvSpPr>
          <p:spPr bwMode="auto">
            <a:xfrm>
              <a:off x="642" y="1516"/>
              <a:ext cx="120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max number</a:t>
              </a:r>
            </a:p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remaining hops</a:t>
              </a:r>
            </a:p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(decremented at </a:t>
              </a:r>
            </a:p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each router)</a:t>
              </a:r>
            </a:p>
          </p:txBody>
        </p:sp>
        <p:sp>
          <p:nvSpPr>
            <p:cNvPr id="76817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8056563" y="3987801"/>
            <a:ext cx="2508250" cy="1465263"/>
            <a:chOff x="4115" y="2512"/>
            <a:chExt cx="1580" cy="923"/>
          </a:xfrm>
        </p:grpSpPr>
        <p:sp>
          <p:nvSpPr>
            <p:cNvPr id="76814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1100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e.g. timestamp,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record route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taken, specify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list of routers 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to visit.</a:t>
              </a:r>
            </a:p>
          </p:txBody>
        </p:sp>
        <p:sp>
          <p:nvSpPr>
            <p:cNvPr id="76815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1768476" y="4595813"/>
            <a:ext cx="2620963" cy="16065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FF0000"/>
                </a:solidFill>
              </a:rPr>
              <a:t>how much overhead?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000" dirty="0">
                <a:solidFill>
                  <a:srgbClr val="000099"/>
                </a:solidFill>
              </a:rPr>
              <a:t>20 bytes of TCP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000" dirty="0">
                <a:solidFill>
                  <a:srgbClr val="000099"/>
                </a:solidFill>
              </a:rPr>
              <a:t>20 bytes of IP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000" dirty="0">
                <a:solidFill>
                  <a:srgbClr val="000099"/>
                </a:solidFill>
              </a:rPr>
              <a:t>= 40 bytes + app layer overhead</a:t>
            </a:r>
          </a:p>
        </p:txBody>
      </p:sp>
      <p:sp>
        <p:nvSpPr>
          <p:cNvPr id="65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4" name="Rectangle 7"/>
          <p:cNvSpPr txBox="1">
            <a:spLocks noChangeArrowheads="1"/>
          </p:cNvSpPr>
          <p:nvPr/>
        </p:nvSpPr>
        <p:spPr>
          <a:xfrm>
            <a:off x="5554911" y="6615113"/>
            <a:ext cx="225082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4.3.1 IPv4 Datagram Format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63820" y="2830294"/>
            <a:ext cx="2795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measured in units of eight-byte blocks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连接符 11"/>
          <p:cNvCxnSpPr>
            <a:stCxn id="2" idx="1"/>
          </p:cNvCxnSpPr>
          <p:nvPr/>
        </p:nvCxnSpPr>
        <p:spPr>
          <a:xfrm flipH="1" flipV="1">
            <a:off x="8428038" y="2418520"/>
            <a:ext cx="835782" cy="7349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12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85739"/>
            <a:ext cx="7772400" cy="930275"/>
          </a:xfrm>
        </p:spPr>
        <p:txBody>
          <a:bodyPr/>
          <a:lstStyle/>
          <a:p>
            <a:r>
              <a:rPr lang="en-US" altLang="zh-CN" smtClean="0">
                <a:ea typeface="ＭＳ Ｐゴシック" panose="020B0600070205080204" pitchFamily="34" charset="-128"/>
              </a:rPr>
              <a:t>IP fragmentation, reassembly</a:t>
            </a:r>
            <a:endParaRPr lang="en-US" altLang="zh-CN" sz="4800">
              <a:ea typeface="ＭＳ Ｐゴシック" panose="020B0600070205080204" pitchFamily="34" charset="-128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35150" y="1439864"/>
            <a:ext cx="3810000" cy="50942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links have MTU (</a:t>
            </a:r>
            <a:r>
              <a:rPr lang="en-US" altLang="zh-CN" sz="2400" dirty="0" err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max.transfer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size) - largest possible link-level frame</a:t>
            </a:r>
          </a:p>
          <a:p>
            <a:pPr lvl="1"/>
            <a:r>
              <a:rPr lang="en-US" altLang="zh-CN" sz="2200" dirty="0" smtClean="0">
                <a:ea typeface="ＭＳ Ｐゴシック" panose="020B0600070205080204" pitchFamily="34" charset="-128"/>
              </a:rPr>
              <a:t>different link types, different MTUs 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large IP datagram divided </a:t>
            </a:r>
            <a:r>
              <a:rPr lang="en-US" altLang="zh-CN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</a:t>
            </a:r>
            <a:r>
              <a:rPr lang="en-US" altLang="ja-JP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"fragmented") </a:t>
            </a:r>
            <a:r>
              <a:rPr lang="en-US" altLang="ja-JP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within net</a:t>
            </a:r>
          </a:p>
          <a:p>
            <a:pPr lvl="1"/>
            <a:r>
              <a:rPr lang="en-US" altLang="zh-CN" sz="2200" dirty="0" smtClean="0">
                <a:ea typeface="ＭＳ Ｐゴシック" panose="020B0600070205080204" pitchFamily="34" charset="-128"/>
              </a:rPr>
              <a:t>one datagram becomes several datagrams</a:t>
            </a:r>
          </a:p>
          <a:p>
            <a:pPr lvl="1"/>
            <a:r>
              <a:rPr lang="en-US" altLang="ja-JP" sz="2200" dirty="0" smtClean="0">
                <a:ea typeface="ＭＳ Ｐゴシック" panose="020B0600070205080204" pitchFamily="34" charset="-128"/>
              </a:rPr>
              <a:t>"reassembled" </a:t>
            </a:r>
            <a:r>
              <a:rPr lang="en-US" altLang="ja-JP" sz="2200" dirty="0" smtClean="0">
                <a:ea typeface="ＭＳ Ｐゴシック" panose="020B0600070205080204" pitchFamily="34" charset="-128"/>
              </a:rPr>
              <a:t>only at final destination</a:t>
            </a:r>
          </a:p>
          <a:p>
            <a:pPr lvl="1"/>
            <a:r>
              <a:rPr lang="en-US" altLang="zh-CN" sz="2200" dirty="0" smtClean="0">
                <a:ea typeface="ＭＳ Ｐゴシック" panose="020B0600070205080204" pitchFamily="34" charset="-128"/>
              </a:rPr>
              <a:t>IP header bits used to identify, order related fragments</a:t>
            </a:r>
          </a:p>
        </p:txBody>
      </p:sp>
      <p:sp>
        <p:nvSpPr>
          <p:cNvPr id="77827" name="Freeform 4"/>
          <p:cNvSpPr>
            <a:spLocks/>
          </p:cNvSpPr>
          <p:nvPr/>
        </p:nvSpPr>
        <p:spPr bwMode="auto">
          <a:xfrm>
            <a:off x="6121401" y="1628775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" name="Freeform 5"/>
          <p:cNvSpPr>
            <a:spLocks/>
          </p:cNvSpPr>
          <p:nvPr/>
        </p:nvSpPr>
        <p:spPr bwMode="auto">
          <a:xfrm>
            <a:off x="6121400" y="4030663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9" name="Line 16"/>
          <p:cNvSpPr>
            <a:spLocks noChangeShapeType="1"/>
          </p:cNvSpPr>
          <p:nvPr/>
        </p:nvSpPr>
        <p:spPr bwMode="auto">
          <a:xfrm flipV="1">
            <a:off x="6194425" y="2584451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" name="Line 17"/>
          <p:cNvSpPr>
            <a:spLocks noChangeShapeType="1"/>
          </p:cNvSpPr>
          <p:nvPr/>
        </p:nvSpPr>
        <p:spPr bwMode="auto">
          <a:xfrm>
            <a:off x="6770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1" name="Line 18"/>
          <p:cNvSpPr>
            <a:spLocks noChangeShapeType="1"/>
          </p:cNvSpPr>
          <p:nvPr/>
        </p:nvSpPr>
        <p:spPr bwMode="auto">
          <a:xfrm>
            <a:off x="7616825" y="2246314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Line 19"/>
          <p:cNvSpPr>
            <a:spLocks noChangeShapeType="1"/>
          </p:cNvSpPr>
          <p:nvPr/>
        </p:nvSpPr>
        <p:spPr bwMode="auto">
          <a:xfrm>
            <a:off x="6519864" y="2022476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3" name="Line 20"/>
          <p:cNvSpPr>
            <a:spLocks noChangeShapeType="1"/>
          </p:cNvSpPr>
          <p:nvPr/>
        </p:nvSpPr>
        <p:spPr bwMode="auto">
          <a:xfrm>
            <a:off x="6754813" y="267652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4" name="Line 21"/>
          <p:cNvSpPr>
            <a:spLocks noChangeShapeType="1"/>
          </p:cNvSpPr>
          <p:nvPr/>
        </p:nvSpPr>
        <p:spPr bwMode="auto">
          <a:xfrm flipH="1" flipV="1">
            <a:off x="8027988" y="320675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5" name="Line 22"/>
          <p:cNvSpPr>
            <a:spLocks noChangeShapeType="1"/>
          </p:cNvSpPr>
          <p:nvPr/>
        </p:nvSpPr>
        <p:spPr bwMode="auto">
          <a:xfrm flipH="1">
            <a:off x="6778626" y="2214564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6" name="Line 23"/>
          <p:cNvSpPr>
            <a:spLocks noChangeShapeType="1"/>
          </p:cNvSpPr>
          <p:nvPr/>
        </p:nvSpPr>
        <p:spPr bwMode="auto">
          <a:xfrm flipH="1">
            <a:off x="6788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7" name="Line 24"/>
          <p:cNvSpPr>
            <a:spLocks noChangeShapeType="1"/>
          </p:cNvSpPr>
          <p:nvPr/>
        </p:nvSpPr>
        <p:spPr bwMode="auto">
          <a:xfrm flipH="1">
            <a:off x="7505700" y="1830389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8" name="Line 119"/>
          <p:cNvSpPr>
            <a:spLocks noChangeShapeType="1"/>
          </p:cNvSpPr>
          <p:nvPr/>
        </p:nvSpPr>
        <p:spPr bwMode="auto">
          <a:xfrm flipH="1">
            <a:off x="7985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6527801" y="2955926"/>
            <a:ext cx="1222375" cy="403225"/>
            <a:chOff x="3152" y="1862"/>
            <a:chExt cx="770" cy="254"/>
          </a:xfrm>
        </p:grpSpPr>
        <p:grpSp>
          <p:nvGrpSpPr>
            <p:cNvPr id="77954" name="Group 120"/>
            <p:cNvGrpSpPr>
              <a:grpSpLocks/>
            </p:cNvGrpSpPr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77956" name="Rectangle 121"/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77957" name="Rectangle 122"/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77955" name="Line 132"/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6648" name="Text Box 136"/>
          <p:cNvSpPr txBox="1">
            <a:spLocks noChangeArrowheads="1"/>
          </p:cNvSpPr>
          <p:nvPr/>
        </p:nvSpPr>
        <p:spPr bwMode="auto">
          <a:xfrm>
            <a:off x="8139114" y="2241550"/>
            <a:ext cx="24669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i="1">
                <a:solidFill>
                  <a:srgbClr val="CC0000"/>
                </a:solidFill>
              </a:rPr>
              <a:t>fragmentation:</a:t>
            </a:r>
            <a:r>
              <a:rPr lang="en-US" altLang="zh-CN" sz="1600"/>
              <a:t> </a:t>
            </a:r>
          </a:p>
          <a:p>
            <a:r>
              <a:rPr lang="en-US" altLang="zh-CN" sz="1600" b="1" i="1">
                <a:solidFill>
                  <a:srgbClr val="000099"/>
                </a:solidFill>
              </a:rPr>
              <a:t>in:</a:t>
            </a:r>
            <a:r>
              <a:rPr lang="en-US" altLang="zh-CN" sz="1600"/>
              <a:t> one large datagram</a:t>
            </a:r>
          </a:p>
          <a:p>
            <a:r>
              <a:rPr lang="en-US" altLang="zh-CN" sz="1600" b="1" i="1">
                <a:solidFill>
                  <a:srgbClr val="000099"/>
                </a:solidFill>
              </a:rPr>
              <a:t>out:</a:t>
            </a:r>
            <a:r>
              <a:rPr lang="en-US" altLang="zh-CN" sz="1600"/>
              <a:t> 3 smaller datagrams</a:t>
            </a:r>
            <a:endParaRPr lang="en-US" altLang="zh-CN" sz="1800"/>
          </a:p>
        </p:txBody>
      </p:sp>
      <p:sp>
        <p:nvSpPr>
          <p:cNvPr id="77841" name="Line 118"/>
          <p:cNvSpPr>
            <a:spLocks noChangeShapeType="1"/>
          </p:cNvSpPr>
          <p:nvPr/>
        </p:nvSpPr>
        <p:spPr bwMode="auto">
          <a:xfrm>
            <a:off x="7008814" y="5178426"/>
            <a:ext cx="2873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6931026" y="4352925"/>
            <a:ext cx="708025" cy="558800"/>
            <a:chOff x="3406" y="2742"/>
            <a:chExt cx="446" cy="352"/>
          </a:xfrm>
        </p:grpSpPr>
        <p:grpSp>
          <p:nvGrpSpPr>
            <p:cNvPr id="77942" name="Group 137"/>
            <p:cNvGrpSpPr>
              <a:grpSpLocks/>
            </p:cNvGrpSpPr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77952" name="Rectangle 138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77953" name="Rectangle 139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grpSp>
          <p:nvGrpSpPr>
            <p:cNvPr id="77943" name="Group 140"/>
            <p:cNvGrpSpPr>
              <a:grpSpLocks/>
            </p:cNvGrpSpPr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77950" name="Rectangle 141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77951" name="Rectangle 142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grpSp>
          <p:nvGrpSpPr>
            <p:cNvPr id="77944" name="Group 143"/>
            <p:cNvGrpSpPr>
              <a:grpSpLocks/>
            </p:cNvGrpSpPr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77948" name="Rectangle 144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77949" name="Rectangle 145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77945" name="Line 146"/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46" name="Line 147"/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47" name="Line 148"/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33"/>
          <p:cNvGrpSpPr>
            <a:grpSpLocks/>
          </p:cNvGrpSpPr>
          <p:nvPr/>
        </p:nvGrpSpPr>
        <p:grpSpPr bwMode="auto">
          <a:xfrm>
            <a:off x="5811838" y="3871914"/>
            <a:ext cx="1395412" cy="490537"/>
            <a:chOff x="2701" y="2439"/>
            <a:chExt cx="879" cy="309"/>
          </a:xfrm>
        </p:grpSpPr>
        <p:grpSp>
          <p:nvGrpSpPr>
            <p:cNvPr id="77936" name="Group 232"/>
            <p:cNvGrpSpPr>
              <a:grpSpLocks/>
            </p:cNvGrpSpPr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77938" name="Group 149"/>
              <p:cNvGrpSpPr>
                <a:grpSpLocks/>
              </p:cNvGrpSpPr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77940" name="Rectangle 150"/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794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14" y="1744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77939" name="Line 152"/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937" name="Text Box 153"/>
            <p:cNvSpPr txBox="1">
              <a:spLocks noChangeArrowheads="1"/>
            </p:cNvSpPr>
            <p:nvPr/>
          </p:nvSpPr>
          <p:spPr bwMode="auto">
            <a:xfrm>
              <a:off x="2810" y="2439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 i="1">
                  <a:solidFill>
                    <a:srgbClr val="CC0000"/>
                  </a:solidFill>
                </a:rPr>
                <a:t>reassembly</a:t>
              </a:r>
              <a:endParaRPr lang="en-US" altLang="zh-CN" sz="1800" i="1">
                <a:solidFill>
                  <a:srgbClr val="CC0000"/>
                </a:solidFill>
              </a:endParaRPr>
            </a:p>
          </p:txBody>
        </p:sp>
      </p:grpSp>
      <p:pic>
        <p:nvPicPr>
          <p:cNvPr id="77844" name="Picture 15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938215"/>
            <a:ext cx="6061074" cy="8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45" name="Group 162"/>
          <p:cNvGrpSpPr>
            <a:grpSpLocks/>
          </p:cNvGrpSpPr>
          <p:nvPr/>
        </p:nvGrpSpPr>
        <p:grpSpPr bwMode="auto">
          <a:xfrm>
            <a:off x="5373688" y="1708150"/>
            <a:ext cx="838200" cy="1720850"/>
            <a:chOff x="2345" y="1140"/>
            <a:chExt cx="528" cy="1084"/>
          </a:xfrm>
        </p:grpSpPr>
        <p:sp>
          <p:nvSpPr>
            <p:cNvPr id="77926" name="Line 8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27" name="Line 10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28" name="Line 15"/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7929" name="Group 15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77934" name="Picture 1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935" name="Freeform 1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930" name="Text Box 158"/>
            <p:cNvSpPr txBox="1">
              <a:spLocks noChangeArrowheads="1"/>
            </p:cNvSpPr>
            <p:nvPr/>
          </p:nvSpPr>
          <p:spPr bwMode="auto">
            <a:xfrm rot="5400000">
              <a:off x="2526" y="150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800"/>
                <a:t>…</a:t>
              </a:r>
            </a:p>
          </p:txBody>
        </p:sp>
        <p:grpSp>
          <p:nvGrpSpPr>
            <p:cNvPr id="77931" name="Group 15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77932" name="Picture 16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933" name="Freeform 16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7846" name="Group 163"/>
          <p:cNvGrpSpPr>
            <a:grpSpLocks/>
          </p:cNvGrpSpPr>
          <p:nvPr/>
        </p:nvGrpSpPr>
        <p:grpSpPr bwMode="auto">
          <a:xfrm>
            <a:off x="7494588" y="2895600"/>
            <a:ext cx="698500" cy="355600"/>
            <a:chOff x="4396" y="1245"/>
            <a:chExt cx="672" cy="248"/>
          </a:xfrm>
        </p:grpSpPr>
        <p:sp>
          <p:nvSpPr>
            <p:cNvPr id="7791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1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2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921" name="Group 16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24" name="Freeform 1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25" name="Freeform 1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922" name="Line 17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3" name="Line 17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47" name="Group 172"/>
          <p:cNvGrpSpPr>
            <a:grpSpLocks/>
          </p:cNvGrpSpPr>
          <p:nvPr/>
        </p:nvGrpSpPr>
        <p:grpSpPr bwMode="auto">
          <a:xfrm>
            <a:off x="6281738" y="1790700"/>
            <a:ext cx="698500" cy="355600"/>
            <a:chOff x="4396" y="1245"/>
            <a:chExt cx="672" cy="248"/>
          </a:xfrm>
        </p:grpSpPr>
        <p:sp>
          <p:nvSpPr>
            <p:cNvPr id="7791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1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1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913" name="Group 1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16" name="Freeform 1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7" name="Freeform 1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914" name="Line 1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15" name="Line 18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48" name="Group 181"/>
          <p:cNvGrpSpPr>
            <a:grpSpLocks/>
          </p:cNvGrpSpPr>
          <p:nvPr/>
        </p:nvGrpSpPr>
        <p:grpSpPr bwMode="auto">
          <a:xfrm>
            <a:off x="6288088" y="2425700"/>
            <a:ext cx="698500" cy="355600"/>
            <a:chOff x="4396" y="1245"/>
            <a:chExt cx="672" cy="248"/>
          </a:xfrm>
        </p:grpSpPr>
        <p:sp>
          <p:nvSpPr>
            <p:cNvPr id="7790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0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0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905" name="Group 18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08" name="Freeform 18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9" name="Freeform 18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906" name="Line 18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07" name="Line 18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49" name="Group 190"/>
          <p:cNvGrpSpPr>
            <a:grpSpLocks/>
          </p:cNvGrpSpPr>
          <p:nvPr/>
        </p:nvGrpSpPr>
        <p:grpSpPr bwMode="auto">
          <a:xfrm>
            <a:off x="7119938" y="2000250"/>
            <a:ext cx="698500" cy="355600"/>
            <a:chOff x="4396" y="1245"/>
            <a:chExt cx="672" cy="248"/>
          </a:xfrm>
        </p:grpSpPr>
        <p:sp>
          <p:nvSpPr>
            <p:cNvPr id="7789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9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9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897" name="Group 19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00" name="Freeform 19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1" name="Freeform 19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898" name="Line 19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9" name="Line 19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200"/>
          <p:cNvGrpSpPr>
            <a:grpSpLocks/>
          </p:cNvGrpSpPr>
          <p:nvPr/>
        </p:nvGrpSpPr>
        <p:grpSpPr bwMode="auto">
          <a:xfrm>
            <a:off x="7945438" y="3103564"/>
            <a:ext cx="1033462" cy="801687"/>
            <a:chOff x="4045" y="1955"/>
            <a:chExt cx="651" cy="505"/>
          </a:xfrm>
        </p:grpSpPr>
        <p:grpSp>
          <p:nvGrpSpPr>
            <p:cNvPr id="77882" name="Group 123"/>
            <p:cNvGrpSpPr>
              <a:grpSpLocks/>
            </p:cNvGrpSpPr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77892" name="Rectangle 124"/>
              <p:cNvSpPr>
                <a:spLocks noChangeArrowheads="1"/>
              </p:cNvSpPr>
              <p:nvPr/>
            </p:nvSpPr>
            <p:spPr bwMode="auto">
              <a:xfrm>
                <a:off x="5215" y="1861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77893" name="Rectangle 125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grpSp>
          <p:nvGrpSpPr>
            <p:cNvPr id="77883" name="Group 126"/>
            <p:cNvGrpSpPr>
              <a:grpSpLocks/>
            </p:cNvGrpSpPr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77890" name="Rectangle 127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77891" name="Rectangle 128"/>
              <p:cNvSpPr>
                <a:spLocks noChangeArrowheads="1"/>
              </p:cNvSpPr>
              <p:nvPr/>
            </p:nvSpPr>
            <p:spPr bwMode="auto">
              <a:xfrm>
                <a:off x="5076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grpSp>
          <p:nvGrpSpPr>
            <p:cNvPr id="77884" name="Group 129"/>
            <p:cNvGrpSpPr>
              <a:grpSpLocks/>
            </p:cNvGrpSpPr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77888" name="Rectangle 130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77889" name="Rectangle 131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77885" name="Line 133"/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6" name="Line 134"/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7" name="Line 135"/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51" name="Group 201"/>
          <p:cNvGrpSpPr>
            <a:grpSpLocks/>
          </p:cNvGrpSpPr>
          <p:nvPr/>
        </p:nvGrpSpPr>
        <p:grpSpPr bwMode="auto">
          <a:xfrm>
            <a:off x="8218488" y="3886200"/>
            <a:ext cx="698500" cy="355600"/>
            <a:chOff x="4396" y="1245"/>
            <a:chExt cx="672" cy="248"/>
          </a:xfrm>
        </p:grpSpPr>
        <p:sp>
          <p:nvSpPr>
            <p:cNvPr id="7787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7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7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877" name="Group 20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880" name="Freeform 2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1" name="Freeform 2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878" name="Line 20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Line 20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52" name="Group 210"/>
          <p:cNvGrpSpPr>
            <a:grpSpLocks/>
          </p:cNvGrpSpPr>
          <p:nvPr/>
        </p:nvGrpSpPr>
        <p:grpSpPr bwMode="auto">
          <a:xfrm>
            <a:off x="7315200" y="4954588"/>
            <a:ext cx="698500" cy="355600"/>
            <a:chOff x="4396" y="1245"/>
            <a:chExt cx="672" cy="248"/>
          </a:xfrm>
        </p:grpSpPr>
        <p:sp>
          <p:nvSpPr>
            <p:cNvPr id="7786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6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6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869" name="Group 21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872" name="Freeform 2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73" name="Freeform 2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870" name="Line 21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21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53" name="Group 221"/>
          <p:cNvGrpSpPr>
            <a:grpSpLocks/>
          </p:cNvGrpSpPr>
          <p:nvPr/>
        </p:nvGrpSpPr>
        <p:grpSpPr bwMode="auto">
          <a:xfrm>
            <a:off x="6276975" y="4400550"/>
            <a:ext cx="738188" cy="1385888"/>
            <a:chOff x="2345" y="1140"/>
            <a:chExt cx="528" cy="1084"/>
          </a:xfrm>
        </p:grpSpPr>
        <p:sp>
          <p:nvSpPr>
            <p:cNvPr id="77856" name="Line 222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7" name="Line 223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8" name="Line 224"/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7859" name="Group 22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77864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865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860" name="Text Box 228"/>
            <p:cNvSpPr txBox="1">
              <a:spLocks noChangeArrowheads="1"/>
            </p:cNvSpPr>
            <p:nvPr/>
          </p:nvSpPr>
          <p:spPr bwMode="auto">
            <a:xfrm rot="5400000">
              <a:off x="2463" y="1529"/>
              <a:ext cx="422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800"/>
                <a:t>…</a:t>
              </a:r>
            </a:p>
          </p:txBody>
        </p:sp>
        <p:grpSp>
          <p:nvGrpSpPr>
            <p:cNvPr id="77861" name="Group 22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77862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863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35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134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4.3.2 IPv4 Datagram Fragmentation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5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49" name="Group 4"/>
          <p:cNvGrpSpPr>
            <a:grpSpLocks/>
          </p:cNvGrpSpPr>
          <p:nvPr/>
        </p:nvGrpSpPr>
        <p:grpSpPr bwMode="auto">
          <a:xfrm>
            <a:off x="5119688" y="1527175"/>
            <a:ext cx="4248150" cy="660400"/>
            <a:chOff x="3006" y="1205"/>
            <a:chExt cx="2676" cy="416"/>
          </a:xfrm>
        </p:grpSpPr>
        <p:sp>
          <p:nvSpPr>
            <p:cNvPr id="78903" name="Rectangle 5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78904" name="Rectangle 6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78905" name="Text Box 7"/>
            <p:cNvSpPr txBox="1">
              <a:spLocks noChangeArrowheads="1"/>
            </p:cNvSpPr>
            <p:nvPr/>
          </p:nvSpPr>
          <p:spPr bwMode="auto">
            <a:xfrm>
              <a:off x="3734" y="1205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ID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=x</a:t>
              </a:r>
            </a:p>
          </p:txBody>
        </p:sp>
        <p:sp>
          <p:nvSpPr>
            <p:cNvPr id="78906" name="Text Box 8"/>
            <p:cNvSpPr txBox="1">
              <a:spLocks noChangeArrowheads="1"/>
            </p:cNvSpPr>
            <p:nvPr/>
          </p:nvSpPr>
          <p:spPr bwMode="auto">
            <a:xfrm>
              <a:off x="4648" y="1217"/>
              <a:ext cx="4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offset</a:t>
              </a:r>
            </a:p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=0</a:t>
              </a:r>
            </a:p>
          </p:txBody>
        </p:sp>
        <p:sp>
          <p:nvSpPr>
            <p:cNvPr id="78907" name="Text Box 9"/>
            <p:cNvSpPr txBox="1">
              <a:spLocks noChangeArrowheads="1"/>
            </p:cNvSpPr>
            <p:nvPr/>
          </p:nvSpPr>
          <p:spPr bwMode="auto">
            <a:xfrm>
              <a:off x="4017" y="1217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fragflag</a:t>
              </a:r>
            </a:p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=0</a:t>
              </a:r>
            </a:p>
          </p:txBody>
        </p:sp>
        <p:sp>
          <p:nvSpPr>
            <p:cNvPr id="78908" name="Text Box 10"/>
            <p:cNvSpPr txBox="1">
              <a:spLocks noChangeArrowheads="1"/>
            </p:cNvSpPr>
            <p:nvPr/>
          </p:nvSpPr>
          <p:spPr bwMode="auto">
            <a:xfrm>
              <a:off x="3230" y="1205"/>
              <a:ext cx="5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length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=4000</a:t>
              </a:r>
            </a:p>
          </p:txBody>
        </p:sp>
        <p:sp>
          <p:nvSpPr>
            <p:cNvPr id="78909" name="Line 11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910" name="Line 12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911" name="Line 13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912" name="Line 14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913" name="Line 15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914" name="Rectangle 16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5208588" y="2290764"/>
            <a:ext cx="4711700" cy="3278187"/>
            <a:chOff x="2321" y="1443"/>
            <a:chExt cx="2968" cy="2065"/>
          </a:xfrm>
        </p:grpSpPr>
        <p:grpSp>
          <p:nvGrpSpPr>
            <p:cNvPr id="78860" name="Group 17"/>
            <p:cNvGrpSpPr>
              <a:grpSpLocks/>
            </p:cNvGrpSpPr>
            <p:nvPr/>
          </p:nvGrpSpPr>
          <p:grpSpPr bwMode="auto">
            <a:xfrm>
              <a:off x="2613" y="2066"/>
              <a:ext cx="2676" cy="416"/>
              <a:chOff x="3006" y="1205"/>
              <a:chExt cx="2676" cy="416"/>
            </a:xfrm>
          </p:grpSpPr>
          <p:sp>
            <p:nvSpPr>
              <p:cNvPr id="78891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78892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78893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ID</a:t>
                </a:r>
              </a:p>
              <a:p>
                <a:r>
                  <a:rPr lang="en-US" altLang="zh-CN" sz="1800">
                    <a:solidFill>
                      <a:srgbClr val="000099"/>
                    </a:solidFill>
                  </a:rPr>
                  <a:t>=x</a:t>
                </a:r>
              </a:p>
            </p:txBody>
          </p:sp>
          <p:sp>
            <p:nvSpPr>
              <p:cNvPr id="78894" name="Text Box 21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offset</a:t>
                </a:r>
              </a:p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=0</a:t>
                </a:r>
              </a:p>
            </p:txBody>
          </p:sp>
          <p:sp>
            <p:nvSpPr>
              <p:cNvPr id="78895" name="Text Box 22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fragflag</a:t>
                </a:r>
              </a:p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=1</a:t>
                </a:r>
              </a:p>
            </p:txBody>
          </p:sp>
          <p:sp>
            <p:nvSpPr>
              <p:cNvPr id="78896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length</a:t>
                </a:r>
              </a:p>
              <a:p>
                <a:r>
                  <a:rPr lang="en-US" altLang="zh-CN" sz="1800">
                    <a:solidFill>
                      <a:srgbClr val="000099"/>
                    </a:solidFill>
                  </a:rPr>
                  <a:t>=1500</a:t>
                </a:r>
              </a:p>
            </p:txBody>
          </p:sp>
          <p:sp>
            <p:nvSpPr>
              <p:cNvPr id="78897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98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99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900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901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902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78861" name="Group 30"/>
            <p:cNvGrpSpPr>
              <a:grpSpLocks/>
            </p:cNvGrpSpPr>
            <p:nvPr/>
          </p:nvGrpSpPr>
          <p:grpSpPr bwMode="auto">
            <a:xfrm>
              <a:off x="2613" y="2570"/>
              <a:ext cx="2676" cy="416"/>
              <a:chOff x="3006" y="1205"/>
              <a:chExt cx="2676" cy="416"/>
            </a:xfrm>
          </p:grpSpPr>
          <p:sp>
            <p:nvSpPr>
              <p:cNvPr id="78879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78880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78881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ID</a:t>
                </a:r>
              </a:p>
              <a:p>
                <a:r>
                  <a:rPr lang="en-US" altLang="zh-CN" sz="1800">
                    <a:solidFill>
                      <a:srgbClr val="000099"/>
                    </a:solidFill>
                  </a:rPr>
                  <a:t>=x</a:t>
                </a:r>
              </a:p>
            </p:txBody>
          </p:sp>
          <p:sp>
            <p:nvSpPr>
              <p:cNvPr id="78882" name="Text Box 34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offset</a:t>
                </a:r>
              </a:p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=185</a:t>
                </a:r>
              </a:p>
            </p:txBody>
          </p:sp>
          <p:sp>
            <p:nvSpPr>
              <p:cNvPr id="78883" name="Text Box 35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fragflag</a:t>
                </a:r>
              </a:p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=1</a:t>
                </a:r>
              </a:p>
            </p:txBody>
          </p:sp>
          <p:sp>
            <p:nvSpPr>
              <p:cNvPr id="78884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length</a:t>
                </a:r>
              </a:p>
              <a:p>
                <a:r>
                  <a:rPr lang="en-US" altLang="zh-CN" sz="1800">
                    <a:solidFill>
                      <a:srgbClr val="000099"/>
                    </a:solidFill>
                  </a:rPr>
                  <a:t>=1500</a:t>
                </a:r>
              </a:p>
            </p:txBody>
          </p:sp>
          <p:sp>
            <p:nvSpPr>
              <p:cNvPr id="78885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86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87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88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89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90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78862" name="Group 43"/>
            <p:cNvGrpSpPr>
              <a:grpSpLocks/>
            </p:cNvGrpSpPr>
            <p:nvPr/>
          </p:nvGrpSpPr>
          <p:grpSpPr bwMode="auto">
            <a:xfrm>
              <a:off x="2607" y="3092"/>
              <a:ext cx="2676" cy="416"/>
              <a:chOff x="3006" y="1205"/>
              <a:chExt cx="2676" cy="416"/>
            </a:xfrm>
          </p:grpSpPr>
          <p:sp>
            <p:nvSpPr>
              <p:cNvPr id="78867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78868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78869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ID</a:t>
                </a:r>
              </a:p>
              <a:p>
                <a:r>
                  <a:rPr lang="en-US" altLang="zh-CN" sz="1800">
                    <a:solidFill>
                      <a:srgbClr val="000099"/>
                    </a:solidFill>
                  </a:rPr>
                  <a:t>=x</a:t>
                </a:r>
              </a:p>
            </p:txBody>
          </p:sp>
          <p:sp>
            <p:nvSpPr>
              <p:cNvPr id="78870" name="Text Box 47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offset</a:t>
                </a:r>
              </a:p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=370</a:t>
                </a:r>
              </a:p>
            </p:txBody>
          </p:sp>
          <p:sp>
            <p:nvSpPr>
              <p:cNvPr id="78871" name="Text Box 48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fragflag</a:t>
                </a:r>
              </a:p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=0</a:t>
                </a:r>
              </a:p>
            </p:txBody>
          </p:sp>
          <p:sp>
            <p:nvSpPr>
              <p:cNvPr id="78872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length</a:t>
                </a:r>
              </a:p>
              <a:p>
                <a:r>
                  <a:rPr lang="en-US" altLang="zh-CN" sz="1800">
                    <a:solidFill>
                      <a:srgbClr val="000099"/>
                    </a:solidFill>
                  </a:rPr>
                  <a:t>=1040</a:t>
                </a:r>
              </a:p>
            </p:txBody>
          </p:sp>
          <p:sp>
            <p:nvSpPr>
              <p:cNvPr id="78873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74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75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76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77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78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78863" name="Freeform 56"/>
            <p:cNvSpPr>
              <a:spLocks/>
            </p:cNvSpPr>
            <p:nvPr/>
          </p:nvSpPr>
          <p:spPr bwMode="auto">
            <a:xfrm>
              <a:off x="2337" y="1443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864" name="Line 57"/>
            <p:cNvSpPr>
              <a:spLocks noChangeShapeType="1"/>
            </p:cNvSpPr>
            <p:nvPr/>
          </p:nvSpPr>
          <p:spPr bwMode="auto">
            <a:xfrm>
              <a:off x="2337" y="2787"/>
              <a:ext cx="22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865" name="Line 58"/>
            <p:cNvSpPr>
              <a:spLocks noChangeShapeType="1"/>
            </p:cNvSpPr>
            <p:nvPr/>
          </p:nvSpPr>
          <p:spPr bwMode="auto">
            <a:xfrm>
              <a:off x="2343" y="2793"/>
              <a:ext cx="210" cy="49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866" name="Text Box 59"/>
            <p:cNvSpPr txBox="1">
              <a:spLocks noChangeArrowheads="1"/>
            </p:cNvSpPr>
            <p:nvPr/>
          </p:nvSpPr>
          <p:spPr bwMode="auto">
            <a:xfrm>
              <a:off x="2321" y="1490"/>
              <a:ext cx="19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 i="1">
                  <a:solidFill>
                    <a:srgbClr val="C00000"/>
                  </a:solidFill>
                </a:rPr>
                <a:t>one large datagram becomes</a:t>
              </a:r>
            </a:p>
            <a:p>
              <a:r>
                <a:rPr lang="en-US" altLang="zh-CN" sz="1800" i="1" dirty="0">
                  <a:solidFill>
                    <a:srgbClr val="C00000"/>
                  </a:solidFill>
                </a:rPr>
                <a:t>several smaller datagrams</a:t>
              </a:r>
            </a:p>
          </p:txBody>
        </p:sp>
      </p:grpSp>
      <p:sp>
        <p:nvSpPr>
          <p:cNvPr id="78851" name="Rectangle 60"/>
          <p:cNvSpPr>
            <a:spLocks noChangeArrowheads="1"/>
          </p:cNvSpPr>
          <p:nvPr/>
        </p:nvSpPr>
        <p:spPr bwMode="auto">
          <a:xfrm>
            <a:off x="1855788" y="1801814"/>
            <a:ext cx="2830512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example: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4000 byte datagram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MTU = 1500 bytes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577597" name="Text Box 61"/>
          <p:cNvSpPr txBox="1">
            <a:spLocks noChangeArrowheads="1"/>
          </p:cNvSpPr>
          <p:nvPr/>
        </p:nvSpPr>
        <p:spPr bwMode="auto">
          <a:xfrm>
            <a:off x="2566988" y="32385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1480 bytes in </a:t>
            </a:r>
            <a:br>
              <a:rPr lang="en-US" altLang="zh-CN" sz="1800" dirty="0">
                <a:solidFill>
                  <a:srgbClr val="000099"/>
                </a:solidFill>
              </a:rPr>
            </a:br>
            <a:r>
              <a:rPr lang="en-US" altLang="zh-CN" sz="1800" dirty="0">
                <a:solidFill>
                  <a:srgbClr val="000099"/>
                </a:solidFill>
              </a:rPr>
              <a:t>data field</a:t>
            </a:r>
          </a:p>
        </p:txBody>
      </p:sp>
      <p:sp>
        <p:nvSpPr>
          <p:cNvPr id="577599" name="Text Box 63"/>
          <p:cNvSpPr txBox="1">
            <a:spLocks noChangeArrowheads="1"/>
          </p:cNvSpPr>
          <p:nvPr/>
        </p:nvSpPr>
        <p:spPr bwMode="auto">
          <a:xfrm>
            <a:off x="3028950" y="40719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offset =</a:t>
            </a:r>
          </a:p>
          <a:p>
            <a:r>
              <a:rPr lang="en-US" altLang="zh-CN" sz="1800">
                <a:solidFill>
                  <a:srgbClr val="000099"/>
                </a:solidFill>
              </a:rPr>
              <a:t>1480/8 </a:t>
            </a:r>
          </a:p>
        </p:txBody>
      </p:sp>
      <p:sp>
        <p:nvSpPr>
          <p:cNvPr id="36873" name="Rectangle 66"/>
          <p:cNvSpPr>
            <a:spLocks noGrp="1" noChangeArrowheads="1"/>
          </p:cNvSpPr>
          <p:nvPr>
            <p:ph type="title"/>
          </p:nvPr>
        </p:nvSpPr>
        <p:spPr>
          <a:xfrm>
            <a:off x="2057400" y="185739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IP fragmentation, reassembly</a:t>
            </a:r>
          </a:p>
        </p:txBody>
      </p:sp>
      <p:pic>
        <p:nvPicPr>
          <p:cNvPr id="78855" name="Picture 6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881064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7604" name="Line 68"/>
          <p:cNvSpPr>
            <a:spLocks noChangeShapeType="1"/>
          </p:cNvSpPr>
          <p:nvPr/>
        </p:nvSpPr>
        <p:spPr bwMode="auto">
          <a:xfrm>
            <a:off x="3509964" y="3590925"/>
            <a:ext cx="261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7605" name="Line 69"/>
          <p:cNvSpPr>
            <a:spLocks noChangeShapeType="1"/>
          </p:cNvSpPr>
          <p:nvPr/>
        </p:nvSpPr>
        <p:spPr bwMode="auto">
          <a:xfrm flipH="1">
            <a:off x="3843338" y="4394200"/>
            <a:ext cx="4672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7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4.3.2 IPv4 Datagram Fragmentation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9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97" grpId="0"/>
      <p:bldP spid="57759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198562"/>
            <a:ext cx="4752528" cy="7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5480" y="1600200"/>
            <a:ext cx="452177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4.1 Overview of Network layer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data plane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control plane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4.2 </a:t>
            </a:r>
            <a:r>
              <a:rPr lang="en-US" altLang="zh-CN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</a:t>
            </a:r>
            <a:r>
              <a:rPr lang="en-US" altLang="ja-JP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's </a:t>
            </a:r>
            <a:r>
              <a:rPr lang="en-US" altLang="ja-JP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inside a router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4.3 IP: Internet Protocol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datagram format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fragmentation</a:t>
            </a:r>
          </a:p>
          <a:p>
            <a:pPr lvl="1"/>
            <a:r>
              <a:rPr lang="en-US" altLang="zh-CN" sz="2000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IPv4 addressing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network address translation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IPv6</a:t>
            </a:r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28568" y="1600200"/>
            <a:ext cx="50800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4.4 Generalized Forward and SDN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match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action</a:t>
            </a:r>
          </a:p>
          <a:p>
            <a:pPr lvl="1"/>
            <a:r>
              <a:rPr lang="en-US" altLang="zh-CN" sz="2000" dirty="0" err="1" smtClean="0">
                <a:ea typeface="ＭＳ Ｐゴシック" panose="020B0600070205080204" pitchFamily="34" charset="-128"/>
              </a:rPr>
              <a:t>OpenFlow</a:t>
            </a:r>
            <a:r>
              <a:rPr lang="en-US" altLang="zh-CN" sz="2000" dirty="0" smtClean="0">
                <a:ea typeface="ＭＳ Ｐゴシック" panose="020B0600070205080204" pitchFamily="34" charset="-128"/>
              </a:rPr>
              <a:t>  examples of match-plus-action in action</a:t>
            </a:r>
          </a:p>
          <a:p>
            <a:endParaRPr lang="en-US" altLang="zh-CN" sz="24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79876" name="Rectangle 2"/>
          <p:cNvSpPr>
            <a:spLocks noChangeArrowheads="1"/>
          </p:cNvSpPr>
          <p:nvPr/>
        </p:nvSpPr>
        <p:spPr bwMode="auto"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400" dirty="0">
                <a:solidFill>
                  <a:srgbClr val="000099"/>
                </a:solidFill>
                <a:latin typeface="Comic Sans MS" panose="030F0702030302020204" pitchFamily="66" charset="0"/>
              </a:rPr>
              <a:t>Chapter 4: outline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308776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Freeform 140"/>
          <p:cNvSpPr>
            <a:spLocks/>
          </p:cNvSpPr>
          <p:nvPr/>
        </p:nvSpPr>
        <p:spPr bwMode="auto">
          <a:xfrm rot="16200000">
            <a:off x="7727157" y="319643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898" name="Freeform 140"/>
          <p:cNvSpPr>
            <a:spLocks/>
          </p:cNvSpPr>
          <p:nvPr/>
        </p:nvSpPr>
        <p:spPr bwMode="auto">
          <a:xfrm rot="10800000">
            <a:off x="8724900" y="187007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899" name="Freeform 140"/>
          <p:cNvSpPr>
            <a:spLocks/>
          </p:cNvSpPr>
          <p:nvPr/>
        </p:nvSpPr>
        <p:spPr bwMode="auto">
          <a:xfrm>
            <a:off x="6689726" y="1452564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30188"/>
            <a:ext cx="7772400" cy="952500"/>
          </a:xfrm>
        </p:spPr>
        <p:txBody>
          <a:bodyPr/>
          <a:lstStyle/>
          <a:p>
            <a:r>
              <a:rPr lang="en-US" altLang="zh-CN" sz="4000" dirty="0" smtClean="0">
                <a:ea typeface="ＭＳ Ｐゴシック" panose="020B0600070205080204" pitchFamily="34" charset="-128"/>
              </a:rPr>
              <a:t>IPv4 </a:t>
            </a:r>
            <a:r>
              <a:rPr lang="en-US" altLang="zh-CN" sz="4000" dirty="0">
                <a:ea typeface="ＭＳ Ｐゴシック" panose="020B0600070205080204" pitchFamily="34" charset="-128"/>
              </a:rPr>
              <a:t>addressing: </a:t>
            </a:r>
            <a:r>
              <a:rPr lang="en-US" altLang="zh-CN" b="0" dirty="0">
                <a:ea typeface="ＭＳ Ｐゴシック" panose="020B0600070205080204" pitchFamily="34" charset="-128"/>
              </a:rPr>
              <a:t>introduction</a:t>
            </a:r>
            <a:endParaRPr lang="en-US" altLang="zh-CN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59496" y="1444625"/>
            <a:ext cx="36957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32-bit identifier for host, router </a:t>
            </a:r>
            <a:r>
              <a:rPr lang="en-US" altLang="zh-CN" sz="24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router</a:t>
            </a:r>
            <a:r>
              <a:rPr lang="en-US" altLang="ja-JP" sz="2000" dirty="0" smtClean="0">
                <a:ea typeface="ＭＳ Ｐゴシック" panose="020B0600070205080204" pitchFamily="34" charset="-128"/>
              </a:rPr>
              <a:t>'s </a:t>
            </a:r>
            <a:r>
              <a:rPr lang="en-US" altLang="ja-JP" sz="2000" dirty="0">
                <a:ea typeface="ＭＳ Ｐゴシック" panose="020B0600070205080204" pitchFamily="34" charset="-128"/>
              </a:rPr>
              <a:t>typically have multiple interfaces</a:t>
            </a:r>
          </a:p>
          <a:p>
            <a:pPr lvl="1"/>
            <a:r>
              <a:rPr lang="en-US" altLang="zh-CN" sz="2000" dirty="0">
                <a:ea typeface="ＭＳ Ｐゴシック" panose="020B0600070205080204" pitchFamily="34" charset="-128"/>
              </a:rPr>
              <a:t>host typically has one or two interfaces (e.g., wired Ethernet, wireless 802.11)</a:t>
            </a:r>
          </a:p>
          <a:p>
            <a:r>
              <a:rPr lang="en-US" altLang="zh-CN" sz="24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addresses associated with each interface</a:t>
            </a:r>
          </a:p>
        </p:txBody>
      </p:sp>
      <p:sp>
        <p:nvSpPr>
          <p:cNvPr id="80902" name="Text Box 26"/>
          <p:cNvSpPr txBox="1">
            <a:spLocks noChangeArrowheads="1"/>
          </p:cNvSpPr>
          <p:nvPr/>
        </p:nvSpPr>
        <p:spPr bwMode="auto">
          <a:xfrm>
            <a:off x="6072188" y="1282701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223.1.1.1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0903" name="Group 27"/>
          <p:cNvGrpSpPr>
            <a:grpSpLocks/>
          </p:cNvGrpSpPr>
          <p:nvPr/>
        </p:nvGrpSpPr>
        <p:grpSpPr bwMode="auto">
          <a:xfrm>
            <a:off x="5338763" y="2243139"/>
            <a:ext cx="920750" cy="276225"/>
            <a:chOff x="3251" y="608"/>
            <a:chExt cx="580" cy="174"/>
          </a:xfrm>
        </p:grpSpPr>
        <p:sp>
          <p:nvSpPr>
            <p:cNvPr id="80966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200">
                <a:solidFill>
                  <a:srgbClr val="0000FF"/>
                </a:solidFill>
              </a:endParaRPr>
            </a:p>
          </p:txBody>
        </p:sp>
        <p:sp>
          <p:nvSpPr>
            <p:cNvPr id="80967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rgbClr val="0000FF"/>
                  </a:solidFill>
                </a:rPr>
                <a:t>223.1.1.2</a:t>
              </a:r>
              <a:endParaRPr lang="en-US" altLang="zh-CN" sz="1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0904" name="Text Box 30"/>
          <p:cNvSpPr txBox="1">
            <a:spLocks noChangeArrowheads="1"/>
          </p:cNvSpPr>
          <p:nvPr/>
        </p:nvSpPr>
        <p:spPr bwMode="auto">
          <a:xfrm>
            <a:off x="6176964" y="323850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223.1.1.3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05" name="Text Box 31"/>
          <p:cNvSpPr txBox="1">
            <a:spLocks noChangeArrowheads="1"/>
          </p:cNvSpPr>
          <p:nvPr/>
        </p:nvSpPr>
        <p:spPr bwMode="auto">
          <a:xfrm>
            <a:off x="7277100" y="2368551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223.1.1.4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06" name="Line 32"/>
          <p:cNvSpPr>
            <a:spLocks noChangeShapeType="1"/>
          </p:cNvSpPr>
          <p:nvPr/>
        </p:nvSpPr>
        <p:spPr bwMode="auto">
          <a:xfrm>
            <a:off x="8378826" y="2668588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07" name="Text Box 33"/>
          <p:cNvSpPr txBox="1">
            <a:spLocks noChangeArrowheads="1"/>
          </p:cNvSpPr>
          <p:nvPr/>
        </p:nvSpPr>
        <p:spPr bwMode="auto">
          <a:xfrm>
            <a:off x="8253414" y="2378076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223.1.2.9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08" name="Line 36"/>
          <p:cNvSpPr>
            <a:spLocks noChangeShapeType="1"/>
          </p:cNvSpPr>
          <p:nvPr/>
        </p:nvSpPr>
        <p:spPr bwMode="auto">
          <a:xfrm>
            <a:off x="9402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09" name="Line 38"/>
          <p:cNvSpPr>
            <a:spLocks noChangeShapeType="1"/>
          </p:cNvSpPr>
          <p:nvPr/>
        </p:nvSpPr>
        <p:spPr bwMode="auto">
          <a:xfrm>
            <a:off x="9402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10" name="Text Box 41"/>
          <p:cNvSpPr txBox="1">
            <a:spLocks noChangeArrowheads="1"/>
          </p:cNvSpPr>
          <p:nvPr/>
        </p:nvSpPr>
        <p:spPr bwMode="auto">
          <a:xfrm>
            <a:off x="8982075" y="3349626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223.1.2.2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11" name="Text Box 44"/>
          <p:cNvSpPr txBox="1">
            <a:spLocks noChangeArrowheads="1"/>
          </p:cNvSpPr>
          <p:nvPr/>
        </p:nvSpPr>
        <p:spPr bwMode="auto">
          <a:xfrm>
            <a:off x="8774114" y="174307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223.1.2.1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12" name="Line 45"/>
          <p:cNvSpPr>
            <a:spLocks noChangeShapeType="1"/>
          </p:cNvSpPr>
          <p:nvPr/>
        </p:nvSpPr>
        <p:spPr bwMode="auto">
          <a:xfrm>
            <a:off x="8140700" y="3006725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13" name="Line 47"/>
          <p:cNvSpPr>
            <a:spLocks noChangeShapeType="1"/>
          </p:cNvSpPr>
          <p:nvPr/>
        </p:nvSpPr>
        <p:spPr bwMode="auto">
          <a:xfrm flipH="1" flipV="1">
            <a:off x="7527926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14" name="Line 48"/>
          <p:cNvSpPr>
            <a:spLocks noChangeShapeType="1"/>
          </p:cNvSpPr>
          <p:nvPr/>
        </p:nvSpPr>
        <p:spPr bwMode="auto">
          <a:xfrm flipH="1" flipV="1">
            <a:off x="8704264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15" name="Text Box 53"/>
          <p:cNvSpPr txBox="1">
            <a:spLocks noChangeArrowheads="1"/>
          </p:cNvSpPr>
          <p:nvPr/>
        </p:nvSpPr>
        <p:spPr bwMode="auto">
          <a:xfrm>
            <a:off x="8736014" y="4344989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223.1.3.2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16" name="Text Box 56"/>
          <p:cNvSpPr txBox="1">
            <a:spLocks noChangeArrowheads="1"/>
          </p:cNvSpPr>
          <p:nvPr/>
        </p:nvSpPr>
        <p:spPr bwMode="auto">
          <a:xfrm>
            <a:off x="7493000" y="4349751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223.1.3.1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0917" name="Group 57"/>
          <p:cNvGrpSpPr>
            <a:grpSpLocks/>
          </p:cNvGrpSpPr>
          <p:nvPr/>
        </p:nvGrpSpPr>
        <p:grpSpPr bwMode="auto">
          <a:xfrm>
            <a:off x="7637464" y="3101976"/>
            <a:ext cx="935037" cy="276225"/>
            <a:chOff x="4532" y="1229"/>
            <a:chExt cx="589" cy="174"/>
          </a:xfrm>
        </p:grpSpPr>
        <p:sp>
          <p:nvSpPr>
            <p:cNvPr id="80964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200">
                <a:solidFill>
                  <a:srgbClr val="0000FF"/>
                </a:solidFill>
              </a:endParaRPr>
            </a:p>
          </p:txBody>
        </p:sp>
        <p:sp>
          <p:nvSpPr>
            <p:cNvPr id="80965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rgbClr val="0000FF"/>
                  </a:solidFill>
                </a:rPr>
                <a:t>223.1.3.27</a:t>
              </a:r>
              <a:endParaRPr lang="en-US" altLang="zh-CN" sz="1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0918" name="Text Box 60"/>
          <p:cNvSpPr txBox="1">
            <a:spLocks noChangeArrowheads="1"/>
          </p:cNvSpPr>
          <p:nvPr/>
        </p:nvSpPr>
        <p:spPr bwMode="auto">
          <a:xfrm>
            <a:off x="5508625" y="5341938"/>
            <a:ext cx="5043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0000FF"/>
                </a:solidFill>
              </a:rPr>
              <a:t>223.1.1.1 = 11011111 00000001 00000001 00000001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19" name="Freeform 61"/>
          <p:cNvSpPr>
            <a:spLocks/>
          </p:cNvSpPr>
          <p:nvPr/>
        </p:nvSpPr>
        <p:spPr bwMode="auto">
          <a:xfrm>
            <a:off x="6686551" y="5597526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7 h 58"/>
              <a:gd name="T4" fmla="*/ 2147483647 w 562"/>
              <a:gd name="T5" fmla="*/ 2147483647 h 58"/>
              <a:gd name="T6" fmla="*/ 2147483647 w 562"/>
              <a:gd name="T7" fmla="*/ 2147483647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20" name="Freeform 62"/>
          <p:cNvSpPr>
            <a:spLocks/>
          </p:cNvSpPr>
          <p:nvPr/>
        </p:nvSpPr>
        <p:spPr bwMode="auto">
          <a:xfrm>
            <a:off x="7648576" y="5616576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21" name="Freeform 63"/>
          <p:cNvSpPr>
            <a:spLocks/>
          </p:cNvSpPr>
          <p:nvPr/>
        </p:nvSpPr>
        <p:spPr bwMode="auto">
          <a:xfrm>
            <a:off x="8613775" y="5619751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22" name="Freeform 64"/>
          <p:cNvSpPr>
            <a:spLocks/>
          </p:cNvSpPr>
          <p:nvPr/>
        </p:nvSpPr>
        <p:spPr bwMode="auto">
          <a:xfrm>
            <a:off x="9578975" y="5622926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23" name="Text Box 65"/>
          <p:cNvSpPr txBox="1">
            <a:spLocks noChangeArrowheads="1"/>
          </p:cNvSpPr>
          <p:nvPr/>
        </p:nvSpPr>
        <p:spPr bwMode="auto">
          <a:xfrm>
            <a:off x="6884989" y="5818188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24" name="Text Box 66"/>
          <p:cNvSpPr txBox="1">
            <a:spLocks noChangeArrowheads="1"/>
          </p:cNvSpPr>
          <p:nvPr/>
        </p:nvSpPr>
        <p:spPr bwMode="auto">
          <a:xfrm>
            <a:off x="7927976" y="58277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25" name="Text Box 67"/>
          <p:cNvSpPr txBox="1">
            <a:spLocks noChangeArrowheads="1"/>
          </p:cNvSpPr>
          <p:nvPr/>
        </p:nvSpPr>
        <p:spPr bwMode="auto">
          <a:xfrm>
            <a:off x="9885363" y="5827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26" name="Text Box 68"/>
          <p:cNvSpPr txBox="1">
            <a:spLocks noChangeArrowheads="1"/>
          </p:cNvSpPr>
          <p:nvPr/>
        </p:nvSpPr>
        <p:spPr bwMode="auto">
          <a:xfrm>
            <a:off x="8866188" y="5827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0927" name="Group 73"/>
          <p:cNvGrpSpPr>
            <a:grpSpLocks/>
          </p:cNvGrpSpPr>
          <p:nvPr/>
        </p:nvGrpSpPr>
        <p:grpSpPr bwMode="auto">
          <a:xfrm>
            <a:off x="5897563" y="1528763"/>
            <a:ext cx="641350" cy="558800"/>
            <a:chOff x="-44" y="1473"/>
            <a:chExt cx="981" cy="1105"/>
          </a:xfrm>
        </p:grpSpPr>
        <p:pic>
          <p:nvPicPr>
            <p:cNvPr id="80962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63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0928" name="Group 80"/>
          <p:cNvGrpSpPr>
            <a:grpSpLocks/>
          </p:cNvGrpSpPr>
          <p:nvPr/>
        </p:nvGrpSpPr>
        <p:grpSpPr bwMode="auto">
          <a:xfrm>
            <a:off x="5892800" y="2127250"/>
            <a:ext cx="641350" cy="558800"/>
            <a:chOff x="-44" y="1473"/>
            <a:chExt cx="981" cy="1105"/>
          </a:xfrm>
        </p:grpSpPr>
        <p:pic>
          <p:nvPicPr>
            <p:cNvPr id="80960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61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0929" name="Group 83"/>
          <p:cNvGrpSpPr>
            <a:grpSpLocks/>
          </p:cNvGrpSpPr>
          <p:nvPr/>
        </p:nvGrpSpPr>
        <p:grpSpPr bwMode="auto">
          <a:xfrm>
            <a:off x="5921375" y="2736850"/>
            <a:ext cx="641350" cy="558800"/>
            <a:chOff x="-44" y="1473"/>
            <a:chExt cx="981" cy="1105"/>
          </a:xfrm>
        </p:grpSpPr>
        <p:pic>
          <p:nvPicPr>
            <p:cNvPr id="80958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9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0930" name="Group 87"/>
          <p:cNvGrpSpPr>
            <a:grpSpLocks/>
          </p:cNvGrpSpPr>
          <p:nvPr/>
        </p:nvGrpSpPr>
        <p:grpSpPr bwMode="auto">
          <a:xfrm flipH="1">
            <a:off x="9580563" y="1685925"/>
            <a:ext cx="641350" cy="558800"/>
            <a:chOff x="-44" y="1473"/>
            <a:chExt cx="981" cy="1105"/>
          </a:xfrm>
        </p:grpSpPr>
        <p:pic>
          <p:nvPicPr>
            <p:cNvPr id="80956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7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0931" name="Group 90"/>
          <p:cNvGrpSpPr>
            <a:grpSpLocks/>
          </p:cNvGrpSpPr>
          <p:nvPr/>
        </p:nvGrpSpPr>
        <p:grpSpPr bwMode="auto">
          <a:xfrm flipH="1">
            <a:off x="9594850" y="2965450"/>
            <a:ext cx="641350" cy="558800"/>
            <a:chOff x="-44" y="1473"/>
            <a:chExt cx="981" cy="1105"/>
          </a:xfrm>
        </p:grpSpPr>
        <p:pic>
          <p:nvPicPr>
            <p:cNvPr id="80954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5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0932" name="Group 93"/>
          <p:cNvGrpSpPr>
            <a:grpSpLocks/>
          </p:cNvGrpSpPr>
          <p:nvPr/>
        </p:nvGrpSpPr>
        <p:grpSpPr bwMode="auto">
          <a:xfrm flipH="1">
            <a:off x="8496300" y="4489450"/>
            <a:ext cx="641350" cy="558800"/>
            <a:chOff x="-44" y="1473"/>
            <a:chExt cx="981" cy="1105"/>
          </a:xfrm>
        </p:grpSpPr>
        <p:pic>
          <p:nvPicPr>
            <p:cNvPr id="80952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3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0933" name="Group 96"/>
          <p:cNvGrpSpPr>
            <a:grpSpLocks/>
          </p:cNvGrpSpPr>
          <p:nvPr/>
        </p:nvGrpSpPr>
        <p:grpSpPr bwMode="auto">
          <a:xfrm flipH="1">
            <a:off x="7332663" y="4530725"/>
            <a:ext cx="641350" cy="558800"/>
            <a:chOff x="-44" y="1473"/>
            <a:chExt cx="981" cy="1105"/>
          </a:xfrm>
        </p:grpSpPr>
        <p:pic>
          <p:nvPicPr>
            <p:cNvPr id="80950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1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0934" name="Group 99"/>
          <p:cNvGrpSpPr>
            <a:grpSpLocks/>
          </p:cNvGrpSpPr>
          <p:nvPr/>
        </p:nvGrpSpPr>
        <p:grpSpPr bwMode="auto">
          <a:xfrm>
            <a:off x="7761288" y="2624138"/>
            <a:ext cx="698500" cy="355600"/>
            <a:chOff x="4396" y="1245"/>
            <a:chExt cx="672" cy="248"/>
          </a:xfrm>
        </p:grpSpPr>
        <p:sp>
          <p:nvSpPr>
            <p:cNvPr id="8094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2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094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2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094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2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0945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0948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0949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0946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0947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pic>
        <p:nvPicPr>
          <p:cNvPr id="80935" name="Picture 10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060450"/>
            <a:ext cx="4326632" cy="5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36" name="Line 5"/>
          <p:cNvSpPr>
            <a:spLocks noChangeShapeType="1"/>
          </p:cNvSpPr>
          <p:nvPr/>
        </p:nvSpPr>
        <p:spPr bwMode="auto">
          <a:xfrm>
            <a:off x="6503989" y="1816100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37" name="Line 7"/>
          <p:cNvSpPr>
            <a:spLocks noChangeShapeType="1"/>
          </p:cNvSpPr>
          <p:nvPr/>
        </p:nvSpPr>
        <p:spPr bwMode="auto">
          <a:xfrm flipV="1">
            <a:off x="6538913" y="2555876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38" name="Line 8"/>
          <p:cNvSpPr>
            <a:spLocks noChangeShapeType="1"/>
          </p:cNvSpPr>
          <p:nvPr/>
        </p:nvSpPr>
        <p:spPr bwMode="auto">
          <a:xfrm>
            <a:off x="6550026" y="3087688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39" name="Line 11"/>
          <p:cNvSpPr>
            <a:spLocks noChangeShapeType="1"/>
          </p:cNvSpPr>
          <p:nvPr/>
        </p:nvSpPr>
        <p:spPr bwMode="auto">
          <a:xfrm>
            <a:off x="7304089" y="26638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3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72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4.1 Overview of Network layer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 plane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4.2 </a:t>
            </a:r>
            <a:r>
              <a:rPr lang="en-US" dirty="0" smtClean="0">
                <a:ea typeface="ＭＳ Ｐゴシック" charset="0"/>
              </a:rPr>
              <a:t>What's </a:t>
            </a:r>
            <a:r>
              <a:rPr lang="en-US" dirty="0">
                <a:ea typeface="ＭＳ Ｐゴシック" charset="0"/>
              </a:rPr>
              <a:t>inside a router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4.3 IP: Internet Protocol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datagram format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fragmentation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IPv4 addressing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network address translation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IPv6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4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sz="2600" dirty="0" smtClean="0">
                <a:ea typeface="ＭＳ Ｐゴシック" charset="0"/>
              </a:rPr>
              <a:t>4.4 </a:t>
            </a:r>
            <a:r>
              <a:rPr lang="en-US" sz="2600" dirty="0">
                <a:ea typeface="ＭＳ Ｐゴシック" charset="0"/>
              </a:rPr>
              <a:t>Generalized Forward and SDN</a:t>
            </a:r>
            <a:endParaRPr lang="en-US" sz="2600" dirty="0" smtClean="0">
              <a:ea typeface="ＭＳ Ｐゴシック" charset="0"/>
            </a:endParaRP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match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action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 err="1">
                <a:ea typeface="宋体" panose="02010600030101010101" pitchFamily="2" charset="-122"/>
              </a:rPr>
              <a:t>OpenFlow</a:t>
            </a:r>
            <a:r>
              <a:rPr lang="en-US" dirty="0">
                <a:ea typeface="宋体" panose="02010600030101010101" pitchFamily="2" charset="-122"/>
              </a:rPr>
              <a:t>  examples of match-plus-action in action</a:t>
            </a:r>
          </a:p>
          <a:p>
            <a:pPr marL="512763" indent="-512763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9" y="43610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Data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smtClean="0">
                <a:solidFill>
                  <a:srgbClr val="FF0000"/>
                </a:solidFill>
                <a:cs typeface="Arial" panose="020B0604020202020204" pitchFamily="34" charset="0"/>
              </a:rPr>
              <a:t>- the data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reeform 140"/>
          <p:cNvSpPr>
            <a:spLocks/>
          </p:cNvSpPr>
          <p:nvPr/>
        </p:nvSpPr>
        <p:spPr bwMode="auto">
          <a:xfrm rot="16200000">
            <a:off x="7727157" y="319643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22" name="Freeform 140"/>
          <p:cNvSpPr>
            <a:spLocks/>
          </p:cNvSpPr>
          <p:nvPr/>
        </p:nvSpPr>
        <p:spPr bwMode="auto">
          <a:xfrm rot="10800000">
            <a:off x="8724900" y="187007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23" name="Freeform 140"/>
          <p:cNvSpPr>
            <a:spLocks/>
          </p:cNvSpPr>
          <p:nvPr/>
        </p:nvSpPr>
        <p:spPr bwMode="auto">
          <a:xfrm>
            <a:off x="6689726" y="1452564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30188"/>
            <a:ext cx="7772400" cy="952500"/>
          </a:xfrm>
        </p:spPr>
        <p:txBody>
          <a:bodyPr/>
          <a:lstStyle/>
          <a:p>
            <a:r>
              <a:rPr lang="en-US" altLang="zh-CN" sz="4000" dirty="0" smtClean="0">
                <a:ea typeface="ＭＳ Ｐゴシック" panose="020B0600070205080204" pitchFamily="34" charset="-128"/>
              </a:rPr>
              <a:t>IPv4 </a:t>
            </a:r>
            <a:r>
              <a:rPr lang="en-US" altLang="zh-CN" sz="4000" dirty="0">
                <a:ea typeface="ＭＳ Ｐゴシック" panose="020B0600070205080204" pitchFamily="34" charset="-128"/>
              </a:rPr>
              <a:t>addressing: </a:t>
            </a:r>
            <a:r>
              <a:rPr lang="en-US" altLang="zh-CN" b="0" dirty="0">
                <a:ea typeface="ＭＳ Ｐゴシック" panose="020B0600070205080204" pitchFamily="34" charset="-128"/>
              </a:rPr>
              <a:t>introduction</a:t>
            </a:r>
            <a:endParaRPr lang="en-US" altLang="zh-CN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0250" y="1444626"/>
            <a:ext cx="3695700" cy="1681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are interfaces actually connected?</a:t>
            </a:r>
          </a:p>
          <a:p>
            <a:pPr marL="0" indent="0"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 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</a:t>
            </a:r>
            <a:r>
              <a:rPr lang="en-US" altLang="en-US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ll learn about that in chapter 5, 6.</a:t>
            </a:r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>
            <a:off x="6503989" y="1816100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V="1">
            <a:off x="6538913" y="2555876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6550026" y="3087688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29" name="Line 11"/>
          <p:cNvSpPr>
            <a:spLocks noChangeShapeType="1"/>
          </p:cNvSpPr>
          <p:nvPr/>
        </p:nvSpPr>
        <p:spPr bwMode="auto">
          <a:xfrm>
            <a:off x="7304089" y="26638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30" name="Text Box 26"/>
          <p:cNvSpPr txBox="1">
            <a:spLocks noChangeArrowheads="1"/>
          </p:cNvSpPr>
          <p:nvPr/>
        </p:nvSpPr>
        <p:spPr bwMode="auto">
          <a:xfrm>
            <a:off x="6072188" y="1282701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223.1.1.1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1931" name="Group 27"/>
          <p:cNvGrpSpPr>
            <a:grpSpLocks/>
          </p:cNvGrpSpPr>
          <p:nvPr/>
        </p:nvGrpSpPr>
        <p:grpSpPr bwMode="auto">
          <a:xfrm>
            <a:off x="5338763" y="2243139"/>
            <a:ext cx="920750" cy="276225"/>
            <a:chOff x="3251" y="608"/>
            <a:chExt cx="580" cy="174"/>
          </a:xfrm>
        </p:grpSpPr>
        <p:sp>
          <p:nvSpPr>
            <p:cNvPr id="81993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200">
                <a:solidFill>
                  <a:srgbClr val="0000FF"/>
                </a:solidFill>
              </a:endParaRPr>
            </a:p>
          </p:txBody>
        </p:sp>
        <p:sp>
          <p:nvSpPr>
            <p:cNvPr id="81994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rgbClr val="0000FF"/>
                  </a:solidFill>
                </a:rPr>
                <a:t>223.1.1.2</a:t>
              </a:r>
              <a:endParaRPr lang="en-US" altLang="zh-CN" sz="1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1932" name="Text Box 30"/>
          <p:cNvSpPr txBox="1">
            <a:spLocks noChangeArrowheads="1"/>
          </p:cNvSpPr>
          <p:nvPr/>
        </p:nvSpPr>
        <p:spPr bwMode="auto">
          <a:xfrm>
            <a:off x="6176964" y="323850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223.1.1.3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1933" name="Text Box 31"/>
          <p:cNvSpPr txBox="1">
            <a:spLocks noChangeArrowheads="1"/>
          </p:cNvSpPr>
          <p:nvPr/>
        </p:nvSpPr>
        <p:spPr bwMode="auto">
          <a:xfrm>
            <a:off x="7277100" y="2368551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223.1.1.4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1934" name="Line 32"/>
          <p:cNvSpPr>
            <a:spLocks noChangeShapeType="1"/>
          </p:cNvSpPr>
          <p:nvPr/>
        </p:nvSpPr>
        <p:spPr bwMode="auto">
          <a:xfrm>
            <a:off x="8378826" y="2668588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35" name="Text Box 33"/>
          <p:cNvSpPr txBox="1">
            <a:spLocks noChangeArrowheads="1"/>
          </p:cNvSpPr>
          <p:nvPr/>
        </p:nvSpPr>
        <p:spPr bwMode="auto">
          <a:xfrm>
            <a:off x="8253414" y="2378076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223.1.2.9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1936" name="Line 36"/>
          <p:cNvSpPr>
            <a:spLocks noChangeShapeType="1"/>
          </p:cNvSpPr>
          <p:nvPr/>
        </p:nvSpPr>
        <p:spPr bwMode="auto">
          <a:xfrm>
            <a:off x="9402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37" name="Line 38"/>
          <p:cNvSpPr>
            <a:spLocks noChangeShapeType="1"/>
          </p:cNvSpPr>
          <p:nvPr/>
        </p:nvSpPr>
        <p:spPr bwMode="auto">
          <a:xfrm>
            <a:off x="9402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38" name="Text Box 41"/>
          <p:cNvSpPr txBox="1">
            <a:spLocks noChangeArrowheads="1"/>
          </p:cNvSpPr>
          <p:nvPr/>
        </p:nvSpPr>
        <p:spPr bwMode="auto">
          <a:xfrm>
            <a:off x="8982075" y="3349626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223.1.2.2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1939" name="Text Box 44"/>
          <p:cNvSpPr txBox="1">
            <a:spLocks noChangeArrowheads="1"/>
          </p:cNvSpPr>
          <p:nvPr/>
        </p:nvSpPr>
        <p:spPr bwMode="auto">
          <a:xfrm>
            <a:off x="8774114" y="174307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223.1.2.1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1940" name="Line 45"/>
          <p:cNvSpPr>
            <a:spLocks noChangeShapeType="1"/>
          </p:cNvSpPr>
          <p:nvPr/>
        </p:nvSpPr>
        <p:spPr bwMode="auto">
          <a:xfrm>
            <a:off x="8140700" y="3006725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41" name="Line 47"/>
          <p:cNvSpPr>
            <a:spLocks noChangeShapeType="1"/>
          </p:cNvSpPr>
          <p:nvPr/>
        </p:nvSpPr>
        <p:spPr bwMode="auto">
          <a:xfrm flipH="1" flipV="1">
            <a:off x="7527926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42" name="Line 48"/>
          <p:cNvSpPr>
            <a:spLocks noChangeShapeType="1"/>
          </p:cNvSpPr>
          <p:nvPr/>
        </p:nvSpPr>
        <p:spPr bwMode="auto">
          <a:xfrm flipH="1" flipV="1">
            <a:off x="8704264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43" name="Text Box 53"/>
          <p:cNvSpPr txBox="1">
            <a:spLocks noChangeArrowheads="1"/>
          </p:cNvSpPr>
          <p:nvPr/>
        </p:nvSpPr>
        <p:spPr bwMode="auto">
          <a:xfrm>
            <a:off x="8736014" y="4344989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223.1.3.2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1944" name="Text Box 56"/>
          <p:cNvSpPr txBox="1">
            <a:spLocks noChangeArrowheads="1"/>
          </p:cNvSpPr>
          <p:nvPr/>
        </p:nvSpPr>
        <p:spPr bwMode="auto">
          <a:xfrm>
            <a:off x="7493000" y="4349751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223.1.3.1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1945" name="Group 57"/>
          <p:cNvGrpSpPr>
            <a:grpSpLocks/>
          </p:cNvGrpSpPr>
          <p:nvPr/>
        </p:nvGrpSpPr>
        <p:grpSpPr bwMode="auto">
          <a:xfrm>
            <a:off x="7637464" y="3101976"/>
            <a:ext cx="935037" cy="276225"/>
            <a:chOff x="4532" y="1229"/>
            <a:chExt cx="589" cy="174"/>
          </a:xfrm>
        </p:grpSpPr>
        <p:sp>
          <p:nvSpPr>
            <p:cNvPr id="81991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200">
                <a:solidFill>
                  <a:srgbClr val="0000FF"/>
                </a:solidFill>
              </a:endParaRPr>
            </a:p>
          </p:txBody>
        </p:sp>
        <p:sp>
          <p:nvSpPr>
            <p:cNvPr id="81992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rgbClr val="0000FF"/>
                  </a:solidFill>
                </a:rPr>
                <a:t>223.1.3.27</a:t>
              </a:r>
              <a:endParaRPr lang="en-US" altLang="zh-CN" sz="1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81946" name="Group 73"/>
          <p:cNvGrpSpPr>
            <a:grpSpLocks/>
          </p:cNvGrpSpPr>
          <p:nvPr/>
        </p:nvGrpSpPr>
        <p:grpSpPr bwMode="auto">
          <a:xfrm>
            <a:off x="5897563" y="1528763"/>
            <a:ext cx="641350" cy="558800"/>
            <a:chOff x="-44" y="1473"/>
            <a:chExt cx="981" cy="1105"/>
          </a:xfrm>
        </p:grpSpPr>
        <p:pic>
          <p:nvPicPr>
            <p:cNvPr id="81989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90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1947" name="Group 80"/>
          <p:cNvGrpSpPr>
            <a:grpSpLocks/>
          </p:cNvGrpSpPr>
          <p:nvPr/>
        </p:nvGrpSpPr>
        <p:grpSpPr bwMode="auto">
          <a:xfrm>
            <a:off x="5892800" y="2127250"/>
            <a:ext cx="641350" cy="558800"/>
            <a:chOff x="-44" y="1473"/>
            <a:chExt cx="981" cy="1105"/>
          </a:xfrm>
        </p:grpSpPr>
        <p:pic>
          <p:nvPicPr>
            <p:cNvPr id="81987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8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1948" name="Group 83"/>
          <p:cNvGrpSpPr>
            <a:grpSpLocks/>
          </p:cNvGrpSpPr>
          <p:nvPr/>
        </p:nvGrpSpPr>
        <p:grpSpPr bwMode="auto">
          <a:xfrm>
            <a:off x="5921375" y="2736850"/>
            <a:ext cx="641350" cy="558800"/>
            <a:chOff x="-44" y="1473"/>
            <a:chExt cx="981" cy="1105"/>
          </a:xfrm>
        </p:grpSpPr>
        <p:pic>
          <p:nvPicPr>
            <p:cNvPr id="81985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6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1949" name="Group 87"/>
          <p:cNvGrpSpPr>
            <a:grpSpLocks/>
          </p:cNvGrpSpPr>
          <p:nvPr/>
        </p:nvGrpSpPr>
        <p:grpSpPr bwMode="auto">
          <a:xfrm flipH="1">
            <a:off x="9580563" y="1685925"/>
            <a:ext cx="641350" cy="558800"/>
            <a:chOff x="-44" y="1473"/>
            <a:chExt cx="981" cy="1105"/>
          </a:xfrm>
        </p:grpSpPr>
        <p:pic>
          <p:nvPicPr>
            <p:cNvPr id="81983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4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1950" name="Group 90"/>
          <p:cNvGrpSpPr>
            <a:grpSpLocks/>
          </p:cNvGrpSpPr>
          <p:nvPr/>
        </p:nvGrpSpPr>
        <p:grpSpPr bwMode="auto">
          <a:xfrm flipH="1">
            <a:off x="9594850" y="2965450"/>
            <a:ext cx="641350" cy="558800"/>
            <a:chOff x="-44" y="1473"/>
            <a:chExt cx="981" cy="1105"/>
          </a:xfrm>
        </p:grpSpPr>
        <p:pic>
          <p:nvPicPr>
            <p:cNvPr id="81981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2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1951" name="Group 93"/>
          <p:cNvGrpSpPr>
            <a:grpSpLocks/>
          </p:cNvGrpSpPr>
          <p:nvPr/>
        </p:nvGrpSpPr>
        <p:grpSpPr bwMode="auto">
          <a:xfrm flipH="1">
            <a:off x="8496300" y="4489450"/>
            <a:ext cx="641350" cy="558800"/>
            <a:chOff x="-44" y="1473"/>
            <a:chExt cx="981" cy="1105"/>
          </a:xfrm>
        </p:grpSpPr>
        <p:pic>
          <p:nvPicPr>
            <p:cNvPr id="81979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0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1952" name="Group 96"/>
          <p:cNvGrpSpPr>
            <a:grpSpLocks/>
          </p:cNvGrpSpPr>
          <p:nvPr/>
        </p:nvGrpSpPr>
        <p:grpSpPr bwMode="auto">
          <a:xfrm flipH="1">
            <a:off x="7332663" y="4530725"/>
            <a:ext cx="641350" cy="558800"/>
            <a:chOff x="-44" y="1473"/>
            <a:chExt cx="981" cy="1105"/>
          </a:xfrm>
        </p:grpSpPr>
        <p:pic>
          <p:nvPicPr>
            <p:cNvPr id="81977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78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1953" name="Group 99"/>
          <p:cNvGrpSpPr>
            <a:grpSpLocks/>
          </p:cNvGrpSpPr>
          <p:nvPr/>
        </p:nvGrpSpPr>
        <p:grpSpPr bwMode="auto">
          <a:xfrm>
            <a:off x="7761288" y="2624138"/>
            <a:ext cx="698500" cy="355600"/>
            <a:chOff x="4396" y="1245"/>
            <a:chExt cx="672" cy="248"/>
          </a:xfrm>
        </p:grpSpPr>
        <p:sp>
          <p:nvSpPr>
            <p:cNvPr id="8196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2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197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2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197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2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1972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1975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1976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1973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1974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pic>
        <p:nvPicPr>
          <p:cNvPr id="81954" name="Picture 10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99" y="1050926"/>
            <a:ext cx="4417928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6802439" y="1817689"/>
            <a:ext cx="509587" cy="1279525"/>
            <a:chOff x="5278322" y="1817603"/>
            <a:chExt cx="509379" cy="1279224"/>
          </a:xfrm>
        </p:grpSpPr>
        <p:pic>
          <p:nvPicPr>
            <p:cNvPr id="8196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322" y="2485783"/>
              <a:ext cx="509379" cy="287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1967" name="Straight Connector 3"/>
            <p:cNvCxnSpPr>
              <a:cxnSpLocks noChangeShapeType="1"/>
            </p:cNvCxnSpPr>
            <p:nvPr/>
          </p:nvCxnSpPr>
          <p:spPr bwMode="auto">
            <a:xfrm>
              <a:off x="5369756" y="1817603"/>
              <a:ext cx="0" cy="6810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68" name="Straight Connector 77"/>
            <p:cNvCxnSpPr>
              <a:cxnSpLocks noChangeShapeType="1"/>
            </p:cNvCxnSpPr>
            <p:nvPr/>
          </p:nvCxnSpPr>
          <p:spPr bwMode="auto">
            <a:xfrm flipV="1">
              <a:off x="5443520" y="2769741"/>
              <a:ext cx="1" cy="3270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1938338" y="2616201"/>
            <a:ext cx="5080000" cy="1751013"/>
            <a:chOff x="414922" y="2615565"/>
            <a:chExt cx="5079651" cy="1751597"/>
          </a:xfrm>
        </p:grpSpPr>
        <p:sp>
          <p:nvSpPr>
            <p:cNvPr id="81964" name="TextBox 10"/>
            <p:cNvSpPr txBox="1">
              <a:spLocks noChangeArrowheads="1"/>
            </p:cNvSpPr>
            <p:nvPr/>
          </p:nvSpPr>
          <p:spPr bwMode="auto">
            <a:xfrm>
              <a:off x="414922" y="3659276"/>
              <a:ext cx="43001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i="1" dirty="0">
                  <a:solidFill>
                    <a:srgbClr val="CC0000"/>
                  </a:solidFill>
                </a:rPr>
                <a:t>A: </a:t>
              </a:r>
              <a:r>
                <a:rPr lang="en-US" altLang="zh-CN" sz="2000" dirty="0">
                  <a:solidFill>
                    <a:srgbClr val="000099"/>
                  </a:solidFill>
                </a:rPr>
                <a:t>wired Ethernet interfaces connected by Ethernet switches</a:t>
              </a:r>
            </a:p>
          </p:txBody>
        </p:sp>
        <p:cxnSp>
          <p:nvCxnSpPr>
            <p:cNvPr id="81965" name="Straight Connector 12"/>
            <p:cNvCxnSpPr>
              <a:cxnSpLocks noChangeShapeType="1"/>
            </p:cNvCxnSpPr>
            <p:nvPr/>
          </p:nvCxnSpPr>
          <p:spPr bwMode="auto">
            <a:xfrm flipH="1">
              <a:off x="4061206" y="2615565"/>
              <a:ext cx="1433367" cy="14209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5853113" y="3790950"/>
            <a:ext cx="4298950" cy="2451100"/>
            <a:chOff x="4328727" y="3790332"/>
            <a:chExt cx="4300100" cy="2450981"/>
          </a:xfrm>
        </p:grpSpPr>
        <p:pic>
          <p:nvPicPr>
            <p:cNvPr id="8196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62" name="TextBox 89"/>
            <p:cNvSpPr txBox="1">
              <a:spLocks noChangeArrowheads="1"/>
            </p:cNvSpPr>
            <p:nvPr/>
          </p:nvSpPr>
          <p:spPr bwMode="auto">
            <a:xfrm>
              <a:off x="4328727" y="5533427"/>
              <a:ext cx="43001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i="1" dirty="0">
                  <a:solidFill>
                    <a:srgbClr val="CC0000"/>
                  </a:solidFill>
                </a:rPr>
                <a:t>A: </a:t>
              </a:r>
              <a:r>
                <a:rPr lang="en-US" altLang="zh-CN" sz="2000" dirty="0">
                  <a:solidFill>
                    <a:srgbClr val="000099"/>
                  </a:solidFill>
                </a:rPr>
                <a:t>wireless </a:t>
              </a:r>
              <a:r>
                <a:rPr lang="en-US" altLang="zh-CN" sz="2000" dirty="0" err="1">
                  <a:solidFill>
                    <a:srgbClr val="000099"/>
                  </a:solidFill>
                </a:rPr>
                <a:t>WiFi</a:t>
              </a:r>
              <a:r>
                <a:rPr lang="en-US" altLang="zh-CN" sz="2000" dirty="0">
                  <a:solidFill>
                    <a:srgbClr val="000099"/>
                  </a:solidFill>
                </a:rPr>
                <a:t> interfaces connected by </a:t>
              </a:r>
              <a:r>
                <a:rPr lang="en-US" altLang="zh-CN" sz="2000" dirty="0" err="1">
                  <a:solidFill>
                    <a:srgbClr val="000099"/>
                  </a:solidFill>
                </a:rPr>
                <a:t>WiFi</a:t>
              </a:r>
              <a:r>
                <a:rPr lang="en-US" altLang="zh-CN" sz="2000" dirty="0">
                  <a:solidFill>
                    <a:srgbClr val="000099"/>
                  </a:solidFill>
                </a:rPr>
                <a:t> base station</a:t>
              </a:r>
            </a:p>
          </p:txBody>
        </p:sp>
        <p:cxnSp>
          <p:nvCxnSpPr>
            <p:cNvPr id="81963" name="Straight Connector 90"/>
            <p:cNvCxnSpPr>
              <a:cxnSpLocks noChangeShapeType="1"/>
            </p:cNvCxnSpPr>
            <p:nvPr/>
          </p:nvCxnSpPr>
          <p:spPr bwMode="auto">
            <a:xfrm flipH="1">
              <a:off x="4982985" y="4208863"/>
              <a:ext cx="1433367" cy="14209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963738" y="4775200"/>
            <a:ext cx="37973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 dirty="0">
                <a:solidFill>
                  <a:srgbClr val="CC0000"/>
                </a:solidFill>
              </a:rPr>
              <a:t>For now: </a:t>
            </a:r>
            <a:r>
              <a:rPr lang="en-US" altLang="zh-CN" sz="2000" dirty="0" smtClean="0">
                <a:solidFill>
                  <a:srgbClr val="000099"/>
                </a:solidFill>
              </a:rPr>
              <a:t>don</a:t>
            </a:r>
            <a:r>
              <a:rPr lang="fr-FR" altLang="en-US" sz="2000" dirty="0" smtClean="0">
                <a:solidFill>
                  <a:srgbClr val="000099"/>
                </a:solidFill>
              </a:rPr>
              <a:t>'</a:t>
            </a:r>
            <a:r>
              <a:rPr lang="en-US" altLang="ja-JP" sz="2000" dirty="0" smtClean="0">
                <a:solidFill>
                  <a:srgbClr val="000099"/>
                </a:solidFill>
              </a:rPr>
              <a:t>t </a:t>
            </a:r>
            <a:r>
              <a:rPr lang="en-US" altLang="ja-JP" sz="2000" dirty="0">
                <a:solidFill>
                  <a:srgbClr val="000099"/>
                </a:solidFill>
              </a:rPr>
              <a:t>need to worry about how one interface is connected to another (with no intervening router) </a:t>
            </a:r>
            <a:endParaRPr lang="en-US" altLang="zh-CN" sz="2000" dirty="0">
              <a:solidFill>
                <a:srgbClr val="000099"/>
              </a:solidFill>
            </a:endParaRPr>
          </a:p>
        </p:txBody>
      </p:sp>
      <p:sp>
        <p:nvSpPr>
          <p:cNvPr id="76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75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7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Subnets</a:t>
            </a:r>
          </a:p>
        </p:txBody>
      </p:sp>
      <p:sp>
        <p:nvSpPr>
          <p:cNvPr id="8294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000250" y="1333500"/>
            <a:ext cx="3695700" cy="4648200"/>
          </a:xfrm>
        </p:spPr>
        <p:txBody>
          <a:bodyPr>
            <a:normAutofit lnSpcReduction="10000"/>
          </a:bodyPr>
          <a:lstStyle/>
          <a:p>
            <a:pPr marL="234950" indent="-234950"/>
            <a:r>
              <a:rPr lang="en-US" altLang="zh-CN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marL="512763" lvl="1" indent="-163513"/>
            <a:r>
              <a:rPr lang="en-US" altLang="zh-CN" dirty="0" smtClean="0">
                <a:ea typeface="ＭＳ Ｐゴシック" panose="020B0600070205080204" pitchFamily="34" charset="-128"/>
              </a:rPr>
              <a:t>subnet part - high order bits</a:t>
            </a:r>
          </a:p>
          <a:p>
            <a:pPr marL="512763" lvl="1" indent="-163513"/>
            <a:r>
              <a:rPr lang="en-US" altLang="zh-CN" dirty="0" smtClean="0">
                <a:ea typeface="ＭＳ Ｐゴシック" panose="020B0600070205080204" pitchFamily="34" charset="-128"/>
              </a:rPr>
              <a:t>host part - low order bits </a:t>
            </a:r>
          </a:p>
          <a:p>
            <a:pPr marL="234950" indent="-234950"/>
            <a:r>
              <a:rPr lang="en-US" altLang="zh-CN" i="1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</a:t>
            </a:r>
            <a:r>
              <a:rPr lang="en-US" altLang="ja-JP" i="1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's a subnet ?</a:t>
            </a:r>
          </a:p>
          <a:p>
            <a:pPr marL="512763" lvl="1" indent="-163513"/>
            <a:r>
              <a:rPr lang="en-US" altLang="zh-CN" dirty="0" smtClean="0">
                <a:ea typeface="ＭＳ Ｐゴシック" panose="020B0600070205080204" pitchFamily="34" charset="-128"/>
              </a:rPr>
              <a:t>device interfaces with same subnet part of IP address</a:t>
            </a:r>
          </a:p>
          <a:p>
            <a:pPr marL="512763" lvl="1" indent="-163513"/>
            <a:r>
              <a:rPr lang="en-US" altLang="zh-CN" dirty="0" smtClean="0">
                <a:ea typeface="ＭＳ Ｐゴシック" panose="020B0600070205080204" pitchFamily="34" charset="-128"/>
              </a:rPr>
              <a:t>can physically reach each other </a:t>
            </a: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without intervening router</a:t>
            </a:r>
          </a:p>
        </p:txBody>
      </p:sp>
      <p:sp>
        <p:nvSpPr>
          <p:cNvPr id="82947" name="Text Box 56"/>
          <p:cNvSpPr txBox="1">
            <a:spLocks noChangeArrowheads="1"/>
          </p:cNvSpPr>
          <p:nvPr/>
        </p:nvSpPr>
        <p:spPr bwMode="auto">
          <a:xfrm>
            <a:off x="6261101" y="5199064"/>
            <a:ext cx="372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FF"/>
                </a:solidFill>
              </a:rPr>
              <a:t>network consisting of 3 subnets</a:t>
            </a:r>
          </a:p>
        </p:txBody>
      </p:sp>
      <p:pic>
        <p:nvPicPr>
          <p:cNvPr id="82948" name="Picture 5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1" y="855665"/>
            <a:ext cx="1573435" cy="5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Rectangle 139"/>
          <p:cNvSpPr>
            <a:spLocks noChangeArrowheads="1"/>
          </p:cNvSpPr>
          <p:nvPr/>
        </p:nvSpPr>
        <p:spPr bwMode="auto">
          <a:xfrm>
            <a:off x="6489701" y="3354389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82950" name="Freeform 140"/>
          <p:cNvSpPr>
            <a:spLocks/>
          </p:cNvSpPr>
          <p:nvPr/>
        </p:nvSpPr>
        <p:spPr bwMode="auto">
          <a:xfrm>
            <a:off x="5902326" y="1293813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51" name="Freeform 141"/>
          <p:cNvSpPr>
            <a:spLocks/>
          </p:cNvSpPr>
          <p:nvPr/>
        </p:nvSpPr>
        <p:spPr bwMode="auto">
          <a:xfrm>
            <a:off x="8429625" y="1603376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52" name="Freeform 142"/>
          <p:cNvSpPr>
            <a:spLocks/>
          </p:cNvSpPr>
          <p:nvPr/>
        </p:nvSpPr>
        <p:spPr bwMode="auto">
          <a:xfrm>
            <a:off x="7102476" y="3036888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53" name="Line 143"/>
          <p:cNvSpPr>
            <a:spLocks noChangeShapeType="1"/>
          </p:cNvSpPr>
          <p:nvPr/>
        </p:nvSpPr>
        <p:spPr bwMode="auto">
          <a:xfrm>
            <a:off x="6540501" y="18161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54" name="Line 145"/>
          <p:cNvSpPr>
            <a:spLocks noChangeShapeType="1"/>
          </p:cNvSpPr>
          <p:nvPr/>
        </p:nvSpPr>
        <p:spPr bwMode="auto">
          <a:xfrm flipV="1">
            <a:off x="6540501" y="2460626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55" name="Line 146"/>
          <p:cNvSpPr>
            <a:spLocks noChangeShapeType="1"/>
          </p:cNvSpPr>
          <p:nvPr/>
        </p:nvSpPr>
        <p:spPr bwMode="auto">
          <a:xfrm>
            <a:off x="6550025" y="3087689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56" name="Line 147"/>
          <p:cNvSpPr>
            <a:spLocks noChangeShapeType="1"/>
          </p:cNvSpPr>
          <p:nvPr/>
        </p:nvSpPr>
        <p:spPr bwMode="auto">
          <a:xfrm>
            <a:off x="7043739" y="2662239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57" name="Text Box 148"/>
          <p:cNvSpPr txBox="1">
            <a:spLocks noChangeArrowheads="1"/>
          </p:cNvSpPr>
          <p:nvPr/>
        </p:nvSpPr>
        <p:spPr bwMode="auto">
          <a:xfrm>
            <a:off x="6499226" y="1490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223.1.1.1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58" name="Text Box 149"/>
          <p:cNvSpPr txBox="1">
            <a:spLocks noChangeArrowheads="1"/>
          </p:cNvSpPr>
          <p:nvPr/>
        </p:nvSpPr>
        <p:spPr bwMode="auto">
          <a:xfrm>
            <a:off x="6384926" y="31162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223.1.1.3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59" name="Text Box 150"/>
          <p:cNvSpPr txBox="1">
            <a:spLocks noChangeArrowheads="1"/>
          </p:cNvSpPr>
          <p:nvPr/>
        </p:nvSpPr>
        <p:spPr bwMode="auto">
          <a:xfrm>
            <a:off x="7131051" y="23558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223.1.1.4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60" name="Line 151"/>
          <p:cNvSpPr>
            <a:spLocks noChangeShapeType="1"/>
          </p:cNvSpPr>
          <p:nvPr/>
        </p:nvSpPr>
        <p:spPr bwMode="auto">
          <a:xfrm>
            <a:off x="8378826" y="2668589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61" name="Text Box 152"/>
          <p:cNvSpPr txBox="1">
            <a:spLocks noChangeArrowheads="1"/>
          </p:cNvSpPr>
          <p:nvPr/>
        </p:nvSpPr>
        <p:spPr bwMode="auto">
          <a:xfrm>
            <a:off x="8251826" y="23574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223.1.2.9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62" name="Line 154"/>
          <p:cNvSpPr>
            <a:spLocks noChangeShapeType="1"/>
          </p:cNvSpPr>
          <p:nvPr/>
        </p:nvSpPr>
        <p:spPr bwMode="auto">
          <a:xfrm>
            <a:off x="9402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63" name="Line 155"/>
          <p:cNvSpPr>
            <a:spLocks noChangeShapeType="1"/>
          </p:cNvSpPr>
          <p:nvPr/>
        </p:nvSpPr>
        <p:spPr bwMode="auto">
          <a:xfrm>
            <a:off x="9402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64" name="Line 156"/>
          <p:cNvSpPr>
            <a:spLocks noChangeShapeType="1"/>
          </p:cNvSpPr>
          <p:nvPr/>
        </p:nvSpPr>
        <p:spPr bwMode="auto">
          <a:xfrm>
            <a:off x="8140701" y="3006726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65" name="Line 158"/>
          <p:cNvSpPr>
            <a:spLocks noChangeShapeType="1"/>
          </p:cNvSpPr>
          <p:nvPr/>
        </p:nvSpPr>
        <p:spPr bwMode="auto">
          <a:xfrm flipH="1" flipV="1">
            <a:off x="7527926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66" name="Line 159"/>
          <p:cNvSpPr>
            <a:spLocks noChangeShapeType="1"/>
          </p:cNvSpPr>
          <p:nvPr/>
        </p:nvSpPr>
        <p:spPr bwMode="auto">
          <a:xfrm flipH="1" flipV="1">
            <a:off x="8704264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67" name="Text Box 160"/>
          <p:cNvSpPr txBox="1">
            <a:spLocks noChangeArrowheads="1"/>
          </p:cNvSpPr>
          <p:nvPr/>
        </p:nvSpPr>
        <p:spPr bwMode="auto">
          <a:xfrm>
            <a:off x="8675689" y="41624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223.1.3.2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68" name="Text Box 161"/>
          <p:cNvSpPr txBox="1">
            <a:spLocks noChangeArrowheads="1"/>
          </p:cNvSpPr>
          <p:nvPr/>
        </p:nvSpPr>
        <p:spPr bwMode="auto">
          <a:xfrm>
            <a:off x="6505576" y="42576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223.1.3.1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2969" name="Group 162"/>
          <p:cNvGrpSpPr>
            <a:grpSpLocks/>
          </p:cNvGrpSpPr>
          <p:nvPr/>
        </p:nvGrpSpPr>
        <p:grpSpPr bwMode="auto">
          <a:xfrm>
            <a:off x="5897563" y="1517650"/>
            <a:ext cx="641350" cy="558800"/>
            <a:chOff x="-44" y="1473"/>
            <a:chExt cx="981" cy="1105"/>
          </a:xfrm>
        </p:grpSpPr>
        <p:pic>
          <p:nvPicPr>
            <p:cNvPr id="83010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11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2970" name="Group 165"/>
          <p:cNvGrpSpPr>
            <a:grpSpLocks/>
          </p:cNvGrpSpPr>
          <p:nvPr/>
        </p:nvGrpSpPr>
        <p:grpSpPr bwMode="auto">
          <a:xfrm>
            <a:off x="5892800" y="2127250"/>
            <a:ext cx="641350" cy="558800"/>
            <a:chOff x="-44" y="1473"/>
            <a:chExt cx="981" cy="1105"/>
          </a:xfrm>
        </p:grpSpPr>
        <p:pic>
          <p:nvPicPr>
            <p:cNvPr id="83008" name="Picture 16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9" name="Freeform 16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2971" name="Group 168"/>
          <p:cNvGrpSpPr>
            <a:grpSpLocks/>
          </p:cNvGrpSpPr>
          <p:nvPr/>
        </p:nvGrpSpPr>
        <p:grpSpPr bwMode="auto">
          <a:xfrm>
            <a:off x="5921375" y="2736850"/>
            <a:ext cx="641350" cy="558800"/>
            <a:chOff x="-44" y="1473"/>
            <a:chExt cx="981" cy="1105"/>
          </a:xfrm>
        </p:grpSpPr>
        <p:pic>
          <p:nvPicPr>
            <p:cNvPr id="83006" name="Picture 16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7" name="Freeform 17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2972" name="Group 171"/>
          <p:cNvGrpSpPr>
            <a:grpSpLocks/>
          </p:cNvGrpSpPr>
          <p:nvPr/>
        </p:nvGrpSpPr>
        <p:grpSpPr bwMode="auto">
          <a:xfrm flipH="1">
            <a:off x="9629775" y="1685925"/>
            <a:ext cx="641350" cy="558800"/>
            <a:chOff x="-44" y="1473"/>
            <a:chExt cx="981" cy="1105"/>
          </a:xfrm>
        </p:grpSpPr>
        <p:pic>
          <p:nvPicPr>
            <p:cNvPr id="83004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5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2973" name="Group 174"/>
          <p:cNvGrpSpPr>
            <a:grpSpLocks/>
          </p:cNvGrpSpPr>
          <p:nvPr/>
        </p:nvGrpSpPr>
        <p:grpSpPr bwMode="auto">
          <a:xfrm flipH="1">
            <a:off x="9704388" y="2965450"/>
            <a:ext cx="641350" cy="558800"/>
            <a:chOff x="-44" y="1473"/>
            <a:chExt cx="981" cy="1105"/>
          </a:xfrm>
        </p:grpSpPr>
        <p:pic>
          <p:nvPicPr>
            <p:cNvPr id="83002" name="Picture 17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3" name="Freeform 17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2974" name="Group 177"/>
          <p:cNvGrpSpPr>
            <a:grpSpLocks/>
          </p:cNvGrpSpPr>
          <p:nvPr/>
        </p:nvGrpSpPr>
        <p:grpSpPr bwMode="auto">
          <a:xfrm flipH="1">
            <a:off x="8496300" y="4489450"/>
            <a:ext cx="641350" cy="558800"/>
            <a:chOff x="-44" y="1473"/>
            <a:chExt cx="981" cy="1105"/>
          </a:xfrm>
        </p:grpSpPr>
        <p:pic>
          <p:nvPicPr>
            <p:cNvPr id="83000" name="Picture 17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1" name="Freeform 1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2975" name="Group 180"/>
          <p:cNvGrpSpPr>
            <a:grpSpLocks/>
          </p:cNvGrpSpPr>
          <p:nvPr/>
        </p:nvGrpSpPr>
        <p:grpSpPr bwMode="auto">
          <a:xfrm flipH="1">
            <a:off x="7332663" y="4530725"/>
            <a:ext cx="641350" cy="558800"/>
            <a:chOff x="-44" y="1473"/>
            <a:chExt cx="981" cy="1105"/>
          </a:xfrm>
        </p:grpSpPr>
        <p:pic>
          <p:nvPicPr>
            <p:cNvPr id="82998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99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2976" name="Group 183"/>
          <p:cNvGrpSpPr>
            <a:grpSpLocks/>
          </p:cNvGrpSpPr>
          <p:nvPr/>
        </p:nvGrpSpPr>
        <p:grpSpPr bwMode="auto">
          <a:xfrm>
            <a:off x="7761288" y="2624138"/>
            <a:ext cx="698500" cy="355600"/>
            <a:chOff x="4396" y="1245"/>
            <a:chExt cx="672" cy="248"/>
          </a:xfrm>
        </p:grpSpPr>
        <p:sp>
          <p:nvSpPr>
            <p:cNvPr id="8299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99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99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2993" name="Group 18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2996" name="Freeform 18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997" name="Freeform 18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2994" name="Line 19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2995" name="Line 19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2977" name="Group 192"/>
          <p:cNvGrpSpPr>
            <a:grpSpLocks/>
          </p:cNvGrpSpPr>
          <p:nvPr/>
        </p:nvGrpSpPr>
        <p:grpSpPr bwMode="auto">
          <a:xfrm>
            <a:off x="8374064" y="3529014"/>
            <a:ext cx="1006475" cy="573087"/>
            <a:chOff x="4758" y="3508"/>
            <a:chExt cx="634" cy="361"/>
          </a:xfrm>
        </p:grpSpPr>
        <p:sp>
          <p:nvSpPr>
            <p:cNvPr id="82988" name="Text Box 193"/>
            <p:cNvSpPr txBox="1">
              <a:spLocks noChangeArrowheads="1"/>
            </p:cNvSpPr>
            <p:nvPr/>
          </p:nvSpPr>
          <p:spPr bwMode="auto">
            <a:xfrm>
              <a:off x="4844" y="350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FF"/>
                  </a:solidFill>
                </a:rPr>
                <a:t>subnet</a:t>
              </a:r>
            </a:p>
          </p:txBody>
        </p:sp>
        <p:sp>
          <p:nvSpPr>
            <p:cNvPr id="82989" name="Line 194"/>
            <p:cNvSpPr>
              <a:spLocks noChangeShapeType="1"/>
            </p:cNvSpPr>
            <p:nvPr/>
          </p:nvSpPr>
          <p:spPr bwMode="auto">
            <a:xfrm flipH="1">
              <a:off x="4758" y="3677"/>
              <a:ext cx="108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82978" name="Rectangle 195"/>
          <p:cNvSpPr>
            <a:spLocks noChangeArrowheads="1"/>
          </p:cNvSpPr>
          <p:nvPr/>
        </p:nvSpPr>
        <p:spPr bwMode="auto">
          <a:xfrm>
            <a:off x="6654801" y="216376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82979" name="Text Box 196"/>
          <p:cNvSpPr txBox="1">
            <a:spLocks noChangeArrowheads="1"/>
          </p:cNvSpPr>
          <p:nvPr/>
        </p:nvSpPr>
        <p:spPr bwMode="auto">
          <a:xfrm>
            <a:off x="6499226" y="21336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223.1.1.2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80" name="Rectangle 197"/>
          <p:cNvSpPr>
            <a:spLocks noChangeArrowheads="1"/>
          </p:cNvSpPr>
          <p:nvPr/>
        </p:nvSpPr>
        <p:spPr bwMode="auto">
          <a:xfrm>
            <a:off x="9359901" y="2149476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82981" name="Rectangle 198"/>
          <p:cNvSpPr>
            <a:spLocks noChangeArrowheads="1"/>
          </p:cNvSpPr>
          <p:nvPr/>
        </p:nvSpPr>
        <p:spPr bwMode="auto">
          <a:xfrm>
            <a:off x="9356726" y="2949576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82982" name="Rectangle 199"/>
          <p:cNvSpPr>
            <a:spLocks noChangeArrowheads="1"/>
          </p:cNvSpPr>
          <p:nvPr/>
        </p:nvSpPr>
        <p:spPr bwMode="auto">
          <a:xfrm>
            <a:off x="8004176" y="313531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82983" name="Text Box 200"/>
          <p:cNvSpPr txBox="1">
            <a:spLocks noChangeArrowheads="1"/>
          </p:cNvSpPr>
          <p:nvPr/>
        </p:nvSpPr>
        <p:spPr bwMode="auto">
          <a:xfrm>
            <a:off x="7527925" y="3097213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223.1.3.27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84" name="Text Box 201"/>
          <p:cNvSpPr txBox="1">
            <a:spLocks noChangeArrowheads="1"/>
          </p:cNvSpPr>
          <p:nvPr/>
        </p:nvSpPr>
        <p:spPr bwMode="auto">
          <a:xfrm>
            <a:off x="8713789" y="2887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223.1.2.2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85" name="Text Box 202"/>
          <p:cNvSpPr txBox="1">
            <a:spLocks noChangeArrowheads="1"/>
          </p:cNvSpPr>
          <p:nvPr/>
        </p:nvSpPr>
        <p:spPr bwMode="auto">
          <a:xfrm>
            <a:off x="9110664" y="21288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223.1.2.1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8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000250" y="1333500"/>
            <a:ext cx="3695700" cy="4648200"/>
          </a:xfrm>
        </p:spPr>
        <p:txBody>
          <a:bodyPr/>
          <a:lstStyle/>
          <a:p>
            <a:endParaRPr lang="en-US" altLang="zh-CN" sz="240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endParaRPr lang="en-US" altLang="zh-CN" sz="240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40965" name="Rectangle 60"/>
          <p:cNvSpPr>
            <a:spLocks noGrp="1" noChangeArrowheads="1"/>
          </p:cNvSpPr>
          <p:nvPr>
            <p:ph type="body" sz="half" idx="2"/>
          </p:nvPr>
        </p:nvSpPr>
        <p:spPr>
          <a:xfrm>
            <a:off x="2039938" y="1535113"/>
            <a:ext cx="3810000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recipe</a:t>
            </a:r>
          </a:p>
          <a:p>
            <a:pPr marL="234950" indent="-234950">
              <a:lnSpc>
                <a:spcPct val="110000"/>
              </a:lnSpc>
              <a:defRPr/>
            </a:pPr>
            <a:r>
              <a:rPr lang="en-US" dirty="0">
                <a:cs typeface="+mn-cs"/>
              </a:rPr>
              <a:t>to determine the subnets, detach each interface from its host or router, creating islands of isolated networks</a:t>
            </a:r>
            <a:endParaRPr 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234950" indent="-234950">
              <a:lnSpc>
                <a:spcPct val="110000"/>
              </a:lnSpc>
              <a:defRPr/>
            </a:pPr>
            <a:r>
              <a:rPr lang="en-US" dirty="0">
                <a:cs typeface="+mn-cs"/>
              </a:rPr>
              <a:t>each isolated network is called a 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subnet</a:t>
            </a:r>
            <a:endParaRPr 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83971" name="Text Box 61"/>
          <p:cNvSpPr txBox="1">
            <a:spLocks noChangeArrowheads="1"/>
          </p:cNvSpPr>
          <p:nvPr/>
        </p:nvSpPr>
        <p:spPr bwMode="auto">
          <a:xfrm>
            <a:off x="7081839" y="5781675"/>
            <a:ext cx="250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0000FF"/>
                </a:solidFill>
              </a:rPr>
              <a:t>subnet mask: /24</a:t>
            </a:r>
          </a:p>
        </p:txBody>
      </p:sp>
      <p:sp>
        <p:nvSpPr>
          <p:cNvPr id="40967" name="Rectangle 185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Subnets</a:t>
            </a:r>
          </a:p>
        </p:txBody>
      </p:sp>
      <p:pic>
        <p:nvPicPr>
          <p:cNvPr id="83973" name="Picture 18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1" y="855664"/>
            <a:ext cx="1645443" cy="5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4" name="Group 190"/>
          <p:cNvGrpSpPr>
            <a:grpSpLocks/>
          </p:cNvGrpSpPr>
          <p:nvPr/>
        </p:nvGrpSpPr>
        <p:grpSpPr bwMode="auto">
          <a:xfrm>
            <a:off x="5892800" y="908051"/>
            <a:ext cx="4452938" cy="4652963"/>
            <a:chOff x="2752" y="572"/>
            <a:chExt cx="2805" cy="2931"/>
          </a:xfrm>
        </p:grpSpPr>
        <p:sp>
          <p:nvSpPr>
            <p:cNvPr id="83980" name="Text Box 191"/>
            <p:cNvSpPr txBox="1">
              <a:spLocks noChangeArrowheads="1"/>
            </p:cNvSpPr>
            <p:nvPr/>
          </p:nvSpPr>
          <p:spPr bwMode="auto">
            <a:xfrm>
              <a:off x="2825" y="572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i="1" dirty="0">
                  <a:solidFill>
                    <a:srgbClr val="C00000"/>
                  </a:solidFill>
                </a:rPr>
                <a:t>223.1.1.0/24</a:t>
              </a:r>
            </a:p>
          </p:txBody>
        </p:sp>
        <p:sp>
          <p:nvSpPr>
            <p:cNvPr id="83981" name="Text Box 192"/>
            <p:cNvSpPr txBox="1">
              <a:spLocks noChangeArrowheads="1"/>
            </p:cNvSpPr>
            <p:nvPr/>
          </p:nvSpPr>
          <p:spPr bwMode="auto">
            <a:xfrm>
              <a:off x="4419" y="725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i="1">
                  <a:solidFill>
                    <a:srgbClr val="C00000"/>
                  </a:solidFill>
                </a:rPr>
                <a:t>223.1.2.0/24</a:t>
              </a:r>
            </a:p>
          </p:txBody>
        </p:sp>
        <p:sp>
          <p:nvSpPr>
            <p:cNvPr id="83982" name="Text Box 193"/>
            <p:cNvSpPr txBox="1">
              <a:spLocks noChangeArrowheads="1"/>
            </p:cNvSpPr>
            <p:nvPr/>
          </p:nvSpPr>
          <p:spPr bwMode="auto">
            <a:xfrm>
              <a:off x="3743" y="3253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i="1" dirty="0">
                  <a:solidFill>
                    <a:srgbClr val="C00000"/>
                  </a:solidFill>
                </a:rPr>
                <a:t>223.1.3.0/24</a:t>
              </a:r>
            </a:p>
          </p:txBody>
        </p:sp>
        <p:sp>
          <p:nvSpPr>
            <p:cNvPr id="83983" name="Rectangle 194"/>
            <p:cNvSpPr>
              <a:spLocks noChangeArrowheads="1"/>
            </p:cNvSpPr>
            <p:nvPr/>
          </p:nvSpPr>
          <p:spPr bwMode="auto">
            <a:xfrm>
              <a:off x="3128" y="2113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83984" name="Freeform 195"/>
            <p:cNvSpPr>
              <a:spLocks/>
            </p:cNvSpPr>
            <p:nvPr/>
          </p:nvSpPr>
          <p:spPr bwMode="auto">
            <a:xfrm>
              <a:off x="2758" y="815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85" name="Freeform 196"/>
            <p:cNvSpPr>
              <a:spLocks/>
            </p:cNvSpPr>
            <p:nvPr/>
          </p:nvSpPr>
          <p:spPr bwMode="auto">
            <a:xfrm>
              <a:off x="4350" y="101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86" name="Freeform 197"/>
            <p:cNvSpPr>
              <a:spLocks/>
            </p:cNvSpPr>
            <p:nvPr/>
          </p:nvSpPr>
          <p:spPr bwMode="auto">
            <a:xfrm>
              <a:off x="3514" y="1913"/>
              <a:ext cx="1286" cy="1247"/>
            </a:xfrm>
            <a:custGeom>
              <a:avLst/>
              <a:gdLst>
                <a:gd name="T0" fmla="*/ 587 w 1286"/>
                <a:gd name="T1" fmla="*/ 30 h 1247"/>
                <a:gd name="T2" fmla="*/ 509 w 1286"/>
                <a:gd name="T3" fmla="*/ 618 h 1247"/>
                <a:gd name="T4" fmla="*/ 77 w 1286"/>
                <a:gd name="T5" fmla="*/ 909 h 1247"/>
                <a:gd name="T6" fmla="*/ 47 w 1286"/>
                <a:gd name="T7" fmla="*/ 1095 h 1247"/>
                <a:gd name="T8" fmla="*/ 140 w 1286"/>
                <a:gd name="T9" fmla="*/ 1224 h 1247"/>
                <a:gd name="T10" fmla="*/ 461 w 1286"/>
                <a:gd name="T11" fmla="*/ 1209 h 1247"/>
                <a:gd name="T12" fmla="*/ 692 w 1286"/>
                <a:gd name="T13" fmla="*/ 1209 h 1247"/>
                <a:gd name="T14" fmla="*/ 1190 w 1286"/>
                <a:gd name="T15" fmla="*/ 1227 h 1247"/>
                <a:gd name="T16" fmla="*/ 1271 w 1286"/>
                <a:gd name="T17" fmla="*/ 1089 h 1247"/>
                <a:gd name="T18" fmla="*/ 1139 w 1286"/>
                <a:gd name="T19" fmla="*/ 741 h 1247"/>
                <a:gd name="T20" fmla="*/ 800 w 1286"/>
                <a:gd name="T21" fmla="*/ 627 h 1247"/>
                <a:gd name="T22" fmla="*/ 749 w 1286"/>
                <a:gd name="T23" fmla="*/ 42 h 1247"/>
                <a:gd name="T24" fmla="*/ 587 w 1286"/>
                <a:gd name="T25" fmla="*/ 30 h 12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86"/>
                <a:gd name="T40" fmla="*/ 0 h 1247"/>
                <a:gd name="T41" fmla="*/ 1286 w 1286"/>
                <a:gd name="T42" fmla="*/ 1247 h 12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86" h="1247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87" name="Line 198"/>
            <p:cNvSpPr>
              <a:spLocks noChangeShapeType="1"/>
            </p:cNvSpPr>
            <p:nvPr/>
          </p:nvSpPr>
          <p:spPr bwMode="auto">
            <a:xfrm>
              <a:off x="3160" y="1144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88" name="Line 200"/>
            <p:cNvSpPr>
              <a:spLocks noChangeShapeType="1"/>
            </p:cNvSpPr>
            <p:nvPr/>
          </p:nvSpPr>
          <p:spPr bwMode="auto">
            <a:xfrm flipV="1">
              <a:off x="3160" y="1550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89" name="Line 201"/>
            <p:cNvSpPr>
              <a:spLocks noChangeShapeType="1"/>
            </p:cNvSpPr>
            <p:nvPr/>
          </p:nvSpPr>
          <p:spPr bwMode="auto">
            <a:xfrm>
              <a:off x="3166" y="1945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90" name="Text Box 203"/>
            <p:cNvSpPr txBox="1">
              <a:spLocks noChangeArrowheads="1"/>
            </p:cNvSpPr>
            <p:nvPr/>
          </p:nvSpPr>
          <p:spPr bwMode="auto">
            <a:xfrm>
              <a:off x="3134" y="93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223.1.1.1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991" name="Text Box 204"/>
            <p:cNvSpPr txBox="1">
              <a:spLocks noChangeArrowheads="1"/>
            </p:cNvSpPr>
            <p:nvPr/>
          </p:nvSpPr>
          <p:spPr bwMode="auto">
            <a:xfrm>
              <a:off x="3062" y="1963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223.1.1.3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992" name="Text Box 205"/>
            <p:cNvSpPr txBox="1">
              <a:spLocks noChangeArrowheads="1"/>
            </p:cNvSpPr>
            <p:nvPr/>
          </p:nvSpPr>
          <p:spPr bwMode="auto">
            <a:xfrm>
              <a:off x="3532" y="1484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223.1.1.4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993" name="Text Box 207"/>
            <p:cNvSpPr txBox="1">
              <a:spLocks noChangeArrowheads="1"/>
            </p:cNvSpPr>
            <p:nvPr/>
          </p:nvSpPr>
          <p:spPr bwMode="auto">
            <a:xfrm>
              <a:off x="4238" y="148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223.1.2.9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994" name="Line 209"/>
            <p:cNvSpPr>
              <a:spLocks noChangeShapeType="1"/>
            </p:cNvSpPr>
            <p:nvPr/>
          </p:nvSpPr>
          <p:spPr bwMode="auto">
            <a:xfrm>
              <a:off x="4963" y="1246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95" name="Line 210"/>
            <p:cNvSpPr>
              <a:spLocks noChangeShapeType="1"/>
            </p:cNvSpPr>
            <p:nvPr/>
          </p:nvSpPr>
          <p:spPr bwMode="auto">
            <a:xfrm>
              <a:off x="4963" y="2047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96" name="Line 213"/>
            <p:cNvSpPr>
              <a:spLocks noChangeShapeType="1"/>
            </p:cNvSpPr>
            <p:nvPr/>
          </p:nvSpPr>
          <p:spPr bwMode="auto">
            <a:xfrm flipH="1" flipV="1">
              <a:off x="3782" y="2696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97" name="Line 214"/>
            <p:cNvSpPr>
              <a:spLocks noChangeShapeType="1"/>
            </p:cNvSpPr>
            <p:nvPr/>
          </p:nvSpPr>
          <p:spPr bwMode="auto">
            <a:xfrm flipH="1" flipV="1">
              <a:off x="4523" y="2699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98" name="Text Box 215"/>
            <p:cNvSpPr txBox="1">
              <a:spLocks noChangeArrowheads="1"/>
            </p:cNvSpPr>
            <p:nvPr/>
          </p:nvSpPr>
          <p:spPr bwMode="auto">
            <a:xfrm>
              <a:off x="4505" y="262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223.1.3.2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999" name="Text Box 216"/>
            <p:cNvSpPr txBox="1">
              <a:spLocks noChangeArrowheads="1"/>
            </p:cNvSpPr>
            <p:nvPr/>
          </p:nvSpPr>
          <p:spPr bwMode="auto">
            <a:xfrm>
              <a:off x="3138" y="268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 dirty="0">
                  <a:solidFill>
                    <a:srgbClr val="0000FF"/>
                  </a:solidFill>
                </a:rPr>
                <a:t>223.1.3.1</a:t>
              </a:r>
              <a:endPara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84000" name="Group 217"/>
            <p:cNvGrpSpPr>
              <a:grpSpLocks/>
            </p:cNvGrpSpPr>
            <p:nvPr/>
          </p:nvGrpSpPr>
          <p:grpSpPr bwMode="auto">
            <a:xfrm>
              <a:off x="2755" y="956"/>
              <a:ext cx="404" cy="352"/>
              <a:chOff x="-44" y="1473"/>
              <a:chExt cx="981" cy="1105"/>
            </a:xfrm>
          </p:grpSpPr>
          <p:pic>
            <p:nvPicPr>
              <p:cNvPr id="84039" name="Picture 2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40" name="Freeform 21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001" name="Group 220"/>
            <p:cNvGrpSpPr>
              <a:grpSpLocks/>
            </p:cNvGrpSpPr>
            <p:nvPr/>
          </p:nvGrpSpPr>
          <p:grpSpPr bwMode="auto">
            <a:xfrm>
              <a:off x="2752" y="1340"/>
              <a:ext cx="404" cy="352"/>
              <a:chOff x="-44" y="1473"/>
              <a:chExt cx="981" cy="1105"/>
            </a:xfrm>
          </p:grpSpPr>
          <p:pic>
            <p:nvPicPr>
              <p:cNvPr id="84037" name="Picture 2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38" name="Freeform 22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002" name="Group 223"/>
            <p:cNvGrpSpPr>
              <a:grpSpLocks/>
            </p:cNvGrpSpPr>
            <p:nvPr/>
          </p:nvGrpSpPr>
          <p:grpSpPr bwMode="auto">
            <a:xfrm>
              <a:off x="2770" y="1724"/>
              <a:ext cx="404" cy="352"/>
              <a:chOff x="-44" y="1473"/>
              <a:chExt cx="981" cy="1105"/>
            </a:xfrm>
          </p:grpSpPr>
          <p:pic>
            <p:nvPicPr>
              <p:cNvPr id="84035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36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003" name="Group 226"/>
            <p:cNvGrpSpPr>
              <a:grpSpLocks/>
            </p:cNvGrpSpPr>
            <p:nvPr/>
          </p:nvGrpSpPr>
          <p:grpSpPr bwMode="auto">
            <a:xfrm flipH="1">
              <a:off x="5106" y="1062"/>
              <a:ext cx="404" cy="352"/>
              <a:chOff x="-44" y="1473"/>
              <a:chExt cx="981" cy="1105"/>
            </a:xfrm>
          </p:grpSpPr>
          <p:pic>
            <p:nvPicPr>
              <p:cNvPr id="84033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34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004" name="Group 229"/>
            <p:cNvGrpSpPr>
              <a:grpSpLocks/>
            </p:cNvGrpSpPr>
            <p:nvPr/>
          </p:nvGrpSpPr>
          <p:grpSpPr bwMode="auto">
            <a:xfrm flipH="1">
              <a:off x="5153" y="1868"/>
              <a:ext cx="404" cy="352"/>
              <a:chOff x="-44" y="1473"/>
              <a:chExt cx="981" cy="1105"/>
            </a:xfrm>
          </p:grpSpPr>
          <p:pic>
            <p:nvPicPr>
              <p:cNvPr id="84031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32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005" name="Group 232"/>
            <p:cNvGrpSpPr>
              <a:grpSpLocks/>
            </p:cNvGrpSpPr>
            <p:nvPr/>
          </p:nvGrpSpPr>
          <p:grpSpPr bwMode="auto">
            <a:xfrm flipH="1">
              <a:off x="4392" y="2828"/>
              <a:ext cx="404" cy="352"/>
              <a:chOff x="-44" y="1473"/>
              <a:chExt cx="981" cy="1105"/>
            </a:xfrm>
          </p:grpSpPr>
          <p:pic>
            <p:nvPicPr>
              <p:cNvPr id="84029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30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006" name="Group 235"/>
            <p:cNvGrpSpPr>
              <a:grpSpLocks/>
            </p:cNvGrpSpPr>
            <p:nvPr/>
          </p:nvGrpSpPr>
          <p:grpSpPr bwMode="auto">
            <a:xfrm flipH="1">
              <a:off x="3659" y="2854"/>
              <a:ext cx="404" cy="352"/>
              <a:chOff x="-44" y="1473"/>
              <a:chExt cx="981" cy="1105"/>
            </a:xfrm>
          </p:grpSpPr>
          <p:pic>
            <p:nvPicPr>
              <p:cNvPr id="84027" name="Picture 2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28" name="Freeform 2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007" name="Group 238"/>
            <p:cNvGrpSpPr>
              <a:grpSpLocks/>
            </p:cNvGrpSpPr>
            <p:nvPr/>
          </p:nvGrpSpPr>
          <p:grpSpPr bwMode="auto">
            <a:xfrm>
              <a:off x="3929" y="1653"/>
              <a:ext cx="440" cy="224"/>
              <a:chOff x="4396" y="1245"/>
              <a:chExt cx="672" cy="248"/>
            </a:xfrm>
          </p:grpSpPr>
          <p:sp>
            <p:nvSpPr>
              <p:cNvPr id="8401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FF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02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02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FF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4022" name="Group 24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84025" name="Freeform 24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4026" name="Freeform 24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84023" name="Line 245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4024" name="Line 24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008" name="Group 247"/>
            <p:cNvGrpSpPr>
              <a:grpSpLocks/>
            </p:cNvGrpSpPr>
            <p:nvPr/>
          </p:nvGrpSpPr>
          <p:grpSpPr bwMode="auto">
            <a:xfrm>
              <a:off x="4315" y="2223"/>
              <a:ext cx="634" cy="361"/>
              <a:chOff x="4758" y="3508"/>
              <a:chExt cx="634" cy="361"/>
            </a:xfrm>
          </p:grpSpPr>
          <p:sp>
            <p:nvSpPr>
              <p:cNvPr id="84017" name="Text Box 248"/>
              <p:cNvSpPr txBox="1">
                <a:spLocks noChangeArrowheads="1"/>
              </p:cNvSpPr>
              <p:nvPr/>
            </p:nvSpPr>
            <p:spPr bwMode="auto">
              <a:xfrm>
                <a:off x="4844" y="350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 dirty="0">
                    <a:solidFill>
                      <a:srgbClr val="C00000"/>
                    </a:solidFill>
                  </a:rPr>
                  <a:t>subnet</a:t>
                </a:r>
              </a:p>
            </p:txBody>
          </p:sp>
          <p:sp>
            <p:nvSpPr>
              <p:cNvPr id="84018" name="Line 249"/>
              <p:cNvSpPr>
                <a:spLocks noChangeShapeType="1"/>
              </p:cNvSpPr>
              <p:nvPr/>
            </p:nvSpPr>
            <p:spPr bwMode="auto">
              <a:xfrm flipH="1">
                <a:off x="4758" y="3677"/>
                <a:ext cx="108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4009" name="Rectangle 250"/>
            <p:cNvSpPr>
              <a:spLocks noChangeArrowheads="1"/>
            </p:cNvSpPr>
            <p:nvPr/>
          </p:nvSpPr>
          <p:spPr bwMode="auto">
            <a:xfrm>
              <a:off x="3232" y="1363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84010" name="Text Box 251"/>
            <p:cNvSpPr txBox="1">
              <a:spLocks noChangeArrowheads="1"/>
            </p:cNvSpPr>
            <p:nvPr/>
          </p:nvSpPr>
          <p:spPr bwMode="auto">
            <a:xfrm>
              <a:off x="3134" y="1344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223.1.1.2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4011" name="Rectangle 252"/>
            <p:cNvSpPr>
              <a:spLocks noChangeArrowheads="1"/>
            </p:cNvSpPr>
            <p:nvPr/>
          </p:nvSpPr>
          <p:spPr bwMode="auto">
            <a:xfrm>
              <a:off x="4936" y="1354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84012" name="Rectangle 253"/>
            <p:cNvSpPr>
              <a:spLocks noChangeArrowheads="1"/>
            </p:cNvSpPr>
            <p:nvPr/>
          </p:nvSpPr>
          <p:spPr bwMode="auto">
            <a:xfrm>
              <a:off x="4934" y="1858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84013" name="Rectangle 254"/>
            <p:cNvSpPr>
              <a:spLocks noChangeArrowheads="1"/>
            </p:cNvSpPr>
            <p:nvPr/>
          </p:nvSpPr>
          <p:spPr bwMode="auto">
            <a:xfrm>
              <a:off x="4082" y="1975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84014" name="Text Box 255"/>
            <p:cNvSpPr txBox="1">
              <a:spLocks noChangeArrowheads="1"/>
            </p:cNvSpPr>
            <p:nvPr/>
          </p:nvSpPr>
          <p:spPr bwMode="auto">
            <a:xfrm>
              <a:off x="3782" y="1951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223.1.3.27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4015" name="Text Box 256"/>
            <p:cNvSpPr txBox="1">
              <a:spLocks noChangeArrowheads="1"/>
            </p:cNvSpPr>
            <p:nvPr/>
          </p:nvSpPr>
          <p:spPr bwMode="auto">
            <a:xfrm>
              <a:off x="4529" y="181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223.1.2.2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4016" name="Text Box 257"/>
            <p:cNvSpPr txBox="1">
              <a:spLocks noChangeArrowheads="1"/>
            </p:cNvSpPr>
            <p:nvPr/>
          </p:nvSpPr>
          <p:spPr bwMode="auto">
            <a:xfrm>
              <a:off x="4779" y="13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223.1.2.1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3975" name="Line 147"/>
          <p:cNvSpPr>
            <a:spLocks noChangeShapeType="1"/>
          </p:cNvSpPr>
          <p:nvPr/>
        </p:nvSpPr>
        <p:spPr bwMode="auto">
          <a:xfrm>
            <a:off x="7043739" y="2662239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6" name="Line 151"/>
          <p:cNvSpPr>
            <a:spLocks noChangeShapeType="1"/>
          </p:cNvSpPr>
          <p:nvPr/>
        </p:nvSpPr>
        <p:spPr bwMode="auto">
          <a:xfrm>
            <a:off x="8378826" y="2668589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7" name="Line 156"/>
          <p:cNvSpPr>
            <a:spLocks noChangeShapeType="1"/>
          </p:cNvSpPr>
          <p:nvPr/>
        </p:nvSpPr>
        <p:spPr bwMode="auto">
          <a:xfrm>
            <a:off x="8140701" y="3006726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73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reeform 2"/>
          <p:cNvSpPr>
            <a:spLocks/>
          </p:cNvSpPr>
          <p:nvPr/>
        </p:nvSpPr>
        <p:spPr bwMode="auto">
          <a:xfrm>
            <a:off x="7639051" y="2819401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4994" name="Freeform 3"/>
          <p:cNvSpPr>
            <a:spLocks/>
          </p:cNvSpPr>
          <p:nvPr/>
        </p:nvSpPr>
        <p:spPr bwMode="auto">
          <a:xfrm>
            <a:off x="6343651" y="4330701"/>
            <a:ext cx="2257425" cy="327025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4995" name="Freeform 4"/>
          <p:cNvSpPr>
            <a:spLocks/>
          </p:cNvSpPr>
          <p:nvPr/>
        </p:nvSpPr>
        <p:spPr bwMode="auto">
          <a:xfrm>
            <a:off x="6086476" y="2743201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4996" name="Freeform 5"/>
          <p:cNvSpPr>
            <a:spLocks/>
          </p:cNvSpPr>
          <p:nvPr/>
        </p:nvSpPr>
        <p:spPr bwMode="auto">
          <a:xfrm rot="5265760">
            <a:off x="6800851" y="506413"/>
            <a:ext cx="1612900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106613" y="1336675"/>
            <a:ext cx="36957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000099"/>
                </a:solidFill>
                <a:cs typeface="+mn-cs"/>
              </a:rPr>
              <a:t>how many?</a:t>
            </a:r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 flipH="1" flipV="1">
            <a:off x="8251826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4999" name="Line 11"/>
          <p:cNvSpPr>
            <a:spLocks noChangeShapeType="1"/>
          </p:cNvSpPr>
          <p:nvPr/>
        </p:nvSpPr>
        <p:spPr bwMode="auto">
          <a:xfrm flipH="1">
            <a:off x="6751639" y="1347789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00" name="Line 14"/>
          <p:cNvSpPr>
            <a:spLocks noChangeShapeType="1"/>
          </p:cNvSpPr>
          <p:nvPr/>
        </p:nvSpPr>
        <p:spPr bwMode="auto">
          <a:xfrm flipH="1">
            <a:off x="7380289" y="1790700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01" name="Text Box 15"/>
          <p:cNvSpPr txBox="1">
            <a:spLocks noChangeArrowheads="1"/>
          </p:cNvSpPr>
          <p:nvPr/>
        </p:nvSpPr>
        <p:spPr bwMode="auto">
          <a:xfrm>
            <a:off x="5761039" y="13462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223.1.1.1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02" name="Rectangle 16"/>
          <p:cNvSpPr>
            <a:spLocks noChangeArrowheads="1"/>
          </p:cNvSpPr>
          <p:nvPr/>
        </p:nvSpPr>
        <p:spPr bwMode="auto">
          <a:xfrm>
            <a:off x="7253288" y="2052639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85003" name="Text Box 17"/>
          <p:cNvSpPr txBox="1">
            <a:spLocks noChangeArrowheads="1"/>
          </p:cNvSpPr>
          <p:nvPr/>
        </p:nvSpPr>
        <p:spPr bwMode="auto">
          <a:xfrm>
            <a:off x="6896101" y="1954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223.1.1.3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04" name="Text Box 18"/>
          <p:cNvSpPr txBox="1">
            <a:spLocks noChangeArrowheads="1"/>
          </p:cNvSpPr>
          <p:nvPr/>
        </p:nvSpPr>
        <p:spPr bwMode="auto">
          <a:xfrm>
            <a:off x="8208964" y="13509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223.1.1.4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05" name="Freeform 19"/>
          <p:cNvSpPr>
            <a:spLocks/>
          </p:cNvSpPr>
          <p:nvPr/>
        </p:nvSpPr>
        <p:spPr bwMode="auto">
          <a:xfrm>
            <a:off x="5146676" y="4437064"/>
            <a:ext cx="1539875" cy="165893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06" name="Line 34"/>
          <p:cNvSpPr>
            <a:spLocks noChangeShapeType="1"/>
          </p:cNvSpPr>
          <p:nvPr/>
        </p:nvSpPr>
        <p:spPr bwMode="auto">
          <a:xfrm>
            <a:off x="5902325" y="4667251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07" name="Line 36"/>
          <p:cNvSpPr>
            <a:spLocks noChangeShapeType="1"/>
          </p:cNvSpPr>
          <p:nvPr/>
        </p:nvSpPr>
        <p:spPr bwMode="auto">
          <a:xfrm flipH="1" flipV="1">
            <a:off x="5394326" y="5387976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08" name="Line 37"/>
          <p:cNvSpPr>
            <a:spLocks noChangeShapeType="1"/>
          </p:cNvSpPr>
          <p:nvPr/>
        </p:nvSpPr>
        <p:spPr bwMode="auto">
          <a:xfrm flipH="1" flipV="1">
            <a:off x="6389689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09" name="Text Box 40"/>
          <p:cNvSpPr txBox="1">
            <a:spLocks noChangeArrowheads="1"/>
          </p:cNvSpPr>
          <p:nvPr/>
        </p:nvSpPr>
        <p:spPr bwMode="auto">
          <a:xfrm>
            <a:off x="6337301" y="5260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223.1.2.2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10" name="Text Box 41"/>
          <p:cNvSpPr txBox="1">
            <a:spLocks noChangeArrowheads="1"/>
          </p:cNvSpPr>
          <p:nvPr/>
        </p:nvSpPr>
        <p:spPr bwMode="auto">
          <a:xfrm>
            <a:off x="4441826" y="5256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223.1.2.1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11" name="Rectangle 42"/>
          <p:cNvSpPr>
            <a:spLocks noChangeArrowheads="1"/>
          </p:cNvSpPr>
          <p:nvPr/>
        </p:nvSpPr>
        <p:spPr bwMode="auto">
          <a:xfrm>
            <a:off x="5843589" y="4767264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85012" name="Text Box 43"/>
          <p:cNvSpPr txBox="1">
            <a:spLocks noChangeArrowheads="1"/>
          </p:cNvSpPr>
          <p:nvPr/>
        </p:nvSpPr>
        <p:spPr bwMode="auto">
          <a:xfrm>
            <a:off x="5400676" y="4706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223.1.2.6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13" name="Freeform 45"/>
          <p:cNvSpPr>
            <a:spLocks/>
          </p:cNvSpPr>
          <p:nvPr/>
        </p:nvSpPr>
        <p:spPr bwMode="auto">
          <a:xfrm>
            <a:off x="8164514" y="4416425"/>
            <a:ext cx="1539875" cy="1670050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14" name="Line 60"/>
          <p:cNvSpPr>
            <a:spLocks noChangeShapeType="1"/>
          </p:cNvSpPr>
          <p:nvPr/>
        </p:nvSpPr>
        <p:spPr bwMode="auto">
          <a:xfrm>
            <a:off x="8931275" y="4686300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15" name="Line 62"/>
          <p:cNvSpPr>
            <a:spLocks noChangeShapeType="1"/>
          </p:cNvSpPr>
          <p:nvPr/>
        </p:nvSpPr>
        <p:spPr bwMode="auto">
          <a:xfrm flipH="1" flipV="1">
            <a:off x="8423276" y="5407026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16" name="Line 63"/>
          <p:cNvSpPr>
            <a:spLocks noChangeShapeType="1"/>
          </p:cNvSpPr>
          <p:nvPr/>
        </p:nvSpPr>
        <p:spPr bwMode="auto">
          <a:xfrm flipH="1" flipV="1">
            <a:off x="9418639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17" name="Text Box 66"/>
          <p:cNvSpPr txBox="1">
            <a:spLocks noChangeArrowheads="1"/>
          </p:cNvSpPr>
          <p:nvPr/>
        </p:nvSpPr>
        <p:spPr bwMode="auto">
          <a:xfrm>
            <a:off x="9366251" y="52800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223.1.3.2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18" name="Text Box 67"/>
          <p:cNvSpPr txBox="1">
            <a:spLocks noChangeArrowheads="1"/>
          </p:cNvSpPr>
          <p:nvPr/>
        </p:nvSpPr>
        <p:spPr bwMode="auto">
          <a:xfrm>
            <a:off x="7470776" y="52752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223.1.3.1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19" name="Rectangle 68"/>
          <p:cNvSpPr>
            <a:spLocks noChangeArrowheads="1"/>
          </p:cNvSpPr>
          <p:nvPr/>
        </p:nvSpPr>
        <p:spPr bwMode="auto">
          <a:xfrm>
            <a:off x="8872539" y="4786314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85020" name="Text Box 69"/>
          <p:cNvSpPr txBox="1">
            <a:spLocks noChangeArrowheads="1"/>
          </p:cNvSpPr>
          <p:nvPr/>
        </p:nvSpPr>
        <p:spPr bwMode="auto">
          <a:xfrm>
            <a:off x="8423275" y="4751388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223.1.3.27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21" name="Line 84"/>
          <p:cNvSpPr>
            <a:spLocks noChangeShapeType="1"/>
          </p:cNvSpPr>
          <p:nvPr/>
        </p:nvSpPr>
        <p:spPr bwMode="auto">
          <a:xfrm flipH="1" flipV="1">
            <a:off x="7632701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22" name="Text Box 86"/>
          <p:cNvSpPr txBox="1">
            <a:spLocks noChangeArrowheads="1"/>
          </p:cNvSpPr>
          <p:nvPr/>
        </p:nvSpPr>
        <p:spPr bwMode="auto">
          <a:xfrm>
            <a:off x="7142164" y="557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223.1.1.2</a:t>
            </a:r>
            <a:endParaRPr lang="en-US" altLang="zh-CN" sz="16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23" name="Line 87"/>
          <p:cNvSpPr>
            <a:spLocks noChangeShapeType="1"/>
          </p:cNvSpPr>
          <p:nvPr/>
        </p:nvSpPr>
        <p:spPr bwMode="auto">
          <a:xfrm flipV="1">
            <a:off x="6115051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24" name="Line 88"/>
          <p:cNvSpPr>
            <a:spLocks noChangeShapeType="1"/>
          </p:cNvSpPr>
          <p:nvPr/>
        </p:nvSpPr>
        <p:spPr bwMode="auto">
          <a:xfrm flipH="1" flipV="1">
            <a:off x="7629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25" name="Line 89"/>
          <p:cNvSpPr>
            <a:spLocks noChangeShapeType="1"/>
          </p:cNvSpPr>
          <p:nvPr/>
        </p:nvSpPr>
        <p:spPr bwMode="auto">
          <a:xfrm flipH="1" flipV="1">
            <a:off x="6305550" y="4505326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26" name="Text Box 90"/>
          <p:cNvSpPr txBox="1">
            <a:spLocks noChangeArrowheads="1"/>
          </p:cNvSpPr>
          <p:nvPr/>
        </p:nvSpPr>
        <p:spPr bwMode="auto">
          <a:xfrm>
            <a:off x="7708901" y="265588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223.1.7.0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27" name="Text Box 91"/>
          <p:cNvSpPr txBox="1">
            <a:spLocks noChangeArrowheads="1"/>
          </p:cNvSpPr>
          <p:nvPr/>
        </p:nvSpPr>
        <p:spPr bwMode="auto">
          <a:xfrm>
            <a:off x="8785226" y="39417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223.1.7.1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28" name="Text Box 92"/>
          <p:cNvSpPr txBox="1">
            <a:spLocks noChangeArrowheads="1"/>
          </p:cNvSpPr>
          <p:nvPr/>
        </p:nvSpPr>
        <p:spPr bwMode="auto">
          <a:xfrm>
            <a:off x="7546976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223.1.8.0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29" name="Text Box 93"/>
          <p:cNvSpPr txBox="1">
            <a:spLocks noChangeArrowheads="1"/>
          </p:cNvSpPr>
          <p:nvPr/>
        </p:nvSpPr>
        <p:spPr bwMode="auto">
          <a:xfrm>
            <a:off x="6299201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223.1.8.1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30" name="Text Box 94"/>
          <p:cNvSpPr txBox="1">
            <a:spLocks noChangeArrowheads="1"/>
          </p:cNvSpPr>
          <p:nvPr/>
        </p:nvSpPr>
        <p:spPr bwMode="auto">
          <a:xfrm>
            <a:off x="5222876" y="3903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223.1.9.1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31" name="Text Box 95"/>
          <p:cNvSpPr txBox="1">
            <a:spLocks noChangeArrowheads="1"/>
          </p:cNvSpPr>
          <p:nvPr/>
        </p:nvSpPr>
        <p:spPr bwMode="auto">
          <a:xfrm>
            <a:off x="6089651" y="26654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223.1.9.2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2031" name="Rectangle 98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Subnets</a:t>
            </a:r>
          </a:p>
        </p:txBody>
      </p:sp>
      <p:pic>
        <p:nvPicPr>
          <p:cNvPr id="85033" name="Picture 9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4"/>
            <a:ext cx="1685131" cy="7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34" name="Group 100"/>
          <p:cNvGrpSpPr>
            <a:grpSpLocks/>
          </p:cNvGrpSpPr>
          <p:nvPr/>
        </p:nvGrpSpPr>
        <p:grpSpPr bwMode="auto">
          <a:xfrm>
            <a:off x="7069138" y="2379664"/>
            <a:ext cx="742950" cy="388937"/>
            <a:chOff x="4396" y="1245"/>
            <a:chExt cx="672" cy="248"/>
          </a:xfrm>
        </p:grpSpPr>
        <p:sp>
          <p:nvSpPr>
            <p:cNvPr id="8507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7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7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5079" name="Group 10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5082" name="Freeform 10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5083" name="Freeform 10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5080" name="Line 10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081" name="Line 108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35" name="Group 109"/>
          <p:cNvGrpSpPr>
            <a:grpSpLocks/>
          </p:cNvGrpSpPr>
          <p:nvPr/>
        </p:nvGrpSpPr>
        <p:grpSpPr bwMode="auto">
          <a:xfrm>
            <a:off x="8604250" y="4271964"/>
            <a:ext cx="742950" cy="388937"/>
            <a:chOff x="4396" y="1245"/>
            <a:chExt cx="672" cy="248"/>
          </a:xfrm>
        </p:grpSpPr>
        <p:sp>
          <p:nvSpPr>
            <p:cNvPr id="8506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6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7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5071" name="Group 11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5074" name="Freeform 11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5075" name="Freeform 11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5072" name="Line 11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073" name="Line 117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36" name="Group 118"/>
          <p:cNvGrpSpPr>
            <a:grpSpLocks/>
          </p:cNvGrpSpPr>
          <p:nvPr/>
        </p:nvGrpSpPr>
        <p:grpSpPr bwMode="auto">
          <a:xfrm>
            <a:off x="5611813" y="4279900"/>
            <a:ext cx="742950" cy="388938"/>
            <a:chOff x="4396" y="1245"/>
            <a:chExt cx="672" cy="248"/>
          </a:xfrm>
        </p:grpSpPr>
        <p:sp>
          <p:nvSpPr>
            <p:cNvPr id="8506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6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6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5063" name="Group 12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5066" name="Freeform 12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5067" name="Freeform 12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5064" name="Line 12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065" name="Line 126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37" name="Group 127"/>
          <p:cNvGrpSpPr>
            <a:grpSpLocks/>
          </p:cNvGrpSpPr>
          <p:nvPr/>
        </p:nvGrpSpPr>
        <p:grpSpPr bwMode="auto">
          <a:xfrm>
            <a:off x="7839075" y="881063"/>
            <a:ext cx="641350" cy="558800"/>
            <a:chOff x="-44" y="1473"/>
            <a:chExt cx="981" cy="1105"/>
          </a:xfrm>
        </p:grpSpPr>
        <p:pic>
          <p:nvPicPr>
            <p:cNvPr id="85058" name="Picture 1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9" name="Freeform 1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38" name="Group 130"/>
          <p:cNvGrpSpPr>
            <a:grpSpLocks/>
          </p:cNvGrpSpPr>
          <p:nvPr/>
        </p:nvGrpSpPr>
        <p:grpSpPr bwMode="auto">
          <a:xfrm>
            <a:off x="6442075" y="898525"/>
            <a:ext cx="641350" cy="558800"/>
            <a:chOff x="-44" y="1473"/>
            <a:chExt cx="981" cy="1105"/>
          </a:xfrm>
        </p:grpSpPr>
        <p:pic>
          <p:nvPicPr>
            <p:cNvPr id="85056" name="Picture 1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7" name="Freeform 1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39" name="Group 133"/>
          <p:cNvGrpSpPr>
            <a:grpSpLocks/>
          </p:cNvGrpSpPr>
          <p:nvPr/>
        </p:nvGrpSpPr>
        <p:grpSpPr bwMode="auto">
          <a:xfrm>
            <a:off x="7273925" y="849313"/>
            <a:ext cx="641350" cy="558800"/>
            <a:chOff x="-44" y="1473"/>
            <a:chExt cx="981" cy="1105"/>
          </a:xfrm>
        </p:grpSpPr>
        <p:pic>
          <p:nvPicPr>
            <p:cNvPr id="85054" name="Picture 13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5" name="Freeform 13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40" name="Group 136"/>
          <p:cNvGrpSpPr>
            <a:grpSpLocks/>
          </p:cNvGrpSpPr>
          <p:nvPr/>
        </p:nvGrpSpPr>
        <p:grpSpPr bwMode="auto">
          <a:xfrm>
            <a:off x="8997950" y="5551488"/>
            <a:ext cx="641350" cy="558800"/>
            <a:chOff x="-44" y="1473"/>
            <a:chExt cx="981" cy="1105"/>
          </a:xfrm>
        </p:grpSpPr>
        <p:pic>
          <p:nvPicPr>
            <p:cNvPr id="85052" name="Picture 13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3" name="Freeform 13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41" name="Group 139"/>
          <p:cNvGrpSpPr>
            <a:grpSpLocks/>
          </p:cNvGrpSpPr>
          <p:nvPr/>
        </p:nvGrpSpPr>
        <p:grpSpPr bwMode="auto">
          <a:xfrm>
            <a:off x="8047038" y="5514975"/>
            <a:ext cx="641350" cy="558800"/>
            <a:chOff x="-44" y="1473"/>
            <a:chExt cx="981" cy="1105"/>
          </a:xfrm>
        </p:grpSpPr>
        <p:pic>
          <p:nvPicPr>
            <p:cNvPr id="85050" name="Picture 14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1" name="Freeform 14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42" name="Group 142"/>
          <p:cNvGrpSpPr>
            <a:grpSpLocks/>
          </p:cNvGrpSpPr>
          <p:nvPr/>
        </p:nvGrpSpPr>
        <p:grpSpPr bwMode="auto">
          <a:xfrm>
            <a:off x="5021263" y="5522913"/>
            <a:ext cx="641350" cy="558800"/>
            <a:chOff x="-44" y="1473"/>
            <a:chExt cx="981" cy="1105"/>
          </a:xfrm>
        </p:grpSpPr>
        <p:pic>
          <p:nvPicPr>
            <p:cNvPr id="85048" name="Picture 14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9" name="Freeform 14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43" name="Group 145"/>
          <p:cNvGrpSpPr>
            <a:grpSpLocks/>
          </p:cNvGrpSpPr>
          <p:nvPr/>
        </p:nvGrpSpPr>
        <p:grpSpPr bwMode="auto">
          <a:xfrm>
            <a:off x="5943600" y="5564188"/>
            <a:ext cx="641350" cy="558800"/>
            <a:chOff x="-44" y="1473"/>
            <a:chExt cx="981" cy="1105"/>
          </a:xfrm>
        </p:grpSpPr>
        <p:pic>
          <p:nvPicPr>
            <p:cNvPr id="85046" name="Picture 14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7" name="Freeform 14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93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92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7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935009"/>
            <a:ext cx="345122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195263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IPv4 </a:t>
            </a:r>
            <a:r>
              <a:rPr lang="en-US" dirty="0">
                <a:cs typeface="+mj-cs"/>
              </a:rPr>
              <a:t>addressing: </a:t>
            </a:r>
            <a:r>
              <a:rPr lang="en-US" sz="2800" b="0" dirty="0">
                <a:cs typeface="+mj-cs"/>
              </a:rPr>
              <a:t>CIDR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9151" y="1528764"/>
            <a:ext cx="8107363" cy="31718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CIDR: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C0000"/>
                </a:solidFill>
              </a:rPr>
              <a:t>C</a:t>
            </a:r>
            <a:r>
              <a:rPr lang="en-US" sz="3200" dirty="0"/>
              <a:t>lassless </a:t>
            </a:r>
            <a:r>
              <a:rPr lang="en-US" sz="3200" dirty="0" err="1">
                <a:solidFill>
                  <a:srgbClr val="CC0000"/>
                </a:solidFill>
              </a:rPr>
              <a:t>I</a:t>
            </a:r>
            <a:r>
              <a:rPr lang="en-US" sz="3200" dirty="0" err="1"/>
              <a:t>nter</a:t>
            </a:r>
            <a:r>
              <a:rPr lang="en-US" sz="3200" dirty="0" err="1">
                <a:solidFill>
                  <a:srgbClr val="CC0000"/>
                </a:solidFill>
              </a:rPr>
              <a:t>D</a:t>
            </a:r>
            <a:r>
              <a:rPr lang="en-US" sz="3200" dirty="0" err="1"/>
              <a:t>omain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C0000"/>
                </a:solidFill>
              </a:rPr>
              <a:t>R</a:t>
            </a:r>
            <a:r>
              <a:rPr lang="en-US" sz="3200" dirty="0"/>
              <a:t>outing</a:t>
            </a:r>
          </a:p>
          <a:p>
            <a:pPr marL="234950" lvl="1" indent="-234950"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dirty="0"/>
              <a:t>subnet portion of address of arbitrary length</a:t>
            </a:r>
            <a:endParaRPr lang="en-US" sz="28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234950" lvl="1" indent="-234950"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dirty="0"/>
              <a:t>address format: </a:t>
            </a:r>
            <a:r>
              <a:rPr lang="en-US" sz="2800" dirty="0" err="1">
                <a:solidFill>
                  <a:srgbClr val="CC0000"/>
                </a:solidFill>
              </a:rPr>
              <a:t>a.b.c.d</a:t>
            </a:r>
            <a:r>
              <a:rPr lang="en-US" sz="2800" dirty="0">
                <a:solidFill>
                  <a:srgbClr val="CC0000"/>
                </a:solidFill>
              </a:rPr>
              <a:t>/x</a:t>
            </a:r>
            <a:r>
              <a:rPr lang="en-US" sz="2800" dirty="0"/>
              <a:t>, where x is # bits in subnet portion of address</a:t>
            </a:r>
            <a:endParaRPr lang="en-US" sz="28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2847976" y="4459288"/>
            <a:ext cx="612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</a:rPr>
              <a:t>11001000  00010111  0001000</a:t>
            </a:r>
            <a:r>
              <a:rPr lang="en-US" altLang="zh-CN" dirty="0"/>
              <a:t>0  </a:t>
            </a:r>
            <a:r>
              <a:rPr lang="en-US" altLang="zh-CN" dirty="0">
                <a:solidFill>
                  <a:srgbClr val="0000FF"/>
                </a:solidFill>
              </a:rPr>
              <a:t>00000000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1" name="Text Box 6"/>
          <p:cNvSpPr txBox="1">
            <a:spLocks noChangeArrowheads="1"/>
          </p:cNvSpPr>
          <p:nvPr/>
        </p:nvSpPr>
        <p:spPr bwMode="auto">
          <a:xfrm>
            <a:off x="4510088" y="3914775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olidFill>
                  <a:srgbClr val="000099"/>
                </a:solidFill>
              </a:rPr>
              <a:t>subnet</a:t>
            </a:r>
          </a:p>
          <a:p>
            <a:pPr algn="ctr"/>
            <a:r>
              <a:rPr lang="en-US" altLang="zh-CN" sz="1800">
                <a:solidFill>
                  <a:srgbClr val="000099"/>
                </a:solidFill>
              </a:rPr>
              <a:t>part</a:t>
            </a: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7789863" y="3878263"/>
            <a:ext cx="61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0000FF"/>
                </a:solidFill>
              </a:rPr>
              <a:t>host</a:t>
            </a:r>
          </a:p>
          <a:p>
            <a:pPr algn="ctr"/>
            <a:r>
              <a:rPr lang="en-US" altLang="zh-CN" sz="1800" dirty="0">
                <a:solidFill>
                  <a:srgbClr val="0000FF"/>
                </a:solidFill>
              </a:rPr>
              <a:t>part</a:t>
            </a:r>
          </a:p>
        </p:txBody>
      </p:sp>
      <p:sp>
        <p:nvSpPr>
          <p:cNvPr id="86023" name="Line 8"/>
          <p:cNvSpPr>
            <a:spLocks noChangeShapeType="1"/>
          </p:cNvSpPr>
          <p:nvPr/>
        </p:nvSpPr>
        <p:spPr bwMode="auto">
          <a:xfrm>
            <a:off x="5516564" y="4224338"/>
            <a:ext cx="16208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Line 11"/>
          <p:cNvSpPr>
            <a:spLocks noChangeShapeType="1"/>
          </p:cNvSpPr>
          <p:nvPr/>
        </p:nvSpPr>
        <p:spPr bwMode="auto">
          <a:xfrm flipV="1">
            <a:off x="8307388" y="4213225"/>
            <a:ext cx="59531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5" name="Text Box 12"/>
          <p:cNvSpPr txBox="1">
            <a:spLocks noChangeArrowheads="1"/>
          </p:cNvSpPr>
          <p:nvPr/>
        </p:nvSpPr>
        <p:spPr bwMode="auto">
          <a:xfrm>
            <a:off x="4784726" y="5045075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</a:rPr>
              <a:t>200.23.16.0/23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  <p:sp>
        <p:nvSpPr>
          <p:cNvPr id="86026" name="Line 14"/>
          <p:cNvSpPr>
            <a:spLocks noChangeShapeType="1"/>
          </p:cNvSpPr>
          <p:nvPr/>
        </p:nvSpPr>
        <p:spPr bwMode="auto">
          <a:xfrm flipH="1">
            <a:off x="2917826" y="4214813"/>
            <a:ext cx="143827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27" name="Line 15"/>
          <p:cNvSpPr>
            <a:spLocks noChangeShapeType="1"/>
          </p:cNvSpPr>
          <p:nvPr/>
        </p:nvSpPr>
        <p:spPr bwMode="auto">
          <a:xfrm flipH="1">
            <a:off x="7177088" y="4225925"/>
            <a:ext cx="6477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3752" y="508900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prefix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981075"/>
            <a:ext cx="6289028" cy="7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ＭＳ Ｐゴシック" panose="020B0600070205080204" pitchFamily="34" charset="-128"/>
              </a:rPr>
              <a:t>IP addresses: how to get one?</a:t>
            </a:r>
            <a:endParaRPr lang="en-US" altLang="zh-CN" sz="4800">
              <a:ea typeface="ＭＳ Ｐゴシック" panose="020B0600070205080204" pitchFamily="34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175" y="1508125"/>
            <a:ext cx="8034338" cy="33591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How does a 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hard-coded by system admin in a file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Windows: control-panel-&gt;network-&gt;configuration-&gt;</a:t>
            </a:r>
            <a:r>
              <a:rPr lang="en-US" altLang="zh-CN" dirty="0" err="1" smtClean="0">
                <a:ea typeface="ＭＳ Ｐゴシック" panose="020B0600070205080204" pitchFamily="34" charset="-128"/>
              </a:rPr>
              <a:t>tcp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/</a:t>
            </a:r>
            <a:r>
              <a:rPr lang="en-US" altLang="zh-CN" dirty="0" err="1" smtClean="0">
                <a:ea typeface="ＭＳ Ｐゴシック" panose="020B0600070205080204" pitchFamily="34" charset="-128"/>
              </a:rPr>
              <a:t>ip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-&gt;properties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UNIX: /</a:t>
            </a:r>
            <a:r>
              <a:rPr lang="en-US" altLang="zh-CN" dirty="0" err="1" smtClean="0">
                <a:ea typeface="ＭＳ Ｐゴシック" panose="020B0600070205080204" pitchFamily="34" charset="-128"/>
              </a:rPr>
              <a:t>etc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/</a:t>
            </a:r>
            <a:r>
              <a:rPr lang="en-US" altLang="zh-CN" dirty="0" err="1" smtClean="0">
                <a:ea typeface="ＭＳ Ｐゴシック" panose="020B0600070205080204" pitchFamily="34" charset="-128"/>
              </a:rPr>
              <a:t>rc.config</a:t>
            </a:r>
            <a:endParaRPr lang="en-US" altLang="zh-CN" dirty="0" smtClean="0">
              <a:ea typeface="ＭＳ Ｐゴシック" panose="020B0600070205080204" pitchFamily="34" charset="-128"/>
            </a:endParaRPr>
          </a:p>
          <a:p>
            <a:r>
              <a:rPr lang="en-US" altLang="zh-CN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zh-CN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ynamic </a:t>
            </a:r>
            <a:r>
              <a:rPr lang="en-US" altLang="zh-CN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ost </a:t>
            </a:r>
            <a:r>
              <a:rPr lang="en-US" altLang="zh-CN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onfiguration </a:t>
            </a:r>
            <a:r>
              <a:rPr lang="en-US" altLang="zh-CN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rotocol: dynamically get address from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 DHCP server</a:t>
            </a:r>
            <a:endParaRPr lang="en-US" altLang="zh-CN" dirty="0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lvl="1"/>
            <a:r>
              <a:rPr lang="en-US" altLang="ja-JP" dirty="0" smtClean="0">
                <a:ea typeface="ＭＳ Ｐゴシック" panose="020B0600070205080204" pitchFamily="34" charset="-128"/>
              </a:rPr>
              <a:t>"plug-and-play</a:t>
            </a:r>
            <a:r>
              <a:rPr lang="en-US" altLang="ja-JP" sz="2800" dirty="0" smtClean="0">
                <a:ea typeface="ＭＳ Ｐゴシック" panose="020B0600070205080204" pitchFamily="34" charset="-128"/>
              </a:rPr>
              <a:t>" </a:t>
            </a:r>
            <a:endParaRPr lang="en-US" altLang="ja-JP" sz="28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endParaRPr lang="en-US" altLang="zh-CN" sz="24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4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196752"/>
            <a:ext cx="8642672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01800" y="268288"/>
            <a:ext cx="88265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/>
              <a:t>DHCP: </a:t>
            </a:r>
            <a:r>
              <a:rPr lang="en-US" sz="3400"/>
              <a:t>Dynamic Host Configuration Protocol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176" y="1587500"/>
            <a:ext cx="8632825" cy="335915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goal: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allow host to </a:t>
            </a:r>
            <a:r>
              <a:rPr lang="en-US" altLang="zh-CN" sz="24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dynamically 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obtain its IP address from network server when it joins network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can renew its lease on address in use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allows reuse of addresses (only hold address while connected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/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"on")</a:t>
            </a:r>
            <a:endParaRPr lang="en-US" altLang="ja-JP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support for mobile users who want to join network (more shortly)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i="1" dirty="0" smtClean="0">
              <a:solidFill>
                <a:srgbClr val="CC0000"/>
              </a:solidFill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 </a:t>
            </a: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overview: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host broadcasts 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"DHCP discover"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dirty="0" err="1" smtClean="0">
                <a:ea typeface="ＭＳ Ｐゴシック" panose="020B0600070205080204" pitchFamily="34" charset="-128"/>
              </a:rPr>
              <a:t>msg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[optional]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DHCP server responds with 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"DHCP offer"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dirty="0" err="1" smtClean="0">
                <a:ea typeface="ＭＳ Ｐゴシック" panose="020B0600070205080204" pitchFamily="34" charset="-128"/>
              </a:rPr>
              <a:t>msg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[optional]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host requests IP address: 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"DHCP request"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dirty="0" err="1" smtClean="0">
                <a:ea typeface="ＭＳ Ｐゴシック" panose="020B0600070205080204" pitchFamily="34" charset="-128"/>
              </a:rPr>
              <a:t>msg</a:t>
            </a:r>
            <a:endParaRPr lang="en-US" altLang="ja-JP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DHCP server sends address: 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"DHCP </a:t>
            </a:r>
            <a:r>
              <a:rPr lang="en-US" altLang="ja-JP" dirty="0" err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ack</a:t>
            </a:r>
            <a:r>
              <a:rPr lang="en-US" altLang="ja-JP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"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</a:t>
            </a:r>
            <a:r>
              <a:rPr lang="en-US" altLang="ja-JP" dirty="0" err="1" smtClean="0">
                <a:ea typeface="ＭＳ Ｐゴシック" panose="020B0600070205080204" pitchFamily="34" charset="-128"/>
              </a:rPr>
              <a:t>msg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 </a:t>
            </a:r>
          </a:p>
          <a:p>
            <a:endParaRPr lang="en-US" altLang="zh-CN" dirty="0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962151" y="255589"/>
            <a:ext cx="6824663" cy="8985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/>
              <a:t>DHCP client-server scenario</a:t>
            </a:r>
          </a:p>
        </p:txBody>
      </p:sp>
      <p:sp>
        <p:nvSpPr>
          <p:cNvPr id="90114" name="Rectangle 3"/>
          <p:cNvSpPr>
            <a:spLocks noChangeArrowheads="1"/>
          </p:cNvSpPr>
          <p:nvPr/>
        </p:nvSpPr>
        <p:spPr bwMode="auto">
          <a:xfrm>
            <a:off x="3932238" y="6037264"/>
            <a:ext cx="4978400" cy="31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90115" name="Text Box 97"/>
          <p:cNvSpPr txBox="1">
            <a:spLocks noChangeArrowheads="1"/>
          </p:cNvSpPr>
          <p:nvPr/>
        </p:nvSpPr>
        <p:spPr bwMode="auto">
          <a:xfrm>
            <a:off x="2393950" y="190341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b="1" i="1">
                <a:solidFill>
                  <a:srgbClr val="0000FF"/>
                </a:solidFill>
              </a:rPr>
              <a:t>223.1.1.0/24</a:t>
            </a:r>
          </a:p>
        </p:txBody>
      </p:sp>
      <p:sp>
        <p:nvSpPr>
          <p:cNvPr id="90116" name="Text Box 98"/>
          <p:cNvSpPr txBox="1">
            <a:spLocks noChangeArrowheads="1"/>
          </p:cNvSpPr>
          <p:nvPr/>
        </p:nvSpPr>
        <p:spPr bwMode="auto">
          <a:xfrm>
            <a:off x="5872163" y="439896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b="1" i="1">
                <a:solidFill>
                  <a:srgbClr val="0000FF"/>
                </a:solidFill>
              </a:rPr>
              <a:t>223.1.2.0/24</a:t>
            </a:r>
          </a:p>
        </p:txBody>
      </p:sp>
      <p:sp>
        <p:nvSpPr>
          <p:cNvPr id="90117" name="Text Box 99"/>
          <p:cNvSpPr txBox="1">
            <a:spLocks noChangeArrowheads="1"/>
          </p:cNvSpPr>
          <p:nvPr/>
        </p:nvSpPr>
        <p:spPr bwMode="auto">
          <a:xfrm>
            <a:off x="4175125" y="599281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b="1" i="1">
                <a:solidFill>
                  <a:srgbClr val="0000FF"/>
                </a:solidFill>
              </a:rPr>
              <a:t>223.1.3.0/24</a:t>
            </a:r>
          </a:p>
        </p:txBody>
      </p:sp>
      <p:sp>
        <p:nvSpPr>
          <p:cNvPr id="90118" name="Rectangle 100"/>
          <p:cNvSpPr>
            <a:spLocks noChangeArrowheads="1"/>
          </p:cNvSpPr>
          <p:nvPr/>
        </p:nvSpPr>
        <p:spPr bwMode="auto">
          <a:xfrm>
            <a:off x="3187701" y="4233864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90119" name="Freeform 101"/>
          <p:cNvSpPr>
            <a:spLocks/>
          </p:cNvSpPr>
          <p:nvPr/>
        </p:nvSpPr>
        <p:spPr bwMode="auto">
          <a:xfrm>
            <a:off x="2600326" y="2173288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20" name="Freeform 102"/>
          <p:cNvSpPr>
            <a:spLocks/>
          </p:cNvSpPr>
          <p:nvPr/>
        </p:nvSpPr>
        <p:spPr bwMode="auto">
          <a:xfrm>
            <a:off x="5127625" y="2482851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21" name="Freeform 103"/>
          <p:cNvSpPr>
            <a:spLocks/>
          </p:cNvSpPr>
          <p:nvPr/>
        </p:nvSpPr>
        <p:spPr bwMode="auto">
          <a:xfrm>
            <a:off x="3800476" y="391636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22" name="Line 104"/>
          <p:cNvSpPr>
            <a:spLocks noChangeShapeType="1"/>
          </p:cNvSpPr>
          <p:nvPr/>
        </p:nvSpPr>
        <p:spPr bwMode="auto">
          <a:xfrm>
            <a:off x="3149601" y="26955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23" name="Line 106"/>
          <p:cNvSpPr>
            <a:spLocks noChangeShapeType="1"/>
          </p:cNvSpPr>
          <p:nvPr/>
        </p:nvSpPr>
        <p:spPr bwMode="auto">
          <a:xfrm flipV="1">
            <a:off x="3198813" y="3416301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24" name="Line 107"/>
          <p:cNvSpPr>
            <a:spLocks noChangeShapeType="1"/>
          </p:cNvSpPr>
          <p:nvPr/>
        </p:nvSpPr>
        <p:spPr bwMode="auto">
          <a:xfrm>
            <a:off x="3159125" y="3967164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25" name="Line 108"/>
          <p:cNvSpPr>
            <a:spLocks noChangeShapeType="1"/>
          </p:cNvSpPr>
          <p:nvPr/>
        </p:nvSpPr>
        <p:spPr bwMode="auto">
          <a:xfrm flipV="1">
            <a:off x="4002089" y="3544889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26" name="Text Box 109"/>
          <p:cNvSpPr txBox="1">
            <a:spLocks noChangeArrowheads="1"/>
          </p:cNvSpPr>
          <p:nvPr/>
        </p:nvSpPr>
        <p:spPr bwMode="auto">
          <a:xfrm>
            <a:off x="3197225" y="237013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223.1.1.1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7" name="Text Box 111"/>
          <p:cNvSpPr txBox="1">
            <a:spLocks noChangeArrowheads="1"/>
          </p:cNvSpPr>
          <p:nvPr/>
        </p:nvSpPr>
        <p:spPr bwMode="auto">
          <a:xfrm>
            <a:off x="3082925" y="399573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223.1.1.3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8" name="Text Box 112"/>
          <p:cNvSpPr txBox="1">
            <a:spLocks noChangeArrowheads="1"/>
          </p:cNvSpPr>
          <p:nvPr/>
        </p:nvSpPr>
        <p:spPr bwMode="auto">
          <a:xfrm>
            <a:off x="3829050" y="3235326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223.1.1.4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9" name="Line 113"/>
          <p:cNvSpPr>
            <a:spLocks noChangeShapeType="1"/>
          </p:cNvSpPr>
          <p:nvPr/>
        </p:nvSpPr>
        <p:spPr bwMode="auto">
          <a:xfrm flipV="1">
            <a:off x="5076825" y="354647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30" name="Text Box 114"/>
          <p:cNvSpPr txBox="1">
            <a:spLocks noChangeArrowheads="1"/>
          </p:cNvSpPr>
          <p:nvPr/>
        </p:nvSpPr>
        <p:spPr bwMode="auto">
          <a:xfrm>
            <a:off x="4949825" y="3236914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223.1.2.9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31" name="Line 116"/>
          <p:cNvSpPr>
            <a:spLocks noChangeShapeType="1"/>
          </p:cNvSpPr>
          <p:nvPr/>
        </p:nvSpPr>
        <p:spPr bwMode="auto">
          <a:xfrm>
            <a:off x="6269038" y="28575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32" name="Line 117"/>
          <p:cNvSpPr>
            <a:spLocks noChangeShapeType="1"/>
          </p:cNvSpPr>
          <p:nvPr/>
        </p:nvSpPr>
        <p:spPr bwMode="auto">
          <a:xfrm>
            <a:off x="6323013" y="41338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33" name="Line 120"/>
          <p:cNvSpPr>
            <a:spLocks noChangeShapeType="1"/>
          </p:cNvSpPr>
          <p:nvPr/>
        </p:nvSpPr>
        <p:spPr bwMode="auto">
          <a:xfrm flipH="1">
            <a:off x="4835526" y="3886201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34" name="Line 122"/>
          <p:cNvSpPr>
            <a:spLocks noChangeShapeType="1"/>
          </p:cNvSpPr>
          <p:nvPr/>
        </p:nvSpPr>
        <p:spPr bwMode="auto">
          <a:xfrm flipH="1" flipV="1">
            <a:off x="4260851" y="523081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35" name="Line 123"/>
          <p:cNvSpPr>
            <a:spLocks noChangeShapeType="1"/>
          </p:cNvSpPr>
          <p:nvPr/>
        </p:nvSpPr>
        <p:spPr bwMode="auto">
          <a:xfrm flipH="1" flipV="1">
            <a:off x="5402264" y="51641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36" name="Text Box 124"/>
          <p:cNvSpPr txBox="1">
            <a:spLocks noChangeArrowheads="1"/>
          </p:cNvSpPr>
          <p:nvPr/>
        </p:nvSpPr>
        <p:spPr bwMode="auto">
          <a:xfrm>
            <a:off x="5373688" y="5041901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223.1.3.2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37" name="Text Box 127"/>
          <p:cNvSpPr txBox="1">
            <a:spLocks noChangeArrowheads="1"/>
          </p:cNvSpPr>
          <p:nvPr/>
        </p:nvSpPr>
        <p:spPr bwMode="auto">
          <a:xfrm>
            <a:off x="3225800" y="5053014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223.1.3.1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90138" name="Group 129"/>
          <p:cNvGrpSpPr>
            <a:grpSpLocks/>
          </p:cNvGrpSpPr>
          <p:nvPr/>
        </p:nvGrpSpPr>
        <p:grpSpPr bwMode="auto">
          <a:xfrm>
            <a:off x="2595563" y="2397125"/>
            <a:ext cx="641350" cy="558800"/>
            <a:chOff x="-44" y="1473"/>
            <a:chExt cx="981" cy="1105"/>
          </a:xfrm>
        </p:grpSpPr>
        <p:pic>
          <p:nvPicPr>
            <p:cNvPr id="90238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9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0139" name="Group 132"/>
          <p:cNvGrpSpPr>
            <a:grpSpLocks/>
          </p:cNvGrpSpPr>
          <p:nvPr/>
        </p:nvGrpSpPr>
        <p:grpSpPr bwMode="auto">
          <a:xfrm>
            <a:off x="2590800" y="3006725"/>
            <a:ext cx="641350" cy="558800"/>
            <a:chOff x="-44" y="1473"/>
            <a:chExt cx="981" cy="1105"/>
          </a:xfrm>
        </p:grpSpPr>
        <p:pic>
          <p:nvPicPr>
            <p:cNvPr id="90236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7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0140" name="Group 135"/>
          <p:cNvGrpSpPr>
            <a:grpSpLocks/>
          </p:cNvGrpSpPr>
          <p:nvPr/>
        </p:nvGrpSpPr>
        <p:grpSpPr bwMode="auto">
          <a:xfrm>
            <a:off x="2619375" y="3616325"/>
            <a:ext cx="641350" cy="558800"/>
            <a:chOff x="-44" y="1473"/>
            <a:chExt cx="981" cy="1105"/>
          </a:xfrm>
        </p:grpSpPr>
        <p:pic>
          <p:nvPicPr>
            <p:cNvPr id="90234" name="Picture 13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5" name="Freeform 13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0141" name="Group 138"/>
          <p:cNvGrpSpPr>
            <a:grpSpLocks/>
          </p:cNvGrpSpPr>
          <p:nvPr/>
        </p:nvGrpSpPr>
        <p:grpSpPr bwMode="auto">
          <a:xfrm flipH="1">
            <a:off x="6327775" y="2565400"/>
            <a:ext cx="641350" cy="558800"/>
            <a:chOff x="-44" y="1473"/>
            <a:chExt cx="981" cy="1105"/>
          </a:xfrm>
        </p:grpSpPr>
        <p:pic>
          <p:nvPicPr>
            <p:cNvPr id="90232" name="Picture 13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3" name="Freeform 14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0142" name="Group 141"/>
          <p:cNvGrpSpPr>
            <a:grpSpLocks/>
          </p:cNvGrpSpPr>
          <p:nvPr/>
        </p:nvGrpSpPr>
        <p:grpSpPr bwMode="auto">
          <a:xfrm flipH="1">
            <a:off x="6402388" y="3844925"/>
            <a:ext cx="641350" cy="558800"/>
            <a:chOff x="-44" y="1473"/>
            <a:chExt cx="981" cy="1105"/>
          </a:xfrm>
        </p:grpSpPr>
        <p:pic>
          <p:nvPicPr>
            <p:cNvPr id="90230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1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0143" name="Group 144"/>
          <p:cNvGrpSpPr>
            <a:grpSpLocks/>
          </p:cNvGrpSpPr>
          <p:nvPr/>
        </p:nvGrpSpPr>
        <p:grpSpPr bwMode="auto">
          <a:xfrm flipH="1">
            <a:off x="5194300" y="5368925"/>
            <a:ext cx="641350" cy="558800"/>
            <a:chOff x="-44" y="1473"/>
            <a:chExt cx="981" cy="1105"/>
          </a:xfrm>
        </p:grpSpPr>
        <p:pic>
          <p:nvPicPr>
            <p:cNvPr id="90228" name="Picture 1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29" name="Freeform 1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0144" name="Group 147"/>
          <p:cNvGrpSpPr>
            <a:grpSpLocks/>
          </p:cNvGrpSpPr>
          <p:nvPr/>
        </p:nvGrpSpPr>
        <p:grpSpPr bwMode="auto">
          <a:xfrm flipH="1">
            <a:off x="4030663" y="5410200"/>
            <a:ext cx="641350" cy="558800"/>
            <a:chOff x="-44" y="1473"/>
            <a:chExt cx="981" cy="1105"/>
          </a:xfrm>
        </p:grpSpPr>
        <p:pic>
          <p:nvPicPr>
            <p:cNvPr id="90226" name="Picture 14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27" name="Freeform 1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0145" name="Group 150"/>
          <p:cNvGrpSpPr>
            <a:grpSpLocks/>
          </p:cNvGrpSpPr>
          <p:nvPr/>
        </p:nvGrpSpPr>
        <p:grpSpPr bwMode="auto">
          <a:xfrm>
            <a:off x="4459288" y="3503613"/>
            <a:ext cx="698500" cy="355600"/>
            <a:chOff x="4396" y="1245"/>
            <a:chExt cx="672" cy="248"/>
          </a:xfrm>
        </p:grpSpPr>
        <p:sp>
          <p:nvSpPr>
            <p:cNvPr id="9021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21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22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0221" name="Group 15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0224" name="Freeform 1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225" name="Freeform 1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0222" name="Line 15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0223" name="Line 15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90146" name="Rectangle 162"/>
          <p:cNvSpPr>
            <a:spLocks noChangeArrowheads="1"/>
          </p:cNvSpPr>
          <p:nvPr/>
        </p:nvSpPr>
        <p:spPr bwMode="auto">
          <a:xfrm>
            <a:off x="3313114" y="311943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400">
              <a:solidFill>
                <a:srgbClr val="0000FF"/>
              </a:solidFill>
            </a:endParaRPr>
          </a:p>
        </p:txBody>
      </p:sp>
      <p:sp>
        <p:nvSpPr>
          <p:cNvPr id="90147" name="Text Box 110"/>
          <p:cNvSpPr txBox="1">
            <a:spLocks noChangeArrowheads="1"/>
          </p:cNvSpPr>
          <p:nvPr/>
        </p:nvSpPr>
        <p:spPr bwMode="auto">
          <a:xfrm>
            <a:off x="3148013" y="3025776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223.1.1.2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48" name="Rectangle 165"/>
          <p:cNvSpPr>
            <a:spLocks noChangeArrowheads="1"/>
          </p:cNvSpPr>
          <p:nvPr/>
        </p:nvSpPr>
        <p:spPr bwMode="auto">
          <a:xfrm>
            <a:off x="6054726" y="3829051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400">
              <a:solidFill>
                <a:srgbClr val="0000FF"/>
              </a:solidFill>
            </a:endParaRPr>
          </a:p>
        </p:txBody>
      </p:sp>
      <p:sp>
        <p:nvSpPr>
          <p:cNvPr id="90149" name="Rectangle 166"/>
          <p:cNvSpPr>
            <a:spLocks noChangeArrowheads="1"/>
          </p:cNvSpPr>
          <p:nvPr/>
        </p:nvSpPr>
        <p:spPr bwMode="auto">
          <a:xfrm>
            <a:off x="4702176" y="401478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400">
              <a:solidFill>
                <a:srgbClr val="0000FF"/>
              </a:solidFill>
            </a:endParaRPr>
          </a:p>
        </p:txBody>
      </p:sp>
      <p:sp>
        <p:nvSpPr>
          <p:cNvPr id="90150" name="Text Box 128"/>
          <p:cNvSpPr txBox="1">
            <a:spLocks noChangeArrowheads="1"/>
          </p:cNvSpPr>
          <p:nvPr/>
        </p:nvSpPr>
        <p:spPr bwMode="auto">
          <a:xfrm>
            <a:off x="4325938" y="3976689"/>
            <a:ext cx="1033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223.1.3.27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51" name="Text Box 118"/>
          <p:cNvSpPr txBox="1">
            <a:spLocks noChangeArrowheads="1"/>
          </p:cNvSpPr>
          <p:nvPr/>
        </p:nvSpPr>
        <p:spPr bwMode="auto">
          <a:xfrm>
            <a:off x="5424488" y="384333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223.1.2.2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52" name="Text Box 119"/>
          <p:cNvSpPr txBox="1">
            <a:spLocks noChangeArrowheads="1"/>
          </p:cNvSpPr>
          <p:nvPr/>
        </p:nvSpPr>
        <p:spPr bwMode="auto">
          <a:xfrm>
            <a:off x="6254750" y="2327276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223.1.2.1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53" name="Text Box 168"/>
          <p:cNvSpPr txBox="1">
            <a:spLocks noChangeArrowheads="1"/>
          </p:cNvSpPr>
          <p:nvPr/>
        </p:nvSpPr>
        <p:spPr bwMode="auto">
          <a:xfrm>
            <a:off x="4989513" y="1760538"/>
            <a:ext cx="906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2000" i="1" dirty="0">
                <a:solidFill>
                  <a:srgbClr val="C0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zh-CN" sz="2000" i="1" dirty="0">
                <a:solidFill>
                  <a:srgbClr val="C00000"/>
                </a:solidFill>
              </a:rPr>
              <a:t>server</a:t>
            </a:r>
          </a:p>
        </p:txBody>
      </p:sp>
      <p:sp>
        <p:nvSpPr>
          <p:cNvPr id="90154" name="Text Box 170"/>
          <p:cNvSpPr txBox="1">
            <a:spLocks noChangeArrowheads="1"/>
          </p:cNvSpPr>
          <p:nvPr/>
        </p:nvSpPr>
        <p:spPr bwMode="auto">
          <a:xfrm>
            <a:off x="8151813" y="3059114"/>
            <a:ext cx="183736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2000" i="1" dirty="0">
                <a:solidFill>
                  <a:srgbClr val="0000FF"/>
                </a:solidFill>
              </a:rPr>
              <a:t>arriving </a:t>
            </a:r>
            <a:r>
              <a:rPr lang="en-US" altLang="zh-CN" sz="2000" i="1" dirty="0">
                <a:solidFill>
                  <a:srgbClr val="C0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zh-CN" sz="2000" i="1" dirty="0">
                <a:solidFill>
                  <a:srgbClr val="C00000"/>
                </a:solidFill>
              </a:rPr>
              <a:t>client</a:t>
            </a:r>
            <a:r>
              <a:rPr lang="en-US" altLang="zh-CN" sz="2000" i="1" dirty="0">
                <a:solidFill>
                  <a:srgbClr val="0000FF"/>
                </a:solidFill>
              </a:rPr>
              <a:t> needs </a:t>
            </a:r>
          </a:p>
          <a:p>
            <a:pPr>
              <a:lnSpc>
                <a:spcPct val="85000"/>
              </a:lnSpc>
            </a:pPr>
            <a:r>
              <a:rPr lang="en-US" altLang="zh-CN" sz="2000" i="1" dirty="0">
                <a:solidFill>
                  <a:srgbClr val="0000FF"/>
                </a:solidFill>
              </a:rPr>
              <a:t>address in this</a:t>
            </a:r>
          </a:p>
          <a:p>
            <a:pPr>
              <a:lnSpc>
                <a:spcPct val="85000"/>
              </a:lnSpc>
            </a:pPr>
            <a:r>
              <a:rPr lang="en-US" altLang="zh-CN" sz="2000" i="1" dirty="0">
                <a:solidFill>
                  <a:srgbClr val="0000FF"/>
                </a:solidFill>
              </a:rPr>
              <a:t>network</a:t>
            </a:r>
          </a:p>
        </p:txBody>
      </p:sp>
      <p:grpSp>
        <p:nvGrpSpPr>
          <p:cNvPr id="90155" name="Group 195"/>
          <p:cNvGrpSpPr>
            <a:grpSpLocks/>
          </p:cNvGrpSpPr>
          <p:nvPr/>
        </p:nvGrpSpPr>
        <p:grpSpPr bwMode="auto">
          <a:xfrm>
            <a:off x="5397500" y="2395539"/>
            <a:ext cx="401638" cy="681037"/>
            <a:chOff x="4140" y="429"/>
            <a:chExt cx="1425" cy="2396"/>
          </a:xfrm>
        </p:grpSpPr>
        <p:sp>
          <p:nvSpPr>
            <p:cNvPr id="90186" name="Freeform 1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0187" name="Rectangle 197"/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sp>
          <p:nvSpPr>
            <p:cNvPr id="90188" name="Freeform 1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0189" name="Freeform 1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0190" name="Rectangle 200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grpSp>
          <p:nvGrpSpPr>
            <p:cNvPr id="90191" name="Group 2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16" name="AutoShape 202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400">
                  <a:solidFill>
                    <a:srgbClr val="0000FF"/>
                  </a:solidFill>
                </a:endParaRPr>
              </a:p>
            </p:txBody>
          </p:sp>
          <p:sp>
            <p:nvSpPr>
              <p:cNvPr id="90217" name="AutoShape 203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4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0192" name="Rectangle 204"/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grpSp>
          <p:nvGrpSpPr>
            <p:cNvPr id="90193" name="Group 2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14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400">
                  <a:solidFill>
                    <a:srgbClr val="0000FF"/>
                  </a:solidFill>
                </a:endParaRPr>
              </a:p>
            </p:txBody>
          </p:sp>
          <p:sp>
            <p:nvSpPr>
              <p:cNvPr id="90215" name="AutoShape 20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4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0194" name="Rectangle 208"/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sp>
          <p:nvSpPr>
            <p:cNvPr id="90195" name="Rectangle 209"/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grpSp>
          <p:nvGrpSpPr>
            <p:cNvPr id="90196" name="Group 2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212" name="AutoShape 211"/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400">
                  <a:solidFill>
                    <a:srgbClr val="0000FF"/>
                  </a:solidFill>
                </a:endParaRPr>
              </a:p>
            </p:txBody>
          </p:sp>
          <p:sp>
            <p:nvSpPr>
              <p:cNvPr id="90213" name="AutoShape 21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4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0197" name="Freeform 2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90198" name="Group 2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210" name="AutoShape 21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400">
                  <a:solidFill>
                    <a:srgbClr val="0000FF"/>
                  </a:solidFill>
                </a:endParaRPr>
              </a:p>
            </p:txBody>
          </p:sp>
          <p:sp>
            <p:nvSpPr>
              <p:cNvPr id="90211" name="AutoShape 216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4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0199" name="Rectangle 217"/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sp>
          <p:nvSpPr>
            <p:cNvPr id="90200" name="Freeform 2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0201" name="Freeform 2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0202" name="Oval 220"/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sp>
          <p:nvSpPr>
            <p:cNvPr id="90203" name="Freeform 2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0204" name="AutoShape 222"/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sp>
          <p:nvSpPr>
            <p:cNvPr id="90205" name="AutoShape 223"/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sp>
          <p:nvSpPr>
            <p:cNvPr id="90206" name="Oval 224"/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sp>
          <p:nvSpPr>
            <p:cNvPr id="90207" name="Oval 225"/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14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0208" name="Oval 226"/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sp>
          <p:nvSpPr>
            <p:cNvPr id="90209" name="Rectangle 227"/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</p:grpSp>
      <p:grpSp>
        <p:nvGrpSpPr>
          <p:cNvPr id="90156" name="Group 231"/>
          <p:cNvGrpSpPr>
            <a:grpSpLocks/>
          </p:cNvGrpSpPr>
          <p:nvPr/>
        </p:nvGrpSpPr>
        <p:grpSpPr bwMode="auto">
          <a:xfrm>
            <a:off x="7010401" y="3141664"/>
            <a:ext cx="1101725" cy="549275"/>
            <a:chOff x="3428" y="1798"/>
            <a:chExt cx="694" cy="346"/>
          </a:xfrm>
        </p:grpSpPr>
        <p:grpSp>
          <p:nvGrpSpPr>
            <p:cNvPr id="90162" name="Group 229"/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90164" name="Picture 173" descr="laptop_keyboar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65" name="Freeform 174"/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pic>
            <p:nvPicPr>
              <p:cNvPr id="90166" name="Picture 175" descr="scree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67" name="Freeform 176"/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68" name="Freeform 177"/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69" name="Freeform 178"/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70" name="Freeform 179"/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71" name="Freeform 180"/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72" name="Freeform 181"/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90173" name="Group 182"/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90180" name="Freeform 1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0181" name="Freeform 1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0182" name="Freeform 1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0183" name="Freeform 1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0184" name="Freeform 1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0185" name="Freeform 1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90174" name="Freeform 189"/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75" name="Freeform 190"/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76" name="Freeform 191"/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77" name="Freeform 192"/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78" name="Freeform 193"/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79" name="Freeform 194"/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0163" name="Line 230"/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90157" name="AutoShape 232"/>
          <p:cNvSpPr>
            <a:spLocks noChangeArrowheads="1"/>
          </p:cNvSpPr>
          <p:nvPr/>
        </p:nvSpPr>
        <p:spPr bwMode="auto">
          <a:xfrm>
            <a:off x="7278688" y="3698875"/>
            <a:ext cx="976312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90158" name="Line 233"/>
          <p:cNvSpPr>
            <a:spLocks noChangeShapeType="1"/>
          </p:cNvSpPr>
          <p:nvPr/>
        </p:nvSpPr>
        <p:spPr bwMode="auto">
          <a:xfrm flipH="1">
            <a:off x="5792789" y="2954338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pic>
        <p:nvPicPr>
          <p:cNvPr id="90159" name="Picture 23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1" y="931864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128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7"/>
          <p:cNvSpPr txBox="1">
            <a:spLocks noChangeArrowheads="1"/>
          </p:cNvSpPr>
          <p:nvPr/>
        </p:nvSpPr>
        <p:spPr bwMode="auto">
          <a:xfrm>
            <a:off x="2405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600">
                <a:solidFill>
                  <a:srgbClr val="CC0000"/>
                </a:solidFill>
              </a:rPr>
              <a:t>DHCP server: 223.1.2.5</a:t>
            </a:r>
          </a:p>
        </p:txBody>
      </p:sp>
      <p:sp>
        <p:nvSpPr>
          <p:cNvPr id="92162" name="Text Box 8"/>
          <p:cNvSpPr txBox="1">
            <a:spLocks noChangeArrowheads="1"/>
          </p:cNvSpPr>
          <p:nvPr/>
        </p:nvSpPr>
        <p:spPr bwMode="auto">
          <a:xfrm>
            <a:off x="7561263" y="1311275"/>
            <a:ext cx="849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zh-CN" sz="1600">
                <a:solidFill>
                  <a:srgbClr val="CC0000"/>
                </a:solidFill>
              </a:rPr>
              <a:t>arriving</a:t>
            </a:r>
          </a:p>
          <a:p>
            <a:pPr algn="ctr">
              <a:lnSpc>
                <a:spcPct val="85000"/>
              </a:lnSpc>
            </a:pPr>
            <a:r>
              <a:rPr lang="en-US" altLang="zh-CN" sz="1600">
                <a:solidFill>
                  <a:srgbClr val="CC0000"/>
                </a:solidFill>
              </a:rPr>
              <a:t> client</a:t>
            </a:r>
          </a:p>
        </p:txBody>
      </p:sp>
      <p:sp>
        <p:nvSpPr>
          <p:cNvPr id="92163" name="Line 10"/>
          <p:cNvSpPr>
            <a:spLocks noChangeShapeType="1"/>
          </p:cNvSpPr>
          <p:nvPr/>
        </p:nvSpPr>
        <p:spPr bwMode="auto">
          <a:xfrm flipH="1">
            <a:off x="3340101" y="2163764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4" name="Line 11"/>
          <p:cNvSpPr>
            <a:spLocks noChangeShapeType="1"/>
          </p:cNvSpPr>
          <p:nvPr/>
        </p:nvSpPr>
        <p:spPr bwMode="auto">
          <a:xfrm flipH="1">
            <a:off x="7866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384550" y="1343026"/>
            <a:ext cx="4395788" cy="1401763"/>
            <a:chOff x="1860550" y="1343025"/>
            <a:chExt cx="4395788" cy="1401763"/>
          </a:xfrm>
        </p:grpSpPr>
        <p:sp>
          <p:nvSpPr>
            <p:cNvPr id="92250" name="Line 9"/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51" name="Group 23"/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92252" name="Text Box 24"/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200" b="1" dirty="0">
                    <a:solidFill>
                      <a:srgbClr val="0000FF"/>
                    </a:solidFill>
                  </a:rPr>
                  <a:t>DHCP discover</a:t>
                </a:r>
                <a:endParaRPr lang="en-US" altLang="zh-CN" sz="1200" b="1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2253" name="Text Box 25"/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200">
                    <a:solidFill>
                      <a:srgbClr val="000000"/>
                    </a:solidFill>
                  </a:rPr>
                  <a:t>src : 0.0.0.0, 68     </a:t>
                </a:r>
              </a:p>
              <a:p>
                <a:pPr algn="ctr"/>
                <a:r>
                  <a:rPr lang="en-US" altLang="zh-CN" sz="1200">
                    <a:solidFill>
                      <a:srgbClr val="000000"/>
                    </a:solidFill>
                  </a:rPr>
                  <a:t>dest.: 255.255.255.255,67</a:t>
                </a:r>
              </a:p>
              <a:p>
                <a:pPr algn="ctr"/>
                <a:r>
                  <a:rPr lang="en-US" altLang="zh-CN" sz="1200">
                    <a:solidFill>
                      <a:srgbClr val="000000"/>
                    </a:solidFill>
                  </a:rPr>
                  <a:t>yiaddr:    0.0.0.0</a:t>
                </a:r>
              </a:p>
              <a:p>
                <a:pPr algn="ctr"/>
                <a:r>
                  <a:rPr lang="en-US" altLang="zh-CN" sz="1200">
                    <a:solidFill>
                      <a:srgbClr val="000000"/>
                    </a:solidFill>
                  </a:rPr>
                  <a:t>transaction ID: 654</a:t>
                </a:r>
                <a:endParaRPr lang="en-US" altLang="zh-CN" sz="160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34825" name="Line 26"/>
          <p:cNvSpPr>
            <a:spLocks noChangeShapeType="1"/>
          </p:cNvSpPr>
          <p:nvPr/>
        </p:nvSpPr>
        <p:spPr bwMode="auto">
          <a:xfrm>
            <a:off x="3427414" y="3194051"/>
            <a:ext cx="4395787" cy="53816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086350" y="2579688"/>
            <a:ext cx="2520950" cy="1217612"/>
            <a:chOff x="3562350" y="2579688"/>
            <a:chExt cx="2520950" cy="1217612"/>
          </a:xfrm>
        </p:grpSpPr>
        <p:sp>
          <p:nvSpPr>
            <p:cNvPr id="92248" name="Text Box 27"/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rgbClr val="0000FF"/>
                  </a:solidFill>
                </a:rPr>
                <a:t>DHCP offer</a:t>
              </a:r>
              <a:endPara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2249" name="Text Box 28"/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src: 223.1.2.5, 67      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dest:  255.255.255.255, 68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transaction ID: 654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lifetime: 3600 secs</a:t>
              </a:r>
              <a:endParaRPr lang="en-US" altLang="zh-CN" sz="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4828" name="Line 29"/>
          <p:cNvSpPr>
            <a:spLocks noChangeShapeType="1"/>
          </p:cNvSpPr>
          <p:nvPr/>
        </p:nvSpPr>
        <p:spPr bwMode="auto">
          <a:xfrm flipH="1">
            <a:off x="3319464" y="4422776"/>
            <a:ext cx="4395787" cy="5365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490913" y="3765551"/>
            <a:ext cx="2887662" cy="1260475"/>
            <a:chOff x="1966913" y="3765550"/>
            <a:chExt cx="2887662" cy="1260475"/>
          </a:xfrm>
        </p:grpSpPr>
        <p:sp>
          <p:nvSpPr>
            <p:cNvPr id="92246" name="Text Box 30"/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rgbClr val="0000FF"/>
                  </a:solidFill>
                </a:rPr>
                <a:t>DHCP request</a:t>
              </a:r>
              <a:endPara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2247" name="Text Box 31"/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src:  0.0.0.0, 68     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dest::  255.255.255.255, 67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transaction ID: 655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lifetime: 3600 secs</a:t>
              </a:r>
              <a:endParaRPr lang="en-US" altLang="zh-CN" sz="16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4831" name="Line 32"/>
          <p:cNvSpPr>
            <a:spLocks noChangeShapeType="1"/>
          </p:cNvSpPr>
          <p:nvPr/>
        </p:nvSpPr>
        <p:spPr bwMode="auto">
          <a:xfrm>
            <a:off x="3405189" y="5453063"/>
            <a:ext cx="4395787" cy="538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043489" y="5168900"/>
            <a:ext cx="2509837" cy="1271588"/>
            <a:chOff x="3519488" y="5168900"/>
            <a:chExt cx="2509837" cy="1271588"/>
          </a:xfrm>
        </p:grpSpPr>
        <p:sp>
          <p:nvSpPr>
            <p:cNvPr id="92244" name="Text Box 33"/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rgbClr val="0000FF"/>
                  </a:solidFill>
                </a:rPr>
                <a:t>DHCP ACK</a:t>
              </a:r>
              <a:endPara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2245" name="Text Box 34"/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src: 223.1.2.5, 67      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dest:  255.255.255.255, 68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transaction ID: 655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lifetime: 3600 secs</a:t>
              </a:r>
              <a:endParaRPr lang="en-US" altLang="zh-CN" sz="1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92172" name="Group 36"/>
          <p:cNvGrpSpPr>
            <a:grpSpLocks/>
          </p:cNvGrpSpPr>
          <p:nvPr/>
        </p:nvGrpSpPr>
        <p:grpSpPr bwMode="auto">
          <a:xfrm>
            <a:off x="7818439" y="1781176"/>
            <a:ext cx="784225" cy="549275"/>
            <a:chOff x="4420" y="878"/>
            <a:chExt cx="614" cy="458"/>
          </a:xfrm>
        </p:grpSpPr>
        <p:pic>
          <p:nvPicPr>
            <p:cNvPr id="92222" name="Picture 37" descr="laptop_keyboa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3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92224" name="Picture 39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5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6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7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8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9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0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31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2238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39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40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41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42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43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232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3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4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5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6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7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173" name="Group 60"/>
          <p:cNvGrpSpPr>
            <a:grpSpLocks/>
          </p:cNvGrpSpPr>
          <p:nvPr/>
        </p:nvGrpSpPr>
        <p:grpSpPr bwMode="auto">
          <a:xfrm>
            <a:off x="3241676" y="1590676"/>
            <a:ext cx="334963" cy="536575"/>
            <a:chOff x="4140" y="429"/>
            <a:chExt cx="1425" cy="2396"/>
          </a:xfrm>
        </p:grpSpPr>
        <p:sp>
          <p:nvSpPr>
            <p:cNvPr id="92190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1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92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3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4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2195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0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21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196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2197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18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19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198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99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2200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16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17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201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02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14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15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203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04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5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6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07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8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09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10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11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160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212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13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7125" name="Rectangle 94"/>
          <p:cNvSpPr>
            <a:spLocks noGrp="1" noChangeArrowheads="1"/>
          </p:cNvSpPr>
          <p:nvPr>
            <p:ph type="title"/>
          </p:nvPr>
        </p:nvSpPr>
        <p:spPr>
          <a:xfrm>
            <a:off x="1962151" y="255589"/>
            <a:ext cx="6824663" cy="8985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DHCP client-server scenario</a:t>
            </a:r>
          </a:p>
        </p:txBody>
      </p:sp>
      <p:pic>
        <p:nvPicPr>
          <p:cNvPr id="92175" name="Picture 9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1" y="931864"/>
            <a:ext cx="5795415" cy="9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029200" y="1663701"/>
            <a:ext cx="2540000" cy="733425"/>
            <a:chOff x="7333085" y="2736938"/>
            <a:chExt cx="2539755" cy="733428"/>
          </a:xfrm>
        </p:grpSpPr>
        <p:sp>
          <p:nvSpPr>
            <p:cNvPr id="92188" name="Rectangle 2"/>
            <p:cNvSpPr>
              <a:spLocks noChangeArrowheads="1"/>
            </p:cNvSpPr>
            <p:nvPr/>
          </p:nvSpPr>
          <p:spPr bwMode="auto">
            <a:xfrm>
              <a:off x="7333085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89" name="TextBox 1"/>
            <p:cNvSpPr txBox="1">
              <a:spLocks noChangeArrowheads="1"/>
            </p:cNvSpPr>
            <p:nvPr/>
          </p:nvSpPr>
          <p:spPr bwMode="auto">
            <a:xfrm>
              <a:off x="7344917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Tahoma" panose="020B0604030504040204" pitchFamily="34" charset="0"/>
                </a:rPr>
                <a:t>Broadcast: is there a DHCP server out there?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194300" y="2871789"/>
            <a:ext cx="2528888" cy="884237"/>
            <a:chOff x="9144000" y="3229217"/>
            <a:chExt cx="2527923" cy="885135"/>
          </a:xfrm>
        </p:grpSpPr>
        <p:sp>
          <p:nvSpPr>
            <p:cNvPr id="92186" name="Rectangle 87"/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87" name="TextBox 88"/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Tahoma" panose="020B0604030504040204" pitchFamily="34" charset="0"/>
                </a:rPr>
                <a:t>Broadcast: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I</a:t>
              </a:r>
              <a:r>
                <a:rPr lang="en-US" altLang="en-US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'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m </a:t>
              </a:r>
              <a:r>
                <a:rPr lang="en-US" altLang="zh-CN" sz="1600" dirty="0">
                  <a:solidFill>
                    <a:srgbClr val="FF0000"/>
                  </a:solidFill>
                  <a:latin typeface="Tahoma" panose="020B0604030504040204" pitchFamily="34" charset="0"/>
                </a:rPr>
                <a:t>a DHCP server!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Here</a:t>
              </a:r>
              <a:r>
                <a:rPr lang="en-US" altLang="en-US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'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s </a:t>
              </a:r>
              <a:r>
                <a:rPr lang="en-US" altLang="zh-CN" sz="1600" dirty="0">
                  <a:solidFill>
                    <a:srgbClr val="FF0000"/>
                  </a:solidFill>
                  <a:latin typeface="Tahoma" panose="020B0604030504040204" pitchFamily="34" charset="0"/>
                </a:rPr>
                <a:t>an IP address you can use 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810000" y="4097339"/>
            <a:ext cx="2527300" cy="884237"/>
            <a:chOff x="8956574" y="4615923"/>
            <a:chExt cx="2527923" cy="885135"/>
          </a:xfrm>
        </p:grpSpPr>
        <p:sp>
          <p:nvSpPr>
            <p:cNvPr id="92184" name="Rectangle 89"/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85" name="TextBox 90"/>
            <p:cNvSpPr txBox="1">
              <a:spLocks noChangeArrowheads="1"/>
            </p:cNvSpPr>
            <p:nvPr/>
          </p:nvSpPr>
          <p:spPr bwMode="auto">
            <a:xfrm>
              <a:off x="8956574" y="4765817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Tahoma" panose="020B0604030504040204" pitchFamily="34" charset="0"/>
                </a:rPr>
                <a:t>Broadcast: OK. 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I</a:t>
              </a:r>
              <a:r>
                <a:rPr lang="en-US" altLang="en-US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'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ll </a:t>
              </a:r>
              <a:r>
                <a:rPr lang="en-US" altLang="zh-CN" sz="1600" dirty="0">
                  <a:solidFill>
                    <a:srgbClr val="FF0000"/>
                  </a:solidFill>
                  <a:latin typeface="Tahoma" panose="020B0604030504040204" pitchFamily="34" charset="0"/>
                </a:rPr>
                <a:t>take that IP address!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176839" y="5465764"/>
            <a:ext cx="2528887" cy="885825"/>
            <a:chOff x="9144000" y="5555417"/>
            <a:chExt cx="2527923" cy="885135"/>
          </a:xfrm>
        </p:grpSpPr>
        <p:sp>
          <p:nvSpPr>
            <p:cNvPr id="92182" name="Rectangle 91"/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83" name="TextBox 92"/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Tahoma" panose="020B0604030504040204" pitchFamily="34" charset="0"/>
                </a:rPr>
                <a:t>Broadcast: OK. 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You</a:t>
              </a:r>
              <a:r>
                <a:rPr lang="en-US" altLang="en-US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'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ve </a:t>
              </a:r>
              <a:r>
                <a:rPr lang="en-US" altLang="zh-CN" sz="1600" dirty="0">
                  <a:solidFill>
                    <a:srgbClr val="FF0000"/>
                  </a:solidFill>
                  <a:latin typeface="Tahoma" panose="020B0604030504040204" pitchFamily="34" charset="0"/>
                </a:rPr>
                <a:t>got that IP address!</a:t>
              </a:r>
            </a:p>
          </p:txBody>
        </p:sp>
      </p:grpSp>
      <p:sp>
        <p:nvSpPr>
          <p:cNvPr id="95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94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DHCP: more than IP addresses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2" y="2420888"/>
            <a:ext cx="11137899" cy="388783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DHCP can return more than just allocated IP address on subnet:</a:t>
            </a:r>
          </a:p>
          <a:p>
            <a:pPr lvl="1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address of first-hop router for client</a:t>
            </a:r>
          </a:p>
          <a:p>
            <a:pPr lvl="1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name and IP address of DNS sever</a:t>
            </a:r>
          </a:p>
          <a:p>
            <a:pPr lvl="1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network mask (indicating network versus host portion of address)</a:t>
            </a:r>
          </a:p>
        </p:txBody>
      </p:sp>
      <p:pic>
        <p:nvPicPr>
          <p:cNvPr id="94211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894556"/>
            <a:ext cx="6433044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8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4.1 Overview of Network layer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 plane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4.2 </a:t>
            </a:r>
            <a:r>
              <a:rPr lang="en-US" dirty="0" smtClean="0">
                <a:ea typeface="ＭＳ Ｐゴシック" charset="0"/>
              </a:rPr>
              <a:t>What's </a:t>
            </a:r>
            <a:r>
              <a:rPr lang="en-US" dirty="0">
                <a:ea typeface="ＭＳ Ｐゴシック" charset="0"/>
              </a:rPr>
              <a:t>inside a router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4.3 IP: Internet Protocol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datagram format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fragmentation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IPv4 addressing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network address translation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IPv6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4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sz="2600" dirty="0" smtClean="0">
                <a:ea typeface="ＭＳ Ｐゴシック" charset="0"/>
              </a:rPr>
              <a:t>4.4 </a:t>
            </a:r>
            <a:r>
              <a:rPr lang="en-US" sz="2600" dirty="0">
                <a:ea typeface="ＭＳ Ｐゴシック" charset="0"/>
              </a:rPr>
              <a:t>Generalized Forward and SDN</a:t>
            </a:r>
            <a:endParaRPr lang="en-US" sz="2600" dirty="0" smtClean="0">
              <a:ea typeface="ＭＳ Ｐゴシック" charset="0"/>
            </a:endParaRP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match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action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 err="1">
                <a:ea typeface="宋体" panose="02010600030101010101" pitchFamily="2" charset="-122"/>
              </a:rPr>
              <a:t>OpenFlow</a:t>
            </a:r>
            <a:r>
              <a:rPr lang="en-US" dirty="0">
                <a:ea typeface="宋体" panose="02010600030101010101" pitchFamily="2" charset="-122"/>
              </a:rPr>
              <a:t>  examples of match-plus-action in action</a:t>
            </a:r>
          </a:p>
          <a:p>
            <a:pPr marL="512763" indent="-512763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28149" y="43610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Data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smtClean="0">
                <a:solidFill>
                  <a:srgbClr val="FF0000"/>
                </a:solidFill>
                <a:cs typeface="Arial" panose="020B0604020202020204" pitchFamily="34" charset="0"/>
              </a:rPr>
              <a:t>- the data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1138" y="1284288"/>
            <a:ext cx="3421062" cy="126206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dirty="0"/>
              <a:t>connecting laptop needs its IP address, </a:t>
            </a:r>
            <a:r>
              <a:rPr lang="en-US" sz="1800" dirty="0" err="1"/>
              <a:t>addr</a:t>
            </a:r>
            <a:r>
              <a:rPr lang="en-US" sz="1800" dirty="0"/>
              <a:t> of first-hop router, </a:t>
            </a:r>
            <a:r>
              <a:rPr lang="en-US" sz="1800" dirty="0" err="1"/>
              <a:t>addr</a:t>
            </a:r>
            <a:r>
              <a:rPr lang="en-US" sz="1800" dirty="0"/>
              <a:t> of DNS server: use DHCP</a:t>
            </a:r>
          </a:p>
        </p:txBody>
      </p:sp>
      <p:sp>
        <p:nvSpPr>
          <p:cNvPr id="95234" name="Freeform 3"/>
          <p:cNvSpPr>
            <a:spLocks/>
          </p:cNvSpPr>
          <p:nvPr/>
        </p:nvSpPr>
        <p:spPr bwMode="auto">
          <a:xfrm>
            <a:off x="2297113" y="1428751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5" name="Line 36"/>
          <p:cNvSpPr>
            <a:spLocks noChangeShapeType="1"/>
          </p:cNvSpPr>
          <p:nvPr/>
        </p:nvSpPr>
        <p:spPr bwMode="auto">
          <a:xfrm flipV="1">
            <a:off x="5299076" y="2500314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5236" name="Line 43"/>
          <p:cNvSpPr>
            <a:spLocks noChangeShapeType="1"/>
          </p:cNvSpPr>
          <p:nvPr/>
        </p:nvSpPr>
        <p:spPr bwMode="auto">
          <a:xfrm flipV="1">
            <a:off x="4189414" y="2673350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5237" name="Line 44"/>
          <p:cNvSpPr>
            <a:spLocks noChangeShapeType="1"/>
          </p:cNvSpPr>
          <p:nvPr/>
        </p:nvSpPr>
        <p:spPr bwMode="auto">
          <a:xfrm flipV="1">
            <a:off x="5448301" y="2357439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5238" name="Line 48"/>
          <p:cNvSpPr>
            <a:spLocks noChangeShapeType="1"/>
          </p:cNvSpPr>
          <p:nvPr/>
        </p:nvSpPr>
        <p:spPr bwMode="auto">
          <a:xfrm flipV="1">
            <a:off x="4803776" y="2892426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5239" name="Text Box 44"/>
          <p:cNvSpPr txBox="1">
            <a:spLocks noChangeArrowheads="1"/>
          </p:cNvSpPr>
          <p:nvPr/>
        </p:nvSpPr>
        <p:spPr bwMode="auto">
          <a:xfrm>
            <a:off x="4086225" y="3967164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i="1" dirty="0">
                <a:solidFill>
                  <a:srgbClr val="0000FF"/>
                </a:solidFill>
              </a:rPr>
              <a:t>router with DHCP </a:t>
            </a:r>
          </a:p>
          <a:p>
            <a:r>
              <a:rPr lang="en-US" altLang="zh-CN" sz="1800" i="1" dirty="0">
                <a:solidFill>
                  <a:srgbClr val="0000FF"/>
                </a:solidFill>
              </a:rPr>
              <a:t>server built into </a:t>
            </a:r>
          </a:p>
          <a:p>
            <a:r>
              <a:rPr lang="en-US" altLang="zh-CN" sz="1800" i="1" dirty="0">
                <a:solidFill>
                  <a:srgbClr val="0000FF"/>
                </a:solidFill>
              </a:rPr>
              <a:t>router</a:t>
            </a:r>
          </a:p>
        </p:txBody>
      </p:sp>
      <p:sp>
        <p:nvSpPr>
          <p:cNvPr id="648344" name="Rectangle 152"/>
          <p:cNvSpPr>
            <a:spLocks noChangeArrowheads="1"/>
          </p:cNvSpPr>
          <p:nvPr/>
        </p:nvSpPr>
        <p:spPr bwMode="auto">
          <a:xfrm>
            <a:off x="6561138" y="2574926"/>
            <a:ext cx="389255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DHCP request encapsulated in UDP, encapsulated in IP, encapsulated in 802.1 Ethernet</a:t>
            </a:r>
          </a:p>
        </p:txBody>
      </p:sp>
      <p:sp>
        <p:nvSpPr>
          <p:cNvPr id="648345" name="Rectangle 153"/>
          <p:cNvSpPr>
            <a:spLocks noChangeArrowheads="1"/>
          </p:cNvSpPr>
          <p:nvPr/>
        </p:nvSpPr>
        <p:spPr bwMode="auto">
          <a:xfrm>
            <a:off x="6580188" y="3821114"/>
            <a:ext cx="39243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Ethernet frame broadcast (</a:t>
            </a:r>
            <a:r>
              <a:rPr lang="en-US" altLang="zh-CN" sz="1800" dirty="0" err="1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dest</a:t>
            </a:r>
            <a:r>
              <a: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: FFFFFFFFFFFF) on LAN, received at router running DHCP server</a:t>
            </a:r>
          </a:p>
        </p:txBody>
      </p:sp>
      <p:sp>
        <p:nvSpPr>
          <p:cNvPr id="648346" name="Rectangle 154"/>
          <p:cNvSpPr>
            <a:spLocks noChangeArrowheads="1"/>
          </p:cNvSpPr>
          <p:nvPr/>
        </p:nvSpPr>
        <p:spPr bwMode="auto">
          <a:xfrm>
            <a:off x="6557963" y="5157789"/>
            <a:ext cx="38020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Ethernet </a:t>
            </a:r>
            <a:r>
              <a:rPr lang="en-US" altLang="zh-CN" sz="1800" dirty="0" err="1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demuxed</a:t>
            </a:r>
            <a:r>
              <a: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to IP </a:t>
            </a:r>
            <a:r>
              <a:rPr lang="en-US" altLang="zh-CN" sz="1800" dirty="0" err="1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demuxed</a:t>
            </a:r>
            <a:r>
              <a: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, UDP </a:t>
            </a:r>
            <a:r>
              <a:rPr lang="en-US" altLang="zh-CN" sz="1800" dirty="0" err="1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demuxed</a:t>
            </a:r>
            <a:r>
              <a: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to DHCP </a:t>
            </a:r>
          </a:p>
        </p:txBody>
      </p:sp>
      <p:sp>
        <p:nvSpPr>
          <p:cNvPr id="95243" name="Text Box 155"/>
          <p:cNvSpPr txBox="1">
            <a:spLocks noChangeArrowheads="1"/>
          </p:cNvSpPr>
          <p:nvPr/>
        </p:nvSpPr>
        <p:spPr bwMode="auto">
          <a:xfrm>
            <a:off x="4851400" y="3284538"/>
            <a:ext cx="1047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168.1.1.1</a:t>
            </a:r>
          </a:p>
          <a:p>
            <a:endParaRPr lang="en-US" altLang="zh-CN" sz="1400">
              <a:solidFill>
                <a:srgbClr val="0000FF"/>
              </a:solidFill>
            </a:endParaRPr>
          </a:p>
        </p:txBody>
      </p:sp>
      <p:grpSp>
        <p:nvGrpSpPr>
          <p:cNvPr id="95244" name="Group 186"/>
          <p:cNvGrpSpPr>
            <a:grpSpLocks/>
          </p:cNvGrpSpPr>
          <p:nvPr/>
        </p:nvGrpSpPr>
        <p:grpSpPr bwMode="auto">
          <a:xfrm>
            <a:off x="4664076" y="2598739"/>
            <a:ext cx="963613" cy="300037"/>
            <a:chOff x="4410" y="1365"/>
            <a:chExt cx="663" cy="224"/>
          </a:xfrm>
        </p:grpSpPr>
        <p:sp>
          <p:nvSpPr>
            <p:cNvPr id="95422" name="Rectangle 187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423" name="AutoShape 188"/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424" name="Freeform 189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425" name="Freeform 190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426" name="Freeform 191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5245" name="Group 192"/>
          <p:cNvGrpSpPr>
            <a:grpSpLocks/>
          </p:cNvGrpSpPr>
          <p:nvPr/>
        </p:nvGrpSpPr>
        <p:grpSpPr bwMode="auto">
          <a:xfrm>
            <a:off x="4198938" y="3525838"/>
            <a:ext cx="1066800" cy="406400"/>
            <a:chOff x="4396" y="1245"/>
            <a:chExt cx="672" cy="248"/>
          </a:xfrm>
        </p:grpSpPr>
        <p:sp>
          <p:nvSpPr>
            <p:cNvPr id="9541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41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41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5417" name="Group 19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5420" name="Freeform 19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421" name="Freeform 19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5418" name="Line 19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419" name="Line 20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5246" name="Group 201"/>
          <p:cNvGrpSpPr>
            <a:grpSpLocks/>
          </p:cNvGrpSpPr>
          <p:nvPr/>
        </p:nvGrpSpPr>
        <p:grpSpPr bwMode="auto">
          <a:xfrm>
            <a:off x="4230688" y="3330575"/>
            <a:ext cx="423862" cy="647700"/>
            <a:chOff x="4140" y="429"/>
            <a:chExt cx="1425" cy="2396"/>
          </a:xfrm>
        </p:grpSpPr>
        <p:sp>
          <p:nvSpPr>
            <p:cNvPr id="95382" name="Freeform 20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83" name="Rectangle 203"/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384" name="Freeform 20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85" name="Freeform 20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86" name="Rectangle 206"/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95387" name="Group 20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12" name="AutoShape 208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5413" name="AutoShape 209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5388" name="Rectangle 210"/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95389" name="Group 21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10" name="AutoShape 212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5411" name="AutoShape 213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5390" name="Rectangle 214"/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391" name="Rectangle 215"/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95392" name="Group 21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08" name="AutoShape 2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5409" name="AutoShape 218"/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5393" name="Freeform 21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95394" name="Group 22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06" name="AutoShape 221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5407" name="AutoShape 222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5395" name="Rectangle 223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396" name="Freeform 22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97" name="Freeform 22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98" name="Oval 226"/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399" name="Freeform 22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400" name="AutoShape 22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401" name="AutoShape 229"/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402" name="Oval 230"/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403" name="Oval 231"/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5404" name="Oval 232"/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405" name="Rectangle 233"/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95247" name="Group 234"/>
          <p:cNvGrpSpPr>
            <a:grpSpLocks/>
          </p:cNvGrpSpPr>
          <p:nvPr/>
        </p:nvGrpSpPr>
        <p:grpSpPr bwMode="auto">
          <a:xfrm>
            <a:off x="3502025" y="2295525"/>
            <a:ext cx="850900" cy="615950"/>
            <a:chOff x="4420" y="878"/>
            <a:chExt cx="614" cy="458"/>
          </a:xfrm>
        </p:grpSpPr>
        <p:pic>
          <p:nvPicPr>
            <p:cNvPr id="95360" name="Picture 235" descr="laptop_keyboa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361" name="Freeform 236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pic>
          <p:nvPicPr>
            <p:cNvPr id="95362" name="Picture 237" descr="scre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363" name="Freeform 238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64" name="Freeform 239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65" name="Freeform 240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66" name="Freeform 241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67" name="Freeform 242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68" name="Freeform 243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95369" name="Group 244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5376" name="Freeform 245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77" name="Freeform 246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78" name="Freeform 247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79" name="Freeform 248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80" name="Freeform 249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81" name="Freeform 250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5370" name="Freeform 251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71" name="Freeform 252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72" name="Freeform 253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73" name="Freeform 254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74" name="Freeform 255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75" name="Freeform 256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648226" name="AutoShape 34"/>
          <p:cNvSpPr>
            <a:spLocks noChangeArrowheads="1"/>
          </p:cNvSpPr>
          <p:nvPr/>
        </p:nvSpPr>
        <p:spPr bwMode="auto">
          <a:xfrm>
            <a:off x="2354263" y="2422526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2719388" y="1258888"/>
            <a:ext cx="976312" cy="1460500"/>
            <a:chOff x="651" y="681"/>
            <a:chExt cx="615" cy="920"/>
          </a:xfrm>
        </p:grpSpPr>
        <p:sp>
          <p:nvSpPr>
            <p:cNvPr id="95352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95353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5354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5355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DHCP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UDP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IP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Eth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Phy</a:t>
                </a:r>
              </a:p>
            </p:txBody>
          </p:sp>
          <p:sp>
            <p:nvSpPr>
              <p:cNvPr id="95356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57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58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59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2044701" y="1317626"/>
            <a:ext cx="544513" cy="244475"/>
            <a:chOff x="844" y="3337"/>
            <a:chExt cx="343" cy="154"/>
          </a:xfrm>
        </p:grpSpPr>
        <p:sp>
          <p:nvSpPr>
            <p:cNvPr id="95350" name="Rectangle 55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5351" name="Text Box 56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1590675" y="1336676"/>
            <a:ext cx="1081088" cy="1166813"/>
            <a:chOff x="42" y="744"/>
            <a:chExt cx="681" cy="735"/>
          </a:xfrm>
        </p:grpSpPr>
        <p:grpSp>
          <p:nvGrpSpPr>
            <p:cNvPr id="95318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5320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345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348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349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5346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5347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95321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5339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43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344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340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341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342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</p:grpSp>
          <p:grpSp>
            <p:nvGrpSpPr>
              <p:cNvPr id="95322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337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5338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95323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5324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532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5331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5335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  <p:sp>
                    <p:nvSpPr>
                      <p:cNvPr id="95336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zh-CN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5332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333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  <p:sp>
                    <p:nvSpPr>
                      <p:cNvPr id="95334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</p:grpSp>
              </p:grpSp>
              <p:sp>
                <p:nvSpPr>
                  <p:cNvPr id="9532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33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  <p:sp>
              <p:nvSpPr>
                <p:cNvPr id="95325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5326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5327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</p:grpSp>
        <p:sp>
          <p:nvSpPr>
            <p:cNvPr id="95319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</p:grpSp>
      <p:grpSp>
        <p:nvGrpSpPr>
          <p:cNvPr id="28" name="Group 90"/>
          <p:cNvGrpSpPr>
            <a:grpSpLocks/>
          </p:cNvGrpSpPr>
          <p:nvPr/>
        </p:nvGrpSpPr>
        <p:grpSpPr bwMode="auto">
          <a:xfrm>
            <a:off x="2174875" y="2544764"/>
            <a:ext cx="1081088" cy="244475"/>
            <a:chOff x="504" y="3523"/>
            <a:chExt cx="681" cy="154"/>
          </a:xfrm>
        </p:grpSpPr>
        <p:grpSp>
          <p:nvGrpSpPr>
            <p:cNvPr id="95305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5309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5312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16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317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313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314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315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</p:grpSp>
          <p:sp>
            <p:nvSpPr>
              <p:cNvPr id="95310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5311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95306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5307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5308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</p:grpSp>
      <p:grpSp>
        <p:nvGrpSpPr>
          <p:cNvPr id="49314" name="Group 104"/>
          <p:cNvGrpSpPr>
            <a:grpSpLocks/>
          </p:cNvGrpSpPr>
          <p:nvPr/>
        </p:nvGrpSpPr>
        <p:grpSpPr bwMode="auto">
          <a:xfrm>
            <a:off x="3001964" y="3236913"/>
            <a:ext cx="1316037" cy="1314450"/>
            <a:chOff x="931" y="1941"/>
            <a:chExt cx="829" cy="828"/>
          </a:xfrm>
        </p:grpSpPr>
        <p:sp>
          <p:nvSpPr>
            <p:cNvPr id="95297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8"/>
                  </a:scheme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95298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5299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5300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DHCP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UDP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IP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Eth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Phy</a:t>
                </a:r>
              </a:p>
            </p:txBody>
          </p:sp>
          <p:sp>
            <p:nvSpPr>
              <p:cNvPr id="95301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02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03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04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49317" name="Group 113"/>
          <p:cNvGrpSpPr>
            <a:grpSpLocks/>
          </p:cNvGrpSpPr>
          <p:nvPr/>
        </p:nvGrpSpPr>
        <p:grpSpPr bwMode="auto">
          <a:xfrm>
            <a:off x="1863725" y="3136901"/>
            <a:ext cx="1081088" cy="1217613"/>
            <a:chOff x="1404" y="3105"/>
            <a:chExt cx="681" cy="767"/>
          </a:xfrm>
        </p:grpSpPr>
        <p:grpSp>
          <p:nvGrpSpPr>
            <p:cNvPr id="95262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5267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292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29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296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5293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5294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95268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5286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29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291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287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28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28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</p:grpSp>
          <p:grpSp>
            <p:nvGrpSpPr>
              <p:cNvPr id="95269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284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5285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95270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5271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5275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5278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5282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  <p:sp>
                    <p:nvSpPr>
                      <p:cNvPr id="95283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zh-CN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5279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280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  <p:sp>
                    <p:nvSpPr>
                      <p:cNvPr id="95281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</p:grpSp>
              </p:grpSp>
              <p:sp>
                <p:nvSpPr>
                  <p:cNvPr id="95276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277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  <p:sp>
              <p:nvSpPr>
                <p:cNvPr id="95272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5273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5274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</p:grpSp>
        <p:sp>
          <p:nvSpPr>
            <p:cNvPr id="95263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grpSp>
          <p:nvGrpSpPr>
            <p:cNvPr id="95264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5265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5266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00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  <p:grpSp>
        <p:nvGrpSpPr>
          <p:cNvPr id="49350" name="Group 149"/>
          <p:cNvGrpSpPr>
            <a:grpSpLocks/>
          </p:cNvGrpSpPr>
          <p:nvPr/>
        </p:nvGrpSpPr>
        <p:grpSpPr bwMode="auto">
          <a:xfrm>
            <a:off x="2327276" y="3333751"/>
            <a:ext cx="544513" cy="244475"/>
            <a:chOff x="844" y="3337"/>
            <a:chExt cx="343" cy="154"/>
          </a:xfrm>
        </p:grpSpPr>
        <p:sp>
          <p:nvSpPr>
            <p:cNvPr id="95260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5261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pic>
        <p:nvPicPr>
          <p:cNvPr id="95256" name="Picture 25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29" y="842122"/>
            <a:ext cx="3586956" cy="13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80" name="Rectangle 259"/>
          <p:cNvSpPr>
            <a:spLocks noGrp="1" noChangeArrowheads="1"/>
          </p:cNvSpPr>
          <p:nvPr>
            <p:ph type="title"/>
          </p:nvPr>
        </p:nvSpPr>
        <p:spPr>
          <a:xfrm>
            <a:off x="1847851" y="77789"/>
            <a:ext cx="4354513" cy="942975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DHCP: example</a:t>
            </a:r>
          </a:p>
        </p:txBody>
      </p:sp>
      <p:sp>
        <p:nvSpPr>
          <p:cNvPr id="196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195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4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4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  <p:bldP spid="648344" grpId="0"/>
      <p:bldP spid="648345" grpId="0"/>
      <p:bldP spid="64834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7" name="Picture 22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16" y="815978"/>
            <a:ext cx="3459446" cy="12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1139" y="1158876"/>
            <a:ext cx="3430587" cy="1573213"/>
          </a:xfrm>
        </p:spPr>
        <p:txBody>
          <a:bodyPr>
            <a:normAutofit fontScale="85000" lnSpcReduction="20000"/>
          </a:bodyPr>
          <a:lstStyle/>
          <a:p>
            <a:pPr marL="233363" indent="-233363"/>
            <a:r>
              <a:rPr lang="en-US" altLang="zh-CN" sz="22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 </a:t>
            </a:r>
            <a:r>
              <a:rPr lang="en-US" altLang="zh-CN" sz="2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server formulates DHCP ACK containing </a:t>
            </a:r>
            <a:r>
              <a:rPr lang="en-US" altLang="zh-CN" sz="22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client</a:t>
            </a:r>
            <a:r>
              <a:rPr lang="en-US" altLang="ja-JP" sz="22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's </a:t>
            </a:r>
            <a:r>
              <a:rPr lang="en-US" altLang="ja-JP" sz="2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address, IP address of first-hop router for client, name &amp; IP address of DNS server</a:t>
            </a:r>
          </a:p>
          <a:p>
            <a:pPr marL="233363" indent="-233363"/>
            <a:endParaRPr lang="en-US" altLang="zh-CN" sz="18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96259" name="Freeform 3"/>
          <p:cNvSpPr>
            <a:spLocks/>
          </p:cNvSpPr>
          <p:nvPr/>
        </p:nvSpPr>
        <p:spPr bwMode="auto">
          <a:xfrm>
            <a:off x="2297113" y="1428751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Line 36"/>
          <p:cNvSpPr>
            <a:spLocks noChangeShapeType="1"/>
          </p:cNvSpPr>
          <p:nvPr/>
        </p:nvSpPr>
        <p:spPr bwMode="auto">
          <a:xfrm flipV="1">
            <a:off x="5299076" y="2511426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1" name="Line 43"/>
          <p:cNvSpPr>
            <a:spLocks noChangeShapeType="1"/>
          </p:cNvSpPr>
          <p:nvPr/>
        </p:nvSpPr>
        <p:spPr bwMode="auto">
          <a:xfrm flipV="1">
            <a:off x="4189414" y="2673350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2" name="Line 44"/>
          <p:cNvSpPr>
            <a:spLocks noChangeShapeType="1"/>
          </p:cNvSpPr>
          <p:nvPr/>
        </p:nvSpPr>
        <p:spPr bwMode="auto">
          <a:xfrm flipV="1">
            <a:off x="5448301" y="2368551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3" name="Line 48"/>
          <p:cNvSpPr>
            <a:spLocks noChangeShapeType="1"/>
          </p:cNvSpPr>
          <p:nvPr/>
        </p:nvSpPr>
        <p:spPr bwMode="auto">
          <a:xfrm flipV="1">
            <a:off x="4803776" y="2903539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9364" name="Rectangle 148"/>
          <p:cNvSpPr>
            <a:spLocks noChangeArrowheads="1"/>
          </p:cNvSpPr>
          <p:nvPr/>
        </p:nvSpPr>
        <p:spPr bwMode="auto">
          <a:xfrm>
            <a:off x="6554788" y="2930526"/>
            <a:ext cx="3421062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</a:pPr>
            <a:r>
              <a:rPr lang="en-US" altLang="zh-CN" sz="1900" dirty="0">
                <a:solidFill>
                  <a:srgbClr val="000099"/>
                </a:solidFill>
                <a:latin typeface="Comic Sans MS" panose="030F0702030302020204" pitchFamily="66" charset="0"/>
                <a:cs typeface="ＭＳ Ｐゴシック" panose="020B0600070205080204" pitchFamily="34" charset="-128"/>
              </a:rPr>
              <a:t>encapsulation of DHCP server, frame forwarded to client, </a:t>
            </a:r>
            <a:r>
              <a:rPr lang="en-US" altLang="zh-CN" sz="1900" dirty="0" err="1">
                <a:solidFill>
                  <a:srgbClr val="000099"/>
                </a:solidFill>
                <a:latin typeface="Comic Sans MS" panose="030F0702030302020204" pitchFamily="66" charset="0"/>
                <a:cs typeface="ＭＳ Ｐゴシック" panose="020B0600070205080204" pitchFamily="34" charset="-128"/>
              </a:rPr>
              <a:t>demuxing</a:t>
            </a:r>
            <a:r>
              <a:rPr lang="en-US" altLang="zh-CN" sz="1900" dirty="0">
                <a:solidFill>
                  <a:srgbClr val="000099"/>
                </a:solidFill>
                <a:latin typeface="Comic Sans MS" panose="030F0702030302020204" pitchFamily="66" charset="0"/>
                <a:cs typeface="ＭＳ Ｐゴシック" panose="020B0600070205080204" pitchFamily="34" charset="-128"/>
              </a:rPr>
              <a:t> up to DHCP at client</a:t>
            </a:r>
          </a:p>
        </p:txBody>
      </p:sp>
      <p:sp>
        <p:nvSpPr>
          <p:cNvPr id="50188" name="Rectangle 152"/>
          <p:cNvSpPr>
            <a:spLocks noGrp="1" noChangeArrowheads="1"/>
          </p:cNvSpPr>
          <p:nvPr>
            <p:ph type="title"/>
          </p:nvPr>
        </p:nvSpPr>
        <p:spPr>
          <a:xfrm>
            <a:off x="1847851" y="77789"/>
            <a:ext cx="4354513" cy="942975"/>
          </a:xfrm>
        </p:spPr>
        <p:txBody>
          <a:bodyPr/>
          <a:lstStyle/>
          <a:p>
            <a:pPr>
              <a:defRPr/>
            </a:pPr>
            <a:r>
              <a:rPr lang="en-US" sz="3600"/>
              <a:t>DHCP: example</a:t>
            </a:r>
          </a:p>
        </p:txBody>
      </p:sp>
      <p:grpSp>
        <p:nvGrpSpPr>
          <p:cNvPr id="96266" name="Group 153"/>
          <p:cNvGrpSpPr>
            <a:grpSpLocks/>
          </p:cNvGrpSpPr>
          <p:nvPr/>
        </p:nvGrpSpPr>
        <p:grpSpPr bwMode="auto">
          <a:xfrm>
            <a:off x="3502025" y="2295525"/>
            <a:ext cx="850900" cy="615950"/>
            <a:chOff x="4420" y="878"/>
            <a:chExt cx="614" cy="458"/>
          </a:xfrm>
        </p:grpSpPr>
        <p:pic>
          <p:nvPicPr>
            <p:cNvPr id="96424" name="Picture 154" descr="laptop_keyboa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425" name="Freeform 155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96426" name="Picture 156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427" name="Freeform 157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8" name="Freeform 158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9" name="Freeform 159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0" name="Freeform 160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1" name="Freeform 161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2" name="Freeform 162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6433" name="Group 163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6440" name="Freeform 16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1" name="Freeform 16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2" name="Freeform 16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3" name="Freeform 16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4" name="Freeform 16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5" name="Freeform 16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6434" name="Freeform 170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5" name="Freeform 171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6" name="Freeform 172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7" name="Freeform 173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8" name="Freeform 174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9" name="Freeform 175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67" name="Text Box 176"/>
          <p:cNvSpPr txBox="1">
            <a:spLocks noChangeArrowheads="1"/>
          </p:cNvSpPr>
          <p:nvPr/>
        </p:nvSpPr>
        <p:spPr bwMode="auto">
          <a:xfrm>
            <a:off x="4086225" y="3967164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i="1" dirty="0">
                <a:solidFill>
                  <a:srgbClr val="0000FF"/>
                </a:solidFill>
              </a:rPr>
              <a:t>router with DHCP </a:t>
            </a:r>
          </a:p>
          <a:p>
            <a:r>
              <a:rPr lang="en-US" altLang="zh-CN" sz="1800" i="1" dirty="0">
                <a:solidFill>
                  <a:srgbClr val="0000FF"/>
                </a:solidFill>
              </a:rPr>
              <a:t>server built into </a:t>
            </a:r>
          </a:p>
          <a:p>
            <a:r>
              <a:rPr lang="en-US" altLang="zh-CN" sz="1800" i="1" dirty="0">
                <a:solidFill>
                  <a:srgbClr val="0000FF"/>
                </a:solidFill>
              </a:rPr>
              <a:t>router</a:t>
            </a:r>
          </a:p>
        </p:txBody>
      </p:sp>
      <p:grpSp>
        <p:nvGrpSpPr>
          <p:cNvPr id="96268" name="Group 177"/>
          <p:cNvGrpSpPr>
            <a:grpSpLocks/>
          </p:cNvGrpSpPr>
          <p:nvPr/>
        </p:nvGrpSpPr>
        <p:grpSpPr bwMode="auto">
          <a:xfrm>
            <a:off x="4198938" y="3525838"/>
            <a:ext cx="1066800" cy="406400"/>
            <a:chOff x="4396" y="1245"/>
            <a:chExt cx="672" cy="248"/>
          </a:xfrm>
        </p:grpSpPr>
        <p:sp>
          <p:nvSpPr>
            <p:cNvPr id="9641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641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641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6419" name="Group 18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6422" name="Freeform 1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23" name="Freeform 1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6420" name="Line 184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1" name="Line 18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269" name="Group 186"/>
          <p:cNvGrpSpPr>
            <a:grpSpLocks/>
          </p:cNvGrpSpPr>
          <p:nvPr/>
        </p:nvGrpSpPr>
        <p:grpSpPr bwMode="auto">
          <a:xfrm>
            <a:off x="4230688" y="3330575"/>
            <a:ext cx="423862" cy="647700"/>
            <a:chOff x="4140" y="429"/>
            <a:chExt cx="1425" cy="2396"/>
          </a:xfrm>
        </p:grpSpPr>
        <p:sp>
          <p:nvSpPr>
            <p:cNvPr id="96384" name="Freeform 18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5" name="Rectangle 188"/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386" name="Freeform 18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7" name="Freeform 19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8" name="Rectangle 191"/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grpSp>
          <p:nvGrpSpPr>
            <p:cNvPr id="96389" name="Group 19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414" name="AutoShape 193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6415" name="AutoShape 194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96390" name="Rectangle 195"/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grpSp>
          <p:nvGrpSpPr>
            <p:cNvPr id="96391" name="Group 19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412" name="AutoShape 19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6413" name="AutoShape 198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96392" name="Rectangle 199"/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393" name="Rectangle 200"/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grpSp>
          <p:nvGrpSpPr>
            <p:cNvPr id="96394" name="Group 20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410" name="AutoShape 202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6411" name="AutoShape 203"/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96395" name="Freeform 20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6396" name="Group 20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408" name="AutoShape 206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6409" name="AutoShape 207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96397" name="Rectangle 208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398" name="Freeform 20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9" name="Freeform 21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0" name="Oval 211"/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401" name="Freeform 21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2" name="AutoShape 21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403" name="AutoShape 214"/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404" name="Oval 215"/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405" name="Oval 216"/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6406" name="Oval 217"/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407" name="Rectangle 218"/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</p:grpSp>
      <p:sp>
        <p:nvSpPr>
          <p:cNvPr id="96270" name="Line 36"/>
          <p:cNvSpPr>
            <a:spLocks noChangeShapeType="1"/>
          </p:cNvSpPr>
          <p:nvPr/>
        </p:nvSpPr>
        <p:spPr bwMode="auto">
          <a:xfrm flipV="1">
            <a:off x="5299076" y="2500314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6271" name="Group 220"/>
          <p:cNvGrpSpPr>
            <a:grpSpLocks/>
          </p:cNvGrpSpPr>
          <p:nvPr/>
        </p:nvGrpSpPr>
        <p:grpSpPr bwMode="auto">
          <a:xfrm>
            <a:off x="4664076" y="2598739"/>
            <a:ext cx="963613" cy="300037"/>
            <a:chOff x="4410" y="1365"/>
            <a:chExt cx="663" cy="224"/>
          </a:xfrm>
        </p:grpSpPr>
        <p:sp>
          <p:nvSpPr>
            <p:cNvPr id="96379" name="Rectangle 22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380" name="AutoShape 222"/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381" name="Freeform 22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2" name="Freeform 22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83" name="Freeform 22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1876425" y="3319463"/>
            <a:ext cx="1081088" cy="1166812"/>
            <a:chOff x="42" y="744"/>
            <a:chExt cx="681" cy="735"/>
          </a:xfrm>
        </p:grpSpPr>
        <p:grpSp>
          <p:nvGrpSpPr>
            <p:cNvPr id="96347" name="Group 54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6349" name="Group 5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6374" name="Group 5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6377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78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6375" name="Rectangle 5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6376" name="Rectangle 6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96350" name="Group 6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6368" name="Group 6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6372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73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6369" name="Group 6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637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71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</p:grpSp>
          <p:grpSp>
            <p:nvGrpSpPr>
              <p:cNvPr id="96351" name="Group 6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6366" name="Rectangle 6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6367" name="Rectangle 7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96352" name="Group 7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6353" name="Group 7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6357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6360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6364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  <p:sp>
                    <p:nvSpPr>
                      <p:cNvPr id="96365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zh-CN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6361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6362" name="Rectangle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  <p:sp>
                    <p:nvSpPr>
                      <p:cNvPr id="96363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</p:grpSp>
              </p:grpSp>
              <p:sp>
                <p:nvSpPr>
                  <p:cNvPr id="9635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5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  <p:sp>
              <p:nvSpPr>
                <p:cNvPr id="96354" name="Rectangle 8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6355" name="Rectangle 8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6356" name="Rectangle 8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</p:grpSp>
        <p:sp>
          <p:nvSpPr>
            <p:cNvPr id="96348" name="AutoShape 85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</p:grpSp>
      <p:grpSp>
        <p:nvGrpSpPr>
          <p:cNvPr id="25" name="Group 86"/>
          <p:cNvGrpSpPr>
            <a:grpSpLocks/>
          </p:cNvGrpSpPr>
          <p:nvPr/>
        </p:nvGrpSpPr>
        <p:grpSpPr bwMode="auto">
          <a:xfrm>
            <a:off x="1973264" y="4405314"/>
            <a:ext cx="1081087" cy="244475"/>
            <a:chOff x="504" y="3523"/>
            <a:chExt cx="681" cy="154"/>
          </a:xfrm>
        </p:grpSpPr>
        <p:grpSp>
          <p:nvGrpSpPr>
            <p:cNvPr id="96334" name="Group 87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6338" name="Group 88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6341" name="Group 89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6345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46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6342" name="Group 92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634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44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</p:grpSp>
          <p:sp>
            <p:nvSpPr>
              <p:cNvPr id="96339" name="Rectangle 95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6340" name="Rectangle 96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96335" name="Rectangle 97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336" name="Rectangle 98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337" name="Rectangle 99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</p:grpSp>
      <p:grpSp>
        <p:nvGrpSpPr>
          <p:cNvPr id="30" name="Group 100"/>
          <p:cNvGrpSpPr>
            <a:grpSpLocks/>
          </p:cNvGrpSpPr>
          <p:nvPr/>
        </p:nvGrpSpPr>
        <p:grpSpPr bwMode="auto">
          <a:xfrm>
            <a:off x="3001964" y="3236913"/>
            <a:ext cx="1316037" cy="1314450"/>
            <a:chOff x="931" y="1941"/>
            <a:chExt cx="829" cy="828"/>
          </a:xfrm>
        </p:grpSpPr>
        <p:sp>
          <p:nvSpPr>
            <p:cNvPr id="96326" name="Freeform 101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96327" name="Group 102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6328" name="Rectangle 103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6329" name="Text Box 104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DHCP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UDP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IP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Eth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Phy</a:t>
                </a:r>
              </a:p>
            </p:txBody>
          </p:sp>
          <p:sp>
            <p:nvSpPr>
              <p:cNvPr id="96330" name="Line 105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6331" name="Line 106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6332" name="Line 107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6333" name="Line 108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649216" name="Group 145"/>
          <p:cNvGrpSpPr>
            <a:grpSpLocks/>
          </p:cNvGrpSpPr>
          <p:nvPr/>
        </p:nvGrpSpPr>
        <p:grpSpPr bwMode="auto">
          <a:xfrm>
            <a:off x="2327276" y="3344864"/>
            <a:ext cx="544513" cy="244475"/>
            <a:chOff x="844" y="3337"/>
            <a:chExt cx="343" cy="154"/>
          </a:xfrm>
        </p:grpSpPr>
        <p:sp>
          <p:nvSpPr>
            <p:cNvPr id="96324" name="Rectangle 146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325" name="Text Box 147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649217" name="Group 44"/>
          <p:cNvGrpSpPr>
            <a:grpSpLocks/>
          </p:cNvGrpSpPr>
          <p:nvPr/>
        </p:nvGrpSpPr>
        <p:grpSpPr bwMode="auto">
          <a:xfrm>
            <a:off x="2719388" y="1247775"/>
            <a:ext cx="976312" cy="1460500"/>
            <a:chOff x="651" y="681"/>
            <a:chExt cx="615" cy="920"/>
          </a:xfrm>
        </p:grpSpPr>
        <p:sp>
          <p:nvSpPr>
            <p:cNvPr id="96316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96317" name="Group 46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631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6319" name="Text Box 4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DHCP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UDP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IP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Eth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Phy</a:t>
                </a:r>
              </a:p>
            </p:txBody>
          </p:sp>
          <p:sp>
            <p:nvSpPr>
              <p:cNvPr id="9632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632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632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632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649220" name="Group 109"/>
          <p:cNvGrpSpPr>
            <a:grpSpLocks/>
          </p:cNvGrpSpPr>
          <p:nvPr/>
        </p:nvGrpSpPr>
        <p:grpSpPr bwMode="auto">
          <a:xfrm>
            <a:off x="1595439" y="1136651"/>
            <a:ext cx="1081087" cy="1217613"/>
            <a:chOff x="1404" y="3105"/>
            <a:chExt cx="681" cy="767"/>
          </a:xfrm>
        </p:grpSpPr>
        <p:grpSp>
          <p:nvGrpSpPr>
            <p:cNvPr id="96281" name="Group 110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6286" name="Group 111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6311" name="Group 112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6314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15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6312" name="Rectangle 115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6313" name="Rectangle 116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96287" name="Group 117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6305" name="Group 11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6309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10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6306" name="Group 12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6307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0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</p:grpSp>
          <p:grpSp>
            <p:nvGrpSpPr>
              <p:cNvPr id="96288" name="Group 124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6303" name="Rectangle 125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6304" name="Rectangle 126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96289" name="Group 127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6290" name="Group 128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6294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6297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6301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  <p:sp>
                    <p:nvSpPr>
                      <p:cNvPr id="96302" name="Text Box 1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zh-CN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6298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6299" name="Rectangle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  <p:sp>
                    <p:nvSpPr>
                      <p:cNvPr id="96300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</p:grpSp>
              </p:grpSp>
              <p:sp>
                <p:nvSpPr>
                  <p:cNvPr id="96295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296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  <p:sp>
              <p:nvSpPr>
                <p:cNvPr id="96291" name="Rectangle 13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6292" name="Rectangle 139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6293" name="Rectangle 140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</p:grpSp>
        <p:sp>
          <p:nvSpPr>
            <p:cNvPr id="96282" name="AutoShape 141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grpSp>
          <p:nvGrpSpPr>
            <p:cNvPr id="96283" name="Group 142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6284" name="Rectangle 14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6285" name="Text Box 14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00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  <p:sp>
        <p:nvSpPr>
          <p:cNvPr id="649442" name="Rectangle 226"/>
          <p:cNvSpPr>
            <a:spLocks noChangeArrowheads="1"/>
          </p:cNvSpPr>
          <p:nvPr/>
        </p:nvSpPr>
        <p:spPr bwMode="auto">
          <a:xfrm>
            <a:off x="6550026" y="4230689"/>
            <a:ext cx="3421063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3363" indent="-233363" fontAlgn="base">
              <a:lnSpc>
                <a:spcPct val="8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19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client now knows its IP address, name and IP address of DSN server, IP address of its first-hop router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200" dirty="0"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1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190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  <p:bldP spid="649364" grpId="0" build="p"/>
      <p:bldP spid="64944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1017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2775" y="174625"/>
            <a:ext cx="3703638" cy="1143000"/>
          </a:xfrm>
        </p:spPr>
        <p:txBody>
          <a:bodyPr>
            <a:normAutofit fontScale="90000"/>
          </a:bodyPr>
          <a:lstStyle/>
          <a:p>
            <a:pPr>
              <a:lnSpc>
                <a:spcPct val="75000"/>
              </a:lnSpc>
              <a:defRPr/>
            </a:pPr>
            <a:r>
              <a:rPr lang="en-US" sz="3600"/>
              <a:t>DHCP: Wireshark output </a:t>
            </a:r>
            <a:r>
              <a:rPr lang="en-US"/>
              <a:t>(home LAN)</a:t>
            </a:r>
          </a:p>
        </p:txBody>
      </p:sp>
      <p:sp>
        <p:nvSpPr>
          <p:cNvPr id="97283" name="Text Box 4"/>
          <p:cNvSpPr txBox="1">
            <a:spLocks noChangeArrowheads="1"/>
          </p:cNvSpPr>
          <p:nvPr/>
        </p:nvSpPr>
        <p:spPr bwMode="auto">
          <a:xfrm>
            <a:off x="6094414" y="500063"/>
            <a:ext cx="44926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200" dirty="0"/>
              <a:t>Message type: </a:t>
            </a:r>
            <a:r>
              <a:rPr lang="en-US" altLang="zh-CN" sz="1200" b="1" dirty="0">
                <a:solidFill>
                  <a:srgbClr val="FF0000"/>
                </a:solidFill>
              </a:rPr>
              <a:t>Boot Reply (2)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Hardware type: Ethernet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Hardware address length: 6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Hops: 0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Transaction ID: 0x6b3a11b7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Seconds elapsed: 0</a:t>
            </a:r>
          </a:p>
          <a:p>
            <a:pPr>
              <a:lnSpc>
                <a:spcPct val="90000"/>
              </a:lnSpc>
            </a:pPr>
            <a:r>
              <a:rPr lang="en-US" altLang="zh-CN" sz="1200" dirty="0" err="1"/>
              <a:t>Bootp</a:t>
            </a:r>
            <a:r>
              <a:rPr lang="en-US" altLang="zh-CN" sz="1200" dirty="0"/>
              <a:t> flags: 0x0000 (Unicast)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Client IP address: 192.168.1.101 (192.168.1.101)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Your (client)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Next server IP address: 192.168.1.1 (192.168.1.1)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Relay agent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Client MAC address: Wistron_23:68:8a (00:16:d3:23:68:8a)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Server host name not given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Boot file name not given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Magic cookie: (OK)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Option: (t=53,l=1) DHCP Message Type = DHCP ACK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Option: (t=54,l=4) Server Identifier = 192.168.1.1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Option: (t=1,l=4) Subnet Mask = 255.255.255.0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Option: (t=3,l=4) Router = 192.168.1.1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Option: (6) Domain Name Server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     Length: 12; Value: 445747E2445749F244574092; 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      IP Address: 68.87.71.226;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      IP Address: 68.87.73.242; 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      IP Address: 68.87.64.146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Option: (t=15,l=20) Domain Name = 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"hsd1.ma.comcast.net."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1000" dirty="0"/>
          </a:p>
        </p:txBody>
      </p:sp>
      <p:sp>
        <p:nvSpPr>
          <p:cNvPr id="97284" name="Line 5"/>
          <p:cNvSpPr>
            <a:spLocks noChangeShapeType="1"/>
          </p:cNvSpPr>
          <p:nvPr/>
        </p:nvSpPr>
        <p:spPr bwMode="auto">
          <a:xfrm>
            <a:off x="6046789" y="298451"/>
            <a:ext cx="9525" cy="62769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285" name="Text Box 6"/>
          <p:cNvSpPr txBox="1">
            <a:spLocks noChangeArrowheads="1"/>
          </p:cNvSpPr>
          <p:nvPr/>
        </p:nvSpPr>
        <p:spPr bwMode="auto">
          <a:xfrm>
            <a:off x="9158289" y="485775"/>
            <a:ext cx="846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CC0000"/>
                </a:solidFill>
              </a:rPr>
              <a:t>reply</a:t>
            </a:r>
          </a:p>
        </p:txBody>
      </p:sp>
      <p:sp>
        <p:nvSpPr>
          <p:cNvPr id="97286" name="Text Box 7"/>
          <p:cNvSpPr txBox="1">
            <a:spLocks noChangeArrowheads="1"/>
          </p:cNvSpPr>
          <p:nvPr/>
        </p:nvSpPr>
        <p:spPr bwMode="auto">
          <a:xfrm>
            <a:off x="1681163" y="1506539"/>
            <a:ext cx="43942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200" dirty="0"/>
              <a:t>Message type: </a:t>
            </a:r>
            <a:r>
              <a:rPr lang="en-US" altLang="zh-CN" sz="1200" b="1" u="sng" dirty="0">
                <a:solidFill>
                  <a:srgbClr val="FF0000"/>
                </a:solidFill>
              </a:rPr>
              <a:t>Boot Request (1)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Hardware type: Ethernet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Hardware address length: 6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Hops: 0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Transaction ID: 0x6b3a11b7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Seconds elapsed: 0</a:t>
            </a:r>
          </a:p>
          <a:p>
            <a:pPr>
              <a:lnSpc>
                <a:spcPct val="90000"/>
              </a:lnSpc>
            </a:pPr>
            <a:r>
              <a:rPr lang="en-US" altLang="zh-CN" sz="1200" dirty="0" err="1"/>
              <a:t>Bootp</a:t>
            </a:r>
            <a:r>
              <a:rPr lang="en-US" altLang="zh-CN" sz="1200" dirty="0"/>
              <a:t> flags: 0x0000 (Unicast)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Client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Your (client)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Next server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Relay agent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Client MAC address: Wistron_23:68:8a (00:16:d3:23:68:8a)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Server host name not given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Boot file name not given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Magic cookie: (OK)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Option: (t=53,l=1) </a:t>
            </a:r>
            <a:r>
              <a:rPr lang="en-US" altLang="zh-CN" sz="1200" b="1" dirty="0">
                <a:solidFill>
                  <a:srgbClr val="FF0000"/>
                </a:solidFill>
              </a:rPr>
              <a:t>DHCP Message Type = DHCP Request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Option: (61) Client identifier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     Length: 7; Value: 010016D323688A; 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     Hardware type: Ethernet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     Client MAC address: Wistron_23:68:8a (00:16:d3:23:68:8a)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Option: (t=50,l=4) Requested IP Address = 192.168.1.101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Option: (t=12,l=5) Host Name = </a:t>
            </a:r>
            <a:r>
              <a:rPr lang="en-US" altLang="zh-CN" sz="1200" dirty="0" smtClean="0"/>
              <a:t>"nomad"</a:t>
            </a:r>
            <a:endParaRPr lang="en-US" altLang="zh-CN" sz="1200" dirty="0"/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Option: (55) Parameter Request List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     Length: 11; Value: 010F03062C2E2F1F21F92B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     </a:t>
            </a:r>
            <a:r>
              <a:rPr lang="en-US" altLang="zh-CN" sz="1200" b="1" dirty="0">
                <a:solidFill>
                  <a:srgbClr val="FF0000"/>
                </a:solidFill>
              </a:rPr>
              <a:t>1 = Subnet Mask; 15 = Domain Name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     3 = Router; 6 = Domain Name Server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     44 = NetBIOS over TCP/IP Name Server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     ……</a:t>
            </a:r>
          </a:p>
        </p:txBody>
      </p:sp>
      <p:sp>
        <p:nvSpPr>
          <p:cNvPr id="97287" name="Text Box 8"/>
          <p:cNvSpPr txBox="1">
            <a:spLocks noChangeArrowheads="1"/>
          </p:cNvSpPr>
          <p:nvPr/>
        </p:nvSpPr>
        <p:spPr bwMode="auto">
          <a:xfrm>
            <a:off x="4137025" y="1885950"/>
            <a:ext cx="1201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CC0000"/>
                </a:solidFill>
              </a:rPr>
              <a:t>request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857250"/>
            <a:ext cx="6169694" cy="12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338" y="163514"/>
            <a:ext cx="7772400" cy="930275"/>
          </a:xfrm>
        </p:spPr>
        <p:txBody>
          <a:bodyPr/>
          <a:lstStyle/>
          <a:p>
            <a:r>
              <a:rPr lang="en-US" altLang="zh-CN" smtClean="0">
                <a:ea typeface="ＭＳ Ｐゴシック" panose="020B0600070205080204" pitchFamily="34" charset="-128"/>
              </a:rPr>
              <a:t>IP addresses: how to get one?</a:t>
            </a:r>
            <a:endParaRPr lang="en-US" altLang="zh-CN" sz="4800">
              <a:ea typeface="ＭＳ Ｐゴシック" panose="020B0600070205080204" pitchFamily="34" charset="-128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1363" y="1343025"/>
            <a:ext cx="8077200" cy="18097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how does 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subnet part of IP </a:t>
            </a:r>
            <a:r>
              <a:rPr lang="en-US" altLang="zh-CN" dirty="0" err="1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addr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gets allocated portion of its provider ISP</a:t>
            </a:r>
            <a:r>
              <a:rPr lang="en-US" altLang="ja-JP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's address space</a:t>
            </a:r>
            <a:endParaRPr lang="en-US" altLang="zh-CN" sz="24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116138" y="3514726"/>
            <a:ext cx="8551862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 smtClean="0">
                <a:solidFill>
                  <a:srgbClr val="000099"/>
                </a:solidFill>
              </a:rPr>
              <a:t>ISP's </a:t>
            </a:r>
            <a:r>
              <a:rPr lang="en-US" altLang="zh-CN" sz="1800" dirty="0">
                <a:solidFill>
                  <a:srgbClr val="000099"/>
                </a:solidFill>
              </a:rPr>
              <a:t>block          </a:t>
            </a:r>
            <a:r>
              <a:rPr lang="en-US" altLang="zh-CN" sz="1800" u="sng" dirty="0">
                <a:solidFill>
                  <a:srgbClr val="000099"/>
                </a:solidFill>
              </a:rPr>
              <a:t>11001000  00010111  0001</a:t>
            </a:r>
            <a:r>
              <a:rPr lang="en-US" altLang="zh-CN" sz="1800" dirty="0">
                <a:solidFill>
                  <a:srgbClr val="000099"/>
                </a:solidFill>
              </a:rPr>
              <a:t>0000  00000000    200.23.16.0/20</a:t>
            </a:r>
            <a:r>
              <a:rPr lang="en-US" altLang="zh-CN" sz="1800" dirty="0">
                <a:solidFill>
                  <a:schemeClr val="accent2"/>
                </a:solidFill>
              </a:rPr>
              <a:t> </a:t>
            </a:r>
          </a:p>
          <a:p>
            <a:endParaRPr lang="en-US" altLang="zh-CN" sz="1800" dirty="0"/>
          </a:p>
          <a:p>
            <a:r>
              <a:rPr lang="en-US" altLang="zh-CN" sz="1800" dirty="0"/>
              <a:t>Organization 0    </a:t>
            </a:r>
            <a:r>
              <a:rPr lang="en-US" altLang="zh-CN" sz="1800" u="sng" dirty="0"/>
              <a:t>11001000  00010111  0001000</a:t>
            </a:r>
            <a:r>
              <a:rPr lang="en-US" altLang="zh-CN" sz="1800" dirty="0"/>
              <a:t>0  00000000    200.23.16.0/23 </a:t>
            </a:r>
          </a:p>
          <a:p>
            <a:r>
              <a:rPr lang="en-US" altLang="zh-CN" sz="1800" dirty="0"/>
              <a:t>Organization 1    </a:t>
            </a:r>
            <a:r>
              <a:rPr lang="en-US" altLang="zh-CN" sz="1800" u="sng" dirty="0"/>
              <a:t>11001000  00010111  0001001</a:t>
            </a:r>
            <a:r>
              <a:rPr lang="en-US" altLang="zh-CN" sz="1800" dirty="0"/>
              <a:t>0  00000000    200.23.18.0/23 </a:t>
            </a:r>
          </a:p>
          <a:p>
            <a:r>
              <a:rPr lang="en-US" altLang="zh-CN" sz="1800" dirty="0"/>
              <a:t>Organization 2    </a:t>
            </a:r>
            <a:r>
              <a:rPr lang="en-US" altLang="zh-CN" sz="1800" u="sng" dirty="0"/>
              <a:t>11001000  00010111  0001010</a:t>
            </a:r>
            <a:r>
              <a:rPr lang="en-US" altLang="zh-CN" sz="1800" dirty="0"/>
              <a:t>0  00000000    200.23.20.0/23 </a:t>
            </a:r>
          </a:p>
          <a:p>
            <a:r>
              <a:rPr lang="en-US" altLang="zh-CN" sz="1800" dirty="0"/>
              <a:t>   ...                                          …..                                   ….                ….</a:t>
            </a:r>
          </a:p>
          <a:p>
            <a:r>
              <a:rPr lang="en-US" altLang="zh-CN" sz="1800" dirty="0"/>
              <a:t>Organization 7    </a:t>
            </a:r>
            <a:r>
              <a:rPr lang="en-US" altLang="zh-CN" sz="1800" u="sng" dirty="0"/>
              <a:t>11001000  00010111  0001111</a:t>
            </a:r>
            <a:r>
              <a:rPr lang="en-US" altLang="zh-CN" sz="1800" dirty="0"/>
              <a:t>0  00000000    200.23.30.0/23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endParaRPr lang="en-US" altLang="zh-CN" sz="1800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152646"/>
            <a:ext cx="8791127" cy="985837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ea typeface="ＭＳ Ｐゴシック" panose="020B0600070205080204" pitchFamily="34" charset="-128"/>
              </a:rPr>
              <a:t>Hierarchical addressing: route aggregation</a:t>
            </a:r>
            <a:endParaRPr lang="en-US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99330" name="Freeform 3"/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31" name="Line 4"/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34" name="Freeform 7"/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35" name="Text Box 8"/>
          <p:cNvSpPr txBox="1">
            <a:spLocks noChangeArrowheads="1"/>
          </p:cNvSpPr>
          <p:nvPr/>
        </p:nvSpPr>
        <p:spPr bwMode="auto">
          <a:xfrm>
            <a:off x="6931026" y="3294064"/>
            <a:ext cx="17171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400" dirty="0" smtClean="0">
                <a:solidFill>
                  <a:srgbClr val="0000FF"/>
                </a:solidFill>
              </a:rPr>
              <a:t>"Send </a:t>
            </a:r>
            <a:r>
              <a:rPr lang="en-US" altLang="ja-JP" sz="1400" dirty="0">
                <a:solidFill>
                  <a:srgbClr val="0000FF"/>
                </a:solidFill>
              </a:rPr>
              <a:t>me anything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with addresses 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beginning 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200.23.16.0/20</a:t>
            </a:r>
            <a:r>
              <a:rPr lang="en-US" altLang="ja-JP" sz="1400" dirty="0" smtClean="0">
                <a:solidFill>
                  <a:srgbClr val="0000FF"/>
                </a:solidFill>
              </a:rPr>
              <a:t>"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grpSp>
        <p:nvGrpSpPr>
          <p:cNvPr id="99336" name="Group 9"/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99372" name="Freeform 10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9373" name="Text Box 11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200.23.16.0/23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99337" name="Group 12"/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99370" name="Freeform 1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9371" name="Text Box 14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200.23.18.0/23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99338" name="Group 15"/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99368" name="Freeform 1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9369" name="Text Box 17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200.23.30.0/23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99339" name="Text Box 18"/>
          <p:cNvSpPr txBox="1">
            <a:spLocks noChangeArrowheads="1"/>
          </p:cNvSpPr>
          <p:nvPr/>
        </p:nvSpPr>
        <p:spPr bwMode="auto">
          <a:xfrm>
            <a:off x="5130800" y="3998913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Fly-By-Night-ISP</a:t>
            </a:r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99340" name="Freeform 19"/>
          <p:cNvSpPr>
            <a:spLocks/>
          </p:cNvSpPr>
          <p:nvPr/>
        </p:nvSpPr>
        <p:spPr bwMode="auto">
          <a:xfrm>
            <a:off x="8693151" y="309562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41" name="Text Box 20"/>
          <p:cNvSpPr txBox="1">
            <a:spLocks noChangeArrowheads="1"/>
          </p:cNvSpPr>
          <p:nvPr/>
        </p:nvSpPr>
        <p:spPr bwMode="auto">
          <a:xfrm>
            <a:off x="2282826" y="250348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Organization 0</a:t>
            </a:r>
          </a:p>
        </p:txBody>
      </p:sp>
      <p:sp>
        <p:nvSpPr>
          <p:cNvPr id="99342" name="Text Box 21"/>
          <p:cNvSpPr txBox="1">
            <a:spLocks noChangeArrowheads="1"/>
          </p:cNvSpPr>
          <p:nvPr/>
        </p:nvSpPr>
        <p:spPr bwMode="auto">
          <a:xfrm>
            <a:off x="2311401" y="4513263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Organization 7</a:t>
            </a:r>
          </a:p>
        </p:txBody>
      </p:sp>
      <p:sp>
        <p:nvSpPr>
          <p:cNvPr id="99343" name="Text Box 22"/>
          <p:cNvSpPr txBox="1">
            <a:spLocks noChangeArrowheads="1"/>
          </p:cNvSpPr>
          <p:nvPr/>
        </p:nvSpPr>
        <p:spPr bwMode="auto">
          <a:xfrm>
            <a:off x="8931276" y="4322763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Internet</a:t>
            </a:r>
          </a:p>
        </p:txBody>
      </p:sp>
      <p:sp>
        <p:nvSpPr>
          <p:cNvPr id="99344" name="Text Box 23"/>
          <p:cNvSpPr txBox="1">
            <a:spLocks noChangeArrowheads="1"/>
          </p:cNvSpPr>
          <p:nvPr/>
        </p:nvSpPr>
        <p:spPr bwMode="auto">
          <a:xfrm>
            <a:off x="2292351" y="315118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Organization 1</a:t>
            </a:r>
          </a:p>
        </p:txBody>
      </p:sp>
      <p:sp>
        <p:nvSpPr>
          <p:cNvPr id="99345" name="Freeform 24"/>
          <p:cNvSpPr>
            <a:spLocks/>
          </p:cNvSpPr>
          <p:nvPr/>
        </p:nvSpPr>
        <p:spPr bwMode="auto">
          <a:xfrm>
            <a:off x="5040314" y="488156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46" name="Text Box 25"/>
          <p:cNvSpPr txBox="1">
            <a:spLocks noChangeArrowheads="1"/>
          </p:cNvSpPr>
          <p:nvPr/>
        </p:nvSpPr>
        <p:spPr bwMode="auto">
          <a:xfrm>
            <a:off x="5340350" y="5256213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ISPs-R-Us</a:t>
            </a:r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99347" name="Freeform 26"/>
          <p:cNvSpPr>
            <a:spLocks/>
          </p:cNvSpPr>
          <p:nvPr/>
        </p:nvSpPr>
        <p:spPr bwMode="auto">
          <a:xfrm flipV="1">
            <a:off x="6765925" y="490220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48" name="Line 27"/>
          <p:cNvSpPr>
            <a:spLocks noChangeShapeType="1"/>
          </p:cNvSpPr>
          <p:nvPr/>
        </p:nvSpPr>
        <p:spPr bwMode="auto">
          <a:xfrm>
            <a:off x="4556126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49" name="Line 28"/>
          <p:cNvSpPr>
            <a:spLocks noChangeShapeType="1"/>
          </p:cNvSpPr>
          <p:nvPr/>
        </p:nvSpPr>
        <p:spPr bwMode="auto">
          <a:xfrm flipV="1">
            <a:off x="4403726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50" name="Line 29"/>
          <p:cNvSpPr>
            <a:spLocks noChangeShapeType="1"/>
          </p:cNvSpPr>
          <p:nvPr/>
        </p:nvSpPr>
        <p:spPr bwMode="auto">
          <a:xfrm flipV="1">
            <a:off x="4841875" y="5759451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51" name="Text Box 30"/>
          <p:cNvSpPr txBox="1">
            <a:spLocks noChangeArrowheads="1"/>
          </p:cNvSpPr>
          <p:nvPr/>
        </p:nvSpPr>
        <p:spPr bwMode="auto">
          <a:xfrm>
            <a:off x="7054851" y="5151439"/>
            <a:ext cx="17171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400" dirty="0" smtClean="0">
                <a:solidFill>
                  <a:srgbClr val="0000FF"/>
                </a:solidFill>
              </a:rPr>
              <a:t>"Send </a:t>
            </a:r>
            <a:r>
              <a:rPr lang="en-US" altLang="ja-JP" sz="1400" dirty="0">
                <a:solidFill>
                  <a:srgbClr val="0000FF"/>
                </a:solidFill>
              </a:rPr>
              <a:t>me anything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with addresses 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beginning </a:t>
            </a:r>
          </a:p>
          <a:p>
            <a:r>
              <a:rPr lang="en-US" altLang="zh-CN" sz="1400" dirty="0" smtClean="0">
                <a:solidFill>
                  <a:srgbClr val="0000FF"/>
                </a:solidFill>
              </a:rPr>
              <a:t>199.31.0.0/16</a:t>
            </a:r>
            <a:r>
              <a:rPr lang="en-US" altLang="ja-JP" sz="1400" dirty="0" smtClean="0">
                <a:solidFill>
                  <a:srgbClr val="0000FF"/>
                </a:solidFill>
              </a:rPr>
              <a:t>"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grpSp>
        <p:nvGrpSpPr>
          <p:cNvPr id="99352" name="Group 31"/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99366" name="Freeform 32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9367" name="Text Box 33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200.23.20.0/23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99353" name="Text Box 34"/>
          <p:cNvSpPr txBox="1">
            <a:spLocks noChangeArrowheads="1"/>
          </p:cNvSpPr>
          <p:nvPr/>
        </p:nvSpPr>
        <p:spPr bwMode="auto">
          <a:xfrm>
            <a:off x="2311401" y="374173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Organization 2</a:t>
            </a:r>
          </a:p>
        </p:txBody>
      </p:sp>
      <p:grpSp>
        <p:nvGrpSpPr>
          <p:cNvPr id="99354" name="Group 35"/>
          <p:cNvGrpSpPr>
            <a:grpSpLocks/>
          </p:cNvGrpSpPr>
          <p:nvPr/>
        </p:nvGrpSpPr>
        <p:grpSpPr bwMode="auto">
          <a:xfrm>
            <a:off x="3679826" y="4198939"/>
            <a:ext cx="257175" cy="663575"/>
            <a:chOff x="870" y="2941"/>
            <a:chExt cx="162" cy="418"/>
          </a:xfrm>
        </p:grpSpPr>
        <p:sp>
          <p:nvSpPr>
            <p:cNvPr id="99363" name="Text Box 36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99364" name="Text Box 37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99365" name="Text Box 38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99355" name="Group 39"/>
          <p:cNvGrpSpPr>
            <a:grpSpLocks/>
          </p:cNvGrpSpPr>
          <p:nvPr/>
        </p:nvGrpSpPr>
        <p:grpSpPr bwMode="auto">
          <a:xfrm>
            <a:off x="4708526" y="3903664"/>
            <a:ext cx="257175" cy="663575"/>
            <a:chOff x="870" y="2941"/>
            <a:chExt cx="162" cy="418"/>
          </a:xfrm>
        </p:grpSpPr>
        <p:sp>
          <p:nvSpPr>
            <p:cNvPr id="99360" name="Text Box 40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99361" name="Text Box 41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99362" name="Text Box 42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</p:grpSp>
      <p:sp>
        <p:nvSpPr>
          <p:cNvPr id="99356" name="Text Box 43"/>
          <p:cNvSpPr txBox="1">
            <a:spLocks noChangeArrowheads="1"/>
          </p:cNvSpPr>
          <p:nvPr/>
        </p:nvSpPr>
        <p:spPr bwMode="auto">
          <a:xfrm>
            <a:off x="1250287" y="1245054"/>
            <a:ext cx="102280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hierarchical addressing allows efficient advertisement of routing </a:t>
            </a:r>
          </a:p>
          <a:p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information:</a:t>
            </a:r>
          </a:p>
        </p:txBody>
      </p:sp>
      <p:pic>
        <p:nvPicPr>
          <p:cNvPr id="99357" name="Picture 4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979713"/>
            <a:ext cx="8682733" cy="7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Freeform 45"/>
          <p:cNvSpPr>
            <a:spLocks/>
          </p:cNvSpPr>
          <p:nvPr/>
        </p:nvSpPr>
        <p:spPr bwMode="auto">
          <a:xfrm>
            <a:off x="8704264" y="3084514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54" name="Text Box 3"/>
          <p:cNvSpPr txBox="1">
            <a:spLocks noChangeArrowheads="1"/>
          </p:cNvSpPr>
          <p:nvPr/>
        </p:nvSpPr>
        <p:spPr bwMode="auto">
          <a:xfrm>
            <a:off x="2195514" y="1463675"/>
            <a:ext cx="7984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ISPs-R-Us has a more specific route to Organization 1</a:t>
            </a:r>
          </a:p>
        </p:txBody>
      </p:sp>
      <p:sp>
        <p:nvSpPr>
          <p:cNvPr id="100355" name="Freeform 4"/>
          <p:cNvSpPr>
            <a:spLocks/>
          </p:cNvSpPr>
          <p:nvPr/>
        </p:nvSpPr>
        <p:spPr bwMode="auto">
          <a:xfrm>
            <a:off x="6699250" y="411480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56" name="Line 5"/>
          <p:cNvSpPr>
            <a:spLocks noChangeShapeType="1"/>
          </p:cNvSpPr>
          <p:nvPr/>
        </p:nvSpPr>
        <p:spPr bwMode="auto">
          <a:xfrm flipV="1">
            <a:off x="4356100" y="4391025"/>
            <a:ext cx="895350" cy="457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 flipV="1">
            <a:off x="4718051" y="5667375"/>
            <a:ext cx="333375" cy="2476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58" name="Line 7"/>
          <p:cNvSpPr>
            <a:spLocks noChangeShapeType="1"/>
          </p:cNvSpPr>
          <p:nvPr/>
        </p:nvSpPr>
        <p:spPr bwMode="auto">
          <a:xfrm>
            <a:off x="4451351" y="2981325"/>
            <a:ext cx="847725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59" name="Freeform 8"/>
          <p:cNvSpPr>
            <a:spLocks/>
          </p:cNvSpPr>
          <p:nvPr/>
        </p:nvSpPr>
        <p:spPr bwMode="auto">
          <a:xfrm>
            <a:off x="5097464" y="356076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60" name="Text Box 9"/>
          <p:cNvSpPr txBox="1">
            <a:spLocks noChangeArrowheads="1"/>
          </p:cNvSpPr>
          <p:nvPr/>
        </p:nvSpPr>
        <p:spPr bwMode="auto">
          <a:xfrm>
            <a:off x="6931026" y="3287714"/>
            <a:ext cx="17171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400" dirty="0" smtClean="0">
                <a:solidFill>
                  <a:srgbClr val="0000FF"/>
                </a:solidFill>
              </a:rPr>
              <a:t>"Send </a:t>
            </a:r>
            <a:r>
              <a:rPr lang="en-US" altLang="ja-JP" sz="1400" dirty="0">
                <a:solidFill>
                  <a:srgbClr val="0000FF"/>
                </a:solidFill>
              </a:rPr>
              <a:t>me anything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with addresses 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beginning </a:t>
            </a:r>
          </a:p>
          <a:p>
            <a:r>
              <a:rPr lang="en-US" altLang="zh-CN" sz="1400" u="sng" dirty="0" smtClean="0">
                <a:solidFill>
                  <a:srgbClr val="FF0000"/>
                </a:solidFill>
              </a:rPr>
              <a:t>200.23.16.0/20</a:t>
            </a:r>
            <a:r>
              <a:rPr lang="en-US" altLang="ja-JP" sz="1400" dirty="0" smtClean="0">
                <a:solidFill>
                  <a:srgbClr val="0000FF"/>
                </a:solidFill>
              </a:rPr>
              <a:t>"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grpSp>
        <p:nvGrpSpPr>
          <p:cNvPr id="100361" name="Group 10"/>
          <p:cNvGrpSpPr>
            <a:grpSpLocks/>
          </p:cNvGrpSpPr>
          <p:nvPr/>
        </p:nvGrpSpPr>
        <p:grpSpPr bwMode="auto">
          <a:xfrm>
            <a:off x="2282825" y="2754313"/>
            <a:ext cx="2338388" cy="404812"/>
            <a:chOff x="1004" y="1639"/>
            <a:chExt cx="1473" cy="255"/>
          </a:xfrm>
        </p:grpSpPr>
        <p:sp>
          <p:nvSpPr>
            <p:cNvPr id="100396" name="Freeform 11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0397" name="Text Box 12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200.23.16.0/23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100362" name="Group 13"/>
          <p:cNvGrpSpPr>
            <a:grpSpLocks/>
          </p:cNvGrpSpPr>
          <p:nvPr/>
        </p:nvGrpSpPr>
        <p:grpSpPr bwMode="auto">
          <a:xfrm>
            <a:off x="2492375" y="5830888"/>
            <a:ext cx="2338388" cy="404812"/>
            <a:chOff x="1004" y="1639"/>
            <a:chExt cx="1473" cy="255"/>
          </a:xfrm>
        </p:grpSpPr>
        <p:sp>
          <p:nvSpPr>
            <p:cNvPr id="100394" name="Freeform 1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0395" name="Text Box 15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200.23.18.0/23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100363" name="Group 16"/>
          <p:cNvGrpSpPr>
            <a:grpSpLocks/>
          </p:cNvGrpSpPr>
          <p:nvPr/>
        </p:nvGrpSpPr>
        <p:grpSpPr bwMode="auto">
          <a:xfrm>
            <a:off x="2225675" y="4764088"/>
            <a:ext cx="2338388" cy="404812"/>
            <a:chOff x="1004" y="1639"/>
            <a:chExt cx="1473" cy="255"/>
          </a:xfrm>
        </p:grpSpPr>
        <p:sp>
          <p:nvSpPr>
            <p:cNvPr id="100392" name="Freeform 17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0393" name="Text Box 18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200.23.30.0/23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100364" name="Text Box 19"/>
          <p:cNvSpPr txBox="1">
            <a:spLocks noChangeArrowheads="1"/>
          </p:cNvSpPr>
          <p:nvPr/>
        </p:nvSpPr>
        <p:spPr bwMode="auto">
          <a:xfrm>
            <a:off x="5130800" y="3992563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Fly-By-Night-ISP</a:t>
            </a:r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00365" name="Text Box 21"/>
          <p:cNvSpPr txBox="1">
            <a:spLocks noChangeArrowheads="1"/>
          </p:cNvSpPr>
          <p:nvPr/>
        </p:nvSpPr>
        <p:spPr bwMode="auto">
          <a:xfrm>
            <a:off x="2282826" y="249713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Organization 0</a:t>
            </a:r>
          </a:p>
        </p:txBody>
      </p:sp>
      <p:sp>
        <p:nvSpPr>
          <p:cNvPr id="100366" name="Text Box 22"/>
          <p:cNvSpPr txBox="1">
            <a:spLocks noChangeArrowheads="1"/>
          </p:cNvSpPr>
          <p:nvPr/>
        </p:nvSpPr>
        <p:spPr bwMode="auto">
          <a:xfrm>
            <a:off x="2311401" y="4506913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Organization 7</a:t>
            </a:r>
          </a:p>
        </p:txBody>
      </p:sp>
      <p:sp>
        <p:nvSpPr>
          <p:cNvPr id="100367" name="Text Box 23"/>
          <p:cNvSpPr txBox="1">
            <a:spLocks noChangeArrowheads="1"/>
          </p:cNvSpPr>
          <p:nvPr/>
        </p:nvSpPr>
        <p:spPr bwMode="auto">
          <a:xfrm>
            <a:off x="8931276" y="4316413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Internet</a:t>
            </a:r>
          </a:p>
        </p:txBody>
      </p:sp>
      <p:sp>
        <p:nvSpPr>
          <p:cNvPr id="100368" name="Text Box 24"/>
          <p:cNvSpPr txBox="1">
            <a:spLocks noChangeArrowheads="1"/>
          </p:cNvSpPr>
          <p:nvPr/>
        </p:nvSpPr>
        <p:spPr bwMode="auto">
          <a:xfrm>
            <a:off x="2473326" y="5630863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Organization 1</a:t>
            </a:r>
          </a:p>
        </p:txBody>
      </p:sp>
      <p:sp>
        <p:nvSpPr>
          <p:cNvPr id="100369" name="Freeform 25"/>
          <p:cNvSpPr>
            <a:spLocks/>
          </p:cNvSpPr>
          <p:nvPr/>
        </p:nvSpPr>
        <p:spPr bwMode="auto">
          <a:xfrm>
            <a:off x="5040314" y="487521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70" name="Text Box 26"/>
          <p:cNvSpPr txBox="1">
            <a:spLocks noChangeArrowheads="1"/>
          </p:cNvSpPr>
          <p:nvPr/>
        </p:nvSpPr>
        <p:spPr bwMode="auto">
          <a:xfrm>
            <a:off x="5340350" y="5249863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ISPs-R-Us</a:t>
            </a:r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00371" name="Freeform 27"/>
          <p:cNvSpPr>
            <a:spLocks/>
          </p:cNvSpPr>
          <p:nvPr/>
        </p:nvSpPr>
        <p:spPr bwMode="auto">
          <a:xfrm flipV="1">
            <a:off x="6765925" y="48958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72" name="Line 28"/>
          <p:cNvSpPr>
            <a:spLocks noChangeShapeType="1"/>
          </p:cNvSpPr>
          <p:nvPr/>
        </p:nvSpPr>
        <p:spPr bwMode="auto">
          <a:xfrm>
            <a:off x="4556126" y="5438775"/>
            <a:ext cx="4857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73" name="Line 29"/>
          <p:cNvSpPr>
            <a:spLocks noChangeShapeType="1"/>
          </p:cNvSpPr>
          <p:nvPr/>
        </p:nvSpPr>
        <p:spPr bwMode="auto">
          <a:xfrm flipV="1">
            <a:off x="4403726" y="5505450"/>
            <a:ext cx="638175" cy="1714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74" name="Line 30"/>
          <p:cNvSpPr>
            <a:spLocks noChangeShapeType="1"/>
          </p:cNvSpPr>
          <p:nvPr/>
        </p:nvSpPr>
        <p:spPr bwMode="auto">
          <a:xfrm flipV="1">
            <a:off x="4841875" y="5753101"/>
            <a:ext cx="247650" cy="4095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75" name="Text Box 31"/>
          <p:cNvSpPr txBox="1">
            <a:spLocks noChangeArrowheads="1"/>
          </p:cNvSpPr>
          <p:nvPr/>
        </p:nvSpPr>
        <p:spPr bwMode="auto">
          <a:xfrm>
            <a:off x="7054851" y="5145089"/>
            <a:ext cx="210346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400" dirty="0" smtClean="0">
                <a:solidFill>
                  <a:srgbClr val="0000FF"/>
                </a:solidFill>
              </a:rPr>
              <a:t>"Send </a:t>
            </a:r>
            <a:r>
              <a:rPr lang="en-US" altLang="ja-JP" sz="1400" dirty="0">
                <a:solidFill>
                  <a:srgbClr val="0000FF"/>
                </a:solidFill>
              </a:rPr>
              <a:t>me anything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with addresses 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beginning 199.31.0.0/16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or </a:t>
            </a:r>
            <a:r>
              <a:rPr lang="en-US" altLang="zh-CN" sz="1400" u="sng" dirty="0" smtClean="0">
                <a:solidFill>
                  <a:srgbClr val="FF0000"/>
                </a:solidFill>
              </a:rPr>
              <a:t>200.23.18.0/23</a:t>
            </a:r>
            <a:r>
              <a:rPr lang="en-US" altLang="ja-JP" sz="1400" dirty="0" smtClean="0">
                <a:solidFill>
                  <a:srgbClr val="0000FF"/>
                </a:solidFill>
              </a:rPr>
              <a:t>"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grpSp>
        <p:nvGrpSpPr>
          <p:cNvPr id="100376" name="Group 32"/>
          <p:cNvGrpSpPr>
            <a:grpSpLocks/>
          </p:cNvGrpSpPr>
          <p:nvPr/>
        </p:nvGrpSpPr>
        <p:grpSpPr bwMode="auto">
          <a:xfrm>
            <a:off x="2330450" y="3935413"/>
            <a:ext cx="2338388" cy="404812"/>
            <a:chOff x="1004" y="1639"/>
            <a:chExt cx="1473" cy="255"/>
          </a:xfrm>
        </p:grpSpPr>
        <p:sp>
          <p:nvSpPr>
            <p:cNvPr id="100390" name="Freeform 3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0391" name="Text Box 34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200.23.20.0/23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100377" name="Text Box 35"/>
          <p:cNvSpPr txBox="1">
            <a:spLocks noChangeArrowheads="1"/>
          </p:cNvSpPr>
          <p:nvPr/>
        </p:nvSpPr>
        <p:spPr bwMode="auto">
          <a:xfrm>
            <a:off x="2311401" y="373538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Organization 2</a:t>
            </a:r>
          </a:p>
        </p:txBody>
      </p:sp>
      <p:grpSp>
        <p:nvGrpSpPr>
          <p:cNvPr id="100378" name="Group 36"/>
          <p:cNvGrpSpPr>
            <a:grpSpLocks/>
          </p:cNvGrpSpPr>
          <p:nvPr/>
        </p:nvGrpSpPr>
        <p:grpSpPr bwMode="auto">
          <a:xfrm>
            <a:off x="3679826" y="4192589"/>
            <a:ext cx="257175" cy="663575"/>
            <a:chOff x="870" y="2941"/>
            <a:chExt cx="162" cy="418"/>
          </a:xfrm>
        </p:grpSpPr>
        <p:sp>
          <p:nvSpPr>
            <p:cNvPr id="100387" name="Text Box 37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00388" name="Text Box 38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00389" name="Text Box 39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100379" name="Group 40"/>
          <p:cNvGrpSpPr>
            <a:grpSpLocks/>
          </p:cNvGrpSpPr>
          <p:nvPr/>
        </p:nvGrpSpPr>
        <p:grpSpPr bwMode="auto">
          <a:xfrm>
            <a:off x="4708526" y="3897314"/>
            <a:ext cx="257175" cy="663575"/>
            <a:chOff x="870" y="2941"/>
            <a:chExt cx="162" cy="418"/>
          </a:xfrm>
        </p:grpSpPr>
        <p:sp>
          <p:nvSpPr>
            <p:cNvPr id="100384" name="Text Box 41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00385" name="Text Box 42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00386" name="Text Box 43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</p:grpSp>
      <p:pic>
        <p:nvPicPr>
          <p:cNvPr id="100380" name="Picture 4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7" y="992979"/>
            <a:ext cx="9000999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7" y="241301"/>
            <a:ext cx="9155808" cy="9318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400" dirty="0"/>
              <a:t>Hierarchical addressing: more specific routes</a:t>
            </a:r>
          </a:p>
        </p:txBody>
      </p:sp>
      <p:sp>
        <p:nvSpPr>
          <p:cNvPr id="4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6" y="1000125"/>
            <a:ext cx="7133926" cy="1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394" y="296593"/>
            <a:ext cx="8233244" cy="720724"/>
          </a:xfrm>
        </p:spPr>
        <p:txBody>
          <a:bodyPr/>
          <a:lstStyle/>
          <a:p>
            <a:r>
              <a:rPr lang="en-US" altLang="zh-CN" sz="3600" dirty="0">
                <a:ea typeface="ＭＳ Ｐゴシック" panose="020B0600070205080204" pitchFamily="34" charset="-128"/>
              </a:rPr>
              <a:t>IP addressing: the last word...</a:t>
            </a:r>
            <a:endParaRPr lang="en-US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394" y="2132856"/>
            <a:ext cx="8340959" cy="378839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Q:</a:t>
            </a:r>
            <a:r>
              <a:rPr lang="en-US" dirty="0">
                <a:cs typeface="+mn-cs"/>
              </a:rPr>
              <a:t> how does an ISP get block of addresses?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A:</a:t>
            </a:r>
            <a:r>
              <a:rPr lang="en-US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dirty="0">
                <a:solidFill>
                  <a:srgbClr val="000099"/>
                </a:solidFill>
                <a:cs typeface="+mn-cs"/>
              </a:rPr>
              <a:t>ICANN</a:t>
            </a:r>
            <a:r>
              <a:rPr lang="en-US" dirty="0">
                <a:cs typeface="+mn-cs"/>
              </a:rPr>
              <a:t>: </a:t>
            </a:r>
            <a:r>
              <a:rPr lang="en-US" dirty="0">
                <a:solidFill>
                  <a:srgbClr val="000099"/>
                </a:solidFill>
                <a:cs typeface="+mn-cs"/>
              </a:rPr>
              <a:t>I</a:t>
            </a:r>
            <a:r>
              <a:rPr lang="en-US" dirty="0">
                <a:cs typeface="+mn-cs"/>
              </a:rPr>
              <a:t>nternet </a:t>
            </a:r>
            <a:r>
              <a:rPr lang="en-US" dirty="0">
                <a:solidFill>
                  <a:srgbClr val="000099"/>
                </a:solidFill>
                <a:cs typeface="+mn-cs"/>
              </a:rPr>
              <a:t>C</a:t>
            </a:r>
            <a:r>
              <a:rPr lang="en-US" dirty="0">
                <a:cs typeface="+mn-cs"/>
              </a:rPr>
              <a:t>orporation for </a:t>
            </a:r>
            <a:r>
              <a:rPr lang="en-US" dirty="0">
                <a:solidFill>
                  <a:srgbClr val="000099"/>
                </a:solidFill>
                <a:cs typeface="+mn-cs"/>
              </a:rPr>
              <a:t>A</a:t>
            </a:r>
            <a:r>
              <a:rPr lang="en-US" dirty="0">
                <a:cs typeface="+mn-cs"/>
              </a:rPr>
              <a:t>ssigned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     </a:t>
            </a:r>
            <a:r>
              <a:rPr lang="en-US" dirty="0">
                <a:solidFill>
                  <a:srgbClr val="000099"/>
                </a:solidFill>
                <a:cs typeface="+mn-cs"/>
              </a:rPr>
              <a:t>N</a:t>
            </a:r>
            <a:r>
              <a:rPr lang="en-US" dirty="0">
                <a:cs typeface="+mn-cs"/>
              </a:rPr>
              <a:t>ames and </a:t>
            </a:r>
            <a:r>
              <a:rPr lang="en-US" dirty="0">
                <a:solidFill>
                  <a:srgbClr val="000099"/>
                </a:solidFill>
                <a:cs typeface="+mn-cs"/>
              </a:rPr>
              <a:t>N</a:t>
            </a:r>
            <a:r>
              <a:rPr lang="en-US" dirty="0">
                <a:cs typeface="+mn-cs"/>
              </a:rPr>
              <a:t>umbers http://www.icann.org/</a:t>
            </a:r>
          </a:p>
          <a:p>
            <a:pPr marL="742950" lvl="2" indent="-342900">
              <a:lnSpc>
                <a:spcPct val="110000"/>
              </a:lnSpc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allocates addresses</a:t>
            </a:r>
            <a:endParaRPr lang="en-US" sz="1400" dirty="0"/>
          </a:p>
          <a:p>
            <a:pPr marL="742950" lvl="2" indent="-342900">
              <a:lnSpc>
                <a:spcPct val="110000"/>
              </a:lnSpc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manages DNS</a:t>
            </a:r>
            <a:endParaRPr lang="en-US" sz="1400" dirty="0"/>
          </a:p>
          <a:p>
            <a:pPr marL="742950" lvl="2" indent="-342900">
              <a:lnSpc>
                <a:spcPct val="110000"/>
              </a:lnSpc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assigns domain names, resolves disputes</a:t>
            </a:r>
            <a:endParaRPr lang="en-US" sz="1400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Freeform 80"/>
          <p:cNvSpPr>
            <a:spLocks/>
          </p:cNvSpPr>
          <p:nvPr/>
        </p:nvSpPr>
        <p:spPr bwMode="auto">
          <a:xfrm>
            <a:off x="5676901" y="1871663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sp>
        <p:nvSpPr>
          <p:cNvPr id="102403" name="Freeform 4"/>
          <p:cNvSpPr>
            <a:spLocks/>
          </p:cNvSpPr>
          <p:nvPr/>
        </p:nvSpPr>
        <p:spPr bwMode="auto">
          <a:xfrm>
            <a:off x="1524000" y="2579689"/>
            <a:ext cx="3849688" cy="1425575"/>
          </a:xfrm>
          <a:custGeom>
            <a:avLst/>
            <a:gdLst>
              <a:gd name="T0" fmla="*/ 2147483647 w 2425"/>
              <a:gd name="T1" fmla="*/ 2147483647 h 898"/>
              <a:gd name="T2" fmla="*/ 2147483647 w 2425"/>
              <a:gd name="T3" fmla="*/ 2147483647 h 898"/>
              <a:gd name="T4" fmla="*/ 2147483647 w 2425"/>
              <a:gd name="T5" fmla="*/ 2147483647 h 898"/>
              <a:gd name="T6" fmla="*/ 2147483647 w 2425"/>
              <a:gd name="T7" fmla="*/ 2147483647 h 898"/>
              <a:gd name="T8" fmla="*/ 2147483647 w 2425"/>
              <a:gd name="T9" fmla="*/ 2147483647 h 898"/>
              <a:gd name="T10" fmla="*/ 2147483647 w 2425"/>
              <a:gd name="T11" fmla="*/ 2147483647 h 898"/>
              <a:gd name="T12" fmla="*/ 2147483647 w 2425"/>
              <a:gd name="T13" fmla="*/ 2147483647 h 898"/>
              <a:gd name="T14" fmla="*/ 2147483647 w 2425"/>
              <a:gd name="T15" fmla="*/ 2147483647 h 8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25"/>
              <a:gd name="T25" fmla="*/ 0 h 898"/>
              <a:gd name="T26" fmla="*/ 2425 w 2425"/>
              <a:gd name="T27" fmla="*/ 898 h 8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04" name="Line 8"/>
          <p:cNvSpPr>
            <a:spLocks noChangeShapeType="1"/>
          </p:cNvSpPr>
          <p:nvPr/>
        </p:nvSpPr>
        <p:spPr bwMode="auto">
          <a:xfrm flipV="1">
            <a:off x="5791200" y="3182938"/>
            <a:ext cx="1214438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05" name="Line 9"/>
          <p:cNvSpPr>
            <a:spLocks noChangeShapeType="1"/>
          </p:cNvSpPr>
          <p:nvPr/>
        </p:nvSpPr>
        <p:spPr bwMode="auto">
          <a:xfrm flipH="1">
            <a:off x="8534400" y="3233738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06" name="Line 10"/>
          <p:cNvSpPr>
            <a:spLocks noChangeShapeType="1"/>
          </p:cNvSpPr>
          <p:nvPr/>
        </p:nvSpPr>
        <p:spPr bwMode="auto">
          <a:xfrm>
            <a:off x="8631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07" name="Line 11"/>
          <p:cNvSpPr>
            <a:spLocks noChangeShapeType="1"/>
          </p:cNvSpPr>
          <p:nvPr/>
        </p:nvSpPr>
        <p:spPr bwMode="auto">
          <a:xfrm flipV="1">
            <a:off x="8637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08" name="Text Box 12"/>
          <p:cNvSpPr txBox="1">
            <a:spLocks noChangeArrowheads="1"/>
          </p:cNvSpPr>
          <p:nvPr/>
        </p:nvSpPr>
        <p:spPr bwMode="auto">
          <a:xfrm>
            <a:off x="9256713" y="2176463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10.0.0.1</a:t>
            </a:r>
          </a:p>
        </p:txBody>
      </p:sp>
      <p:sp>
        <p:nvSpPr>
          <p:cNvPr id="102409" name="Text Box 13"/>
          <p:cNvSpPr txBox="1">
            <a:spLocks noChangeArrowheads="1"/>
          </p:cNvSpPr>
          <p:nvPr/>
        </p:nvSpPr>
        <p:spPr bwMode="auto">
          <a:xfrm>
            <a:off x="9383713" y="2944813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10.0.0.2</a:t>
            </a:r>
          </a:p>
        </p:txBody>
      </p:sp>
      <p:sp>
        <p:nvSpPr>
          <p:cNvPr id="102410" name="Text Box 14"/>
          <p:cNvSpPr txBox="1">
            <a:spLocks noChangeArrowheads="1"/>
          </p:cNvSpPr>
          <p:nvPr/>
        </p:nvSpPr>
        <p:spPr bwMode="auto">
          <a:xfrm>
            <a:off x="9334501" y="3751263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10.0.0.3</a:t>
            </a:r>
          </a:p>
        </p:txBody>
      </p:sp>
      <p:sp>
        <p:nvSpPr>
          <p:cNvPr id="102411" name="Text Box 15"/>
          <p:cNvSpPr txBox="1">
            <a:spLocks noChangeArrowheads="1"/>
          </p:cNvSpPr>
          <p:nvPr/>
        </p:nvSpPr>
        <p:spPr bwMode="auto">
          <a:xfrm>
            <a:off x="5741988" y="2667000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10.0.0.4</a:t>
            </a:r>
          </a:p>
        </p:txBody>
      </p:sp>
      <p:sp>
        <p:nvSpPr>
          <p:cNvPr id="102412" name="Line 16"/>
          <p:cNvSpPr>
            <a:spLocks noChangeShapeType="1"/>
          </p:cNvSpPr>
          <p:nvPr/>
        </p:nvSpPr>
        <p:spPr bwMode="auto">
          <a:xfrm flipH="1">
            <a:off x="5865814" y="2944814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13" name="Text Box 17"/>
          <p:cNvSpPr txBox="1">
            <a:spLocks noChangeArrowheads="1"/>
          </p:cNvSpPr>
          <p:nvPr/>
        </p:nvSpPr>
        <p:spPr bwMode="auto">
          <a:xfrm>
            <a:off x="3848100" y="3324225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138.76.29.7</a:t>
            </a:r>
          </a:p>
        </p:txBody>
      </p:sp>
      <p:sp>
        <p:nvSpPr>
          <p:cNvPr id="102414" name="Line 18"/>
          <p:cNvSpPr>
            <a:spLocks noChangeShapeType="1"/>
          </p:cNvSpPr>
          <p:nvPr/>
        </p:nvSpPr>
        <p:spPr bwMode="auto">
          <a:xfrm flipH="1">
            <a:off x="5026026" y="3271839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15" name="Line 79"/>
          <p:cNvSpPr>
            <a:spLocks noChangeShapeType="1"/>
          </p:cNvSpPr>
          <p:nvPr/>
        </p:nvSpPr>
        <p:spPr bwMode="auto">
          <a:xfrm>
            <a:off x="2230439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16" name="Text Box 81"/>
          <p:cNvSpPr txBox="1">
            <a:spLocks noChangeArrowheads="1"/>
          </p:cNvSpPr>
          <p:nvPr/>
        </p:nvSpPr>
        <p:spPr bwMode="auto">
          <a:xfrm>
            <a:off x="6240463" y="1674814"/>
            <a:ext cx="2279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olidFill>
                  <a:srgbClr val="0000FF"/>
                </a:solidFill>
              </a:rPr>
              <a:t>local network</a:t>
            </a:r>
          </a:p>
          <a:p>
            <a:pPr algn="ctr"/>
            <a:r>
              <a:rPr lang="en-US" altLang="zh-CN" sz="1800">
                <a:solidFill>
                  <a:srgbClr val="0000FF"/>
                </a:solidFill>
              </a:rPr>
              <a:t>(e.g., home network)</a:t>
            </a:r>
          </a:p>
          <a:p>
            <a:pPr algn="ctr"/>
            <a:r>
              <a:rPr lang="en-US" altLang="zh-CN" sz="1800">
                <a:solidFill>
                  <a:srgbClr val="0000FF"/>
                </a:solidFill>
              </a:rPr>
              <a:t>10.0.0/24</a:t>
            </a:r>
          </a:p>
        </p:txBody>
      </p:sp>
      <p:sp>
        <p:nvSpPr>
          <p:cNvPr id="102417" name="Line 82"/>
          <p:cNvSpPr>
            <a:spLocks noChangeShapeType="1"/>
          </p:cNvSpPr>
          <p:nvPr/>
        </p:nvSpPr>
        <p:spPr bwMode="auto">
          <a:xfrm>
            <a:off x="8509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18" name="Line 83"/>
          <p:cNvSpPr>
            <a:spLocks noChangeShapeType="1"/>
          </p:cNvSpPr>
          <p:nvPr/>
        </p:nvSpPr>
        <p:spPr bwMode="auto">
          <a:xfrm>
            <a:off x="5557838" y="1760539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19" name="Line 84"/>
          <p:cNvSpPr>
            <a:spLocks noChangeShapeType="1"/>
          </p:cNvSpPr>
          <p:nvPr/>
        </p:nvSpPr>
        <p:spPr bwMode="auto">
          <a:xfrm flipH="1" flipV="1">
            <a:off x="5697539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20" name="Line 86"/>
          <p:cNvSpPr>
            <a:spLocks noChangeShapeType="1"/>
          </p:cNvSpPr>
          <p:nvPr/>
        </p:nvSpPr>
        <p:spPr bwMode="auto">
          <a:xfrm>
            <a:off x="4102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21" name="Line 87"/>
          <p:cNvSpPr>
            <a:spLocks noChangeShapeType="1"/>
          </p:cNvSpPr>
          <p:nvPr/>
        </p:nvSpPr>
        <p:spPr bwMode="auto">
          <a:xfrm flipH="1" flipV="1">
            <a:off x="2290764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22" name="Text Box 88"/>
          <p:cNvSpPr txBox="1">
            <a:spLocks noChangeArrowheads="1"/>
          </p:cNvSpPr>
          <p:nvPr/>
        </p:nvSpPr>
        <p:spPr bwMode="auto">
          <a:xfrm>
            <a:off x="3178175" y="1662113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0000FF"/>
                </a:solidFill>
              </a:rPr>
              <a:t>rest of</a:t>
            </a:r>
          </a:p>
          <a:p>
            <a:pPr algn="ctr"/>
            <a:r>
              <a:rPr lang="en-US" altLang="zh-CN" sz="1800" dirty="0">
                <a:solidFill>
                  <a:srgbClr val="0000FF"/>
                </a:solidFill>
              </a:rPr>
              <a:t>Internet</a:t>
            </a:r>
          </a:p>
        </p:txBody>
      </p:sp>
      <p:sp>
        <p:nvSpPr>
          <p:cNvPr id="102423" name="Text Box 90"/>
          <p:cNvSpPr txBox="1">
            <a:spLocks noChangeArrowheads="1"/>
          </p:cNvSpPr>
          <p:nvPr/>
        </p:nvSpPr>
        <p:spPr bwMode="auto">
          <a:xfrm>
            <a:off x="5784851" y="4741864"/>
            <a:ext cx="4334841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datagrams with source or </a:t>
            </a:r>
          </a:p>
          <a:p>
            <a:pPr>
              <a:lnSpc>
                <a:spcPct val="85000"/>
              </a:lnSpc>
            </a:pP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destination in this network</a:t>
            </a:r>
          </a:p>
          <a:p>
            <a:pPr>
              <a:lnSpc>
                <a:spcPct val="85000"/>
              </a:lnSpc>
            </a:pP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have 10.0.0/24 address for </a:t>
            </a:r>
          </a:p>
          <a:p>
            <a:pPr>
              <a:lnSpc>
                <a:spcPct val="85000"/>
              </a:lnSpc>
            </a:pP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source, destination (as usual)</a:t>
            </a:r>
          </a:p>
        </p:txBody>
      </p:sp>
      <p:sp>
        <p:nvSpPr>
          <p:cNvPr id="102424" name="Text Box 92"/>
          <p:cNvSpPr txBox="1">
            <a:spLocks noChangeArrowheads="1"/>
          </p:cNvSpPr>
          <p:nvPr/>
        </p:nvSpPr>
        <p:spPr bwMode="auto">
          <a:xfrm>
            <a:off x="1524000" y="4746626"/>
            <a:ext cx="3954463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</a:pPr>
            <a:r>
              <a:rPr lang="en-US" altLang="zh-CN" i="1" dirty="0">
                <a:solidFill>
                  <a:srgbClr val="CC0000"/>
                </a:solidFill>
                <a:latin typeface="Comic Sans MS" panose="030F0702030302020204" pitchFamily="66" charset="0"/>
              </a:rPr>
              <a:t>all</a:t>
            </a:r>
            <a:r>
              <a:rPr lang="en-US" altLang="zh-CN" dirty="0">
                <a:solidFill>
                  <a:srgbClr val="CC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datagrams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i="1" dirty="0">
                <a:solidFill>
                  <a:srgbClr val="CC0000"/>
                </a:solidFill>
                <a:latin typeface="Comic Sans MS" panose="030F0702030302020204" pitchFamily="66" charset="0"/>
              </a:rPr>
              <a:t>leaving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local</a:t>
            </a:r>
          </a:p>
          <a:p>
            <a:pPr algn="r">
              <a:lnSpc>
                <a:spcPct val="85000"/>
              </a:lnSpc>
            </a:pP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network have </a:t>
            </a:r>
            <a:r>
              <a:rPr lang="en-US" altLang="zh-CN" i="1" dirty="0">
                <a:solidFill>
                  <a:srgbClr val="CC0000"/>
                </a:solidFill>
                <a:latin typeface="Comic Sans MS" panose="030F0702030302020204" pitchFamily="66" charset="0"/>
              </a:rPr>
              <a:t>same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single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source NAT IP address: 138.76.29.7,different source port numbers</a:t>
            </a:r>
          </a:p>
        </p:txBody>
      </p:sp>
      <p:pic>
        <p:nvPicPr>
          <p:cNvPr id="102425" name="Picture 9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83" y="922339"/>
            <a:ext cx="7024459" cy="9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6" name="Line 96"/>
          <p:cNvSpPr>
            <a:spLocks noChangeShapeType="1"/>
          </p:cNvSpPr>
          <p:nvPr/>
        </p:nvSpPr>
        <p:spPr bwMode="auto">
          <a:xfrm flipV="1">
            <a:off x="6342064" y="3344863"/>
            <a:ext cx="668337" cy="1427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27" name="Line 97"/>
          <p:cNvSpPr>
            <a:spLocks noChangeShapeType="1"/>
          </p:cNvSpPr>
          <p:nvPr/>
        </p:nvSpPr>
        <p:spPr bwMode="auto">
          <a:xfrm flipV="1">
            <a:off x="4230689" y="3308351"/>
            <a:ext cx="668337" cy="1427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2428" name="Group 98"/>
          <p:cNvGrpSpPr>
            <a:grpSpLocks/>
          </p:cNvGrpSpPr>
          <p:nvPr/>
        </p:nvGrpSpPr>
        <p:grpSpPr bwMode="auto">
          <a:xfrm>
            <a:off x="5157788" y="3059113"/>
            <a:ext cx="900112" cy="347662"/>
            <a:chOff x="4396" y="1245"/>
            <a:chExt cx="672" cy="248"/>
          </a:xfrm>
        </p:grpSpPr>
        <p:sp>
          <p:nvSpPr>
            <p:cNvPr id="10244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44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44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2443" name="Group 10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2446" name="Freeform 10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2447" name="Freeform 10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2444" name="Line 105"/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2445" name="Line 10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02429" name="Group 107"/>
          <p:cNvGrpSpPr>
            <a:grpSpLocks/>
          </p:cNvGrpSpPr>
          <p:nvPr/>
        </p:nvGrpSpPr>
        <p:grpSpPr bwMode="auto">
          <a:xfrm flipH="1">
            <a:off x="8731250" y="2239963"/>
            <a:ext cx="641350" cy="558800"/>
            <a:chOff x="-44" y="1473"/>
            <a:chExt cx="981" cy="1105"/>
          </a:xfrm>
        </p:grpSpPr>
        <p:pic>
          <p:nvPicPr>
            <p:cNvPr id="102438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9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02430" name="Group 110"/>
          <p:cNvGrpSpPr>
            <a:grpSpLocks/>
          </p:cNvGrpSpPr>
          <p:nvPr/>
        </p:nvGrpSpPr>
        <p:grpSpPr bwMode="auto">
          <a:xfrm flipH="1">
            <a:off x="8770938" y="2916238"/>
            <a:ext cx="641350" cy="558800"/>
            <a:chOff x="-44" y="1473"/>
            <a:chExt cx="981" cy="1105"/>
          </a:xfrm>
        </p:grpSpPr>
        <p:pic>
          <p:nvPicPr>
            <p:cNvPr id="102436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7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02431" name="Group 113"/>
          <p:cNvGrpSpPr>
            <a:grpSpLocks/>
          </p:cNvGrpSpPr>
          <p:nvPr/>
        </p:nvGrpSpPr>
        <p:grpSpPr bwMode="auto">
          <a:xfrm flipH="1">
            <a:off x="8778875" y="3670300"/>
            <a:ext cx="641350" cy="558800"/>
            <a:chOff x="-44" y="1473"/>
            <a:chExt cx="981" cy="1105"/>
          </a:xfrm>
        </p:grpSpPr>
        <p:pic>
          <p:nvPicPr>
            <p:cNvPr id="102434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5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49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48" name="Rectangle 7"/>
          <p:cNvSpPr txBox="1">
            <a:spLocks noChangeArrowheads="1"/>
          </p:cNvSpPr>
          <p:nvPr/>
        </p:nvSpPr>
        <p:spPr>
          <a:xfrm>
            <a:off x="4871864" y="6615113"/>
            <a:ext cx="293387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4.3.4 Network Address Translation (NAT)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9763" y="1600200"/>
            <a:ext cx="8418512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motivation: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local network uses just one IP address as far as outside world is concerned:</a:t>
            </a:r>
          </a:p>
          <a:p>
            <a:pPr marL="742950" lvl="2" indent="-342900">
              <a:lnSpc>
                <a:spcPct val="120000"/>
              </a:lnSpc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800" dirty="0">
                <a:ea typeface="ＭＳ Ｐゴシック" panose="020B0600070205080204" pitchFamily="34" charset="-128"/>
              </a:rPr>
              <a:t>range of addresses not needed from ISP:  just one IP address for all devices</a:t>
            </a:r>
            <a:endParaRPr lang="en-US" altLang="zh-CN" sz="1400" dirty="0"/>
          </a:p>
          <a:p>
            <a:pPr marL="742950" lvl="2" indent="-342900">
              <a:lnSpc>
                <a:spcPct val="120000"/>
              </a:lnSpc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800" dirty="0">
                <a:ea typeface="ＭＳ Ｐゴシック" panose="020B0600070205080204" pitchFamily="34" charset="-128"/>
              </a:rPr>
              <a:t>can change addresses of devices in local network without notifying outside world</a:t>
            </a:r>
            <a:endParaRPr lang="en-US" altLang="zh-CN" sz="1400" dirty="0"/>
          </a:p>
          <a:p>
            <a:pPr marL="742950" lvl="2" indent="-342900">
              <a:lnSpc>
                <a:spcPct val="120000"/>
              </a:lnSpc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800" dirty="0">
                <a:ea typeface="ＭＳ Ｐゴシック" panose="020B0600070205080204" pitchFamily="34" charset="-128"/>
              </a:rPr>
              <a:t>can change ISP without changing addresses of devices in local network</a:t>
            </a:r>
            <a:endParaRPr lang="en-US" altLang="zh-CN" sz="1400" dirty="0"/>
          </a:p>
          <a:p>
            <a:pPr marL="742950" lvl="2" indent="-342900">
              <a:lnSpc>
                <a:spcPct val="120000"/>
              </a:lnSpc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800" dirty="0">
                <a:ea typeface="ＭＳ Ｐゴシック" panose="020B0600070205080204" pitchFamily="34" charset="-128"/>
              </a:rPr>
              <a:t>devices inside local net not explicitly addressable, visible by outside world (a security plus)</a:t>
            </a:r>
            <a:endParaRPr lang="en-US" altLang="zh-CN" sz="1500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57349" name="Rectangle 8"/>
          <p:cNvSpPr>
            <a:spLocks noGrp="1" noChangeArrowheads="1"/>
          </p:cNvSpPr>
          <p:nvPr>
            <p:ph type="title"/>
          </p:nvPr>
        </p:nvSpPr>
        <p:spPr>
          <a:xfrm>
            <a:off x="2057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103427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9" y="922339"/>
            <a:ext cx="6997847" cy="5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4871864" y="6615113"/>
            <a:ext cx="293387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4.3.4 Network Address Translation (NAT)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8951" y="1482725"/>
            <a:ext cx="8575675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  </a:t>
            </a: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implementation</a:t>
            </a:r>
            <a:r>
              <a:rPr lang="en-US" altLang="zh-CN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NAT router must:</a:t>
            </a:r>
            <a:b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endParaRPr lang="en-US" altLang="zh-CN" dirty="0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742950" lvl="2" indent="-342900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outgoing datagrams:</a:t>
            </a:r>
            <a:r>
              <a:rPr lang="en-US" altLang="zh-CN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replace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 (source IP address, port #) of every outgoing datagram to (NAT IP address, new port #)</a:t>
            </a:r>
            <a:endParaRPr lang="en-US" altLang="zh-CN" sz="1300" dirty="0"/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. . . remote clients/servers will respond using (NAT IP address, new port #) as destination </a:t>
            </a:r>
            <a:r>
              <a:rPr lang="en-US" altLang="zh-CN" sz="2400" dirty="0" err="1">
                <a:ea typeface="宋体" panose="02010600030101010101" pitchFamily="2" charset="-122"/>
              </a:rPr>
              <a:t>addr</a:t>
            </a:r>
            <a:r>
              <a:rPr lang="en-US" altLang="zh-CN" sz="2400" dirty="0">
                <a:ea typeface="宋体" panose="02010600030101010101" pitchFamily="2" charset="-122"/>
              </a:rPr>
              <a:t/>
            </a:r>
            <a:br>
              <a:rPr lang="en-US" altLang="zh-CN" sz="2400" dirty="0">
                <a:ea typeface="宋体" panose="02010600030101010101" pitchFamily="2" charset="-122"/>
              </a:rPr>
            </a:br>
            <a:endParaRPr lang="en-US" altLang="zh-CN" sz="2400" dirty="0">
              <a:ea typeface="宋体" panose="02010600030101010101" pitchFamily="2" charset="-122"/>
            </a:endParaRPr>
          </a:p>
          <a:p>
            <a:pPr marL="742950" lvl="2" indent="-342900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remember (in NAT translation table)</a:t>
            </a:r>
            <a:r>
              <a:rPr lang="en-US" altLang="zh-CN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every (source IP address, port #)  to (NAT IP address, new port #) translation pair</a:t>
            </a:r>
            <a:r>
              <a:rPr lang="en-US" altLang="zh-CN" sz="1300" dirty="0"/>
              <a:t/>
            </a:r>
            <a:br>
              <a:rPr lang="en-US" altLang="zh-CN" sz="1300" dirty="0"/>
            </a:br>
            <a:endParaRPr lang="en-US" altLang="zh-CN" sz="1300" dirty="0"/>
          </a:p>
          <a:p>
            <a:pPr marL="742950" lvl="2" indent="-342900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incoming datagrams:</a:t>
            </a:r>
            <a:r>
              <a:rPr lang="en-US" altLang="zh-CN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replace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 (NAT IP address, new port #) in </a:t>
            </a:r>
            <a:r>
              <a:rPr lang="en-US" altLang="zh-CN" dirty="0" err="1" smtClean="0">
                <a:ea typeface="ＭＳ Ｐゴシック" panose="020B0600070205080204" pitchFamily="34" charset="-128"/>
              </a:rPr>
              <a:t>dest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 fields of every incoming datagram with corresponding (source IP address, port #) stored in NAT table</a:t>
            </a:r>
            <a:endParaRPr lang="en-US" altLang="zh-CN" sz="1300" dirty="0"/>
          </a:p>
          <a:p>
            <a:pPr lvl="1">
              <a:lnSpc>
                <a:spcPct val="80000"/>
              </a:lnSpc>
            </a:pPr>
            <a:endParaRPr lang="en-US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10445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9" y="922339"/>
            <a:ext cx="6925839" cy="6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4871864" y="6615113"/>
            <a:ext cx="293387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4.3.4 Network Address Translation (NAT)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reeform 1285"/>
          <p:cNvSpPr>
            <a:spLocks/>
          </p:cNvSpPr>
          <p:nvPr/>
        </p:nvSpPr>
        <p:spPr bwMode="auto">
          <a:xfrm>
            <a:off x="8741023" y="3516314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34" name="Freeform 1286"/>
          <p:cNvSpPr>
            <a:spLocks/>
          </p:cNvSpPr>
          <p:nvPr/>
        </p:nvSpPr>
        <p:spPr bwMode="auto">
          <a:xfrm>
            <a:off x="8760074" y="1990725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35" name="Freeform 1287"/>
          <p:cNvSpPr>
            <a:spLocks/>
          </p:cNvSpPr>
          <p:nvPr/>
        </p:nvSpPr>
        <p:spPr bwMode="auto">
          <a:xfrm>
            <a:off x="6939211" y="1698626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4036" name="Group 1288"/>
          <p:cNvGrpSpPr>
            <a:grpSpLocks/>
          </p:cNvGrpSpPr>
          <p:nvPr/>
        </p:nvGrpSpPr>
        <p:grpSpPr bwMode="auto">
          <a:xfrm>
            <a:off x="7015411" y="2963863"/>
            <a:ext cx="1458913" cy="933450"/>
            <a:chOff x="2889" y="1631"/>
            <a:chExt cx="980" cy="743"/>
          </a:xfrm>
        </p:grpSpPr>
        <p:sp>
          <p:nvSpPr>
            <p:cNvPr id="44654" name="Rectangle 128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655" name="AutoShape 129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44037" name="Line 1291"/>
          <p:cNvSpPr>
            <a:spLocks noChangeShapeType="1"/>
          </p:cNvSpPr>
          <p:nvPr/>
        </p:nvSpPr>
        <p:spPr bwMode="auto">
          <a:xfrm>
            <a:off x="9133136" y="3802063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38" name="Line 1292"/>
          <p:cNvSpPr>
            <a:spLocks noChangeShapeType="1"/>
          </p:cNvSpPr>
          <p:nvPr/>
        </p:nvSpPr>
        <p:spPr bwMode="auto">
          <a:xfrm>
            <a:off x="9229973" y="372268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39" name="Line 1293"/>
          <p:cNvSpPr>
            <a:spLocks noChangeShapeType="1"/>
          </p:cNvSpPr>
          <p:nvPr/>
        </p:nvSpPr>
        <p:spPr bwMode="auto">
          <a:xfrm flipV="1">
            <a:off x="9466510" y="3808414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0" name="Line 1294"/>
          <p:cNvSpPr>
            <a:spLocks noChangeShapeType="1"/>
          </p:cNvSpPr>
          <p:nvPr/>
        </p:nvSpPr>
        <p:spPr bwMode="auto">
          <a:xfrm>
            <a:off x="8164760" y="3729038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1" name="Line 1295"/>
          <p:cNvSpPr>
            <a:spLocks noChangeShapeType="1"/>
          </p:cNvSpPr>
          <p:nvPr/>
        </p:nvSpPr>
        <p:spPr bwMode="auto">
          <a:xfrm>
            <a:off x="8460035" y="2576514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2" name="Line 1296"/>
          <p:cNvSpPr>
            <a:spLocks noChangeShapeType="1"/>
          </p:cNvSpPr>
          <p:nvPr/>
        </p:nvSpPr>
        <p:spPr bwMode="auto">
          <a:xfrm>
            <a:off x="8026648" y="2392363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3" name="Freeform 1297"/>
          <p:cNvSpPr>
            <a:spLocks/>
          </p:cNvSpPr>
          <p:nvPr/>
        </p:nvSpPr>
        <p:spPr bwMode="auto">
          <a:xfrm>
            <a:off x="7234485" y="4367214"/>
            <a:ext cx="3079750" cy="1665287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4" name="Line 1298"/>
          <p:cNvSpPr>
            <a:spLocks noChangeShapeType="1"/>
          </p:cNvSpPr>
          <p:nvPr/>
        </p:nvSpPr>
        <p:spPr bwMode="auto">
          <a:xfrm rot="16200000" flipV="1">
            <a:off x="9533979" y="5239544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5" name="Line 1299"/>
          <p:cNvSpPr>
            <a:spLocks noChangeShapeType="1"/>
          </p:cNvSpPr>
          <p:nvPr/>
        </p:nvSpPr>
        <p:spPr bwMode="auto">
          <a:xfrm rot="5400000" flipV="1">
            <a:off x="9728449" y="5429251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6" name="Line 1300"/>
          <p:cNvSpPr>
            <a:spLocks noChangeShapeType="1"/>
          </p:cNvSpPr>
          <p:nvPr/>
        </p:nvSpPr>
        <p:spPr bwMode="auto">
          <a:xfrm rot="16200000" flipH="1">
            <a:off x="9836398" y="5027613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7" name="Line 1301"/>
          <p:cNvSpPr>
            <a:spLocks noChangeShapeType="1"/>
          </p:cNvSpPr>
          <p:nvPr/>
        </p:nvSpPr>
        <p:spPr bwMode="auto">
          <a:xfrm>
            <a:off x="9095036" y="4686300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8" name="Line 1302"/>
          <p:cNvSpPr>
            <a:spLocks noChangeShapeType="1"/>
          </p:cNvSpPr>
          <p:nvPr/>
        </p:nvSpPr>
        <p:spPr bwMode="auto">
          <a:xfrm flipV="1">
            <a:off x="8474323" y="4673600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9" name="Line 1303"/>
          <p:cNvSpPr>
            <a:spLocks noChangeShapeType="1"/>
          </p:cNvSpPr>
          <p:nvPr/>
        </p:nvSpPr>
        <p:spPr bwMode="auto">
          <a:xfrm flipV="1">
            <a:off x="8517185" y="496570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0" name="Line 1305"/>
          <p:cNvSpPr>
            <a:spLocks noChangeShapeType="1"/>
          </p:cNvSpPr>
          <p:nvPr/>
        </p:nvSpPr>
        <p:spPr bwMode="auto">
          <a:xfrm>
            <a:off x="7837736" y="4762500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1" name="Line 1306"/>
          <p:cNvSpPr>
            <a:spLocks noChangeShapeType="1"/>
          </p:cNvSpPr>
          <p:nvPr/>
        </p:nvSpPr>
        <p:spPr bwMode="auto">
          <a:xfrm flipV="1">
            <a:off x="7578974" y="4999038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2" name="Line 1309"/>
          <p:cNvSpPr>
            <a:spLocks noChangeShapeType="1"/>
          </p:cNvSpPr>
          <p:nvPr/>
        </p:nvSpPr>
        <p:spPr bwMode="auto">
          <a:xfrm flipH="1">
            <a:off x="8004423" y="5054600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3" name="Line 1310"/>
          <p:cNvSpPr>
            <a:spLocks noChangeShapeType="1"/>
          </p:cNvSpPr>
          <p:nvPr/>
        </p:nvSpPr>
        <p:spPr bwMode="auto">
          <a:xfrm flipH="1" flipV="1">
            <a:off x="8398124" y="5038726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4" name="Line 1311"/>
          <p:cNvSpPr>
            <a:spLocks noChangeShapeType="1"/>
          </p:cNvSpPr>
          <p:nvPr/>
        </p:nvSpPr>
        <p:spPr bwMode="auto">
          <a:xfrm>
            <a:off x="8480674" y="5041901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5" name="Line 1313"/>
          <p:cNvSpPr>
            <a:spLocks noChangeShapeType="1"/>
          </p:cNvSpPr>
          <p:nvPr/>
        </p:nvSpPr>
        <p:spPr bwMode="auto">
          <a:xfrm>
            <a:off x="8018710" y="3511551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6" name="Line 1314"/>
          <p:cNvSpPr>
            <a:spLocks noChangeShapeType="1"/>
          </p:cNvSpPr>
          <p:nvPr/>
        </p:nvSpPr>
        <p:spPr bwMode="auto">
          <a:xfrm flipV="1">
            <a:off x="9314111" y="2481263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7" name="Line 1315"/>
          <p:cNvSpPr>
            <a:spLocks noChangeShapeType="1"/>
          </p:cNvSpPr>
          <p:nvPr/>
        </p:nvSpPr>
        <p:spPr bwMode="auto">
          <a:xfrm>
            <a:off x="9142660" y="2654300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8" name="Line 1316"/>
          <p:cNvSpPr>
            <a:spLocks noChangeShapeType="1"/>
          </p:cNvSpPr>
          <p:nvPr/>
        </p:nvSpPr>
        <p:spPr bwMode="auto">
          <a:xfrm flipV="1">
            <a:off x="9314111" y="2551114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9" name="Line 1317"/>
          <p:cNvSpPr>
            <a:spLocks noChangeShapeType="1"/>
          </p:cNvSpPr>
          <p:nvPr/>
        </p:nvSpPr>
        <p:spPr bwMode="auto">
          <a:xfrm>
            <a:off x="9679235" y="25495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60" name="Line 1318"/>
          <p:cNvSpPr>
            <a:spLocks noChangeShapeType="1"/>
          </p:cNvSpPr>
          <p:nvPr/>
        </p:nvSpPr>
        <p:spPr bwMode="auto">
          <a:xfrm>
            <a:off x="9333161" y="2855913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61" name="Line 1319"/>
          <p:cNvSpPr>
            <a:spLocks noChangeShapeType="1"/>
          </p:cNvSpPr>
          <p:nvPr/>
        </p:nvSpPr>
        <p:spPr bwMode="auto">
          <a:xfrm flipV="1">
            <a:off x="7628186" y="3722689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62" name="Line 1320"/>
          <p:cNvSpPr>
            <a:spLocks noChangeShapeType="1"/>
          </p:cNvSpPr>
          <p:nvPr/>
        </p:nvSpPr>
        <p:spPr bwMode="auto">
          <a:xfrm>
            <a:off x="9887198" y="2846388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63" name="Line 1321"/>
          <p:cNvSpPr>
            <a:spLocks noChangeShapeType="1"/>
          </p:cNvSpPr>
          <p:nvPr/>
        </p:nvSpPr>
        <p:spPr bwMode="auto">
          <a:xfrm flipH="1">
            <a:off x="9033124" y="2922588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64" name="Line 1322"/>
          <p:cNvSpPr>
            <a:spLocks noChangeShapeType="1"/>
          </p:cNvSpPr>
          <p:nvPr/>
        </p:nvSpPr>
        <p:spPr bwMode="auto">
          <a:xfrm flipH="1">
            <a:off x="9625261" y="2922589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65" name="Line 1323"/>
          <p:cNvSpPr>
            <a:spLocks noChangeShapeType="1"/>
          </p:cNvSpPr>
          <p:nvPr/>
        </p:nvSpPr>
        <p:spPr bwMode="auto">
          <a:xfrm flipV="1">
            <a:off x="9009311" y="4064001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4066" name="Group 1324"/>
          <p:cNvGrpSpPr>
            <a:grpSpLocks/>
          </p:cNvGrpSpPr>
          <p:nvPr/>
        </p:nvGrpSpPr>
        <p:grpSpPr bwMode="auto">
          <a:xfrm flipH="1">
            <a:off x="7512299" y="4522788"/>
            <a:ext cx="414337" cy="373062"/>
            <a:chOff x="2839" y="3501"/>
            <a:chExt cx="755" cy="803"/>
          </a:xfrm>
        </p:grpSpPr>
        <p:pic>
          <p:nvPicPr>
            <p:cNvPr id="44652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53" name="Freeform 132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67" name="Group 1327"/>
          <p:cNvGrpSpPr>
            <a:grpSpLocks/>
          </p:cNvGrpSpPr>
          <p:nvPr/>
        </p:nvGrpSpPr>
        <p:grpSpPr bwMode="auto">
          <a:xfrm flipH="1">
            <a:off x="7194798" y="4943475"/>
            <a:ext cx="482600" cy="406400"/>
            <a:chOff x="2839" y="3501"/>
            <a:chExt cx="755" cy="803"/>
          </a:xfrm>
        </p:grpSpPr>
        <p:pic>
          <p:nvPicPr>
            <p:cNvPr id="44650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51" name="Freeform 132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68" name="Group 1330"/>
          <p:cNvGrpSpPr>
            <a:grpSpLocks/>
          </p:cNvGrpSpPr>
          <p:nvPr/>
        </p:nvGrpSpPr>
        <p:grpSpPr bwMode="auto">
          <a:xfrm flipH="1">
            <a:off x="7672635" y="5245100"/>
            <a:ext cx="427038" cy="349250"/>
            <a:chOff x="2839" y="3501"/>
            <a:chExt cx="755" cy="803"/>
          </a:xfrm>
        </p:grpSpPr>
        <p:pic>
          <p:nvPicPr>
            <p:cNvPr id="44648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49" name="Freeform 133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69" name="Group 1333"/>
          <p:cNvGrpSpPr>
            <a:grpSpLocks/>
          </p:cNvGrpSpPr>
          <p:nvPr/>
        </p:nvGrpSpPr>
        <p:grpSpPr bwMode="auto">
          <a:xfrm>
            <a:off x="8286999" y="5227639"/>
            <a:ext cx="427037" cy="350837"/>
            <a:chOff x="2839" y="3501"/>
            <a:chExt cx="755" cy="803"/>
          </a:xfrm>
        </p:grpSpPr>
        <p:pic>
          <p:nvPicPr>
            <p:cNvPr id="44646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47" name="Freeform 133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pic>
        <p:nvPicPr>
          <p:cNvPr id="44070" name="Picture 1336" descr="car_icon_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036" y="1709739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71" name="Group 1337"/>
          <p:cNvGrpSpPr>
            <a:grpSpLocks/>
          </p:cNvGrpSpPr>
          <p:nvPr/>
        </p:nvGrpSpPr>
        <p:grpSpPr bwMode="auto">
          <a:xfrm>
            <a:off x="7350374" y="1535113"/>
            <a:ext cx="415925" cy="385762"/>
            <a:chOff x="2751" y="1851"/>
            <a:chExt cx="462" cy="478"/>
          </a:xfrm>
        </p:grpSpPr>
        <p:pic>
          <p:nvPicPr>
            <p:cNvPr id="44644" name="Picture 1338" descr="iphone_stylized_sma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645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72" name="Group 1340"/>
          <p:cNvGrpSpPr>
            <a:grpSpLocks/>
          </p:cNvGrpSpPr>
          <p:nvPr/>
        </p:nvGrpSpPr>
        <p:grpSpPr bwMode="auto">
          <a:xfrm>
            <a:off x="9426824" y="2384426"/>
            <a:ext cx="390525" cy="169863"/>
            <a:chOff x="4650" y="1129"/>
            <a:chExt cx="246" cy="95"/>
          </a:xfrm>
        </p:grpSpPr>
        <p:sp>
          <p:nvSpPr>
            <p:cNvPr id="4463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3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3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39" name="Group 13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42" name="Freeform 13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643" name="Freeform 13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640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641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73" name="Group 1349"/>
          <p:cNvGrpSpPr>
            <a:grpSpLocks/>
          </p:cNvGrpSpPr>
          <p:nvPr/>
        </p:nvGrpSpPr>
        <p:grpSpPr bwMode="auto">
          <a:xfrm>
            <a:off x="9499849" y="2746376"/>
            <a:ext cx="390525" cy="176213"/>
            <a:chOff x="4650" y="1129"/>
            <a:chExt cx="246" cy="95"/>
          </a:xfrm>
        </p:grpSpPr>
        <p:sp>
          <p:nvSpPr>
            <p:cNvPr id="4462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2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3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31" name="Group 135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34" name="Freeform 13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635" name="Freeform 13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632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633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74" name="Group 1358"/>
          <p:cNvGrpSpPr>
            <a:grpSpLocks/>
          </p:cNvGrpSpPr>
          <p:nvPr/>
        </p:nvGrpSpPr>
        <p:grpSpPr bwMode="auto">
          <a:xfrm>
            <a:off x="8941049" y="2482851"/>
            <a:ext cx="390525" cy="169863"/>
            <a:chOff x="4650" y="1129"/>
            <a:chExt cx="246" cy="95"/>
          </a:xfrm>
        </p:grpSpPr>
        <p:sp>
          <p:nvSpPr>
            <p:cNvPr id="4462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2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2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23" name="Group 136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26" name="Freeform 13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627" name="Freeform 13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624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625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75" name="Group 1367"/>
          <p:cNvGrpSpPr>
            <a:grpSpLocks/>
          </p:cNvGrpSpPr>
          <p:nvPr/>
        </p:nvGrpSpPr>
        <p:grpSpPr bwMode="auto">
          <a:xfrm>
            <a:off x="8952161" y="2746376"/>
            <a:ext cx="390525" cy="169863"/>
            <a:chOff x="4650" y="1129"/>
            <a:chExt cx="246" cy="95"/>
          </a:xfrm>
        </p:grpSpPr>
        <p:sp>
          <p:nvSpPr>
            <p:cNvPr id="4461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1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1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15" name="Group 13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18" name="Freeform 13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619" name="Freeform 13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616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617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44076" name="Line 1376"/>
          <p:cNvSpPr>
            <a:spLocks noChangeShapeType="1"/>
          </p:cNvSpPr>
          <p:nvPr/>
        </p:nvSpPr>
        <p:spPr bwMode="auto">
          <a:xfrm>
            <a:off x="10082460" y="28448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4077" name="Group 1377"/>
          <p:cNvGrpSpPr>
            <a:grpSpLocks/>
          </p:cNvGrpSpPr>
          <p:nvPr/>
        </p:nvGrpSpPr>
        <p:grpSpPr bwMode="auto">
          <a:xfrm>
            <a:off x="9137899" y="3900488"/>
            <a:ext cx="485775" cy="203200"/>
            <a:chOff x="4650" y="1129"/>
            <a:chExt cx="246" cy="95"/>
          </a:xfrm>
        </p:grpSpPr>
        <p:sp>
          <p:nvSpPr>
            <p:cNvPr id="4460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0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0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07" name="Group 138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10" name="Freeform 13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611" name="Freeform 13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608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609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78" name="Group 1386"/>
          <p:cNvGrpSpPr>
            <a:grpSpLocks/>
          </p:cNvGrpSpPr>
          <p:nvPr/>
        </p:nvGrpSpPr>
        <p:grpSpPr bwMode="auto">
          <a:xfrm>
            <a:off x="8818811" y="3619500"/>
            <a:ext cx="485775" cy="203200"/>
            <a:chOff x="4650" y="1129"/>
            <a:chExt cx="246" cy="95"/>
          </a:xfrm>
        </p:grpSpPr>
        <p:sp>
          <p:nvSpPr>
            <p:cNvPr id="4459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9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9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99" name="Group 139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02" name="Freeform 13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603" name="Freeform 13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600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601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79" name="Group 1395"/>
          <p:cNvGrpSpPr>
            <a:grpSpLocks/>
          </p:cNvGrpSpPr>
          <p:nvPr/>
        </p:nvGrpSpPr>
        <p:grpSpPr bwMode="auto">
          <a:xfrm>
            <a:off x="9480799" y="3632200"/>
            <a:ext cx="485775" cy="203200"/>
            <a:chOff x="4650" y="1129"/>
            <a:chExt cx="246" cy="95"/>
          </a:xfrm>
        </p:grpSpPr>
        <p:sp>
          <p:nvSpPr>
            <p:cNvPr id="4458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8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9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91" name="Group 139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94" name="Freeform 14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95" name="Freeform 14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92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93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80" name="Group 1404"/>
          <p:cNvGrpSpPr>
            <a:grpSpLocks/>
          </p:cNvGrpSpPr>
          <p:nvPr/>
        </p:nvGrpSpPr>
        <p:grpSpPr bwMode="auto">
          <a:xfrm>
            <a:off x="8699749" y="4494214"/>
            <a:ext cx="619125" cy="242887"/>
            <a:chOff x="4650" y="1129"/>
            <a:chExt cx="246" cy="95"/>
          </a:xfrm>
        </p:grpSpPr>
        <p:sp>
          <p:nvSpPr>
            <p:cNvPr id="4458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8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8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83" name="Group 140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86" name="Freeform 14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87" name="Freeform 14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84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85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81" name="Group 1413"/>
          <p:cNvGrpSpPr>
            <a:grpSpLocks/>
          </p:cNvGrpSpPr>
          <p:nvPr/>
        </p:nvGrpSpPr>
        <p:grpSpPr bwMode="auto">
          <a:xfrm>
            <a:off x="9333161" y="4792664"/>
            <a:ext cx="619125" cy="242887"/>
            <a:chOff x="4650" y="1129"/>
            <a:chExt cx="246" cy="95"/>
          </a:xfrm>
        </p:grpSpPr>
        <p:sp>
          <p:nvSpPr>
            <p:cNvPr id="4457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7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7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75" name="Group 141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78" name="Freeform 141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79" name="Freeform 141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76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77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82" name="Group 1422"/>
          <p:cNvGrpSpPr>
            <a:grpSpLocks/>
          </p:cNvGrpSpPr>
          <p:nvPr/>
        </p:nvGrpSpPr>
        <p:grpSpPr bwMode="auto">
          <a:xfrm>
            <a:off x="7983786" y="4837114"/>
            <a:ext cx="619125" cy="242887"/>
            <a:chOff x="4650" y="1129"/>
            <a:chExt cx="246" cy="95"/>
          </a:xfrm>
        </p:grpSpPr>
        <p:sp>
          <p:nvSpPr>
            <p:cNvPr id="4456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6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6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67" name="Group 142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70" name="Freeform 142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71" name="Freeform 142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68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69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83" name="Group 1431"/>
          <p:cNvGrpSpPr>
            <a:grpSpLocks/>
          </p:cNvGrpSpPr>
          <p:nvPr/>
        </p:nvGrpSpPr>
        <p:grpSpPr bwMode="auto">
          <a:xfrm>
            <a:off x="7790111" y="3629026"/>
            <a:ext cx="390525" cy="169863"/>
            <a:chOff x="4650" y="1129"/>
            <a:chExt cx="246" cy="95"/>
          </a:xfrm>
        </p:grpSpPr>
        <p:sp>
          <p:nvSpPr>
            <p:cNvPr id="4455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5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5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59" name="Group 1435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62" name="Freeform 143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63" name="Freeform 143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60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61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84" name="Group 1440"/>
          <p:cNvGrpSpPr>
            <a:grpSpLocks/>
          </p:cNvGrpSpPr>
          <p:nvPr/>
        </p:nvGrpSpPr>
        <p:grpSpPr bwMode="auto">
          <a:xfrm>
            <a:off x="8090149" y="2476501"/>
            <a:ext cx="390525" cy="169863"/>
            <a:chOff x="4650" y="1129"/>
            <a:chExt cx="246" cy="95"/>
          </a:xfrm>
        </p:grpSpPr>
        <p:sp>
          <p:nvSpPr>
            <p:cNvPr id="4454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4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5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51" name="Group 14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54" name="Freeform 14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55" name="Freeform 14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52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53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85" name="Group 1449"/>
          <p:cNvGrpSpPr>
            <a:grpSpLocks/>
          </p:cNvGrpSpPr>
          <p:nvPr/>
        </p:nvGrpSpPr>
        <p:grpSpPr bwMode="auto">
          <a:xfrm>
            <a:off x="7348786" y="3489326"/>
            <a:ext cx="506413" cy="352425"/>
            <a:chOff x="2967" y="478"/>
            <a:chExt cx="788" cy="625"/>
          </a:xfrm>
        </p:grpSpPr>
        <p:pic>
          <p:nvPicPr>
            <p:cNvPr id="44546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547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86" name="Group 1452"/>
          <p:cNvGrpSpPr>
            <a:grpSpLocks/>
          </p:cNvGrpSpPr>
          <p:nvPr/>
        </p:nvGrpSpPr>
        <p:grpSpPr bwMode="auto">
          <a:xfrm>
            <a:off x="8869611" y="4992689"/>
            <a:ext cx="563563" cy="420687"/>
            <a:chOff x="2967" y="478"/>
            <a:chExt cx="788" cy="625"/>
          </a:xfrm>
        </p:grpSpPr>
        <p:pic>
          <p:nvPicPr>
            <p:cNvPr id="44544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545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87" name="Group 1455"/>
          <p:cNvGrpSpPr>
            <a:grpSpLocks/>
          </p:cNvGrpSpPr>
          <p:nvPr/>
        </p:nvGrpSpPr>
        <p:grpSpPr bwMode="auto">
          <a:xfrm>
            <a:off x="7798048" y="1833564"/>
            <a:ext cx="457200" cy="631825"/>
            <a:chOff x="742" y="2409"/>
            <a:chExt cx="576" cy="881"/>
          </a:xfrm>
        </p:grpSpPr>
        <p:grpSp>
          <p:nvGrpSpPr>
            <p:cNvPr id="44526" name="Group 1456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452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4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4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4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4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44527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528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44088" name="Group 1474"/>
          <p:cNvGrpSpPr>
            <a:grpSpLocks/>
          </p:cNvGrpSpPr>
          <p:nvPr/>
        </p:nvGrpSpPr>
        <p:grpSpPr bwMode="auto">
          <a:xfrm>
            <a:off x="9977686" y="4991101"/>
            <a:ext cx="227013" cy="481013"/>
            <a:chOff x="4140" y="429"/>
            <a:chExt cx="1425" cy="2396"/>
          </a:xfrm>
        </p:grpSpPr>
        <p:sp>
          <p:nvSpPr>
            <p:cNvPr id="44494" name="Freeform 14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95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96" name="Freeform 14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97" name="Freeform 14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98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44499" name="Group 14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524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525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00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44501" name="Group 14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522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523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02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503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44504" name="Group 14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520" name="AutoShape 1490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521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05" name="Freeform 14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44506" name="Group 14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18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519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07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508" name="Freeform 14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09" name="Freeform 14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10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511" name="Freeform 15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12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513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514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515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4516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517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44089" name="Group 1507"/>
          <p:cNvGrpSpPr>
            <a:grpSpLocks/>
          </p:cNvGrpSpPr>
          <p:nvPr/>
        </p:nvGrpSpPr>
        <p:grpSpPr bwMode="auto">
          <a:xfrm>
            <a:off x="9661773" y="5292726"/>
            <a:ext cx="227012" cy="481013"/>
            <a:chOff x="4140" y="429"/>
            <a:chExt cx="1425" cy="2396"/>
          </a:xfrm>
        </p:grpSpPr>
        <p:sp>
          <p:nvSpPr>
            <p:cNvPr id="4446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6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6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6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6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4446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49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49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46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4446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49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49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47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7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4447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48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48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47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4447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8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48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47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7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7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7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7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8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8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8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8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448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8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44090" name="Group 1540"/>
          <p:cNvGrpSpPr>
            <a:grpSpLocks/>
          </p:cNvGrpSpPr>
          <p:nvPr/>
        </p:nvGrpSpPr>
        <p:grpSpPr bwMode="auto">
          <a:xfrm>
            <a:off x="7039224" y="2032000"/>
            <a:ext cx="534987" cy="407988"/>
            <a:chOff x="877" y="1008"/>
            <a:chExt cx="2747" cy="2591"/>
          </a:xfrm>
        </p:grpSpPr>
        <p:pic>
          <p:nvPicPr>
            <p:cNvPr id="44439" name="Picture 1541" descr="antenna_stylize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440" name="Picture 1542" descr="laptop_keyboar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41" name="Freeform 154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pic>
          <p:nvPicPr>
            <p:cNvPr id="44442" name="Picture 1544" descr="scree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43" name="Freeform 154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44" name="Freeform 154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45" name="Freeform 154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46" name="Freeform 154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47" name="Freeform 154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48" name="Freeform 155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44449" name="Group 155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456" name="Freeform 155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57" name="Freeform 155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58" name="Freeform 155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59" name="Freeform 155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60" name="Freeform 155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61" name="Freeform 155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450" name="Freeform 155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51" name="Freeform 155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52" name="Freeform 156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53" name="Freeform 156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54" name="Freeform 156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55" name="Freeform 156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91" name="Group 1564"/>
          <p:cNvGrpSpPr>
            <a:grpSpLocks/>
          </p:cNvGrpSpPr>
          <p:nvPr/>
        </p:nvGrpSpPr>
        <p:grpSpPr bwMode="auto">
          <a:xfrm>
            <a:off x="8609261" y="5475289"/>
            <a:ext cx="474663" cy="407987"/>
            <a:chOff x="877" y="1008"/>
            <a:chExt cx="2747" cy="2591"/>
          </a:xfrm>
        </p:grpSpPr>
        <p:pic>
          <p:nvPicPr>
            <p:cNvPr id="44416" name="Picture 156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417" name="Picture 1566" descr="laptop_keyboar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18" name="Freeform 15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pic>
          <p:nvPicPr>
            <p:cNvPr id="44419" name="Picture 1568" descr="scree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20" name="Freeform 15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21" name="Freeform 15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22" name="Freeform 15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23" name="Freeform 15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24" name="Freeform 15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25" name="Freeform 15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44426" name="Group 15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433" name="Freeform 15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34" name="Freeform 15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35" name="Freeform 15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36" name="Freeform 15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37" name="Freeform 15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38" name="Freeform 15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427" name="Freeform 15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28" name="Freeform 15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29" name="Freeform 15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30" name="Freeform 15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31" name="Freeform 15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32" name="Freeform 15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92" name="Group 1588"/>
          <p:cNvGrpSpPr>
            <a:grpSpLocks/>
          </p:cNvGrpSpPr>
          <p:nvPr/>
        </p:nvGrpSpPr>
        <p:grpSpPr bwMode="auto">
          <a:xfrm>
            <a:off x="7297985" y="3030539"/>
            <a:ext cx="444500" cy="407987"/>
            <a:chOff x="877" y="1008"/>
            <a:chExt cx="2747" cy="2591"/>
          </a:xfrm>
        </p:grpSpPr>
        <p:pic>
          <p:nvPicPr>
            <p:cNvPr id="44393" name="Picture 1589" descr="antenna_stylized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394" name="Picture 1590" descr="laptop_keyboar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95" name="Freeform 1591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pic>
          <p:nvPicPr>
            <p:cNvPr id="44396" name="Picture 1592" descr="screen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97" name="Freeform 1593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98" name="Freeform 1594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99" name="Freeform 1595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00" name="Freeform 1596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01" name="Freeform 1597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02" name="Freeform 1598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44403" name="Group 1599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410" name="Freeform 160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11" name="Freeform 160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12" name="Freeform 160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13" name="Freeform 160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14" name="Freeform 160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15" name="Freeform 160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404" name="Freeform 1606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05" name="Freeform 1607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06" name="Freeform 1608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07" name="Freeform 1609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08" name="Freeform 1610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09" name="Freeform 1611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93" name="Group 1612"/>
          <p:cNvGrpSpPr>
            <a:grpSpLocks/>
          </p:cNvGrpSpPr>
          <p:nvPr/>
        </p:nvGrpSpPr>
        <p:grpSpPr bwMode="auto">
          <a:xfrm flipH="1">
            <a:off x="7677399" y="3211513"/>
            <a:ext cx="414337" cy="373062"/>
            <a:chOff x="2839" y="3501"/>
            <a:chExt cx="755" cy="803"/>
          </a:xfrm>
        </p:grpSpPr>
        <p:pic>
          <p:nvPicPr>
            <p:cNvPr id="44391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92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94" name="Group 1615"/>
          <p:cNvGrpSpPr>
            <a:grpSpLocks/>
          </p:cNvGrpSpPr>
          <p:nvPr/>
        </p:nvGrpSpPr>
        <p:grpSpPr bwMode="auto">
          <a:xfrm>
            <a:off x="9044236" y="5411789"/>
            <a:ext cx="474663" cy="407987"/>
            <a:chOff x="877" y="1008"/>
            <a:chExt cx="2747" cy="2591"/>
          </a:xfrm>
        </p:grpSpPr>
        <p:pic>
          <p:nvPicPr>
            <p:cNvPr id="44368" name="Picture 1616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369" name="Picture 1617" descr="laptop_keyboar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70" name="Freeform 161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pic>
          <p:nvPicPr>
            <p:cNvPr id="44371" name="Picture 1619" descr="scree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72" name="Freeform 162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73" name="Freeform 162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74" name="Freeform 162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75" name="Freeform 162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76" name="Freeform 162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77" name="Freeform 162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44378" name="Group 162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385" name="Freeform 162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86" name="Freeform 162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87" name="Freeform 162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88" name="Freeform 163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89" name="Freeform 163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90" name="Freeform 163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379" name="Freeform 163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80" name="Freeform 163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81" name="Freeform 163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82" name="Freeform 163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83" name="Freeform 163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84" name="Freeform 163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pic>
        <p:nvPicPr>
          <p:cNvPr id="44095" name="Picture 1283" descr="underline_base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33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75" y="222251"/>
            <a:ext cx="8382000" cy="942975"/>
          </a:xfrm>
        </p:spPr>
        <p:txBody>
          <a:bodyPr/>
          <a:lstStyle/>
          <a:p>
            <a:pPr>
              <a:defRPr/>
            </a:pPr>
            <a:r>
              <a:rPr lang="en-US" sz="4000"/>
              <a:t>Network layer</a:t>
            </a:r>
          </a:p>
        </p:txBody>
      </p:sp>
      <p:sp>
        <p:nvSpPr>
          <p:cNvPr id="440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70101" y="1255714"/>
            <a:ext cx="4365625" cy="510063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transport segment from sending to receiving host 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 sending side encapsulates segments into datagrams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 receiving side, delivers segments to transport layer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layer protocols in </a:t>
            </a:r>
            <a:r>
              <a:rPr lang="en-US" altLang="zh-CN" i="1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every</a:t>
            </a:r>
            <a:r>
              <a:rPr lang="en-US" altLang="zh-CN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host, router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router examines header fields in all IP datagrams passing through it</a:t>
            </a:r>
            <a:endParaRPr lang="en-US" altLang="zh-CN" sz="20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endParaRPr lang="en-US" altLang="zh-CN" sz="24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19767" name="Group 1046"/>
          <p:cNvGrpSpPr>
            <a:grpSpLocks/>
          </p:cNvGrpSpPr>
          <p:nvPr/>
        </p:nvGrpSpPr>
        <p:grpSpPr bwMode="auto">
          <a:xfrm>
            <a:off x="7393235" y="1141413"/>
            <a:ext cx="1047750" cy="996950"/>
            <a:chOff x="3402" y="719"/>
            <a:chExt cx="660" cy="628"/>
          </a:xfrm>
        </p:grpSpPr>
        <p:sp>
          <p:nvSpPr>
            <p:cNvPr id="44358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44359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4360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61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62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63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application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transport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364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65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66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67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19769" name="Group 1047"/>
          <p:cNvGrpSpPr>
            <a:grpSpLocks/>
          </p:cNvGrpSpPr>
          <p:nvPr/>
        </p:nvGrpSpPr>
        <p:grpSpPr bwMode="auto">
          <a:xfrm>
            <a:off x="10088810" y="4148138"/>
            <a:ext cx="1047750" cy="996950"/>
            <a:chOff x="3402" y="719"/>
            <a:chExt cx="660" cy="628"/>
          </a:xfrm>
        </p:grpSpPr>
        <p:sp>
          <p:nvSpPr>
            <p:cNvPr id="44348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44349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4350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51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52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53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application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transport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354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55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56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57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19771" name="Group 1278"/>
          <p:cNvGrpSpPr>
            <a:grpSpLocks/>
          </p:cNvGrpSpPr>
          <p:nvPr/>
        </p:nvGrpSpPr>
        <p:grpSpPr bwMode="auto">
          <a:xfrm>
            <a:off x="7845673" y="1763713"/>
            <a:ext cx="2546350" cy="3429000"/>
            <a:chOff x="3674" y="1148"/>
            <a:chExt cx="1604" cy="2160"/>
          </a:xfrm>
        </p:grpSpPr>
        <p:grpSp>
          <p:nvGrpSpPr>
            <p:cNvPr id="44106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44327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28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29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30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31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32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333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334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345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46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47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335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342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43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44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336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37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38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39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40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4341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07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44306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07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08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09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10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11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312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313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324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25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26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314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321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22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23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315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16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17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18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19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20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08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44285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86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87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88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89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90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291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292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303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04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05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293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300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01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02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294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95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96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97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98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99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09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44264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65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66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67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68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69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270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271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82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83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84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272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79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80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81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273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74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75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76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77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78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10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44243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44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45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46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47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48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249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250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61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62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63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251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58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59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60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252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53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54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55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56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57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11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44222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23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24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25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26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27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228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229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40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41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42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230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37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38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39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231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32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33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34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35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36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12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44201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02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03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04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05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06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207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208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19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20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21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209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16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17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18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210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11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12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13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14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15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13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44180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81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82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83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84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85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186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187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98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99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00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188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95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96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97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189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90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91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92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93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94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14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44159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60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61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62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63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64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165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166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77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78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79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167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74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75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76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168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69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70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71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72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73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15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44138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39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40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41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42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43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144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145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56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57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58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146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53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54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55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147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48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49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50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51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52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16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44117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18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19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20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21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22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123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124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35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36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37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125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32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33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34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126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27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28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29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30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31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632064" name="Rectangle 1280"/>
          <p:cNvSpPr>
            <a:spLocks noChangeArrowheads="1"/>
          </p:cNvSpPr>
          <p:nvPr/>
        </p:nvSpPr>
        <p:spPr bwMode="auto">
          <a:xfrm>
            <a:off x="7713910" y="858838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632065" name="Rectangle 1281"/>
          <p:cNvSpPr>
            <a:spLocks noChangeArrowheads="1"/>
          </p:cNvSpPr>
          <p:nvPr/>
        </p:nvSpPr>
        <p:spPr bwMode="auto">
          <a:xfrm>
            <a:off x="7644060" y="1509713"/>
            <a:ext cx="596900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chemeClr val="accent4"/>
              </a:solidFill>
            </a:endParaRPr>
          </a:p>
        </p:txBody>
      </p:sp>
      <p:sp>
        <p:nvSpPr>
          <p:cNvPr id="632066" name="Rectangle 1282"/>
          <p:cNvSpPr>
            <a:spLocks noChangeArrowheads="1"/>
          </p:cNvSpPr>
          <p:nvPr/>
        </p:nvSpPr>
        <p:spPr bwMode="auto">
          <a:xfrm>
            <a:off x="10469810" y="4487863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625" name="Rectangle 7"/>
          <p:cNvSpPr txBox="1">
            <a:spLocks noChangeArrowheads="1"/>
          </p:cNvSpPr>
          <p:nvPr/>
        </p:nvSpPr>
        <p:spPr>
          <a:xfrm>
            <a:off x="10344472" y="6624784"/>
            <a:ext cx="144016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4.1 Overview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24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0.01226 L 0.00377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2.59259E-6 L 0.00091 0.07269 L 0.02097 0.18982 L 0.02097 0.1132 L 0.05365 0.11111 L 0.05456 0.18982 L 0.08724 0.14144 L 0.08724 0.07871 L 0.11979 0.07685 L 0.08164 0.23426 L 0.08607 0.15949 L 0.11628 0.15949 L 0.11745 0.23635 L 0.0793 0.34537 L 0.07709 0.2706 L 0.10625 0.26875 L 0.10964 0.39584 L 0.11628 0.3213 L 0.14336 0.31922 L 0.14675 0.39792 L 0.0793 0.49908 L 0.0793 0.41621 L 0.10625 0.41621 L 0.10625 0.49699 L 0.14011 0.53542 L 0.14011 0.44653 L 0.16797 0.44653 L 0.17018 0.52732 L 0.23203 0.50301 L 0.23203 0.43843 " pathEditMode="relative" rAng="0" ptsTypes="AAAAAAAAAAAAAAAAAAAAAAAAAAAAAA">
                                      <p:cBhvr>
                                        <p:cTn id="31" dur="5000" fill="hold"/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9" y="2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0.00169 -0.0523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064" grpId="0" animBg="1"/>
      <p:bldP spid="632064" grpId="1" animBg="1"/>
      <p:bldP spid="632064" grpId="2" animBg="1"/>
      <p:bldP spid="632065" grpId="0" animBg="1"/>
      <p:bldP spid="632065" grpId="1" animBg="1"/>
      <p:bldP spid="632065" grpId="2" animBg="1"/>
      <p:bldP spid="632066" grpId="0" animBg="1"/>
      <p:bldP spid="632066" grpId="1" animBg="1"/>
      <p:bldP spid="632066" grpId="2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Freeform 139"/>
          <p:cNvSpPr>
            <a:spLocks/>
          </p:cNvSpPr>
          <p:nvPr/>
        </p:nvSpPr>
        <p:spPr bwMode="auto">
          <a:xfrm>
            <a:off x="1703388" y="3651251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4" name="Freeform 29"/>
          <p:cNvSpPr>
            <a:spLocks/>
          </p:cNvSpPr>
          <p:nvPr/>
        </p:nvSpPr>
        <p:spPr bwMode="auto">
          <a:xfrm>
            <a:off x="5992813" y="2922588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5" name="Line 32"/>
          <p:cNvSpPr>
            <a:spLocks noChangeShapeType="1"/>
          </p:cNvSpPr>
          <p:nvPr/>
        </p:nvSpPr>
        <p:spPr bwMode="auto">
          <a:xfrm>
            <a:off x="6107114" y="4244975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6" name="Line 34"/>
          <p:cNvSpPr>
            <a:spLocks noChangeShapeType="1"/>
          </p:cNvSpPr>
          <p:nvPr/>
        </p:nvSpPr>
        <p:spPr bwMode="auto">
          <a:xfrm>
            <a:off x="8947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7" name="Line 35"/>
          <p:cNvSpPr>
            <a:spLocks noChangeShapeType="1"/>
          </p:cNvSpPr>
          <p:nvPr/>
        </p:nvSpPr>
        <p:spPr bwMode="auto">
          <a:xfrm flipV="1">
            <a:off x="8953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8" name="Text Box 36"/>
          <p:cNvSpPr txBox="1">
            <a:spLocks noChangeArrowheads="1"/>
          </p:cNvSpPr>
          <p:nvPr/>
        </p:nvSpPr>
        <p:spPr bwMode="auto">
          <a:xfrm>
            <a:off x="9572626" y="322738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000099"/>
                </a:solidFill>
              </a:rPr>
              <a:t>10.0.0.1</a:t>
            </a:r>
          </a:p>
        </p:txBody>
      </p:sp>
      <p:sp>
        <p:nvSpPr>
          <p:cNvPr id="105479" name="Text Box 37"/>
          <p:cNvSpPr txBox="1">
            <a:spLocks noChangeArrowheads="1"/>
          </p:cNvSpPr>
          <p:nvPr/>
        </p:nvSpPr>
        <p:spPr bwMode="auto">
          <a:xfrm>
            <a:off x="9699626" y="399573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000099"/>
                </a:solidFill>
              </a:rPr>
              <a:t>10.0.0.2</a:t>
            </a:r>
          </a:p>
        </p:txBody>
      </p:sp>
      <p:sp>
        <p:nvSpPr>
          <p:cNvPr id="105480" name="Text Box 38"/>
          <p:cNvSpPr txBox="1">
            <a:spLocks noChangeArrowheads="1"/>
          </p:cNvSpPr>
          <p:nvPr/>
        </p:nvSpPr>
        <p:spPr bwMode="auto">
          <a:xfrm>
            <a:off x="9661526" y="489108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000099"/>
                </a:solidFill>
              </a:rPr>
              <a:t>10.0.0.3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7154863" y="2855913"/>
            <a:ext cx="1871662" cy="1033462"/>
            <a:chOff x="3550" y="2055"/>
            <a:chExt cx="1179" cy="651"/>
          </a:xfrm>
        </p:grpSpPr>
        <p:grpSp>
          <p:nvGrpSpPr>
            <p:cNvPr id="105574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05579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05580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200" dirty="0">
                    <a:solidFill>
                      <a:srgbClr val="0000FF"/>
                    </a:solidFill>
                  </a:rPr>
                  <a:t>S: 10.0.0.1, 3345</a:t>
                </a:r>
              </a:p>
              <a:p>
                <a:r>
                  <a:rPr lang="en-US" altLang="zh-CN" sz="1200" dirty="0">
                    <a:solidFill>
                      <a:srgbClr val="0000FF"/>
                    </a:solidFill>
                  </a:rPr>
                  <a:t>D: 128.119.40.186, 80</a:t>
                </a:r>
              </a:p>
            </p:txBody>
          </p:sp>
          <p:grpSp>
            <p:nvGrpSpPr>
              <p:cNvPr id="105581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5586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8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8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82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5583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8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85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575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5576" name="Group 87"/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05577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05578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CC0000"/>
                    </a:solidFill>
                  </a:rPr>
                  <a:t>1</a:t>
                </a:r>
              </a:p>
            </p:txBody>
          </p:sp>
        </p:grpSp>
      </p:grpSp>
      <p:sp>
        <p:nvSpPr>
          <p:cNvPr id="105482" name="Text Box 54"/>
          <p:cNvSpPr txBox="1">
            <a:spLocks noChangeArrowheads="1"/>
          </p:cNvSpPr>
          <p:nvPr/>
        </p:nvSpPr>
        <p:spPr bwMode="auto">
          <a:xfrm>
            <a:off x="6057901" y="381793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99"/>
                </a:solidFill>
              </a:rPr>
              <a:t>10.0.0.4</a:t>
            </a:r>
          </a:p>
        </p:txBody>
      </p:sp>
      <p:sp>
        <p:nvSpPr>
          <p:cNvPr id="105483" name="Line 55"/>
          <p:cNvSpPr>
            <a:spLocks noChangeShapeType="1"/>
          </p:cNvSpPr>
          <p:nvPr/>
        </p:nvSpPr>
        <p:spPr bwMode="auto">
          <a:xfrm flipH="1">
            <a:off x="6181726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4" name="Text Box 56"/>
          <p:cNvSpPr txBox="1">
            <a:spLocks noChangeArrowheads="1"/>
          </p:cNvSpPr>
          <p:nvPr/>
        </p:nvSpPr>
        <p:spPr bwMode="auto">
          <a:xfrm>
            <a:off x="4219575" y="437515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000099"/>
                </a:solidFill>
              </a:rPr>
              <a:t>138.76.29.7</a:t>
            </a:r>
          </a:p>
        </p:txBody>
      </p:sp>
      <p:sp>
        <p:nvSpPr>
          <p:cNvPr id="105485" name="Line 57"/>
          <p:cNvSpPr>
            <a:spLocks noChangeShapeType="1"/>
          </p:cNvSpPr>
          <p:nvPr/>
        </p:nvSpPr>
        <p:spPr bwMode="auto">
          <a:xfrm flipH="1">
            <a:off x="5441951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7993064" y="1570038"/>
            <a:ext cx="2433637" cy="1389062"/>
            <a:chOff x="3944" y="989"/>
            <a:chExt cx="1533" cy="875"/>
          </a:xfrm>
        </p:grpSpPr>
        <p:sp>
          <p:nvSpPr>
            <p:cNvPr id="105572" name="Text Box 53"/>
            <p:cNvSpPr txBox="1">
              <a:spLocks noChangeArrowheads="1"/>
            </p:cNvSpPr>
            <p:nvPr/>
          </p:nvSpPr>
          <p:spPr bwMode="auto">
            <a:xfrm>
              <a:off x="4121" y="989"/>
              <a:ext cx="135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 b="1" i="1" dirty="0">
                  <a:solidFill>
                    <a:srgbClr val="CC0000"/>
                  </a:solidFill>
                </a:rPr>
                <a:t>1:</a:t>
              </a:r>
              <a:r>
                <a:rPr lang="en-US" altLang="zh-CN" sz="1800" dirty="0">
                  <a:solidFill>
                    <a:srgbClr val="FF0000"/>
                  </a:solidFill>
                </a:rPr>
                <a:t> </a:t>
              </a:r>
              <a:r>
                <a:rPr lang="en-US" altLang="zh-CN" sz="1800" dirty="0">
                  <a:solidFill>
                    <a:srgbClr val="000099"/>
                  </a:solidFill>
                </a:rPr>
                <a:t>host 10.0.0.1 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dirty="0">
                  <a:solidFill>
                    <a:srgbClr val="000099"/>
                  </a:solidFill>
                </a:rPr>
                <a:t>sends datagram to 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dirty="0">
                  <a:solidFill>
                    <a:srgbClr val="000099"/>
                  </a:solidFill>
                </a:rPr>
                <a:t>128.119.40.186, 80</a:t>
              </a:r>
            </a:p>
          </p:txBody>
        </p:sp>
        <p:sp>
          <p:nvSpPr>
            <p:cNvPr id="105573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5487" name="Freeform 67"/>
          <p:cNvSpPr>
            <a:spLocks/>
          </p:cNvSpPr>
          <p:nvPr/>
        </p:nvSpPr>
        <p:spPr bwMode="auto">
          <a:xfrm>
            <a:off x="3868739" y="2627314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8" name="Rectangle 62"/>
          <p:cNvSpPr>
            <a:spLocks noChangeArrowheads="1"/>
          </p:cNvSpPr>
          <p:nvPr/>
        </p:nvSpPr>
        <p:spPr bwMode="auto">
          <a:xfrm>
            <a:off x="3868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105489" name="Text Box 60"/>
          <p:cNvSpPr txBox="1">
            <a:spLocks noChangeArrowheads="1"/>
          </p:cNvSpPr>
          <p:nvPr/>
        </p:nvSpPr>
        <p:spPr bwMode="auto">
          <a:xfrm>
            <a:off x="3910013" y="1419225"/>
            <a:ext cx="367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0000FF"/>
                </a:solidFill>
              </a:rPr>
              <a:t>NAT translation table</a:t>
            </a:r>
          </a:p>
          <a:p>
            <a:pPr algn="ctr"/>
            <a:r>
              <a:rPr lang="en-US" altLang="zh-CN" sz="1800" dirty="0">
                <a:solidFill>
                  <a:srgbClr val="0000FF"/>
                </a:solidFill>
              </a:rPr>
              <a:t>WAN side </a:t>
            </a:r>
            <a:r>
              <a:rPr lang="en-US" altLang="zh-CN" sz="1800" dirty="0" err="1">
                <a:solidFill>
                  <a:srgbClr val="0000FF"/>
                </a:solidFill>
              </a:rPr>
              <a:t>addr</a:t>
            </a:r>
            <a:r>
              <a:rPr lang="en-US" altLang="zh-CN" sz="1800" dirty="0">
                <a:solidFill>
                  <a:srgbClr val="0000FF"/>
                </a:solidFill>
              </a:rPr>
              <a:t>        LAN side </a:t>
            </a:r>
            <a:r>
              <a:rPr lang="en-US" altLang="zh-CN" sz="1800" dirty="0" err="1">
                <a:solidFill>
                  <a:srgbClr val="0000FF"/>
                </a:solidFill>
              </a:rPr>
              <a:t>addr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  <p:sp>
        <p:nvSpPr>
          <p:cNvPr id="105490" name="Line 63"/>
          <p:cNvSpPr>
            <a:spLocks noChangeShapeType="1"/>
          </p:cNvSpPr>
          <p:nvPr/>
        </p:nvSpPr>
        <p:spPr bwMode="auto">
          <a:xfrm flipV="1">
            <a:off x="3868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1" name="Line 64"/>
          <p:cNvSpPr>
            <a:spLocks noChangeShapeType="1"/>
          </p:cNvSpPr>
          <p:nvPr/>
        </p:nvSpPr>
        <p:spPr bwMode="auto">
          <a:xfrm flipV="1">
            <a:off x="3883026" y="2025651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2" name="Line 65"/>
          <p:cNvSpPr>
            <a:spLocks noChangeShapeType="1"/>
          </p:cNvSpPr>
          <p:nvPr/>
        </p:nvSpPr>
        <p:spPr bwMode="auto">
          <a:xfrm>
            <a:off x="5992814" y="1770064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3925888" y="2044700"/>
            <a:ext cx="3702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olidFill>
                  <a:srgbClr val="CC0000"/>
                </a:solidFill>
              </a:rPr>
              <a:t>138.76.29.7, 5001   10.0.0.1, 3345</a:t>
            </a:r>
          </a:p>
          <a:p>
            <a:pPr algn="ctr"/>
            <a:r>
              <a:rPr lang="en-US" altLang="zh-CN" sz="1800"/>
              <a:t>……                                         ……</a:t>
            </a:r>
          </a:p>
        </p:txBody>
      </p:sp>
      <p:grpSp>
        <p:nvGrpSpPr>
          <p:cNvPr id="8" name="Group 135"/>
          <p:cNvGrpSpPr>
            <a:grpSpLocks/>
          </p:cNvGrpSpPr>
          <p:nvPr/>
        </p:nvGrpSpPr>
        <p:grpSpPr bwMode="auto">
          <a:xfrm>
            <a:off x="6289676" y="3435350"/>
            <a:ext cx="2784475" cy="1638300"/>
            <a:chOff x="3002" y="2417"/>
            <a:chExt cx="1754" cy="1032"/>
          </a:xfrm>
        </p:grpSpPr>
        <p:sp>
          <p:nvSpPr>
            <p:cNvPr id="105558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05559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rgbClr val="0000FF"/>
                  </a:solidFill>
                </a:rPr>
                <a:t>S: 128.119.40.186, 80 </a:t>
              </a:r>
            </a:p>
            <a:p>
              <a:r>
                <a:rPr lang="en-US" altLang="zh-CN" sz="1200" dirty="0">
                  <a:solidFill>
                    <a:srgbClr val="0000FF"/>
                  </a:solidFill>
                </a:rPr>
                <a:t>D: 10.0.0.1, 3345</a:t>
              </a:r>
            </a:p>
            <a:p>
              <a:endParaRPr lang="en-US" altLang="zh-CN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05560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05569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570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571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5561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05566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567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568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5562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5563" name="Group 102"/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105564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05565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CC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3055939" y="3652839"/>
            <a:ext cx="2497137" cy="566737"/>
            <a:chOff x="1026" y="3559"/>
            <a:chExt cx="1573" cy="357"/>
          </a:xfrm>
        </p:grpSpPr>
        <p:grpSp>
          <p:nvGrpSpPr>
            <p:cNvPr id="105543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05548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05549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200" dirty="0">
                    <a:solidFill>
                      <a:srgbClr val="0000FF"/>
                    </a:solidFill>
                  </a:rPr>
                  <a:t>S: 138.76.29.7, 5001</a:t>
                </a:r>
              </a:p>
              <a:p>
                <a:r>
                  <a:rPr lang="en-US" altLang="zh-CN" sz="1200" dirty="0">
                    <a:solidFill>
                      <a:srgbClr val="0000FF"/>
                    </a:solidFill>
                  </a:rPr>
                  <a:t>D: 128.119.40.186, 80</a:t>
                </a:r>
              </a:p>
            </p:txBody>
          </p:sp>
          <p:grpSp>
            <p:nvGrpSpPr>
              <p:cNvPr id="105550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5555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56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57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51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5552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53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54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544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5545" name="Group 105"/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105546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05547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CC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7" name="Group 112"/>
          <p:cNvGrpSpPr>
            <a:grpSpLocks/>
          </p:cNvGrpSpPr>
          <p:nvPr/>
        </p:nvGrpSpPr>
        <p:grpSpPr bwMode="auto">
          <a:xfrm>
            <a:off x="1524001" y="1671639"/>
            <a:ext cx="5154613" cy="2052637"/>
            <a:chOff x="0" y="1306"/>
            <a:chExt cx="3247" cy="1293"/>
          </a:xfrm>
        </p:grpSpPr>
        <p:sp>
          <p:nvSpPr>
            <p:cNvPr id="105539" name="Text Box 82"/>
            <p:cNvSpPr txBox="1">
              <a:spLocks noChangeArrowheads="1"/>
            </p:cNvSpPr>
            <p:nvPr/>
          </p:nvSpPr>
          <p:spPr bwMode="auto">
            <a:xfrm>
              <a:off x="0" y="1306"/>
              <a:ext cx="1316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 b="1" i="1" dirty="0">
                  <a:solidFill>
                    <a:srgbClr val="CC0000"/>
                  </a:solidFill>
                </a:rPr>
                <a:t>2:</a:t>
              </a:r>
              <a:r>
                <a:rPr lang="en-US" altLang="zh-CN" sz="1800" dirty="0">
                  <a:solidFill>
                    <a:srgbClr val="FF0000"/>
                  </a:solidFill>
                </a:rPr>
                <a:t> </a:t>
              </a:r>
              <a:r>
                <a:rPr lang="en-US" altLang="zh-CN" sz="1800" dirty="0">
                  <a:solidFill>
                    <a:srgbClr val="000099"/>
                  </a:solidFill>
                </a:rPr>
                <a:t>NAT router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dirty="0">
                  <a:solidFill>
                    <a:srgbClr val="000099"/>
                  </a:solidFill>
                </a:rPr>
                <a:t>changes datagram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dirty="0">
                  <a:solidFill>
                    <a:srgbClr val="000099"/>
                  </a:solidFill>
                </a:rPr>
                <a:t>source </a:t>
              </a:r>
              <a:r>
                <a:rPr lang="en-US" altLang="zh-CN" sz="1800" dirty="0" err="1">
                  <a:solidFill>
                    <a:srgbClr val="000099"/>
                  </a:solidFill>
                </a:rPr>
                <a:t>addr</a:t>
              </a:r>
              <a:r>
                <a:rPr lang="en-US" altLang="zh-CN" sz="1800" dirty="0">
                  <a:solidFill>
                    <a:srgbClr val="000099"/>
                  </a:solidFill>
                </a:rPr>
                <a:t> from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dirty="0">
                  <a:solidFill>
                    <a:srgbClr val="000099"/>
                  </a:solidFill>
                </a:rPr>
                <a:t>10.0.0.1, 3345 to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dirty="0">
                  <a:solidFill>
                    <a:srgbClr val="000099"/>
                  </a:solidFill>
                </a:rPr>
                <a:t>138.76.29.7, 5001,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 dirty="0">
                  <a:solidFill>
                    <a:srgbClr val="000099"/>
                  </a:solidFill>
                </a:rPr>
                <a:t>updates table</a:t>
              </a:r>
            </a:p>
          </p:txBody>
        </p:sp>
        <p:sp>
          <p:nvSpPr>
            <p:cNvPr id="105540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541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542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Group 129"/>
          <p:cNvGrpSpPr>
            <a:grpSpLocks/>
          </p:cNvGrpSpPr>
          <p:nvPr/>
        </p:nvGrpSpPr>
        <p:grpSpPr bwMode="auto">
          <a:xfrm>
            <a:off x="2884489" y="4681538"/>
            <a:ext cx="2471737" cy="703262"/>
            <a:chOff x="1163" y="3752"/>
            <a:chExt cx="1557" cy="443"/>
          </a:xfrm>
        </p:grpSpPr>
        <p:sp>
          <p:nvSpPr>
            <p:cNvPr id="10552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0552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rgbClr val="0000FF"/>
                  </a:solidFill>
                </a:rPr>
                <a:t>S: 128.119.40.186, 80 </a:t>
              </a:r>
            </a:p>
            <a:p>
              <a:r>
                <a:rPr lang="en-US" altLang="zh-CN" sz="1200" dirty="0">
                  <a:solidFill>
                    <a:srgbClr val="0000FF"/>
                  </a:solidFill>
                </a:rPr>
                <a:t>D: 138.76.29.7, 5001</a:t>
              </a:r>
            </a:p>
            <a:p>
              <a:endParaRPr lang="en-US" altLang="zh-CN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05527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105536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53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53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5528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105533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53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53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552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5530" name="Group 126"/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10553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0553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CC0000"/>
                    </a:solidFill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2841625" y="5170488"/>
            <a:ext cx="20891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1800" b="1" i="1">
                <a:solidFill>
                  <a:srgbClr val="CC0000"/>
                </a:solidFill>
              </a:rPr>
              <a:t>3:</a:t>
            </a:r>
            <a:r>
              <a:rPr lang="en-US" altLang="zh-CN" sz="1800">
                <a:solidFill>
                  <a:srgbClr val="FF0000"/>
                </a:solidFill>
              </a:rPr>
              <a:t> </a:t>
            </a:r>
            <a:r>
              <a:rPr lang="en-US" altLang="zh-CN" sz="1800">
                <a:solidFill>
                  <a:srgbClr val="000099"/>
                </a:solidFill>
              </a:rPr>
              <a:t>reply arrives</a:t>
            </a:r>
          </a:p>
          <a:p>
            <a:pPr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 dest. address:</a:t>
            </a:r>
          </a:p>
          <a:p>
            <a:pPr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6265863" y="5005388"/>
            <a:ext cx="3867150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1800" b="1" i="1">
                <a:solidFill>
                  <a:srgbClr val="CC0000"/>
                </a:solidFill>
              </a:rPr>
              <a:t>4:</a:t>
            </a:r>
            <a:r>
              <a:rPr lang="en-US" altLang="zh-CN" sz="1800">
                <a:solidFill>
                  <a:srgbClr val="FF0000"/>
                </a:solidFill>
              </a:rPr>
              <a:t> </a:t>
            </a:r>
            <a:r>
              <a:rPr lang="en-US" altLang="zh-CN" sz="1800">
                <a:solidFill>
                  <a:srgbClr val="000099"/>
                </a:solidFill>
              </a:rPr>
              <a:t>NAT router</a:t>
            </a:r>
          </a:p>
          <a:p>
            <a:pPr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changes datagram</a:t>
            </a:r>
          </a:p>
          <a:p>
            <a:pPr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dest addr from</a:t>
            </a:r>
          </a:p>
          <a:p>
            <a:pPr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138.76.29.7, 5001 to 10.0.0.1, 3345 </a:t>
            </a:r>
          </a:p>
          <a:p>
            <a:endParaRPr lang="en-US" altLang="zh-CN" sz="1800">
              <a:solidFill>
                <a:srgbClr val="000099"/>
              </a:solidFill>
            </a:endParaRPr>
          </a:p>
        </p:txBody>
      </p:sp>
      <p:sp>
        <p:nvSpPr>
          <p:cNvPr id="105500" name="Line 138"/>
          <p:cNvSpPr>
            <a:spLocks noChangeShapeType="1"/>
          </p:cNvSpPr>
          <p:nvPr/>
        </p:nvSpPr>
        <p:spPr bwMode="auto">
          <a:xfrm>
            <a:off x="2546351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5" name="Rectangle 141"/>
          <p:cNvSpPr>
            <a:spLocks noGrp="1" noChangeArrowheads="1"/>
          </p:cNvSpPr>
          <p:nvPr>
            <p:ph type="title"/>
          </p:nvPr>
        </p:nvSpPr>
        <p:spPr>
          <a:xfrm>
            <a:off x="2057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105502" name="Picture 14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90" y="922339"/>
            <a:ext cx="6904036" cy="10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503" name="Group 143"/>
          <p:cNvGrpSpPr>
            <a:grpSpLocks/>
          </p:cNvGrpSpPr>
          <p:nvPr/>
        </p:nvGrpSpPr>
        <p:grpSpPr bwMode="auto">
          <a:xfrm>
            <a:off x="5559426" y="4095750"/>
            <a:ext cx="587375" cy="323850"/>
            <a:chOff x="4396" y="1245"/>
            <a:chExt cx="672" cy="248"/>
          </a:xfrm>
        </p:grpSpPr>
        <p:sp>
          <p:nvSpPr>
            <p:cNvPr id="10551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51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51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5520" name="Group 14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5523" name="Freeform 1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24" name="Freeform 1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5521" name="Line 150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2" name="Line 15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504" name="Group 156"/>
          <p:cNvGrpSpPr>
            <a:grpSpLocks/>
          </p:cNvGrpSpPr>
          <p:nvPr/>
        </p:nvGrpSpPr>
        <p:grpSpPr bwMode="auto">
          <a:xfrm flipH="1">
            <a:off x="9053513" y="3311525"/>
            <a:ext cx="641350" cy="558800"/>
            <a:chOff x="-44" y="1473"/>
            <a:chExt cx="981" cy="1105"/>
          </a:xfrm>
        </p:grpSpPr>
        <p:pic>
          <p:nvPicPr>
            <p:cNvPr id="105515" name="Picture 15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16" name="Freeform 15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5505" name="Group 159"/>
          <p:cNvGrpSpPr>
            <a:grpSpLocks/>
          </p:cNvGrpSpPr>
          <p:nvPr/>
        </p:nvGrpSpPr>
        <p:grpSpPr bwMode="auto">
          <a:xfrm flipH="1">
            <a:off x="9064625" y="4054475"/>
            <a:ext cx="641350" cy="558800"/>
            <a:chOff x="-44" y="1473"/>
            <a:chExt cx="981" cy="1105"/>
          </a:xfrm>
        </p:grpSpPr>
        <p:pic>
          <p:nvPicPr>
            <p:cNvPr id="105513" name="Picture 16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14" name="Freeform 1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5506" name="Group 162"/>
          <p:cNvGrpSpPr>
            <a:grpSpLocks/>
          </p:cNvGrpSpPr>
          <p:nvPr/>
        </p:nvGrpSpPr>
        <p:grpSpPr bwMode="auto">
          <a:xfrm flipH="1">
            <a:off x="9072563" y="4808538"/>
            <a:ext cx="641350" cy="558800"/>
            <a:chOff x="-44" y="1473"/>
            <a:chExt cx="981" cy="1105"/>
          </a:xfrm>
        </p:grpSpPr>
        <p:pic>
          <p:nvPicPr>
            <p:cNvPr id="105511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12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5507" name="Line 32"/>
          <p:cNvSpPr>
            <a:spLocks noChangeShapeType="1"/>
          </p:cNvSpPr>
          <p:nvPr/>
        </p:nvSpPr>
        <p:spPr bwMode="auto">
          <a:xfrm>
            <a:off x="8910639" y="4238625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510" name="TextBox 1"/>
          <p:cNvSpPr txBox="1">
            <a:spLocks noChangeArrowheads="1"/>
          </p:cNvSpPr>
          <p:nvPr/>
        </p:nvSpPr>
        <p:spPr bwMode="auto">
          <a:xfrm>
            <a:off x="1863726" y="6199189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bg1"/>
                </a:solidFill>
              </a:rPr>
              <a:t>* Check out the online interactive exercises for more examples: h</a:t>
            </a:r>
            <a:r>
              <a:rPr lang="en-US" altLang="zh-CN" sz="1200">
                <a:solidFill>
                  <a:schemeClr val="bg1"/>
                </a:solidFill>
              </a:rPr>
              <a:t>ttp://gaia.cs.umass.edu/kurose_ross/interactive/</a:t>
            </a:r>
          </a:p>
        </p:txBody>
      </p:sp>
      <p:sp>
        <p:nvSpPr>
          <p:cNvPr id="118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117" name="Rectangle 7"/>
          <p:cNvSpPr txBox="1">
            <a:spLocks noChangeArrowheads="1"/>
          </p:cNvSpPr>
          <p:nvPr/>
        </p:nvSpPr>
        <p:spPr>
          <a:xfrm>
            <a:off x="4871864" y="6615113"/>
            <a:ext cx="293387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4.3.4 Network Address Translation (NAT)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732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16-bit port-number field: </a:t>
            </a:r>
          </a:p>
          <a:p>
            <a:pPr lvl="1"/>
            <a:r>
              <a:rPr lang="en-US" altLang="zh-CN" sz="2200" dirty="0">
                <a:ea typeface="ＭＳ Ｐゴシック" panose="020B0600070205080204" pitchFamily="34" charset="-128"/>
              </a:rPr>
              <a:t>60,000 simultaneous connections with a single LAN-side address!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NAT is controversial:</a:t>
            </a:r>
          </a:p>
          <a:p>
            <a:pPr lvl="1"/>
            <a:r>
              <a:rPr lang="en-US" altLang="zh-CN" sz="2200" dirty="0">
                <a:ea typeface="ＭＳ Ｐゴシック" panose="020B0600070205080204" pitchFamily="34" charset="-128"/>
              </a:rPr>
              <a:t>routers should only process up to layer 3</a:t>
            </a:r>
          </a:p>
          <a:p>
            <a:pPr lvl="1"/>
            <a:r>
              <a:rPr lang="en-US" altLang="zh-CN" sz="2200" dirty="0">
                <a:ea typeface="ＭＳ Ｐゴシック" panose="020B0600070205080204" pitchFamily="34" charset="-128"/>
              </a:rPr>
              <a:t>address shortage should be solved by IPv6</a:t>
            </a:r>
          </a:p>
          <a:p>
            <a:pPr lvl="1"/>
            <a:r>
              <a:rPr lang="en-US" altLang="zh-CN" sz="2200" dirty="0">
                <a:ea typeface="ＭＳ Ｐゴシック" panose="020B0600070205080204" pitchFamily="34" charset="-128"/>
              </a:rPr>
              <a:t>violates end-to-end argument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NAT possibility must be taken into account by app designers, e.g., P2P applications</a:t>
            </a:r>
          </a:p>
          <a:p>
            <a:pPr lvl="1"/>
            <a:r>
              <a:rPr lang="en-US" altLang="zh-CN" sz="2200" dirty="0">
                <a:ea typeface="ＭＳ Ｐゴシック" panose="020B0600070205080204" pitchFamily="34" charset="-128"/>
              </a:rPr>
              <a:t>NAT traversal: what if client wants to connect to server behind NAT?</a:t>
            </a:r>
          </a:p>
          <a:p>
            <a:endParaRPr lang="en-US" altLang="zh-CN" dirty="0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1064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883297"/>
            <a:ext cx="6987753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4871864" y="6615113"/>
            <a:ext cx="293387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4.3.4 Network Address Translation (NAT)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198562"/>
            <a:ext cx="4752528" cy="7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5480" y="1600200"/>
            <a:ext cx="452177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4.1 Overview of Network layer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data plane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control plane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4.2 </a:t>
            </a:r>
            <a:r>
              <a:rPr lang="en-US" altLang="zh-CN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</a:t>
            </a:r>
            <a:r>
              <a:rPr lang="en-US" altLang="ja-JP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's </a:t>
            </a:r>
            <a:r>
              <a:rPr lang="en-US" altLang="ja-JP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inside a router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4.3 IP: Internet Protocol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datagram format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fragmentation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IPv4 addressing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network address translation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IPv6</a:t>
            </a:r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28568" y="1600200"/>
            <a:ext cx="50800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4.4 Generalized Forward and SDN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match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action</a:t>
            </a:r>
          </a:p>
          <a:p>
            <a:pPr lvl="1"/>
            <a:r>
              <a:rPr lang="en-US" altLang="zh-CN" sz="2000" dirty="0" err="1" smtClean="0">
                <a:ea typeface="ＭＳ Ｐゴシック" panose="020B0600070205080204" pitchFamily="34" charset="-128"/>
              </a:rPr>
              <a:t>OpenFlow</a:t>
            </a:r>
            <a:r>
              <a:rPr lang="en-US" altLang="zh-CN" sz="2000" dirty="0" smtClean="0">
                <a:ea typeface="ＭＳ Ｐゴシック" panose="020B0600070205080204" pitchFamily="34" charset="-128"/>
              </a:rPr>
              <a:t>  examples of match-plus-action in action</a:t>
            </a:r>
          </a:p>
          <a:p>
            <a:endParaRPr lang="en-US" altLang="zh-CN" sz="24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79876" name="Rectangle 2"/>
          <p:cNvSpPr>
            <a:spLocks noChangeArrowheads="1"/>
          </p:cNvSpPr>
          <p:nvPr/>
        </p:nvSpPr>
        <p:spPr bwMode="auto"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400" dirty="0">
                <a:solidFill>
                  <a:srgbClr val="000099"/>
                </a:solidFill>
                <a:latin typeface="Comic Sans MS" panose="030F0702030302020204" pitchFamily="66" charset="0"/>
              </a:rPr>
              <a:t>Chapter 4: outline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23476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22275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IPv6: motivation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175" y="1401764"/>
            <a:ext cx="8205788" cy="4027487"/>
          </a:xfrm>
        </p:spPr>
        <p:txBody>
          <a:bodyPr>
            <a:normAutofit lnSpcReduction="10000"/>
          </a:bodyPr>
          <a:lstStyle/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initial motivation: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address space soon to be completely allocated.  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additional motivation: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header format helps speed processing/forwarding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header changes to facilitate </a:t>
            </a:r>
            <a:r>
              <a:rPr lang="en-US" altLang="zh-CN" dirty="0" err="1" smtClean="0">
                <a:ea typeface="ＭＳ Ｐゴシック" panose="020B0600070205080204" pitchFamily="34" charset="-128"/>
              </a:rPr>
              <a:t>QoS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 </a:t>
            </a:r>
          </a:p>
          <a:p>
            <a:pPr lvl="1"/>
            <a:endParaRPr lang="en-US" altLang="zh-CN" dirty="0" smtClean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IPv6 datagram format: 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fixed-length 40 byte header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no fragmentation allowed</a:t>
            </a:r>
            <a:endParaRPr lang="en-US" altLang="zh-CN" i="1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0854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055689"/>
            <a:ext cx="3328739" cy="6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18535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8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936847"/>
            <a:ext cx="4612059" cy="11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0" name="Rectangle 80"/>
          <p:cNvSpPr>
            <a:spLocks noChangeArrowheads="1"/>
          </p:cNvSpPr>
          <p:nvPr/>
        </p:nvSpPr>
        <p:spPr bwMode="auto">
          <a:xfrm>
            <a:off x="3740151" y="3263901"/>
            <a:ext cx="4748213" cy="281781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686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85738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IPv6 datagram format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003426" y="1306514"/>
            <a:ext cx="887133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priority:</a:t>
            </a:r>
            <a:r>
              <a:rPr lang="en-US" altLang="zh-CN" sz="2800" dirty="0">
                <a:latin typeface="Comic Sans MS" panose="030F0702030302020204" pitchFamily="66" charset="0"/>
              </a:rPr>
              <a:t>  </a:t>
            </a: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identify priority among datagrams in flow</a:t>
            </a:r>
          </a:p>
          <a:p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flow Label:</a:t>
            </a:r>
            <a:r>
              <a:rPr lang="en-US" altLang="zh-CN" sz="2800" dirty="0">
                <a:latin typeface="Comic Sans MS" panose="030F0702030302020204" pitchFamily="66" charset="0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identify datagrams in same </a:t>
            </a:r>
            <a:r>
              <a:rPr lang="en-US" altLang="ja-JP" sz="28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"flow." </a:t>
            </a:r>
            <a:endParaRPr lang="en-US" altLang="ja-JP" sz="2800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                    (concept </a:t>
            </a:r>
            <a:r>
              <a:rPr lang="en-US" altLang="zh-CN" sz="28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of </a:t>
            </a:r>
            <a:r>
              <a:rPr lang="en-US" altLang="ja-JP" sz="28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"flow" </a:t>
            </a:r>
            <a:r>
              <a:rPr lang="en-US" altLang="ja-JP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not well defined).</a:t>
            </a:r>
          </a:p>
          <a:p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next header:</a:t>
            </a:r>
            <a:r>
              <a:rPr lang="en-US" altLang="zh-CN" sz="2800" dirty="0">
                <a:latin typeface="Comic Sans MS" panose="030F0702030302020204" pitchFamily="66" charset="0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identify upper layer protocol for data</a:t>
            </a: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09573" name="Rectangle 56"/>
          <p:cNvSpPr>
            <a:spLocks noChangeArrowheads="1"/>
          </p:cNvSpPr>
          <p:nvPr/>
        </p:nvSpPr>
        <p:spPr bwMode="auto">
          <a:xfrm>
            <a:off x="3665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109574" name="Line 60"/>
          <p:cNvSpPr>
            <a:spLocks noChangeShapeType="1"/>
          </p:cNvSpPr>
          <p:nvPr/>
        </p:nvSpPr>
        <p:spPr bwMode="auto">
          <a:xfrm>
            <a:off x="3667126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75" name="Line 61"/>
          <p:cNvSpPr>
            <a:spLocks noChangeShapeType="1"/>
          </p:cNvSpPr>
          <p:nvPr/>
        </p:nvSpPr>
        <p:spPr bwMode="auto">
          <a:xfrm>
            <a:off x="4318000" y="335438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76" name="Line 63"/>
          <p:cNvSpPr>
            <a:spLocks noChangeShapeType="1"/>
          </p:cNvSpPr>
          <p:nvPr/>
        </p:nvSpPr>
        <p:spPr bwMode="auto">
          <a:xfrm>
            <a:off x="5006975" y="335121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77" name="Line 64"/>
          <p:cNvSpPr>
            <a:spLocks noChangeShapeType="1"/>
          </p:cNvSpPr>
          <p:nvPr/>
        </p:nvSpPr>
        <p:spPr bwMode="auto">
          <a:xfrm>
            <a:off x="5934075" y="364966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78" name="Line 65"/>
          <p:cNvSpPr>
            <a:spLocks noChangeShapeType="1"/>
          </p:cNvSpPr>
          <p:nvPr/>
        </p:nvSpPr>
        <p:spPr bwMode="auto">
          <a:xfrm>
            <a:off x="7080250" y="365283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79" name="Line 66"/>
          <p:cNvSpPr>
            <a:spLocks noChangeShapeType="1"/>
          </p:cNvSpPr>
          <p:nvPr/>
        </p:nvSpPr>
        <p:spPr bwMode="auto">
          <a:xfrm>
            <a:off x="3654426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80" name="Line 67"/>
          <p:cNvSpPr>
            <a:spLocks noChangeShapeType="1"/>
          </p:cNvSpPr>
          <p:nvPr/>
        </p:nvSpPr>
        <p:spPr bwMode="auto">
          <a:xfrm>
            <a:off x="3671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81" name="Line 68"/>
          <p:cNvSpPr>
            <a:spLocks noChangeShapeType="1"/>
          </p:cNvSpPr>
          <p:nvPr/>
        </p:nvSpPr>
        <p:spPr bwMode="auto">
          <a:xfrm>
            <a:off x="3657601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82" name="Text Box 69"/>
          <p:cNvSpPr txBox="1">
            <a:spLocks noChangeArrowheads="1"/>
          </p:cNvSpPr>
          <p:nvPr/>
        </p:nvSpPr>
        <p:spPr bwMode="auto">
          <a:xfrm>
            <a:off x="5570538" y="544036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data</a:t>
            </a:r>
          </a:p>
        </p:txBody>
      </p:sp>
      <p:sp>
        <p:nvSpPr>
          <p:cNvPr id="109583" name="Text Box 70"/>
          <p:cNvSpPr txBox="1">
            <a:spLocks noChangeArrowheads="1"/>
          </p:cNvSpPr>
          <p:nvPr/>
        </p:nvSpPr>
        <p:spPr bwMode="auto">
          <a:xfrm>
            <a:off x="4902200" y="4578350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(128 bits)</a:t>
            </a:r>
          </a:p>
        </p:txBody>
      </p:sp>
      <p:sp>
        <p:nvSpPr>
          <p:cNvPr id="109584" name="Text Box 71"/>
          <p:cNvSpPr txBox="1">
            <a:spLocks noChangeArrowheads="1"/>
          </p:cNvSpPr>
          <p:nvPr/>
        </p:nvSpPr>
        <p:spPr bwMode="auto">
          <a:xfrm>
            <a:off x="5067300" y="3971925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(128 bits)</a:t>
            </a:r>
          </a:p>
        </p:txBody>
      </p:sp>
      <p:sp>
        <p:nvSpPr>
          <p:cNvPr id="109585" name="Text Box 72"/>
          <p:cNvSpPr txBox="1">
            <a:spLocks noChangeArrowheads="1"/>
          </p:cNvSpPr>
          <p:nvPr/>
        </p:nvSpPr>
        <p:spPr bwMode="auto">
          <a:xfrm>
            <a:off x="4151313" y="3619501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payload len</a:t>
            </a:r>
          </a:p>
        </p:txBody>
      </p:sp>
      <p:sp>
        <p:nvSpPr>
          <p:cNvPr id="109586" name="Text Box 73"/>
          <p:cNvSpPr txBox="1">
            <a:spLocks noChangeArrowheads="1"/>
          </p:cNvSpPr>
          <p:nvPr/>
        </p:nvSpPr>
        <p:spPr bwMode="auto">
          <a:xfrm>
            <a:off x="5932488" y="3627438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next hdr</a:t>
            </a:r>
          </a:p>
        </p:txBody>
      </p:sp>
      <p:sp>
        <p:nvSpPr>
          <p:cNvPr id="109587" name="Text Box 74"/>
          <p:cNvSpPr txBox="1">
            <a:spLocks noChangeArrowheads="1"/>
          </p:cNvSpPr>
          <p:nvPr/>
        </p:nvSpPr>
        <p:spPr bwMode="auto">
          <a:xfrm>
            <a:off x="7188200" y="3613151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hop limit</a:t>
            </a:r>
          </a:p>
        </p:txBody>
      </p:sp>
      <p:sp>
        <p:nvSpPr>
          <p:cNvPr id="109588" name="Text Box 75"/>
          <p:cNvSpPr txBox="1">
            <a:spLocks noChangeArrowheads="1"/>
          </p:cNvSpPr>
          <p:nvPr/>
        </p:nvSpPr>
        <p:spPr bwMode="auto">
          <a:xfrm>
            <a:off x="6057900" y="331946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flow label</a:t>
            </a:r>
          </a:p>
        </p:txBody>
      </p:sp>
      <p:sp>
        <p:nvSpPr>
          <p:cNvPr id="109589" name="Text Box 76"/>
          <p:cNvSpPr txBox="1">
            <a:spLocks noChangeArrowheads="1"/>
          </p:cNvSpPr>
          <p:nvPr/>
        </p:nvSpPr>
        <p:spPr bwMode="auto">
          <a:xfrm>
            <a:off x="4437063" y="3305176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pri</a:t>
            </a:r>
          </a:p>
        </p:txBody>
      </p:sp>
      <p:sp>
        <p:nvSpPr>
          <p:cNvPr id="109590" name="Text Box 77"/>
          <p:cNvSpPr txBox="1">
            <a:spLocks noChangeArrowheads="1"/>
          </p:cNvSpPr>
          <p:nvPr/>
        </p:nvSpPr>
        <p:spPr bwMode="auto">
          <a:xfrm>
            <a:off x="3730625" y="33131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ver</a:t>
            </a:r>
          </a:p>
        </p:txBody>
      </p:sp>
      <p:sp>
        <p:nvSpPr>
          <p:cNvPr id="109591" name="Line 79"/>
          <p:cNvSpPr>
            <a:spLocks noChangeShapeType="1"/>
          </p:cNvSpPr>
          <p:nvPr/>
        </p:nvSpPr>
        <p:spPr bwMode="auto">
          <a:xfrm>
            <a:off x="3643314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92" name="Text Box 78"/>
          <p:cNvSpPr txBox="1">
            <a:spLocks noChangeArrowheads="1"/>
          </p:cNvSpPr>
          <p:nvPr/>
        </p:nvSpPr>
        <p:spPr bwMode="auto">
          <a:xfrm>
            <a:off x="5502275" y="6210301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32 bits</a:t>
            </a:r>
          </a:p>
        </p:txBody>
      </p:sp>
      <p:sp>
        <p:nvSpPr>
          <p:cNvPr id="28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2" name="矩形 1"/>
          <p:cNvSpPr/>
          <p:nvPr/>
        </p:nvSpPr>
        <p:spPr>
          <a:xfrm>
            <a:off x="1601890" y="3697066"/>
            <a:ext cx="133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99"/>
                </a:solidFill>
              </a:rPr>
              <a:t>traffic </a:t>
            </a:r>
            <a:r>
              <a:rPr lang="en-US" altLang="zh-CN" dirty="0">
                <a:solidFill>
                  <a:srgbClr val="000099"/>
                </a:solidFill>
              </a:rPr>
              <a:t>class</a:t>
            </a:r>
            <a:endParaRPr lang="zh-CN" altLang="en-US" dirty="0">
              <a:solidFill>
                <a:srgbClr val="000099"/>
              </a:solidFill>
            </a:endParaRPr>
          </a:p>
        </p:txBody>
      </p:sp>
      <p:cxnSp>
        <p:nvCxnSpPr>
          <p:cNvPr id="4" name="直接连接符 3"/>
          <p:cNvCxnSpPr>
            <a:stCxn id="2" idx="3"/>
            <a:endCxn id="109589" idx="1"/>
          </p:cNvCxnSpPr>
          <p:nvPr/>
        </p:nvCxnSpPr>
        <p:spPr>
          <a:xfrm flipV="1">
            <a:off x="2936551" y="3488533"/>
            <a:ext cx="1500512" cy="39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9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96" y="941713"/>
            <a:ext cx="5275372" cy="11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Other changes from IPv4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577" y="1988840"/>
            <a:ext cx="8928992" cy="4319884"/>
          </a:xfrm>
        </p:spPr>
        <p:txBody>
          <a:bodyPr/>
          <a:lstStyle/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checksum</a:t>
            </a:r>
            <a:r>
              <a:rPr lang="en-US" altLang="zh-CN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removed entirely to reduce processing time at each hop</a:t>
            </a:r>
          </a:p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options: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allowed, but outside of header, indicated by </a:t>
            </a:r>
            <a:r>
              <a:rPr lang="en-US" altLang="ja-JP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"Next Header" </a:t>
            </a:r>
            <a:r>
              <a:rPr lang="en-US" altLang="ja-JP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field</a:t>
            </a:r>
          </a:p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ICMPv6: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new version of ICMP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additional message types, e.g. 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"Packet 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Too 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Big"</a:t>
            </a:r>
            <a:endParaRPr lang="en-US" altLang="ja-JP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multicast group management functions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7868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Transition from IPv4 to IPv6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9" y="1500188"/>
            <a:ext cx="8256587" cy="2487612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not all routers can be upgraded simultaneously</a:t>
            </a:r>
          </a:p>
          <a:p>
            <a:pPr lvl="1">
              <a:lnSpc>
                <a:spcPct val="75000"/>
              </a:lnSpc>
            </a:pPr>
            <a:r>
              <a:rPr lang="en-US" altLang="zh-CN" sz="2800" dirty="0">
                <a:ea typeface="ＭＳ Ｐゴシック" panose="020B0600070205080204" pitchFamily="34" charset="-128"/>
              </a:rPr>
              <a:t>no </a:t>
            </a:r>
            <a:r>
              <a:rPr lang="en-US" altLang="ja-JP" sz="2800" dirty="0" smtClean="0">
                <a:ea typeface="ＭＳ Ｐゴシック" panose="020B0600070205080204" pitchFamily="34" charset="-128"/>
              </a:rPr>
              <a:t>"flag days"</a:t>
            </a:r>
            <a:endParaRPr lang="en-US" altLang="ja-JP" sz="2800" dirty="0">
              <a:ea typeface="ＭＳ Ｐゴシック" panose="020B0600070205080204" pitchFamily="34" charset="-128"/>
            </a:endParaRPr>
          </a:p>
          <a:p>
            <a:pPr lvl="1">
              <a:lnSpc>
                <a:spcPct val="75000"/>
              </a:lnSpc>
            </a:pPr>
            <a:r>
              <a:rPr lang="en-US" altLang="zh-CN" sz="2800" dirty="0">
                <a:ea typeface="ＭＳ Ｐゴシック" panose="020B0600070205080204" pitchFamily="34" charset="-128"/>
              </a:rPr>
              <a:t>how will network operate with mixed IPv4 and IPv6 routers? </a:t>
            </a:r>
          </a:p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tunneling: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IPv6 datagram carried as 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payload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in IPv4 datagram among IPv4 routers</a:t>
            </a:r>
          </a:p>
        </p:txBody>
      </p:sp>
      <p:pic>
        <p:nvPicPr>
          <p:cNvPr id="11161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3" y="885825"/>
            <a:ext cx="6085314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20" name="Group 47"/>
          <p:cNvGrpSpPr>
            <a:grpSpLocks/>
          </p:cNvGrpSpPr>
          <p:nvPr/>
        </p:nvGrpSpPr>
        <p:grpSpPr bwMode="auto">
          <a:xfrm>
            <a:off x="3625851" y="5176839"/>
            <a:ext cx="4854575" cy="473075"/>
            <a:chOff x="1163" y="3504"/>
            <a:chExt cx="3058" cy="298"/>
          </a:xfrm>
        </p:grpSpPr>
        <p:sp>
          <p:nvSpPr>
            <p:cNvPr id="111655" name="Rectangle 26"/>
            <p:cNvSpPr>
              <a:spLocks noChangeArrowheads="1"/>
            </p:cNvSpPr>
            <p:nvPr/>
          </p:nvSpPr>
          <p:spPr bwMode="auto">
            <a:xfrm>
              <a:off x="1163" y="3505"/>
              <a:ext cx="3058" cy="295"/>
            </a:xfrm>
            <a:prstGeom prst="rect">
              <a:avLst/>
            </a:prstGeom>
            <a:gradFill rotWithShape="1">
              <a:gsLst>
                <a:gs pos="0">
                  <a:srgbClr val="CC0000">
                    <a:alpha val="40999"/>
                  </a:srgbClr>
                </a:gs>
                <a:gs pos="100000">
                  <a:srgbClr val="CC0000">
                    <a:alpha val="37999"/>
                  </a:srgbClr>
                </a:gs>
              </a:gsLst>
              <a:lin ang="540000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111656" name="Line 27"/>
            <p:cNvSpPr>
              <a:spLocks noChangeShapeType="1"/>
            </p:cNvSpPr>
            <p:nvPr/>
          </p:nvSpPr>
          <p:spPr bwMode="auto">
            <a:xfrm>
              <a:off x="202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57" name="Line 28"/>
            <p:cNvSpPr>
              <a:spLocks noChangeShapeType="1"/>
            </p:cNvSpPr>
            <p:nvPr/>
          </p:nvSpPr>
          <p:spPr bwMode="auto">
            <a:xfrm>
              <a:off x="1781" y="3507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58" name="Line 29"/>
            <p:cNvSpPr>
              <a:spLocks noChangeShapeType="1"/>
            </p:cNvSpPr>
            <p:nvPr/>
          </p:nvSpPr>
          <p:spPr bwMode="auto">
            <a:xfrm>
              <a:off x="153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59" name="Line 31"/>
            <p:cNvSpPr>
              <a:spLocks noChangeShapeType="1"/>
            </p:cNvSpPr>
            <p:nvPr/>
          </p:nvSpPr>
          <p:spPr bwMode="auto">
            <a:xfrm>
              <a:off x="1187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0" name="Line 32"/>
            <p:cNvSpPr>
              <a:spLocks noChangeShapeType="1"/>
            </p:cNvSpPr>
            <p:nvPr/>
          </p:nvSpPr>
          <p:spPr bwMode="auto">
            <a:xfrm>
              <a:off x="1187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1" name="Line 33"/>
            <p:cNvSpPr>
              <a:spLocks noChangeShapeType="1"/>
            </p:cNvSpPr>
            <p:nvPr/>
          </p:nvSpPr>
          <p:spPr bwMode="auto">
            <a:xfrm>
              <a:off x="1283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2" name="Line 34"/>
            <p:cNvSpPr>
              <a:spLocks noChangeShapeType="1"/>
            </p:cNvSpPr>
            <p:nvPr/>
          </p:nvSpPr>
          <p:spPr bwMode="auto">
            <a:xfrm>
              <a:off x="1283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3" name="Line 35"/>
            <p:cNvSpPr>
              <a:spLocks noChangeShapeType="1"/>
            </p:cNvSpPr>
            <p:nvPr/>
          </p:nvSpPr>
          <p:spPr bwMode="auto">
            <a:xfrm>
              <a:off x="1379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4" name="Line 36"/>
            <p:cNvSpPr>
              <a:spLocks noChangeShapeType="1"/>
            </p:cNvSpPr>
            <p:nvPr/>
          </p:nvSpPr>
          <p:spPr bwMode="auto">
            <a:xfrm>
              <a:off x="1379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5" name="Line 37"/>
            <p:cNvSpPr>
              <a:spLocks noChangeShapeType="1"/>
            </p:cNvSpPr>
            <p:nvPr/>
          </p:nvSpPr>
          <p:spPr bwMode="auto">
            <a:xfrm>
              <a:off x="1475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6" name="Line 38"/>
            <p:cNvSpPr>
              <a:spLocks noChangeShapeType="1"/>
            </p:cNvSpPr>
            <p:nvPr/>
          </p:nvSpPr>
          <p:spPr bwMode="auto">
            <a:xfrm>
              <a:off x="1475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7" name="Line 39"/>
            <p:cNvSpPr>
              <a:spLocks noChangeShapeType="1"/>
            </p:cNvSpPr>
            <p:nvPr/>
          </p:nvSpPr>
          <p:spPr bwMode="auto">
            <a:xfrm>
              <a:off x="1327" y="350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8" name="Line 40"/>
            <p:cNvSpPr>
              <a:spLocks noChangeShapeType="1"/>
            </p:cNvSpPr>
            <p:nvPr/>
          </p:nvSpPr>
          <p:spPr bwMode="auto">
            <a:xfrm>
              <a:off x="1327" y="374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9" name="Line 41"/>
            <p:cNvSpPr>
              <a:spLocks noChangeShapeType="1"/>
            </p:cNvSpPr>
            <p:nvPr/>
          </p:nvSpPr>
          <p:spPr bwMode="auto">
            <a:xfrm>
              <a:off x="1213" y="3508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70" name="Line 42"/>
            <p:cNvSpPr>
              <a:spLocks noChangeShapeType="1"/>
            </p:cNvSpPr>
            <p:nvPr/>
          </p:nvSpPr>
          <p:spPr bwMode="auto">
            <a:xfrm>
              <a:off x="1213" y="374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111621" name="Text Box 48"/>
          <p:cNvSpPr txBox="1">
            <a:spLocks noChangeArrowheads="1"/>
          </p:cNvSpPr>
          <p:nvPr/>
        </p:nvSpPr>
        <p:spPr bwMode="auto">
          <a:xfrm>
            <a:off x="3121025" y="4375150"/>
            <a:ext cx="200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99"/>
                </a:solidFill>
              </a:rPr>
              <a:t>IPv4 source, dest addr </a:t>
            </a:r>
          </a:p>
        </p:txBody>
      </p:sp>
      <p:sp>
        <p:nvSpPr>
          <p:cNvPr id="111622" name="Text Box 50"/>
          <p:cNvSpPr txBox="1">
            <a:spLocks noChangeArrowheads="1"/>
          </p:cNvSpPr>
          <p:nvPr/>
        </p:nvSpPr>
        <p:spPr bwMode="auto">
          <a:xfrm>
            <a:off x="2827339" y="4143375"/>
            <a:ext cx="165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99"/>
                </a:solidFill>
              </a:rPr>
              <a:t>IPv4 header fields </a:t>
            </a:r>
          </a:p>
        </p:txBody>
      </p:sp>
      <p:sp>
        <p:nvSpPr>
          <p:cNvPr id="111623" name="Line 55"/>
          <p:cNvSpPr>
            <a:spLocks noChangeShapeType="1"/>
          </p:cNvSpPr>
          <p:nvPr/>
        </p:nvSpPr>
        <p:spPr bwMode="auto">
          <a:xfrm>
            <a:off x="4379913" y="4633914"/>
            <a:ext cx="0" cy="7381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1624" name="Line 56"/>
          <p:cNvSpPr>
            <a:spLocks noChangeShapeType="1"/>
          </p:cNvSpPr>
          <p:nvPr/>
        </p:nvSpPr>
        <p:spPr bwMode="auto">
          <a:xfrm>
            <a:off x="4384675" y="4629150"/>
            <a:ext cx="381000" cy="7381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1625" name="Line 57"/>
          <p:cNvSpPr>
            <a:spLocks noChangeShapeType="1"/>
          </p:cNvSpPr>
          <p:nvPr/>
        </p:nvSpPr>
        <p:spPr bwMode="auto">
          <a:xfrm>
            <a:off x="3784600" y="4386263"/>
            <a:ext cx="0" cy="9763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1626" name="Text Box 23"/>
          <p:cNvSpPr txBox="1">
            <a:spLocks noChangeArrowheads="1"/>
          </p:cNvSpPr>
          <p:nvPr/>
        </p:nvSpPr>
        <p:spPr bwMode="auto">
          <a:xfrm>
            <a:off x="5187950" y="6003926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IPv4 datagram</a:t>
            </a:r>
          </a:p>
        </p:txBody>
      </p:sp>
      <p:sp>
        <p:nvSpPr>
          <p:cNvPr id="111627" name="Line 24"/>
          <p:cNvSpPr>
            <a:spLocks noChangeShapeType="1"/>
          </p:cNvSpPr>
          <p:nvPr/>
        </p:nvSpPr>
        <p:spPr bwMode="auto">
          <a:xfrm>
            <a:off x="6808788" y="6192838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1628" name="Line 25"/>
          <p:cNvSpPr>
            <a:spLocks noChangeShapeType="1"/>
          </p:cNvSpPr>
          <p:nvPr/>
        </p:nvSpPr>
        <p:spPr bwMode="auto">
          <a:xfrm flipH="1">
            <a:off x="3619500" y="6192838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18880" name="Text Box 64"/>
          <p:cNvSpPr txBox="1">
            <a:spLocks noChangeArrowheads="1"/>
          </p:cNvSpPr>
          <p:nvPr/>
        </p:nvSpPr>
        <p:spPr bwMode="auto">
          <a:xfrm>
            <a:off x="5908675" y="5654676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IPv6 datagram</a:t>
            </a:r>
          </a:p>
        </p:txBody>
      </p:sp>
      <p:sp>
        <p:nvSpPr>
          <p:cNvPr id="418881" name="Line 65"/>
          <p:cNvSpPr>
            <a:spLocks noChangeShapeType="1"/>
          </p:cNvSpPr>
          <p:nvPr/>
        </p:nvSpPr>
        <p:spPr bwMode="auto">
          <a:xfrm>
            <a:off x="7545388" y="5824538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18882" name="Line 66"/>
          <p:cNvSpPr>
            <a:spLocks noChangeShapeType="1"/>
          </p:cNvSpPr>
          <p:nvPr/>
        </p:nvSpPr>
        <p:spPr bwMode="auto">
          <a:xfrm flipH="1">
            <a:off x="5046663" y="5824538"/>
            <a:ext cx="92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1632" name="Rectangle 69"/>
          <p:cNvSpPr>
            <a:spLocks noChangeArrowheads="1"/>
          </p:cNvSpPr>
          <p:nvPr/>
        </p:nvSpPr>
        <p:spPr bwMode="auto">
          <a:xfrm>
            <a:off x="5014913" y="5211764"/>
            <a:ext cx="3422650" cy="40163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6076950" y="4241801"/>
            <a:ext cx="3379788" cy="1109663"/>
            <a:chOff x="2868" y="2782"/>
            <a:chExt cx="2129" cy="699"/>
          </a:xfrm>
        </p:grpSpPr>
        <p:sp>
          <p:nvSpPr>
            <p:cNvPr id="111653" name="Text Box 51"/>
            <p:cNvSpPr txBox="1">
              <a:spLocks noChangeArrowheads="1"/>
            </p:cNvSpPr>
            <p:nvPr/>
          </p:nvSpPr>
          <p:spPr bwMode="auto">
            <a:xfrm>
              <a:off x="4204" y="2782"/>
              <a:ext cx="7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</a:rPr>
                <a:t>IPv4 payload </a:t>
              </a:r>
            </a:p>
          </p:txBody>
        </p:sp>
        <p:sp>
          <p:nvSpPr>
            <p:cNvPr id="111654" name="Line 54"/>
            <p:cNvSpPr>
              <a:spLocks noChangeShapeType="1"/>
            </p:cNvSpPr>
            <p:nvPr/>
          </p:nvSpPr>
          <p:spPr bwMode="auto">
            <a:xfrm flipH="1">
              <a:off x="2868" y="2979"/>
              <a:ext cx="1532" cy="50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5030788" y="4146551"/>
            <a:ext cx="3402012" cy="1476375"/>
            <a:chOff x="2280" y="1247"/>
            <a:chExt cx="2143" cy="930"/>
          </a:xfrm>
        </p:grpSpPr>
        <p:sp>
          <p:nvSpPr>
            <p:cNvPr id="111637" name="Rectangle 5"/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111638" name="Line 8"/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39" name="Line 9"/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40" name="Line 10"/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41" name="Line 11"/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42" name="Line 12"/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43" name="Line 13"/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44" name="Line 14"/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45" name="Line 15"/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46" name="Text Box 16"/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</a:rPr>
                <a:t>UDP/TCP payload</a:t>
              </a:r>
            </a:p>
          </p:txBody>
        </p:sp>
        <p:sp>
          <p:nvSpPr>
            <p:cNvPr id="111647" name="Text Box 17"/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400">
                  <a:solidFill>
                    <a:srgbClr val="000099"/>
                  </a:solidFill>
                </a:rPr>
                <a:t>IPv6 source dest addr</a:t>
              </a:r>
            </a:p>
          </p:txBody>
        </p:sp>
        <p:sp>
          <p:nvSpPr>
            <p:cNvPr id="111648" name="Text Box 18"/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400">
                  <a:solidFill>
                    <a:srgbClr val="000099"/>
                  </a:solidFill>
                </a:rPr>
                <a:t>IPv6 header fields</a:t>
              </a:r>
            </a:p>
          </p:txBody>
        </p:sp>
        <p:sp>
          <p:nvSpPr>
            <p:cNvPr id="111649" name="Line 19"/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50" name="Line 20"/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51" name="Line 58"/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52" name="Line 59"/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56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290237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8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35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966129"/>
            <a:ext cx="2008525" cy="8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831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Tunneling</a:t>
            </a:r>
          </a:p>
        </p:txBody>
      </p:sp>
      <p:sp>
        <p:nvSpPr>
          <p:cNvPr id="112643" name="Text Box 76"/>
          <p:cNvSpPr txBox="1">
            <a:spLocks noChangeArrowheads="1"/>
          </p:cNvSpPr>
          <p:nvPr/>
        </p:nvSpPr>
        <p:spPr bwMode="auto">
          <a:xfrm>
            <a:off x="1833563" y="2597151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physical view:</a:t>
            </a:r>
          </a:p>
        </p:txBody>
      </p:sp>
      <p:sp>
        <p:nvSpPr>
          <p:cNvPr id="112644" name="Line 147"/>
          <p:cNvSpPr>
            <a:spLocks noChangeShapeType="1"/>
          </p:cNvSpPr>
          <p:nvPr/>
        </p:nvSpPr>
        <p:spPr bwMode="auto">
          <a:xfrm flipV="1">
            <a:off x="5419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2645" name="Text Box 180"/>
          <p:cNvSpPr txBox="1">
            <a:spLocks noChangeArrowheads="1"/>
          </p:cNvSpPr>
          <p:nvPr/>
        </p:nvSpPr>
        <p:spPr bwMode="auto">
          <a:xfrm>
            <a:off x="5751513" y="29924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FF0000"/>
                </a:solidFill>
              </a:rPr>
              <a:t>IPv4</a:t>
            </a:r>
          </a:p>
        </p:txBody>
      </p:sp>
      <p:sp>
        <p:nvSpPr>
          <p:cNvPr id="112646" name="Text Box 181"/>
          <p:cNvSpPr txBox="1">
            <a:spLocks noChangeArrowheads="1"/>
          </p:cNvSpPr>
          <p:nvPr/>
        </p:nvSpPr>
        <p:spPr bwMode="auto">
          <a:xfrm>
            <a:off x="6745288" y="29940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FF0000"/>
                </a:solidFill>
              </a:rPr>
              <a:t>IPv4</a:t>
            </a:r>
          </a:p>
        </p:txBody>
      </p:sp>
      <p:grpSp>
        <p:nvGrpSpPr>
          <p:cNvPr id="112647" name="Group 254"/>
          <p:cNvGrpSpPr>
            <a:grpSpLocks/>
          </p:cNvGrpSpPr>
          <p:nvPr/>
        </p:nvGrpSpPr>
        <p:grpSpPr bwMode="auto">
          <a:xfrm>
            <a:off x="5754689" y="2703514"/>
            <a:ext cx="693737" cy="338137"/>
            <a:chOff x="4396" y="1245"/>
            <a:chExt cx="672" cy="248"/>
          </a:xfrm>
        </p:grpSpPr>
        <p:sp>
          <p:nvSpPr>
            <p:cNvPr id="11276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76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76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2764" name="Group 25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2767" name="Freeform 2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2768" name="Freeform 2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12765" name="Line 261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2766" name="Line 262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12648" name="Group 328"/>
          <p:cNvGrpSpPr>
            <a:grpSpLocks/>
          </p:cNvGrpSpPr>
          <p:nvPr/>
        </p:nvGrpSpPr>
        <p:grpSpPr bwMode="auto">
          <a:xfrm>
            <a:off x="3687764" y="2360613"/>
            <a:ext cx="1728787" cy="965200"/>
            <a:chOff x="1363" y="1403"/>
            <a:chExt cx="1089" cy="608"/>
          </a:xfrm>
        </p:grpSpPr>
        <p:sp>
          <p:nvSpPr>
            <p:cNvPr id="112738" name="Text Box 92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112739" name="Text Box 108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112740" name="Line 141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2741" name="Text Box 143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99"/>
                  </a:solidFill>
                </a:rPr>
                <a:t>IPv6</a:t>
              </a:r>
            </a:p>
          </p:txBody>
        </p:sp>
        <p:sp>
          <p:nvSpPr>
            <p:cNvPr id="112742" name="Text Box 144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99"/>
                  </a:solidFill>
                </a:rPr>
                <a:t>IPv6</a:t>
              </a:r>
            </a:p>
          </p:txBody>
        </p:sp>
        <p:grpSp>
          <p:nvGrpSpPr>
            <p:cNvPr id="112743" name="Group 245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11275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5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5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2756" name="Group 24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2759" name="Freeform 2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760" name="Freeform 2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2757" name="Line 25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2758" name="Line 25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12744" name="Group 263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11274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4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4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2748" name="Group 26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2751" name="Freeform 2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752" name="Freeform 2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2749" name="Line 27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2750" name="Line 27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112649" name="Group 272"/>
          <p:cNvGrpSpPr>
            <a:grpSpLocks/>
          </p:cNvGrpSpPr>
          <p:nvPr/>
        </p:nvGrpSpPr>
        <p:grpSpPr bwMode="auto">
          <a:xfrm>
            <a:off x="6719889" y="2706689"/>
            <a:ext cx="693737" cy="338137"/>
            <a:chOff x="4396" y="1245"/>
            <a:chExt cx="672" cy="248"/>
          </a:xfrm>
        </p:grpSpPr>
        <p:sp>
          <p:nvSpPr>
            <p:cNvPr id="11273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73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73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2733" name="Group 2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2736" name="Freeform 2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2737" name="Freeform 2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12734" name="Line 2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2735" name="Line 280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12650" name="Group 303"/>
          <p:cNvGrpSpPr>
            <a:grpSpLocks/>
          </p:cNvGrpSpPr>
          <p:nvPr/>
        </p:nvGrpSpPr>
        <p:grpSpPr bwMode="auto">
          <a:xfrm>
            <a:off x="7726363" y="2362200"/>
            <a:ext cx="1668462" cy="958850"/>
            <a:chOff x="3907" y="1404"/>
            <a:chExt cx="1051" cy="604"/>
          </a:xfrm>
        </p:grpSpPr>
        <p:sp>
          <p:nvSpPr>
            <p:cNvPr id="112707" name="Text Box 50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112708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2709" name="Text Box 145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99"/>
                  </a:solidFill>
                </a:rPr>
                <a:t>IPv6</a:t>
              </a:r>
            </a:p>
          </p:txBody>
        </p:sp>
        <p:sp>
          <p:nvSpPr>
            <p:cNvPr id="112710" name="Text Box 146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99"/>
                  </a:solidFill>
                </a:rPr>
                <a:t>IPv6</a:t>
              </a:r>
            </a:p>
          </p:txBody>
        </p:sp>
        <p:grpSp>
          <p:nvGrpSpPr>
            <p:cNvPr id="112711" name="Group 281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11272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2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2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2725" name="Group 285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2728" name="Freeform 28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729" name="Freeform 28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2726" name="Line 288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2727" name="Line 289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12712" name="Group 290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11271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1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1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2717" name="Group 29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2720" name="Freeform 29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721" name="Freeform 29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2718" name="Line 297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2719" name="Line 298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12713" name="Text Box 299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F</a:t>
              </a:r>
            </a:p>
          </p:txBody>
        </p:sp>
      </p:grpSp>
      <p:sp>
        <p:nvSpPr>
          <p:cNvPr id="112651" name="Text Box 300"/>
          <p:cNvSpPr txBox="1">
            <a:spLocks noChangeArrowheads="1"/>
          </p:cNvSpPr>
          <p:nvPr/>
        </p:nvSpPr>
        <p:spPr bwMode="auto">
          <a:xfrm>
            <a:off x="5910263" y="235585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112652" name="Text Box 301"/>
          <p:cNvSpPr txBox="1">
            <a:spLocks noChangeArrowheads="1"/>
          </p:cNvSpPr>
          <p:nvPr/>
        </p:nvSpPr>
        <p:spPr bwMode="auto">
          <a:xfrm>
            <a:off x="6886575" y="2359026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D</a:t>
            </a:r>
          </a:p>
        </p:txBody>
      </p:sp>
      <p:grpSp>
        <p:nvGrpSpPr>
          <p:cNvPr id="16" name="Group 354"/>
          <p:cNvGrpSpPr>
            <a:grpSpLocks/>
          </p:cNvGrpSpPr>
          <p:nvPr/>
        </p:nvGrpSpPr>
        <p:grpSpPr bwMode="auto">
          <a:xfrm>
            <a:off x="1982789" y="1216025"/>
            <a:ext cx="7418387" cy="979488"/>
            <a:chOff x="289" y="766"/>
            <a:chExt cx="4673" cy="617"/>
          </a:xfrm>
        </p:grpSpPr>
        <p:sp>
          <p:nvSpPr>
            <p:cNvPr id="112656" name="Rectangle 6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112657" name="Text Box 75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 dirty="0">
                  <a:solidFill>
                    <a:srgbClr val="000099"/>
                  </a:solidFill>
                </a:rPr>
                <a:t>logical view:</a:t>
              </a:r>
            </a:p>
          </p:txBody>
        </p:sp>
        <p:sp>
          <p:nvSpPr>
            <p:cNvPr id="112658" name="Text Box 244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 i="1" dirty="0">
                  <a:solidFill>
                    <a:srgbClr val="FF0000"/>
                  </a:solidFill>
                </a:rPr>
                <a:t>IPv4 tunnel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i="1" dirty="0">
                  <a:solidFill>
                    <a:srgbClr val="FF0000"/>
                  </a:solidFill>
                </a:rPr>
                <a:t>connecting IPv6 routers</a:t>
              </a:r>
            </a:p>
          </p:txBody>
        </p:sp>
        <p:grpSp>
          <p:nvGrpSpPr>
            <p:cNvPr id="112659" name="Group 304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112684" name="Text Box 305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E</a:t>
                </a:r>
              </a:p>
            </p:txBody>
          </p:sp>
          <p:sp>
            <p:nvSpPr>
              <p:cNvPr id="112685" name="Line 306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2686" name="Text Box 307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99"/>
                    </a:solidFill>
                  </a:rPr>
                  <a:t>IPv6</a:t>
                </a:r>
              </a:p>
            </p:txBody>
          </p:sp>
          <p:sp>
            <p:nvSpPr>
              <p:cNvPr id="112687" name="Text Box 308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99"/>
                    </a:solidFill>
                  </a:rPr>
                  <a:t>IPv6</a:t>
                </a:r>
              </a:p>
            </p:txBody>
          </p:sp>
          <p:grpSp>
            <p:nvGrpSpPr>
              <p:cNvPr id="112688" name="Group 309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11269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70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70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2702" name="Group 31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2705" name="Freeform 31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12706" name="Freeform 31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12703" name="Line 31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704" name="Line 31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grpSp>
            <p:nvGrpSpPr>
              <p:cNvPr id="112689" name="Group 318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11269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9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9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2694" name="Group 322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2697" name="Freeform 323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12698" name="Freeform 324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12695" name="Line 325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696" name="Line 326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2690" name="Text Box 327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F</a:t>
                </a:r>
              </a:p>
            </p:txBody>
          </p:sp>
        </p:grpSp>
        <p:grpSp>
          <p:nvGrpSpPr>
            <p:cNvPr id="112660" name="Group 329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112661" name="Text Box 330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A</a:t>
                </a:r>
              </a:p>
            </p:txBody>
          </p:sp>
          <p:sp>
            <p:nvSpPr>
              <p:cNvPr id="112662" name="Text Box 331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B</a:t>
                </a:r>
              </a:p>
            </p:txBody>
          </p:sp>
          <p:sp>
            <p:nvSpPr>
              <p:cNvPr id="112663" name="Line 332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2664" name="Text Box 333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99"/>
                    </a:solidFill>
                  </a:rPr>
                  <a:t>IPv6</a:t>
                </a:r>
              </a:p>
            </p:txBody>
          </p:sp>
          <p:sp>
            <p:nvSpPr>
              <p:cNvPr id="112665" name="Text Box 334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99"/>
                    </a:solidFill>
                  </a:rPr>
                  <a:t>IPv6</a:t>
                </a:r>
              </a:p>
            </p:txBody>
          </p:sp>
          <p:grpSp>
            <p:nvGrpSpPr>
              <p:cNvPr id="112666" name="Group 335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112676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77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78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2679" name="Group 33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2682" name="Freeform 34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12683" name="Freeform 34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12680" name="Line 34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681" name="Line 34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grpSp>
            <p:nvGrpSpPr>
              <p:cNvPr id="112667" name="Group 344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112668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69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70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2671" name="Group 34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2674" name="Freeform 34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12675" name="Freeform 35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12672" name="Line 35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673" name="Line 35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</p:grpSp>
      </p:grpSp>
      <p:sp>
        <p:nvSpPr>
          <p:cNvPr id="130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3001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2"/>
          <p:cNvGrpSpPr>
            <a:grpSpLocks/>
          </p:cNvGrpSpPr>
          <p:nvPr/>
        </p:nvGrpSpPr>
        <p:grpSpPr bwMode="auto">
          <a:xfrm>
            <a:off x="4081463" y="3384551"/>
            <a:ext cx="817562" cy="2981325"/>
            <a:chOff x="1611" y="2132"/>
            <a:chExt cx="515" cy="1878"/>
          </a:xfrm>
        </p:grpSpPr>
        <p:grpSp>
          <p:nvGrpSpPr>
            <p:cNvPr id="113821" name="Group 212"/>
            <p:cNvGrpSpPr>
              <a:grpSpLocks/>
            </p:cNvGrpSpPr>
            <p:nvPr/>
          </p:nvGrpSpPr>
          <p:grpSpPr bwMode="auto">
            <a:xfrm>
              <a:off x="1625" y="2200"/>
              <a:ext cx="471" cy="908"/>
              <a:chOff x="643" y="2144"/>
              <a:chExt cx="471" cy="908"/>
            </a:xfrm>
          </p:grpSpPr>
          <p:sp>
            <p:nvSpPr>
              <p:cNvPr id="113825" name="Rectangle 183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113826" name="Text Box 184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400">
                    <a:solidFill>
                      <a:srgbClr val="0000FF"/>
                    </a:solidFill>
                  </a:rPr>
                  <a:t>flow: X</a:t>
                </a:r>
              </a:p>
              <a:p>
                <a:r>
                  <a:rPr lang="en-US" altLang="zh-CN" sz="1400">
                    <a:solidFill>
                      <a:srgbClr val="0000FF"/>
                    </a:solidFill>
                  </a:rPr>
                  <a:t>src: A</a:t>
                </a:r>
              </a:p>
              <a:p>
                <a:r>
                  <a:rPr lang="en-US" altLang="zh-CN" sz="1400">
                    <a:solidFill>
                      <a:srgbClr val="0000FF"/>
                    </a:solidFill>
                  </a:rPr>
                  <a:t>dest: F</a:t>
                </a:r>
              </a:p>
              <a:p>
                <a:endParaRPr lang="en-US" altLang="zh-CN" sz="1400">
                  <a:solidFill>
                    <a:srgbClr val="0000FF"/>
                  </a:solidFill>
                </a:endParaRPr>
              </a:p>
              <a:p>
                <a:endParaRPr lang="en-US" altLang="zh-CN" sz="1400">
                  <a:solidFill>
                    <a:srgbClr val="0000FF"/>
                  </a:solidFill>
                </a:endParaRPr>
              </a:p>
              <a:p>
                <a:r>
                  <a:rPr lang="en-US" altLang="zh-CN" sz="1400">
                    <a:solidFill>
                      <a:srgbClr val="0000FF"/>
                    </a:solidFill>
                  </a:rPr>
                  <a:t>data</a:t>
                </a:r>
              </a:p>
            </p:txBody>
          </p:sp>
        </p:grpSp>
        <p:sp>
          <p:nvSpPr>
            <p:cNvPr id="113822" name="Line 194"/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3823" name="Text Box 204"/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A-to-B: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IPv6</a:t>
              </a:r>
            </a:p>
          </p:txBody>
        </p:sp>
        <p:sp>
          <p:nvSpPr>
            <p:cNvPr id="113824" name="Line 205"/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353"/>
          <p:cNvGrpSpPr>
            <a:grpSpLocks/>
          </p:cNvGrpSpPr>
          <p:nvPr/>
        </p:nvGrpSpPr>
        <p:grpSpPr bwMode="auto">
          <a:xfrm>
            <a:off x="5056188" y="3376613"/>
            <a:ext cx="1185862" cy="3319462"/>
            <a:chOff x="2225" y="2127"/>
            <a:chExt cx="747" cy="2091"/>
          </a:xfrm>
        </p:grpSpPr>
        <p:grpSp>
          <p:nvGrpSpPr>
            <p:cNvPr id="113812" name="Group 216"/>
            <p:cNvGrpSpPr>
              <a:grpSpLocks/>
            </p:cNvGrpSpPr>
            <p:nvPr/>
          </p:nvGrpSpPr>
          <p:grpSpPr bwMode="auto">
            <a:xfrm>
              <a:off x="2225" y="2194"/>
              <a:ext cx="620" cy="1388"/>
              <a:chOff x="441" y="2082"/>
              <a:chExt cx="620" cy="1388"/>
            </a:xfrm>
          </p:grpSpPr>
          <p:sp>
            <p:nvSpPr>
              <p:cNvPr id="113816" name="Rectangle 189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13817" name="Group 190"/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113819" name="Rectangle 191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13820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400">
                      <a:solidFill>
                        <a:srgbClr val="0000FF"/>
                      </a:solidFill>
                    </a:rPr>
                    <a:t>Flow: X</a:t>
                  </a:r>
                </a:p>
                <a:p>
                  <a:r>
                    <a:rPr lang="en-US" altLang="zh-CN" sz="1400">
                      <a:solidFill>
                        <a:srgbClr val="0000FF"/>
                      </a:solidFill>
                    </a:rPr>
                    <a:t>Src: A</a:t>
                  </a:r>
                </a:p>
                <a:p>
                  <a:r>
                    <a:rPr lang="en-US" altLang="zh-CN" sz="1400">
                      <a:solidFill>
                        <a:srgbClr val="0000FF"/>
                      </a:solidFill>
                    </a:rPr>
                    <a:t>Dest: F</a:t>
                  </a:r>
                </a:p>
                <a:p>
                  <a:endParaRPr lang="en-US" altLang="zh-CN" sz="1400">
                    <a:solidFill>
                      <a:srgbClr val="0000FF"/>
                    </a:solidFill>
                  </a:endParaRPr>
                </a:p>
                <a:p>
                  <a:endParaRPr lang="en-US" altLang="zh-CN" sz="1400">
                    <a:solidFill>
                      <a:srgbClr val="0000FF"/>
                    </a:solidFill>
                  </a:endParaRPr>
                </a:p>
                <a:p>
                  <a:r>
                    <a:rPr lang="en-US" altLang="zh-CN" sz="1400">
                      <a:solidFill>
                        <a:srgbClr val="0000FF"/>
                      </a:solidFill>
                    </a:rPr>
                    <a:t>data</a:t>
                  </a:r>
                </a:p>
              </p:txBody>
            </p:sp>
          </p:grpSp>
          <p:sp>
            <p:nvSpPr>
              <p:cNvPr id="113818" name="Text Box 193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 dirty="0" err="1">
                    <a:solidFill>
                      <a:srgbClr val="FFFF00"/>
                    </a:solidFill>
                  </a:rPr>
                  <a:t>src:B</a:t>
                </a:r>
                <a:endParaRPr lang="en-US" altLang="zh-CN" sz="1800" dirty="0">
                  <a:solidFill>
                    <a:srgbClr val="FFFF00"/>
                  </a:solidFill>
                </a:endParaRPr>
              </a:p>
              <a:p>
                <a:r>
                  <a:rPr lang="en-US" altLang="zh-CN" sz="1800" dirty="0" err="1">
                    <a:solidFill>
                      <a:srgbClr val="FFFF00"/>
                    </a:solidFill>
                  </a:rPr>
                  <a:t>dest</a:t>
                </a:r>
                <a:r>
                  <a:rPr lang="en-US" altLang="zh-CN" sz="1800" dirty="0">
                    <a:solidFill>
                      <a:srgbClr val="FFFF00"/>
                    </a:solidFill>
                  </a:rPr>
                  <a:t>: E</a:t>
                </a:r>
              </a:p>
            </p:txBody>
          </p:sp>
        </p:grpSp>
        <p:sp>
          <p:nvSpPr>
            <p:cNvPr id="113813" name="Line 195"/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3814" name="Text Box 208"/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B-to-C: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IPv6 inside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IPv4</a:t>
              </a:r>
            </a:p>
          </p:txBody>
        </p:sp>
        <p:sp>
          <p:nvSpPr>
            <p:cNvPr id="113815" name="Line 209"/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7" name="Group 355"/>
          <p:cNvGrpSpPr>
            <a:grpSpLocks/>
          </p:cNvGrpSpPr>
          <p:nvPr/>
        </p:nvGrpSpPr>
        <p:grpSpPr bwMode="auto">
          <a:xfrm>
            <a:off x="8272463" y="3379789"/>
            <a:ext cx="881062" cy="2998787"/>
            <a:chOff x="4251" y="2129"/>
            <a:chExt cx="555" cy="1889"/>
          </a:xfrm>
        </p:grpSpPr>
        <p:sp>
          <p:nvSpPr>
            <p:cNvPr id="113806" name="Line 197"/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3807" name="Text Box 206"/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E-to-F: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IPv6</a:t>
              </a:r>
            </a:p>
          </p:txBody>
        </p:sp>
        <p:sp>
          <p:nvSpPr>
            <p:cNvPr id="113808" name="Line 207"/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113809" name="Group 213"/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113810" name="Rectangle 214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113811" name="Text Box 215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400" dirty="0">
                    <a:solidFill>
                      <a:srgbClr val="0000FF"/>
                    </a:solidFill>
                  </a:rPr>
                  <a:t>flow: X</a:t>
                </a:r>
              </a:p>
              <a:p>
                <a:r>
                  <a:rPr lang="en-US" altLang="zh-CN" sz="1400" dirty="0" err="1">
                    <a:solidFill>
                      <a:srgbClr val="0000FF"/>
                    </a:solidFill>
                  </a:rPr>
                  <a:t>src</a:t>
                </a:r>
                <a:r>
                  <a:rPr lang="en-US" altLang="zh-CN" sz="1400" dirty="0">
                    <a:solidFill>
                      <a:srgbClr val="0000FF"/>
                    </a:solidFill>
                  </a:rPr>
                  <a:t>: A</a:t>
                </a:r>
              </a:p>
              <a:p>
                <a:r>
                  <a:rPr lang="en-US" altLang="zh-CN" sz="1400" dirty="0" err="1">
                    <a:solidFill>
                      <a:srgbClr val="0000FF"/>
                    </a:solidFill>
                  </a:rPr>
                  <a:t>dest</a:t>
                </a:r>
                <a:r>
                  <a:rPr lang="en-US" altLang="zh-CN" sz="1400" dirty="0">
                    <a:solidFill>
                      <a:srgbClr val="0000FF"/>
                    </a:solidFill>
                  </a:rPr>
                  <a:t>: F</a:t>
                </a:r>
              </a:p>
              <a:p>
                <a:endParaRPr lang="en-US" altLang="zh-CN" sz="1400" dirty="0">
                  <a:solidFill>
                    <a:srgbClr val="0000FF"/>
                  </a:solidFill>
                </a:endParaRPr>
              </a:p>
              <a:p>
                <a:endParaRPr lang="en-US" altLang="zh-CN" sz="1400" dirty="0">
                  <a:solidFill>
                    <a:srgbClr val="0000FF"/>
                  </a:solidFill>
                </a:endParaRPr>
              </a:p>
              <a:p>
                <a:r>
                  <a:rPr lang="en-US" altLang="zh-CN" sz="1400" dirty="0">
                    <a:solidFill>
                      <a:srgbClr val="0000FF"/>
                    </a:solidFill>
                  </a:rPr>
                  <a:t>data</a:t>
                </a:r>
              </a:p>
            </p:txBody>
          </p:sp>
        </p:grpSp>
      </p:grpSp>
      <p:grpSp>
        <p:nvGrpSpPr>
          <p:cNvPr id="9" name="Group 354"/>
          <p:cNvGrpSpPr>
            <a:grpSpLocks/>
          </p:cNvGrpSpPr>
          <p:nvPr/>
        </p:nvGrpSpPr>
        <p:grpSpPr bwMode="auto">
          <a:xfrm>
            <a:off x="7091364" y="3378201"/>
            <a:ext cx="1176337" cy="3330575"/>
            <a:chOff x="3507" y="2128"/>
            <a:chExt cx="741" cy="2098"/>
          </a:xfrm>
        </p:grpSpPr>
        <p:sp>
          <p:nvSpPr>
            <p:cNvPr id="113797" name="Line 196"/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3798" name="Text Box 210"/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B-to-C: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IPv6 inside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IPv4</a:t>
              </a:r>
            </a:p>
          </p:txBody>
        </p:sp>
        <p:sp>
          <p:nvSpPr>
            <p:cNvPr id="113799" name="Line 211"/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113800" name="Group 217"/>
            <p:cNvGrpSpPr>
              <a:grpSpLocks/>
            </p:cNvGrpSpPr>
            <p:nvPr/>
          </p:nvGrpSpPr>
          <p:grpSpPr bwMode="auto">
            <a:xfrm>
              <a:off x="3521" y="2220"/>
              <a:ext cx="620" cy="1388"/>
              <a:chOff x="441" y="2082"/>
              <a:chExt cx="620" cy="1388"/>
            </a:xfrm>
          </p:grpSpPr>
          <p:sp>
            <p:nvSpPr>
              <p:cNvPr id="113801" name="Rectangle 218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13802" name="Group 219"/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113804" name="Rectangle 220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13805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400">
                      <a:solidFill>
                        <a:srgbClr val="0000FF"/>
                      </a:solidFill>
                    </a:rPr>
                    <a:t>Flow: X</a:t>
                  </a:r>
                </a:p>
                <a:p>
                  <a:r>
                    <a:rPr lang="en-US" altLang="zh-CN" sz="1400">
                      <a:solidFill>
                        <a:srgbClr val="0000FF"/>
                      </a:solidFill>
                    </a:rPr>
                    <a:t>Src: A</a:t>
                  </a:r>
                </a:p>
                <a:p>
                  <a:r>
                    <a:rPr lang="en-US" altLang="zh-CN" sz="1400">
                      <a:solidFill>
                        <a:srgbClr val="0000FF"/>
                      </a:solidFill>
                    </a:rPr>
                    <a:t>Dest: F</a:t>
                  </a:r>
                </a:p>
                <a:p>
                  <a:endParaRPr lang="en-US" altLang="zh-CN" sz="1400">
                    <a:solidFill>
                      <a:srgbClr val="0000FF"/>
                    </a:solidFill>
                  </a:endParaRPr>
                </a:p>
                <a:p>
                  <a:endParaRPr lang="en-US" altLang="zh-CN" sz="1400">
                    <a:solidFill>
                      <a:srgbClr val="0000FF"/>
                    </a:solidFill>
                  </a:endParaRPr>
                </a:p>
                <a:p>
                  <a:r>
                    <a:rPr lang="en-US" altLang="zh-CN" sz="1400">
                      <a:solidFill>
                        <a:srgbClr val="0000FF"/>
                      </a:solidFill>
                    </a:rPr>
                    <a:t>data</a:t>
                  </a:r>
                </a:p>
              </p:txBody>
            </p:sp>
          </p:grpSp>
          <p:sp>
            <p:nvSpPr>
              <p:cNvPr id="113803" name="Text Box 222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 dirty="0" err="1">
                    <a:solidFill>
                      <a:schemeClr val="accent4"/>
                    </a:solidFill>
                  </a:rPr>
                  <a:t>src:B</a:t>
                </a:r>
                <a:endParaRPr lang="en-US" altLang="zh-CN" sz="1800" dirty="0">
                  <a:solidFill>
                    <a:schemeClr val="accent4"/>
                  </a:solidFill>
                </a:endParaRPr>
              </a:p>
              <a:p>
                <a:r>
                  <a:rPr lang="en-US" altLang="zh-CN" sz="1800" dirty="0" err="1">
                    <a:solidFill>
                      <a:schemeClr val="accent4"/>
                    </a:solidFill>
                  </a:rPr>
                  <a:t>dest</a:t>
                </a:r>
                <a:r>
                  <a:rPr lang="en-US" altLang="zh-CN" sz="1800" dirty="0">
                    <a:solidFill>
                      <a:schemeClr val="accent4"/>
                    </a:solidFill>
                  </a:rPr>
                  <a:t>: E</a:t>
                </a:r>
              </a:p>
            </p:txBody>
          </p:sp>
        </p:grpSp>
      </p:grpSp>
      <p:sp>
        <p:nvSpPr>
          <p:cNvPr id="113669" name="Text Box 224"/>
          <p:cNvSpPr txBox="1">
            <a:spLocks noChangeArrowheads="1"/>
          </p:cNvSpPr>
          <p:nvPr/>
        </p:nvSpPr>
        <p:spPr bwMode="auto">
          <a:xfrm>
            <a:off x="1833563" y="2597151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physical view:</a:t>
            </a:r>
          </a:p>
        </p:txBody>
      </p:sp>
      <p:sp>
        <p:nvSpPr>
          <p:cNvPr id="113670" name="Line 225"/>
          <p:cNvSpPr>
            <a:spLocks noChangeShapeType="1"/>
          </p:cNvSpPr>
          <p:nvPr/>
        </p:nvSpPr>
        <p:spPr bwMode="auto">
          <a:xfrm flipV="1">
            <a:off x="5419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113671" name="Group 228"/>
          <p:cNvGrpSpPr>
            <a:grpSpLocks/>
          </p:cNvGrpSpPr>
          <p:nvPr/>
        </p:nvGrpSpPr>
        <p:grpSpPr bwMode="auto">
          <a:xfrm>
            <a:off x="5754689" y="2703514"/>
            <a:ext cx="693737" cy="338137"/>
            <a:chOff x="4396" y="1245"/>
            <a:chExt cx="672" cy="248"/>
          </a:xfrm>
        </p:grpSpPr>
        <p:sp>
          <p:nvSpPr>
            <p:cNvPr id="11378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79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79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3792" name="Group 23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3795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3796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13793" name="Line 23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794" name="Line 23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13672" name="Group 237"/>
          <p:cNvGrpSpPr>
            <a:grpSpLocks/>
          </p:cNvGrpSpPr>
          <p:nvPr/>
        </p:nvGrpSpPr>
        <p:grpSpPr bwMode="auto">
          <a:xfrm>
            <a:off x="3687764" y="2360613"/>
            <a:ext cx="1728787" cy="965200"/>
            <a:chOff x="1363" y="1403"/>
            <a:chExt cx="1089" cy="608"/>
          </a:xfrm>
        </p:grpSpPr>
        <p:sp>
          <p:nvSpPr>
            <p:cNvPr id="113766" name="Text Box 238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113767" name="Text Box 239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113768" name="Line 240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769" name="Text Box 241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99"/>
                  </a:solidFill>
                </a:rPr>
                <a:t>IPv6</a:t>
              </a:r>
            </a:p>
          </p:txBody>
        </p:sp>
        <p:sp>
          <p:nvSpPr>
            <p:cNvPr id="113770" name="Text Box 242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99"/>
                  </a:solidFill>
                </a:rPr>
                <a:t>IPv6</a:t>
              </a:r>
            </a:p>
          </p:txBody>
        </p:sp>
        <p:grpSp>
          <p:nvGrpSpPr>
            <p:cNvPr id="113771" name="Group 243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11378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8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8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784" name="Group 24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3787" name="Freeform 2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788" name="Freeform 2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3785" name="Line 25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3786" name="Line 25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13772" name="Group 252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11377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7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7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776" name="Group 25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3779" name="Freeform 2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780" name="Freeform 2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3777" name="Line 259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3778" name="Line 260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113673" name="Group 261"/>
          <p:cNvGrpSpPr>
            <a:grpSpLocks/>
          </p:cNvGrpSpPr>
          <p:nvPr/>
        </p:nvGrpSpPr>
        <p:grpSpPr bwMode="auto">
          <a:xfrm>
            <a:off x="6719889" y="2706689"/>
            <a:ext cx="693737" cy="338137"/>
            <a:chOff x="4396" y="1245"/>
            <a:chExt cx="672" cy="248"/>
          </a:xfrm>
        </p:grpSpPr>
        <p:sp>
          <p:nvSpPr>
            <p:cNvPr id="11375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75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76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3761" name="Group 26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3764" name="Freeform 2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3765" name="Freeform 2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13762" name="Line 26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763" name="Line 269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13674" name="Group 270"/>
          <p:cNvGrpSpPr>
            <a:grpSpLocks/>
          </p:cNvGrpSpPr>
          <p:nvPr/>
        </p:nvGrpSpPr>
        <p:grpSpPr bwMode="auto">
          <a:xfrm>
            <a:off x="7726363" y="2362200"/>
            <a:ext cx="1668462" cy="958850"/>
            <a:chOff x="3907" y="1404"/>
            <a:chExt cx="1051" cy="604"/>
          </a:xfrm>
        </p:grpSpPr>
        <p:sp>
          <p:nvSpPr>
            <p:cNvPr id="113735" name="Text Box 271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113736" name="Line 27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737" name="Text Box 273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99"/>
                  </a:solidFill>
                </a:rPr>
                <a:t>IPv6</a:t>
              </a:r>
            </a:p>
          </p:txBody>
        </p:sp>
        <p:sp>
          <p:nvSpPr>
            <p:cNvPr id="113738" name="Text Box 274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99"/>
                  </a:solidFill>
                </a:rPr>
                <a:t>IPv6</a:t>
              </a:r>
            </a:p>
          </p:txBody>
        </p:sp>
        <p:grpSp>
          <p:nvGrpSpPr>
            <p:cNvPr id="113739" name="Group 275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11375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5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5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753" name="Group 27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3756" name="Freeform 2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757" name="Freeform 2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3754" name="Line 28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3755" name="Line 28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13740" name="Group 284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11374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4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4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745" name="Group 28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3748" name="Freeform 2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749" name="Freeform 2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3746" name="Line 291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3747" name="Line 292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13741" name="Text Box 293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F</a:t>
              </a:r>
            </a:p>
          </p:txBody>
        </p:sp>
      </p:grpSp>
      <p:sp>
        <p:nvSpPr>
          <p:cNvPr id="113675" name="Text Box 294"/>
          <p:cNvSpPr txBox="1">
            <a:spLocks noChangeArrowheads="1"/>
          </p:cNvSpPr>
          <p:nvPr/>
        </p:nvSpPr>
        <p:spPr bwMode="auto">
          <a:xfrm>
            <a:off x="5910263" y="235585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113676" name="Text Box 295"/>
          <p:cNvSpPr txBox="1">
            <a:spLocks noChangeArrowheads="1"/>
          </p:cNvSpPr>
          <p:nvPr/>
        </p:nvSpPr>
        <p:spPr bwMode="auto">
          <a:xfrm>
            <a:off x="6886575" y="2359026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D</a:t>
            </a:r>
          </a:p>
        </p:txBody>
      </p:sp>
      <p:grpSp>
        <p:nvGrpSpPr>
          <p:cNvPr id="113677" name="Group 296"/>
          <p:cNvGrpSpPr>
            <a:grpSpLocks/>
          </p:cNvGrpSpPr>
          <p:nvPr/>
        </p:nvGrpSpPr>
        <p:grpSpPr bwMode="auto">
          <a:xfrm>
            <a:off x="1982789" y="1216025"/>
            <a:ext cx="7418387" cy="979488"/>
            <a:chOff x="289" y="766"/>
            <a:chExt cx="4673" cy="617"/>
          </a:xfrm>
        </p:grpSpPr>
        <p:sp>
          <p:nvSpPr>
            <p:cNvPr id="113684" name="Rectangle 29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113685" name="Text Box 298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logical view:</a:t>
              </a:r>
            </a:p>
          </p:txBody>
        </p:sp>
        <p:sp>
          <p:nvSpPr>
            <p:cNvPr id="113686" name="Text Box 299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 i="1" dirty="0">
                  <a:solidFill>
                    <a:srgbClr val="FF0000"/>
                  </a:solidFill>
                </a:rPr>
                <a:t>IPv4 tunnel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i="1" dirty="0">
                  <a:solidFill>
                    <a:srgbClr val="FF0000"/>
                  </a:solidFill>
                </a:rPr>
                <a:t>connecting IPv6 routers</a:t>
              </a:r>
            </a:p>
          </p:txBody>
        </p:sp>
        <p:grpSp>
          <p:nvGrpSpPr>
            <p:cNvPr id="113687" name="Group 300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113712" name="Text Box 301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E</a:t>
                </a:r>
              </a:p>
            </p:txBody>
          </p:sp>
          <p:sp>
            <p:nvSpPr>
              <p:cNvPr id="113713" name="Line 302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3714" name="Text Box 303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99"/>
                    </a:solidFill>
                  </a:rPr>
                  <a:t>IPv6</a:t>
                </a:r>
              </a:p>
            </p:txBody>
          </p:sp>
          <p:sp>
            <p:nvSpPr>
              <p:cNvPr id="113715" name="Text Box 304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99"/>
                    </a:solidFill>
                  </a:rPr>
                  <a:t>IPv6</a:t>
                </a:r>
              </a:p>
            </p:txBody>
          </p:sp>
          <p:grpSp>
            <p:nvGrpSpPr>
              <p:cNvPr id="113716" name="Group 305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113727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2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29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3730" name="Group 30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33" name="Freeform 31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13734" name="Freeform 31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13731" name="Line 31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732" name="Line 31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grpSp>
            <p:nvGrpSpPr>
              <p:cNvPr id="113717" name="Group 314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11371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2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2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3722" name="Group 31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25" name="Freeform 31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13726" name="Freeform 32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13723" name="Line 32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724" name="Line 32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3718" name="Text Box 323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F</a:t>
                </a:r>
              </a:p>
            </p:txBody>
          </p:sp>
        </p:grpSp>
        <p:grpSp>
          <p:nvGrpSpPr>
            <p:cNvPr id="113688" name="Group 324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113689" name="Text Box 325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A</a:t>
                </a:r>
              </a:p>
            </p:txBody>
          </p:sp>
          <p:sp>
            <p:nvSpPr>
              <p:cNvPr id="113690" name="Text Box 326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B</a:t>
                </a:r>
              </a:p>
            </p:txBody>
          </p:sp>
          <p:sp>
            <p:nvSpPr>
              <p:cNvPr id="113691" name="Line 327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3692" name="Text Box 328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99"/>
                    </a:solidFill>
                  </a:rPr>
                  <a:t>IPv6</a:t>
                </a:r>
              </a:p>
            </p:txBody>
          </p:sp>
          <p:sp>
            <p:nvSpPr>
              <p:cNvPr id="113693" name="Text Box 329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99"/>
                    </a:solidFill>
                  </a:rPr>
                  <a:t>IPv6</a:t>
                </a:r>
              </a:p>
            </p:txBody>
          </p:sp>
          <p:grpSp>
            <p:nvGrpSpPr>
              <p:cNvPr id="113694" name="Group 330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113704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0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06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3707" name="Group 334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10" name="Freeform 335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13711" name="Freeform 336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13708" name="Line 337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709" name="Line 338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grpSp>
            <p:nvGrpSpPr>
              <p:cNvPr id="113695" name="Group 339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113696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97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98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3699" name="Group 34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02" name="Freeform 34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13703" name="Freeform 34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13700" name="Line 34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701" name="Line 34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</p:grpSp>
      </p:grpSp>
      <p:pic>
        <p:nvPicPr>
          <p:cNvPr id="113678" name="Picture 348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966789"/>
            <a:ext cx="1887760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2" name="Rectangle 349"/>
          <p:cNvSpPr>
            <a:spLocks noGrp="1" noChangeArrowheads="1"/>
          </p:cNvSpPr>
          <p:nvPr>
            <p:ph type="title"/>
          </p:nvPr>
        </p:nvSpPr>
        <p:spPr>
          <a:xfrm>
            <a:off x="1831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Tunneling</a:t>
            </a:r>
          </a:p>
        </p:txBody>
      </p:sp>
      <p:sp>
        <p:nvSpPr>
          <p:cNvPr id="113680" name="Text Box 350"/>
          <p:cNvSpPr txBox="1">
            <a:spLocks noChangeArrowheads="1"/>
          </p:cNvSpPr>
          <p:nvPr/>
        </p:nvSpPr>
        <p:spPr bwMode="auto">
          <a:xfrm>
            <a:off x="5751513" y="29924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FF0000"/>
                </a:solidFill>
              </a:rPr>
              <a:t>IPv4</a:t>
            </a:r>
          </a:p>
        </p:txBody>
      </p:sp>
      <p:sp>
        <p:nvSpPr>
          <p:cNvPr id="113681" name="Text Box 351"/>
          <p:cNvSpPr txBox="1">
            <a:spLocks noChangeArrowheads="1"/>
          </p:cNvSpPr>
          <p:nvPr/>
        </p:nvSpPr>
        <p:spPr bwMode="auto">
          <a:xfrm>
            <a:off x="6745288" y="29940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FF0000"/>
                </a:solidFill>
              </a:rPr>
              <a:t>IPv4</a:t>
            </a:r>
          </a:p>
        </p:txBody>
      </p:sp>
      <p:sp>
        <p:nvSpPr>
          <p:cNvPr id="164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70931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22275"/>
            <a:ext cx="3589338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IPv6: </a:t>
            </a:r>
            <a:r>
              <a:rPr lang="en-US" dirty="0" smtClean="0">
                <a:cs typeface="+mj-cs"/>
              </a:rPr>
              <a:t>adoption</a:t>
            </a:r>
            <a:endParaRPr lang="en-US" dirty="0"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175" y="1630363"/>
            <a:ext cx="8205788" cy="4246909"/>
          </a:xfrm>
        </p:spPr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Google: 8% of clients access services via IPv6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NIST: 1/3 of all US government domains are IPv6 capable</a:t>
            </a:r>
          </a:p>
          <a:p>
            <a:pPr marL="457200" lvl="1" indent="0">
              <a:buNone/>
            </a:pPr>
            <a:endParaRPr lang="en-US" altLang="zh-CN" dirty="0" smtClean="0">
              <a:ea typeface="ＭＳ Ｐゴシック" panose="020B0600070205080204" pitchFamily="34" charset="-128"/>
            </a:endParaRPr>
          </a:p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 (long!) time for deployment, use</a:t>
            </a:r>
          </a:p>
          <a:p>
            <a:pPr marL="457200" lvl="1" indent="0"/>
            <a:r>
              <a:rPr lang="en-US" altLang="zh-CN" dirty="0" smtClean="0">
                <a:ea typeface="ＭＳ Ｐゴシック" panose="020B0600070205080204" pitchFamily="34" charset="-128"/>
              </a:rPr>
              <a:t>20 years and counting!</a:t>
            </a:r>
          </a:p>
          <a:p>
            <a:pPr marL="457200" lvl="1" indent="0"/>
            <a:r>
              <a:rPr lang="en-US" altLang="zh-CN" dirty="0" smtClean="0">
                <a:ea typeface="ＭＳ Ｐゴシック" panose="020B0600070205080204" pitchFamily="34" charset="-128"/>
              </a:rPr>
              <a:t>think of application-level changes in last 20 years: WWW, Facebook, streaming media, Skype, …</a:t>
            </a:r>
          </a:p>
          <a:p>
            <a:pPr marL="457200" lvl="1" indent="0"/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Why?</a:t>
            </a:r>
          </a:p>
        </p:txBody>
      </p:sp>
      <p:pic>
        <p:nvPicPr>
          <p:cNvPr id="114691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149921"/>
            <a:ext cx="3094112" cy="11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3" name="矩形 2"/>
          <p:cNvSpPr/>
          <p:nvPr/>
        </p:nvSpPr>
        <p:spPr>
          <a:xfrm>
            <a:off x="4079776" y="5924796"/>
            <a:ext cx="5416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《</a:t>
            </a:r>
            <a:r>
              <a:rPr lang="zh-CN" altLang="en-US" dirty="0" smtClean="0">
                <a:solidFill>
                  <a:srgbClr val="0000FF"/>
                </a:solidFill>
              </a:rPr>
              <a:t>推进</a:t>
            </a:r>
            <a:r>
              <a:rPr lang="zh-CN" altLang="en-US" dirty="0">
                <a:solidFill>
                  <a:srgbClr val="0000FF"/>
                </a:solidFill>
              </a:rPr>
              <a:t>互联网协议第六版</a:t>
            </a:r>
            <a:r>
              <a:rPr lang="en-US" altLang="zh-CN" dirty="0">
                <a:solidFill>
                  <a:srgbClr val="0000FF"/>
                </a:solidFill>
              </a:rPr>
              <a:t>(IPv6)</a:t>
            </a:r>
            <a:r>
              <a:rPr lang="zh-CN" altLang="en-US" dirty="0">
                <a:solidFill>
                  <a:srgbClr val="0000FF"/>
                </a:solidFill>
              </a:rPr>
              <a:t>规模部署行动</a:t>
            </a:r>
            <a:r>
              <a:rPr lang="zh-CN" altLang="en-US" dirty="0" smtClean="0">
                <a:solidFill>
                  <a:srgbClr val="0000FF"/>
                </a:solidFill>
              </a:rPr>
              <a:t>计划</a:t>
            </a:r>
            <a:r>
              <a:rPr lang="en-US" altLang="zh-CN" dirty="0" smtClean="0">
                <a:solidFill>
                  <a:srgbClr val="0000FF"/>
                </a:solidFill>
              </a:rPr>
              <a:t>》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00128" y="6263452"/>
            <a:ext cx="7584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http://www.gov.cn/zhengce/2017-11/26/content_5242389.htm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963613"/>
            <a:ext cx="6721076" cy="8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Two key network-layer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9475" y="1905000"/>
            <a:ext cx="4192588" cy="375443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network-layer functions:</a:t>
            </a:r>
          </a:p>
          <a:p>
            <a:pPr marL="0" indent="0">
              <a:spcBef>
                <a:spcPts val="600"/>
              </a:spcBef>
            </a:pPr>
            <a:r>
              <a:rPr lang="en-US" altLang="zh-CN" i="1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forwarding: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move packets from router</a:t>
            </a:r>
            <a:r>
              <a:rPr lang="en-US" altLang="ja-JP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's input to appropriate router output</a:t>
            </a:r>
          </a:p>
          <a:p>
            <a:pPr marL="0" indent="0">
              <a:spcBef>
                <a:spcPts val="600"/>
              </a:spcBef>
            </a:pPr>
            <a:r>
              <a:rPr lang="en-US" altLang="zh-CN" i="1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routing: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determine route taken by packets from source to destination</a:t>
            </a:r>
          </a:p>
          <a:p>
            <a:pPr lvl="1">
              <a:spcBef>
                <a:spcPts val="600"/>
              </a:spcBef>
            </a:pPr>
            <a:r>
              <a:rPr lang="en-US" altLang="zh-CN" i="1" dirty="0" smtClean="0">
                <a:ea typeface="ＭＳ Ｐゴシック" panose="020B0600070205080204" pitchFamily="34" charset="-128"/>
              </a:rPr>
              <a:t>routing algorithms</a:t>
            </a:r>
            <a:endParaRPr lang="en-US" altLang="zh-CN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zh-CN" dirty="0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6370639" y="1884363"/>
            <a:ext cx="4192587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charset="0"/>
                <a:cs typeface="ＭＳ Ｐゴシック" charset="0"/>
              </a:rPr>
              <a:t>analogy: taking a trip</a:t>
            </a: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  <a:cs typeface="ＭＳ Ｐゴシック" charset="0"/>
              </a:rPr>
              <a:t>forwarding</a:t>
            </a:r>
            <a:r>
              <a:rPr lang="en-US" sz="2800" i="1" dirty="0">
                <a:solidFill>
                  <a:srgbClr val="0000FF"/>
                </a:solidFill>
                <a:latin typeface="Comic Sans MS" panose="030F0702030302020204" pitchFamily="66" charset="0"/>
                <a:ea typeface="ＭＳ Ｐゴシック" charset="0"/>
                <a:cs typeface="ＭＳ Ｐゴシック" charset="0"/>
              </a:rPr>
              <a:t>:</a:t>
            </a:r>
            <a:r>
              <a:rPr lang="en-US" sz="2800" dirty="0">
                <a:solidFill>
                  <a:srgbClr val="0000FF"/>
                </a:solidFill>
                <a:latin typeface="Comic Sans MS" panose="030F0702030302020204" pitchFamily="66" charset="0"/>
                <a:ea typeface="ＭＳ Ｐゴシック" charset="0"/>
                <a:cs typeface="ＭＳ Ｐゴシック" charset="0"/>
              </a:rPr>
              <a:t> process of getting through single interchange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Comic Sans MS" panose="030F0702030302020204" pitchFamily="66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11900" y="3881439"/>
            <a:ext cx="4192588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  <a:cs typeface="ＭＳ Ｐゴシック" charset="0"/>
              </a:rPr>
              <a:t>routing:</a:t>
            </a:r>
            <a:r>
              <a:rPr lang="en-US" sz="2800" dirty="0">
                <a:latin typeface="Comic Sans MS" panose="030F0702030302020204" pitchFamily="66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mic Sans MS" panose="030F0702030302020204" pitchFamily="66" charset="0"/>
                <a:ea typeface="ＭＳ Ｐゴシック" charset="0"/>
                <a:cs typeface="ＭＳ Ｐゴシック" charset="0"/>
              </a:rPr>
              <a:t>process of planning trip from source to destination</a:t>
            </a: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Comic Sans MS" panose="030F0702030302020204" pitchFamily="66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Comic Sans MS" panose="030F0702030302020204" pitchFamily="66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344472" y="6624784"/>
            <a:ext cx="144016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4.1 Overview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4.1 Overview of Network layer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 plane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4.2 </a:t>
            </a:r>
            <a:r>
              <a:rPr lang="en-US" dirty="0" smtClean="0">
                <a:ea typeface="ＭＳ Ｐゴシック" charset="0"/>
              </a:rPr>
              <a:t>What's </a:t>
            </a:r>
            <a:r>
              <a:rPr lang="en-US" dirty="0">
                <a:ea typeface="ＭＳ Ｐゴシック" charset="0"/>
              </a:rPr>
              <a:t>inside a router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4.3 IP: Internet Protocol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datagram format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fragmentation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IPv4 addressing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network address translation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IPv6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4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sz="2600" dirty="0" smtClean="0">
                <a:solidFill>
                  <a:srgbClr val="FF0000"/>
                </a:solidFill>
                <a:ea typeface="ＭＳ Ｐゴシック" charset="0"/>
              </a:rPr>
              <a:t>4.4 </a:t>
            </a:r>
            <a:r>
              <a:rPr lang="en-US" sz="2600" dirty="0">
                <a:solidFill>
                  <a:srgbClr val="FF0000"/>
                </a:solidFill>
                <a:ea typeface="ＭＳ Ｐゴシック" charset="0"/>
              </a:rPr>
              <a:t>Generalized Forward and SDN</a:t>
            </a:r>
            <a:endParaRPr lang="en-US" sz="2600" dirty="0" smtClean="0">
              <a:solidFill>
                <a:srgbClr val="FF0000"/>
              </a:solidFill>
              <a:ea typeface="ＭＳ Ｐゴシック" charset="0"/>
            </a:endParaRP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match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action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 err="1">
                <a:ea typeface="宋体" panose="02010600030101010101" pitchFamily="2" charset="-122"/>
              </a:rPr>
              <a:t>OpenFlow</a:t>
            </a:r>
            <a:r>
              <a:rPr lang="en-US" dirty="0">
                <a:ea typeface="宋体" panose="02010600030101010101" pitchFamily="2" charset="-122"/>
              </a:rPr>
              <a:t>  examples of match-plus-action in action</a:t>
            </a:r>
          </a:p>
          <a:p>
            <a:pPr marL="512763" indent="-512763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28149" y="43610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Data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data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4" y="852140"/>
            <a:ext cx="8108576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38" name="Title 1"/>
          <p:cNvSpPr txBox="1">
            <a:spLocks/>
          </p:cNvSpPr>
          <p:nvPr/>
        </p:nvSpPr>
        <p:spPr bwMode="auto">
          <a:xfrm>
            <a:off x="1895475" y="179388"/>
            <a:ext cx="8160965" cy="72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dirty="0">
                <a:solidFill>
                  <a:srgbClr val="000099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Generalized Forwarding and SDN</a:t>
            </a:r>
          </a:p>
        </p:txBody>
      </p:sp>
      <p:sp>
        <p:nvSpPr>
          <p:cNvPr id="116739" name="Rectangle 4"/>
          <p:cNvSpPr>
            <a:spLocks noChangeArrowheads="1"/>
          </p:cNvSpPr>
          <p:nvPr/>
        </p:nvSpPr>
        <p:spPr bwMode="auto">
          <a:xfrm flipV="1">
            <a:off x="4581525" y="2017713"/>
            <a:ext cx="4065588" cy="9826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16740" name="Freeform 2"/>
          <p:cNvSpPr>
            <a:spLocks/>
          </p:cNvSpPr>
          <p:nvPr/>
        </p:nvSpPr>
        <p:spPr bwMode="auto">
          <a:xfrm>
            <a:off x="5027614" y="5022851"/>
            <a:ext cx="2847975" cy="1579563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1" name="Freeform 6"/>
          <p:cNvSpPr>
            <a:spLocks/>
          </p:cNvSpPr>
          <p:nvPr/>
        </p:nvSpPr>
        <p:spPr bwMode="auto">
          <a:xfrm>
            <a:off x="5665789" y="5326064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2" name="Freeform 91"/>
          <p:cNvSpPr>
            <a:spLocks/>
          </p:cNvSpPr>
          <p:nvPr/>
        </p:nvSpPr>
        <p:spPr bwMode="auto">
          <a:xfrm>
            <a:off x="6707189" y="5319714"/>
            <a:ext cx="504825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3" name="Freeform 92"/>
          <p:cNvSpPr>
            <a:spLocks/>
          </p:cNvSpPr>
          <p:nvPr/>
        </p:nvSpPr>
        <p:spPr bwMode="auto">
          <a:xfrm>
            <a:off x="5641975" y="5711825"/>
            <a:ext cx="1227138" cy="3444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4" name="Freeform 93"/>
          <p:cNvSpPr>
            <a:spLocks/>
          </p:cNvSpPr>
          <p:nvPr/>
        </p:nvSpPr>
        <p:spPr bwMode="auto">
          <a:xfrm>
            <a:off x="5988050" y="5635625"/>
            <a:ext cx="992188" cy="6413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5" name="Freeform 94"/>
          <p:cNvSpPr>
            <a:spLocks/>
          </p:cNvSpPr>
          <p:nvPr/>
        </p:nvSpPr>
        <p:spPr bwMode="auto">
          <a:xfrm>
            <a:off x="7081838" y="5699125"/>
            <a:ext cx="80962" cy="414338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6" name="Freeform 95"/>
          <p:cNvSpPr>
            <a:spLocks/>
          </p:cNvSpPr>
          <p:nvPr/>
        </p:nvSpPr>
        <p:spPr bwMode="auto">
          <a:xfrm flipV="1">
            <a:off x="6021389" y="6132513"/>
            <a:ext cx="796925" cy="203200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7" name="Freeform 96"/>
          <p:cNvSpPr>
            <a:spLocks/>
          </p:cNvSpPr>
          <p:nvPr/>
        </p:nvSpPr>
        <p:spPr bwMode="auto">
          <a:xfrm>
            <a:off x="5484813" y="5735638"/>
            <a:ext cx="222250" cy="506412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48" name="Rectangle 97"/>
          <p:cNvSpPr>
            <a:spLocks noChangeArrowheads="1"/>
          </p:cNvSpPr>
          <p:nvPr/>
        </p:nvSpPr>
        <p:spPr bwMode="auto">
          <a:xfrm>
            <a:off x="3440113" y="5449889"/>
            <a:ext cx="1206500" cy="2381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16749" name="Rectangle 98"/>
          <p:cNvSpPr>
            <a:spLocks noChangeArrowheads="1"/>
          </p:cNvSpPr>
          <p:nvPr/>
        </p:nvSpPr>
        <p:spPr bwMode="auto">
          <a:xfrm>
            <a:off x="3406775" y="5473701"/>
            <a:ext cx="1208088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16750" name="Line 99"/>
          <p:cNvSpPr>
            <a:spLocks noChangeShapeType="1"/>
          </p:cNvSpPr>
          <p:nvPr/>
        </p:nvSpPr>
        <p:spPr bwMode="auto">
          <a:xfrm>
            <a:off x="4678364" y="5624513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751" name="Text Box 101"/>
          <p:cNvSpPr txBox="1">
            <a:spLocks noChangeArrowheads="1"/>
          </p:cNvSpPr>
          <p:nvPr/>
        </p:nvSpPr>
        <p:spPr bwMode="auto">
          <a:xfrm>
            <a:off x="5511801" y="565943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752" name="Text Box 102"/>
          <p:cNvSpPr txBox="1">
            <a:spLocks noChangeArrowheads="1"/>
          </p:cNvSpPr>
          <p:nvPr/>
        </p:nvSpPr>
        <p:spPr bwMode="auto">
          <a:xfrm>
            <a:off x="5260976" y="57324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753" name="Rectangle 104"/>
          <p:cNvSpPr>
            <a:spLocks noChangeArrowheads="1"/>
          </p:cNvSpPr>
          <p:nvPr/>
        </p:nvSpPr>
        <p:spPr bwMode="auto">
          <a:xfrm>
            <a:off x="3876675" y="5476876"/>
            <a:ext cx="73818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116754" name="Text Box 105"/>
          <p:cNvSpPr txBox="1">
            <a:spLocks noChangeArrowheads="1"/>
          </p:cNvSpPr>
          <p:nvPr/>
        </p:nvSpPr>
        <p:spPr bwMode="auto">
          <a:xfrm>
            <a:off x="3803651" y="5467351"/>
            <a:ext cx="944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chemeClr val="accent4"/>
                </a:solidFill>
              </a:rPr>
              <a:t>0100 1101</a:t>
            </a:r>
          </a:p>
        </p:txBody>
      </p:sp>
      <p:sp>
        <p:nvSpPr>
          <p:cNvPr id="116755" name="Text Box 106"/>
          <p:cNvSpPr txBox="1">
            <a:spLocks noChangeArrowheads="1"/>
          </p:cNvSpPr>
          <p:nvPr/>
        </p:nvSpPr>
        <p:spPr bwMode="auto">
          <a:xfrm>
            <a:off x="3455989" y="6105526"/>
            <a:ext cx="1544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 dirty="0">
                <a:solidFill>
                  <a:srgbClr val="000099"/>
                </a:solidFill>
              </a:rPr>
              <a:t>values in arriving</a:t>
            </a:r>
          </a:p>
          <a:p>
            <a:r>
              <a:rPr lang="en-US" altLang="zh-CN" sz="1400" dirty="0">
                <a:solidFill>
                  <a:srgbClr val="000099"/>
                </a:solidFill>
              </a:rPr>
              <a:t>packet</a:t>
            </a:r>
            <a:r>
              <a:rPr lang="ja-JP" altLang="en-US" sz="1400" dirty="0">
                <a:solidFill>
                  <a:srgbClr val="000099"/>
                </a:solidFill>
              </a:rPr>
              <a:t>’</a:t>
            </a:r>
            <a:r>
              <a:rPr lang="en-US" altLang="ja-JP" sz="1400" dirty="0">
                <a:solidFill>
                  <a:srgbClr val="000099"/>
                </a:solidFill>
              </a:rPr>
              <a:t>s header</a:t>
            </a:r>
            <a:endParaRPr lang="en-US" altLang="zh-CN" sz="1400" dirty="0">
              <a:solidFill>
                <a:srgbClr val="000099"/>
              </a:solidFill>
            </a:endParaRPr>
          </a:p>
        </p:txBody>
      </p:sp>
      <p:grpSp>
        <p:nvGrpSpPr>
          <p:cNvPr id="116756" name="Group 25"/>
          <p:cNvGrpSpPr>
            <a:grpSpLocks/>
          </p:cNvGrpSpPr>
          <p:nvPr/>
        </p:nvGrpSpPr>
        <p:grpSpPr bwMode="auto">
          <a:xfrm>
            <a:off x="4403725" y="2162176"/>
            <a:ext cx="4376738" cy="392113"/>
            <a:chOff x="2876479" y="1379891"/>
            <a:chExt cx="4376824" cy="393056"/>
          </a:xfrm>
        </p:grpSpPr>
        <p:sp>
          <p:nvSpPr>
            <p:cNvPr id="116977" name="Oval 5"/>
            <p:cNvSpPr>
              <a:spLocks noChangeArrowheads="1"/>
            </p:cNvSpPr>
            <p:nvPr/>
          </p:nvSpPr>
          <p:spPr bwMode="auto">
            <a:xfrm>
              <a:off x="3143886" y="1379891"/>
              <a:ext cx="3785019" cy="3930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978" name="Text Box 108"/>
            <p:cNvSpPr txBox="1">
              <a:spLocks noChangeArrowheads="1"/>
            </p:cNvSpPr>
            <p:nvPr/>
          </p:nvSpPr>
          <p:spPr bwMode="auto">
            <a:xfrm>
              <a:off x="2876479" y="1408113"/>
              <a:ext cx="4376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solidFill>
                    <a:srgbClr val="0000FF"/>
                  </a:solidFill>
                </a:rPr>
                <a:t>logically-centralized routing controller</a:t>
              </a:r>
            </a:p>
          </p:txBody>
        </p:sp>
      </p:grpSp>
      <p:sp>
        <p:nvSpPr>
          <p:cNvPr id="116757" name="Line 119"/>
          <p:cNvSpPr>
            <a:spLocks noChangeShapeType="1"/>
          </p:cNvSpPr>
          <p:nvPr/>
        </p:nvSpPr>
        <p:spPr bwMode="auto">
          <a:xfrm flipH="1" flipV="1">
            <a:off x="4268788" y="5772151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122"/>
          <p:cNvSpPr>
            <a:spLocks/>
          </p:cNvSpPr>
          <p:nvPr/>
        </p:nvSpPr>
        <p:spPr bwMode="auto">
          <a:xfrm flipH="1">
            <a:off x="6376989" y="4848226"/>
            <a:ext cx="407987" cy="37147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Freeform 122"/>
          <p:cNvSpPr>
            <a:spLocks/>
          </p:cNvSpPr>
          <p:nvPr/>
        </p:nvSpPr>
        <p:spPr bwMode="auto">
          <a:xfrm flipH="1">
            <a:off x="6942139" y="5053014"/>
            <a:ext cx="396875" cy="471487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2860 h 12638"/>
              <a:gd name="connsiteX1" fmla="*/ 7457 w 12434"/>
              <a:gd name="connsiteY1" fmla="*/ 12443 h 12638"/>
              <a:gd name="connsiteX2" fmla="*/ 9148 w 12434"/>
              <a:gd name="connsiteY2" fmla="*/ 12517 h 12638"/>
              <a:gd name="connsiteX3" fmla="*/ 12434 w 12434"/>
              <a:gd name="connsiteY3" fmla="*/ 0 h 12638"/>
              <a:gd name="connsiteX4" fmla="*/ 0 w 12434"/>
              <a:gd name="connsiteY4" fmla="*/ 2860 h 12638"/>
              <a:gd name="connsiteX0" fmla="*/ 0 w 6870"/>
              <a:gd name="connsiteY0" fmla="*/ 0 h 12699"/>
              <a:gd name="connsiteX1" fmla="*/ 1893 w 6870"/>
              <a:gd name="connsiteY1" fmla="*/ 12504 h 12699"/>
              <a:gd name="connsiteX2" fmla="*/ 3584 w 6870"/>
              <a:gd name="connsiteY2" fmla="*/ 12578 h 12699"/>
              <a:gd name="connsiteX3" fmla="*/ 6870 w 6870"/>
              <a:gd name="connsiteY3" fmla="*/ 61 h 12699"/>
              <a:gd name="connsiteX4" fmla="*/ 0 w 6870"/>
              <a:gd name="connsiteY4" fmla="*/ 0 h 12699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229" y="5733"/>
                  <a:pt x="2358" y="5470"/>
                  <a:pt x="2755" y="9846"/>
                </a:cubicBezTo>
                <a:cubicBezTo>
                  <a:pt x="3854" y="9780"/>
                  <a:pt x="4208" y="10175"/>
                  <a:pt x="5217" y="9905"/>
                </a:cubicBezTo>
                <a:cubicBezTo>
                  <a:pt x="5361" y="4711"/>
                  <a:pt x="8316" y="3397"/>
                  <a:pt x="10000" y="48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60" name="Group 77"/>
          <p:cNvGrpSpPr>
            <a:grpSpLocks/>
          </p:cNvGrpSpPr>
          <p:nvPr/>
        </p:nvGrpSpPr>
        <p:grpSpPr bwMode="auto">
          <a:xfrm>
            <a:off x="6869113" y="5478463"/>
            <a:ext cx="501650" cy="233362"/>
            <a:chOff x="3600" y="219"/>
            <a:chExt cx="360" cy="175"/>
          </a:xfrm>
        </p:grpSpPr>
        <p:sp>
          <p:nvSpPr>
            <p:cNvPr id="116964" name="Oval 7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965" name="Line 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66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67" name="Rectangle 8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968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16969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74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75" name="Line 8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76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6970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71" name="Line 8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72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73" name="Line 9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8" name="Freeform 122"/>
          <p:cNvSpPr>
            <a:spLocks/>
          </p:cNvSpPr>
          <p:nvPr/>
        </p:nvSpPr>
        <p:spPr bwMode="auto">
          <a:xfrm flipH="1">
            <a:off x="7232651" y="5572125"/>
            <a:ext cx="347663" cy="560388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5781 h 9717"/>
              <a:gd name="connsiteX1" fmla="*/ 9891 w 12434"/>
              <a:gd name="connsiteY1" fmla="*/ 9522 h 9717"/>
              <a:gd name="connsiteX2" fmla="*/ 11582 w 12434"/>
              <a:gd name="connsiteY2" fmla="*/ 9596 h 9717"/>
              <a:gd name="connsiteX3" fmla="*/ 12434 w 12434"/>
              <a:gd name="connsiteY3" fmla="*/ 0 h 9717"/>
              <a:gd name="connsiteX4" fmla="*/ 0 w 12434"/>
              <a:gd name="connsiteY4" fmla="*/ 5781 h 9717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0 w 9315"/>
              <a:gd name="connsiteY0" fmla="*/ 8176 h 12226"/>
              <a:gd name="connsiteX1" fmla="*/ 7955 w 9315"/>
              <a:gd name="connsiteY1" fmla="*/ 12026 h 12226"/>
              <a:gd name="connsiteX2" fmla="*/ 9315 w 9315"/>
              <a:gd name="connsiteY2" fmla="*/ 12102 h 12226"/>
              <a:gd name="connsiteX3" fmla="*/ 323 w 9315"/>
              <a:gd name="connsiteY3" fmla="*/ 0 h 12226"/>
              <a:gd name="connsiteX4" fmla="*/ 0 w 9315"/>
              <a:gd name="connsiteY4" fmla="*/ 8176 h 12226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838"/>
              <a:gd name="connsiteX1" fmla="*/ 8900 w 10000"/>
              <a:gd name="connsiteY1" fmla="*/ 10838 h 10838"/>
              <a:gd name="connsiteX2" fmla="*/ 10000 w 10000"/>
              <a:gd name="connsiteY2" fmla="*/ 9990 h 10838"/>
              <a:gd name="connsiteX3" fmla="*/ 107 w 10000"/>
              <a:gd name="connsiteY3" fmla="*/ 0 h 10838"/>
              <a:gd name="connsiteX4" fmla="*/ 0 w 10000"/>
              <a:gd name="connsiteY4" fmla="*/ 6778 h 10838"/>
              <a:gd name="connsiteX0" fmla="*/ 0 w 9339"/>
              <a:gd name="connsiteY0" fmla="*/ 6778 h 10838"/>
              <a:gd name="connsiteX1" fmla="*/ 8900 w 9339"/>
              <a:gd name="connsiteY1" fmla="*/ 10838 h 10838"/>
              <a:gd name="connsiteX2" fmla="*/ 9339 w 9339"/>
              <a:gd name="connsiteY2" fmla="*/ 8351 h 10838"/>
              <a:gd name="connsiteX3" fmla="*/ 107 w 9339"/>
              <a:gd name="connsiteY3" fmla="*/ 0 h 10838"/>
              <a:gd name="connsiteX4" fmla="*/ 0 w 9339"/>
              <a:gd name="connsiteY4" fmla="*/ 6778 h 10838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174 w 10174"/>
              <a:gd name="connsiteY0" fmla="*/ 9049 h 12711"/>
              <a:gd name="connsiteX1" fmla="*/ 9897 w 10174"/>
              <a:gd name="connsiteY1" fmla="*/ 12711 h 12711"/>
              <a:gd name="connsiteX2" fmla="*/ 10174 w 10174"/>
              <a:gd name="connsiteY2" fmla="*/ 10500 h 12711"/>
              <a:gd name="connsiteX3" fmla="*/ 53 w 10174"/>
              <a:gd name="connsiteY3" fmla="*/ 0 h 12711"/>
              <a:gd name="connsiteX4" fmla="*/ 174 w 10174"/>
              <a:gd name="connsiteY4" fmla="*/ 9049 h 1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4" h="12711">
                <a:moveTo>
                  <a:pt x="174" y="9049"/>
                </a:moveTo>
                <a:cubicBezTo>
                  <a:pt x="4475" y="9662"/>
                  <a:pt x="4372" y="8900"/>
                  <a:pt x="9897" y="12711"/>
                </a:cubicBezTo>
                <a:cubicBezTo>
                  <a:pt x="9952" y="11889"/>
                  <a:pt x="9533" y="10766"/>
                  <a:pt x="10174" y="10500"/>
                </a:cubicBezTo>
                <a:cubicBezTo>
                  <a:pt x="2742" y="6806"/>
                  <a:pt x="2583" y="3892"/>
                  <a:pt x="53" y="0"/>
                </a:cubicBezTo>
                <a:cubicBezTo>
                  <a:pt x="-167" y="3529"/>
                  <a:pt x="382" y="5436"/>
                  <a:pt x="174" y="9049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Freeform 122"/>
          <p:cNvSpPr>
            <a:spLocks/>
          </p:cNvSpPr>
          <p:nvPr/>
        </p:nvSpPr>
        <p:spPr bwMode="auto">
          <a:xfrm flipH="1">
            <a:off x="4087813" y="5051426"/>
            <a:ext cx="2146300" cy="45402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0151"/>
              <a:gd name="connsiteY0" fmla="*/ 0 h 10495"/>
              <a:gd name="connsiteX1" fmla="*/ 7457 w 10151"/>
              <a:gd name="connsiteY1" fmla="*/ 9583 h 10495"/>
              <a:gd name="connsiteX2" fmla="*/ 10151 w 10151"/>
              <a:gd name="connsiteY2" fmla="*/ 10437 h 10495"/>
              <a:gd name="connsiteX3" fmla="*/ 10000 w 10151"/>
              <a:gd name="connsiteY3" fmla="*/ 61 h 10495"/>
              <a:gd name="connsiteX4" fmla="*/ 0 w 10151"/>
              <a:gd name="connsiteY4" fmla="*/ 0 h 10495"/>
              <a:gd name="connsiteX0" fmla="*/ 0 w 10151"/>
              <a:gd name="connsiteY0" fmla="*/ 0 h 10515"/>
              <a:gd name="connsiteX1" fmla="*/ 6036 w 10151"/>
              <a:gd name="connsiteY1" fmla="*/ 9973 h 10515"/>
              <a:gd name="connsiteX2" fmla="*/ 10151 w 10151"/>
              <a:gd name="connsiteY2" fmla="*/ 10437 h 10515"/>
              <a:gd name="connsiteX3" fmla="*/ 10000 w 10151"/>
              <a:gd name="connsiteY3" fmla="*/ 61 h 10515"/>
              <a:gd name="connsiteX4" fmla="*/ 0 w 10151"/>
              <a:gd name="connsiteY4" fmla="*/ 0 h 10515"/>
              <a:gd name="connsiteX0" fmla="*/ 0 w 11989"/>
              <a:gd name="connsiteY0" fmla="*/ 0 h 15715"/>
              <a:gd name="connsiteX1" fmla="*/ 7874 w 11989"/>
              <a:gd name="connsiteY1" fmla="*/ 15173 h 15715"/>
              <a:gd name="connsiteX2" fmla="*/ 11989 w 11989"/>
              <a:gd name="connsiteY2" fmla="*/ 15637 h 15715"/>
              <a:gd name="connsiteX3" fmla="*/ 11838 w 11989"/>
              <a:gd name="connsiteY3" fmla="*/ 5261 h 15715"/>
              <a:gd name="connsiteX4" fmla="*/ 0 w 11989"/>
              <a:gd name="connsiteY4" fmla="*/ 0 h 15715"/>
              <a:gd name="connsiteX0" fmla="*/ 0 w 13760"/>
              <a:gd name="connsiteY0" fmla="*/ 0 h 15715"/>
              <a:gd name="connsiteX1" fmla="*/ 7874 w 13760"/>
              <a:gd name="connsiteY1" fmla="*/ 15173 h 15715"/>
              <a:gd name="connsiteX2" fmla="*/ 11989 w 13760"/>
              <a:gd name="connsiteY2" fmla="*/ 15637 h 15715"/>
              <a:gd name="connsiteX3" fmla="*/ 13760 w 13760"/>
              <a:gd name="connsiteY3" fmla="*/ 61 h 15715"/>
              <a:gd name="connsiteX4" fmla="*/ 0 w 13760"/>
              <a:gd name="connsiteY4" fmla="*/ 0 h 15715"/>
              <a:gd name="connsiteX0" fmla="*/ 0 w 13760"/>
              <a:gd name="connsiteY0" fmla="*/ 0 h 15758"/>
              <a:gd name="connsiteX1" fmla="*/ 8292 w 13760"/>
              <a:gd name="connsiteY1" fmla="*/ 15563 h 15758"/>
              <a:gd name="connsiteX2" fmla="*/ 11989 w 13760"/>
              <a:gd name="connsiteY2" fmla="*/ 15637 h 15758"/>
              <a:gd name="connsiteX3" fmla="*/ 13760 w 13760"/>
              <a:gd name="connsiteY3" fmla="*/ 61 h 15758"/>
              <a:gd name="connsiteX4" fmla="*/ 0 w 13760"/>
              <a:gd name="connsiteY4" fmla="*/ 0 h 15758"/>
              <a:gd name="connsiteX0" fmla="*/ 0 w 24624"/>
              <a:gd name="connsiteY0" fmla="*/ 849 h 16607"/>
              <a:gd name="connsiteX1" fmla="*/ 8292 w 24624"/>
              <a:gd name="connsiteY1" fmla="*/ 16412 h 16607"/>
              <a:gd name="connsiteX2" fmla="*/ 11989 w 24624"/>
              <a:gd name="connsiteY2" fmla="*/ 16486 h 16607"/>
              <a:gd name="connsiteX3" fmla="*/ 24624 w 24624"/>
              <a:gd name="connsiteY3" fmla="*/ 0 h 16607"/>
              <a:gd name="connsiteX4" fmla="*/ 0 w 24624"/>
              <a:gd name="connsiteY4" fmla="*/ 849 h 16607"/>
              <a:gd name="connsiteX0" fmla="*/ 0 w 24624"/>
              <a:gd name="connsiteY0" fmla="*/ 849 h 16607"/>
              <a:gd name="connsiteX1" fmla="*/ 8292 w 24624"/>
              <a:gd name="connsiteY1" fmla="*/ 16412 h 16607"/>
              <a:gd name="connsiteX2" fmla="*/ 11989 w 24624"/>
              <a:gd name="connsiteY2" fmla="*/ 16486 h 16607"/>
              <a:gd name="connsiteX3" fmla="*/ 24624 w 24624"/>
              <a:gd name="connsiteY3" fmla="*/ 0 h 16607"/>
              <a:gd name="connsiteX4" fmla="*/ 0 w 24624"/>
              <a:gd name="connsiteY4" fmla="*/ 849 h 16607"/>
              <a:gd name="connsiteX0" fmla="*/ 0 w 28801"/>
              <a:gd name="connsiteY0" fmla="*/ 0 h 18057"/>
              <a:gd name="connsiteX1" fmla="*/ 12469 w 28801"/>
              <a:gd name="connsiteY1" fmla="*/ 17862 h 18057"/>
              <a:gd name="connsiteX2" fmla="*/ 16166 w 28801"/>
              <a:gd name="connsiteY2" fmla="*/ 17936 h 18057"/>
              <a:gd name="connsiteX3" fmla="*/ 28801 w 28801"/>
              <a:gd name="connsiteY3" fmla="*/ 1450 h 18057"/>
              <a:gd name="connsiteX4" fmla="*/ 0 w 28801"/>
              <a:gd name="connsiteY4" fmla="*/ 0 h 18057"/>
              <a:gd name="connsiteX0" fmla="*/ 0 w 37155"/>
              <a:gd name="connsiteY0" fmla="*/ 0 h 18057"/>
              <a:gd name="connsiteX1" fmla="*/ 12469 w 37155"/>
              <a:gd name="connsiteY1" fmla="*/ 17862 h 18057"/>
              <a:gd name="connsiteX2" fmla="*/ 16166 w 37155"/>
              <a:gd name="connsiteY2" fmla="*/ 17936 h 18057"/>
              <a:gd name="connsiteX3" fmla="*/ 37155 w 37155"/>
              <a:gd name="connsiteY3" fmla="*/ 50 h 18057"/>
              <a:gd name="connsiteX4" fmla="*/ 0 w 37155"/>
              <a:gd name="connsiteY4" fmla="*/ 0 h 1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5" h="18057">
                <a:moveTo>
                  <a:pt x="0" y="0"/>
                </a:moveTo>
                <a:cubicBezTo>
                  <a:pt x="3957" y="3493"/>
                  <a:pt x="10944" y="13279"/>
                  <a:pt x="12469" y="17862"/>
                </a:cubicBezTo>
                <a:cubicBezTo>
                  <a:pt x="13224" y="17777"/>
                  <a:pt x="15473" y="18279"/>
                  <a:pt x="16166" y="17936"/>
                </a:cubicBezTo>
                <a:cubicBezTo>
                  <a:pt x="15778" y="12531"/>
                  <a:pt x="29146" y="3783"/>
                  <a:pt x="37155" y="5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3" name="Text Box 100"/>
          <p:cNvSpPr txBox="1">
            <a:spLocks noChangeArrowheads="1"/>
          </p:cNvSpPr>
          <p:nvPr/>
        </p:nvSpPr>
        <p:spPr bwMode="auto">
          <a:xfrm>
            <a:off x="5597525" y="522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6764" name="Group 7"/>
          <p:cNvGrpSpPr>
            <a:grpSpLocks/>
          </p:cNvGrpSpPr>
          <p:nvPr/>
        </p:nvGrpSpPr>
        <p:grpSpPr bwMode="auto">
          <a:xfrm>
            <a:off x="5172075" y="5500688"/>
            <a:ext cx="501650" cy="233362"/>
            <a:chOff x="3600" y="219"/>
            <a:chExt cx="360" cy="175"/>
          </a:xfrm>
        </p:grpSpPr>
        <p:sp>
          <p:nvSpPr>
            <p:cNvPr id="116951" name="Oval 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952" name="Line 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53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54" name="Rectangle 1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955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1695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6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62" name="Line 1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6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695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58" name="Line 1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5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60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6765" name="Freeform 120"/>
          <p:cNvSpPr>
            <a:spLocks/>
          </p:cNvSpPr>
          <p:nvPr/>
        </p:nvSpPr>
        <p:spPr bwMode="auto">
          <a:xfrm>
            <a:off x="5105401" y="5621338"/>
            <a:ext cx="982663" cy="215900"/>
          </a:xfrm>
          <a:custGeom>
            <a:avLst/>
            <a:gdLst>
              <a:gd name="T0" fmla="*/ 0 w 10042"/>
              <a:gd name="T1" fmla="*/ 25234610 h 10522"/>
              <a:gd name="T2" fmla="*/ 2147483647 w 10042"/>
              <a:gd name="T3" fmla="*/ 301708329 h 10522"/>
              <a:gd name="T4" fmla="*/ 2147483647 w 10042"/>
              <a:gd name="T5" fmla="*/ 1869572549 h 105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42" h="10522">
                <a:moveTo>
                  <a:pt x="0" y="142"/>
                </a:moveTo>
                <a:cubicBezTo>
                  <a:pt x="3431" y="-228"/>
                  <a:pt x="4080" y="76"/>
                  <a:pt x="5443" y="1698"/>
                </a:cubicBezTo>
                <a:cubicBezTo>
                  <a:pt x="6937" y="3705"/>
                  <a:pt x="9198" y="6895"/>
                  <a:pt x="10042" y="10522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16766" name="Straight Connector 65"/>
          <p:cNvCxnSpPr>
            <a:cxnSpLocks noChangeShapeType="1"/>
          </p:cNvCxnSpPr>
          <p:nvPr/>
        </p:nvCxnSpPr>
        <p:spPr bwMode="auto">
          <a:xfrm>
            <a:off x="4260850" y="5473701"/>
            <a:ext cx="7938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Freeform 122"/>
          <p:cNvSpPr>
            <a:spLocks/>
          </p:cNvSpPr>
          <p:nvPr/>
        </p:nvSpPr>
        <p:spPr bwMode="auto">
          <a:xfrm flipH="1">
            <a:off x="6003926" y="6084889"/>
            <a:ext cx="2181225" cy="39687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5781 h 9717"/>
              <a:gd name="connsiteX1" fmla="*/ 9891 w 12434"/>
              <a:gd name="connsiteY1" fmla="*/ 9522 h 9717"/>
              <a:gd name="connsiteX2" fmla="*/ 11582 w 12434"/>
              <a:gd name="connsiteY2" fmla="*/ 9596 h 9717"/>
              <a:gd name="connsiteX3" fmla="*/ 12434 w 12434"/>
              <a:gd name="connsiteY3" fmla="*/ 0 h 9717"/>
              <a:gd name="connsiteX4" fmla="*/ 0 w 12434"/>
              <a:gd name="connsiteY4" fmla="*/ 5781 h 9717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0 w 9315"/>
              <a:gd name="connsiteY0" fmla="*/ 8176 h 12226"/>
              <a:gd name="connsiteX1" fmla="*/ 7955 w 9315"/>
              <a:gd name="connsiteY1" fmla="*/ 12026 h 12226"/>
              <a:gd name="connsiteX2" fmla="*/ 9315 w 9315"/>
              <a:gd name="connsiteY2" fmla="*/ 12102 h 12226"/>
              <a:gd name="connsiteX3" fmla="*/ 323 w 9315"/>
              <a:gd name="connsiteY3" fmla="*/ 0 h 12226"/>
              <a:gd name="connsiteX4" fmla="*/ 0 w 9315"/>
              <a:gd name="connsiteY4" fmla="*/ 8176 h 12226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838"/>
              <a:gd name="connsiteX1" fmla="*/ 8900 w 10000"/>
              <a:gd name="connsiteY1" fmla="*/ 10838 h 10838"/>
              <a:gd name="connsiteX2" fmla="*/ 10000 w 10000"/>
              <a:gd name="connsiteY2" fmla="*/ 9990 h 10838"/>
              <a:gd name="connsiteX3" fmla="*/ 107 w 10000"/>
              <a:gd name="connsiteY3" fmla="*/ 0 h 10838"/>
              <a:gd name="connsiteX4" fmla="*/ 0 w 10000"/>
              <a:gd name="connsiteY4" fmla="*/ 6778 h 10838"/>
              <a:gd name="connsiteX0" fmla="*/ 0 w 9339"/>
              <a:gd name="connsiteY0" fmla="*/ 6778 h 10838"/>
              <a:gd name="connsiteX1" fmla="*/ 8900 w 9339"/>
              <a:gd name="connsiteY1" fmla="*/ 10838 h 10838"/>
              <a:gd name="connsiteX2" fmla="*/ 9339 w 9339"/>
              <a:gd name="connsiteY2" fmla="*/ 8351 h 10838"/>
              <a:gd name="connsiteX3" fmla="*/ 107 w 9339"/>
              <a:gd name="connsiteY3" fmla="*/ 0 h 10838"/>
              <a:gd name="connsiteX4" fmla="*/ 0 w 9339"/>
              <a:gd name="connsiteY4" fmla="*/ 6778 h 10838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174 w 10174"/>
              <a:gd name="connsiteY0" fmla="*/ 9049 h 12711"/>
              <a:gd name="connsiteX1" fmla="*/ 9897 w 10174"/>
              <a:gd name="connsiteY1" fmla="*/ 12711 h 12711"/>
              <a:gd name="connsiteX2" fmla="*/ 10174 w 10174"/>
              <a:gd name="connsiteY2" fmla="*/ 10500 h 12711"/>
              <a:gd name="connsiteX3" fmla="*/ 53 w 10174"/>
              <a:gd name="connsiteY3" fmla="*/ 0 h 12711"/>
              <a:gd name="connsiteX4" fmla="*/ 174 w 10174"/>
              <a:gd name="connsiteY4" fmla="*/ 9049 h 12711"/>
              <a:gd name="connsiteX0" fmla="*/ 174 w 45742"/>
              <a:gd name="connsiteY0" fmla="*/ 9049 h 10516"/>
              <a:gd name="connsiteX1" fmla="*/ 45742 w 45742"/>
              <a:gd name="connsiteY1" fmla="*/ 8442 h 10516"/>
              <a:gd name="connsiteX2" fmla="*/ 10174 w 45742"/>
              <a:gd name="connsiteY2" fmla="*/ 10500 h 10516"/>
              <a:gd name="connsiteX3" fmla="*/ 53 w 45742"/>
              <a:gd name="connsiteY3" fmla="*/ 0 h 10516"/>
              <a:gd name="connsiteX4" fmla="*/ 174 w 45742"/>
              <a:gd name="connsiteY4" fmla="*/ 9049 h 10516"/>
              <a:gd name="connsiteX0" fmla="*/ 174 w 45743"/>
              <a:gd name="connsiteY0" fmla="*/ 9049 h 9101"/>
              <a:gd name="connsiteX1" fmla="*/ 45742 w 45743"/>
              <a:gd name="connsiteY1" fmla="*/ 8442 h 9101"/>
              <a:gd name="connsiteX2" fmla="*/ 45245 w 45743"/>
              <a:gd name="connsiteY2" fmla="*/ 6829 h 9101"/>
              <a:gd name="connsiteX3" fmla="*/ 53 w 45743"/>
              <a:gd name="connsiteY3" fmla="*/ 0 h 9101"/>
              <a:gd name="connsiteX4" fmla="*/ 174 w 45743"/>
              <a:gd name="connsiteY4" fmla="*/ 9049 h 9101"/>
              <a:gd name="connsiteX0" fmla="*/ 38 w 10079"/>
              <a:gd name="connsiteY0" fmla="*/ 9943 h 10000"/>
              <a:gd name="connsiteX1" fmla="*/ 10000 w 10079"/>
              <a:gd name="connsiteY1" fmla="*/ 9276 h 10000"/>
              <a:gd name="connsiteX2" fmla="*/ 10079 w 10079"/>
              <a:gd name="connsiteY2" fmla="*/ 7129 h 10000"/>
              <a:gd name="connsiteX3" fmla="*/ 12 w 10079"/>
              <a:gd name="connsiteY3" fmla="*/ 0 h 10000"/>
              <a:gd name="connsiteX4" fmla="*/ 38 w 10079"/>
              <a:gd name="connsiteY4" fmla="*/ 9943 h 10000"/>
              <a:gd name="connsiteX0" fmla="*/ 38 w 10079"/>
              <a:gd name="connsiteY0" fmla="*/ 9943 h 10000"/>
              <a:gd name="connsiteX1" fmla="*/ 10000 w 10079"/>
              <a:gd name="connsiteY1" fmla="*/ 9276 h 10000"/>
              <a:gd name="connsiteX2" fmla="*/ 10079 w 10079"/>
              <a:gd name="connsiteY2" fmla="*/ 7129 h 10000"/>
              <a:gd name="connsiteX3" fmla="*/ 12 w 10079"/>
              <a:gd name="connsiteY3" fmla="*/ 0 h 10000"/>
              <a:gd name="connsiteX4" fmla="*/ 38 w 10079"/>
              <a:gd name="connsiteY4" fmla="*/ 9943 h 10000"/>
              <a:gd name="connsiteX0" fmla="*/ 38 w 10079"/>
              <a:gd name="connsiteY0" fmla="*/ 9943 h 10062"/>
              <a:gd name="connsiteX1" fmla="*/ 10000 w 10079"/>
              <a:gd name="connsiteY1" fmla="*/ 9276 h 10062"/>
              <a:gd name="connsiteX2" fmla="*/ 10079 w 10079"/>
              <a:gd name="connsiteY2" fmla="*/ 7129 h 10062"/>
              <a:gd name="connsiteX3" fmla="*/ 12 w 10079"/>
              <a:gd name="connsiteY3" fmla="*/ 0 h 10062"/>
              <a:gd name="connsiteX4" fmla="*/ 38 w 10079"/>
              <a:gd name="connsiteY4" fmla="*/ 9943 h 10062"/>
              <a:gd name="connsiteX0" fmla="*/ 38 w 10079"/>
              <a:gd name="connsiteY0" fmla="*/ 9943 h 10062"/>
              <a:gd name="connsiteX1" fmla="*/ 10000 w 10079"/>
              <a:gd name="connsiteY1" fmla="*/ 9276 h 10062"/>
              <a:gd name="connsiteX2" fmla="*/ 10079 w 10079"/>
              <a:gd name="connsiteY2" fmla="*/ 7129 h 10062"/>
              <a:gd name="connsiteX3" fmla="*/ 12 w 10079"/>
              <a:gd name="connsiteY3" fmla="*/ 0 h 10062"/>
              <a:gd name="connsiteX4" fmla="*/ 38 w 10079"/>
              <a:gd name="connsiteY4" fmla="*/ 9943 h 10062"/>
              <a:gd name="connsiteX0" fmla="*/ 38 w 10079"/>
              <a:gd name="connsiteY0" fmla="*/ 9943 h 10055"/>
              <a:gd name="connsiteX1" fmla="*/ 10038 w 10079"/>
              <a:gd name="connsiteY1" fmla="*/ 9088 h 10055"/>
              <a:gd name="connsiteX2" fmla="*/ 10079 w 10079"/>
              <a:gd name="connsiteY2" fmla="*/ 7129 h 10055"/>
              <a:gd name="connsiteX3" fmla="*/ 12 w 10079"/>
              <a:gd name="connsiteY3" fmla="*/ 0 h 10055"/>
              <a:gd name="connsiteX4" fmla="*/ 38 w 10079"/>
              <a:gd name="connsiteY4" fmla="*/ 9943 h 10055"/>
              <a:gd name="connsiteX0" fmla="*/ 38 w 10079"/>
              <a:gd name="connsiteY0" fmla="*/ 9943 h 10055"/>
              <a:gd name="connsiteX1" fmla="*/ 10038 w 10079"/>
              <a:gd name="connsiteY1" fmla="*/ 9088 h 10055"/>
              <a:gd name="connsiteX2" fmla="*/ 10079 w 10079"/>
              <a:gd name="connsiteY2" fmla="*/ 7129 h 10055"/>
              <a:gd name="connsiteX3" fmla="*/ 12 w 10079"/>
              <a:gd name="connsiteY3" fmla="*/ 0 h 10055"/>
              <a:gd name="connsiteX4" fmla="*/ 38 w 10079"/>
              <a:gd name="connsiteY4" fmla="*/ 9943 h 10055"/>
              <a:gd name="connsiteX0" fmla="*/ 0 w 10041"/>
              <a:gd name="connsiteY0" fmla="*/ 9005 h 9117"/>
              <a:gd name="connsiteX1" fmla="*/ 10000 w 10041"/>
              <a:gd name="connsiteY1" fmla="*/ 8150 h 9117"/>
              <a:gd name="connsiteX2" fmla="*/ 10041 w 10041"/>
              <a:gd name="connsiteY2" fmla="*/ 6191 h 9117"/>
              <a:gd name="connsiteX3" fmla="*/ 613 w 10041"/>
              <a:gd name="connsiteY3" fmla="*/ 0 h 9117"/>
              <a:gd name="connsiteX4" fmla="*/ 0 w 10041"/>
              <a:gd name="connsiteY4" fmla="*/ 9005 h 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1" h="9117">
                <a:moveTo>
                  <a:pt x="0" y="9005"/>
                </a:moveTo>
                <a:cubicBezTo>
                  <a:pt x="940" y="9678"/>
                  <a:pt x="2065" y="7058"/>
                  <a:pt x="10000" y="8150"/>
                </a:cubicBezTo>
                <a:cubicBezTo>
                  <a:pt x="10012" y="7247"/>
                  <a:pt x="9901" y="6483"/>
                  <a:pt x="10041" y="6191"/>
                </a:cubicBezTo>
                <a:cubicBezTo>
                  <a:pt x="3022" y="5602"/>
                  <a:pt x="1166" y="4276"/>
                  <a:pt x="613" y="0"/>
                </a:cubicBezTo>
                <a:cubicBezTo>
                  <a:pt x="564" y="3878"/>
                  <a:pt x="46" y="5035"/>
                  <a:pt x="0" y="9005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  <a:alpha val="61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68" name="Group 21"/>
          <p:cNvGrpSpPr>
            <a:grpSpLocks/>
          </p:cNvGrpSpPr>
          <p:nvPr/>
        </p:nvGrpSpPr>
        <p:grpSpPr bwMode="auto">
          <a:xfrm>
            <a:off x="5524500" y="6242051"/>
            <a:ext cx="501650" cy="233363"/>
            <a:chOff x="3600" y="219"/>
            <a:chExt cx="360" cy="175"/>
          </a:xfrm>
        </p:grpSpPr>
        <p:sp>
          <p:nvSpPr>
            <p:cNvPr id="116938" name="Oval 2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939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40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41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942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16943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48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49" name="Line 2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50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6944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45" name="Line 3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46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47" name="Line 3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cxnSp>
        <p:nvCxnSpPr>
          <p:cNvPr id="116769" name="Straight Connector 81"/>
          <p:cNvCxnSpPr>
            <a:cxnSpLocks noChangeShapeType="1"/>
          </p:cNvCxnSpPr>
          <p:nvPr/>
        </p:nvCxnSpPr>
        <p:spPr bwMode="auto">
          <a:xfrm>
            <a:off x="2886075" y="3262313"/>
            <a:ext cx="58562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70" name="Text Box 106"/>
          <p:cNvSpPr txBox="1">
            <a:spLocks noChangeArrowheads="1"/>
          </p:cNvSpPr>
          <p:nvPr/>
        </p:nvSpPr>
        <p:spPr bwMode="auto">
          <a:xfrm>
            <a:off x="2727325" y="2827339"/>
            <a:ext cx="1358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control plane</a:t>
            </a:r>
          </a:p>
        </p:txBody>
      </p:sp>
      <p:sp>
        <p:nvSpPr>
          <p:cNvPr id="116771" name="Text Box 106"/>
          <p:cNvSpPr txBox="1">
            <a:spLocks noChangeArrowheads="1"/>
          </p:cNvSpPr>
          <p:nvPr/>
        </p:nvSpPr>
        <p:spPr bwMode="auto">
          <a:xfrm>
            <a:off x="2741613" y="3313114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data plane</a:t>
            </a:r>
          </a:p>
        </p:txBody>
      </p:sp>
      <p:sp>
        <p:nvSpPr>
          <p:cNvPr id="85" name="AutoShape 118"/>
          <p:cNvSpPr>
            <a:spLocks noChangeArrowheads="1"/>
          </p:cNvSpPr>
          <p:nvPr/>
        </p:nvSpPr>
        <p:spPr bwMode="auto">
          <a:xfrm rot="5400000">
            <a:off x="4699000" y="3048000"/>
            <a:ext cx="992188" cy="122238"/>
          </a:xfrm>
          <a:prstGeom prst="rightArrow">
            <a:avLst>
              <a:gd name="adj1" fmla="val 51167"/>
              <a:gd name="adj2" fmla="val 83902"/>
            </a:avLst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73" name="Freeform 91"/>
          <p:cNvSpPr>
            <a:spLocks/>
          </p:cNvSpPr>
          <p:nvPr/>
        </p:nvSpPr>
        <p:spPr bwMode="auto">
          <a:xfrm>
            <a:off x="6492876" y="5416551"/>
            <a:ext cx="474663" cy="582613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6774" name="Group 35"/>
          <p:cNvGrpSpPr>
            <a:grpSpLocks/>
          </p:cNvGrpSpPr>
          <p:nvPr/>
        </p:nvGrpSpPr>
        <p:grpSpPr bwMode="auto">
          <a:xfrm>
            <a:off x="6199188" y="5195888"/>
            <a:ext cx="501650" cy="233362"/>
            <a:chOff x="3600" y="219"/>
            <a:chExt cx="360" cy="175"/>
          </a:xfrm>
        </p:grpSpPr>
        <p:sp>
          <p:nvSpPr>
            <p:cNvPr id="116925" name="Oval 3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926" name="Line 3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27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28" name="Rectangle 3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929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16930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35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36" name="Line 4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37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6931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32" name="Line 4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33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34" name="Line 4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6775" name="Group 63"/>
          <p:cNvGrpSpPr>
            <a:grpSpLocks/>
          </p:cNvGrpSpPr>
          <p:nvPr/>
        </p:nvGrpSpPr>
        <p:grpSpPr bwMode="auto">
          <a:xfrm>
            <a:off x="6750050" y="5962651"/>
            <a:ext cx="501650" cy="233363"/>
            <a:chOff x="3600" y="219"/>
            <a:chExt cx="360" cy="175"/>
          </a:xfrm>
        </p:grpSpPr>
        <p:sp>
          <p:nvSpPr>
            <p:cNvPr id="116912" name="Oval 6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913" name="Line 6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14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915" name="Rectangle 67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916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16917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22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23" name="Line 7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24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6918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19" name="Line 7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20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921" name="Line 7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6776" name="TextBox 114"/>
          <p:cNvSpPr txBox="1">
            <a:spLocks noChangeArrowheads="1"/>
          </p:cNvSpPr>
          <p:nvPr/>
        </p:nvSpPr>
        <p:spPr bwMode="auto">
          <a:xfrm>
            <a:off x="1703513" y="1087438"/>
            <a:ext cx="80548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Each router contains a </a:t>
            </a:r>
            <a:r>
              <a:rPr lang="en-US" altLang="zh-CN" i="1" dirty="0">
                <a:solidFill>
                  <a:srgbClr val="FF0000"/>
                </a:solidFill>
                <a:latin typeface="Comic Sans MS" panose="030F0702030302020204" pitchFamily="66" charset="0"/>
              </a:rPr>
              <a:t>flow table </a:t>
            </a: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that is computed and distributed by a </a:t>
            </a:r>
            <a:r>
              <a:rPr lang="en-US" altLang="zh-CN" i="1" dirty="0">
                <a:solidFill>
                  <a:srgbClr val="000099"/>
                </a:solidFill>
                <a:latin typeface="Comic Sans MS" panose="030F0702030302020204" pitchFamily="66" charset="0"/>
              </a:rPr>
              <a:t>logically centralized </a:t>
            </a: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routing controller</a:t>
            </a:r>
          </a:p>
        </p:txBody>
      </p:sp>
      <p:grpSp>
        <p:nvGrpSpPr>
          <p:cNvPr id="116777" name="Group 115"/>
          <p:cNvGrpSpPr>
            <a:grpSpLocks/>
          </p:cNvGrpSpPr>
          <p:nvPr/>
        </p:nvGrpSpPr>
        <p:grpSpPr bwMode="auto">
          <a:xfrm>
            <a:off x="5022851" y="2647950"/>
            <a:ext cx="328613" cy="247650"/>
            <a:chOff x="8481778" y="1650237"/>
            <a:chExt cx="327460" cy="247650"/>
          </a:xfrm>
        </p:grpSpPr>
        <p:sp>
          <p:nvSpPr>
            <p:cNvPr id="116907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908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09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10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911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78" name="Group 121"/>
          <p:cNvGrpSpPr>
            <a:grpSpLocks/>
          </p:cNvGrpSpPr>
          <p:nvPr/>
        </p:nvGrpSpPr>
        <p:grpSpPr bwMode="auto">
          <a:xfrm>
            <a:off x="4224338" y="3592514"/>
            <a:ext cx="2005012" cy="1449387"/>
            <a:chOff x="1215873" y="2346199"/>
            <a:chExt cx="2004836" cy="1450803"/>
          </a:xfrm>
        </p:grpSpPr>
        <p:sp>
          <p:nvSpPr>
            <p:cNvPr id="116853" name="Rectangle 4"/>
            <p:cNvSpPr>
              <a:spLocks noChangeArrowheads="1"/>
            </p:cNvSpPr>
            <p:nvPr/>
          </p:nvSpPr>
          <p:spPr bwMode="auto">
            <a:xfrm>
              <a:off x="1230309" y="2346199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1933360" y="2662420"/>
              <a:ext cx="661929" cy="10614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1307940" y="2665598"/>
              <a:ext cx="622245" cy="10583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856" name="Rectangle 125"/>
            <p:cNvSpPr>
              <a:spLocks noChangeArrowheads="1"/>
            </p:cNvSpPr>
            <p:nvPr/>
          </p:nvSpPr>
          <p:spPr bwMode="auto">
            <a:xfrm>
              <a:off x="1302231" y="2412920"/>
              <a:ext cx="1855396" cy="248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116857" name="Text Box 110"/>
            <p:cNvSpPr txBox="1">
              <a:spLocks noChangeArrowheads="1"/>
            </p:cNvSpPr>
            <p:nvPr/>
          </p:nvSpPr>
          <p:spPr bwMode="auto">
            <a:xfrm>
              <a:off x="1509902" y="2374246"/>
              <a:ext cx="136225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99"/>
                  </a:solidFill>
                </a:rPr>
                <a:t>local flow table</a:t>
              </a:r>
            </a:p>
          </p:txBody>
        </p:sp>
        <p:sp>
          <p:nvSpPr>
            <p:cNvPr id="116858" name="Rectangle 127"/>
            <p:cNvSpPr>
              <a:spLocks noChangeArrowheads="1"/>
            </p:cNvSpPr>
            <p:nvPr/>
          </p:nvSpPr>
          <p:spPr bwMode="auto">
            <a:xfrm>
              <a:off x="2607523" y="2660713"/>
              <a:ext cx="542081" cy="106070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116859" name="Text Box 111"/>
            <p:cNvSpPr txBox="1">
              <a:spLocks noChangeArrowheads="1"/>
            </p:cNvSpPr>
            <p:nvPr/>
          </p:nvSpPr>
          <p:spPr bwMode="auto">
            <a:xfrm>
              <a:off x="1215873" y="2656551"/>
              <a:ext cx="200483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solidFill>
                    <a:srgbClr val="000099"/>
                  </a:solidFill>
                </a:rPr>
                <a:t>headers  counters  actions</a:t>
              </a:r>
            </a:p>
          </p:txBody>
        </p:sp>
        <p:sp>
          <p:nvSpPr>
            <p:cNvPr id="116860" name="Line 116"/>
            <p:cNvSpPr>
              <a:spLocks noChangeShapeType="1"/>
            </p:cNvSpPr>
            <p:nvPr/>
          </p:nvSpPr>
          <p:spPr bwMode="auto">
            <a:xfrm>
              <a:off x="1297142" y="2927136"/>
              <a:ext cx="18604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116861" name="Group 130"/>
            <p:cNvGrpSpPr>
              <a:grpSpLocks/>
            </p:cNvGrpSpPr>
            <p:nvPr/>
          </p:nvGrpSpPr>
          <p:grpSpPr bwMode="auto">
            <a:xfrm>
              <a:off x="1302231" y="2965801"/>
              <a:ext cx="1840959" cy="207818"/>
              <a:chOff x="1302231" y="2991457"/>
              <a:chExt cx="1840959" cy="207818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95" name="Rectangle 194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96" name="Straight Connector 195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7" name="Straight Connector 196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8" name="Straight Connector 197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9" name="Straight Connector 198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0" name="Straight Connector 199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1" name="Straight Connector 200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3" name="Straight Connector 202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6895" name="Group 182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904" name="Oval 191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905" name="Oval 192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906" name="Oval 193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</p:grpSp>
          <p:grpSp>
            <p:nvGrpSpPr>
              <p:cNvPr id="116896" name="Group 183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901" name="Oval 188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902" name="Oval 189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903" name="Oval 190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</p:grpSp>
          <p:grpSp>
            <p:nvGrpSpPr>
              <p:cNvPr id="116897" name="Group 184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98" name="Oval 185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899" name="Oval 186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900" name="Oval 187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</p:grpSp>
        </p:grpSp>
        <p:grpSp>
          <p:nvGrpSpPr>
            <p:cNvPr id="116862" name="Group 131"/>
            <p:cNvGrpSpPr>
              <a:grpSpLocks/>
            </p:cNvGrpSpPr>
            <p:nvPr/>
          </p:nvGrpSpPr>
          <p:grpSpPr bwMode="auto">
            <a:xfrm>
              <a:off x="1300350" y="3205689"/>
              <a:ext cx="1840959" cy="207818"/>
              <a:chOff x="1302231" y="2991457"/>
              <a:chExt cx="1840959" cy="207818"/>
            </a:xfrm>
          </p:grpSpPr>
          <p:grpSp>
            <p:nvGrpSpPr>
              <p:cNvPr id="160" name="Group 159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74" name="Straight Connector 173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6882" name="Group 160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91" name="Oval 169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892" name="Oval 170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893" name="Oval 171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</p:grpSp>
          <p:grpSp>
            <p:nvGrpSpPr>
              <p:cNvPr id="116883" name="Group 161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88" name="Oval 166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889" name="Oval 167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890" name="Oval 168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</p:grpSp>
          <p:grpSp>
            <p:nvGrpSpPr>
              <p:cNvPr id="116884" name="Group 162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85" name="Oval 163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886" name="Oval 164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887" name="Oval 165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</p:grpSp>
        </p:grpSp>
        <p:grpSp>
          <p:nvGrpSpPr>
            <p:cNvPr id="116863" name="Group 132"/>
            <p:cNvGrpSpPr>
              <a:grpSpLocks/>
            </p:cNvGrpSpPr>
            <p:nvPr/>
          </p:nvGrpSpPr>
          <p:grpSpPr bwMode="auto">
            <a:xfrm>
              <a:off x="1305438" y="3513599"/>
              <a:ext cx="1840959" cy="207818"/>
              <a:chOff x="1302231" y="2991457"/>
              <a:chExt cx="1840959" cy="207818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51" name="Rectangle 150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6869" name="Group 138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78" name="Oval 147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879" name="Oval 148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880" name="Oval 149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</p:grpSp>
          <p:grpSp>
            <p:nvGrpSpPr>
              <p:cNvPr id="116870" name="Group 139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75" name="Oval 144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876" name="Oval 145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877" name="Oval 146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</p:grpSp>
          <p:grpSp>
            <p:nvGrpSpPr>
              <p:cNvPr id="116871" name="Group 140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72" name="Oval 141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873" name="Oval 142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6874" name="Oval 143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99"/>
                    </a:solidFill>
                  </a:endParaRPr>
                </a:p>
              </p:txBody>
            </p:sp>
          </p:grpSp>
        </p:grpSp>
        <p:sp>
          <p:nvSpPr>
            <p:cNvPr id="116864" name="Line 113"/>
            <p:cNvSpPr>
              <a:spLocks noChangeShapeType="1"/>
            </p:cNvSpPr>
            <p:nvPr/>
          </p:nvSpPr>
          <p:spPr bwMode="auto">
            <a:xfrm>
              <a:off x="1924568" y="2656551"/>
              <a:ext cx="7938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6865" name="Line 113"/>
            <p:cNvSpPr>
              <a:spLocks noChangeShapeType="1"/>
            </p:cNvSpPr>
            <p:nvPr/>
          </p:nvSpPr>
          <p:spPr bwMode="auto">
            <a:xfrm>
              <a:off x="2595717" y="2661363"/>
              <a:ext cx="7938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6866" name="Line 117"/>
            <p:cNvSpPr>
              <a:spLocks noChangeShapeType="1"/>
            </p:cNvSpPr>
            <p:nvPr/>
          </p:nvSpPr>
          <p:spPr bwMode="auto">
            <a:xfrm flipV="1">
              <a:off x="1297142" y="2661362"/>
              <a:ext cx="186048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6867" name="Rectangle 109"/>
            <p:cNvSpPr>
              <a:spLocks noChangeArrowheads="1"/>
            </p:cNvSpPr>
            <p:nvPr/>
          </p:nvSpPr>
          <p:spPr bwMode="auto">
            <a:xfrm>
              <a:off x="1297143" y="2412920"/>
              <a:ext cx="1860484" cy="1315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</p:grpSp>
      <p:grpSp>
        <p:nvGrpSpPr>
          <p:cNvPr id="116779" name="Group 203"/>
          <p:cNvGrpSpPr>
            <a:grpSpLocks/>
          </p:cNvGrpSpPr>
          <p:nvPr/>
        </p:nvGrpSpPr>
        <p:grpSpPr bwMode="auto">
          <a:xfrm>
            <a:off x="6916738" y="4759325"/>
            <a:ext cx="430212" cy="306388"/>
            <a:chOff x="355958" y="2437424"/>
            <a:chExt cx="1990400" cy="1450803"/>
          </a:xfrm>
        </p:grpSpPr>
        <p:sp>
          <p:nvSpPr>
            <p:cNvPr id="11684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1061045" y="2753142"/>
              <a:ext cx="661019" cy="10599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429405" y="2760662"/>
              <a:ext cx="624294" cy="1052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846" name="Rectangle 207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47" name="Rectangle 208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4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4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5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5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5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80" name="Group 214"/>
          <p:cNvGrpSpPr>
            <a:grpSpLocks/>
          </p:cNvGrpSpPr>
          <p:nvPr/>
        </p:nvGrpSpPr>
        <p:grpSpPr bwMode="auto">
          <a:xfrm>
            <a:off x="7577138" y="5583239"/>
            <a:ext cx="430212" cy="376237"/>
            <a:chOff x="355958" y="2437424"/>
            <a:chExt cx="1990400" cy="1450803"/>
          </a:xfrm>
        </p:grpSpPr>
        <p:sp>
          <p:nvSpPr>
            <p:cNvPr id="11683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061045" y="2755744"/>
              <a:ext cx="661019" cy="10590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429405" y="2755744"/>
              <a:ext cx="624294" cy="10590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836" name="Rectangle 218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37" name="Rectangle 219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3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3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4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4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4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81" name="Group 225"/>
          <p:cNvGrpSpPr>
            <a:grpSpLocks/>
          </p:cNvGrpSpPr>
          <p:nvPr/>
        </p:nvGrpSpPr>
        <p:grpSpPr bwMode="auto">
          <a:xfrm>
            <a:off x="8007350" y="6132513"/>
            <a:ext cx="431800" cy="374650"/>
            <a:chOff x="355958" y="2437424"/>
            <a:chExt cx="1990400" cy="1450803"/>
          </a:xfrm>
        </p:grpSpPr>
        <p:sp>
          <p:nvSpPr>
            <p:cNvPr id="11682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058452" y="2750943"/>
              <a:ext cx="665908" cy="10635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36454" y="2757092"/>
              <a:ext cx="621998" cy="1057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826" name="Rectangle 229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27" name="Rectangle 230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2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2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3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3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3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82" name="Group 236"/>
          <p:cNvGrpSpPr>
            <a:grpSpLocks/>
          </p:cNvGrpSpPr>
          <p:nvPr/>
        </p:nvGrpSpPr>
        <p:grpSpPr bwMode="auto">
          <a:xfrm>
            <a:off x="6359525" y="4545014"/>
            <a:ext cx="431800" cy="306387"/>
            <a:chOff x="355958" y="2437424"/>
            <a:chExt cx="1990400" cy="1450803"/>
          </a:xfrm>
        </p:grpSpPr>
        <p:sp>
          <p:nvSpPr>
            <p:cNvPr id="11681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058452" y="2753143"/>
              <a:ext cx="665908" cy="10599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436454" y="2760658"/>
              <a:ext cx="621998" cy="1052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816" name="Rectangle 240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17" name="Rectangle 241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1681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1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2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2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2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cxnSp>
        <p:nvCxnSpPr>
          <p:cNvPr id="248" name="Straight Arrow Connector 247"/>
          <p:cNvCxnSpPr>
            <a:cxnSpLocks noChangeShapeType="1"/>
            <a:stCxn id="116793" idx="2"/>
          </p:cNvCxnSpPr>
          <p:nvPr/>
        </p:nvCxnSpPr>
        <p:spPr bwMode="auto">
          <a:xfrm>
            <a:off x="6575425" y="2895601"/>
            <a:ext cx="1588" cy="1895475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" name="Straight Arrow Connector 248"/>
          <p:cNvCxnSpPr>
            <a:cxnSpLocks noChangeShapeType="1"/>
          </p:cNvCxnSpPr>
          <p:nvPr/>
        </p:nvCxnSpPr>
        <p:spPr bwMode="auto">
          <a:xfrm>
            <a:off x="7088188" y="2903538"/>
            <a:ext cx="44450" cy="2119312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Straight Arrow Connector 249"/>
          <p:cNvCxnSpPr>
            <a:cxnSpLocks noChangeShapeType="1"/>
          </p:cNvCxnSpPr>
          <p:nvPr/>
        </p:nvCxnSpPr>
        <p:spPr bwMode="auto">
          <a:xfrm>
            <a:off x="7720013" y="2895601"/>
            <a:ext cx="63500" cy="2944813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" name="Straight Arrow Connector 250"/>
          <p:cNvCxnSpPr>
            <a:cxnSpLocks noChangeShapeType="1"/>
            <a:stCxn id="116808" idx="2"/>
          </p:cNvCxnSpPr>
          <p:nvPr/>
        </p:nvCxnSpPr>
        <p:spPr bwMode="auto">
          <a:xfrm>
            <a:off x="8193089" y="2895600"/>
            <a:ext cx="22225" cy="3492500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6787" name="Group 251"/>
          <p:cNvGrpSpPr>
            <a:grpSpLocks/>
          </p:cNvGrpSpPr>
          <p:nvPr/>
        </p:nvGrpSpPr>
        <p:grpSpPr bwMode="auto">
          <a:xfrm>
            <a:off x="8029576" y="2647950"/>
            <a:ext cx="327025" cy="247650"/>
            <a:chOff x="8481778" y="1650237"/>
            <a:chExt cx="327460" cy="247650"/>
          </a:xfrm>
        </p:grpSpPr>
        <p:sp>
          <p:nvSpPr>
            <p:cNvPr id="116808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809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10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11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12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88" name="Group 257"/>
          <p:cNvGrpSpPr>
            <a:grpSpLocks/>
          </p:cNvGrpSpPr>
          <p:nvPr/>
        </p:nvGrpSpPr>
        <p:grpSpPr bwMode="auto">
          <a:xfrm>
            <a:off x="7539039" y="2647950"/>
            <a:ext cx="327025" cy="247650"/>
            <a:chOff x="8481778" y="1650237"/>
            <a:chExt cx="327460" cy="247650"/>
          </a:xfrm>
        </p:grpSpPr>
        <p:sp>
          <p:nvSpPr>
            <p:cNvPr id="116803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804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5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6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7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89" name="Group 263"/>
          <p:cNvGrpSpPr>
            <a:grpSpLocks/>
          </p:cNvGrpSpPr>
          <p:nvPr/>
        </p:nvGrpSpPr>
        <p:grpSpPr bwMode="auto">
          <a:xfrm>
            <a:off x="6910389" y="2647950"/>
            <a:ext cx="327025" cy="247650"/>
            <a:chOff x="8481778" y="1650237"/>
            <a:chExt cx="327460" cy="247650"/>
          </a:xfrm>
        </p:grpSpPr>
        <p:sp>
          <p:nvSpPr>
            <p:cNvPr id="116798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799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0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1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2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90" name="Group 269"/>
          <p:cNvGrpSpPr>
            <a:grpSpLocks/>
          </p:cNvGrpSpPr>
          <p:nvPr/>
        </p:nvGrpSpPr>
        <p:grpSpPr bwMode="auto">
          <a:xfrm>
            <a:off x="6410326" y="2647950"/>
            <a:ext cx="328613" cy="247650"/>
            <a:chOff x="8481778" y="1650237"/>
            <a:chExt cx="327460" cy="247650"/>
          </a:xfrm>
        </p:grpSpPr>
        <p:sp>
          <p:nvSpPr>
            <p:cNvPr id="116793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16794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5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6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7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1" name="Rectangle 7"/>
          <p:cNvSpPr txBox="1">
            <a:spLocks noChangeArrowheads="1"/>
          </p:cNvSpPr>
          <p:nvPr/>
        </p:nvSpPr>
        <p:spPr>
          <a:xfrm>
            <a:off x="9120336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4.4 Generalized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Forward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and SDN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835025"/>
            <a:ext cx="5674146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2" name="Title 1"/>
          <p:cNvSpPr>
            <a:spLocks noGrp="1"/>
          </p:cNvSpPr>
          <p:nvPr>
            <p:ph type="title"/>
          </p:nvPr>
        </p:nvSpPr>
        <p:spPr>
          <a:xfrm>
            <a:off x="1976439" y="0"/>
            <a:ext cx="8435975" cy="114300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ea typeface="ＭＳ Ｐゴシック" panose="020B0600070205080204" pitchFamily="34" charset="-128"/>
              </a:rPr>
              <a:t>OpenFlow</a:t>
            </a:r>
            <a:r>
              <a:rPr lang="en-US" altLang="zh-CN" sz="2800" dirty="0" smtClean="0">
                <a:ea typeface="ＭＳ Ｐゴシック" panose="020B0600070205080204" pitchFamily="34" charset="-128"/>
              </a:rPr>
              <a:t>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>
          <a:xfrm>
            <a:off x="1919536" y="1243013"/>
            <a:ext cx="9433048" cy="5334000"/>
          </a:xfrm>
        </p:spPr>
        <p:txBody>
          <a:bodyPr/>
          <a:lstStyle/>
          <a:p>
            <a:r>
              <a:rPr lang="en-US" altLang="zh-CN" i="1" dirty="0" smtClean="0">
                <a:solidFill>
                  <a:srgbClr val="00009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</a:t>
            </a:r>
            <a:r>
              <a:rPr lang="en-US" altLang="zh-CN" dirty="0" smtClean="0">
                <a:solidFill>
                  <a:srgbClr val="00009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defined by header fields</a:t>
            </a:r>
          </a:p>
          <a:p>
            <a:r>
              <a:rPr lang="en-US" altLang="zh-CN" dirty="0" smtClean="0">
                <a:solidFill>
                  <a:srgbClr val="00009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simple packet-handling rules</a:t>
            </a:r>
          </a:p>
          <a:p>
            <a:pPr lvl="1"/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Pattern</a:t>
            </a:r>
            <a:r>
              <a:rPr lang="en-US" altLang="zh-CN" i="1" dirty="0" smtClean="0">
                <a:solidFill>
                  <a:srgbClr val="000090"/>
                </a:solidFill>
                <a:ea typeface="ＭＳ Ｐゴシック" panose="020B0600070205080204" pitchFamily="34" charset="-128"/>
              </a:rPr>
              <a:t>: </a:t>
            </a:r>
            <a:r>
              <a:rPr lang="en-US" altLang="zh-CN" dirty="0" smtClean="0">
                <a:solidFill>
                  <a:srgbClr val="000090"/>
                </a:solidFill>
                <a:ea typeface="ＭＳ Ｐゴシック" panose="020B0600070205080204" pitchFamily="34" charset="-128"/>
              </a:rPr>
              <a:t>match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Actions: for matched packet: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drop, forward, modify, matched packet or send matched packet to controller </a:t>
            </a:r>
          </a:p>
          <a:p>
            <a:pPr lvl="1"/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Priority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: disambiguate overlapping patterns</a:t>
            </a:r>
          </a:p>
          <a:p>
            <a:pPr lvl="1"/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Counters: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#bytes and #packets</a:t>
            </a:r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3917951" y="500561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6508751" y="500561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7766" name="Group 7"/>
          <p:cNvGrpSpPr>
            <a:grpSpLocks/>
          </p:cNvGrpSpPr>
          <p:nvPr/>
        </p:nvGrpSpPr>
        <p:grpSpPr bwMode="auto">
          <a:xfrm>
            <a:off x="4951414" y="4603973"/>
            <a:ext cx="1652587" cy="868362"/>
            <a:chOff x="1871277" y="1576300"/>
            <a:chExt cx="1128371" cy="437861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1874528" y="1694771"/>
              <a:ext cx="1125120" cy="31939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71277" y="1739597"/>
              <a:ext cx="1128371" cy="116069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20" cy="31939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160686" y="1673158"/>
              <a:ext cx="546301" cy="16089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103238" y="1633134"/>
              <a:ext cx="661197" cy="111267"/>
            </a:xfrm>
            <a:custGeom>
              <a:avLst/>
              <a:gdLst>
                <a:gd name="T0" fmla="*/ 0 w 3723451"/>
                <a:gd name="T1" fmla="*/ 27221 h 932950"/>
                <a:gd name="T2" fmla="*/ 116342 w 3723451"/>
                <a:gd name="T3" fmla="*/ 321 h 932950"/>
                <a:gd name="T4" fmla="*/ 329542 w 3723451"/>
                <a:gd name="T5" fmla="*/ 62084 h 932950"/>
                <a:gd name="T6" fmla="*/ 532938 w 3723451"/>
                <a:gd name="T7" fmla="*/ 0 h 932950"/>
                <a:gd name="T8" fmla="*/ 661197 w 3723451"/>
                <a:gd name="T9" fmla="*/ 24705 h 932950"/>
                <a:gd name="T10" fmla="*/ 565772 w 3723451"/>
                <a:gd name="T11" fmla="*/ 55085 h 932950"/>
                <a:gd name="T12" fmla="*/ 535050 w 3723451"/>
                <a:gd name="T13" fmla="*/ 46894 h 932950"/>
                <a:gd name="T14" fmla="*/ 333288 w 3723451"/>
                <a:gd name="T15" fmla="*/ 111267 h 932950"/>
                <a:gd name="T16" fmla="*/ 126366 w 3723451"/>
                <a:gd name="T17" fmla="*/ 49262 h 932950"/>
                <a:gd name="T18" fmla="*/ 92910 w 3723451"/>
                <a:gd name="T19" fmla="*/ 55954 h 932950"/>
                <a:gd name="T20" fmla="*/ 0 w 3723451"/>
                <a:gd name="T21" fmla="*/ 2722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538978" y="1727590"/>
              <a:ext cx="241716" cy="96858"/>
            </a:xfrm>
            <a:custGeom>
              <a:avLst/>
              <a:gdLst>
                <a:gd name="T0" fmla="*/ 0 w 1366596"/>
                <a:gd name="T1" fmla="*/ 0 h 809868"/>
                <a:gd name="T2" fmla="*/ 241716 w 1366596"/>
                <a:gd name="T3" fmla="*/ 74845 h 809868"/>
                <a:gd name="T4" fmla="*/ 153005 w 1366596"/>
                <a:gd name="T5" fmla="*/ 96858 h 809868"/>
                <a:gd name="T6" fmla="*/ 814 w 1366596"/>
                <a:gd name="T7" fmla="*/ 5118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090231" y="1729992"/>
              <a:ext cx="238465" cy="96858"/>
            </a:xfrm>
            <a:custGeom>
              <a:avLst/>
              <a:gdLst>
                <a:gd name="T0" fmla="*/ 235210 w 1348191"/>
                <a:gd name="T1" fmla="*/ 0 h 791462"/>
                <a:gd name="T2" fmla="*/ 238465 w 1348191"/>
                <a:gd name="T3" fmla="*/ 46740 h 791462"/>
                <a:gd name="T4" fmla="*/ 86271 w 1348191"/>
                <a:gd name="T5" fmla="*/ 96858 h 791462"/>
                <a:gd name="T6" fmla="*/ 0 w 1348191"/>
                <a:gd name="T7" fmla="*/ 74896 h 791462"/>
                <a:gd name="T8" fmla="*/ 2352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4" name="Straight Connector 23"/>
            <p:cNvCxnSpPr>
              <a:cxnSpLocks noChangeShapeType="1"/>
              <a:endCxn id="17" idx="2"/>
            </p:cNvCxnSpPr>
            <p:nvPr/>
          </p:nvCxnSpPr>
          <p:spPr bwMode="auto">
            <a:xfrm flipH="1" flipV="1">
              <a:off x="1871277" y="1737196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H="1" flipV="1">
              <a:off x="2996397" y="1734795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6407150" y="5305648"/>
            <a:ext cx="1106488" cy="3556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flipV="1">
            <a:off x="6516688" y="4476973"/>
            <a:ext cx="1357312" cy="3048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769" name="TextBox 8"/>
          <p:cNvSpPr txBox="1">
            <a:spLocks noChangeArrowheads="1"/>
          </p:cNvSpPr>
          <p:nvPr/>
        </p:nvSpPr>
        <p:spPr bwMode="auto">
          <a:xfrm>
            <a:off x="2476500" y="5691188"/>
            <a:ext cx="7810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i="1" dirty="0">
                <a:solidFill>
                  <a:srgbClr val="0000FF"/>
                </a:solidFill>
              </a:rPr>
              <a:t>Flow table in a router (computed and distributed by controller) define router</a:t>
            </a:r>
            <a:r>
              <a:rPr lang="en-US" altLang="en-US" i="1" dirty="0">
                <a:solidFill>
                  <a:srgbClr val="0000FF"/>
                </a:solidFill>
              </a:rPr>
              <a:t>’</a:t>
            </a:r>
            <a:r>
              <a:rPr lang="en-US" altLang="zh-CN" i="1" dirty="0">
                <a:solidFill>
                  <a:srgbClr val="0000FF"/>
                </a:solidFill>
              </a:rPr>
              <a:t>s </a:t>
            </a:r>
            <a:r>
              <a:rPr lang="en-US" altLang="zh-CN" i="1" dirty="0" err="1">
                <a:solidFill>
                  <a:srgbClr val="0000FF"/>
                </a:solidFill>
              </a:rPr>
              <a:t>match+action</a:t>
            </a:r>
            <a:r>
              <a:rPr lang="en-US" altLang="zh-CN" i="1" dirty="0">
                <a:solidFill>
                  <a:srgbClr val="0000FF"/>
                </a:solidFill>
              </a:rPr>
              <a:t> rules</a:t>
            </a:r>
          </a:p>
        </p:txBody>
      </p:sp>
      <p:sp>
        <p:nvSpPr>
          <p:cNvPr id="28" name="Rectangle 7"/>
          <p:cNvSpPr txBox="1">
            <a:spLocks noChangeArrowheads="1"/>
          </p:cNvSpPr>
          <p:nvPr/>
        </p:nvSpPr>
        <p:spPr>
          <a:xfrm>
            <a:off x="9120336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4.4 Generalized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Forward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and SDN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5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908720"/>
            <a:ext cx="6682258" cy="7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6" name="Title 1"/>
          <p:cNvSpPr>
            <a:spLocks noGrp="1"/>
          </p:cNvSpPr>
          <p:nvPr>
            <p:ph type="title"/>
          </p:nvPr>
        </p:nvSpPr>
        <p:spPr>
          <a:xfrm>
            <a:off x="1976439" y="0"/>
            <a:ext cx="8435975" cy="1143000"/>
          </a:xfrm>
        </p:spPr>
        <p:txBody>
          <a:bodyPr/>
          <a:lstStyle/>
          <a:p>
            <a:r>
              <a:rPr lang="en-US" altLang="zh-CN" dirty="0" err="1" smtClean="0">
                <a:ea typeface="ＭＳ Ｐゴシック" panose="020B0600070205080204" pitchFamily="34" charset="-128"/>
              </a:rPr>
              <a:t>OpenFlow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 data plane abstraction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>
          <a:xfrm>
            <a:off x="1127448" y="1243013"/>
            <a:ext cx="9286552" cy="3162299"/>
          </a:xfrm>
        </p:spPr>
        <p:txBody>
          <a:bodyPr/>
          <a:lstStyle/>
          <a:p>
            <a:r>
              <a:rPr lang="en-US" altLang="zh-CN" i="1" dirty="0" smtClean="0">
                <a:solidFill>
                  <a:srgbClr val="00009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</a:t>
            </a:r>
            <a:r>
              <a:rPr lang="en-US" altLang="zh-CN" dirty="0" smtClean="0">
                <a:solidFill>
                  <a:srgbClr val="00009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defined by header fields</a:t>
            </a:r>
          </a:p>
          <a:p>
            <a:r>
              <a:rPr lang="en-US" altLang="zh-CN" dirty="0" smtClean="0">
                <a:solidFill>
                  <a:srgbClr val="00009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simple packet-handling rules</a:t>
            </a:r>
          </a:p>
          <a:p>
            <a:pPr lvl="1"/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Pattern</a:t>
            </a:r>
            <a:r>
              <a:rPr lang="en-US" altLang="zh-CN" i="1" dirty="0" smtClean="0">
                <a:solidFill>
                  <a:srgbClr val="000090"/>
                </a:solidFill>
                <a:ea typeface="ＭＳ Ｐゴシック" panose="020B0600070205080204" pitchFamily="34" charset="-128"/>
              </a:rPr>
              <a:t>: </a:t>
            </a:r>
            <a:r>
              <a:rPr lang="en-US" altLang="zh-CN" dirty="0" smtClean="0">
                <a:solidFill>
                  <a:srgbClr val="000090"/>
                </a:solidFill>
                <a:ea typeface="ＭＳ Ｐゴシック" panose="020B0600070205080204" pitchFamily="34" charset="-128"/>
              </a:rPr>
              <a:t>match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Actions: for matched packet: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drop, forward, modify, matched packet or send matched packet to controller </a:t>
            </a:r>
          </a:p>
          <a:p>
            <a:pPr lvl="1"/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Priority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: disambiguate overlapping patterns</a:t>
            </a:r>
          </a:p>
          <a:p>
            <a:pPr lvl="1"/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Counters: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#bytes and #packets</a:t>
            </a:r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3863752" y="4861594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6454552" y="4861594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8790" name="Group 7"/>
          <p:cNvGrpSpPr>
            <a:grpSpLocks/>
          </p:cNvGrpSpPr>
          <p:nvPr/>
        </p:nvGrpSpPr>
        <p:grpSpPr bwMode="auto">
          <a:xfrm>
            <a:off x="4897215" y="4459957"/>
            <a:ext cx="1652587" cy="868362"/>
            <a:chOff x="1871277" y="1576300"/>
            <a:chExt cx="1128371" cy="437861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1874528" y="1694771"/>
              <a:ext cx="1125120" cy="31939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71277" y="1739597"/>
              <a:ext cx="1128371" cy="116069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20" cy="31939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160686" y="1673158"/>
              <a:ext cx="546301" cy="16089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103238" y="1633134"/>
              <a:ext cx="661197" cy="111267"/>
            </a:xfrm>
            <a:custGeom>
              <a:avLst/>
              <a:gdLst>
                <a:gd name="T0" fmla="*/ 0 w 3723451"/>
                <a:gd name="T1" fmla="*/ 27221 h 932950"/>
                <a:gd name="T2" fmla="*/ 116342 w 3723451"/>
                <a:gd name="T3" fmla="*/ 321 h 932950"/>
                <a:gd name="T4" fmla="*/ 329542 w 3723451"/>
                <a:gd name="T5" fmla="*/ 62084 h 932950"/>
                <a:gd name="T6" fmla="*/ 532938 w 3723451"/>
                <a:gd name="T7" fmla="*/ 0 h 932950"/>
                <a:gd name="T8" fmla="*/ 661197 w 3723451"/>
                <a:gd name="T9" fmla="*/ 24705 h 932950"/>
                <a:gd name="T10" fmla="*/ 565772 w 3723451"/>
                <a:gd name="T11" fmla="*/ 55085 h 932950"/>
                <a:gd name="T12" fmla="*/ 535050 w 3723451"/>
                <a:gd name="T13" fmla="*/ 46894 h 932950"/>
                <a:gd name="T14" fmla="*/ 333288 w 3723451"/>
                <a:gd name="T15" fmla="*/ 111267 h 932950"/>
                <a:gd name="T16" fmla="*/ 126366 w 3723451"/>
                <a:gd name="T17" fmla="*/ 49262 h 932950"/>
                <a:gd name="T18" fmla="*/ 92910 w 3723451"/>
                <a:gd name="T19" fmla="*/ 55954 h 932950"/>
                <a:gd name="T20" fmla="*/ 0 w 3723451"/>
                <a:gd name="T21" fmla="*/ 2722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538978" y="1727590"/>
              <a:ext cx="241716" cy="96858"/>
            </a:xfrm>
            <a:custGeom>
              <a:avLst/>
              <a:gdLst>
                <a:gd name="T0" fmla="*/ 0 w 1366596"/>
                <a:gd name="T1" fmla="*/ 0 h 809868"/>
                <a:gd name="T2" fmla="*/ 241716 w 1366596"/>
                <a:gd name="T3" fmla="*/ 74845 h 809868"/>
                <a:gd name="T4" fmla="*/ 153005 w 1366596"/>
                <a:gd name="T5" fmla="*/ 96858 h 809868"/>
                <a:gd name="T6" fmla="*/ 814 w 1366596"/>
                <a:gd name="T7" fmla="*/ 5118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090231" y="1729992"/>
              <a:ext cx="238465" cy="96858"/>
            </a:xfrm>
            <a:custGeom>
              <a:avLst/>
              <a:gdLst>
                <a:gd name="T0" fmla="*/ 235210 w 1348191"/>
                <a:gd name="T1" fmla="*/ 0 h 791462"/>
                <a:gd name="T2" fmla="*/ 238465 w 1348191"/>
                <a:gd name="T3" fmla="*/ 46740 h 791462"/>
                <a:gd name="T4" fmla="*/ 86271 w 1348191"/>
                <a:gd name="T5" fmla="*/ 96858 h 791462"/>
                <a:gd name="T6" fmla="*/ 0 w 1348191"/>
                <a:gd name="T7" fmla="*/ 74896 h 791462"/>
                <a:gd name="T8" fmla="*/ 2352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24" name="Straight Connector 23"/>
            <p:cNvCxnSpPr>
              <a:cxnSpLocks noChangeShapeType="1"/>
              <a:endCxn id="17" idx="2"/>
            </p:cNvCxnSpPr>
            <p:nvPr/>
          </p:nvCxnSpPr>
          <p:spPr bwMode="auto">
            <a:xfrm flipH="1" flipV="1">
              <a:off x="1871277" y="1737196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H="1" flipV="1">
              <a:off x="2996397" y="1734795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6352951" y="5161632"/>
            <a:ext cx="1106488" cy="3556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flipV="1">
            <a:off x="6462489" y="4332957"/>
            <a:ext cx="1357312" cy="3048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857500" y="5468938"/>
            <a:ext cx="6553200" cy="1200150"/>
          </a:xfrm>
          <a:prstGeom prst="rect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ヒラギノ角ゴ Pro W3" charset="-128"/>
              </a:rPr>
              <a:t>src=1.2.*.*, dest=3.4.5.* </a:t>
            </a: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ヒラギノ角ゴ Pro W3" charset="-128"/>
                <a:sym typeface="Wingdings" panose="05000000000000000000" pitchFamily="2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ヒラギノ角ゴ Pro W3" charset="-128"/>
                <a:sym typeface="Wingdings" panose="05000000000000000000" pitchFamily="2" charset="2"/>
              </a:rPr>
              <a:t>src = *.*.*.*, dest=3.4.*.*  forward(2)</a:t>
            </a:r>
          </a:p>
          <a:p>
            <a:r>
              <a:rPr lang="en-US" altLang="zh-CN">
                <a:solidFill>
                  <a:srgbClr val="000000"/>
                </a:solidFill>
                <a:latin typeface="Calibri" panose="020F0502020204030204" pitchFamily="34" charset="0"/>
                <a:ea typeface="ヒラギノ角ゴ Pro W3" charset="-128"/>
                <a:sym typeface="Wingdings" panose="05000000000000000000" pitchFamily="2" charset="2"/>
              </a:rPr>
              <a:t>3.  src=10.1.2.3, dest=*.*.*.*  send to controller</a:t>
            </a:r>
            <a:endParaRPr lang="en-US" altLang="zh-CN">
              <a:solidFill>
                <a:srgbClr val="000000"/>
              </a:solidFill>
              <a:latin typeface="Calibri" panose="020F0502020204030204" pitchFamily="34" charset="0"/>
              <a:ea typeface="ヒラギノ角ゴ Pro W3" charset="-128"/>
            </a:endParaRPr>
          </a:p>
        </p:txBody>
      </p:sp>
      <p:sp>
        <p:nvSpPr>
          <p:cNvPr id="118794" name="TextBox 32"/>
          <p:cNvSpPr txBox="1">
            <a:spLocks noChangeArrowheads="1"/>
          </p:cNvSpPr>
          <p:nvPr/>
        </p:nvSpPr>
        <p:spPr bwMode="auto">
          <a:xfrm>
            <a:off x="8259763" y="5106988"/>
            <a:ext cx="13131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/>
              <a:t>* : wildcard</a:t>
            </a:r>
          </a:p>
        </p:txBody>
      </p:sp>
      <p:sp>
        <p:nvSpPr>
          <p:cNvPr id="29" name="Rectangle 7"/>
          <p:cNvSpPr txBox="1">
            <a:spLocks noChangeArrowheads="1"/>
          </p:cNvSpPr>
          <p:nvPr/>
        </p:nvSpPr>
        <p:spPr>
          <a:xfrm>
            <a:off x="9120336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4.4 Generalized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Forward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and SDN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ＭＳ Ｐゴシック" panose="020B0600070205080204" pitchFamily="34" charset="-128"/>
              </a:rPr>
              <a:t>OpenFlow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: Flow Table Entries</a:t>
            </a: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2292351" y="5356226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2343151" y="5345114"/>
            <a:ext cx="581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Switch</a:t>
            </a:r>
          </a:p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3803651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3916364" y="5381626"/>
            <a:ext cx="42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MAC</a:t>
            </a:r>
          </a:p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4562476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4678364" y="5381626"/>
            <a:ext cx="42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MAC</a:t>
            </a:r>
          </a:p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5292726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5480050" y="5327651"/>
            <a:ext cx="395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Eth</a:t>
            </a:r>
          </a:p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3041651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3122613" y="5381626"/>
            <a:ext cx="48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VLAN</a:t>
            </a:r>
          </a:p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6042026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6248401" y="5364164"/>
            <a:ext cx="265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IP</a:t>
            </a:r>
          </a:p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6810376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6989764" y="5364164"/>
            <a:ext cx="29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IP</a:t>
            </a:r>
          </a:p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7569201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7720013" y="5364164"/>
            <a:ext cx="37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IP</a:t>
            </a:r>
          </a:p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Prot</a:t>
            </a: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8328026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8435975" y="5364164"/>
            <a:ext cx="465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TCP</a:t>
            </a:r>
          </a:p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9096376" y="5357814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9185276" y="5364164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TCP</a:t>
            </a:r>
          </a:p>
          <a:p>
            <a:r>
              <a:rPr lang="en-US" altLang="zh-CN" sz="1700">
                <a:solidFill>
                  <a:srgbClr val="000099"/>
                </a:solidFill>
                <a:latin typeface="Calibri" panose="020F0502020204030204" pitchFamily="34" charset="0"/>
              </a:rPr>
              <a:t>dport</a:t>
            </a:r>
          </a:p>
        </p:txBody>
      </p:sp>
      <p:sp>
        <p:nvSpPr>
          <p:cNvPr id="119830" name="Rectangle 22"/>
          <p:cNvSpPr>
            <a:spLocks/>
          </p:cNvSpPr>
          <p:nvPr/>
        </p:nvSpPr>
        <p:spPr bwMode="auto">
          <a:xfrm>
            <a:off x="2309813" y="1687514"/>
            <a:ext cx="1446212" cy="6873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2651125" y="1890713"/>
            <a:ext cx="4143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  <a:latin typeface="Calibri" panose="020F0502020204030204" pitchFamily="34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3756026" y="1687514"/>
            <a:ext cx="1446213" cy="687387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3929063" y="1890713"/>
            <a:ext cx="603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  <a:latin typeface="Calibri" panose="020F0502020204030204" pitchFamily="34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5202238" y="1687514"/>
            <a:ext cx="1447800" cy="687387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5522914" y="1890713"/>
            <a:ext cx="46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  <a:latin typeface="Calibri" panose="020F0502020204030204" pitchFamily="34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3408364" y="3152776"/>
            <a:ext cx="5634037" cy="1776413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zh-CN" sz="2200">
                <a:solidFill>
                  <a:srgbClr val="000099"/>
                </a:solidFill>
                <a:latin typeface="Calibri" panose="020F0502020204030204" pitchFamily="34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zh-CN" sz="2200">
                <a:solidFill>
                  <a:srgbClr val="000099"/>
                </a:solidFill>
                <a:latin typeface="Calibri" panose="020F0502020204030204" pitchFamily="34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zh-CN" sz="2200">
                <a:solidFill>
                  <a:srgbClr val="000099"/>
                </a:solidFill>
                <a:latin typeface="Calibri" panose="020F0502020204030204" pitchFamily="34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zh-CN" sz="2200">
                <a:solidFill>
                  <a:srgbClr val="000099"/>
                </a:solidFill>
                <a:latin typeface="Calibri" panose="020F0502020204030204" pitchFamily="34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zh-CN" sz="2200">
                <a:solidFill>
                  <a:srgbClr val="000099"/>
                </a:solidFill>
                <a:latin typeface="Calibri" panose="020F0502020204030204" pitchFamily="34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2309814" y="2455864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4283075" y="2374901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5354639" y="2625726"/>
            <a:ext cx="3044825" cy="384175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5497514" y="2647950"/>
            <a:ext cx="2581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200">
                <a:solidFill>
                  <a:srgbClr val="000099"/>
                </a:solidFill>
                <a:latin typeface="Calibri" panose="020F0502020204030204" pitchFamily="34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5738814" y="2374901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pic>
        <p:nvPicPr>
          <p:cNvPr id="119842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85" y="936627"/>
            <a:ext cx="6070153" cy="12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3978276" y="6291263"/>
            <a:ext cx="1070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99"/>
                </a:solidFill>
                <a:latin typeface="Calibri" panose="020F0502020204030204" pitchFamily="34" charset="0"/>
              </a:rPr>
              <a:t>Link layer</a:t>
            </a:r>
            <a:endParaRPr lang="zh-TW" altLang="en-US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3074989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6088064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8466138" y="6029326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6369050" y="6283325"/>
            <a:ext cx="1503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99"/>
                </a:solidFill>
                <a:latin typeface="Calibri" panose="020F0502020204030204" pitchFamily="34" charset="0"/>
              </a:rPr>
              <a:t>Network layer</a:t>
            </a:r>
            <a:endParaRPr lang="zh-TW" altLang="en-US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7916863" y="6232525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99"/>
                </a:solidFill>
                <a:latin typeface="Calibri" panose="020F0502020204030204" pitchFamily="34" charset="0"/>
              </a:rPr>
              <a:t>Transport layer</a:t>
            </a:r>
            <a:endParaRPr lang="zh-TW" altLang="en-US" sz="180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Rectangle 7"/>
          <p:cNvSpPr txBox="1">
            <a:spLocks noChangeArrowheads="1"/>
          </p:cNvSpPr>
          <p:nvPr/>
        </p:nvSpPr>
        <p:spPr>
          <a:xfrm>
            <a:off x="9120336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4.4 Generalized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Forward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and SDN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567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/>
          </p:cNvSpPr>
          <p:nvPr/>
        </p:nvSpPr>
        <p:spPr bwMode="auto">
          <a:xfrm>
            <a:off x="2193926" y="1194078"/>
            <a:ext cx="43681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0"/>
                </a:solidFill>
                <a:latin typeface="Comic Sans MS" panose="030F0702030302020204" pitchFamily="66" charset="0"/>
              </a:rPr>
              <a:t>Destination-based forwarding:</a:t>
            </a:r>
          </a:p>
        </p:txBody>
      </p:sp>
      <p:sp>
        <p:nvSpPr>
          <p:cNvPr id="121858" name="Rectangle 3"/>
          <p:cNvSpPr>
            <a:spLocks/>
          </p:cNvSpPr>
          <p:nvPr/>
        </p:nvSpPr>
        <p:spPr bwMode="auto">
          <a:xfrm>
            <a:off x="2209800" y="2312989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grpSp>
        <p:nvGrpSpPr>
          <p:cNvPr id="121859" name="Group 4"/>
          <p:cNvGrpSpPr>
            <a:grpSpLocks/>
          </p:cNvGrpSpPr>
          <p:nvPr/>
        </p:nvGrpSpPr>
        <p:grpSpPr bwMode="auto">
          <a:xfrm>
            <a:off x="2211389" y="1644650"/>
            <a:ext cx="7483475" cy="571500"/>
            <a:chOff x="0" y="0"/>
            <a:chExt cx="6704" cy="512"/>
          </a:xfrm>
        </p:grpSpPr>
        <p:sp>
          <p:nvSpPr>
            <p:cNvPr id="121944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45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Switch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Port</a:t>
              </a:r>
            </a:p>
          </p:txBody>
        </p:sp>
        <p:sp>
          <p:nvSpPr>
            <p:cNvPr id="121946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47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MAC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1948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49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MAC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1950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51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Eth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type</a:t>
              </a:r>
            </a:p>
          </p:txBody>
        </p:sp>
        <p:sp>
          <p:nvSpPr>
            <p:cNvPr id="121952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53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VLAN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21954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55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1956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57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1958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59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Prot</a:t>
              </a:r>
            </a:p>
          </p:txBody>
        </p:sp>
        <p:sp>
          <p:nvSpPr>
            <p:cNvPr id="121960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61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TCP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sport</a:t>
              </a:r>
            </a:p>
          </p:txBody>
        </p:sp>
        <p:sp>
          <p:nvSpPr>
            <p:cNvPr id="121962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63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TCP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dport</a:t>
              </a:r>
            </a:p>
          </p:txBody>
        </p:sp>
        <p:sp>
          <p:nvSpPr>
            <p:cNvPr id="121964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65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Action</a:t>
              </a:r>
            </a:p>
          </p:txBody>
        </p:sp>
      </p:grpSp>
      <p:sp>
        <p:nvSpPr>
          <p:cNvPr id="121860" name="Rectangle 27"/>
          <p:cNvSpPr>
            <a:spLocks/>
          </p:cNvSpPr>
          <p:nvPr/>
        </p:nvSpPr>
        <p:spPr bwMode="auto">
          <a:xfrm>
            <a:off x="2870200" y="2312989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61" name="Rectangle 28"/>
          <p:cNvSpPr>
            <a:spLocks/>
          </p:cNvSpPr>
          <p:nvPr/>
        </p:nvSpPr>
        <p:spPr bwMode="auto">
          <a:xfrm>
            <a:off x="3298826" y="2312989"/>
            <a:ext cx="11334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62" name="Rectangle 29"/>
          <p:cNvSpPr>
            <a:spLocks/>
          </p:cNvSpPr>
          <p:nvPr/>
        </p:nvSpPr>
        <p:spPr bwMode="auto">
          <a:xfrm>
            <a:off x="4191000" y="2312989"/>
            <a:ext cx="661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63" name="Rectangle 30"/>
          <p:cNvSpPr>
            <a:spLocks/>
          </p:cNvSpPr>
          <p:nvPr/>
        </p:nvSpPr>
        <p:spPr bwMode="auto">
          <a:xfrm>
            <a:off x="4852988" y="2312989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64" name="Rectangle 31"/>
          <p:cNvSpPr>
            <a:spLocks/>
          </p:cNvSpPr>
          <p:nvPr/>
        </p:nvSpPr>
        <p:spPr bwMode="auto">
          <a:xfrm>
            <a:off x="5513388" y="2312989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65" name="Rectangle 32"/>
          <p:cNvSpPr>
            <a:spLocks/>
          </p:cNvSpPr>
          <p:nvPr/>
        </p:nvSpPr>
        <p:spPr bwMode="auto">
          <a:xfrm>
            <a:off x="6173788" y="2276476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  <a:latin typeface="Calibri" panose="020F0502020204030204" pitchFamily="34" charset="0"/>
              </a:rPr>
              <a:t>51.6.0.8</a:t>
            </a:r>
          </a:p>
        </p:txBody>
      </p:sp>
      <p:sp>
        <p:nvSpPr>
          <p:cNvPr id="121866" name="Rectangle 33"/>
          <p:cNvSpPr>
            <a:spLocks/>
          </p:cNvSpPr>
          <p:nvPr/>
        </p:nvSpPr>
        <p:spPr bwMode="auto">
          <a:xfrm>
            <a:off x="6843713" y="2312989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67" name="Rectangle 34"/>
          <p:cNvSpPr>
            <a:spLocks/>
          </p:cNvSpPr>
          <p:nvPr/>
        </p:nvSpPr>
        <p:spPr bwMode="auto">
          <a:xfrm>
            <a:off x="7504114" y="2312989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68" name="Rectangle 35"/>
          <p:cNvSpPr>
            <a:spLocks/>
          </p:cNvSpPr>
          <p:nvPr/>
        </p:nvSpPr>
        <p:spPr bwMode="auto">
          <a:xfrm>
            <a:off x="8166100" y="2312989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69" name="Rectangle 36"/>
          <p:cNvSpPr>
            <a:spLocks/>
          </p:cNvSpPr>
          <p:nvPr/>
        </p:nvSpPr>
        <p:spPr bwMode="auto">
          <a:xfrm>
            <a:off x="8924925" y="2312989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 dirty="0">
                <a:solidFill>
                  <a:srgbClr val="0000FF"/>
                </a:solidFill>
                <a:latin typeface="Calibri" panose="020F0502020204030204" pitchFamily="34" charset="0"/>
              </a:rPr>
              <a:t>port6</a:t>
            </a:r>
          </a:p>
        </p:txBody>
      </p:sp>
      <p:pic>
        <p:nvPicPr>
          <p:cNvPr id="121870" name="Picture 1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83" y="830634"/>
            <a:ext cx="2482513" cy="13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71" name="Rectangle 1"/>
          <p:cNvSpPr txBox="1">
            <a:spLocks noChangeArrowheads="1"/>
          </p:cNvSpPr>
          <p:nvPr/>
        </p:nvSpPr>
        <p:spPr bwMode="auto">
          <a:xfrm>
            <a:off x="788194" y="-78822"/>
            <a:ext cx="2811463" cy="106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400" dirty="0">
                <a:solidFill>
                  <a:srgbClr val="000099"/>
                </a:solidFill>
                <a:latin typeface="Comic Sans MS" panose="030F0702030302020204" pitchFamily="66" charset="0"/>
              </a:rPr>
              <a:t>Examples</a:t>
            </a:r>
            <a:endParaRPr lang="en-US" altLang="zh-CN" sz="39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21872" name="Rectangle 2"/>
          <p:cNvSpPr>
            <a:spLocks/>
          </p:cNvSpPr>
          <p:nvPr/>
        </p:nvSpPr>
        <p:spPr bwMode="auto">
          <a:xfrm>
            <a:off x="4163599" y="2671961"/>
            <a:ext cx="553126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 i="1" dirty="0">
                <a:solidFill>
                  <a:srgbClr val="000099"/>
                </a:solidFill>
                <a:latin typeface="Comic Sans MS" panose="030F0702030302020204" pitchFamily="66" charset="0"/>
              </a:rPr>
              <a:t>IP datagrams destined to IP address  51.6.0.8 should be forwarded to router output port </a:t>
            </a:r>
            <a:r>
              <a:rPr lang="en-US" altLang="zh-CN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6 </a:t>
            </a:r>
          </a:p>
        </p:txBody>
      </p:sp>
      <p:sp>
        <p:nvSpPr>
          <p:cNvPr id="121873" name="Rectangle 73"/>
          <p:cNvSpPr>
            <a:spLocks/>
          </p:cNvSpPr>
          <p:nvPr/>
        </p:nvSpPr>
        <p:spPr bwMode="auto">
          <a:xfrm>
            <a:off x="2209800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grpSp>
        <p:nvGrpSpPr>
          <p:cNvPr id="121874" name="Group 74"/>
          <p:cNvGrpSpPr>
            <a:grpSpLocks/>
          </p:cNvGrpSpPr>
          <p:nvPr/>
        </p:nvGrpSpPr>
        <p:grpSpPr bwMode="auto">
          <a:xfrm>
            <a:off x="2211389" y="3684588"/>
            <a:ext cx="7483475" cy="571500"/>
            <a:chOff x="0" y="0"/>
            <a:chExt cx="6704" cy="512"/>
          </a:xfrm>
        </p:grpSpPr>
        <p:sp>
          <p:nvSpPr>
            <p:cNvPr id="121922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23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Switch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Port</a:t>
              </a:r>
            </a:p>
          </p:txBody>
        </p:sp>
        <p:sp>
          <p:nvSpPr>
            <p:cNvPr id="121924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25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MAC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1926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27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MAC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1928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29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Eth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type</a:t>
              </a:r>
            </a:p>
          </p:txBody>
        </p:sp>
        <p:sp>
          <p:nvSpPr>
            <p:cNvPr id="121930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31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VLAN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21932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33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1934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35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1936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37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Prot</a:t>
              </a:r>
            </a:p>
          </p:txBody>
        </p:sp>
        <p:sp>
          <p:nvSpPr>
            <p:cNvPr id="121938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39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TCP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sport</a:t>
              </a:r>
            </a:p>
          </p:txBody>
        </p:sp>
        <p:sp>
          <p:nvSpPr>
            <p:cNvPr id="121940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41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TCP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dport</a:t>
              </a:r>
            </a:p>
          </p:txBody>
        </p:sp>
        <p:sp>
          <p:nvSpPr>
            <p:cNvPr id="121942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43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Forward</a:t>
              </a:r>
            </a:p>
          </p:txBody>
        </p:sp>
      </p:grpSp>
      <p:sp>
        <p:nvSpPr>
          <p:cNvPr id="121875" name="Rectangle 97"/>
          <p:cNvSpPr>
            <a:spLocks/>
          </p:cNvSpPr>
          <p:nvPr/>
        </p:nvSpPr>
        <p:spPr bwMode="auto">
          <a:xfrm>
            <a:off x="2870200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76" name="Rectangle 98"/>
          <p:cNvSpPr>
            <a:spLocks/>
          </p:cNvSpPr>
          <p:nvPr/>
        </p:nvSpPr>
        <p:spPr bwMode="auto">
          <a:xfrm>
            <a:off x="3298826" y="4351338"/>
            <a:ext cx="11334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77" name="Rectangle 99"/>
          <p:cNvSpPr>
            <a:spLocks/>
          </p:cNvSpPr>
          <p:nvPr/>
        </p:nvSpPr>
        <p:spPr bwMode="auto">
          <a:xfrm>
            <a:off x="4191000" y="4351338"/>
            <a:ext cx="6619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78" name="Rectangle 100"/>
          <p:cNvSpPr>
            <a:spLocks/>
          </p:cNvSpPr>
          <p:nvPr/>
        </p:nvSpPr>
        <p:spPr bwMode="auto">
          <a:xfrm>
            <a:off x="4852988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79" name="Rectangle 101"/>
          <p:cNvSpPr>
            <a:spLocks/>
          </p:cNvSpPr>
          <p:nvPr/>
        </p:nvSpPr>
        <p:spPr bwMode="auto">
          <a:xfrm>
            <a:off x="5513388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80" name="Rectangle 102"/>
          <p:cNvSpPr>
            <a:spLocks/>
          </p:cNvSpPr>
          <p:nvPr/>
        </p:nvSpPr>
        <p:spPr bwMode="auto">
          <a:xfrm>
            <a:off x="6173788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81" name="Rectangle 103"/>
          <p:cNvSpPr>
            <a:spLocks/>
          </p:cNvSpPr>
          <p:nvPr/>
        </p:nvSpPr>
        <p:spPr bwMode="auto">
          <a:xfrm>
            <a:off x="6843713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82" name="Rectangle 104"/>
          <p:cNvSpPr>
            <a:spLocks/>
          </p:cNvSpPr>
          <p:nvPr/>
        </p:nvSpPr>
        <p:spPr bwMode="auto">
          <a:xfrm>
            <a:off x="7504114" y="4351338"/>
            <a:ext cx="6619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83" name="Rectangle 105"/>
          <p:cNvSpPr>
            <a:spLocks/>
          </p:cNvSpPr>
          <p:nvPr/>
        </p:nvSpPr>
        <p:spPr bwMode="auto">
          <a:xfrm>
            <a:off x="8166100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121884" name="Rectangle 106"/>
          <p:cNvSpPr>
            <a:spLocks/>
          </p:cNvSpPr>
          <p:nvPr/>
        </p:nvSpPr>
        <p:spPr bwMode="auto">
          <a:xfrm>
            <a:off x="8924925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drop</a:t>
            </a:r>
          </a:p>
        </p:txBody>
      </p:sp>
      <p:sp>
        <p:nvSpPr>
          <p:cNvPr id="121885" name="Rectangle 2"/>
          <p:cNvSpPr>
            <a:spLocks/>
          </p:cNvSpPr>
          <p:nvPr/>
        </p:nvSpPr>
        <p:spPr bwMode="auto">
          <a:xfrm>
            <a:off x="2197100" y="3187978"/>
            <a:ext cx="12182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0"/>
                </a:solidFill>
                <a:latin typeface="Comic Sans MS" panose="030F0702030302020204" pitchFamily="66" charset="0"/>
              </a:rPr>
              <a:t>Firewall:</a:t>
            </a:r>
          </a:p>
        </p:txBody>
      </p:sp>
      <p:sp>
        <p:nvSpPr>
          <p:cNvPr id="121886" name="Rectangle 2"/>
          <p:cNvSpPr>
            <a:spLocks/>
          </p:cNvSpPr>
          <p:nvPr/>
        </p:nvSpPr>
        <p:spPr bwMode="auto">
          <a:xfrm>
            <a:off x="2279576" y="4672113"/>
            <a:ext cx="744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 i="1" dirty="0">
                <a:solidFill>
                  <a:srgbClr val="000099"/>
                </a:solidFill>
                <a:latin typeface="Comic Sans MS" panose="030F0702030302020204" pitchFamily="66" charset="0"/>
              </a:rPr>
              <a:t>do not forward (block) all datagrams destined to TCP  port 22</a:t>
            </a:r>
          </a:p>
        </p:txBody>
      </p:sp>
      <p:sp>
        <p:nvSpPr>
          <p:cNvPr id="121887" name="Rectangle 73"/>
          <p:cNvSpPr>
            <a:spLocks/>
          </p:cNvSpPr>
          <p:nvPr/>
        </p:nvSpPr>
        <p:spPr bwMode="auto">
          <a:xfrm>
            <a:off x="2171700" y="6038851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grpSp>
        <p:nvGrpSpPr>
          <p:cNvPr id="121888" name="Group 74"/>
          <p:cNvGrpSpPr>
            <a:grpSpLocks/>
          </p:cNvGrpSpPr>
          <p:nvPr/>
        </p:nvGrpSpPr>
        <p:grpSpPr bwMode="auto">
          <a:xfrm>
            <a:off x="2173289" y="5372100"/>
            <a:ext cx="7483475" cy="571500"/>
            <a:chOff x="0" y="0"/>
            <a:chExt cx="6704" cy="512"/>
          </a:xfrm>
        </p:grpSpPr>
        <p:sp>
          <p:nvSpPr>
            <p:cNvPr id="121900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01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Switch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Port</a:t>
              </a:r>
            </a:p>
          </p:txBody>
        </p:sp>
        <p:sp>
          <p:nvSpPr>
            <p:cNvPr id="121902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03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MAC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1904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05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MAC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1906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07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Eth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type</a:t>
              </a:r>
            </a:p>
          </p:txBody>
        </p:sp>
        <p:sp>
          <p:nvSpPr>
            <p:cNvPr id="121908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09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VLAN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21910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11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1912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13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1914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15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IP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Prot</a:t>
              </a:r>
            </a:p>
          </p:txBody>
        </p:sp>
        <p:sp>
          <p:nvSpPr>
            <p:cNvPr id="121916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17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TCP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sport</a:t>
              </a:r>
            </a:p>
          </p:txBody>
        </p:sp>
        <p:sp>
          <p:nvSpPr>
            <p:cNvPr id="121918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19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TCP</a:t>
              </a:r>
            </a:p>
            <a:p>
              <a:r>
                <a:rPr lang="en-US" altLang="zh-CN" sz="1700">
                  <a:solidFill>
                    <a:srgbClr val="0000FF"/>
                  </a:solidFill>
                  <a:latin typeface="Calibri" panose="020F0502020204030204" pitchFamily="34" charset="0"/>
                </a:rPr>
                <a:t>dport</a:t>
              </a:r>
            </a:p>
          </p:txBody>
        </p:sp>
        <p:sp>
          <p:nvSpPr>
            <p:cNvPr id="121920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1921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700" dirty="0">
                  <a:solidFill>
                    <a:srgbClr val="0000FF"/>
                  </a:solidFill>
                  <a:latin typeface="Calibri" panose="020F0502020204030204" pitchFamily="34" charset="0"/>
                </a:rPr>
                <a:t>Forward</a:t>
              </a:r>
            </a:p>
          </p:txBody>
        </p:sp>
      </p:grpSp>
      <p:sp>
        <p:nvSpPr>
          <p:cNvPr id="121889" name="Rectangle 97"/>
          <p:cNvSpPr>
            <a:spLocks/>
          </p:cNvSpPr>
          <p:nvPr/>
        </p:nvSpPr>
        <p:spPr bwMode="auto">
          <a:xfrm>
            <a:off x="2832100" y="6038851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90" name="Rectangle 98"/>
          <p:cNvSpPr>
            <a:spLocks/>
          </p:cNvSpPr>
          <p:nvPr/>
        </p:nvSpPr>
        <p:spPr bwMode="auto">
          <a:xfrm>
            <a:off x="3260726" y="6038851"/>
            <a:ext cx="11334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91" name="Rectangle 99"/>
          <p:cNvSpPr>
            <a:spLocks/>
          </p:cNvSpPr>
          <p:nvPr/>
        </p:nvSpPr>
        <p:spPr bwMode="auto">
          <a:xfrm>
            <a:off x="4152900" y="6038851"/>
            <a:ext cx="66198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92" name="Rectangle 100"/>
          <p:cNvSpPr>
            <a:spLocks/>
          </p:cNvSpPr>
          <p:nvPr/>
        </p:nvSpPr>
        <p:spPr bwMode="auto">
          <a:xfrm>
            <a:off x="4814888" y="6038851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93" name="Rectangle 101"/>
          <p:cNvSpPr>
            <a:spLocks/>
          </p:cNvSpPr>
          <p:nvPr/>
        </p:nvSpPr>
        <p:spPr bwMode="auto">
          <a:xfrm>
            <a:off x="5472114" y="6021388"/>
            <a:ext cx="59848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900">
                <a:solidFill>
                  <a:srgbClr val="0000FF"/>
                </a:solidFill>
                <a:latin typeface="Calibri" panose="020F0502020204030204" pitchFamily="34" charset="0"/>
              </a:rPr>
              <a:t>128.119.1.1</a:t>
            </a:r>
          </a:p>
        </p:txBody>
      </p:sp>
      <p:sp>
        <p:nvSpPr>
          <p:cNvPr id="121894" name="Rectangle 102"/>
          <p:cNvSpPr>
            <a:spLocks/>
          </p:cNvSpPr>
          <p:nvPr/>
        </p:nvSpPr>
        <p:spPr bwMode="auto">
          <a:xfrm>
            <a:off x="6135688" y="6038851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95" name="Rectangle 103"/>
          <p:cNvSpPr>
            <a:spLocks/>
          </p:cNvSpPr>
          <p:nvPr/>
        </p:nvSpPr>
        <p:spPr bwMode="auto">
          <a:xfrm>
            <a:off x="6805613" y="6038851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96" name="Rectangle 104"/>
          <p:cNvSpPr>
            <a:spLocks/>
          </p:cNvSpPr>
          <p:nvPr/>
        </p:nvSpPr>
        <p:spPr bwMode="auto">
          <a:xfrm>
            <a:off x="7466014" y="6038851"/>
            <a:ext cx="66198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97" name="Rectangle 105"/>
          <p:cNvSpPr>
            <a:spLocks/>
          </p:cNvSpPr>
          <p:nvPr/>
        </p:nvSpPr>
        <p:spPr bwMode="auto">
          <a:xfrm>
            <a:off x="8128000" y="6038851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>
                <a:solidFill>
                  <a:srgbClr val="0000FF"/>
                </a:solidFill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1898" name="Rectangle 106"/>
          <p:cNvSpPr>
            <a:spLocks/>
          </p:cNvSpPr>
          <p:nvPr/>
        </p:nvSpPr>
        <p:spPr bwMode="auto">
          <a:xfrm>
            <a:off x="8886825" y="5975351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700" dirty="0">
                <a:solidFill>
                  <a:srgbClr val="0000FF"/>
                </a:solidFill>
                <a:latin typeface="Calibri" panose="020F0502020204030204" pitchFamily="34" charset="0"/>
              </a:rPr>
              <a:t>drop</a:t>
            </a:r>
          </a:p>
        </p:txBody>
      </p:sp>
      <p:sp>
        <p:nvSpPr>
          <p:cNvPr id="121899" name="Rectangle 2"/>
          <p:cNvSpPr>
            <a:spLocks/>
          </p:cNvSpPr>
          <p:nvPr/>
        </p:nvSpPr>
        <p:spPr bwMode="auto">
          <a:xfrm>
            <a:off x="2209800" y="6296125"/>
            <a:ext cx="75358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 i="1" dirty="0">
                <a:solidFill>
                  <a:srgbClr val="000099"/>
                </a:solidFill>
                <a:latin typeface="Comic Sans MS" panose="030F0702030302020204" pitchFamily="66" charset="0"/>
              </a:rPr>
              <a:t>do not forward (block) all datagrams sent by host 128.119.1.1</a:t>
            </a:r>
          </a:p>
        </p:txBody>
      </p:sp>
      <p:sp>
        <p:nvSpPr>
          <p:cNvPr id="112" name="Rectangle 7"/>
          <p:cNvSpPr txBox="1">
            <a:spLocks noChangeArrowheads="1"/>
          </p:cNvSpPr>
          <p:nvPr/>
        </p:nvSpPr>
        <p:spPr>
          <a:xfrm>
            <a:off x="9120336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4.4 Generalized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Forward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and SDN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44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/>
          </p:cNvSpPr>
          <p:nvPr/>
        </p:nvSpPr>
        <p:spPr bwMode="auto">
          <a:xfrm>
            <a:off x="2193925" y="1194078"/>
            <a:ext cx="6698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0"/>
                </a:solidFill>
                <a:latin typeface="Comic Sans MS" panose="030F0702030302020204" pitchFamily="66" charset="0"/>
              </a:rPr>
              <a:t>Destination-based layer 2 (switch) forwarding:</a:t>
            </a:r>
          </a:p>
        </p:txBody>
      </p:sp>
      <p:sp>
        <p:nvSpPr>
          <p:cNvPr id="122882" name="Rectangle 3"/>
          <p:cNvSpPr>
            <a:spLocks/>
          </p:cNvSpPr>
          <p:nvPr/>
        </p:nvSpPr>
        <p:spPr bwMode="auto">
          <a:xfrm>
            <a:off x="2209800" y="2312989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700">
                <a:solidFill>
                  <a:srgbClr val="0000FF"/>
                </a:solidFill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22883" name="Group 4"/>
          <p:cNvGrpSpPr>
            <a:grpSpLocks/>
          </p:cNvGrpSpPr>
          <p:nvPr/>
        </p:nvGrpSpPr>
        <p:grpSpPr bwMode="auto">
          <a:xfrm>
            <a:off x="2211389" y="1644650"/>
            <a:ext cx="7483475" cy="571500"/>
            <a:chOff x="0" y="0"/>
            <a:chExt cx="6704" cy="512"/>
          </a:xfrm>
        </p:grpSpPr>
        <p:sp>
          <p:nvSpPr>
            <p:cNvPr id="122899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2900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Switch</a:t>
              </a:r>
            </a:p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Port</a:t>
              </a:r>
            </a:p>
          </p:txBody>
        </p:sp>
        <p:sp>
          <p:nvSpPr>
            <p:cNvPr id="122901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2902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MAC</a:t>
              </a:r>
            </a:p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src</a:t>
              </a:r>
            </a:p>
          </p:txBody>
        </p:sp>
        <p:sp>
          <p:nvSpPr>
            <p:cNvPr id="122903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2904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MAC</a:t>
              </a:r>
            </a:p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dst</a:t>
              </a:r>
            </a:p>
          </p:txBody>
        </p:sp>
        <p:sp>
          <p:nvSpPr>
            <p:cNvPr id="122905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2906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Eth</a:t>
              </a:r>
            </a:p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type</a:t>
              </a:r>
            </a:p>
          </p:txBody>
        </p:sp>
        <p:sp>
          <p:nvSpPr>
            <p:cNvPr id="122907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2908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VLAN</a:t>
              </a:r>
            </a:p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ID</a:t>
              </a:r>
            </a:p>
          </p:txBody>
        </p:sp>
        <p:sp>
          <p:nvSpPr>
            <p:cNvPr id="122909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2910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IP</a:t>
              </a:r>
            </a:p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Src</a:t>
              </a:r>
            </a:p>
          </p:txBody>
        </p:sp>
        <p:sp>
          <p:nvSpPr>
            <p:cNvPr id="122911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2912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IP</a:t>
              </a:r>
            </a:p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Dst</a:t>
              </a:r>
            </a:p>
          </p:txBody>
        </p:sp>
        <p:sp>
          <p:nvSpPr>
            <p:cNvPr id="122913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2914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IP</a:t>
              </a:r>
            </a:p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Prot</a:t>
              </a:r>
            </a:p>
          </p:txBody>
        </p:sp>
        <p:sp>
          <p:nvSpPr>
            <p:cNvPr id="122915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2916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TCP</a:t>
              </a:r>
            </a:p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sport</a:t>
              </a:r>
            </a:p>
          </p:txBody>
        </p:sp>
        <p:sp>
          <p:nvSpPr>
            <p:cNvPr id="122917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2918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TCP</a:t>
              </a:r>
            </a:p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dport</a:t>
              </a:r>
            </a:p>
          </p:txBody>
        </p:sp>
        <p:sp>
          <p:nvSpPr>
            <p:cNvPr id="122919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2920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700">
                  <a:solidFill>
                    <a:srgbClr val="0000FF"/>
                  </a:solidFill>
                  <a:cs typeface="Arial" panose="020B0604020202020204" pitchFamily="34" charset="0"/>
                </a:rPr>
                <a:t>Action</a:t>
              </a:r>
            </a:p>
          </p:txBody>
        </p:sp>
      </p:grpSp>
      <p:sp>
        <p:nvSpPr>
          <p:cNvPr id="122884" name="Rectangle 28"/>
          <p:cNvSpPr>
            <a:spLocks/>
          </p:cNvSpPr>
          <p:nvPr/>
        </p:nvSpPr>
        <p:spPr bwMode="auto">
          <a:xfrm>
            <a:off x="3532189" y="2312989"/>
            <a:ext cx="11334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700">
                <a:solidFill>
                  <a:srgbClr val="0000FF"/>
                </a:solidFill>
                <a:cs typeface="Arial" panose="020B0604020202020204" pitchFamily="34" charset="0"/>
              </a:rPr>
              <a:t>*</a:t>
            </a:r>
          </a:p>
        </p:txBody>
      </p:sp>
      <p:sp>
        <p:nvSpPr>
          <p:cNvPr id="122885" name="Rectangle 29"/>
          <p:cNvSpPr>
            <a:spLocks/>
          </p:cNvSpPr>
          <p:nvPr/>
        </p:nvSpPr>
        <p:spPr bwMode="auto">
          <a:xfrm>
            <a:off x="4191000" y="2312989"/>
            <a:ext cx="661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700">
                <a:solidFill>
                  <a:srgbClr val="0000FF"/>
                </a:solidFill>
                <a:cs typeface="Arial" panose="020B0604020202020204" pitchFamily="34" charset="0"/>
              </a:rPr>
              <a:t>*</a:t>
            </a:r>
          </a:p>
        </p:txBody>
      </p:sp>
      <p:sp>
        <p:nvSpPr>
          <p:cNvPr id="122886" name="Rectangle 30"/>
          <p:cNvSpPr>
            <a:spLocks/>
          </p:cNvSpPr>
          <p:nvPr/>
        </p:nvSpPr>
        <p:spPr bwMode="auto">
          <a:xfrm>
            <a:off x="4852988" y="2312989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700">
                <a:solidFill>
                  <a:srgbClr val="0000FF"/>
                </a:solidFill>
                <a:cs typeface="Arial" panose="020B0604020202020204" pitchFamily="34" charset="0"/>
              </a:rPr>
              <a:t>*</a:t>
            </a:r>
          </a:p>
        </p:txBody>
      </p:sp>
      <p:sp>
        <p:nvSpPr>
          <p:cNvPr id="122887" name="Rectangle 31"/>
          <p:cNvSpPr>
            <a:spLocks/>
          </p:cNvSpPr>
          <p:nvPr/>
        </p:nvSpPr>
        <p:spPr bwMode="auto">
          <a:xfrm>
            <a:off x="5513388" y="2312989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700">
                <a:solidFill>
                  <a:srgbClr val="0000FF"/>
                </a:solidFill>
                <a:cs typeface="Arial" panose="020B0604020202020204" pitchFamily="34" charset="0"/>
              </a:rPr>
              <a:t>*</a:t>
            </a:r>
          </a:p>
        </p:txBody>
      </p:sp>
      <p:sp>
        <p:nvSpPr>
          <p:cNvPr id="122888" name="Rectangle 32"/>
          <p:cNvSpPr>
            <a:spLocks/>
          </p:cNvSpPr>
          <p:nvPr/>
        </p:nvSpPr>
        <p:spPr bwMode="auto">
          <a:xfrm>
            <a:off x="6173788" y="2312989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700">
                <a:solidFill>
                  <a:srgbClr val="0000FF"/>
                </a:solidFill>
                <a:cs typeface="Arial" panose="020B0604020202020204" pitchFamily="34" charset="0"/>
              </a:rPr>
              <a:t>*</a:t>
            </a:r>
          </a:p>
        </p:txBody>
      </p:sp>
      <p:sp>
        <p:nvSpPr>
          <p:cNvPr id="122889" name="Rectangle 33"/>
          <p:cNvSpPr>
            <a:spLocks/>
          </p:cNvSpPr>
          <p:nvPr/>
        </p:nvSpPr>
        <p:spPr bwMode="auto">
          <a:xfrm>
            <a:off x="6843713" y="2312989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700">
                <a:solidFill>
                  <a:srgbClr val="0000FF"/>
                </a:solidFill>
                <a:cs typeface="Arial" panose="020B0604020202020204" pitchFamily="34" charset="0"/>
              </a:rPr>
              <a:t>*</a:t>
            </a:r>
          </a:p>
        </p:txBody>
      </p:sp>
      <p:sp>
        <p:nvSpPr>
          <p:cNvPr id="122890" name="Rectangle 34"/>
          <p:cNvSpPr>
            <a:spLocks/>
          </p:cNvSpPr>
          <p:nvPr/>
        </p:nvSpPr>
        <p:spPr bwMode="auto">
          <a:xfrm>
            <a:off x="7504114" y="2312989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700">
                <a:solidFill>
                  <a:srgbClr val="0000FF"/>
                </a:solidFill>
                <a:cs typeface="Arial" panose="020B0604020202020204" pitchFamily="34" charset="0"/>
              </a:rPr>
              <a:t>*</a:t>
            </a:r>
          </a:p>
        </p:txBody>
      </p:sp>
      <p:sp>
        <p:nvSpPr>
          <p:cNvPr id="122891" name="Rectangle 35"/>
          <p:cNvSpPr>
            <a:spLocks/>
          </p:cNvSpPr>
          <p:nvPr/>
        </p:nvSpPr>
        <p:spPr bwMode="auto">
          <a:xfrm>
            <a:off x="8166100" y="2312989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700">
                <a:solidFill>
                  <a:srgbClr val="0000FF"/>
                </a:solidFill>
                <a:cs typeface="Arial" panose="020B0604020202020204" pitchFamily="34" charset="0"/>
              </a:rPr>
              <a:t>*</a:t>
            </a:r>
          </a:p>
        </p:txBody>
      </p:sp>
      <p:sp>
        <p:nvSpPr>
          <p:cNvPr id="122892" name="Rectangle 36"/>
          <p:cNvSpPr>
            <a:spLocks/>
          </p:cNvSpPr>
          <p:nvPr/>
        </p:nvSpPr>
        <p:spPr bwMode="auto">
          <a:xfrm>
            <a:off x="8924925" y="2312989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700">
                <a:solidFill>
                  <a:srgbClr val="0000FF"/>
                </a:solidFill>
                <a:cs typeface="Arial" panose="020B0604020202020204" pitchFamily="34" charset="0"/>
              </a:rPr>
              <a:t>port3</a:t>
            </a:r>
          </a:p>
        </p:txBody>
      </p:sp>
      <p:pic>
        <p:nvPicPr>
          <p:cNvPr id="122893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0617"/>
            <a:ext cx="2940916" cy="12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94" name="Rectangle 1"/>
          <p:cNvSpPr txBox="1">
            <a:spLocks noChangeArrowheads="1"/>
          </p:cNvSpPr>
          <p:nvPr/>
        </p:nvSpPr>
        <p:spPr bwMode="auto">
          <a:xfrm>
            <a:off x="713776" y="-141324"/>
            <a:ext cx="28114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400" dirty="0">
                <a:solidFill>
                  <a:srgbClr val="000099"/>
                </a:solidFill>
                <a:latin typeface="Comic Sans MS" panose="030F0702030302020204" pitchFamily="66" charset="0"/>
              </a:rPr>
              <a:t>Examples</a:t>
            </a:r>
            <a:endParaRPr lang="en-US" altLang="zh-CN" sz="39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22895" name="Rectangle 2"/>
          <p:cNvSpPr>
            <a:spLocks/>
          </p:cNvSpPr>
          <p:nvPr/>
        </p:nvSpPr>
        <p:spPr bwMode="auto">
          <a:xfrm>
            <a:off x="3359697" y="2692598"/>
            <a:ext cx="63351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 i="1">
                <a:solidFill>
                  <a:srgbClr val="000099"/>
                </a:solidFill>
                <a:latin typeface="Comic Sans MS" panose="030F0702030302020204" pitchFamily="66" charset="0"/>
              </a:rPr>
              <a:t>layer 2 frames from MAC address 22:A7:23:11:E1:02 should be forwarded to output port </a:t>
            </a:r>
            <a:r>
              <a:rPr lang="en-US" altLang="zh-CN" sz="2000">
                <a:solidFill>
                  <a:srgbClr val="000099"/>
                </a:solidFill>
                <a:latin typeface="Comic Sans MS" panose="030F0702030302020204" pitchFamily="66" charset="0"/>
              </a:rPr>
              <a:t>6 </a:t>
            </a:r>
          </a:p>
        </p:txBody>
      </p:sp>
      <p:sp>
        <p:nvSpPr>
          <p:cNvPr id="122896" name="Rectangle 28"/>
          <p:cNvSpPr>
            <a:spLocks/>
          </p:cNvSpPr>
          <p:nvPr/>
        </p:nvSpPr>
        <p:spPr bwMode="auto">
          <a:xfrm>
            <a:off x="2844801" y="2298700"/>
            <a:ext cx="6588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100">
                <a:solidFill>
                  <a:srgbClr val="0000FF"/>
                </a:solidFill>
                <a:cs typeface="Arial" panose="020B0604020202020204" pitchFamily="34" charset="0"/>
              </a:rPr>
              <a:t>22:A7:23:</a:t>
            </a:r>
          </a:p>
          <a:p>
            <a:pPr algn="ctr"/>
            <a:r>
              <a:rPr lang="en-US" altLang="zh-CN" sz="1100">
                <a:solidFill>
                  <a:srgbClr val="0000FF"/>
                </a:solidFill>
                <a:cs typeface="Arial" panose="020B0604020202020204" pitchFamily="34" charset="0"/>
              </a:rPr>
              <a:t>11:E1:02</a:t>
            </a:r>
          </a:p>
        </p:txBody>
      </p:sp>
      <p:sp>
        <p:nvSpPr>
          <p:cNvPr id="43" name="Rectangle 7"/>
          <p:cNvSpPr txBox="1">
            <a:spLocks noChangeArrowheads="1"/>
          </p:cNvSpPr>
          <p:nvPr/>
        </p:nvSpPr>
        <p:spPr>
          <a:xfrm>
            <a:off x="9120336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4.4 Generalized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Forward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and SDN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81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5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880046"/>
            <a:ext cx="4403972" cy="100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2057400" y="-1588"/>
            <a:ext cx="7772400" cy="1143001"/>
          </a:xfrm>
        </p:spPr>
        <p:txBody>
          <a:bodyPr/>
          <a:lstStyle/>
          <a:p>
            <a:r>
              <a:rPr lang="en-US" altLang="zh-CN" smtClean="0">
                <a:ea typeface="ＭＳ Ｐゴシック" panose="020B0600070205080204" pitchFamily="34" charset="-128"/>
              </a:rPr>
              <a:t>OpenFlow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1854200"/>
            <a:ext cx="38100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0"/>
              </a:spcAft>
              <a:buClr>
                <a:srgbClr val="000099"/>
              </a:buClr>
              <a:buSzPct val="85000"/>
              <a:defRPr/>
            </a:pPr>
            <a:r>
              <a:rPr lang="en-US" dirty="0"/>
              <a:t>Router</a:t>
            </a:r>
            <a:endParaRPr lang="en-US" sz="300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sz="2800" i="1" dirty="0">
                <a:solidFill>
                  <a:srgbClr val="000090"/>
                </a:solidFill>
              </a:rPr>
              <a:t>match: </a:t>
            </a:r>
            <a:r>
              <a:rPr lang="en-US" sz="2800" dirty="0"/>
              <a:t>longest destination IP prefix</a:t>
            </a:r>
            <a:endParaRPr lang="en-US" sz="2600" dirty="0">
              <a:ea typeface="ＭＳ Ｐゴシック" charset="0"/>
            </a:endParaRPr>
          </a:p>
          <a:p>
            <a:pPr lvl="1">
              <a:defRPr/>
            </a:pPr>
            <a:r>
              <a:rPr lang="en-US" sz="2800" i="1" dirty="0">
                <a:solidFill>
                  <a:srgbClr val="000090"/>
                </a:solidFill>
              </a:rPr>
              <a:t>action: </a:t>
            </a:r>
            <a:r>
              <a:rPr lang="en-US" sz="2800" dirty="0"/>
              <a:t>forward out a link</a:t>
            </a:r>
            <a:endParaRPr lang="en-US" sz="2600" dirty="0">
              <a:ea typeface="ＭＳ Ｐゴシック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  <a:buClr>
                <a:srgbClr val="000099"/>
              </a:buClr>
              <a:buSzPct val="85000"/>
              <a:defRPr/>
            </a:pPr>
            <a:r>
              <a:rPr lang="en-US" dirty="0"/>
              <a:t>Switch</a:t>
            </a:r>
            <a:endParaRPr lang="en-US" sz="300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sz="2800" i="1" dirty="0">
                <a:solidFill>
                  <a:srgbClr val="000090"/>
                </a:solidFill>
              </a:rPr>
              <a:t>match: </a:t>
            </a:r>
            <a:r>
              <a:rPr lang="en-US" sz="2800" dirty="0"/>
              <a:t>destination MAC address</a:t>
            </a:r>
            <a:endParaRPr lang="en-US" sz="2600" dirty="0">
              <a:ea typeface="ＭＳ Ｐゴシック" charset="0"/>
            </a:endParaRPr>
          </a:p>
          <a:p>
            <a:pPr lvl="1">
              <a:defRPr/>
            </a:pPr>
            <a:r>
              <a:rPr lang="en-US" sz="2800" i="1" dirty="0">
                <a:solidFill>
                  <a:srgbClr val="000090"/>
                </a:solidFill>
              </a:rPr>
              <a:t>action: </a:t>
            </a:r>
            <a:r>
              <a:rPr lang="en-US" sz="2800" dirty="0"/>
              <a:t>forward or flood</a:t>
            </a:r>
            <a:endParaRPr lang="en-US" sz="2600" dirty="0">
              <a:ea typeface="ＭＳ Ｐゴシック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19800" y="1874838"/>
            <a:ext cx="38100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0"/>
              </a:spcAft>
              <a:buClr>
                <a:srgbClr val="000099"/>
              </a:buClr>
              <a:buSzPct val="85000"/>
              <a:defRPr/>
            </a:pPr>
            <a:r>
              <a:rPr lang="en-US" dirty="0"/>
              <a:t>Firewall</a:t>
            </a:r>
            <a:endParaRPr lang="en-US" sz="300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sz="2800" i="1" dirty="0">
                <a:solidFill>
                  <a:srgbClr val="000090"/>
                </a:solidFill>
              </a:rPr>
              <a:t>match</a:t>
            </a:r>
            <a:r>
              <a:rPr lang="en-US" sz="2800" dirty="0"/>
              <a:t>: IP addresses and TCP/UDP port numbers</a:t>
            </a:r>
            <a:endParaRPr lang="en-US" sz="2600" dirty="0">
              <a:ea typeface="ＭＳ Ｐゴシック" charset="0"/>
            </a:endParaRPr>
          </a:p>
          <a:p>
            <a:pPr lvl="1">
              <a:defRPr/>
            </a:pPr>
            <a:r>
              <a:rPr lang="en-US" sz="2800" i="1" dirty="0">
                <a:solidFill>
                  <a:srgbClr val="000090"/>
                </a:solidFill>
              </a:rPr>
              <a:t>action: </a:t>
            </a:r>
            <a:r>
              <a:rPr lang="en-US" sz="2800" dirty="0"/>
              <a:t>permit or deny </a:t>
            </a:r>
            <a:endParaRPr lang="en-US" sz="2600" dirty="0">
              <a:ea typeface="ＭＳ Ｐゴシック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  <a:buClr>
                <a:srgbClr val="000099"/>
              </a:buClr>
              <a:buSzPct val="85000"/>
              <a:defRPr/>
            </a:pPr>
            <a:r>
              <a:rPr lang="en-US" dirty="0" smtClean="0"/>
              <a:t>NAT</a:t>
            </a:r>
            <a:endParaRPr lang="en-US" sz="300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sz="2800" i="1" dirty="0">
                <a:solidFill>
                  <a:srgbClr val="000090"/>
                </a:solidFill>
              </a:rPr>
              <a:t>match: </a:t>
            </a:r>
            <a:r>
              <a:rPr lang="en-US" sz="2800" dirty="0"/>
              <a:t>IP address and port</a:t>
            </a:r>
            <a:endParaRPr lang="en-US" sz="2600" dirty="0">
              <a:ea typeface="ＭＳ Ｐゴシック" charset="0"/>
            </a:endParaRPr>
          </a:p>
          <a:p>
            <a:pPr lvl="1">
              <a:defRPr/>
            </a:pPr>
            <a:r>
              <a:rPr lang="en-US" sz="2800" i="1" dirty="0">
                <a:solidFill>
                  <a:srgbClr val="000090"/>
                </a:solidFill>
              </a:rPr>
              <a:t>action: </a:t>
            </a:r>
            <a:r>
              <a:rPr lang="en-US" sz="2800" dirty="0"/>
              <a:t>rewrite address and port</a:t>
            </a:r>
            <a:endParaRPr lang="en-US" sz="2600" dirty="0">
              <a:ea typeface="ＭＳ Ｐゴシック" charset="0"/>
            </a:endParaRPr>
          </a:p>
          <a:p>
            <a:pPr marL="0">
              <a:spcBef>
                <a:spcPts val="0"/>
              </a:spcBef>
              <a:buFont typeface="Wingdings" charset="0"/>
              <a:buChar char="§"/>
              <a:defRPr/>
            </a:pPr>
            <a:endParaRPr lang="en-US" sz="3200" dirty="0"/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2028867" y="1225878"/>
            <a:ext cx="8603637" cy="44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800" i="1" dirty="0" err="1">
                <a:solidFill>
                  <a:srgbClr val="CC0000"/>
                </a:solidFill>
                <a:latin typeface="Comic Sans MS" panose="030F0702030302020204" pitchFamily="66" charset="0"/>
              </a:rPr>
              <a:t>match+action</a:t>
            </a:r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: </a:t>
            </a: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unifies different kinds of devices</a:t>
            </a:r>
            <a:endParaRPr lang="en-US" altLang="zh-CN" sz="2800" dirty="0">
              <a:solidFill>
                <a:srgbClr val="000099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120336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4.4 Generalized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Forward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and SDN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8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2162175" y="1263651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</a:rPr>
                  <a:t>IP Src = 10.3.*.*</a:t>
                </a:r>
              </a:p>
              <a:p>
                <a:r>
                  <a:rPr lang="en-US" altLang="zh-CN" sz="1600">
                    <a:solidFill>
                      <a:srgbClr val="0000FF"/>
                    </a:solidFill>
                  </a:rPr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</a:rPr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</a:rPr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</a:rPr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7480301" y="4510089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</a:rPr>
                  <a:t>ingress port = 2</a:t>
                </a:r>
              </a:p>
              <a:p>
                <a:r>
                  <a:rPr lang="en-US" altLang="zh-CN" sz="1600">
                    <a:solidFill>
                      <a:srgbClr val="0000FF"/>
                    </a:solidFill>
                  </a:rPr>
                  <a:t>IP Dst = 10.2.0.3</a:t>
                </a:r>
              </a:p>
              <a:p>
                <a:r>
                  <a:rPr lang="en-US" altLang="zh-CN" sz="1600">
                    <a:solidFill>
                      <a:srgbClr val="0000FF"/>
                    </a:solidFill>
                  </a:rPr>
                  <a:t>ingress port = 2</a:t>
                </a:r>
              </a:p>
              <a:p>
                <a:r>
                  <a:rPr lang="en-US" altLang="zh-CN" sz="1600">
                    <a:solidFill>
                      <a:srgbClr val="0000FF"/>
                    </a:solidFill>
                  </a:rPr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</a:rPr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</a:rPr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</a:rPr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</a:rPr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2111376" y="4570414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</a:rPr>
                  <a:t>ingress port = 1</a:t>
                </a:r>
              </a:p>
              <a:p>
                <a:r>
                  <a:rPr lang="en-US" altLang="zh-CN" sz="1600">
                    <a:solidFill>
                      <a:srgbClr val="0000FF"/>
                    </a:solidFill>
                  </a:rPr>
                  <a:t>IP Src = 10.3.*.*</a:t>
                </a:r>
              </a:p>
              <a:p>
                <a:r>
                  <a:rPr lang="en-US" altLang="zh-CN" sz="1600">
                    <a:solidFill>
                      <a:srgbClr val="0000FF"/>
                    </a:solidFill>
                  </a:rPr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</a:rPr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</a:rPr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</a:rPr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124932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81706"/>
            <a:ext cx="3727450" cy="8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3" name="Title 1"/>
          <p:cNvSpPr>
            <a:spLocks noGrp="1"/>
          </p:cNvSpPr>
          <p:nvPr>
            <p:ph type="title"/>
          </p:nvPr>
        </p:nvSpPr>
        <p:spPr>
          <a:xfrm>
            <a:off x="2057400" y="-1588"/>
            <a:ext cx="4017964" cy="1143001"/>
          </a:xfrm>
        </p:spPr>
        <p:txBody>
          <a:bodyPr/>
          <a:lstStyle/>
          <a:p>
            <a:r>
              <a:rPr lang="en-US" altLang="zh-CN" dirty="0" err="1" smtClean="0">
                <a:ea typeface="ＭＳ Ｐゴシック" panose="020B0600070205080204" pitchFamily="34" charset="-128"/>
              </a:rPr>
              <a:t>OpenFlow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 example</a:t>
            </a:r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5284788" y="2562226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5564189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5365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5486401" y="3154364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5434013" y="4567239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8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3879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4943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4024314" y="4548189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Host h1</a:t>
            </a:r>
          </a:p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10.1.0.1</a:t>
            </a:r>
          </a:p>
          <a:p>
            <a:pPr algn="ctr"/>
            <a:endParaRPr lang="en-US" altLang="zh-CN" sz="14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5626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Host h2</a:t>
            </a:r>
          </a:p>
          <a:p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10.1.0.2</a:t>
            </a:r>
          </a:p>
          <a:p>
            <a:endParaRPr lang="en-US" altLang="zh-CN" sz="18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132639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86701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8093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6615114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8851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Host h4</a:t>
            </a:r>
          </a:p>
          <a:p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10.2.0.4</a:t>
            </a:r>
          </a:p>
          <a:p>
            <a:endParaRPr lang="en-US" altLang="zh-CN" sz="18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6505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Host h3</a:t>
            </a:r>
          </a:p>
          <a:p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10.2.0.3</a:t>
            </a:r>
          </a:p>
          <a:p>
            <a:endParaRPr lang="en-US" altLang="zh-CN" sz="180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489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467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4986339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3932239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4021139" y="2959101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Host h5</a:t>
            </a:r>
          </a:p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5429251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FF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7589839" y="3976689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FF"/>
                </a:solidFill>
                <a:cs typeface="Arial" panose="020B0604020202020204" pitchFamily="34" charset="0"/>
              </a:rPr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5646739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FF"/>
                </a:solidFill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5486400" y="2871789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6964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5257801" y="2173289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4789488" y="2419351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5157789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5635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5160964" y="4006851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4803775" y="4276726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5186364" y="4624389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5694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6951664" y="4089401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6923089" y="4437064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7289801" y="4641851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7848600" y="4394201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5715001" y="1639889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Host h6</a:t>
            </a:r>
          </a:p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5035550" y="4257676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7135814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5086350" y="2403476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6" name="Group 88"/>
          <p:cNvGrpSpPr>
            <a:grpSpLocks/>
          </p:cNvGrpSpPr>
          <p:nvPr/>
        </p:nvGrpSpPr>
        <p:grpSpPr bwMode="auto">
          <a:xfrm>
            <a:off x="6540500" y="1862139"/>
            <a:ext cx="1270000" cy="1482725"/>
            <a:chOff x="5418667" y="1587500"/>
            <a:chExt cx="1270000" cy="1481667"/>
          </a:xfrm>
        </p:grpSpPr>
        <p:grpSp>
          <p:nvGrpSpPr>
            <p:cNvPr id="124978" name="Group 79"/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124980" name="Group 950"/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124983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24984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985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24986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24987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4988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25013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014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4989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4990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25011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012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4991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992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4993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25009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010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4994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grpSp>
              <p:nvGrpSpPr>
                <p:cNvPr id="124995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25007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008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24996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997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24998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24999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000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25001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002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003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004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005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006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24981" name="Picture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82" name="TextBox 149"/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400">
                    <a:solidFill>
                      <a:srgbClr val="0000FF"/>
                    </a:solidFill>
                    <a:cs typeface="Arial" panose="020B0604020202020204" pitchFamily="34" charset="0"/>
                  </a:rPr>
                  <a:t>controller</a:t>
                </a:r>
              </a:p>
              <a:p>
                <a:endParaRPr lang="en-US" altLang="zh-CN" sz="1800">
                  <a:solidFill>
                    <a:srgbClr val="0000FF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4979" name="Rectangle 82"/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chemeClr val="bg1">
                <a:alpha val="6588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7132639" y="317501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 dirty="0">
                <a:solidFill>
                  <a:srgbClr val="CC0000"/>
                </a:solidFill>
              </a:rPr>
              <a:t>Example: </a:t>
            </a:r>
            <a:r>
              <a:rPr lang="en-US" altLang="zh-CN" sz="2000" dirty="0">
                <a:solidFill>
                  <a:srgbClr val="000099"/>
                </a:solidFill>
              </a:rPr>
              <a:t>datagrams from hosts h5 and h6 should be sent to h3 or h4, via s1 and from there to s2</a:t>
            </a:r>
          </a:p>
        </p:txBody>
      </p:sp>
      <p:sp>
        <p:nvSpPr>
          <p:cNvPr id="164" name="Rectangle 7"/>
          <p:cNvSpPr txBox="1">
            <a:spLocks noChangeArrowheads="1"/>
          </p:cNvSpPr>
          <p:nvPr/>
        </p:nvSpPr>
        <p:spPr>
          <a:xfrm>
            <a:off x="9120336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4.4 Generalized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Forward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and SDN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0"/>
              </a:spcAft>
              <a:buClr>
                <a:srgbClr val="000099"/>
              </a:buClr>
              <a:buSzPct val="85000"/>
              <a:defRPr/>
            </a:pPr>
            <a:r>
              <a:rPr lang="en-US" sz="3000" dirty="0" smtClean="0">
                <a:ea typeface="宋体" panose="02010600030101010101" pitchFamily="2" charset="-122"/>
              </a:rPr>
              <a:t>Overview </a:t>
            </a:r>
            <a:r>
              <a:rPr lang="en-US" sz="3000" dirty="0">
                <a:ea typeface="宋体" panose="02010600030101010101" pitchFamily="2" charset="-122"/>
              </a:rPr>
              <a:t>of Network layer</a:t>
            </a:r>
            <a:r>
              <a:rPr lang="en-US" sz="3000" dirty="0" smtClean="0">
                <a:ea typeface="宋体" panose="02010600030101010101" pitchFamily="2" charset="-122"/>
              </a:rPr>
              <a:t>:</a:t>
            </a:r>
            <a:endParaRPr lang="en-US" sz="30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data plane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control plane</a:t>
            </a:r>
          </a:p>
          <a:p>
            <a:pPr>
              <a:spcAft>
                <a:spcPts val="0"/>
              </a:spcAft>
              <a:buClr>
                <a:srgbClr val="000099"/>
              </a:buClr>
              <a:buSzPct val="85000"/>
              <a:defRPr/>
            </a:pPr>
            <a:r>
              <a:rPr lang="en-US" sz="3000" dirty="0" smtClean="0">
                <a:ea typeface="宋体" panose="02010600030101010101" pitchFamily="2" charset="-122"/>
              </a:rPr>
              <a:t>What's </a:t>
            </a:r>
            <a:r>
              <a:rPr lang="en-US" sz="3000" dirty="0">
                <a:ea typeface="宋体" panose="02010600030101010101" pitchFamily="2" charset="-122"/>
              </a:rPr>
              <a:t>inside a router</a:t>
            </a:r>
          </a:p>
          <a:p>
            <a:pPr>
              <a:spcAft>
                <a:spcPts val="0"/>
              </a:spcAft>
              <a:buClr>
                <a:srgbClr val="000099"/>
              </a:buClr>
              <a:buSzPct val="85000"/>
              <a:defRPr/>
            </a:pPr>
            <a:r>
              <a:rPr lang="en-US" sz="3000" dirty="0" smtClean="0">
                <a:ea typeface="宋体" panose="02010600030101010101" pitchFamily="2" charset="-122"/>
              </a:rPr>
              <a:t>IP</a:t>
            </a:r>
            <a:r>
              <a:rPr lang="en-US" sz="3000" dirty="0">
                <a:ea typeface="宋体" panose="02010600030101010101" pitchFamily="2" charset="-122"/>
              </a:rPr>
              <a:t>: Internet Protocol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datagram format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fragmentation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IPv4 addressing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network address translation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IPv6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836712"/>
            <a:ext cx="3894583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4 summary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Aft>
                <a:spcPts val="0"/>
              </a:spcAft>
              <a:buClr>
                <a:srgbClr val="000099"/>
              </a:buClr>
              <a:buSzPct val="85000"/>
              <a:defRPr/>
            </a:pPr>
            <a:r>
              <a:rPr lang="en-US" dirty="0" smtClean="0">
                <a:ea typeface="宋体" panose="02010600030101010101" pitchFamily="2" charset="-122"/>
              </a:rPr>
              <a:t>Generalized </a:t>
            </a:r>
            <a:r>
              <a:rPr lang="en-US" dirty="0">
                <a:ea typeface="宋体" panose="02010600030101010101" pitchFamily="2" charset="-122"/>
              </a:rPr>
              <a:t>Forward and SDN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ＭＳ Ｐゴシック" charset="0"/>
              </a:rPr>
              <a:t>match plus action</a:t>
            </a:r>
            <a:endParaRPr lang="en-US" dirty="0">
              <a:ea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err="1">
                <a:ea typeface="ＭＳ Ｐゴシック" charset="0"/>
              </a:rPr>
              <a:t>OpenFlow</a:t>
            </a:r>
            <a:r>
              <a:rPr lang="en-US" dirty="0">
                <a:ea typeface="ＭＳ Ｐゴシック" charset="0"/>
              </a:rPr>
              <a:t>  example</a:t>
            </a:r>
          </a:p>
          <a:p>
            <a:pPr marL="512763" indent="-512763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smtClean="0">
                <a:solidFill>
                  <a:srgbClr val="FF0000"/>
                </a:solidFill>
                <a:cs typeface="Arial" panose="020B0604020202020204" pitchFamily="34" charset="0"/>
              </a:rPr>
              <a:t>- the data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095756"/>
            <a:ext cx="8305106" cy="11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1" y="228600"/>
            <a:ext cx="830510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Network layer: data plane, control plane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504" y="1499828"/>
            <a:ext cx="4199631" cy="4648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Data plane</a:t>
            </a:r>
          </a:p>
          <a:p>
            <a:pPr>
              <a:lnSpc>
                <a:spcPct val="80000"/>
              </a:lnSpc>
              <a:spcAft>
                <a:spcPct val="0"/>
              </a:spcAft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local, per-router function</a:t>
            </a:r>
          </a:p>
          <a:p>
            <a:pPr>
              <a:lnSpc>
                <a:spcPct val="80000"/>
              </a:lnSpc>
              <a:spcAft>
                <a:spcPct val="0"/>
              </a:spcAft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determines how datagram arriving on router input port is forwarded to router output port</a:t>
            </a:r>
          </a:p>
          <a:p>
            <a:pPr>
              <a:lnSpc>
                <a:spcPct val="80000"/>
              </a:lnSpc>
              <a:spcAft>
                <a:spcPct val="0"/>
              </a:spcAft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forwarding function</a:t>
            </a:r>
          </a:p>
          <a:p>
            <a:pPr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202705" y="1574949"/>
            <a:ext cx="4789839" cy="484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Comic Sans MS" panose="030F0702030302020204" pitchFamily="66" charset="0"/>
              </a:rPr>
              <a:t>Control plane</a:t>
            </a:r>
          </a:p>
          <a:p>
            <a:pPr eaLnBrk="1" hangingPunct="1">
              <a:lnSpc>
                <a:spcPct val="80000"/>
              </a:lnSpc>
              <a:buClrTx/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network-wide logic</a:t>
            </a:r>
          </a:p>
          <a:p>
            <a:pPr eaLnBrk="1" hangingPunct="1">
              <a:lnSpc>
                <a:spcPct val="80000"/>
              </a:lnSpc>
              <a:buClrTx/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determines how datagram is routed among routers along end-end path from source host to destination host</a:t>
            </a:r>
          </a:p>
          <a:p>
            <a:pPr eaLnBrk="1" hangingPunct="1">
              <a:lnSpc>
                <a:spcPct val="80000"/>
              </a:lnSpc>
              <a:buClrTx/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two control-plane approaches: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FontTx/>
              <a:buChar char="–"/>
              <a:defRPr/>
            </a:pPr>
            <a:r>
              <a:rPr lang="en-US" sz="2000" i="1" dirty="0">
                <a:solidFill>
                  <a:srgbClr val="0000FF"/>
                </a:solidFill>
                <a:latin typeface="Comic Sans MS" panose="030F0702030302020204" pitchFamily="66" charset="0"/>
              </a:rPr>
              <a:t>traditional routing algorithms: 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implemented in routers</a:t>
            </a:r>
            <a:endParaRPr lang="en-US" sz="2200" i="1" dirty="0">
              <a:solidFill>
                <a:srgbClr val="0000FF"/>
              </a:solidFill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FontTx/>
              <a:buChar char="–"/>
              <a:defRPr/>
            </a:pPr>
            <a:r>
              <a:rPr lang="en-US" sz="2000" i="1" dirty="0">
                <a:solidFill>
                  <a:srgbClr val="0000FF"/>
                </a:solidFill>
                <a:latin typeface="Comic Sans MS" panose="030F0702030302020204" pitchFamily="66" charset="0"/>
              </a:rPr>
              <a:t>software-defined networking (SDN)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: 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implemented in (remote) servers</a:t>
            </a:r>
            <a:endParaRPr lang="en-US" sz="2200" i="1" dirty="0">
              <a:solidFill>
                <a:srgbClr val="0000FF"/>
              </a:solidFill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Font typeface="Wingdings" charset="0"/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46085" name="Group 8"/>
          <p:cNvGrpSpPr>
            <a:grpSpLocks/>
          </p:cNvGrpSpPr>
          <p:nvPr/>
        </p:nvGrpSpPr>
        <p:grpSpPr bwMode="auto">
          <a:xfrm>
            <a:off x="2236663" y="4870598"/>
            <a:ext cx="3643313" cy="1582738"/>
            <a:chOff x="842050" y="4767952"/>
            <a:chExt cx="3644169" cy="1582996"/>
          </a:xfrm>
        </p:grpSpPr>
        <p:sp>
          <p:nvSpPr>
            <p:cNvPr id="10" name="Freeform 2"/>
            <p:cNvSpPr>
              <a:spLocks/>
            </p:cNvSpPr>
            <p:nvPr/>
          </p:nvSpPr>
          <p:spPr bwMode="auto">
            <a:xfrm>
              <a:off x="2591886" y="5436399"/>
              <a:ext cx="1894333" cy="914549"/>
            </a:xfrm>
            <a:custGeom>
              <a:avLst/>
              <a:gdLst>
                <a:gd name="T0" fmla="*/ 1611 w 10001"/>
                <a:gd name="T1" fmla="*/ 374679 h 10125"/>
                <a:gd name="T2" fmla="*/ 287991 w 10001"/>
                <a:gd name="T3" fmla="*/ 147961 h 10125"/>
                <a:gd name="T4" fmla="*/ 1260716 w 10001"/>
                <a:gd name="T5" fmla="*/ 93322 h 10125"/>
                <a:gd name="T6" fmla="*/ 2011909 w 10001"/>
                <a:gd name="T7" fmla="*/ 0 h 10125"/>
                <a:gd name="T8" fmla="*/ 2706712 w 10001"/>
                <a:gd name="T9" fmla="*/ 93600 h 10125"/>
                <a:gd name="T10" fmla="*/ 3255305 w 10001"/>
                <a:gd name="T11" fmla="*/ 46104 h 10125"/>
                <a:gd name="T12" fmla="*/ 4023415 w 10001"/>
                <a:gd name="T13" fmla="*/ 277276 h 10125"/>
                <a:gd name="T14" fmla="*/ 3463544 w 10001"/>
                <a:gd name="T15" fmla="*/ 630526 h 10125"/>
                <a:gd name="T16" fmla="*/ 2817478 w 10001"/>
                <a:gd name="T17" fmla="*/ 864758 h 10125"/>
                <a:gd name="T18" fmla="*/ 2137577 w 10001"/>
                <a:gd name="T19" fmla="*/ 820324 h 10125"/>
                <a:gd name="T20" fmla="*/ 1760571 w 10001"/>
                <a:gd name="T21" fmla="*/ 919490 h 10125"/>
                <a:gd name="T22" fmla="*/ 1264743 w 10001"/>
                <a:gd name="T23" fmla="*/ 929416 h 10125"/>
                <a:gd name="T24" fmla="*/ 877667 w 10001"/>
                <a:gd name="T25" fmla="*/ 732382 h 10125"/>
                <a:gd name="T26" fmla="*/ 478105 w 10001"/>
                <a:gd name="T27" fmla="*/ 695276 h 10125"/>
                <a:gd name="T28" fmla="*/ 1611 w 10001"/>
                <a:gd name="T29" fmla="*/ 374679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/>
                </a:gs>
                <a:gs pos="100000">
                  <a:srgbClr val="FFFFFF"/>
                </a:gs>
                <a:gs pos="5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261968" y="5558656"/>
              <a:ext cx="500180" cy="15718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11121" y="5774591"/>
              <a:ext cx="862215" cy="10479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23824" y="5880971"/>
              <a:ext cx="714543" cy="27468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283479" y="5801583"/>
              <a:ext cx="1506892" cy="158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093" name="TextBox 265"/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9689" cy="277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6094" name="TextBox 281"/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9689" cy="277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6095" name="TextBox 282"/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9689" cy="277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grpSp>
          <p:nvGrpSpPr>
            <p:cNvPr id="46096" name="Group 5"/>
            <p:cNvGrpSpPr>
              <a:grpSpLocks/>
            </p:cNvGrpSpPr>
            <p:nvPr/>
          </p:nvGrpSpPr>
          <p:grpSpPr bwMode="auto">
            <a:xfrm>
              <a:off x="938213" y="5237164"/>
              <a:ext cx="1616075" cy="524196"/>
              <a:chOff x="-4079003" y="2717403"/>
              <a:chExt cx="1616718" cy="525393"/>
            </a:xfrm>
          </p:grpSpPr>
          <p:sp>
            <p:nvSpPr>
              <p:cNvPr id="46109" name="Rectangle 97"/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10" name="Rectangle 98"/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11" name="Line 99"/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6112" name="Rectangle 104"/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13" name="Text Box 105"/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01994" cy="277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accent4"/>
                    </a:solidFill>
                  </a:rPr>
                  <a:t>0111</a:t>
                </a:r>
              </a:p>
            </p:txBody>
          </p:sp>
          <p:sp>
            <p:nvSpPr>
              <p:cNvPr id="46114" name="Line 119"/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46097" name="TextBox 6"/>
            <p:cNvSpPr txBox="1">
              <a:spLocks noChangeArrowheads="1"/>
            </p:cNvSpPr>
            <p:nvPr/>
          </p:nvSpPr>
          <p:spPr bwMode="auto">
            <a:xfrm>
              <a:off x="842050" y="4767952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 dirty="0">
                  <a:solidFill>
                    <a:srgbClr val="000099"/>
                  </a:solidFill>
                </a:rPr>
                <a:t>values in arriving </a:t>
              </a:r>
            </a:p>
            <a:p>
              <a:r>
                <a:rPr lang="en-US" altLang="zh-CN" sz="1400" dirty="0">
                  <a:solidFill>
                    <a:srgbClr val="000099"/>
                  </a:solidFill>
                </a:rPr>
                <a:t>packet header</a:t>
              </a:r>
              <a:endParaRPr lang="en-US" altLang="zh-CN" sz="1800" dirty="0">
                <a:solidFill>
                  <a:srgbClr val="000099"/>
                </a:solidFill>
              </a:endParaRPr>
            </a:p>
          </p:txBody>
        </p:sp>
        <p:grpSp>
          <p:nvGrpSpPr>
            <p:cNvPr id="46098" name="Group 357"/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rgbClr val="000099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2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rgbClr val="000099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cxnSpLocks noChangeShapeType="1"/>
                <a:endCxn id="24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Straight Connector 29"/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099" name="Freeform 120"/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36" name="Rectangle 7"/>
          <p:cNvSpPr txBox="1">
            <a:spLocks noChangeArrowheads="1"/>
          </p:cNvSpPr>
          <p:nvPr/>
        </p:nvSpPr>
        <p:spPr>
          <a:xfrm>
            <a:off x="10344472" y="6624784"/>
            <a:ext cx="144016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4.1 Overview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4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</a:p>
        </p:txBody>
      </p:sp>
      <p:sp>
        <p:nvSpPr>
          <p:cNvPr id="64515" name="文本占位符 645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"/>
            </a:pPr>
            <a:r>
              <a:rPr lang="zh-CN" altLang="en-US" sz="2600" dirty="0" smtClean="0">
                <a:latin typeface="+mj-ea"/>
                <a:ea typeface="+mj-ea"/>
                <a:sym typeface="+mn-ea"/>
              </a:rPr>
              <a:t>选做</a:t>
            </a:r>
            <a:r>
              <a:rPr lang="en-US" altLang="zh-CN" sz="2600" dirty="0" smtClean="0">
                <a:latin typeface="+mj-ea"/>
                <a:ea typeface="+mj-ea"/>
                <a:sym typeface="+mn-ea"/>
              </a:rPr>
              <a:t>5</a:t>
            </a:r>
            <a:r>
              <a:rPr lang="zh-CN" altLang="en-US" sz="2600" dirty="0" smtClean="0">
                <a:latin typeface="+mj-ea"/>
                <a:ea typeface="+mj-ea"/>
                <a:sym typeface="+mn-ea"/>
              </a:rPr>
              <a:t>道</a:t>
            </a:r>
            <a:endParaRPr lang="en-US" altLang="zh-CN" sz="2600" dirty="0" smtClean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zh-CN" altLang="en-US" sz="2600" dirty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smtClean="0">
                <a:solidFill>
                  <a:srgbClr val="FF0000"/>
                </a:solidFill>
                <a:cs typeface="Arial" panose="020B0604020202020204" pitchFamily="34" charset="0"/>
              </a:rPr>
              <a:t>- the data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59" y="875735"/>
            <a:ext cx="5343153" cy="10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Freeform 2"/>
          <p:cNvSpPr>
            <a:spLocks/>
          </p:cNvSpPr>
          <p:nvPr/>
        </p:nvSpPr>
        <p:spPr bwMode="auto">
          <a:xfrm>
            <a:off x="4116389" y="5437188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46625" y="558958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35501" y="5775325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48201" y="5881689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665789" y="6075363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26189" y="5621339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10225" y="5775325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37376" y="5803901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80125" y="5589588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/>
          <p:cNvGrpSpPr>
            <a:grpSpLocks/>
          </p:cNvGrpSpPr>
          <p:nvPr/>
        </p:nvGrpSpPr>
        <p:grpSpPr bwMode="auto">
          <a:xfrm>
            <a:off x="5205413" y="6015039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0" name="Oval 31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5" name="Freeform 324"/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26" name="Freeform 325"/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27" name="Freeform 326"/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cxnSp>
          <p:nvCxnSpPr>
            <p:cNvPr id="322" name="Straight Connector 321"/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/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/>
          <p:cNvGrpSpPr>
            <a:grpSpLocks/>
          </p:cNvGrpSpPr>
          <p:nvPr/>
        </p:nvGrpSpPr>
        <p:grpSpPr bwMode="auto">
          <a:xfrm>
            <a:off x="5900738" y="5473700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4" name="Freeform 333"/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5" name="Freeform 334"/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336" name="Straight Connector 335"/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/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/>
          <p:cNvGrpSpPr>
            <a:grpSpLocks/>
          </p:cNvGrpSpPr>
          <p:nvPr/>
        </p:nvGrpSpPr>
        <p:grpSpPr bwMode="auto">
          <a:xfrm>
            <a:off x="6543676" y="5927725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4" name="Freeform 343"/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5" name="Freeform 344"/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346" name="Straight Connector 345"/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/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/>
          <p:cNvGrpSpPr>
            <a:grpSpLocks/>
          </p:cNvGrpSpPr>
          <p:nvPr/>
        </p:nvGrpSpPr>
        <p:grpSpPr bwMode="auto">
          <a:xfrm>
            <a:off x="7265988" y="5613400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4" name="Freeform 353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5" name="Freeform 354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356" name="Straight Connector 355"/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3281363" y="2330450"/>
            <a:ext cx="5270500" cy="3805238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/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373"/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374"/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376" name="Straight Connector 375"/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/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383"/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384"/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386" name="Straight Connector 385"/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/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462"/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463"/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465" name="Straight Connector 464"/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/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492" name="Freeform 491"/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493" name="Freeform 492"/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494" name="Straight Connector 493"/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/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21" name="Freeform 520"/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22" name="Freeform 521"/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523" name="Straight Connector 522"/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sp>
        <p:nvSpPr>
          <p:cNvPr id="47120" name="Text Box 167"/>
          <p:cNvSpPr txBox="1">
            <a:spLocks noChangeArrowheads="1"/>
          </p:cNvSpPr>
          <p:nvPr/>
        </p:nvSpPr>
        <p:spPr bwMode="auto">
          <a:xfrm>
            <a:off x="2087564" y="277813"/>
            <a:ext cx="53976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Per-router control plane</a:t>
            </a:r>
          </a:p>
        </p:txBody>
      </p:sp>
      <p:grpSp>
        <p:nvGrpSpPr>
          <p:cNvPr id="229" name="Group 228"/>
          <p:cNvGrpSpPr>
            <a:grpSpLocks/>
          </p:cNvGrpSpPr>
          <p:nvPr/>
        </p:nvGrpSpPr>
        <p:grpSpPr bwMode="auto">
          <a:xfrm>
            <a:off x="3352800" y="2686051"/>
            <a:ext cx="5111750" cy="879475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/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zh-CN" sz="1400" dirty="0">
                  <a:solidFill>
                    <a:srgbClr val="FFFF00"/>
                  </a:solidFill>
                </a:rPr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zh-CN" sz="1400" dirty="0">
                  <a:solidFill>
                    <a:srgbClr val="FFFF00"/>
                  </a:solidFill>
                </a:rPr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22" name="TextBox 257"/>
          <p:cNvSpPr txBox="1">
            <a:spLocks noChangeArrowheads="1"/>
          </p:cNvSpPr>
          <p:nvPr/>
        </p:nvSpPr>
        <p:spPr bwMode="auto">
          <a:xfrm>
            <a:off x="2159001" y="1154113"/>
            <a:ext cx="81581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</a:rPr>
              <a:t>Individual routing algorithm components </a:t>
            </a:r>
            <a:r>
              <a:rPr lang="en-US" altLang="zh-CN" i="1" dirty="0">
                <a:solidFill>
                  <a:srgbClr val="0000FF"/>
                </a:solidFill>
              </a:rPr>
              <a:t>in each and every router</a:t>
            </a:r>
            <a:r>
              <a:rPr lang="en-US" altLang="zh-CN" i="1" dirty="0">
                <a:solidFill>
                  <a:srgbClr val="000099"/>
                </a:solidFill>
              </a:rPr>
              <a:t> </a:t>
            </a:r>
            <a:r>
              <a:rPr lang="en-US" altLang="zh-CN" dirty="0">
                <a:solidFill>
                  <a:srgbClr val="000099"/>
                </a:solidFill>
              </a:rPr>
              <a:t>interact in the control plane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081338" y="3074988"/>
            <a:ext cx="6382224" cy="1053316"/>
            <a:chOff x="1557338" y="3074988"/>
            <a:chExt cx="6382224" cy="1053316"/>
          </a:xfrm>
        </p:grpSpPr>
        <p:sp>
          <p:nvSpPr>
            <p:cNvPr id="47178" name="TextBox 232"/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zh-CN" sz="1400">
                  <a:solidFill>
                    <a:srgbClr val="0000FF"/>
                  </a:solidFill>
                </a:rPr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zh-CN" sz="1400">
                  <a:solidFill>
                    <a:srgbClr val="0000FF"/>
                  </a:solidFill>
                </a:rPr>
                <a:t>plane</a:t>
              </a:r>
            </a:p>
          </p:txBody>
        </p:sp>
        <p:sp>
          <p:nvSpPr>
            <p:cNvPr id="47179" name="TextBox 233"/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zh-CN" sz="1400" dirty="0">
                  <a:solidFill>
                    <a:srgbClr val="0000FF"/>
                  </a:solidFill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zh-CN" sz="1400" dirty="0">
                  <a:solidFill>
                    <a:srgbClr val="0000FF"/>
                  </a:solidFill>
                </a:rPr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352800" y="3702051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/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806826" y="2882901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/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/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/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27" name="Straight Connector 226"/>
          <p:cNvCxnSpPr/>
          <p:nvPr/>
        </p:nvCxnSpPr>
        <p:spPr>
          <a:xfrm flipH="1">
            <a:off x="2806701" y="5802314"/>
            <a:ext cx="1508125" cy="158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29" name="TextBox 265"/>
          <p:cNvSpPr txBox="1">
            <a:spLocks noChangeArrowheads="1"/>
          </p:cNvSpPr>
          <p:nvPr/>
        </p:nvSpPr>
        <p:spPr bwMode="auto">
          <a:xfrm>
            <a:off x="4722813" y="547370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47130" name="TextBox 281"/>
          <p:cNvSpPr txBox="1">
            <a:spLocks noChangeArrowheads="1"/>
          </p:cNvSpPr>
          <p:nvPr/>
        </p:nvSpPr>
        <p:spPr bwMode="auto">
          <a:xfrm>
            <a:off x="4897438" y="576103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FFFF00"/>
                </a:solidFill>
              </a:rPr>
              <a:t>2</a:t>
            </a:r>
          </a:p>
        </p:txBody>
      </p:sp>
      <p:grpSp>
        <p:nvGrpSpPr>
          <p:cNvPr id="47131" name="Group 5"/>
          <p:cNvGrpSpPr>
            <a:grpSpLocks/>
          </p:cNvGrpSpPr>
          <p:nvPr/>
        </p:nvGrpSpPr>
        <p:grpSpPr bwMode="auto">
          <a:xfrm>
            <a:off x="2462214" y="5237164"/>
            <a:ext cx="1616075" cy="524151"/>
            <a:chOff x="-4079003" y="2717403"/>
            <a:chExt cx="1616718" cy="525348"/>
          </a:xfrm>
        </p:grpSpPr>
        <p:sp>
          <p:nvSpPr>
            <p:cNvPr id="47145" name="Rectangle 97"/>
            <p:cNvSpPr>
              <a:spLocks noChangeArrowheads="1"/>
            </p:cNvSpPr>
            <p:nvPr/>
          </p:nvSpPr>
          <p:spPr bwMode="auto">
            <a:xfrm>
              <a:off x="-4052413" y="2965119"/>
              <a:ext cx="1290538" cy="2087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FFFF00"/>
                </a:solidFill>
              </a:endParaRPr>
            </a:p>
          </p:txBody>
        </p:sp>
        <p:sp>
          <p:nvSpPr>
            <p:cNvPr id="47146" name="Rectangle 98"/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FFFF00"/>
                </a:solidFill>
              </a:endParaRPr>
            </a:p>
          </p:txBody>
        </p:sp>
        <p:sp>
          <p:nvSpPr>
            <p:cNvPr id="47147" name="Line 99"/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47148" name="Rectangle 104"/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FFFF00"/>
                </a:solidFill>
              </a:endParaRPr>
            </a:p>
          </p:txBody>
        </p:sp>
        <p:sp>
          <p:nvSpPr>
            <p:cNvPr id="47149" name="Text Box 105"/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01876" cy="277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FF00"/>
                  </a:solidFill>
                </a:rPr>
                <a:t>0111</a:t>
              </a:r>
            </a:p>
          </p:txBody>
        </p:sp>
        <p:sp>
          <p:nvSpPr>
            <p:cNvPr id="47150" name="Line 119"/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47132" name="Freeform 120"/>
          <p:cNvSpPr>
            <a:spLocks/>
          </p:cNvSpPr>
          <p:nvPr/>
        </p:nvSpPr>
        <p:spPr bwMode="auto">
          <a:xfrm>
            <a:off x="4017963" y="5668963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grpSp>
        <p:nvGrpSpPr>
          <p:cNvPr id="47133" name="Group 357"/>
          <p:cNvGrpSpPr>
            <a:grpSpLocks/>
          </p:cNvGrpSpPr>
          <p:nvPr/>
        </p:nvGrpSpPr>
        <p:grpSpPr bwMode="auto">
          <a:xfrm>
            <a:off x="4238625" y="5659439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1" name="Oval 36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3" name="Freeform 362"/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64" name="Freeform 363"/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65" name="Freeform 364"/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cxnSp>
          <p:nvCxnSpPr>
            <p:cNvPr id="366" name="Straight Connector 365"/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/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/>
          <p:cNvSpPr txBox="1">
            <a:spLocks noChangeArrowheads="1"/>
          </p:cNvSpPr>
          <p:nvPr/>
        </p:nvSpPr>
        <p:spPr bwMode="auto">
          <a:xfrm>
            <a:off x="1720851" y="4903789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 dirty="0">
                <a:solidFill>
                  <a:srgbClr val="0000FF"/>
                </a:solidFill>
              </a:rPr>
              <a:t>values in arriving 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packet header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  <p:sp>
        <p:nvSpPr>
          <p:cNvPr id="47135" name="TextBox 282"/>
          <p:cNvSpPr txBox="1">
            <a:spLocks noChangeArrowheads="1"/>
          </p:cNvSpPr>
          <p:nvPr/>
        </p:nvSpPr>
        <p:spPr bwMode="auto">
          <a:xfrm>
            <a:off x="4592638" y="586263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47" name="Rectangle 7"/>
          <p:cNvSpPr txBox="1">
            <a:spLocks noChangeArrowheads="1"/>
          </p:cNvSpPr>
          <p:nvPr/>
        </p:nvSpPr>
        <p:spPr>
          <a:xfrm>
            <a:off x="10344472" y="6624784"/>
            <a:ext cx="144016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4.1 Overview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1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12731</TotalTime>
  <Words>6267</Words>
  <Application>Microsoft Office PowerPoint</Application>
  <PresentationFormat>宽屏</PresentationFormat>
  <Paragraphs>1847</Paragraphs>
  <Slides>80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9" baseType="lpstr">
      <vt:lpstr>ＭＳ Ｐゴシック</vt:lpstr>
      <vt:lpstr>ＭＳ Ｐゴシック</vt:lpstr>
      <vt:lpstr>Stone Sans</vt:lpstr>
      <vt:lpstr>ヒラギノ角ゴ Pro W3</vt:lpstr>
      <vt:lpstr>宋体</vt:lpstr>
      <vt:lpstr>微软雅黑</vt:lpstr>
      <vt:lpstr>Arial</vt:lpstr>
      <vt:lpstr>Arial Black</vt:lpstr>
      <vt:lpstr>Calibri</vt:lpstr>
      <vt:lpstr>Cambria Math</vt:lpstr>
      <vt:lpstr>Comic Sans MS</vt:lpstr>
      <vt:lpstr>Courier New</vt:lpstr>
      <vt:lpstr>Gill Sans MT</vt:lpstr>
      <vt:lpstr>Tahoma</vt:lpstr>
      <vt:lpstr>Times</vt:lpstr>
      <vt:lpstr>Times New Roman</vt:lpstr>
      <vt:lpstr>Wingdings</vt:lpstr>
      <vt:lpstr>ZapfDingbats</vt:lpstr>
      <vt:lpstr>INPAGE</vt:lpstr>
      <vt:lpstr>a problem from whu postgraduate entrance examination2019</vt:lpstr>
      <vt:lpstr>Chapter 4 Network Layer: The Data Plane</vt:lpstr>
      <vt:lpstr>Chapter 4 Network Layer</vt:lpstr>
      <vt:lpstr>PowerPoint 演示文稿</vt:lpstr>
      <vt:lpstr>PowerPoint 演示文稿</vt:lpstr>
      <vt:lpstr>Network layer</vt:lpstr>
      <vt:lpstr>Two key network-layer functions</vt:lpstr>
      <vt:lpstr>Network layer: data plane, control plane</vt:lpstr>
      <vt:lpstr>PowerPoint 演示文稿</vt:lpstr>
      <vt:lpstr>PowerPoint 演示文稿</vt:lpstr>
      <vt:lpstr>Network service model</vt:lpstr>
      <vt:lpstr>Network layer service models:</vt:lpstr>
      <vt:lpstr>PowerPoint 演示文稿</vt:lpstr>
      <vt:lpstr>Router architecture overview</vt:lpstr>
      <vt:lpstr>Input port functions</vt:lpstr>
      <vt:lpstr>Input port functions</vt:lpstr>
      <vt:lpstr>Destination-based forwarding</vt:lpstr>
      <vt:lpstr>Longest prefix matching</vt:lpstr>
      <vt:lpstr>Longest prefix matching</vt:lpstr>
      <vt:lpstr>Switching fabrics</vt:lpstr>
      <vt:lpstr>Switching via memory</vt:lpstr>
      <vt:lpstr>Switching via a bus</vt:lpstr>
      <vt:lpstr>Switching via interconnection network</vt:lpstr>
      <vt:lpstr>Input port queuing</vt:lpstr>
      <vt:lpstr>Output ports</vt:lpstr>
      <vt:lpstr>Output port queueing</vt:lpstr>
      <vt:lpstr>How much buffering?</vt:lpstr>
      <vt:lpstr>Scheduling mechanisms</vt:lpstr>
      <vt:lpstr>Scheduling policies: priority</vt:lpstr>
      <vt:lpstr>Scheduling policies: still more</vt:lpstr>
      <vt:lpstr>Scheduling policies: still more</vt:lpstr>
      <vt:lpstr>PowerPoint 演示文稿</vt:lpstr>
      <vt:lpstr>PowerPoint 演示文稿</vt:lpstr>
      <vt:lpstr>The Internet network layer</vt:lpstr>
      <vt:lpstr>IPv4 datagram format</vt:lpstr>
      <vt:lpstr>IP fragmentation, reassembly</vt:lpstr>
      <vt:lpstr>IP fragmentation, reassembly</vt:lpstr>
      <vt:lpstr>PowerPoint 演示文稿</vt:lpstr>
      <vt:lpstr>IPv4 addressing: introduction</vt:lpstr>
      <vt:lpstr>IPv4 addressing: introduction</vt:lpstr>
      <vt:lpstr>Subnets</vt:lpstr>
      <vt:lpstr>Subnets</vt:lpstr>
      <vt:lpstr>Subnets</vt:lpstr>
      <vt:lpstr>IPv4 addressing: CIDR</vt:lpstr>
      <vt:lpstr>IP addresses: how to get one?</vt:lpstr>
      <vt:lpstr>DHCP: Dynamic Host Configuration Protocol</vt:lpstr>
      <vt:lpstr>DHCP client-server scenario</vt:lpstr>
      <vt:lpstr>DHCP client-server scenario</vt:lpstr>
      <vt:lpstr>DHCP: more than IP addresses</vt:lpstr>
      <vt:lpstr>DHCP: example</vt:lpstr>
      <vt:lpstr>DHCP: example</vt:lpstr>
      <vt:lpstr>DHCP: Wireshark output (home LAN)</vt:lpstr>
      <vt:lpstr>IP addresses: how to get one?</vt:lpstr>
      <vt:lpstr>Hierarchical addressing: route aggregation</vt:lpstr>
      <vt:lpstr>Hierarchical addressing: more specific routes</vt:lpstr>
      <vt:lpstr>IP addressing: the last word...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PowerPoint 演示文稿</vt:lpstr>
      <vt:lpstr>IPv6: motivation</vt:lpstr>
      <vt:lpstr>IPv6 datagram format</vt:lpstr>
      <vt:lpstr>Other changes from IPv4</vt:lpstr>
      <vt:lpstr>Transition from IPv4 to IPv6</vt:lpstr>
      <vt:lpstr>Tunneling</vt:lpstr>
      <vt:lpstr>Tunneling</vt:lpstr>
      <vt:lpstr>IPv6: adoption</vt:lpstr>
      <vt:lpstr>PowerPoint 演示文稿</vt:lpstr>
      <vt:lpstr>PowerPoint 演示文稿</vt:lpstr>
      <vt:lpstr>OpenFlow data plane abstraction</vt:lpstr>
      <vt:lpstr>OpenFlow data plane abstraction</vt:lpstr>
      <vt:lpstr>OpenFlow: Flow Table Entries</vt:lpstr>
      <vt:lpstr>PowerPoint 演示文稿</vt:lpstr>
      <vt:lpstr>PowerPoint 演示文稿</vt:lpstr>
      <vt:lpstr>OpenFlow abstraction</vt:lpstr>
      <vt:lpstr>OpenFlow example</vt:lpstr>
      <vt:lpstr>PowerPoint 演示文稿</vt:lpstr>
      <vt:lpstr>Homework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708</cp:revision>
  <dcterms:created xsi:type="dcterms:W3CDTF">2015-05-07T17:29:00Z</dcterms:created>
  <dcterms:modified xsi:type="dcterms:W3CDTF">2019-03-26T05:26:08Z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