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6"/>
  </p:notesMasterIdLst>
  <p:handoutMasterIdLst>
    <p:handoutMasterId r:id="rId97"/>
  </p:handoutMasterIdLst>
  <p:sldIdLst>
    <p:sldId id="1894" r:id="rId2"/>
    <p:sldId id="1896" r:id="rId3"/>
    <p:sldId id="2112" r:id="rId4"/>
    <p:sldId id="2190" r:id="rId5"/>
    <p:sldId id="2197" r:id="rId6"/>
    <p:sldId id="2198" r:id="rId7"/>
    <p:sldId id="2199" r:id="rId8"/>
    <p:sldId id="2191" r:id="rId9"/>
    <p:sldId id="2200" r:id="rId10"/>
    <p:sldId id="2201" r:id="rId11"/>
    <p:sldId id="2202" r:id="rId12"/>
    <p:sldId id="2203" r:id="rId13"/>
    <p:sldId id="2222" r:id="rId14"/>
    <p:sldId id="2205" r:id="rId15"/>
    <p:sldId id="2206" r:id="rId16"/>
    <p:sldId id="2224" r:id="rId17"/>
    <p:sldId id="2225" r:id="rId18"/>
    <p:sldId id="2207" r:id="rId19"/>
    <p:sldId id="2208" r:id="rId20"/>
    <p:sldId id="2209" r:id="rId21"/>
    <p:sldId id="2210" r:id="rId22"/>
    <p:sldId id="2223" r:id="rId23"/>
    <p:sldId id="2212" r:id="rId24"/>
    <p:sldId id="2213" r:id="rId25"/>
    <p:sldId id="2214" r:id="rId26"/>
    <p:sldId id="2215" r:id="rId27"/>
    <p:sldId id="2216" r:id="rId28"/>
    <p:sldId id="2217" r:id="rId29"/>
    <p:sldId id="2218" r:id="rId30"/>
    <p:sldId id="2219" r:id="rId31"/>
    <p:sldId id="2220" r:id="rId32"/>
    <p:sldId id="2279" r:id="rId33"/>
    <p:sldId id="2280" r:id="rId34"/>
    <p:sldId id="2282" r:id="rId35"/>
    <p:sldId id="2221" r:id="rId36"/>
    <p:sldId id="2192" r:id="rId37"/>
    <p:sldId id="2226" r:id="rId38"/>
    <p:sldId id="2227" r:id="rId39"/>
    <p:sldId id="2228" r:id="rId40"/>
    <p:sldId id="2229" r:id="rId41"/>
    <p:sldId id="2230" r:id="rId42"/>
    <p:sldId id="2231" r:id="rId43"/>
    <p:sldId id="2232" r:id="rId44"/>
    <p:sldId id="2233" r:id="rId45"/>
    <p:sldId id="2234" r:id="rId46"/>
    <p:sldId id="2193" r:id="rId47"/>
    <p:sldId id="2235" r:id="rId48"/>
    <p:sldId id="2236" r:id="rId49"/>
    <p:sldId id="2237" r:id="rId50"/>
    <p:sldId id="2238" r:id="rId51"/>
    <p:sldId id="2239" r:id="rId52"/>
    <p:sldId id="2240" r:id="rId53"/>
    <p:sldId id="2241" r:id="rId54"/>
    <p:sldId id="2242" r:id="rId55"/>
    <p:sldId id="2243" r:id="rId56"/>
    <p:sldId id="2244" r:id="rId57"/>
    <p:sldId id="2245" r:id="rId58"/>
    <p:sldId id="2246" r:id="rId59"/>
    <p:sldId id="2247" r:id="rId60"/>
    <p:sldId id="2248" r:id="rId61"/>
    <p:sldId id="2194" r:id="rId62"/>
    <p:sldId id="2249" r:id="rId63"/>
    <p:sldId id="2250" r:id="rId64"/>
    <p:sldId id="2251" r:id="rId65"/>
    <p:sldId id="2252" r:id="rId66"/>
    <p:sldId id="2253" r:id="rId67"/>
    <p:sldId id="2254" r:id="rId68"/>
    <p:sldId id="2255" r:id="rId69"/>
    <p:sldId id="2256" r:id="rId70"/>
    <p:sldId id="2257" r:id="rId71"/>
    <p:sldId id="2258" r:id="rId72"/>
    <p:sldId id="2259" r:id="rId73"/>
    <p:sldId id="2260" r:id="rId74"/>
    <p:sldId id="2261" r:id="rId75"/>
    <p:sldId id="2262" r:id="rId76"/>
    <p:sldId id="2263" r:id="rId77"/>
    <p:sldId id="2264" r:id="rId78"/>
    <p:sldId id="2265" r:id="rId79"/>
    <p:sldId id="2266" r:id="rId80"/>
    <p:sldId id="2267" r:id="rId81"/>
    <p:sldId id="2268" r:id="rId82"/>
    <p:sldId id="2269" r:id="rId83"/>
    <p:sldId id="2195" r:id="rId84"/>
    <p:sldId id="2270" r:id="rId85"/>
    <p:sldId id="2271" r:id="rId86"/>
    <p:sldId id="2196" r:id="rId87"/>
    <p:sldId id="2272" r:id="rId88"/>
    <p:sldId id="2273" r:id="rId89"/>
    <p:sldId id="2274" r:id="rId90"/>
    <p:sldId id="2275" r:id="rId91"/>
    <p:sldId id="2276" r:id="rId92"/>
    <p:sldId id="2118" r:id="rId93"/>
    <p:sldId id="2283" r:id="rId94"/>
    <p:sldId id="1711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1894"/>
            <p14:sldId id="1896"/>
            <p14:sldId id="2112"/>
          </p14:sldIdLst>
        </p14:section>
        <p14:section name="5.1" id="{8A1B28B8-A12E-4221-A0F4-D6213374A2FF}">
          <p14:sldIdLst>
            <p14:sldId id="2190"/>
            <p14:sldId id="2197"/>
            <p14:sldId id="2198"/>
            <p14:sldId id="2199"/>
          </p14:sldIdLst>
        </p14:section>
        <p14:section name="5.2" id="{5EE811C3-7630-4E5E-815A-355B6345B305}">
          <p14:sldIdLst>
            <p14:sldId id="2191"/>
            <p14:sldId id="2200"/>
            <p14:sldId id="2201"/>
            <p14:sldId id="2202"/>
            <p14:sldId id="2203"/>
            <p14:sldId id="2222"/>
            <p14:sldId id="2205"/>
            <p14:sldId id="2206"/>
            <p14:sldId id="2224"/>
            <p14:sldId id="2225"/>
            <p14:sldId id="2207"/>
            <p14:sldId id="2208"/>
            <p14:sldId id="2209"/>
            <p14:sldId id="2210"/>
            <p14:sldId id="2223"/>
            <p14:sldId id="2212"/>
            <p14:sldId id="2213"/>
            <p14:sldId id="2214"/>
            <p14:sldId id="2215"/>
            <p14:sldId id="2216"/>
            <p14:sldId id="2217"/>
            <p14:sldId id="2218"/>
            <p14:sldId id="2219"/>
            <p14:sldId id="2220"/>
            <p14:sldId id="2279"/>
            <p14:sldId id="2280"/>
            <p14:sldId id="2282"/>
            <p14:sldId id="2221"/>
          </p14:sldIdLst>
        </p14:section>
        <p14:section name="5.3" id="{0B844C94-7041-4417-99DD-3B5C7358E985}">
          <p14:sldIdLst>
            <p14:sldId id="2192"/>
            <p14:sldId id="2226"/>
            <p14:sldId id="2227"/>
            <p14:sldId id="2228"/>
            <p14:sldId id="2229"/>
            <p14:sldId id="2230"/>
            <p14:sldId id="2231"/>
            <p14:sldId id="2232"/>
            <p14:sldId id="2233"/>
            <p14:sldId id="2234"/>
          </p14:sldIdLst>
        </p14:section>
        <p14:section name="5.4" id="{0F145D18-C7B6-4942-9A8F-4717B9FA0203}">
          <p14:sldIdLst>
            <p14:sldId id="2193"/>
            <p14:sldId id="2235"/>
            <p14:sldId id="2236"/>
            <p14:sldId id="2237"/>
            <p14:sldId id="2238"/>
            <p14:sldId id="2239"/>
            <p14:sldId id="2240"/>
            <p14:sldId id="2241"/>
            <p14:sldId id="2242"/>
            <p14:sldId id="2243"/>
            <p14:sldId id="2244"/>
            <p14:sldId id="2245"/>
            <p14:sldId id="2246"/>
            <p14:sldId id="2247"/>
            <p14:sldId id="2248"/>
          </p14:sldIdLst>
        </p14:section>
        <p14:section name="5.5" id="{C28BACF4-27F9-4003-8E16-33F13BC5E74F}">
          <p14:sldIdLst>
            <p14:sldId id="2194"/>
            <p14:sldId id="2249"/>
            <p14:sldId id="2250"/>
            <p14:sldId id="2251"/>
            <p14:sldId id="2252"/>
            <p14:sldId id="2253"/>
            <p14:sldId id="2254"/>
            <p14:sldId id="2255"/>
            <p14:sldId id="2256"/>
            <p14:sldId id="2257"/>
            <p14:sldId id="2258"/>
            <p14:sldId id="2259"/>
            <p14:sldId id="2260"/>
            <p14:sldId id="2261"/>
            <p14:sldId id="2262"/>
            <p14:sldId id="2263"/>
            <p14:sldId id="2264"/>
            <p14:sldId id="2265"/>
            <p14:sldId id="2266"/>
            <p14:sldId id="2267"/>
            <p14:sldId id="2268"/>
            <p14:sldId id="2269"/>
          </p14:sldIdLst>
        </p14:section>
        <p14:section name="5.6" id="{9D77BD34-E64F-4C67-AA25-8EBBB4C95F59}">
          <p14:sldIdLst>
            <p14:sldId id="2195"/>
            <p14:sldId id="2270"/>
            <p14:sldId id="2271"/>
          </p14:sldIdLst>
        </p14:section>
        <p14:section name="5.7" id="{86C18613-7E76-444E-9D90-CE98EA5BB8DC}">
          <p14:sldIdLst>
            <p14:sldId id="2196"/>
            <p14:sldId id="2272"/>
            <p14:sldId id="2273"/>
            <p14:sldId id="2274"/>
            <p14:sldId id="2275"/>
            <p14:sldId id="2276"/>
          </p14:sldIdLst>
        </p14:section>
        <p14:section name="summary" id="{0DDBEC4D-E5B1-4326-8077-64B515A6CBE4}">
          <p14:sldIdLst>
            <p14:sldId id="2118"/>
            <p14:sldId id="2283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01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IS-IS:</a:t>
            </a:r>
            <a:r>
              <a:rPr lang="en-US" altLang="zh-CN" baseline="0" dirty="0" smtClean="0"/>
              <a:t> Layer 2 protocol</a:t>
            </a:r>
          </a:p>
          <a:p>
            <a:r>
              <a:rPr lang="en-US" altLang="zh-CN" dirty="0" smtClean="0"/>
              <a:t>OSPF: Layer</a:t>
            </a:r>
            <a:r>
              <a:rPr lang="en-US" altLang="zh-CN" baseline="0" dirty="0" smtClean="0"/>
              <a:t> 3 protocol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42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383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Terms of Service </a:t>
            </a:r>
            <a:r>
              <a:rPr lang="zh-CN" altLang="en-US" dirty="0" smtClean="0"/>
              <a:t>服务条款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43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29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2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61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61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66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89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95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source quench: </a:t>
            </a:r>
            <a:r>
              <a:rPr lang="zh-CN" altLang="en-US" dirty="0" smtClean="0"/>
              <a:t>源抑制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675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87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4C393-E737-BC43-97C2-03F614D801C4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cs typeface="+mn-cs"/>
              </a:rPr>
              <a:t>poll: </a:t>
            </a:r>
            <a:r>
              <a:rPr lang="zh-CN" altLang="en-US" dirty="0" smtClean="0">
                <a:cs typeface="+mn-cs"/>
              </a:rPr>
              <a:t>轮询、挂起到队列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4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84B22-79F1-5A4C-ADC0-95054349920C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171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D16E53-AA3A-1B40-8834-C507253CDA79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cs typeface="+mn-cs"/>
              </a:rPr>
              <a:t>trap message: </a:t>
            </a:r>
            <a:r>
              <a:rPr lang="zh-CN" altLang="en-US" dirty="0" smtClean="0">
                <a:cs typeface="+mn-cs"/>
              </a:rPr>
              <a:t>陷阱报文，例如链路接口的启动与关闭时发送非请求报文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316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7A7DFF-E366-894D-AE11-E372FC777130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63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64779-EDBD-A947-A945-45F2979F167B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PDU:</a:t>
            </a:r>
            <a:r>
              <a:rPr lang="en-US" baseline="0" dirty="0" smtClean="0">
                <a:cs typeface="+mn-cs"/>
              </a:rPr>
              <a:t> Protocol Data Unit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93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3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3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3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51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1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5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Network Layer:</a:t>
            </a:r>
            <a:b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Control Plane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5235"/>
            <a:ext cx="7772400" cy="1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v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9"/>
                </a:solidFill>
              </a:rPr>
              <a:t>graph: G = (N,E)</a:t>
            </a:r>
          </a:p>
          <a:p>
            <a:pPr eaLnBrk="1" hangingPunct="1"/>
            <a:endParaRPr lang="en-US" sz="1800">
              <a:solidFill>
                <a:srgbClr val="000099"/>
              </a:solidFill>
            </a:endParaRPr>
          </a:p>
          <a:p>
            <a:pPr eaLnBrk="1" hangingPunct="1"/>
            <a:r>
              <a:rPr lang="en-US" sz="1800">
                <a:solidFill>
                  <a:srgbClr val="000099"/>
                </a:solidFill>
              </a:rPr>
              <a:t>N = set of routers = { u, v, w, x, y, z }</a:t>
            </a:r>
          </a:p>
          <a:p>
            <a:pPr eaLnBrk="1" hangingPunct="1"/>
            <a:endParaRPr lang="en-US" sz="1800">
              <a:solidFill>
                <a:srgbClr val="000099"/>
              </a:solidFill>
            </a:endParaRPr>
          </a:p>
          <a:p>
            <a:pPr eaLnBrk="1" hangingPunct="1"/>
            <a:r>
              <a:rPr lang="en-US" sz="1800">
                <a:solidFill>
                  <a:srgbClr val="000099"/>
                </a:solidFill>
              </a:rPr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Graph abstraction of the network</a:t>
            </a: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2674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</a:rPr>
              <a:t>aside:</a:t>
            </a:r>
            <a:r>
              <a:rPr lang="en-US" sz="1800" dirty="0">
                <a:solidFill>
                  <a:srgbClr val="000099"/>
                </a:solidFill>
              </a:rPr>
              <a:t> graph abstraction is useful in other network contexts, e.g., </a:t>
            </a:r>
          </a:p>
          <a:p>
            <a:r>
              <a:rPr lang="en-US" sz="1800" dirty="0">
                <a:solidFill>
                  <a:srgbClr val="000099"/>
                </a:solidFill>
              </a:rPr>
              <a:t>P2P, where </a:t>
            </a:r>
            <a:r>
              <a:rPr lang="en-US" sz="1800" i="1" dirty="0">
                <a:solidFill>
                  <a:srgbClr val="000099"/>
                </a:solidFill>
              </a:rPr>
              <a:t>N</a:t>
            </a:r>
            <a:r>
              <a:rPr lang="en-US" sz="1800" dirty="0">
                <a:solidFill>
                  <a:srgbClr val="000099"/>
                </a:solidFill>
              </a:rPr>
              <a:t> is set of peers and </a:t>
            </a:r>
            <a:r>
              <a:rPr lang="en-US" sz="1800" i="1" dirty="0">
                <a:solidFill>
                  <a:srgbClr val="000099"/>
                </a:solidFill>
              </a:rPr>
              <a:t>E</a:t>
            </a:r>
            <a:r>
              <a:rPr lang="en-US" sz="1800" dirty="0">
                <a:solidFill>
                  <a:srgbClr val="000099"/>
                </a:solidFill>
              </a:rPr>
              <a:t> is set of TCP connections</a:t>
            </a:r>
          </a:p>
        </p:txBody>
      </p:sp>
      <p:sp>
        <p:nvSpPr>
          <p:cNvPr id="8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49519"/>
            <a:ext cx="5118720" cy="10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v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6789738" y="1689100"/>
            <a:ext cx="3300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sz="1800" dirty="0" err="1" smtClean="0">
                <a:solidFill>
                  <a:srgbClr val="000099"/>
                </a:solidFill>
                <a:latin typeface="+mn-lt"/>
              </a:rPr>
              <a:t>x,x</a:t>
            </a:r>
            <a:r>
              <a:rPr lang="en-US" altLang="ja-JP" sz="1800" dirty="0" smtClean="0">
                <a:solidFill>
                  <a:srgbClr val="000099"/>
                </a:solidFill>
                <a:latin typeface="+mn-lt"/>
              </a:rPr>
              <a:t>') </a:t>
            </a:r>
            <a:r>
              <a:rPr lang="en-US" altLang="ja-JP" sz="1800" dirty="0">
                <a:solidFill>
                  <a:srgbClr val="000099"/>
                </a:solidFill>
                <a:latin typeface="+mn-lt"/>
              </a:rPr>
              <a:t>= cost of link (</a:t>
            </a:r>
            <a:r>
              <a:rPr lang="en-US" altLang="ja-JP" sz="1800" dirty="0" err="1" smtClean="0">
                <a:solidFill>
                  <a:srgbClr val="000099"/>
                </a:solidFill>
                <a:latin typeface="+mn-lt"/>
              </a:rPr>
              <a:t>x,x</a:t>
            </a:r>
            <a:r>
              <a:rPr lang="en-US" altLang="ja-JP" sz="1800" dirty="0" smtClean="0">
                <a:solidFill>
                  <a:srgbClr val="000099"/>
                </a:solidFill>
                <a:latin typeface="+mn-lt"/>
              </a:rPr>
              <a:t>')</a:t>
            </a:r>
            <a:endParaRPr lang="en-US" altLang="ja-JP" sz="1800" dirty="0">
              <a:solidFill>
                <a:srgbClr val="000099"/>
              </a:solidFill>
              <a:latin typeface="+mn-lt"/>
            </a:endParaRP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      e.g., c(</a:t>
            </a:r>
            <a:r>
              <a:rPr lang="en-US" sz="1800" dirty="0" err="1">
                <a:solidFill>
                  <a:srgbClr val="000099"/>
                </a:solidFill>
                <a:latin typeface="+mn-lt"/>
              </a:rPr>
              <a:t>w,z</a:t>
            </a:r>
            <a:r>
              <a:rPr lang="en-US" sz="1800" dirty="0">
                <a:solidFill>
                  <a:srgbClr val="000099"/>
                </a:solidFill>
                <a:latin typeface="+mn-lt"/>
              </a:rPr>
              <a:t>) = 5</a:t>
            </a:r>
          </a:p>
          <a:p>
            <a:endParaRPr lang="en-US" sz="1800" dirty="0">
              <a:solidFill>
                <a:srgbClr val="000099"/>
              </a:solidFill>
              <a:latin typeface="+mn-lt"/>
            </a:endParaRP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cost could always be 1, or 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inversely related to bandwidth,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or inversely related to 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2449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cost of path (x</a:t>
            </a:r>
            <a:r>
              <a:rPr lang="en-US" sz="1800" baseline="-25000">
                <a:solidFill>
                  <a:srgbClr val="000099"/>
                </a:solidFill>
              </a:rPr>
              <a:t>1</a:t>
            </a:r>
            <a:r>
              <a:rPr lang="en-US" sz="1800">
                <a:solidFill>
                  <a:srgbClr val="000099"/>
                </a:solidFill>
              </a:rPr>
              <a:t>, 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, x</a:t>
            </a:r>
            <a:r>
              <a:rPr lang="en-US" sz="1800" baseline="-25000">
                <a:solidFill>
                  <a:srgbClr val="000099"/>
                </a:solidFill>
              </a:rPr>
              <a:t>3</a:t>
            </a:r>
            <a:r>
              <a:rPr lang="en-US" sz="1800">
                <a:solidFill>
                  <a:srgbClr val="000099"/>
                </a:solidFill>
              </a:rPr>
              <a:t>,…, x</a:t>
            </a:r>
            <a:r>
              <a:rPr lang="en-US" sz="1800" baseline="-25000">
                <a:solidFill>
                  <a:srgbClr val="000099"/>
                </a:solidFill>
              </a:rPr>
              <a:t>p</a:t>
            </a:r>
            <a:r>
              <a:rPr lang="en-US" sz="1800">
                <a:solidFill>
                  <a:srgbClr val="000099"/>
                </a:solidFill>
              </a:rPr>
              <a:t>) = c(x</a:t>
            </a:r>
            <a:r>
              <a:rPr lang="en-US" sz="1800" baseline="-25000">
                <a:solidFill>
                  <a:srgbClr val="000099"/>
                </a:solidFill>
              </a:rPr>
              <a:t>1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) + c(x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3</a:t>
            </a:r>
            <a:r>
              <a:rPr lang="en-US" sz="1800">
                <a:solidFill>
                  <a:srgbClr val="000099"/>
                </a:solidFill>
              </a:rPr>
              <a:t>) + … + c(x</a:t>
            </a:r>
            <a:r>
              <a:rPr lang="en-US" sz="1800" baseline="-25000">
                <a:solidFill>
                  <a:srgbClr val="000099"/>
                </a:solidFill>
              </a:rPr>
              <a:t>p-1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p</a:t>
            </a:r>
            <a:r>
              <a:rPr lang="en-US" sz="1800">
                <a:solidFill>
                  <a:srgbClr val="000099"/>
                </a:solidFill>
              </a:rPr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2316163" y="4981576"/>
            <a:ext cx="9135834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key question: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what is the least-cost path between u and z ?</a:t>
            </a:r>
          </a:p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routing algorithm: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algorithm that finds that least cost path</a:t>
            </a:r>
          </a:p>
        </p:txBody>
      </p: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879699"/>
            <a:ext cx="7066681" cy="10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Routing algorithm classification</a:t>
            </a:r>
            <a:endParaRPr lang="en-US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6288" y="1371600"/>
            <a:ext cx="42164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/>
              <a:t>all routers have complete topology, link cost info</a:t>
            </a:r>
          </a:p>
          <a:p>
            <a:r>
              <a:rPr lang="en-US" altLang="ja-JP" sz="2400" dirty="0" smtClean="0"/>
              <a:t>"link state" </a:t>
            </a:r>
            <a:r>
              <a:rPr lang="en-US" altLang="ja-JP" sz="2400" dirty="0"/>
              <a:t>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/>
              <a:t>router knows physically-connected neighbors, link costs to neighbors</a:t>
            </a:r>
          </a:p>
          <a:p>
            <a:r>
              <a:rPr lang="en-US" sz="2400" dirty="0"/>
              <a:t>iterative process of computation, exchange of info with neighbors</a:t>
            </a:r>
          </a:p>
          <a:p>
            <a:r>
              <a:rPr lang="en-US" altLang="ja-JP" sz="2400" dirty="0" smtClean="0"/>
              <a:t>"distance vector" </a:t>
            </a:r>
            <a:r>
              <a:rPr lang="en-US" altLang="ja-JP" sz="2400" dirty="0"/>
              <a:t>algorithms</a:t>
            </a:r>
            <a:endParaRPr lang="en-US" sz="2400" dirty="0"/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62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Q: static or dynamic</a:t>
            </a:r>
            <a:r>
              <a:rPr lang="en-US" i="1" dirty="0" smtClean="0">
                <a:solidFill>
                  <a:srgbClr val="CC0000"/>
                </a:solidFill>
              </a:rPr>
              <a:t>?</a:t>
            </a:r>
            <a:endParaRPr lang="en-US" sz="2400" i="1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static: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dynamic: </a:t>
            </a:r>
          </a:p>
          <a:p>
            <a:pPr>
              <a:defRPr/>
            </a:pPr>
            <a:r>
              <a:rPr lang="en-US" sz="2400" dirty="0"/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</a:t>
            </a:r>
            <a:r>
              <a:rPr lang="en-US" dirty="0" smtClean="0">
                <a:ea typeface="ＭＳ Ｐゴシック" charset="0"/>
              </a:rPr>
              <a:t>BGP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7729188" cy="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link-state routing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488" y="1484784"/>
            <a:ext cx="3810000" cy="49037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 err="1" smtClean="0">
                <a:solidFill>
                  <a:srgbClr val="CC0000"/>
                </a:solidFill>
              </a:rPr>
              <a:t>Dijkstra</a:t>
            </a:r>
            <a:r>
              <a:rPr lang="en-US" altLang="ja-JP" i="1" dirty="0" err="1" smtClean="0">
                <a:solidFill>
                  <a:srgbClr val="CC0000"/>
                </a:solidFill>
              </a:rPr>
              <a:t>'s</a:t>
            </a:r>
            <a:r>
              <a:rPr lang="en-US" altLang="ja-JP" i="1" dirty="0" smtClean="0">
                <a:solidFill>
                  <a:srgbClr val="CC0000"/>
                </a:solidFill>
              </a:rPr>
              <a:t> </a:t>
            </a:r>
            <a:r>
              <a:rPr lang="en-US" altLang="ja-JP" i="1" dirty="0">
                <a:solidFill>
                  <a:srgbClr val="CC0000"/>
                </a:solidFill>
              </a:rPr>
              <a:t>algorithm</a:t>
            </a:r>
          </a:p>
          <a:p>
            <a:r>
              <a:rPr lang="en-US" sz="2400" dirty="0"/>
              <a:t>net topology, link costs known to all nodes</a:t>
            </a:r>
          </a:p>
          <a:p>
            <a:pPr lvl="1"/>
            <a:r>
              <a:rPr lang="en-US" sz="2000" dirty="0"/>
              <a:t>accomplished via </a:t>
            </a:r>
            <a:r>
              <a:rPr lang="en-US" altLang="ja-JP" sz="2000" dirty="0" smtClean="0"/>
              <a:t>"link </a:t>
            </a:r>
            <a:r>
              <a:rPr lang="en-US" altLang="ja-JP" sz="2000" dirty="0"/>
              <a:t>state </a:t>
            </a:r>
            <a:r>
              <a:rPr lang="en-US" altLang="ja-JP" sz="2000" dirty="0" smtClean="0"/>
              <a:t>broadcast" </a:t>
            </a:r>
            <a:endParaRPr lang="en-US" altLang="ja-JP" sz="2000" dirty="0"/>
          </a:p>
          <a:p>
            <a:pPr lvl="1"/>
            <a:r>
              <a:rPr lang="en-US" sz="2000" dirty="0"/>
              <a:t>all nodes have same info</a:t>
            </a:r>
          </a:p>
          <a:p>
            <a:r>
              <a:rPr lang="en-US" sz="2400" dirty="0"/>
              <a:t>computes least cost paths from one node </a:t>
            </a:r>
            <a:r>
              <a:rPr lang="en-US" sz="2400" dirty="0" smtClean="0"/>
              <a:t>(</a:t>
            </a:r>
            <a:r>
              <a:rPr lang="en-US" altLang="ja-JP" sz="2400" dirty="0" smtClean="0"/>
              <a:t>"source") </a:t>
            </a:r>
            <a:r>
              <a:rPr lang="en-US" altLang="ja-JP" sz="2400" dirty="0"/>
              <a:t>to all other nodes</a:t>
            </a:r>
          </a:p>
          <a:p>
            <a:pPr lvl="1"/>
            <a:r>
              <a:rPr lang="en-US" sz="2000" dirty="0"/>
              <a:t>gives </a:t>
            </a:r>
            <a:r>
              <a:rPr lang="en-US" sz="2000" i="1" dirty="0"/>
              <a:t>forwarding table</a:t>
            </a:r>
            <a:r>
              <a:rPr lang="en-US" sz="2000" dirty="0"/>
              <a:t> for that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 smtClean="0"/>
              <a:t>.</a:t>
            </a:r>
            <a:r>
              <a:rPr lang="en-US" altLang="ja-JP" sz="2400" dirty="0" smtClean="0"/>
              <a:t>'s</a:t>
            </a:r>
            <a:endParaRPr lang="en-US" sz="2400" dirty="0"/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79976" y="1471997"/>
            <a:ext cx="508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c(</a:t>
            </a:r>
            <a:r>
              <a:rPr lang="en-US" dirty="0" err="1">
                <a:solidFill>
                  <a:srgbClr val="000099"/>
                </a:solidFill>
              </a:rPr>
              <a:t>x,y</a:t>
            </a:r>
            <a:r>
              <a:rPr lang="en-US" dirty="0">
                <a:solidFill>
                  <a:srgbClr val="000099"/>
                </a:solidFill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</a:rPr>
              <a:t>N</a:t>
            </a:r>
            <a:r>
              <a:rPr lang="en-US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dirty="0" smtClean="0">
                <a:solidFill>
                  <a:srgbClr val="000099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</a:rPr>
              <a:t>1  </a:t>
            </a:r>
            <a:r>
              <a:rPr lang="en-US" sz="2000" b="1" i="1" dirty="0">
                <a:solidFill>
                  <a:srgbClr val="000099"/>
                </a:solidFill>
              </a:rPr>
              <a:t>Initialization: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2   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= {u}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3    for all nodes v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4      if v adjacent to u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5          then D(v) = c(</a:t>
            </a:r>
            <a:r>
              <a:rPr lang="en-US" sz="2000" dirty="0" err="1">
                <a:solidFill>
                  <a:srgbClr val="000099"/>
                </a:solidFill>
              </a:rPr>
              <a:t>u,v</a:t>
            </a:r>
            <a:r>
              <a:rPr lang="en-US" sz="2000" dirty="0">
                <a:solidFill>
                  <a:srgbClr val="000099"/>
                </a:solidFill>
              </a:rPr>
              <a:t>)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6      else D(v) =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∞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7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8   </a:t>
            </a:r>
            <a:r>
              <a:rPr lang="en-US" sz="2000" b="1" i="1" dirty="0">
                <a:solidFill>
                  <a:srgbClr val="000099"/>
                </a:solidFill>
              </a:rPr>
              <a:t>Loop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9     find w not in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such that D(w) is a minimum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10    add w to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11    update D(v) for all v adjacent to w and not in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: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12       </a:t>
            </a:r>
            <a:r>
              <a:rPr lang="en-US" sz="2000" b="1" dirty="0">
                <a:solidFill>
                  <a:srgbClr val="FF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FF0000"/>
                </a:solidFill>
              </a:rPr>
              <a:t>w,v</a:t>
            </a:r>
            <a:r>
              <a:rPr lang="en-US" sz="2000" b="1" dirty="0">
                <a:solidFill>
                  <a:srgbClr val="FF0000"/>
                </a:solidFill>
              </a:rPr>
              <a:t>) )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13    /* new cost to v is either old cost to v or known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14     shortest path cost to w plus cost from w to v */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15  </a:t>
            </a:r>
            <a:r>
              <a:rPr lang="en-US" sz="2000" b="1" i="1" dirty="0">
                <a:solidFill>
                  <a:srgbClr val="000099"/>
                </a:solidFill>
              </a:rPr>
              <a:t>until all nodes in </a:t>
            </a:r>
            <a:r>
              <a:rPr lang="en-US" sz="2000" b="1" i="1" dirty="0" smtClean="0">
                <a:solidFill>
                  <a:srgbClr val="000099"/>
                </a:solidFill>
              </a:rPr>
              <a:t>N</a:t>
            </a:r>
            <a:r>
              <a:rPr lang="en-US" sz="2000" b="1" i="1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1784" y="1417661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buFont typeface="Wingdings" panose="05000000000000000000" charset="0"/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Dijkstra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</a:t>
            </a:r>
            <a:r>
              <a:rPr lang="zh-CN" altLang="en-US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算法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G=(V,E)是一个带权有向图，V分成两组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V=S U 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为已求出最短路径的顶点集合。初始S中只有一个源点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，以后每求得一条最短路径 , 就将加入S中，直到S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中找出到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最短路径的点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p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依次加入S中。在加入的过程中，保持从v到S中各顶点的最短路径长度不大于从v到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的最短路径长度。每个顶点对应一个距离，S中的顶点的距离就是从v到此顶点的最短路径长度，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的距离，是从v到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只包括S中的顶点为中间顶点的当前最短路径长度。流程：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1)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初始时，S＝{v}，v的距离为0。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V-{v}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，若v与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中顶点u有边，则&lt;u,v&gt;正常有权值，若u不是v的邻接点，则&lt;u,v&gt;权值为∞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中选取一个距离v最小的顶点k加入S中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该距离就是v到k的最短路径长度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以k为中间点，修改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中各顶点的距离；若从源点v到顶点u的距离（经过顶点k）比原来距离（不经过顶点k）短，则修改顶点u的距离值为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的距离加上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的边的权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，修改后的距离值的顶点k的距离加上边上的权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4)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重复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直到所有顶点都包含在S中</a:t>
            </a:r>
            <a:endParaRPr lang="zh-CN" altLang="en-US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1026" name="Picture 2" descr="Dijkstra's algorithm runtim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" y="1988840"/>
            <a:ext cx="376355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512" y="1340768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buFont typeface="Wingdings" panose="05000000000000000000" charset="0"/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Dijkstra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最短路径算法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G=(V,E)是一个带权有向图，V分成两组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V=S U 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为已求出最短路径的顶点集合。初始S中只有一个源点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，以后每求得一条最短路径 , 就将加入S中，直到S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中找出到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最短路径的点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p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依次加入S中。在加入的过程中，保持从v到S中各顶点的最短路径长度不大于从v到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的最短路径长度。每个顶点对应一个距离，S中的顶点的距离就是从v到此顶点的最短路径长度，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的距离，是从v到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只包括S中的顶点为中间顶点的当前最短路径长度。流程：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1)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初始时，S＝{v}，v的距离为0。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V-{v}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，若v与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中顶点u有边，则&lt;u,v&gt;正常有权值，若u不是v的邻接点，则&lt;u,v&gt;权值为∞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中选取一个距离v最小的顶点k加入S中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该距离就是v到k的最短路径长度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以k为中间点，修改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中各顶点的距离；若从源点v到顶点u的距离（经过顶点k）比原来距离（不经过顶点k）短，则修改顶点u的距离值为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的距离加上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的边的权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，修改后的距离值的顶点k的距离加上边上的权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4)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重复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直到所有顶点都包含在S中</a:t>
            </a:r>
          </a:p>
        </p:txBody>
      </p:sp>
    </p:spTree>
    <p:extLst>
      <p:ext uri="{BB962C8B-B14F-4D97-AF65-F5344CB8AC3E}">
        <p14:creationId xmlns:p14="http://schemas.microsoft.com/office/powerpoint/2010/main" val="36975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952355"/>
            <a:ext cx="7299722" cy="7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6164264" y="3021825"/>
            <a:ext cx="4217987" cy="3370317"/>
            <a:chOff x="415" y="856"/>
            <a:chExt cx="2910" cy="2262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w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3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4</a:t>
              </a:r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9"/>
              <a:ext cx="316" cy="269"/>
              <a:chOff x="1613" y="2012"/>
              <a:chExt cx="316" cy="269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64" y="2012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v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x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u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5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3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4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1987"/>
              <a:ext cx="316" cy="266"/>
              <a:chOff x="1613" y="1977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64" y="1977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8</a:t>
              </a:r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z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2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7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9</a:t>
              </a:r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Dijkstra</a:t>
            </a:r>
            <a:r>
              <a:rPr lang="en-US" altLang="ja-JP" sz="40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4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ja-JP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algorithm: example</a:t>
            </a:r>
            <a:endParaRPr lang="en-US" sz="4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Step</a:t>
            </a:r>
          </a:p>
          <a:p>
            <a:pPr algn="r"/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2035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2039938" y="19145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2041525" y="2222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2035175" y="25241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2033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2038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w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2124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2105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2105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2105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2089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2100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2105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11</a:t>
              </a:r>
              <a:r>
                <a:rPr lang="en-US" sz="1800">
                  <a:solidFill>
                    <a:srgbClr val="000099"/>
                  </a:solidFill>
                </a:rPr>
                <a:t>,w</a:t>
              </a:r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14</a:t>
              </a:r>
              <a:r>
                <a:rPr lang="en-US" sz="1800">
                  <a:solidFill>
                    <a:srgbClr val="000099"/>
                  </a:solidFill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11,</a:t>
              </a:r>
              <a:r>
                <a:rPr lang="en-US" sz="1800">
                  <a:solidFill>
                    <a:srgbClr val="000099"/>
                  </a:solidFill>
                </a:rPr>
                <a:t>w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4352925" y="166687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5006975" y="195262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3698875" y="227171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14</a:t>
              </a:r>
              <a:r>
                <a:rPr lang="en-US" sz="1800">
                  <a:solidFill>
                    <a:srgbClr val="000099"/>
                  </a:solidFill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10,</a:t>
              </a:r>
              <a:r>
                <a:rPr lang="en-US" sz="1800">
                  <a:solidFill>
                    <a:srgbClr val="000099"/>
                  </a:solidFill>
                </a:rPr>
                <a:t>v </a:t>
              </a:r>
              <a:endParaRPr lang="en-US" sz="2000">
                <a:solidFill>
                  <a:srgbClr val="000099"/>
                </a:solidFill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5535614" y="257016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>
                <a:solidFill>
                  <a:srgbClr val="000099"/>
                </a:solidFill>
              </a:rPr>
              <a:t>12</a:t>
            </a:r>
            <a:r>
              <a:rPr lang="en-US" sz="1800">
                <a:solidFill>
                  <a:srgbClr val="000099"/>
                </a:solidFill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6200775" y="28876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9398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7779027" y="4995863"/>
            <a:ext cx="1333223" cy="11057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7639051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6430964" y="325278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6532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uwxvyz</a:t>
            </a:r>
          </a:p>
        </p:txBody>
      </p:sp>
      <p:sp>
        <p:nvSpPr>
          <p:cNvPr id="13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924720"/>
            <a:ext cx="8720137" cy="1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4" y="130176"/>
            <a:ext cx="8841356" cy="963613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algorithm: another example</a:t>
            </a:r>
            <a:endParaRPr lang="en-US" dirty="0"/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Step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0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u</a:t>
            </a: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uxyvw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uxyvwz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D(v),p(v)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D(w),p(w)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5,u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4,x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D(x),p(x)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D(y),p(y)</a:t>
            </a:r>
          </a:p>
          <a:p>
            <a:pPr algn="r"/>
            <a:r>
              <a:rPr lang="en-US" sz="2000">
                <a:solidFill>
                  <a:srgbClr val="000099"/>
                </a:solidFill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D(z),p(z)</a:t>
            </a:r>
          </a:p>
          <a:p>
            <a:pPr algn="r"/>
            <a:r>
              <a:rPr lang="en-US" sz="180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sz="2000">
              <a:solidFill>
                <a:srgbClr val="000099"/>
              </a:solidFill>
            </a:endParaRPr>
          </a:p>
          <a:p>
            <a:pPr algn="r"/>
            <a:r>
              <a:rPr lang="en-US" sz="180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sz="2000">
              <a:solidFill>
                <a:srgbClr val="000099"/>
              </a:solidFill>
            </a:endParaRP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5169397" y="3771161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u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098"/>
              <a:ext cx="196" cy="250"/>
              <a:chOff x="2958" y="239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39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w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v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* Check out the online interactive exercises for more examples: h</a:t>
            </a:r>
            <a:r>
              <a:rPr lang="en-US" sz="1200" dirty="0">
                <a:solidFill>
                  <a:schemeClr val="bg1"/>
                </a:solidFill>
              </a:rPr>
              <a:t>ttp://gaia.cs.umass.edu/kurose_ross/interactive/</a:t>
            </a:r>
          </a:p>
        </p:txBody>
      </p:sp>
      <p:sp>
        <p:nvSpPr>
          <p:cNvPr id="9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5 Network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528" y="1700808"/>
            <a:ext cx="9498905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understand principles behind network </a:t>
            </a:r>
            <a:r>
              <a:rPr lang="en-US" altLang="zh-CN" sz="2600" dirty="0" smtClean="0"/>
              <a:t>control plane:</a:t>
            </a:r>
            <a:endParaRPr lang="en-US" altLang="zh-CN" sz="260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/>
              <a:t>traditional </a:t>
            </a:r>
            <a:r>
              <a:rPr lang="en-US" altLang="zh-CN" sz="2200" dirty="0"/>
              <a:t>routing algorithms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SDN </a:t>
            </a:r>
            <a:r>
              <a:rPr lang="en-US" altLang="zh-CN" sz="2200" dirty="0" err="1"/>
              <a:t>controlllers</a:t>
            </a:r>
            <a:endParaRPr lang="en-US" altLang="zh-CN" sz="220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Internet Control Message Protocol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network </a:t>
            </a:r>
            <a:r>
              <a:rPr lang="en-US" altLang="zh-CN" sz="2200" dirty="0" smtClean="0"/>
              <a:t>management</a:t>
            </a:r>
            <a:endParaRPr lang="en-US" altLang="zh-CN" sz="2200" dirty="0"/>
          </a:p>
          <a:p>
            <a:pPr>
              <a:lnSpc>
                <a:spcPct val="120000"/>
              </a:lnSpc>
              <a:defRPr/>
            </a:pPr>
            <a:r>
              <a:rPr lang="en-US" altLang="zh-CN" sz="2600" dirty="0" smtClean="0"/>
              <a:t>and their instantiation</a:t>
            </a:r>
            <a:r>
              <a:rPr lang="en-US" altLang="zh-CN" sz="2600" dirty="0"/>
              <a:t>, implementation in the </a:t>
            </a:r>
            <a:r>
              <a:rPr lang="en-US" altLang="zh-CN" sz="2600" dirty="0" smtClean="0"/>
              <a:t>Internet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OSPF, BGP, </a:t>
            </a:r>
            <a:r>
              <a:rPr lang="en-US" altLang="zh-CN" sz="2200" dirty="0" err="1"/>
              <a:t>OpenFlow</a:t>
            </a:r>
            <a:r>
              <a:rPr lang="en-US" altLang="zh-CN" sz="2200" dirty="0"/>
              <a:t>, ODL and ONOS controllers, ICMP, </a:t>
            </a:r>
            <a:r>
              <a:rPr lang="en-US" altLang="zh-CN" sz="2200" dirty="0" smtClean="0"/>
              <a:t>SNMP</a:t>
            </a:r>
            <a:endParaRPr lang="en-US" altLang="zh-CN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7428148" y="436102"/>
            <a:ext cx="32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5248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algorithm: example (2) </a:t>
            </a:r>
            <a:endParaRPr lang="en-US" sz="4000" dirty="0"/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u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55"/>
              <a:ext cx="196" cy="250"/>
              <a:chOff x="2958" y="2407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07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accent4"/>
                    </a:solidFill>
                  </a:rPr>
                  <a:t>y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accent4"/>
                    </a:solidFill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w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v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accent4"/>
                    </a:solidFill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2101851" y="1220788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2049463" y="3743325"/>
            <a:ext cx="462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82" y="849313"/>
            <a:ext cx="764671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1063"/>
            <a:ext cx="7270750" cy="8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algorithm, discussion</a:t>
            </a:r>
            <a:endParaRPr lang="en-US" dirty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2338" y="1190626"/>
            <a:ext cx="7353300" cy="2651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n(n+1)/2 comparisons: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more efficient implementations possible: 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1919289" y="4141789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2320926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2627313" y="4162426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A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1979613" y="4567239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D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2614613" y="5029201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C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3268663" y="4581526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B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3006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3021014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2382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3151189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3157539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2286001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2854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2609850" y="55594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2035176" y="4884739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1862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3554413" y="4918076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3395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2925764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2473325" y="4860926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2571751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2914651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2432051" y="5824539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4062413" y="4189412"/>
            <a:ext cx="2208212" cy="2301874"/>
            <a:chOff x="1725" y="2639"/>
            <a:chExt cx="1391" cy="1450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2882900" y="4338639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2244726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4467225" y="439102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4292600" y="4376739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6332538" y="4197351"/>
            <a:ext cx="2208212" cy="2301876"/>
            <a:chOff x="1725" y="2639"/>
            <a:chExt cx="1391" cy="1450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6743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6661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8485188" y="4195762"/>
            <a:ext cx="2208212" cy="2301874"/>
            <a:chOff x="1725" y="2639"/>
            <a:chExt cx="1391" cy="1450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8890000" y="439737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8715375" y="4383089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2322514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10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vector</a:t>
            </a:r>
            <a:endParaRPr lang="en-US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970186"/>
            <a:ext cx="526534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96864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177443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744914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778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5112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min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521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359276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312024" y="4365104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839789"/>
            <a:ext cx="4445818" cy="15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26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v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FF00"/>
                  </a:solidFill>
                </a:rPr>
                <a:t>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5289551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</a:rPr>
              <a:t>clearly, d</a:t>
            </a:r>
            <a:r>
              <a:rPr lang="en-US" baseline="-25000" dirty="0">
                <a:solidFill>
                  <a:srgbClr val="000099"/>
                </a:solidFill>
              </a:rPr>
              <a:t>v</a:t>
            </a:r>
            <a:r>
              <a:rPr lang="en-US" dirty="0">
                <a:solidFill>
                  <a:srgbClr val="000099"/>
                </a:solidFill>
              </a:rPr>
              <a:t>(z) = 5, d</a:t>
            </a:r>
            <a:r>
              <a:rPr lang="en-US" baseline="-25000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(z) = 3, </a:t>
            </a:r>
            <a:r>
              <a:rPr lang="en-US" dirty="0" err="1">
                <a:solidFill>
                  <a:srgbClr val="000099"/>
                </a:solidFill>
              </a:rPr>
              <a:t>d</a:t>
            </a:r>
            <a:r>
              <a:rPr lang="en-US" baseline="-25000" dirty="0" err="1">
                <a:solidFill>
                  <a:srgbClr val="000099"/>
                </a:solidFill>
              </a:rPr>
              <a:t>w</a:t>
            </a:r>
            <a:r>
              <a:rPr lang="en-US" dirty="0">
                <a:solidFill>
                  <a:srgbClr val="000099"/>
                </a:solidFill>
              </a:rPr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5799138" y="2928938"/>
            <a:ext cx="39372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</a:rPr>
              <a:t>d</a:t>
            </a:r>
            <a:r>
              <a:rPr lang="en-US" baseline="-25000" dirty="0">
                <a:solidFill>
                  <a:srgbClr val="000099"/>
                </a:solidFill>
              </a:rPr>
              <a:t>u</a:t>
            </a:r>
            <a:r>
              <a:rPr lang="en-US" dirty="0">
                <a:solidFill>
                  <a:srgbClr val="000099"/>
                </a:solidFill>
              </a:rPr>
              <a:t>(z) = min { c(</a:t>
            </a:r>
            <a:r>
              <a:rPr lang="en-US" dirty="0" err="1">
                <a:solidFill>
                  <a:srgbClr val="000099"/>
                </a:solidFill>
              </a:rPr>
              <a:t>u,v</a:t>
            </a:r>
            <a:r>
              <a:rPr lang="en-US" dirty="0">
                <a:solidFill>
                  <a:srgbClr val="000099"/>
                </a:solidFill>
              </a:rPr>
              <a:t>) + d</a:t>
            </a:r>
            <a:r>
              <a:rPr lang="en-US" baseline="-25000" dirty="0">
                <a:solidFill>
                  <a:srgbClr val="000099"/>
                </a:solidFill>
              </a:rPr>
              <a:t>v</a:t>
            </a:r>
            <a:r>
              <a:rPr lang="en-US" dirty="0">
                <a:solidFill>
                  <a:srgbClr val="000099"/>
                </a:solidFill>
              </a:rPr>
              <a:t>(z),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        c(</a:t>
            </a:r>
            <a:r>
              <a:rPr lang="en-US" dirty="0" err="1">
                <a:solidFill>
                  <a:srgbClr val="000099"/>
                </a:solidFill>
              </a:rPr>
              <a:t>u,x</a:t>
            </a:r>
            <a:r>
              <a:rPr lang="en-US" dirty="0">
                <a:solidFill>
                  <a:srgbClr val="000099"/>
                </a:solidFill>
              </a:rPr>
              <a:t>) + d</a:t>
            </a:r>
            <a:r>
              <a:rPr lang="en-US" baseline="-25000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(z),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        c(</a:t>
            </a:r>
            <a:r>
              <a:rPr lang="en-US" dirty="0" err="1">
                <a:solidFill>
                  <a:srgbClr val="000099"/>
                </a:solidFill>
              </a:rPr>
              <a:t>u,w</a:t>
            </a:r>
            <a:r>
              <a:rPr lang="en-US" dirty="0">
                <a:solidFill>
                  <a:srgbClr val="000099"/>
                </a:solidFill>
              </a:rPr>
              <a:t>) + </a:t>
            </a:r>
            <a:r>
              <a:rPr lang="en-US" dirty="0" err="1">
                <a:solidFill>
                  <a:srgbClr val="000099"/>
                </a:solidFill>
              </a:rPr>
              <a:t>d</a:t>
            </a:r>
            <a:r>
              <a:rPr lang="en-US" baseline="-25000" dirty="0" err="1">
                <a:solidFill>
                  <a:srgbClr val="000099"/>
                </a:solidFill>
              </a:rPr>
              <a:t>w</a:t>
            </a:r>
            <a:r>
              <a:rPr lang="en-US" dirty="0">
                <a:solidFill>
                  <a:srgbClr val="000099"/>
                </a:solidFill>
              </a:rPr>
              <a:t>(z) }</a:t>
            </a:r>
          </a:p>
          <a:p>
            <a:r>
              <a:rPr lang="en-US" dirty="0">
                <a:solidFill>
                  <a:srgbClr val="000099"/>
                </a:solidFill>
              </a:rPr>
              <a:t>         = min {2 + 5,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        1 + 3,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1800226" y="5334706"/>
            <a:ext cx="7880684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hop in shortest path, used in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5386389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</a:rPr>
              <a:t>B-F equation says:</a:t>
            </a:r>
          </a:p>
        </p:txBody>
      </p:sp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79548"/>
            <a:ext cx="5352924" cy="10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1" y="1512812"/>
            <a:ext cx="10442499" cy="4004420"/>
          </a:xfrm>
        </p:spPr>
        <p:txBody>
          <a:bodyPr/>
          <a:lstStyle/>
          <a:p>
            <a:r>
              <a:rPr lang="en-US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</a:t>
            </a:r>
            <a:r>
              <a:rPr lang="en-US" dirty="0"/>
              <a:t> = estimate of least cost from x to y</a:t>
            </a:r>
          </a:p>
          <a:p>
            <a:pPr lvl="1"/>
            <a:r>
              <a:rPr lang="en-US" dirty="0"/>
              <a:t>x maintains  distance vector </a:t>
            </a:r>
            <a:r>
              <a:rPr lang="en-US" b="1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 = [</a:t>
            </a:r>
            <a:r>
              <a:rPr lang="en-US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(y): y </a:t>
            </a:r>
            <a:r>
              <a:rPr lang="ru-RU" dirty="0">
                <a:solidFill>
                  <a:srgbClr val="CC0000"/>
                </a:solidFill>
              </a:rPr>
              <a:t>є</a:t>
            </a:r>
            <a:r>
              <a:rPr lang="en-US" dirty="0">
                <a:solidFill>
                  <a:srgbClr val="CC0000"/>
                </a:solidFill>
              </a:rPr>
              <a:t> N 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sz="2800" dirty="0"/>
              <a:t>knows cost to each neighbor v: </a:t>
            </a:r>
            <a:r>
              <a:rPr lang="en-US" sz="2800" dirty="0">
                <a:solidFill>
                  <a:srgbClr val="CC0000"/>
                </a:solidFill>
              </a:rPr>
              <a:t>c(</a:t>
            </a:r>
            <a:r>
              <a:rPr lang="en-US" sz="2800" dirty="0" err="1">
                <a:solidFill>
                  <a:srgbClr val="CC0000"/>
                </a:solidFill>
              </a:rPr>
              <a:t>x,v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</a:p>
          <a:p>
            <a:pPr lvl="1"/>
            <a:r>
              <a:rPr lang="en-US" sz="2800" dirty="0"/>
              <a:t>maintains its </a:t>
            </a:r>
            <a:r>
              <a:rPr lang="en-US" sz="2800" dirty="0" smtClean="0"/>
              <a:t>neighbors</a:t>
            </a:r>
            <a:r>
              <a:rPr lang="en-US" altLang="ja-JP" sz="2800" dirty="0" smtClean="0"/>
              <a:t>' </a:t>
            </a:r>
            <a:r>
              <a:rPr lang="en-US" altLang="ja-JP" sz="2800" dirty="0"/>
              <a:t>distance vectors. For each neighbor v, x maintains </a:t>
            </a:r>
            <a:br>
              <a:rPr lang="en-US" altLang="ja-JP" sz="2800" dirty="0"/>
            </a:br>
            <a:r>
              <a:rPr lang="en-US" altLang="ja-JP" sz="2800" b="1" dirty="0" err="1">
                <a:solidFill>
                  <a:srgbClr val="CC0000"/>
                </a:solidFill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</a:rPr>
              <a:t>v</a:t>
            </a:r>
            <a:r>
              <a:rPr lang="en-US" altLang="ja-JP" sz="2800" dirty="0">
                <a:solidFill>
                  <a:srgbClr val="CC0000"/>
                </a:solidFill>
              </a:rPr>
              <a:t> = [</a:t>
            </a:r>
            <a:r>
              <a:rPr lang="en-US" altLang="ja-JP" sz="2800" dirty="0" err="1">
                <a:solidFill>
                  <a:srgbClr val="CC0000"/>
                </a:solidFill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</a:rPr>
              <a:t>v</a:t>
            </a:r>
            <a:r>
              <a:rPr lang="en-US" altLang="ja-JP" sz="2800" dirty="0">
                <a:solidFill>
                  <a:srgbClr val="CC0000"/>
                </a:solidFill>
              </a:rPr>
              <a:t>(y): y </a:t>
            </a:r>
            <a:r>
              <a:rPr lang="ru-RU" altLang="ja-JP" sz="2800" dirty="0">
                <a:solidFill>
                  <a:srgbClr val="CC0000"/>
                </a:solidFill>
              </a:rPr>
              <a:t>є</a:t>
            </a:r>
            <a:r>
              <a:rPr lang="en-US" altLang="ja-JP" sz="2800" dirty="0">
                <a:solidFill>
                  <a:srgbClr val="CC0000"/>
                </a:solidFill>
              </a:rPr>
              <a:t> N ]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CC0000"/>
              </a:solidFill>
            </a:endParaRPr>
          </a:p>
          <a:p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</a:rPr>
              <a:t>key idea: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defRPr/>
            </a:pPr>
            <a:r>
              <a:rPr lang="en-US"/>
              <a:t>from time-to-time, each node sends its own distance vector estimate to neighbors</a:t>
            </a:r>
          </a:p>
          <a:p>
            <a:pPr>
              <a:defRPr/>
            </a:pPr>
            <a:r>
              <a:rPr lang="en-US"/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527300" y="3819059"/>
            <a:ext cx="790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under minor, natural conditions, the estimate </a:t>
            </a:r>
            <a:r>
              <a:rPr lang="en-US" sz="2800" i="1" dirty="0" err="1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x</a:t>
            </a: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(y) converge to the actual least cost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(y)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70510"/>
            <a:ext cx="5280916" cy="10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85976" y="1417638"/>
            <a:ext cx="378142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r>
              <a:rPr lang="en-US" sz="2400" dirty="0"/>
              <a:t>local link cost change </a:t>
            </a:r>
          </a:p>
          <a:p>
            <a:r>
              <a:rPr lang="en-US" sz="2400" dirty="0"/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distributed:</a:t>
            </a:r>
          </a:p>
          <a:p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lvl="1"/>
            <a:r>
              <a:rPr lang="en-US" sz="2000" dirty="0"/>
              <a:t>neighbors then notify their neighbors if necessary</a:t>
            </a:r>
            <a:endParaRPr lang="en-US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781800" y="1751014"/>
            <a:ext cx="3706688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wait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for (change in local link cost or </a:t>
            </a:r>
            <a:r>
              <a:rPr 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msg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from neighbor)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recompute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estimates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if DV to any </a:t>
            </a:r>
            <a:r>
              <a:rPr 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dest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has changed, </a:t>
            </a: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notify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neighbors 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ctr">
              <a:spcBef>
                <a:spcPct val="50000"/>
              </a:spcBef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8335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8315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6753226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6274495" y="1327150"/>
            <a:ext cx="1957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Comic Sans MS" panose="030F0702030302020204" pitchFamily="66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066800"/>
            <a:ext cx="5180185" cy="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57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2743200" y="34290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99"/>
                </a:solidFill>
              </a:rPr>
              <a:t>∞</a:t>
            </a:r>
            <a:endParaRPr lang="en-US" sz="1800" dirty="0">
              <a:solidFill>
                <a:srgbClr val="000099"/>
              </a:solidFill>
            </a:endParaRPr>
          </a:p>
          <a:p>
            <a:r>
              <a:rPr lang="en-US" sz="1800" dirty="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52"/>
              <a:ext cx="1161" cy="694"/>
              <a:chOff x="-17" y="1264"/>
              <a:chExt cx="1161" cy="694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1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2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7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64"/>
                <a:ext cx="316" cy="250"/>
                <a:chOff x="1740" y="2284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284"/>
                  <a:ext cx="196" cy="250"/>
                  <a:chOff x="2958" y="2407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7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y</a:t>
                    </a:r>
                    <a:endParaRPr lang="en-US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2688336" y="3696072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99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99"/>
                </a:solidFill>
                <a:cs typeface="Times New Roman" charset="0"/>
              </a:rPr>
            </a:br>
            <a:r>
              <a:rPr lang="fr-FR">
                <a:solidFill>
                  <a:srgbClr val="000099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>
                <a:solidFill>
                  <a:srgbClr val="000099"/>
                </a:solidFill>
              </a:rPr>
              <a:t>D</a:t>
            </a:r>
            <a:r>
              <a:rPr lang="fr-FR" i="1" baseline="-25000">
                <a:solidFill>
                  <a:srgbClr val="000099"/>
                </a:solidFill>
              </a:rPr>
              <a:t>x</a:t>
            </a:r>
            <a:r>
              <a:rPr lang="fr-FR" i="1">
                <a:solidFill>
                  <a:srgbClr val="000099"/>
                </a:solidFill>
              </a:rPr>
              <a:t>(z) = </a:t>
            </a:r>
            <a:r>
              <a:rPr lang="fr-FR">
                <a:solidFill>
                  <a:srgbClr val="000099"/>
                </a:solidFill>
              </a:rPr>
              <a:t>min{</a:t>
            </a:r>
            <a:r>
              <a:rPr lang="fr-FR" i="1">
                <a:solidFill>
                  <a:srgbClr val="000099"/>
                </a:solidFill>
              </a:rPr>
              <a:t>c(x,y) + </a:t>
            </a:r>
            <a:br>
              <a:rPr lang="fr-FR" i="1">
                <a:solidFill>
                  <a:srgbClr val="000099"/>
                </a:solidFill>
              </a:rPr>
            </a:br>
            <a:r>
              <a:rPr lang="fr-FR" i="1">
                <a:solidFill>
                  <a:srgbClr val="000099"/>
                </a:solidFill>
              </a:rPr>
              <a:t>      D</a:t>
            </a:r>
            <a:r>
              <a:rPr lang="fr-FR" i="1" baseline="-25000">
                <a:solidFill>
                  <a:srgbClr val="000099"/>
                </a:solidFill>
              </a:rPr>
              <a:t>y</a:t>
            </a:r>
            <a:r>
              <a:rPr lang="fr-FR" i="1">
                <a:solidFill>
                  <a:srgbClr val="000099"/>
                </a:solidFill>
              </a:rPr>
              <a:t>(z), c(x,z) + D</a:t>
            </a:r>
            <a:r>
              <a:rPr lang="fr-FR" i="1" baseline="-25000">
                <a:solidFill>
                  <a:srgbClr val="000099"/>
                </a:solidFill>
              </a:rPr>
              <a:t>z</a:t>
            </a:r>
            <a:r>
              <a:rPr lang="fr-FR" i="1">
                <a:solidFill>
                  <a:srgbClr val="000099"/>
                </a:solidFill>
              </a:rPr>
              <a:t>(z)</a:t>
            </a:r>
            <a:r>
              <a:rPr lang="fr-FR">
                <a:solidFill>
                  <a:srgbClr val="000099"/>
                </a:solidFill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fr-FR">
                <a:solidFill>
                  <a:srgbClr val="000099"/>
                </a:solidFill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1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7010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6705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6705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6705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7010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6344444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7132639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4800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4495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4495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4495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4800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4167982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4945064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7010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6705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6705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6705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7010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6344444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7121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6934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6629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6629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6629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6934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6279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7045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4800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4495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4495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4495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4800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4167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4933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4800600" y="3771901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4800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4800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4800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7010400" y="20955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7010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7010400" y="3825876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6934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6934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7010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2743200" y="3430524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∞</a:t>
            </a:r>
          </a:p>
          <a:p>
            <a:r>
              <a:rPr lang="en-US" sz="1800" dirty="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46"/>
              <a:ext cx="1161" cy="700"/>
              <a:chOff x="-17" y="1258"/>
              <a:chExt cx="1161" cy="700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1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2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7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58"/>
                <a:ext cx="316" cy="250"/>
                <a:chOff x="1740" y="2278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278"/>
                  <a:ext cx="196" cy="250"/>
                  <a:chOff x="2958" y="2401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1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>
                        <a:solidFill>
                          <a:schemeClr val="accent4"/>
                        </a:solidFill>
                      </a:rPr>
                      <a:t>y</a:t>
                    </a:r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99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99"/>
                </a:solidFill>
                <a:cs typeface="Times New Roman" charset="0"/>
              </a:rPr>
            </a:br>
            <a:r>
              <a:rPr lang="fr-FR">
                <a:solidFill>
                  <a:srgbClr val="000099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>
                <a:solidFill>
                  <a:srgbClr val="000099"/>
                </a:solidFill>
              </a:rPr>
              <a:t>D</a:t>
            </a:r>
            <a:r>
              <a:rPr lang="fr-FR" i="1" baseline="-25000">
                <a:solidFill>
                  <a:srgbClr val="000099"/>
                </a:solidFill>
              </a:rPr>
              <a:t>x</a:t>
            </a:r>
            <a:r>
              <a:rPr lang="fr-FR" i="1">
                <a:solidFill>
                  <a:srgbClr val="000099"/>
                </a:solidFill>
              </a:rPr>
              <a:t>(z) = </a:t>
            </a:r>
            <a:r>
              <a:rPr lang="fr-FR">
                <a:solidFill>
                  <a:srgbClr val="000099"/>
                </a:solidFill>
              </a:rPr>
              <a:t>min{</a:t>
            </a:r>
            <a:r>
              <a:rPr lang="fr-FR" i="1">
                <a:solidFill>
                  <a:srgbClr val="000099"/>
                </a:solidFill>
              </a:rPr>
              <a:t>c(x,y) + </a:t>
            </a:r>
            <a:br>
              <a:rPr lang="fr-FR" i="1">
                <a:solidFill>
                  <a:srgbClr val="000099"/>
                </a:solidFill>
              </a:rPr>
            </a:br>
            <a:r>
              <a:rPr lang="fr-FR" i="1">
                <a:solidFill>
                  <a:srgbClr val="000099"/>
                </a:solidFill>
              </a:rPr>
              <a:t>      D</a:t>
            </a:r>
            <a:r>
              <a:rPr lang="fr-FR" i="1" baseline="-25000">
                <a:solidFill>
                  <a:srgbClr val="000099"/>
                </a:solidFill>
              </a:rPr>
              <a:t>y</a:t>
            </a:r>
            <a:r>
              <a:rPr lang="fr-FR" i="1">
                <a:solidFill>
                  <a:srgbClr val="000099"/>
                </a:solidFill>
              </a:rPr>
              <a:t>(z), c(x,z) + D</a:t>
            </a:r>
            <a:r>
              <a:rPr lang="fr-FR" i="1" baseline="-25000">
                <a:solidFill>
                  <a:srgbClr val="000099"/>
                </a:solidFill>
              </a:rPr>
              <a:t>z</a:t>
            </a:r>
            <a:r>
              <a:rPr lang="fr-FR" i="1">
                <a:solidFill>
                  <a:srgbClr val="000099"/>
                </a:solidFill>
              </a:rPr>
              <a:t>(z)</a:t>
            </a:r>
            <a:r>
              <a:rPr lang="fr-FR">
                <a:solidFill>
                  <a:srgbClr val="000099"/>
                </a:solidFill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fr-FR">
                <a:solidFill>
                  <a:srgbClr val="000099"/>
                </a:solidFill>
              </a:rPr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83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31069"/>
            <a:ext cx="7800384" cy="1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2076451" y="1400176"/>
            <a:ext cx="537929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updates routing info, recalculates </a:t>
            </a:r>
            <a:b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DV changes, notify neighbors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18494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"good</a:t>
            </a:r>
            <a:endParaRPr lang="en-US" altLang="ja-JP" dirty="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fast</a:t>
            </a:r>
            <a:r>
              <a:rPr lang="en-US" altLang="ja-JP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"</a:t>
            </a:r>
            <a:endParaRPr lang="en-US" sz="1600" dirty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178"/>
              <a:ext cx="316" cy="250"/>
              <a:chOff x="1740" y="2270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270"/>
                <a:ext cx="199" cy="250"/>
                <a:chOff x="2957" y="2393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393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accent4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 dirty="0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3789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y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receives update from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y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, updates its table, computes new least cost to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</a:rPr>
              <a:t>t</a:t>
            </a:r>
            <a:r>
              <a:rPr lang="en-US" i="1" baseline="-25000" dirty="0">
                <a:solidFill>
                  <a:srgbClr val="000099"/>
                </a:solidFill>
              </a:rPr>
              <a:t>2 </a:t>
            </a:r>
            <a:r>
              <a:rPr lang="en-US" dirty="0">
                <a:solidFill>
                  <a:srgbClr val="000099"/>
                </a:solidFill>
              </a:rPr>
              <a:t>: </a:t>
            </a:r>
            <a:r>
              <a:rPr lang="en-US" i="1" dirty="0">
                <a:solidFill>
                  <a:srgbClr val="000099"/>
                </a:solidFill>
              </a:rPr>
              <a:t>y</a:t>
            </a:r>
            <a:r>
              <a:rPr lang="en-US" dirty="0">
                <a:solidFill>
                  <a:srgbClr val="000099"/>
                </a:solidFill>
              </a:rPr>
              <a:t> receives </a:t>
            </a:r>
            <a:r>
              <a:rPr lang="en-US" i="1" dirty="0" smtClean="0">
                <a:solidFill>
                  <a:srgbClr val="000099"/>
                </a:solidFill>
              </a:rPr>
              <a:t>z</a:t>
            </a:r>
            <a:r>
              <a:rPr lang="en-US" altLang="ja-JP" dirty="0" smtClean="0">
                <a:solidFill>
                  <a:srgbClr val="000099"/>
                </a:solidFill>
              </a:rPr>
              <a:t>'s </a:t>
            </a:r>
            <a:r>
              <a:rPr lang="en-US" altLang="ja-JP" dirty="0">
                <a:solidFill>
                  <a:srgbClr val="000099"/>
                </a:solidFill>
              </a:rPr>
              <a:t>update, updates its distance table.  </a:t>
            </a:r>
            <a:r>
              <a:rPr lang="en-US" altLang="ja-JP" i="1" dirty="0" smtClean="0">
                <a:solidFill>
                  <a:srgbClr val="000099"/>
                </a:solidFill>
              </a:rPr>
              <a:t>y</a:t>
            </a:r>
            <a:r>
              <a:rPr lang="en-US" altLang="ja-JP" dirty="0" smtClean="0">
                <a:solidFill>
                  <a:srgbClr val="000099"/>
                </a:solidFill>
              </a:rPr>
              <a:t>'s </a:t>
            </a:r>
            <a:r>
              <a:rPr lang="en-US" altLang="ja-JP" dirty="0">
                <a:solidFill>
                  <a:srgbClr val="000099"/>
                </a:solidFill>
              </a:rPr>
              <a:t>least costs do </a:t>
            </a:r>
            <a:r>
              <a:rPr lang="en-US" altLang="ja-JP" i="1" dirty="0">
                <a:solidFill>
                  <a:srgbClr val="000099"/>
                </a:solidFill>
              </a:rPr>
              <a:t>not</a:t>
            </a:r>
            <a:r>
              <a:rPr lang="en-US" altLang="ja-JP" dirty="0">
                <a:solidFill>
                  <a:srgbClr val="000099"/>
                </a:solidFill>
              </a:rPr>
              <a:t> change, so </a:t>
            </a:r>
            <a:r>
              <a:rPr lang="en-US" altLang="ja-JP" i="1" dirty="0">
                <a:solidFill>
                  <a:srgbClr val="000099"/>
                </a:solidFill>
              </a:rPr>
              <a:t>y</a:t>
            </a:r>
            <a:r>
              <a:rPr lang="en-US" altLang="ja-JP" dirty="0">
                <a:solidFill>
                  <a:srgbClr val="000099"/>
                </a:solidFill>
              </a:rPr>
              <a:t>  does </a:t>
            </a:r>
            <a:r>
              <a:rPr lang="en-US" altLang="ja-JP" i="1" dirty="0">
                <a:solidFill>
                  <a:srgbClr val="000099"/>
                </a:solidFill>
              </a:rPr>
              <a:t>not</a:t>
            </a:r>
            <a:r>
              <a:rPr lang="en-US" altLang="ja-JP" dirty="0">
                <a:solidFill>
                  <a:srgbClr val="000099"/>
                </a:solidFill>
              </a:rPr>
              <a:t> send a message to </a:t>
            </a:r>
            <a:r>
              <a:rPr lang="en-US" altLang="ja-JP" i="1" dirty="0">
                <a:solidFill>
                  <a:srgbClr val="000099"/>
                </a:solidFill>
              </a:rPr>
              <a:t>z</a:t>
            </a:r>
            <a:r>
              <a:rPr lang="en-US" altLang="ja-JP" dirty="0">
                <a:solidFill>
                  <a:srgbClr val="000099"/>
                </a:solidFill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* Check out the online interactive exercises for more examples: h</a:t>
            </a:r>
            <a:r>
              <a:rPr lang="en-US" sz="1200" dirty="0">
                <a:solidFill>
                  <a:schemeClr val="bg1"/>
                </a:solidFill>
              </a:rPr>
              <a:t>ttp://gaia.cs.umass.edu/kurose_ross/interactive/</a:t>
            </a:r>
          </a:p>
        </p:txBody>
      </p:sp>
      <p:sp>
        <p:nvSpPr>
          <p:cNvPr id="5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882651"/>
            <a:ext cx="698616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>
            <a:normAutofit fontScale="90000"/>
          </a:bodyPr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1315967" y="1400176"/>
            <a:ext cx="562776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bad news travels slow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-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"count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infinity"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60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4" name="Picture 40" descr="dv_b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573016"/>
            <a:ext cx="7292975" cy="3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9112250" y="3900628"/>
            <a:ext cx="1319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algorithm</a:t>
            </a:r>
          </a:p>
          <a:p>
            <a:pPr algn="r"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continues</a:t>
            </a:r>
          </a:p>
          <a:p>
            <a:pPr algn="r"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on!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5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882651"/>
            <a:ext cx="698616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>
            <a:normAutofit fontScale="90000"/>
          </a:bodyPr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60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509589" y="13874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poisoned reverse: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Z routes through Y to get to X 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Comic Sans MS" panose="030F0702030302020204" pitchFamily="66" charset="0"/>
              <a:buChar char="–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Z tells Y its (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) distance to X is infinite (so Y 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won't 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will this completely solve count to infinity problem?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4" name="Picture 40" descr="dv_po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3718644"/>
            <a:ext cx="677545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7623498" y="3501157"/>
            <a:ext cx="0" cy="2743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7655248" y="3499570"/>
            <a:ext cx="1229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algorithm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terminates</a:t>
            </a:r>
            <a:endParaRPr lang="en-US" altLang="zh-CN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0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882651"/>
            <a:ext cx="698616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>
            <a:normAutofit fontScale="90000"/>
          </a:bodyPr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9496" y="1235545"/>
            <a:ext cx="933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https://en.wikipedia.org/wiki/Distance-vector_routing_protocol#Count-to-infinity_problem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45" name="Picture 6" descr="5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6" y="1700808"/>
            <a:ext cx="8056562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19336" y="4002196"/>
            <a:ext cx="5616624" cy="1082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 smtClean="0">
                <a:ea typeface="宋体" panose="02010600030101010101" pitchFamily="2" charset="-122"/>
              </a:rPr>
              <a:t>Counting to Infinity Problem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Solutions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287688" y="5012073"/>
            <a:ext cx="7772400" cy="153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Set infinity = “some small integer” (e.g. 16). Stop when count = 16.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Split Horizon: Because C received lowest cost path from B, it does not advertise cost to B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poison reverse: C advertises infinity to B</a:t>
            </a:r>
            <a:endParaRPr lang="en-US" altLang="zh-CN" sz="1800" baseline="-25000" dirty="0" smtClean="0">
              <a:ea typeface="宋体" panose="02010600030101010101" pitchFamily="2" charset="-12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There are many problems with (and fixes for) the Bellman-Ford algorithm.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2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882651"/>
            <a:ext cx="698616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>
            <a:normAutofit fontScale="90000"/>
          </a:bodyPr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bad news travels slow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-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"count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infinity"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60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2128839" y="3887316"/>
            <a:ext cx="7210425" cy="22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poisoned reverse: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Z routes through Y to get to X 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Comic Sans MS" panose="030F0702030302020204" pitchFamily="66" charset="0"/>
              <a:buChar char="–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Z tells Y its (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) distance to X is infinite (so Y 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won't 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will this completely solve count to infinity problem?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98329" y="3375300"/>
            <a:ext cx="3302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</a:rPr>
              <a:t>导致无穷计算问题</a:t>
            </a:r>
            <a:r>
              <a:rPr lang="zh-CN" altLang="en-US" dirty="0" smtClean="0">
                <a:solidFill>
                  <a:srgbClr val="000099"/>
                </a:solidFill>
              </a:rPr>
              <a:t>的原因</a:t>
            </a:r>
            <a:r>
              <a:rPr lang="zh-CN" altLang="en-US" dirty="0">
                <a:solidFill>
                  <a:srgbClr val="000099"/>
                </a:solidFill>
              </a:rPr>
              <a:t>是把从对方获知的，但在对方已不再有效的</a:t>
            </a:r>
            <a:r>
              <a:rPr lang="zh-CN" altLang="en-US" dirty="0" smtClean="0">
                <a:solidFill>
                  <a:srgbClr val="000099"/>
                </a:solidFill>
              </a:rPr>
              <a:t>信息当成</a:t>
            </a:r>
            <a:r>
              <a:rPr lang="zh-CN" altLang="en-US" dirty="0">
                <a:solidFill>
                  <a:srgbClr val="000099"/>
                </a:solidFill>
              </a:rPr>
              <a:t>有效信息再传送给对方，使对方当成有效信息使用。</a:t>
            </a:r>
          </a:p>
        </p:txBody>
      </p:sp>
    </p:spTree>
    <p:extLst>
      <p:ext uri="{BB962C8B-B14F-4D97-AF65-F5344CB8AC3E}">
        <p14:creationId xmlns:p14="http://schemas.microsoft.com/office/powerpoint/2010/main" val="35778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981869"/>
            <a:ext cx="7483871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513" y="452439"/>
            <a:ext cx="7772400" cy="528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DV: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b="1" i="1">
                <a:solidFill>
                  <a:srgbClr val="CC0000"/>
                </a:solidFill>
              </a:rPr>
              <a:t>DV:</a:t>
            </a:r>
            <a:r>
              <a:rPr lang="en-US" sz="2000"/>
              <a:t>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328738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/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/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node</a:t>
            </a:r>
            <a:r>
              <a:rPr lang="en-US" altLang="ja-JP" sz="2000" dirty="0" smtClean="0"/>
              <a:t>'s </a:t>
            </a:r>
            <a:r>
              <a:rPr lang="en-US" altLang="ja-JP" sz="2000" dirty="0"/>
              <a:t>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5.3 intra-AS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routing in the Internet: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OSPF</a:t>
            </a:r>
            <a:endParaRPr lang="en-US" sz="26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80" y="1011079"/>
            <a:ext cx="5394572" cy="11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1301"/>
            <a:ext cx="5478760" cy="8858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Making routing scalable</a:t>
            </a:r>
            <a:endParaRPr lang="en-US" dirty="0"/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3467100"/>
            <a:ext cx="3810000" cy="22669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scale:</a:t>
            </a:r>
            <a:r>
              <a:rPr lang="en-US" dirty="0"/>
              <a:t> with </a:t>
            </a:r>
            <a:r>
              <a:rPr lang="en-US" dirty="0" smtClean="0"/>
              <a:t>billions of destinations</a:t>
            </a:r>
            <a:r>
              <a:rPr lang="en-US" dirty="0"/>
              <a:t>:</a:t>
            </a:r>
          </a:p>
          <a:p>
            <a:r>
              <a:rPr lang="en-US" sz="2400" dirty="0" smtClean="0"/>
              <a:t>can</a:t>
            </a:r>
            <a:r>
              <a:rPr lang="en-US" altLang="ja-JP" sz="2400" dirty="0" smtClean="0"/>
              <a:t>'t </a:t>
            </a:r>
            <a:r>
              <a:rPr lang="en-US" altLang="ja-JP" sz="2400" dirty="0"/>
              <a:t>store all destinations in routing tables!</a:t>
            </a:r>
          </a:p>
          <a:p>
            <a:r>
              <a:rPr lang="en-US" sz="2400" dirty="0"/>
              <a:t>routing table exchange would swamp links!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72175" y="3467100"/>
            <a:ext cx="4019550" cy="2514600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administrative autonomy</a:t>
            </a:r>
          </a:p>
          <a:p>
            <a:pPr>
              <a:defRPr/>
            </a:pPr>
            <a:r>
              <a:rPr lang="en-US" sz="2400"/>
              <a:t>internet = network of networks</a:t>
            </a:r>
          </a:p>
          <a:p>
            <a:pPr>
              <a:defRPr/>
            </a:pPr>
            <a:r>
              <a:rPr lang="en-US" sz="2400"/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2184532" y="1313250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network </a:t>
            </a:r>
            <a:r>
              <a:rPr lang="en-US" altLang="ja-JP" sz="28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"flat"</a:t>
            </a:r>
            <a:endParaRPr lang="en-US" altLang="ja-JP" sz="28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</a:rPr>
              <a:t>… not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true in practice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cs typeface="Gill Sans MT"/>
              </a:rPr>
              <a:t>aggregate routers into </a:t>
            </a:r>
            <a:r>
              <a:rPr lang="en-US" dirty="0" smtClean="0">
                <a:cs typeface="Gill Sans MT"/>
              </a:rPr>
              <a:t>regions known as</a:t>
            </a:r>
            <a:r>
              <a:rPr lang="en-US" dirty="0" smtClean="0">
                <a:solidFill>
                  <a:srgbClr val="FF0000"/>
                </a:solidFill>
                <a:cs typeface="Gill Sans MT"/>
              </a:rPr>
              <a:t> </a:t>
            </a:r>
            <a:r>
              <a:rPr lang="en-US" altLang="ja-JP" dirty="0" smtClean="0">
                <a:solidFill>
                  <a:srgbClr val="CC0000"/>
                </a:solidFill>
                <a:cs typeface="Gill Sans MT"/>
              </a:rPr>
              <a:t>"autonomous systems" 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(AS</a:t>
            </a:r>
            <a:r>
              <a:rPr lang="en-US" altLang="ja-JP" dirty="0" smtClean="0">
                <a:solidFill>
                  <a:srgbClr val="CC0000"/>
                </a:solidFill>
                <a:cs typeface="Gill Sans MT"/>
              </a:rPr>
              <a:t>) (a.k.a. "domains")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176120" y="2484908"/>
            <a:ext cx="4003168" cy="19340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 smtClean="0"/>
              <a:t>AS'es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08" y="984882"/>
            <a:ext cx="8583674" cy="1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1694708" y="205482"/>
            <a:ext cx="8647112" cy="885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Internet approach to scalable 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87488" y="2424716"/>
            <a:ext cx="4680520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Comic Sans MS" panose="030F0702030302020204" pitchFamily="66" charset="0"/>
                <a:cs typeface="Gill Sans MT"/>
              </a:rPr>
              <a:t>intra-AS routing</a:t>
            </a:r>
          </a:p>
          <a:p>
            <a:pPr eaLnBrk="1" hangingPunct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routing among hosts, routers in same AS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("network")</a:t>
            </a:r>
            <a:endParaRPr lang="en-US" altLang="ja-JP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all routers in AS must run </a:t>
            </a:r>
            <a:r>
              <a:rPr lang="en-US" altLang="ja-JP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same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intra-domain protocol</a:t>
            </a:r>
          </a:p>
          <a:p>
            <a:pPr eaLnBrk="1" hangingPunct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routers in different AS can run different intra-domain routing protocol</a:t>
            </a:r>
          </a:p>
          <a:p>
            <a:pPr eaLnBrk="1" hangingPunct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gateway router: at 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"edge"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of its own AS, has link(s) to router(s) in other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AS'es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accent4"/>
                  </a:solidFill>
                </a:rPr>
                <a:t>3b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accent4"/>
                    </a:solidFill>
                  </a:rPr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accent4"/>
                  </a:solidFill>
                </a:rPr>
                <a:t>3a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accent4"/>
                    </a:solidFill>
                  </a:rPr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2a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</a:rPr>
                <a:t>AS3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</a:rPr>
                <a:t>AS1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</a:rPr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accent4"/>
                  </a:solidFill>
                </a:rPr>
                <a:t>1a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2c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2b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accent4"/>
                      </a:solidFill>
                    </a:rPr>
                    <a:t>1b</a:t>
                  </a:r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solidFill>
                    <a:schemeClr val="accent4"/>
                  </a:solidFill>
                </a:rPr>
                <a:t>Forwarding</a:t>
              </a:r>
            </a:p>
            <a:p>
              <a:pPr algn="ctr" eaLnBrk="1" hangingPunct="1"/>
              <a:r>
                <a:rPr lang="en-US" sz="1400" dirty="0">
                  <a:solidFill>
                    <a:schemeClr val="accent4"/>
                  </a:solidFill>
                </a:rPr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accent4"/>
                      </a:solidFill>
                    </a:rPr>
                    <a:t>3c</a:t>
                  </a:r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3816530" y="45726"/>
            <a:ext cx="4704038" cy="83978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Interconnected </a:t>
            </a:r>
            <a:r>
              <a:rPr lang="en-US" dirty="0" err="1">
                <a:cs typeface="+mj-cs"/>
              </a:rPr>
              <a:t>ASes</a:t>
            </a:r>
            <a:endParaRPr lang="en-US" dirty="0">
              <a:cs typeface="+mj-cs"/>
            </a:endParaRP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6827781" y="3084155"/>
            <a:ext cx="3810000" cy="34004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</a:t>
            </a:r>
            <a:r>
              <a:rPr lang="en-US" dirty="0" smtClean="0"/>
              <a:t>routing determine entries </a:t>
            </a:r>
            <a:r>
              <a:rPr lang="en-US" dirty="0"/>
              <a:t>for </a:t>
            </a:r>
            <a:r>
              <a:rPr lang="en-US" dirty="0" smtClean="0"/>
              <a:t>destinations within AS</a:t>
            </a:r>
            <a:endParaRPr lang="en-US" dirty="0"/>
          </a:p>
          <a:p>
            <a:pPr lvl="1">
              <a:defRPr/>
            </a:pPr>
            <a:r>
              <a:rPr lang="en-US" dirty="0"/>
              <a:t>inter-AS &amp; intra-AS </a:t>
            </a:r>
            <a:r>
              <a:rPr lang="en-US" dirty="0" smtClean="0"/>
              <a:t>determine </a:t>
            </a:r>
            <a:r>
              <a:rPr lang="en-US" dirty="0"/>
              <a:t>entries for external </a:t>
            </a:r>
            <a:r>
              <a:rPr lang="en-US" dirty="0" smtClean="0"/>
              <a:t>destinations</a:t>
            </a:r>
            <a:endParaRPr lang="en-US" dirty="0"/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55" y="692696"/>
            <a:ext cx="4442385" cy="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1213" y="0"/>
            <a:ext cx="329703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5813" y="1195388"/>
            <a:ext cx="3810000" cy="2921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07113" y="1148558"/>
            <a:ext cx="3810000" cy="464820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/>
              <a:t>learn which </a:t>
            </a:r>
            <a:r>
              <a:rPr lang="en-US" sz="2400" dirty="0" err="1"/>
              <a:t>dests</a:t>
            </a:r>
            <a:r>
              <a:rPr lang="en-US" sz="2400" dirty="0"/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8801101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6754814" y="4872039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3001964" y="4164014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3632200" y="4908551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3576638" y="5129214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AS3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7391400" y="57943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7270751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3848100" y="4641851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3406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3143250" y="4903789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00"/>
                  </a:solidFill>
                </a:rPr>
                <a:t>3b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3413125" y="4327526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3c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46449" name="Group 31"/>
          <p:cNvGrpSpPr>
            <a:grpSpLocks/>
          </p:cNvGrpSpPr>
          <p:nvPr/>
        </p:nvGrpSpPr>
        <p:grpSpPr bwMode="auto">
          <a:xfrm>
            <a:off x="3990975" y="4702176"/>
            <a:ext cx="501650" cy="396875"/>
            <a:chOff x="1434" y="3104"/>
            <a:chExt cx="316" cy="250"/>
          </a:xfrm>
        </p:grpSpPr>
        <p:grpSp>
          <p:nvGrpSpPr>
            <p:cNvPr id="1465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4653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3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3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3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3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3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4653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00"/>
                  </a:solidFill>
                </a:rPr>
                <a:t>3a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4019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</a:rPr>
                <a:t>AS1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1a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</a:rPr>
                    <a:t>1b</a:t>
                  </a:r>
                  <a:endParaRPr lang="en-US">
                    <a:solidFill>
                      <a:srgbClr val="FFFF00"/>
                    </a:solidFill>
                  </a:endParaRPr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6938963" y="5324476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00"/>
                  </a:solidFill>
                </a:rPr>
                <a:t>2a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8159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8413751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7445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8054976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7666038" y="5046664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00"/>
                  </a:solidFill>
                </a:rPr>
                <a:t>2c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7929563" y="5502276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00"/>
                  </a:solidFill>
                </a:rPr>
                <a:t>2b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9180514" y="5159375"/>
            <a:ext cx="901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other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1816101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1873251" y="5556250"/>
            <a:ext cx="901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other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2673351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6437314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4324350" y="5014914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781051"/>
            <a:ext cx="32337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662759"/>
            <a:ext cx="10753527" cy="4104456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First (IS-IS protocol essentially same as OSPF)</a:t>
            </a:r>
          </a:p>
          <a:p>
            <a:pPr lvl="1">
              <a:defRPr/>
            </a:pPr>
            <a:r>
              <a:rPr lang="en-US" sz="2800" dirty="0"/>
              <a:t>IGRP: Interior Gateway Routing Protocol (Cisco proprietary </a:t>
            </a:r>
            <a:r>
              <a:rPr lang="en-US" sz="2000" dirty="0"/>
              <a:t>for decades, until 2016</a:t>
            </a:r>
            <a:r>
              <a:rPr lang="en-US" sz="2800" dirty="0"/>
              <a:t>)</a:t>
            </a:r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66067"/>
            <a:ext cx="4560836" cy="15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73107"/>
            <a:ext cx="8521276" cy="7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96752"/>
            <a:ext cx="8719120" cy="51054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"open": </a:t>
            </a:r>
            <a:r>
              <a:rPr lang="en-US" altLang="ja-JP" dirty="0"/>
              <a:t>publicly available</a:t>
            </a:r>
          </a:p>
          <a:p>
            <a:r>
              <a:rPr lang="en-US" dirty="0"/>
              <a:t>uses </a:t>
            </a:r>
            <a:r>
              <a:rPr lang="en-US" dirty="0" smtClean="0"/>
              <a:t>link-state </a:t>
            </a:r>
            <a:r>
              <a:rPr lang="en-US" dirty="0"/>
              <a:t>algorithm </a:t>
            </a:r>
          </a:p>
          <a:p>
            <a:pPr lvl="1"/>
            <a:r>
              <a:rPr lang="en-US" dirty="0" smtClean="0"/>
              <a:t>link state </a:t>
            </a:r>
            <a:r>
              <a:rPr lang="en-US" dirty="0"/>
              <a:t>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</a:t>
            </a:r>
            <a:r>
              <a:rPr lang="en-US" dirty="0" err="1" smtClean="0"/>
              <a:t>Dijkstra</a:t>
            </a:r>
            <a:r>
              <a:rPr lang="en-US" altLang="ja-JP" dirty="0" err="1" smtClean="0"/>
              <a:t>'s</a:t>
            </a:r>
            <a:r>
              <a:rPr lang="en-US" altLang="ja-JP" dirty="0" smtClean="0"/>
              <a:t> </a:t>
            </a:r>
            <a:r>
              <a:rPr lang="en-US" altLang="ja-JP" dirty="0"/>
              <a:t>algorithm</a:t>
            </a:r>
          </a:p>
          <a:p>
            <a:r>
              <a:rPr lang="en-US" dirty="0" smtClean="0"/>
              <a:t>router floods OSPF link-state advertisements to all other routers in </a:t>
            </a:r>
            <a:r>
              <a:rPr lang="en-US" i="1" dirty="0" smtClean="0">
                <a:solidFill>
                  <a:srgbClr val="CC0000"/>
                </a:solidFill>
              </a:rPr>
              <a:t>entire</a:t>
            </a:r>
            <a:r>
              <a:rPr lang="en-US" dirty="0" smtClean="0"/>
              <a:t> </a:t>
            </a:r>
            <a:r>
              <a:rPr lang="en-US" dirty="0"/>
              <a:t>AS</a:t>
            </a:r>
          </a:p>
          <a:p>
            <a:pPr lvl="1"/>
            <a:r>
              <a:rPr lang="en-US" dirty="0"/>
              <a:t>carried in OSPF messages directly over IP (rather than TCP or </a:t>
            </a:r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link state: for each attached link</a:t>
            </a:r>
            <a:endParaRPr lang="en-US" dirty="0"/>
          </a:p>
          <a:p>
            <a:r>
              <a:rPr lang="en-US" i="1" dirty="0">
                <a:solidFill>
                  <a:srgbClr val="CC0000"/>
                </a:solidFill>
              </a:rPr>
              <a:t>IS-IS routing</a:t>
            </a:r>
            <a:r>
              <a:rPr lang="en-US" dirty="0"/>
              <a:t> protocol: nearly identical to OSPF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536" y="6225732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Intermediate </a:t>
            </a:r>
            <a:r>
              <a:rPr lang="en-US" altLang="zh-CN" dirty="0" smtClean="0">
                <a:solidFill>
                  <a:srgbClr val="0000FF"/>
                </a:solidFill>
              </a:rPr>
              <a:t>System </a:t>
            </a:r>
            <a:r>
              <a:rPr lang="en-US" altLang="zh-CN" dirty="0">
                <a:solidFill>
                  <a:srgbClr val="0000FF"/>
                </a:solidFill>
              </a:rPr>
              <a:t>to </a:t>
            </a:r>
            <a:r>
              <a:rPr lang="en-US" altLang="zh-CN" dirty="0" smtClean="0">
                <a:solidFill>
                  <a:srgbClr val="0000FF"/>
                </a:solidFill>
              </a:rPr>
              <a:t>Intermediate System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6532" y="6225732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https://en.wikipedia.org/wiki/IS-IS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54380"/>
            <a:ext cx="6145012" cy="12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OSPF </a:t>
            </a:r>
            <a:r>
              <a:rPr lang="en-US" altLang="ja-JP" sz="3600" dirty="0" smtClean="0"/>
              <a:t>"advanced" </a:t>
            </a:r>
            <a:r>
              <a:rPr lang="en-US" altLang="ja-JP" sz="3600" dirty="0"/>
              <a:t>features</a:t>
            </a:r>
            <a:endParaRPr lang="en-US" dirty="0"/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63" y="1385888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CC0000"/>
                </a:solidFill>
              </a:rPr>
              <a:t>security:</a:t>
            </a:r>
            <a:r>
              <a:rPr lang="en-US" dirty="0"/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</a:rPr>
              <a:t>multiple </a:t>
            </a:r>
            <a:r>
              <a:rPr lang="en-US" dirty="0"/>
              <a:t>same-cost </a:t>
            </a:r>
            <a:r>
              <a:rPr lang="en-US" dirty="0">
                <a:solidFill>
                  <a:srgbClr val="CC0000"/>
                </a:solidFill>
              </a:rPr>
              <a:t>paths</a:t>
            </a:r>
            <a:r>
              <a:rPr lang="en-US" dirty="0"/>
              <a:t> allowed (only one path in RIP)</a:t>
            </a:r>
          </a:p>
          <a:p>
            <a:r>
              <a:rPr lang="en-US" dirty="0"/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</a:rPr>
              <a:t>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(e.g., satellite link cost set </a:t>
            </a:r>
            <a:r>
              <a:rPr lang="en-US" altLang="ja-JP" dirty="0" smtClean="0"/>
              <a:t>low </a:t>
            </a:r>
            <a:r>
              <a:rPr lang="en-US" altLang="ja-JP" dirty="0"/>
              <a:t>for best effort </a:t>
            </a:r>
            <a:r>
              <a:rPr lang="en-US" altLang="ja-JP" dirty="0" err="1"/>
              <a:t>ToS</a:t>
            </a:r>
            <a:r>
              <a:rPr lang="en-US" altLang="ja-JP" dirty="0"/>
              <a:t>; high for </a:t>
            </a:r>
            <a:r>
              <a:rPr lang="en-US" altLang="ja-JP" dirty="0" smtClean="0"/>
              <a:t>real-time </a:t>
            </a:r>
            <a:r>
              <a:rPr lang="en-US" altLang="ja-JP" dirty="0" err="1"/>
              <a:t>ToS</a:t>
            </a:r>
            <a:r>
              <a:rPr lang="en-US" altLang="ja-JP" dirty="0"/>
              <a:t>)</a:t>
            </a:r>
          </a:p>
          <a:p>
            <a:r>
              <a:rPr lang="en-US" dirty="0"/>
              <a:t>integrated </a:t>
            </a:r>
            <a:r>
              <a:rPr lang="en-US" dirty="0" err="1"/>
              <a:t>uni</a:t>
            </a:r>
            <a:r>
              <a:rPr lang="en-US" dirty="0"/>
              <a:t>- and </a:t>
            </a:r>
            <a:r>
              <a:rPr lang="en-US" dirty="0" smtClean="0">
                <a:solidFill>
                  <a:srgbClr val="CC0000"/>
                </a:solidFill>
              </a:rPr>
              <a:t>multi-cast</a:t>
            </a:r>
            <a:r>
              <a:rPr lang="en-US" dirty="0" smtClean="0"/>
              <a:t> </a:t>
            </a:r>
            <a:r>
              <a:rPr lang="en-US" dirty="0"/>
              <a:t>support: </a:t>
            </a:r>
          </a:p>
          <a:p>
            <a:pPr lvl="1"/>
            <a:r>
              <a:rPr lang="en-US" sz="2800" dirty="0"/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</a:rPr>
              <a:t>hierarchical</a:t>
            </a:r>
            <a:r>
              <a:rPr lang="en-US" dirty="0"/>
              <a:t> OSPF in large domains.</a:t>
            </a:r>
          </a:p>
          <a:p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3551239" y="1652589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951038" y="169863"/>
            <a:ext cx="443865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Gill Sans MT" charset="0"/>
              </a:rPr>
              <a:t>Hierarchical OSPF</a:t>
            </a:r>
            <a:endParaRPr lang="en-US">
              <a:latin typeface="Gill Sans MT" charset="0"/>
            </a:endParaRPr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5203826" y="2039939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6481764" y="2036764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7893051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6472239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5207000" y="2471739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8304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8332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6365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5927726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6170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5978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4213225" y="2319339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3608388" y="3171826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2959100" y="4024314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3814764" y="4552951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3687764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2611439" y="2833689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5475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7904164" y="2774951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6616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8140700" y="1714501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2460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</a:rPr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6026150" y="5734051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</a:rPr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9110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FF"/>
                </a:solidFill>
              </a:rPr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5918201" y="2411414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4743450" y="2822576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7493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8470900" y="5018089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7083426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6386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8058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6548439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5678488" y="3463926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4492626" y="3270251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7426326" y="2276476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8348664" y="3119439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8132764" y="3952876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8942389" y="4797426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6072189" y="1871664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6091239" y="3273426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4838701" y="2276476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3854451" y="3063876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3305176" y="3841751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3892551" y="4362451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3543301" y="5095876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2713039" y="4511676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5673726" y="4191001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6484939" y="4610101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5900739" y="5051426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798" name="Picture 38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976314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4700" y="1468439"/>
            <a:ext cx="8229600" cy="400843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CC0000"/>
                </a:solidFill>
              </a:rPr>
              <a:t>two-level hierarchy:</a:t>
            </a:r>
            <a:r>
              <a:rPr lang="en-US" dirty="0"/>
              <a:t> local area, backbone.</a:t>
            </a:r>
          </a:p>
          <a:p>
            <a:pPr lvl="1"/>
            <a:r>
              <a:rPr lang="en-US" sz="2800" dirty="0"/>
              <a:t>link-state advertisements only in area </a:t>
            </a:r>
          </a:p>
          <a:p>
            <a:pPr lvl="1"/>
            <a:r>
              <a:rPr lang="en-US" sz="2800" dirty="0"/>
              <a:t>each nodes has detailed area topology; only know direction (shortest path) to nets in other areas.</a:t>
            </a:r>
            <a:endParaRPr lang="en-US" dirty="0"/>
          </a:p>
          <a:p>
            <a:r>
              <a:rPr lang="en-US" i="1" dirty="0">
                <a:solidFill>
                  <a:srgbClr val="CC0000"/>
                </a:solidFill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altLang="ja-JP" dirty="0" smtClean="0"/>
              <a:t>"summarize" </a:t>
            </a:r>
            <a:r>
              <a:rPr lang="en-US" altLang="ja-JP" dirty="0"/>
              <a:t>distances 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</a:rPr>
              <a:t>backbone routers:</a:t>
            </a:r>
            <a:r>
              <a:rPr lang="en-US" dirty="0"/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</a:rPr>
              <a:t>boundary routers:</a:t>
            </a:r>
            <a:r>
              <a:rPr lang="en-US" dirty="0"/>
              <a:t> connect to other </a:t>
            </a:r>
            <a:r>
              <a:rPr lang="en-US" dirty="0" err="1" smtClean="0"/>
              <a:t>AS</a:t>
            </a:r>
            <a:r>
              <a:rPr lang="en-US" altLang="ja-JP" dirty="0" err="1" smtClean="0"/>
              <a:t>'es</a:t>
            </a:r>
            <a:r>
              <a:rPr lang="en-US" altLang="ja-JP" dirty="0"/>
              <a:t>.</a:t>
            </a:r>
            <a:endParaRPr lang="en-US" altLang="ja-JP" sz="2400" dirty="0"/>
          </a:p>
          <a:p>
            <a:endParaRPr lang="en-US" sz="2400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1951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Hierarchical OSPF</a:t>
            </a:r>
          </a:p>
        </p:txBody>
      </p:sp>
      <p:pic>
        <p:nvPicPr>
          <p:cNvPr id="16077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9" y="980729"/>
            <a:ext cx="3784922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5.3 OSPF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23325"/>
            <a:ext cx="8089228" cy="1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Internet inter-AS routing: BGP</a:t>
            </a:r>
            <a:endParaRPr lang="en-US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22400"/>
            <a:ext cx="7772400" cy="49276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>
                <a:solidFill>
                  <a:srgbClr val="CC0000"/>
                </a:solidFill>
              </a:rPr>
              <a:t>BGP (Border Gateway Protocol):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de facto inter-domain routing protocol</a:t>
            </a:r>
          </a:p>
          <a:p>
            <a:pPr marL="800100" lvl="1" indent="-342900"/>
            <a:r>
              <a:rPr lang="en-US" altLang="ja-JP" dirty="0" smtClean="0"/>
              <a:t>"glue </a:t>
            </a:r>
            <a:r>
              <a:rPr lang="en-US" altLang="ja-JP" dirty="0"/>
              <a:t>that holds the Internet </a:t>
            </a:r>
            <a:r>
              <a:rPr lang="en-US" altLang="ja-JP" dirty="0" smtClean="0"/>
              <a:t>together"</a:t>
            </a:r>
            <a:endParaRPr lang="en-US" altLang="ja-JP" dirty="0"/>
          </a:p>
          <a:p>
            <a:pPr marL="381000" indent="-381000"/>
            <a:r>
              <a:rPr lang="en-US" dirty="0"/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eBGP:</a:t>
            </a:r>
            <a:r>
              <a:rPr lang="en-US" dirty="0"/>
              <a:t> obtain subnet reachability information from neighboring </a:t>
            </a:r>
            <a:r>
              <a:rPr lang="en-US" dirty="0" err="1" smtClean="0"/>
              <a:t>ASes</a:t>
            </a:r>
            <a:endParaRPr lang="en-US" dirty="0"/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iBGP:</a:t>
            </a:r>
            <a:r>
              <a:rPr lang="en-US" dirty="0"/>
              <a:t> propagate reachability information to all AS-internal routers.</a:t>
            </a:r>
          </a:p>
          <a:p>
            <a:pPr marL="800100" lvl="1" indent="-342900"/>
            <a:r>
              <a:rPr lang="en-US" dirty="0"/>
              <a:t>determine </a:t>
            </a:r>
            <a:r>
              <a:rPr lang="en-US" altLang="ja-JP" dirty="0" smtClean="0"/>
              <a:t>"good" </a:t>
            </a:r>
            <a:r>
              <a:rPr lang="en-US" altLang="ja-JP" dirty="0"/>
              <a:t>routes to other networks based on reachability information and </a:t>
            </a:r>
            <a:r>
              <a:rPr lang="en-US" altLang="ja-JP" i="1" dirty="0" smtClean="0">
                <a:solidFill>
                  <a:srgbClr val="000090"/>
                </a:solidFill>
              </a:rPr>
              <a:t>policy</a:t>
            </a:r>
            <a:endParaRPr lang="en-US" altLang="ja-JP" dirty="0">
              <a:solidFill>
                <a:srgbClr val="000090"/>
              </a:solidFill>
            </a:endParaRPr>
          </a:p>
          <a:p>
            <a:pPr marL="381000" indent="-381000"/>
            <a:r>
              <a:rPr lang="en-US" dirty="0"/>
              <a:t>allows subnet to advertise its existence to rest of Internet: </a:t>
            </a:r>
            <a:r>
              <a:rPr lang="en-US" altLang="ja-JP" i="1" dirty="0" smtClean="0">
                <a:solidFill>
                  <a:srgbClr val="000099"/>
                </a:solidFill>
              </a:rPr>
              <a:t>"I </a:t>
            </a:r>
            <a:r>
              <a:rPr lang="en-US" altLang="ja-JP" i="1" dirty="0">
                <a:solidFill>
                  <a:srgbClr val="000099"/>
                </a:solidFill>
              </a:rPr>
              <a:t>am </a:t>
            </a:r>
            <a:r>
              <a:rPr lang="en-US" altLang="ja-JP" i="1" dirty="0" smtClean="0">
                <a:solidFill>
                  <a:srgbClr val="000099"/>
                </a:solidFill>
              </a:rPr>
              <a:t>here"</a:t>
            </a:r>
            <a:endParaRPr lang="en-US" i="1" dirty="0">
              <a:solidFill>
                <a:srgbClr val="000099"/>
              </a:solidFill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eBGP, iBGP connections</a:t>
            </a:r>
            <a:endParaRPr lang="en-US" dirty="0"/>
          </a:p>
        </p:txBody>
      </p:sp>
      <p:grpSp>
        <p:nvGrpSpPr>
          <p:cNvPr id="283" name="Group 282"/>
          <p:cNvGrpSpPr/>
          <p:nvPr/>
        </p:nvGrpSpPr>
        <p:grpSpPr>
          <a:xfrm>
            <a:off x="4898823" y="4578800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eBGP connectivity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iBGP connectivity</a:t>
              </a: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2082932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221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1b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225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1d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086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1c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2318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1a</a:t>
                </a:r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3476075" y="3175820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2892480" y="3581757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3703710" y="3087613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2785076" y="3719440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3681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2772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4691774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7363068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00FF"/>
                        </a:solidFill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4544976" y="2930575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7178268" y="2914776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5759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</a:rPr>
              <a:t>AS 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8430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149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3" y="880888"/>
            <a:ext cx="4730018" cy="1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44408" y="2368721"/>
            <a:ext cx="6345022" cy="3959125"/>
            <a:chOff x="1020408" y="2368720"/>
            <a:chExt cx="6345022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34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</a:rPr>
                <a:t>gateway routers run both eBGP and iBGP </a:t>
              </a:r>
              <a:r>
                <a:rPr lang="en-US" dirty="0" err="1">
                  <a:solidFill>
                    <a:srgbClr val="000099"/>
                  </a:solidFill>
                </a:rPr>
                <a:t>protools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285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03439" y="2478284"/>
            <a:ext cx="8505825" cy="1234021"/>
          </a:xfrm>
        </p:spPr>
        <p:txBody>
          <a:bodyPr>
            <a:normAutofit fontScale="92500"/>
          </a:bodyPr>
          <a:lstStyle/>
          <a:p>
            <a:pPr marL="282575" indent="-282575"/>
            <a:r>
              <a:rPr lang="en-US" sz="2400" dirty="0"/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to AS2 gateway router 2c:</a:t>
            </a:r>
          </a:p>
          <a:p>
            <a:pPr marL="685800" lvl="1" indent="-228600"/>
            <a:r>
              <a:rPr lang="en-US" dirty="0"/>
              <a:t>AS3 </a:t>
            </a:r>
            <a:r>
              <a:rPr lang="en-US" i="1" dirty="0">
                <a:solidFill>
                  <a:srgbClr val="CC0000"/>
                </a:solidFill>
              </a:rPr>
              <a:t>promises</a:t>
            </a:r>
            <a:r>
              <a:rPr lang="en-US" dirty="0"/>
              <a:t> </a:t>
            </a:r>
            <a:r>
              <a:rPr lang="en-US" dirty="0" smtClean="0"/>
              <a:t>to AS2 it </a:t>
            </a:r>
            <a:r>
              <a:rPr lang="en-US" dirty="0"/>
              <a:t>will forward datagrams </a:t>
            </a:r>
            <a:r>
              <a:rPr lang="en-US" dirty="0" smtClean="0"/>
              <a:t>towards X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2078039" y="1069976"/>
            <a:ext cx="8505825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two BGP routers 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(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"peers")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advertising 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  <a:cs typeface="Gill Sans MT"/>
              </a:rPr>
              <a:t>paths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 to different destination network prefixes (BGP  is a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"path vector"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protocol)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cs typeface="Gill Sans MT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78" y="756177"/>
            <a:ext cx="2149756" cy="1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2148887" y="401099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54357" cy="398272"/>
                  <a:chOff x="667045" y="1708643"/>
                  <a:chExt cx="454357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54357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67961" cy="398272"/>
                  <a:chOff x="667045" y="1708643"/>
                  <a:chExt cx="467961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67961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4938164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56436" cy="397920"/>
                  <a:chOff x="667045" y="1708643"/>
                  <a:chExt cx="456436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56436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4006021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51150" cy="409344"/>
                <a:chOff x="667045" y="1708643"/>
                <a:chExt cx="451150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51150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1" y="499784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0" y="391114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153020" y="412182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7237441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327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2" y="902387"/>
            <a:ext cx="5059932" cy="7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3" y="2001353"/>
            <a:ext cx="4278881" cy="13085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/>
              <a:t>forwarding:</a:t>
            </a:r>
            <a:r>
              <a:rPr lang="en-US" sz="2400" dirty="0"/>
              <a:t> move packets from </a:t>
            </a:r>
            <a:r>
              <a:rPr lang="en-US" sz="2400" dirty="0" smtClean="0"/>
              <a:t>router</a:t>
            </a:r>
            <a:r>
              <a:rPr lang="en-US" altLang="ja-JP" sz="2400" dirty="0" smtClean="0"/>
              <a:t>'s </a:t>
            </a:r>
            <a:r>
              <a:rPr lang="en-US" altLang="ja-JP" sz="2400" dirty="0"/>
              <a:t>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428355" y="221150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3600" i="1" dirty="0">
                <a:solidFill>
                  <a:srgbClr val="000090"/>
                </a:solidFill>
                <a:latin typeface="Comic Sans MS" panose="030F0702030302020204" pitchFamily="66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818" y="334260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Comic Sans MS" panose="030F0702030302020204" pitchFamily="66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Comic Sans MS" panose="030F0702030302020204" pitchFamily="66" charset="0"/>
              </a:rPr>
              <a:t>plane</a:t>
            </a:r>
            <a:endParaRPr lang="en-US" sz="3600" i="1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449" y="4426071"/>
            <a:ext cx="9155070" cy="14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cs typeface="Gill Sans MT"/>
              </a:rPr>
              <a:t>Two approaches to structuring network control plane:</a:t>
            </a:r>
          </a:p>
          <a:p>
            <a:pPr marL="342900" indent="-342900" fontAlgn="base">
              <a:lnSpc>
                <a:spcPct val="9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per-router control (traditional)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9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logically centralized control (software defined networking)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05672" y="1480084"/>
            <a:ext cx="6338600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Recall: two network-layer functions: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47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routing: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determine route taken by packets from source to destination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Path attributes and BGP routes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6" y="1422400"/>
            <a:ext cx="8247063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advertised prefix includes BGP attributes </a:t>
            </a:r>
          </a:p>
          <a:p>
            <a:pPr lvl="1"/>
            <a:r>
              <a:rPr lang="en-US" dirty="0"/>
              <a:t>prefix + attributes = </a:t>
            </a:r>
            <a:r>
              <a:rPr lang="en-US" altLang="ja-JP" dirty="0" smtClean="0"/>
              <a:t>"route"</a:t>
            </a:r>
            <a:endParaRPr lang="en-US" altLang="ja-JP" dirty="0"/>
          </a:p>
          <a:p>
            <a:r>
              <a:rPr lang="en-US" dirty="0"/>
              <a:t>two important attributes: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AS-PATH: </a:t>
            </a:r>
            <a:r>
              <a:rPr lang="en-US" dirty="0" smtClean="0"/>
              <a:t>list of </a:t>
            </a:r>
            <a:r>
              <a:rPr lang="en-US" dirty="0" err="1" smtClean="0"/>
              <a:t>ASes</a:t>
            </a:r>
            <a:r>
              <a:rPr lang="en-US" dirty="0" smtClean="0"/>
              <a:t> </a:t>
            </a:r>
            <a:r>
              <a:rPr lang="en-US" dirty="0"/>
              <a:t>through which prefix advertisement has </a:t>
            </a:r>
            <a:r>
              <a:rPr lang="en-US" dirty="0" smtClean="0"/>
              <a:t>passed</a:t>
            </a:r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NEXT-HOP</a:t>
            </a:r>
            <a:r>
              <a:rPr lang="en-US" dirty="0">
                <a:solidFill>
                  <a:srgbClr val="CC0000"/>
                </a:solidFill>
              </a:rPr>
              <a:t>:</a:t>
            </a:r>
            <a:r>
              <a:rPr lang="en-US" dirty="0"/>
              <a:t> indicates specific internal-AS router to next-hop </a:t>
            </a:r>
            <a:r>
              <a:rPr lang="en-US" dirty="0" smtClean="0"/>
              <a:t>AS</a:t>
            </a:r>
            <a:endParaRPr lang="en-US" dirty="0"/>
          </a:p>
          <a:p>
            <a:r>
              <a:rPr lang="en-US" i="1" dirty="0" smtClean="0">
                <a:solidFill>
                  <a:srgbClr val="CC0000"/>
                </a:solidFill>
              </a:rPr>
              <a:t>Policy-based routing:</a:t>
            </a:r>
          </a:p>
          <a:p>
            <a:pPr lvl="1"/>
            <a:r>
              <a:rPr lang="en-US" dirty="0" smtClean="0"/>
              <a:t>gateway receiving </a:t>
            </a:r>
            <a:r>
              <a:rPr lang="en-US" dirty="0"/>
              <a:t>route advertisement uses </a:t>
            </a:r>
            <a:r>
              <a:rPr lang="en-US" i="1" dirty="0">
                <a:solidFill>
                  <a:srgbClr val="CC0000"/>
                </a:solidFill>
              </a:rPr>
              <a:t>import policy</a:t>
            </a:r>
            <a:r>
              <a:rPr lang="en-US" i="1" dirty="0"/>
              <a:t> </a:t>
            </a:r>
            <a:r>
              <a:rPr lang="en-US" dirty="0"/>
              <a:t>to accept/</a:t>
            </a:r>
            <a:r>
              <a:rPr lang="en-US" dirty="0" smtClean="0"/>
              <a:t>decline path (e.g., never route through AS Y).</a:t>
            </a:r>
          </a:p>
          <a:p>
            <a:pPr lvl="1"/>
            <a:r>
              <a:rPr lang="en-US" dirty="0" smtClean="0"/>
              <a:t>AS policy also determines whether to </a:t>
            </a:r>
            <a:r>
              <a:rPr lang="en-US" i="1" dirty="0" smtClean="0">
                <a:solidFill>
                  <a:srgbClr val="CC0000"/>
                </a:solidFill>
              </a:rPr>
              <a:t>advertise</a:t>
            </a:r>
            <a:r>
              <a:rPr lang="en-US" dirty="0" smtClean="0"/>
              <a:t> path to other other neighboring </a:t>
            </a:r>
            <a:r>
              <a:rPr lang="en-US" dirty="0" err="1" smtClean="0"/>
              <a:t>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6486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980728"/>
            <a:ext cx="6426423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BGP </a:t>
            </a:r>
            <a:r>
              <a:rPr lang="en-US" dirty="0" smtClean="0"/>
              <a:t>path advertisement</a:t>
            </a:r>
            <a:endParaRPr lang="en-US" dirty="0"/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23870" y="4977429"/>
            <a:ext cx="8505825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policy, AS2 router 2c accepts path AS3,X, propagates (via iBGP) to all AS2 routers</a:t>
            </a:r>
          </a:p>
          <a:p>
            <a:endParaRPr lang="en-US" sz="2000" dirty="0"/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28" y="799159"/>
            <a:ext cx="4950351" cy="9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54357" cy="398272"/>
                  <a:chOff x="667045" y="1708643"/>
                  <a:chExt cx="454357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54357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67961" cy="398272"/>
                  <a:chOff x="667045" y="1708643"/>
                  <a:chExt cx="467961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67961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56436" cy="397920"/>
                  <a:chOff x="667045" y="1708643"/>
                  <a:chExt cx="456436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56436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51150" cy="409344"/>
                <a:chOff x="667045" y="1708643"/>
                <a:chExt cx="451150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51150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1939501" y="4289671"/>
            <a:ext cx="8505825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 eaLnBrk="1" hangingPunct="1">
              <a:lnSpc>
                <a:spcPts val="214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AS2 router 2c receives path advertisement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AS3,X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(via eBGP) from AS3 router 3a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1935595" y="5663719"/>
            <a:ext cx="8505825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 eaLnBrk="1" hangingPunct="1">
              <a:lnSpc>
                <a:spcPts val="214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Based on AS2 policy,  AS2 router 2a advertises (via eBGP)  path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AS2, AS3, X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to AS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router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c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3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BGP </a:t>
            </a:r>
            <a:r>
              <a:rPr lang="en-US" dirty="0" smtClean="0"/>
              <a:t>path advertisement</a:t>
            </a:r>
            <a:endParaRPr lang="en-US" dirty="0"/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867" y="4751911"/>
            <a:ext cx="8505825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i="1" dirty="0">
                <a:solidFill>
                  <a:srgbClr val="CC0000"/>
                </a:solidFill>
              </a:rPr>
              <a:t>AS2,AS3,X </a:t>
            </a:r>
            <a:r>
              <a:rPr lang="en-US" sz="2200" dirty="0"/>
              <a:t>from 2a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565" y="891451"/>
            <a:ext cx="4867791" cy="1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54357" cy="398272"/>
                  <a:chOff x="667045" y="1708643"/>
                  <a:chExt cx="454357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54357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67961" cy="398272"/>
                  <a:chOff x="667045" y="1708643"/>
                  <a:chExt cx="467961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67961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56436" cy="397920"/>
                  <a:chOff x="667045" y="1708643"/>
                  <a:chExt cx="456436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56436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70103" cy="397920"/>
                  <a:chOff x="667045" y="1708643"/>
                  <a:chExt cx="470103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7010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51150" cy="409344"/>
                <a:chOff x="667045" y="1708643"/>
                <a:chExt cx="451150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51150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1939501" y="4289671"/>
            <a:ext cx="9053043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gateway router may learn about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1" y="1621327"/>
            <a:ext cx="942971" cy="547957"/>
            <a:chOff x="4617960" y="1621326"/>
            <a:chExt cx="942971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95978" y="1621326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2213109" y="5116843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 eaLnBrk="1" hangingPunct="1">
              <a:lnSpc>
                <a:spcPts val="214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AS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gateway router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 1c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learns path </a:t>
            </a:r>
            <a:r>
              <a:rPr lang="en-US" sz="2200" i="1" dirty="0">
                <a:solidFill>
                  <a:srgbClr val="C00000"/>
                </a:solidFill>
                <a:latin typeface="Comic Sans MS" panose="030F0702030302020204" pitchFamily="66" charset="0"/>
              </a:rPr>
              <a:t>AS3,X</a:t>
            </a:r>
            <a:r>
              <a:rPr lang="en-US" sz="2200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from 3a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2212982" y="5477603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 eaLnBrk="1" hangingPunct="1">
              <a:lnSpc>
                <a:spcPts val="214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Based on policy, AS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gateway router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 1c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chooses path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200" i="1" dirty="0">
                <a:solidFill>
                  <a:srgbClr val="CC0000"/>
                </a:solidFill>
                <a:latin typeface="Comic Sans MS" panose="030F0702030302020204" pitchFamily="66" charset="0"/>
              </a:rPr>
              <a:t>AS3,X, and advertises path within AS</a:t>
            </a:r>
            <a:r>
              <a:rPr lang="en-US" sz="2200" i="1" dirty="0">
                <a:solidFill>
                  <a:srgbClr val="CC0000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200" i="1" dirty="0">
                <a:solidFill>
                  <a:srgbClr val="CC0000"/>
                </a:solidFill>
                <a:latin typeface="Comic Sans MS" panose="030F0702030302020204" pitchFamily="66" charset="0"/>
              </a:rPr>
              <a:t> via iBGP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36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BGP messages</a:t>
            </a:r>
            <a:endParaRPr lang="en-US" dirty="0"/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229600" cy="5029200"/>
          </a:xfrm>
        </p:spPr>
        <p:txBody>
          <a:bodyPr/>
          <a:lstStyle/>
          <a:p>
            <a:pPr marL="293688" indent="-293688"/>
            <a:r>
              <a:rPr lang="en-US" sz="2400" dirty="0"/>
              <a:t>BGP messages exchanged between peers over TCP connection</a:t>
            </a:r>
          </a:p>
          <a:p>
            <a:pPr marL="293688" indent="-293688"/>
            <a:r>
              <a:rPr lang="en-US" sz="2400" dirty="0"/>
              <a:t>BGP messages:</a:t>
            </a:r>
          </a:p>
          <a:p>
            <a:pPr marL="684213" lvl="1" indent="-227013"/>
            <a:r>
              <a:rPr lang="en-US" dirty="0">
                <a:solidFill>
                  <a:srgbClr val="CC0000"/>
                </a:solidFill>
              </a:rPr>
              <a:t>OPEN:</a:t>
            </a:r>
            <a:r>
              <a:rPr lang="en-US" dirty="0"/>
              <a:t> opens TCP connection to </a:t>
            </a:r>
            <a:r>
              <a:rPr lang="en-US" dirty="0" smtClean="0"/>
              <a:t>remote BGP peer </a:t>
            </a:r>
            <a:r>
              <a:rPr lang="en-US" dirty="0"/>
              <a:t>and authenticates </a:t>
            </a:r>
            <a:r>
              <a:rPr lang="en-US" dirty="0" smtClean="0"/>
              <a:t>sending BGP peer</a:t>
            </a:r>
            <a:endParaRPr lang="en-US" dirty="0"/>
          </a:p>
          <a:p>
            <a:pPr marL="684213" lvl="1" indent="-227013"/>
            <a:r>
              <a:rPr lang="en-US" dirty="0">
                <a:solidFill>
                  <a:srgbClr val="CC0000"/>
                </a:solidFill>
              </a:rPr>
              <a:t>UPDATE: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advertises new path (or withdraws old)</a:t>
            </a:r>
          </a:p>
          <a:p>
            <a:pPr marL="684213" lvl="1" indent="-227013"/>
            <a:r>
              <a:rPr lang="en-US" dirty="0">
                <a:solidFill>
                  <a:srgbClr val="CC0000"/>
                </a:solidFill>
              </a:rPr>
              <a:t>KEEPALIVE:</a:t>
            </a:r>
            <a:r>
              <a:rPr lang="en-US" dirty="0"/>
              <a:t> keeps connection alive in absence of UPDATES; also ACKs OPEN request</a:t>
            </a:r>
          </a:p>
          <a:p>
            <a:pPr marL="684213" lvl="1" indent="-227013"/>
            <a:r>
              <a:rPr lang="en-US" dirty="0">
                <a:solidFill>
                  <a:srgbClr val="CC0000"/>
                </a:solidFill>
              </a:rPr>
              <a:t>NOTIFICATION:</a:t>
            </a:r>
            <a:r>
              <a:rPr lang="en-US" dirty="0"/>
              <a:t> reports errors in previous </a:t>
            </a:r>
            <a:r>
              <a:rPr lang="en-US" dirty="0" err="1"/>
              <a:t>msg</a:t>
            </a:r>
            <a:r>
              <a:rPr lang="en-US" dirty="0"/>
              <a:t>; also used to close connection</a:t>
            </a:r>
            <a:endParaRPr lang="en-US" sz="2800" dirty="0"/>
          </a:p>
        </p:txBody>
      </p:sp>
      <p:pic>
        <p:nvPicPr>
          <p:cNvPr id="16691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67707"/>
            <a:ext cx="3624732" cy="15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512" y="0"/>
            <a:ext cx="855418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3" y="4619374"/>
            <a:ext cx="5316887" cy="551956"/>
          </a:xfrm>
        </p:spPr>
        <p:txBody>
          <a:bodyPr>
            <a:normAutofit fontScale="92500" lnSpcReduction="20000"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</a:t>
            </a:r>
            <a:r>
              <a:rPr lang="en-US" sz="2000" dirty="0" smtClean="0"/>
              <a:t>"path </a:t>
            </a:r>
            <a:r>
              <a:rPr lang="en-US" sz="2000" dirty="0"/>
              <a:t>to X goes through </a:t>
            </a:r>
            <a:r>
              <a:rPr lang="en-US" sz="2000" dirty="0" smtClean="0">
                <a:cs typeface="Arial"/>
              </a:rPr>
              <a:t>1</a:t>
            </a:r>
            <a:r>
              <a:rPr lang="en-US" sz="2000" dirty="0" smtClean="0"/>
              <a:t>c"</a:t>
            </a:r>
            <a:endParaRPr lang="en-US" sz="2000" dirty="0"/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99649"/>
            <a:ext cx="8554180" cy="1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54357" cy="398272"/>
                  <a:chOff x="667045" y="1708643"/>
                  <a:chExt cx="454357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54357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67961" cy="398272"/>
                  <a:chOff x="667045" y="1708643"/>
                  <a:chExt cx="467961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67961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56436" cy="397920"/>
                <a:chOff x="667045" y="1708643"/>
                <a:chExt cx="456436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56436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51150" cy="409344"/>
                <a:chOff x="667045" y="1708643"/>
                <a:chExt cx="451150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51150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22162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1" y="1984135"/>
            <a:ext cx="942971" cy="547957"/>
            <a:chOff x="4617960" y="1621326"/>
            <a:chExt cx="942971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95978" y="1621326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5533660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indent="-292100" eaLnBrk="1" hangingPunct="1">
              <a:lnSpc>
                <a:spcPct val="7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d: OSPF intra-domain routing: to get to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c, forward over outgoing local interface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endParaRPr lang="en-US" sz="19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31732" y="211637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8729" y="1189190"/>
            <a:ext cx="800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Comic Sans MS" panose="030F0702030302020204" pitchFamily="66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61654" y="3379310"/>
            <a:ext cx="1694040" cy="2911109"/>
            <a:chOff x="537654" y="3379309"/>
            <a:chExt cx="1694040" cy="2911109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040" cy="2120890"/>
              <a:chOff x="537654" y="4169528"/>
              <a:chExt cx="1694040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0099"/>
                    </a:solidFill>
                  </a:rPr>
                  <a:t>dest</a:t>
                </a: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</a:rPr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4" y="37288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920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99"/>
                </a:solidFill>
              </a:rPr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99"/>
                </a:solidFill>
              </a:rPr>
              <a:t>at 1a, 1d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55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4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  <p:bldP spid="33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1775520" y="0"/>
            <a:ext cx="848217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3" y="4619374"/>
            <a:ext cx="5556487" cy="551956"/>
          </a:xfrm>
        </p:spPr>
        <p:txBody>
          <a:bodyPr>
            <a:normAutofit fontScale="92500" lnSpcReduction="20000"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2000" dirty="0"/>
              <a:t>recall: 1a, 1b, 1c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1c: </a:t>
            </a:r>
            <a:r>
              <a:rPr lang="en-US" sz="2000" dirty="0" smtClean="0"/>
              <a:t>"path </a:t>
            </a:r>
            <a:r>
              <a:rPr lang="en-US" sz="2000" dirty="0"/>
              <a:t>to X goes through </a:t>
            </a:r>
            <a:r>
              <a:rPr lang="en-US" sz="2000" dirty="0" smtClean="0"/>
              <a:t>1c"</a:t>
            </a:r>
            <a:endParaRPr lang="en-US" sz="2000" dirty="0"/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19" y="835871"/>
            <a:ext cx="8521041" cy="1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54357" cy="398272"/>
                  <a:chOff x="667045" y="1708643"/>
                  <a:chExt cx="454357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54357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67961" cy="398272"/>
                  <a:chOff x="667045" y="1708643"/>
                  <a:chExt cx="467961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67961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56436" cy="397920"/>
                <a:chOff x="667045" y="1708643"/>
                <a:chExt cx="456436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56436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51150" cy="409344"/>
                <a:chOff x="667045" y="1708643"/>
                <a:chExt cx="451150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51150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64657" cy="409344"/>
                <a:chOff x="667045" y="1708643"/>
                <a:chExt cx="464657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64657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17292" y="5209661"/>
            <a:ext cx="5665115" cy="64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indent="-292100" eaLnBrk="1" hangingPunct="1">
              <a:lnSpc>
                <a:spcPct val="7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d: OSPF intra-domain routing: to get to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c, forward over outgoing local 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interface</a:t>
            </a:r>
            <a:r>
              <a:rPr lang="en-US" sz="1900" dirty="0" smtClean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</a:t>
            </a:r>
            <a:endParaRPr lang="en-US" sz="19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729" y="1189190"/>
            <a:ext cx="800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Comic Sans MS" panose="030F0702030302020204" pitchFamily="66" charset="0"/>
              </a:rPr>
              <a:t>Q: how does router set forwarding table entry to distant prefix?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61654" y="2724170"/>
            <a:ext cx="1694040" cy="3566248"/>
            <a:chOff x="537654" y="2724170"/>
            <a:chExt cx="1694040" cy="3566248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26574" y="2724170"/>
              <a:ext cx="991619" cy="164121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040" cy="2120890"/>
              <a:chOff x="537654" y="4169528"/>
              <a:chExt cx="1694040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0099"/>
                    </a:solidFill>
                  </a:rPr>
                  <a:t>dest</a:t>
                </a: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</a:rPr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sp>
        <p:nvSpPr>
          <p:cNvPr id="267" name="Rectangle 4"/>
          <p:cNvSpPr txBox="1">
            <a:spLocks noChangeArrowheads="1"/>
          </p:cNvSpPr>
          <p:nvPr/>
        </p:nvSpPr>
        <p:spPr bwMode="auto">
          <a:xfrm>
            <a:off x="5030594" y="5805264"/>
            <a:ext cx="4993774" cy="6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indent="-292100" eaLnBrk="1" hangingPunct="1">
              <a:lnSpc>
                <a:spcPct val="7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cs typeface="Arial"/>
              </a:rPr>
              <a:t>1a: OSPF intra-domain routing: to get to 1c, forward over outgoing local interface 2</a:t>
            </a:r>
            <a:endParaRPr lang="en-US" sz="19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2673470" y="2245331"/>
            <a:ext cx="474928" cy="686044"/>
            <a:chOff x="1149470" y="2245331"/>
            <a:chExt cx="474928" cy="686044"/>
          </a:xfrm>
        </p:grpSpPr>
        <p:sp>
          <p:nvSpPr>
            <p:cNvPr id="333" name="TextBox 332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2668952" y="2748406"/>
            <a:ext cx="315088" cy="241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Straight Connector 339"/>
          <p:cNvCxnSpPr/>
          <p:nvPr/>
        </p:nvCxnSpPr>
        <p:spPr bwMode="auto">
          <a:xfrm flipH="1">
            <a:off x="4570901" y="2522162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route selection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433513"/>
            <a:ext cx="7772400" cy="4648200"/>
          </a:xfrm>
        </p:spPr>
        <p:txBody>
          <a:bodyPr/>
          <a:lstStyle/>
          <a:p>
            <a:pPr marL="346075" indent="-346075">
              <a:defRPr/>
            </a:pPr>
            <a:r>
              <a:rPr lang="en-US" dirty="0">
                <a:cs typeface="+mn-cs"/>
              </a:rPr>
              <a:t>router may learn about more </a:t>
            </a:r>
            <a:r>
              <a:rPr lang="en-US" dirty="0" smtClean="0">
                <a:cs typeface="+mn-cs"/>
              </a:rPr>
              <a:t>than one </a:t>
            </a:r>
            <a:r>
              <a:rPr lang="en-US" dirty="0">
                <a:cs typeface="+mn-cs"/>
              </a:rPr>
              <a:t>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additional criteria </a:t>
            </a:r>
          </a:p>
        </p:txBody>
      </p:sp>
      <p:pic>
        <p:nvPicPr>
          <p:cNvPr id="16589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4056780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>
          <a:xfrm>
            <a:off x="2057400" y="87508"/>
            <a:ext cx="7772400" cy="1143000"/>
          </a:xfrm>
        </p:spPr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2438400" y="4747113"/>
            <a:ext cx="8229600" cy="82649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2400" dirty="0"/>
              <a:t>2d learns (via iBGP) it can route to X via 2a or 2c</a:t>
            </a:r>
          </a:p>
          <a:p>
            <a:pPr>
              <a:defRPr/>
            </a:pPr>
            <a:r>
              <a:rPr lang="en-US" sz="2400" i="1" dirty="0">
                <a:solidFill>
                  <a:srgbClr val="000090"/>
                </a:solidFill>
              </a:rPr>
              <a:t>hot potato routing: </a:t>
            </a:r>
            <a:r>
              <a:rPr lang="en-US" sz="2400" dirty="0"/>
              <a:t>choose local gateway that has least intra-domain cost (e.g., 2d chooses 2a, even though more AS hops to </a:t>
            </a:r>
            <a:r>
              <a:rPr lang="en-US" sz="2400" i="1" dirty="0"/>
              <a:t>X</a:t>
            </a:r>
            <a:r>
              <a:rPr lang="en-US" sz="2400" dirty="0"/>
              <a:t>): </a:t>
            </a:r>
            <a:r>
              <a:rPr lang="en-US" sz="2400" dirty="0" smtClean="0"/>
              <a:t>don't </a:t>
            </a:r>
            <a:r>
              <a:rPr lang="en-US" sz="2400" dirty="0"/>
              <a:t>worry about inter-domain cost!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3302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26026"/>
            <a:ext cx="3955911" cy="14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2148887" y="1673231"/>
            <a:ext cx="2557336" cy="1719017"/>
            <a:chOff x="-2170772" y="2784954"/>
            <a:chExt cx="2712783" cy="1853712"/>
          </a:xfrm>
        </p:grpSpPr>
        <p:sp>
          <p:nvSpPr>
            <p:cNvPr id="12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endCxn id="1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endCxn id="1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1770362" y="2873352"/>
                  <a:ext cx="467961" cy="398271"/>
                  <a:chOff x="667045" y="1708643"/>
                  <a:chExt cx="467961" cy="398271"/>
                </a:xfrm>
              </p:grpSpPr>
              <p:sp>
                <p:nvSpPr>
                  <p:cNvPr id="162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67045" y="1708643"/>
                    <a:ext cx="467961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4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770362" y="2873352"/>
                  <a:ext cx="454357" cy="398272"/>
                  <a:chOff x="667045" y="1708643"/>
                  <a:chExt cx="454357" cy="398272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67045" y="1708643"/>
                    <a:ext cx="454357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3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/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770362" y="2873352"/>
                  <a:ext cx="467961" cy="398272"/>
                  <a:chOff x="667045" y="1708643"/>
                  <a:chExt cx="467961" cy="398272"/>
                </a:xfrm>
              </p:grpSpPr>
              <p:sp>
                <p:nvSpPr>
                  <p:cNvPr id="134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667045" y="1708643"/>
                    <a:ext cx="467961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28" name="Straight Connector 127"/>
              <p:cNvCxnSpPr>
                <a:stCxn id="17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endCxn id="177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6" name="Freeform 2"/>
          <p:cNvSpPr>
            <a:spLocks/>
          </p:cNvSpPr>
          <p:nvPr/>
        </p:nvSpPr>
        <p:spPr bwMode="auto">
          <a:xfrm>
            <a:off x="4809692" y="2600402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5030594" y="2740426"/>
            <a:ext cx="2189884" cy="1502905"/>
            <a:chOff x="833331" y="2873352"/>
            <a:chExt cx="2333625" cy="1619237"/>
          </a:xfrm>
        </p:grpSpPr>
        <p:grpSp>
          <p:nvGrpSpPr>
            <p:cNvPr id="188" name="Group 187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56436" cy="397920"/>
                <a:chOff x="667045" y="1708643"/>
                <a:chExt cx="456436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56436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19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00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" name="Straight Connector 206"/>
                <p:cNvCxnSpPr>
                  <a:endCxn id="2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1770362" y="2873352"/>
                <a:ext cx="470103" cy="397920"/>
                <a:chOff x="667045" y="1708643"/>
                <a:chExt cx="470103" cy="397920"/>
              </a:xfrm>
            </p:grpSpPr>
            <p:sp>
              <p:nvSpPr>
                <p:cNvPr id="198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7045" y="1708643"/>
                  <a:ext cx="47010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192" name="Straight Connector 191"/>
            <p:cNvCxnSpPr>
              <a:endCxn id="225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8" name="Freeform 2"/>
          <p:cNvSpPr>
            <a:spLocks/>
          </p:cNvSpPr>
          <p:nvPr/>
        </p:nvSpPr>
        <p:spPr bwMode="auto">
          <a:xfrm>
            <a:off x="7031687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8112258" y="1668258"/>
            <a:ext cx="536554" cy="369332"/>
            <a:chOff x="1736090" y="2873352"/>
            <a:chExt cx="565150" cy="409343"/>
          </a:xfrm>
        </p:grpSpPr>
        <p:grpSp>
          <p:nvGrpSpPr>
            <p:cNvPr id="29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2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>
                <a:endCxn id="30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770362" y="2873352"/>
              <a:ext cx="464657" cy="409343"/>
              <a:chOff x="667045" y="1708643"/>
              <a:chExt cx="464657" cy="409343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67045" y="1708643"/>
                <a:ext cx="464657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3b</a:t>
                </a: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8116274" y="2770197"/>
            <a:ext cx="536554" cy="369332"/>
            <a:chOff x="1736090" y="2873352"/>
            <a:chExt cx="565150" cy="409343"/>
          </a:xfrm>
        </p:grpSpPr>
        <p:grpSp>
          <p:nvGrpSpPr>
            <p:cNvPr id="28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9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6" name="Straight Connector 295"/>
              <p:cNvCxnSpPr>
                <a:endCxn id="29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770362" y="2873352"/>
              <a:ext cx="464657" cy="409343"/>
              <a:chOff x="667045" y="1708643"/>
              <a:chExt cx="464657" cy="409343"/>
            </a:xfrm>
          </p:grpSpPr>
          <p:sp>
            <p:nvSpPr>
              <p:cNvPr id="287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67045" y="1708643"/>
                <a:ext cx="464657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3d</a:t>
                </a:r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8934171" y="2220185"/>
            <a:ext cx="536554" cy="369332"/>
            <a:chOff x="1736090" y="2873352"/>
            <a:chExt cx="565150" cy="409343"/>
          </a:xfrm>
        </p:grpSpPr>
        <p:grpSp>
          <p:nvGrpSpPr>
            <p:cNvPr id="27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6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770362" y="2873352"/>
              <a:ext cx="451150" cy="409343"/>
              <a:chOff x="667045" y="1708643"/>
              <a:chExt cx="451150" cy="409343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7045" y="1708643"/>
                <a:ext cx="451150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</a:t>
                </a: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7255177" y="2214453"/>
            <a:ext cx="536554" cy="369332"/>
            <a:chOff x="1736090" y="2873352"/>
            <a:chExt cx="565150" cy="409343"/>
          </a:xfrm>
        </p:grpSpPr>
        <p:grpSp>
          <p:nvGrpSpPr>
            <p:cNvPr id="2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63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0" name="Straight Connector 269"/>
              <p:cNvCxnSpPr>
                <a:endCxn id="26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770362" y="2873352"/>
              <a:ext cx="464657" cy="409343"/>
              <a:chOff x="667045" y="1708643"/>
              <a:chExt cx="464657" cy="409343"/>
            </a:xfrm>
          </p:grpSpPr>
          <p:sp>
            <p:nvSpPr>
              <p:cNvPr id="261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67045" y="1708643"/>
                <a:ext cx="464657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3a</a:t>
                </a:r>
              </a:p>
            </p:txBody>
          </p:sp>
        </p:grpSp>
      </p:grpSp>
      <p:cxnSp>
        <p:nvCxnSpPr>
          <p:cNvPr id="254" name="Straight Connector 253"/>
          <p:cNvCxnSpPr/>
          <p:nvPr/>
        </p:nvCxnSpPr>
        <p:spPr bwMode="auto">
          <a:xfrm>
            <a:off x="7800273" y="2367749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/>
          <p:cNvCxnSpPr>
            <a:stCxn id="302" idx="7"/>
          </p:cNvCxnSpPr>
          <p:nvPr/>
        </p:nvCxnSpPr>
        <p:spPr bwMode="auto">
          <a:xfrm>
            <a:off x="8570458" y="1921906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/>
          <p:nvPr/>
        </p:nvCxnSpPr>
        <p:spPr bwMode="auto">
          <a:xfrm>
            <a:off x="7698304" y="2491975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7686417" y="1933156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6936149" y="3178324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Connector 310"/>
          <p:cNvCxnSpPr/>
          <p:nvPr/>
        </p:nvCxnSpPr>
        <p:spPr bwMode="auto">
          <a:xfrm flipH="1" flipV="1">
            <a:off x="4570707" y="2561764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7047189" y="250288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TextBox 312"/>
          <p:cNvSpPr txBox="1"/>
          <p:nvPr/>
        </p:nvSpPr>
        <p:spPr>
          <a:xfrm>
            <a:off x="5017292" y="2660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067951" y="157338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231173" y="178405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316" name="Group 315"/>
          <p:cNvGrpSpPr/>
          <p:nvPr/>
        </p:nvGrpSpPr>
        <p:grpSpPr>
          <a:xfrm>
            <a:off x="8594827" y="2634990"/>
            <a:ext cx="1701734" cy="616172"/>
            <a:chOff x="7073692" y="5469792"/>
            <a:chExt cx="1701734" cy="616172"/>
          </a:xfrm>
        </p:grpSpPr>
        <p:grpSp>
          <p:nvGrpSpPr>
            <p:cNvPr id="317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1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endCxn id="32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318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3" name="Group 332"/>
          <p:cNvGrpSpPr/>
          <p:nvPr/>
        </p:nvGrpSpPr>
        <p:grpSpPr>
          <a:xfrm>
            <a:off x="7237445" y="2600985"/>
            <a:ext cx="872159" cy="788717"/>
            <a:chOff x="5713444" y="2379268"/>
            <a:chExt cx="872159" cy="788717"/>
          </a:xfrm>
        </p:grpSpPr>
        <p:sp>
          <p:nvSpPr>
            <p:cNvPr id="334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764504" y="2660321"/>
            <a:ext cx="1126397" cy="993049"/>
            <a:chOff x="2240503" y="2438604"/>
            <a:chExt cx="1126397" cy="993049"/>
          </a:xfrm>
        </p:grpSpPr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AS1,AS3,X </a:t>
              </a:r>
            </a:p>
          </p:txBody>
        </p:sp>
        <p:sp>
          <p:nvSpPr>
            <p:cNvPr id="338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0" name="Straight Arrow Connector 339"/>
          <p:cNvCxnSpPr/>
          <p:nvPr/>
        </p:nvCxnSpPr>
        <p:spPr bwMode="auto">
          <a:xfrm flipH="1">
            <a:off x="6436930" y="3654210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" name="Straight Arrow Connector 341"/>
          <p:cNvCxnSpPr/>
          <p:nvPr/>
        </p:nvCxnSpPr>
        <p:spPr bwMode="auto">
          <a:xfrm>
            <a:off x="5409547" y="3671142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Straight Connector 342"/>
          <p:cNvCxnSpPr>
            <a:stCxn id="262" idx="1"/>
          </p:cNvCxnSpPr>
          <p:nvPr/>
        </p:nvCxnSpPr>
        <p:spPr bwMode="auto">
          <a:xfrm flipH="1">
            <a:off x="4570901" y="2381070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/>
          <p:cNvSpPr txBox="1"/>
          <p:nvPr/>
        </p:nvSpPr>
        <p:spPr>
          <a:xfrm>
            <a:off x="8237852" y="3668010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OSPF link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6921" y="34717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FFFF"/>
                </a:solidFill>
              </a:rPr>
              <a:t>201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055886" y="31278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FFFF"/>
                </a:solidFill>
              </a:rPr>
              <a:t>152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6456040" y="2966394"/>
            <a:ext cx="469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FFFF"/>
                </a:solidFill>
              </a:rPr>
              <a:t>112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6186388" y="343350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FFFF"/>
                </a:solidFill>
              </a:rPr>
              <a:t>263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249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2155940" y="4371320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B </a:t>
            </a:r>
            <a:r>
              <a:rPr lang="en-US" sz="2400" i="1" dirty="0">
                <a:solidFill>
                  <a:srgbClr val="FF0000"/>
                </a:solidFill>
              </a:rPr>
              <a:t>chooses not to advertise </a:t>
            </a:r>
            <a:r>
              <a:rPr lang="en-US" sz="2400" dirty="0" err="1">
                <a:solidFill>
                  <a:srgbClr val="000099"/>
                </a:solidFill>
              </a:rPr>
              <a:t>BAw</a:t>
            </a:r>
            <a:r>
              <a:rPr lang="en-US" sz="2400" dirty="0">
                <a:solidFill>
                  <a:srgbClr val="000099"/>
                </a:solidFill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000099"/>
                </a:solidFill>
              </a:rPr>
              <a:t>B gets no </a:t>
            </a:r>
            <a:r>
              <a:rPr lang="en-US" altLang="ja-JP" sz="2000" dirty="0" smtClean="0">
                <a:solidFill>
                  <a:srgbClr val="000099"/>
                </a:solidFill>
              </a:rPr>
              <a:t>"revenue" </a:t>
            </a:r>
            <a:r>
              <a:rPr lang="en-US" altLang="ja-JP" sz="2000" dirty="0">
                <a:solidFill>
                  <a:srgbClr val="000099"/>
                </a:solidFill>
              </a:rPr>
              <a:t>for routing </a:t>
            </a:r>
            <a:r>
              <a:rPr lang="en-US" altLang="ja-JP" sz="2000" dirty="0" err="1">
                <a:solidFill>
                  <a:srgbClr val="000099"/>
                </a:solidFill>
              </a:rPr>
              <a:t>CBAw</a:t>
            </a:r>
            <a:r>
              <a:rPr lang="en-US" altLang="ja-JP" sz="2000" dirty="0">
                <a:solidFill>
                  <a:srgbClr val="000099"/>
                </a:solidFill>
              </a:rPr>
              <a:t>, since none of  C, A, w are </a:t>
            </a:r>
            <a:r>
              <a:rPr lang="en-US" altLang="ja-JP" sz="2000" dirty="0" smtClean="0">
                <a:solidFill>
                  <a:srgbClr val="000099"/>
                </a:solidFill>
              </a:rPr>
              <a:t>B's </a:t>
            </a:r>
            <a:r>
              <a:rPr lang="en-US" altLang="ja-JP" sz="2000" dirty="0">
                <a:solidFill>
                  <a:srgbClr val="000099"/>
                </a:solidFill>
              </a:rPr>
              <a:t>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solidFill>
                  <a:srgbClr val="000099"/>
                </a:solidFill>
              </a:rPr>
              <a:t>C does not learn about </a:t>
            </a:r>
            <a:r>
              <a:rPr lang="en-US" altLang="ja-JP" sz="2000" dirty="0" err="1">
                <a:solidFill>
                  <a:srgbClr val="000099"/>
                </a:solidFill>
              </a:rPr>
              <a:t>CBAw</a:t>
            </a:r>
            <a:r>
              <a:rPr lang="en-US" altLang="ja-JP" sz="2000" dirty="0">
                <a:solidFill>
                  <a:srgbClr val="000099"/>
                </a:solidFill>
              </a:rPr>
              <a:t>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C will route </a:t>
            </a:r>
            <a:r>
              <a:rPr lang="en-US" sz="2400" dirty="0" err="1">
                <a:solidFill>
                  <a:srgbClr val="000099"/>
                </a:solidFill>
              </a:rPr>
              <a:t>CAw</a:t>
            </a:r>
            <a:r>
              <a:rPr lang="en-US" sz="2400" dirty="0">
                <a:solidFill>
                  <a:srgbClr val="000099"/>
                </a:solidFill>
              </a:rPr>
              <a:t> (not using B) to get to w</a:t>
            </a: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legend</a:t>
              </a:r>
              <a:r>
                <a:rPr lang="en-US" sz="1700" b="1" dirty="0">
                  <a:solidFill>
                    <a:srgbClr val="000099"/>
                  </a:solidFill>
                </a:rPr>
                <a:t>:</a:t>
              </a: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customer </a:t>
              </a: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network:</a:t>
              </a: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provider</a:t>
              </a: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network</a:t>
              </a: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62018" y="3604926"/>
            <a:ext cx="799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Suppose an ISP only wants to route traffic to/from its customer networks (does not want to carry transit traffic between other ISPs)</a:t>
            </a:r>
          </a:p>
        </p:txBody>
      </p:sp>
      <p:pic>
        <p:nvPicPr>
          <p:cNvPr id="49" name="Picture 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67" y="847022"/>
            <a:ext cx="9185893" cy="15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268" y="-22225"/>
            <a:ext cx="924381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BGP: achieving policy via advertisements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7" name="Picture 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905878"/>
            <a:ext cx="9236884" cy="14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-20351"/>
            <a:ext cx="923688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BGP: achieving policy via advertisements</a:t>
            </a:r>
          </a:p>
        </p:txBody>
      </p:sp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2206740" y="4513560"/>
            <a:ext cx="856978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A,B,C are </a:t>
            </a:r>
            <a:r>
              <a:rPr lang="en-US" sz="2400" i="1" dirty="0">
                <a:solidFill>
                  <a:srgbClr val="FF0000"/>
                </a:solidFill>
              </a:rPr>
              <a:t>provider networks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X,W,Y are customer (of provider networks)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X is </a:t>
            </a:r>
            <a:r>
              <a:rPr lang="en-US" sz="2400" i="1" dirty="0">
                <a:solidFill>
                  <a:srgbClr val="FF0000"/>
                </a:solidFill>
              </a:rPr>
              <a:t>dual-homed:</a:t>
            </a:r>
            <a:r>
              <a:rPr lang="en-US" sz="2400" dirty="0">
                <a:solidFill>
                  <a:srgbClr val="000099"/>
                </a:solidFill>
              </a:rPr>
              <a:t> 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1" dirty="0">
                <a:solidFill>
                  <a:srgbClr val="FF0000"/>
                </a:solidFill>
              </a:rPr>
              <a:t>policy to enforce: </a:t>
            </a:r>
            <a:r>
              <a:rPr lang="en-US" sz="2400" dirty="0">
                <a:solidFill>
                  <a:srgbClr val="000099"/>
                </a:solidFill>
              </a:rPr>
              <a:t>X does not want to route from B to C via X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99"/>
                </a:solidFill>
              </a:rPr>
              <a:t>.. so X will not advertise to B a route to C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>
              <a:solidFill>
                <a:srgbClr val="000099"/>
              </a:solidFill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legend</a:t>
              </a:r>
              <a:r>
                <a:rPr lang="en-US" sz="1700" b="1" dirty="0">
                  <a:solidFill>
                    <a:srgbClr val="000099"/>
                  </a:solidFill>
                </a:rPr>
                <a:t>:</a:t>
              </a: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customer </a:t>
              </a: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network:</a:t>
              </a: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provider</a:t>
              </a: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99"/>
                  </a:solidFill>
                </a:rPr>
                <a:t>network</a:t>
              </a: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62018" y="3604926"/>
            <a:ext cx="799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Suppose an ISP only wants to route traffic to/from its customer networks (does not want to carry transit traffic between other ISPs)</a:t>
            </a:r>
          </a:p>
        </p:txBody>
      </p:sp>
      <p:sp>
        <p:nvSpPr>
          <p:cNvPr id="48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04" y="871210"/>
            <a:ext cx="5346483" cy="9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2087564" y="277814"/>
            <a:ext cx="5397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chemeClr val="accent4"/>
                  </a:solidFill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chemeClr val="accent4"/>
                  </a:solidFill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Individual routing algorithm components </a:t>
            </a: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in each and every router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Why different Intra-, Inter-AS routing ?</a:t>
            </a:r>
            <a:r>
              <a:rPr lang="en-US" sz="4800" dirty="0"/>
              <a:t> 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1213" y="1393825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policy:</a:t>
            </a:r>
            <a:r>
              <a:rPr lang="en-US" dirty="0"/>
              <a:t> </a:t>
            </a:r>
          </a:p>
          <a:p>
            <a:r>
              <a:rPr lang="en-US" dirty="0"/>
              <a:t>inter-AS: admin wants control over how its traffic routed, who routes through its net. </a:t>
            </a:r>
          </a:p>
          <a:p>
            <a:r>
              <a:rPr lang="en-US" dirty="0"/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scale:</a:t>
            </a:r>
            <a:endParaRPr lang="en-US" i="1" dirty="0">
              <a:solidFill>
                <a:srgbClr val="CC0000"/>
              </a:solidFill>
            </a:endParaRPr>
          </a:p>
          <a:p>
            <a:r>
              <a:rPr lang="en-US" dirty="0"/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performance: </a:t>
            </a:r>
          </a:p>
          <a:p>
            <a:r>
              <a:rPr lang="en-US" dirty="0"/>
              <a:t>intra-AS: can focus on performance</a:t>
            </a:r>
          </a:p>
          <a:p>
            <a:r>
              <a:rPr lang="en-US" dirty="0"/>
              <a:t>inter-AS: policy may dominate over performance</a:t>
            </a:r>
          </a:p>
        </p:txBody>
      </p:sp>
      <p:pic>
        <p:nvPicPr>
          <p:cNvPr id="18739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8593284" cy="14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536161" y="6624784"/>
            <a:ext cx="96043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5.4 BGP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5.5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8012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48296"/>
            <a:ext cx="7974029" cy="20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25427" y="128267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Internet network layer: historically has been implemented via distributed, per-router approach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000090"/>
                </a:solidFill>
              </a:rPr>
              <a:t>monolithic</a:t>
            </a:r>
            <a:r>
              <a:rPr lang="en-US" dirty="0" smtClean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"</a:t>
            </a:r>
            <a:r>
              <a:rPr lang="en-US" dirty="0" err="1" smtClean="0"/>
              <a:t>middleboxes</a:t>
            </a:r>
            <a:r>
              <a:rPr lang="en-US" dirty="0" smtClean="0"/>
              <a:t>" for different network layer functions: firewalls, load balancers, NAT boxes, 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~2005: renewed interest in rethinking network control plane</a:t>
            </a:r>
            <a:endParaRPr 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41" y="855412"/>
            <a:ext cx="6951860" cy="14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2087563" y="277814"/>
            <a:ext cx="6949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Recall: 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rgbClr val="FFFF00"/>
                  </a:solidFill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rgbClr val="FFFF00"/>
                  </a:solidFill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Individual routing algorithm components </a:t>
            </a:r>
            <a:r>
              <a:rPr lang="en-US" sz="2400" i="1" dirty="0">
                <a:solidFill>
                  <a:srgbClr val="0000FF"/>
                </a:solidFill>
              </a:rPr>
              <a:t>in each and every router</a:t>
            </a:r>
            <a:r>
              <a:rPr lang="en-US" sz="2400" i="1" dirty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0099"/>
                </a:solidFill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>
                  <a:solidFill>
                    <a:srgbClr val="0000FF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>
                  <a:solidFill>
                    <a:srgbClr val="0000FF"/>
                  </a:solidFill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FF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FF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77485" y="2021025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817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8517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610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6505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50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692" y="6116639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20441" y="5900739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3050217" y="3003499"/>
            <a:ext cx="6978041" cy="1102529"/>
            <a:chOff x="1526216" y="3003498"/>
            <a:chExt cx="6978041" cy="1102529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00805" y="3628973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>
                  <a:solidFill>
                    <a:srgbClr val="0000FF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>
                  <a:solidFill>
                    <a:srgbClr val="0000FF"/>
                  </a:solidFill>
                </a:rPr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2549" y="300349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FF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FF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60115" y="2735109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3380417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3905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1677098" y="181930"/>
            <a:ext cx="8924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Recall: 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56" y="803946"/>
            <a:ext cx="8841140" cy="12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1918448" y="1039915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</a:rPr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79911" y="4687855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7380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5899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4372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6690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5228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49876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3027" y="2127167"/>
                <a:ext cx="2056973" cy="284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497415" y="2127166"/>
                <a:ext cx="1968204" cy="34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75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8012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873856"/>
            <a:ext cx="7917507" cy="10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25427" y="1282678"/>
            <a:ext cx="8148587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</a:t>
            </a:r>
            <a:r>
              <a:rPr lang="en-US" i="1" dirty="0" smtClean="0">
                <a:solidFill>
                  <a:srgbClr val="CC0000"/>
                </a:solidFill>
              </a:rPr>
              <a:t>hy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logically centralized </a:t>
            </a:r>
            <a:r>
              <a:rPr lang="en-US" dirty="0" smtClean="0"/>
              <a:t>control plane?</a:t>
            </a:r>
            <a:endParaRPr lang="en-US" dirty="0"/>
          </a:p>
          <a:p>
            <a:pPr marL="635000" indent="-400050"/>
            <a:r>
              <a:rPr lang="en-US" dirty="0" smtClean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 smtClean="0"/>
              <a:t>table-based forwarding (recall OpenFlow API) allows "programming" routers</a:t>
            </a:r>
          </a:p>
          <a:p>
            <a:pPr marL="1035050" lvl="1" indent="-400050"/>
            <a:r>
              <a:rPr lang="en-US" dirty="0" smtClean="0"/>
              <a:t>centralized "programming" easier: compute tables centrally and distribute</a:t>
            </a:r>
          </a:p>
          <a:p>
            <a:pPr marL="1035050" lvl="1" indent="-400050"/>
            <a:r>
              <a:rPr lang="en-US" dirty="0" smtClean="0"/>
              <a:t>distributed "programming: more difficult: compute tables as result of distributed algorithm (protocol) implemented in each and every router </a:t>
            </a:r>
          </a:p>
          <a:p>
            <a:pPr marL="635000" indent="-400050"/>
            <a:r>
              <a:rPr lang="en-US" dirty="0" smtClean="0"/>
              <a:t>open (non-proprietary) implementation of control plane</a:t>
            </a:r>
          </a:p>
          <a:p>
            <a:pPr marL="635000" indent="-400050"/>
            <a:endParaRPr 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75" y="838636"/>
            <a:ext cx="8099481" cy="1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76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Vertically integrated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Closed, proprietary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Slow innovation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1891764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059402" y="2496799"/>
            <a:ext cx="2020374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59402" y="3598912"/>
            <a:ext cx="2020374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964814" y="1480745"/>
            <a:ext cx="3523673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061592" y="1628800"/>
            <a:ext cx="2018184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34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Horizontal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Open interfaces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Rapid innovation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srgbClr val="000099"/>
                </a:solidFill>
                <a:latin typeface="Comic Sans MS" panose="030F0702030302020204" pitchFamily="66" charset="0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5257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261720" y="3484471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707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27583" y="2526268"/>
              <a:ext cx="4411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70583" y="2514600"/>
              <a:ext cx="4411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5392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2059402" y="0"/>
            <a:ext cx="8534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Analogy: mainframe to PC evolution</a:t>
            </a:r>
            <a:r>
              <a:rPr lang="en-US" sz="2400" baseline="30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*</a:t>
            </a:r>
            <a:endParaRPr lang="en-US" sz="4000" baseline="300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6" y="778361"/>
            <a:ext cx="9775530" cy="13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1145400" y="143767"/>
            <a:ext cx="9688894" cy="796925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  <a:defRPr/>
            </a:pPr>
            <a:r>
              <a:rPr lang="en-US" sz="3600" dirty="0"/>
              <a:t>Traffic engineering: difficult traditional routing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9390" y="4128445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0099"/>
                </a:solidFill>
              </a:rPr>
              <a:t>Q: </a:t>
            </a:r>
            <a:r>
              <a:rPr lang="en-US" sz="2400" dirty="0">
                <a:solidFill>
                  <a:srgbClr val="000099"/>
                </a:solidFill>
              </a:rPr>
              <a:t>what if network operator wants u-to-z traffic to flow along </a:t>
            </a:r>
            <a:r>
              <a:rPr lang="en-US" sz="2400" i="1" dirty="0" err="1">
                <a:solidFill>
                  <a:srgbClr val="000099"/>
                </a:solidFill>
              </a:rPr>
              <a:t>uvw</a:t>
            </a:r>
            <a:r>
              <a:rPr lang="en-US" sz="2400" dirty="0" err="1">
                <a:solidFill>
                  <a:srgbClr val="000099"/>
                </a:solidFill>
              </a:rPr>
              <a:t>z</a:t>
            </a:r>
            <a:r>
              <a:rPr lang="en-US" sz="2400" dirty="0">
                <a:solidFill>
                  <a:srgbClr val="000099"/>
                </a:solidFill>
              </a:rPr>
              <a:t>, x-to-z traffic to flow </a:t>
            </a:r>
            <a:r>
              <a:rPr lang="en-US" sz="2400" i="1" dirty="0" err="1">
                <a:solidFill>
                  <a:srgbClr val="000099"/>
                </a:solidFill>
              </a:rPr>
              <a:t>xwyz</a:t>
            </a:r>
            <a:r>
              <a:rPr lang="en-US" sz="2400" dirty="0">
                <a:solidFill>
                  <a:srgbClr val="000099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i="1" u="sng" dirty="0">
                <a:solidFill>
                  <a:srgbClr val="000099"/>
                </a:solidFill>
              </a:rPr>
              <a:t>A: </a:t>
            </a:r>
            <a:r>
              <a:rPr lang="en-US" sz="2400" dirty="0">
                <a:solidFill>
                  <a:srgbClr val="000099"/>
                </a:solidFill>
              </a:rPr>
              <a:t>need to define link weights so traffic routing algorithm computes routes accordingly </a:t>
            </a:r>
            <a:r>
              <a:rPr lang="en-US" sz="2000" dirty="0">
                <a:solidFill>
                  <a:srgbClr val="000099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3948" y="6025756"/>
            <a:ext cx="635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00"/>
                </a:solidFill>
              </a:rPr>
              <a:t>Link weights are only control </a:t>
            </a:r>
            <a:r>
              <a:rPr lang="en-US" sz="2400" i="1" dirty="0" smtClean="0">
                <a:solidFill>
                  <a:srgbClr val="CC0000"/>
                </a:solidFill>
              </a:rPr>
              <a:t>"knobs": </a:t>
            </a:r>
            <a:r>
              <a:rPr lang="en-US" sz="2400" i="1" dirty="0">
                <a:solidFill>
                  <a:srgbClr val="CC0000"/>
                </a:solidFill>
              </a:rPr>
              <a:t>wrong!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2467465" y="2441245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0840" name="Freeform 3"/>
          <p:cNvSpPr>
            <a:spLocks/>
          </p:cNvSpPr>
          <p:nvPr/>
        </p:nvSpPr>
        <p:spPr bwMode="auto">
          <a:xfrm>
            <a:off x="3583748" y="1363093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4358105" y="2267386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6778293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5194545" y="2323689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5541206" y="2298096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7141664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5546465" y="3327269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4234697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5571628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7096253" y="2248472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4104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4414189" y="2178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5209492" y="25523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4215364" y="291573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6087067" y="271099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5943090" y="3314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6765816" y="258302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7588543" y="30334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7526838" y="211724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5847105" y="186131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5044946" y="14057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5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8915175" y="2426605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3206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8419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4938626" y="1982943"/>
            <a:ext cx="687402" cy="480963"/>
            <a:chOff x="1736090" y="2893762"/>
            <a:chExt cx="565150" cy="347726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6412811" y="1979831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61531" cy="333774"/>
              <a:chOff x="741398" y="1743005"/>
              <a:chExt cx="361531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35014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3730359" y="2517648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7809253" y="2579332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6451962" y="3152914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4861414" y="3136842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</p:grpSp>
      </p:grpSp>
      <p:sp>
        <p:nvSpPr>
          <p:cNvPr id="171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4774" y="17027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8899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0099"/>
                </a:solidFill>
              </a:rPr>
              <a:t>Q: </a:t>
            </a:r>
            <a:r>
              <a:rPr lang="en-US" sz="2400" dirty="0">
                <a:solidFill>
                  <a:srgbClr val="000099"/>
                </a:solidFill>
              </a:rPr>
              <a:t>what if network operator wants to split  u-to-z traffic along </a:t>
            </a:r>
            <a:r>
              <a:rPr lang="en-US" sz="2400" dirty="0" err="1">
                <a:solidFill>
                  <a:srgbClr val="000099"/>
                </a:solidFill>
              </a:rPr>
              <a:t>uvwz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uxyz</a:t>
            </a:r>
            <a:r>
              <a:rPr lang="en-US" sz="2400" dirty="0">
                <a:solidFill>
                  <a:srgbClr val="000099"/>
                </a:solidFill>
              </a:rPr>
              <a:t> (load balancing)?</a:t>
            </a:r>
          </a:p>
          <a:p>
            <a:pPr algn="ctr"/>
            <a:r>
              <a:rPr lang="en-US" sz="2400" i="1" u="sng" dirty="0">
                <a:solidFill>
                  <a:srgbClr val="000099"/>
                </a:solidFill>
              </a:rPr>
              <a:t>A: </a:t>
            </a:r>
            <a:r>
              <a:rPr lang="en-US" sz="2400" dirty="0" smtClean="0">
                <a:solidFill>
                  <a:srgbClr val="000099"/>
                </a:solidFill>
              </a:rPr>
              <a:t>can't </a:t>
            </a:r>
            <a:r>
              <a:rPr lang="en-US" sz="2400" dirty="0">
                <a:solidFill>
                  <a:srgbClr val="000099"/>
                </a:solidFill>
              </a:rPr>
              <a:t>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2467465" y="1363093"/>
            <a:ext cx="6875191" cy="2404002"/>
            <a:chOff x="943464" y="1363093"/>
            <a:chExt cx="6875191" cy="2404002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2" name="Freeform 3"/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90189" y="217866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2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85492" y="25523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2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91364" y="291573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1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563067" y="271099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3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419090" y="331497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1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241816" y="258302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1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6064543" y="30334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2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6002838" y="211724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5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323105" y="186131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3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520946" y="140576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FF"/>
                  </a:solidFill>
                </a:rPr>
                <a:t>5</a:t>
              </a: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2"/>
              <a:ext cx="687402" cy="480963"/>
              <a:chOff x="1736090" y="2893762"/>
              <a:chExt cx="565150" cy="347726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61531" cy="333774"/>
                <a:chOff x="741398" y="1743005"/>
                <a:chExt cx="361531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35014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3348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2467465" y="2441245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74" y="844901"/>
            <a:ext cx="5964465" cy="1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3590228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4358105" y="2267386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4847171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4847170" y="3328627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5562485" y="3328627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4847171" y="3328627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4840315" y="322796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4838030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4838029" y="215136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5553344" y="215136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4838030" y="215136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4831174" y="2050701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6398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6398924" y="2144541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7111954" y="2144541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6398924" y="2144541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6405780" y="2048995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6421779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6421778" y="3323509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7137093" y="3323509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6421779" y="3323509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6414923" y="3222844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7713002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7713001" y="2741703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8428316" y="2741703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7713002" y="2741703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7706146" y="2641038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6778293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5194545" y="2323689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5571628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7141664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5585340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4234697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5571628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7114240" y="2190608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4104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6612912" y="3134119"/>
            <a:ext cx="326380" cy="400951"/>
            <a:chOff x="2982" y="2425"/>
            <a:chExt cx="145" cy="235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88" y="2425"/>
              <a:ext cx="1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FF"/>
                  </a:solidFill>
                </a:rPr>
                <a:t>y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5054811" y="3077818"/>
            <a:ext cx="341194" cy="462374"/>
            <a:chOff x="2982" y="2395"/>
            <a:chExt cx="150" cy="271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83" y="2395"/>
              <a:ext cx="1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6585298" y="1956858"/>
            <a:ext cx="370013" cy="400951"/>
            <a:chOff x="2976" y="2425"/>
            <a:chExt cx="164" cy="235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76" y="2425"/>
              <a:ext cx="16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FF"/>
                  </a:solidFill>
                </a:rPr>
                <a:t>w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5036019" y="1956858"/>
            <a:ext cx="326380" cy="400951"/>
            <a:chOff x="2982" y="2425"/>
            <a:chExt cx="145" cy="235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88" y="2425"/>
              <a:ext cx="1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FFFFFF"/>
                  </a:solidFill>
                </a:rPr>
                <a:t>v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7920280" y="2499425"/>
            <a:ext cx="339599" cy="462374"/>
            <a:chOff x="2981" y="2395"/>
            <a:chExt cx="150" cy="271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81" y="2395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4414189" y="2178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5209492" y="25523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4215364" y="291573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6087067" y="271099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5943090" y="3314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6765816" y="258302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7588543" y="30334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7526838" y="211724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5847105" y="186131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5044946" y="14057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FFFF"/>
                </a:solidFill>
              </a:rPr>
              <a:t>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4774" y="17027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20465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99"/>
                  </a:solidFill>
                </a:rPr>
                <a:t>u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725387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99"/>
                  </a:solidFill>
                </a:rPr>
                <a:t>v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752456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99"/>
                  </a:solidFill>
                </a:rPr>
                <a:t>x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283506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20789" y="4136876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99"/>
                  </a:solidFill>
                </a:rPr>
                <a:t>w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310574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99"/>
                  </a:solidFill>
                </a:rPr>
                <a:t>y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82605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99"/>
                  </a:solidFill>
                </a:rPr>
                <a:t>z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8915175" y="2426605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3206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8419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359004" y="4171674"/>
            <a:ext cx="95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000099"/>
                </a:solidFill>
              </a:rPr>
              <a:t>Q: </a:t>
            </a:r>
            <a:r>
              <a:rPr lang="en-US" sz="2400" dirty="0">
                <a:solidFill>
                  <a:srgbClr val="000099"/>
                </a:solidFill>
              </a:rPr>
              <a:t>what if w wants to route </a:t>
            </a:r>
            <a:r>
              <a:rPr lang="en-US" sz="2400" dirty="0" smtClean="0">
                <a:solidFill>
                  <a:srgbClr val="000099"/>
                </a:solidFill>
              </a:rPr>
              <a:t>orange </a:t>
            </a:r>
            <a:r>
              <a:rPr lang="en-US" sz="2400" dirty="0">
                <a:solidFill>
                  <a:srgbClr val="000099"/>
                </a:solidFill>
              </a:rPr>
              <a:t>and red traffic differently?</a:t>
            </a:r>
          </a:p>
          <a:p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i="1" u="sng" dirty="0">
                <a:solidFill>
                  <a:srgbClr val="000099"/>
                </a:solidFill>
              </a:rPr>
              <a:t>A: </a:t>
            </a:r>
            <a:r>
              <a:rPr lang="en-US" sz="2400" dirty="0" smtClean="0">
                <a:solidFill>
                  <a:srgbClr val="000099"/>
                </a:solidFill>
              </a:rPr>
              <a:t>can't </a:t>
            </a:r>
            <a:r>
              <a:rPr lang="en-US" sz="2400" dirty="0">
                <a:solidFill>
                  <a:srgbClr val="000099"/>
                </a:solidFill>
              </a:rPr>
              <a:t>do it (with destination based forwarding, and LS, DV routing)</a:t>
            </a:r>
          </a:p>
        </p:txBody>
      </p:sp>
      <p:sp>
        <p:nvSpPr>
          <p:cNvPr id="2" name="Freeform 1"/>
          <p:cNvSpPr/>
          <p:nvPr/>
        </p:nvSpPr>
        <p:spPr>
          <a:xfrm>
            <a:off x="3305883" y="2123279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 flipV="1">
            <a:off x="5334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7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77485" y="2021025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817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8517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610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6505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50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692" y="6116639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20441" y="5900739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3050217" y="3003499"/>
            <a:ext cx="6978041" cy="1102529"/>
            <a:chOff x="1526216" y="3003498"/>
            <a:chExt cx="6978041" cy="1102529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00805" y="3628973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2549" y="300349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60115" y="2735109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3380417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3905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7507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03" y="819568"/>
            <a:ext cx="7480705" cy="1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1918448" y="1039915"/>
            <a:ext cx="8456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79911" y="4687855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7380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5899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4372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6690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5228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49876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3027" y="2127167"/>
                <a:ext cx="2056973" cy="289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accent4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497415" y="2127166"/>
                <a:ext cx="1968204" cy="34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75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104005" y="44491"/>
            <a:ext cx="8012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73" y="626533"/>
            <a:ext cx="7922885" cy="13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977485" y="1872856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102529"/>
              <a:chOff x="1526216" y="3003498"/>
              <a:chExt cx="6978041" cy="1102529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00805" y="3628973"/>
                <a:ext cx="622286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>
                    <a:solidFill>
                      <a:srgbClr val="FFFFFF"/>
                    </a:solidFill>
                  </a:rPr>
                  <a:t>data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>
                    <a:solidFill>
                      <a:srgbClr val="FFFFFF"/>
                    </a:solidFill>
                  </a:rPr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2549" y="3003498"/>
                <a:ext cx="721672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>
                    <a:solidFill>
                      <a:srgbClr val="FFFFFF"/>
                    </a:solidFill>
                  </a:rPr>
                  <a:t>control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>
                    <a:solidFill>
                      <a:srgbClr val="FFFFFF"/>
                    </a:solidFill>
                  </a:rPr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3027" y="2127167"/>
                  <a:ext cx="2056973" cy="284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rgbClr val="FFFFFF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97415" y="2127166"/>
                  <a:ext cx="1968204" cy="351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rgbClr val="FFFFFF"/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672170" y="4974168"/>
            <a:ext cx="2561167" cy="1458683"/>
            <a:chOff x="148169" y="4974167"/>
            <a:chExt cx="2561167" cy="1458683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9"/>
                  </a:solidFill>
                </a:rPr>
                <a:t>1: </a:t>
              </a:r>
              <a:r>
                <a:rPr lang="en-US" i="1" dirty="0" smtClean="0">
                  <a:solidFill>
                    <a:srgbClr val="000099"/>
                  </a:solidFill>
                </a:rPr>
                <a:t>generalized" flow-based" </a:t>
              </a:r>
              <a:r>
                <a:rPr lang="en-US" i="1" dirty="0">
                  <a:solidFill>
                    <a:srgbClr val="000099"/>
                  </a:solidFill>
                </a:rPr>
                <a:t>forwarding (e.g., OpenFlow)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9114197" y="3506319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9"/>
                  </a:solidFill>
                </a:rPr>
                <a:t>2. </a:t>
              </a:r>
              <a:r>
                <a:rPr lang="en-US" i="1" dirty="0">
                  <a:solidFill>
                    <a:srgbClr val="000099"/>
                  </a:solidFill>
                </a:rPr>
                <a:t>control, data plane separation</a:t>
              </a:r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8581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b="1" i="1" dirty="0">
                <a:solidFill>
                  <a:srgbClr val="000099"/>
                </a:solidFill>
              </a:rPr>
              <a:t>3. </a:t>
            </a:r>
            <a:r>
              <a:rPr lang="en-US" i="1" dirty="0">
                <a:solidFill>
                  <a:srgbClr val="000099"/>
                </a:solidFill>
              </a:rPr>
              <a:t>control plane functions external to data-plane switches</a:t>
            </a:r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8196037" y="1468339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3539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 bwMode="auto">
          <a:xfrm>
            <a:off x="4538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Oval 478"/>
          <p:cNvSpPr/>
          <p:nvPr/>
        </p:nvSpPr>
        <p:spPr bwMode="auto">
          <a:xfrm>
            <a:off x="7351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57212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5999" y="1037742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9"/>
                  </a:solidFill>
                </a:rPr>
                <a:t>4. </a:t>
              </a:r>
              <a:r>
                <a:rPr lang="en-US" i="1" dirty="0">
                  <a:solidFill>
                    <a:srgbClr val="000099"/>
                  </a:solidFill>
                </a:rPr>
                <a:t>programmable control applications</a:t>
              </a:r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8149010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537725" y="1306406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4565162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>
                <a:solidFill>
                  <a:srgbClr val="FFFFFF"/>
                </a:solidFill>
              </a:rPr>
              <a:t>access control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7308612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FFFFFF"/>
                </a:solidFill>
              </a:rPr>
              <a:t>load</a:t>
            </a:r>
          </a:p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FFFFFF"/>
                </a:solidFill>
              </a:rPr>
              <a:t>balance</a:t>
            </a:r>
          </a:p>
        </p:txBody>
      </p:sp>
      <p:sp>
        <p:nvSpPr>
          <p:cNvPr id="484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83391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SDN perspective: data plane switches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54" y="832246"/>
            <a:ext cx="8336813" cy="13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18684" y="1256540"/>
            <a:ext cx="4571424" cy="501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Data plane switches</a:t>
            </a:r>
          </a:p>
          <a:p>
            <a:r>
              <a:rPr lang="en-US" sz="2400" dirty="0"/>
              <a:t>fast, simple, commodity switches implementing generalized data-plane forwarding (Section 4.4) in hardware</a:t>
            </a:r>
          </a:p>
          <a:p>
            <a:r>
              <a:rPr lang="en-US" sz="2400" dirty="0"/>
              <a:t>switch flow table computed, installed by controller</a:t>
            </a:r>
          </a:p>
          <a:p>
            <a:r>
              <a:rPr lang="en-US" sz="2400" dirty="0"/>
              <a:t>API for table-based switch control (e.g., OpenFlow)</a:t>
            </a:r>
          </a:p>
          <a:p>
            <a:pPr lvl="1"/>
            <a:r>
              <a:rPr lang="en-US" sz="2000" dirty="0"/>
              <a:t>defines what is controllable and what is not</a:t>
            </a:r>
          </a:p>
          <a:p>
            <a:r>
              <a:rPr lang="en-US" sz="2400" dirty="0"/>
              <a:t>protocol for communicating with controller (e.g., OpenFlow)</a:t>
            </a:r>
          </a:p>
          <a:p>
            <a:endParaRPr lang="en-US" dirty="0"/>
          </a:p>
        </p:txBody>
      </p:sp>
      <p:grpSp>
        <p:nvGrpSpPr>
          <p:cNvPr id="1053" name="Group 1052"/>
          <p:cNvGrpSpPr/>
          <p:nvPr/>
        </p:nvGrpSpPr>
        <p:grpSpPr>
          <a:xfrm>
            <a:off x="6514228" y="1414364"/>
            <a:ext cx="4036591" cy="5169840"/>
            <a:chOff x="4990227" y="910464"/>
            <a:chExt cx="4036591" cy="5169840"/>
          </a:xfrm>
        </p:grpSpPr>
        <p:sp>
          <p:nvSpPr>
            <p:cNvPr id="1054" name="TextBox 399"/>
            <p:cNvSpPr txBox="1">
              <a:spLocks noChangeArrowheads="1"/>
            </p:cNvSpPr>
            <p:nvPr/>
          </p:nvSpPr>
          <p:spPr bwMode="auto">
            <a:xfrm>
              <a:off x="8350812" y="4936685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>
                  <a:solidFill>
                    <a:srgbClr val="0000FF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>
                  <a:solidFill>
                    <a:srgbClr val="0000FF"/>
                  </a:solidFill>
                </a:rPr>
                <a:t>plane</a:t>
              </a:r>
            </a:p>
          </p:txBody>
        </p:sp>
        <p:sp>
          <p:nvSpPr>
            <p:cNvPr id="1055" name="TextBox 400"/>
            <p:cNvSpPr txBox="1">
              <a:spLocks noChangeArrowheads="1"/>
            </p:cNvSpPr>
            <p:nvPr/>
          </p:nvSpPr>
          <p:spPr bwMode="auto">
            <a:xfrm>
              <a:off x="8305146" y="2474327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cxnSp>
          <p:nvCxnSpPr>
            <p:cNvPr id="1056" name="Straight Connector 1055"/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4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15" name="Straight Connector 1114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3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64" name="Oval 1163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6" name="Oval 11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7" name="Freeform 11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8" name="Freeform 11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9" name="Freeform 11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0" name="Freeform 11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71" name="Straight Connector 1170"/>
                <p:cNvCxnSpPr>
                  <a:endCxn id="11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55" name="Oval 1154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6" name="Rectangle 1155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7" name="Oval 1156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9" name="Freeform 1158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0" name="Freeform 1159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1" name="Freeform 1160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2" name="Straight Connector 1161"/>
                <p:cNvCxnSpPr>
                  <a:endCxn id="115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46" name="Oval 114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7" name="Rectangle 114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9" name="Freeform 114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0" name="Freeform 114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1" name="Freeform 115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2" name="Freeform 115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53" name="Straight Connector 1152"/>
                <p:cNvCxnSpPr>
                  <a:endCxn id="114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7" name="Oval 113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0" name="Freeform 113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1" name="Freeform 114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2" name="Freeform 114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3" name="Freeform 114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4" name="Straight Connector 1143"/>
                <p:cNvCxnSpPr>
                  <a:endCxn id="113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8" name="Oval 112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9" name="Rectangle 112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0" name="Oval 112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1" name="Freeform 113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2" name="Freeform 113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3" name="Freeform 113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4" name="Freeform 113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35" name="Straight Connector 1134"/>
                <p:cNvCxnSpPr>
                  <a:endCxn id="113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9" name="Group 105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078" name="Rectangle 1077"/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79" name="Freeform 1078"/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1080" name="Group 950"/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082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7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12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8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9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10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0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92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8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3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94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06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5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4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5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1" name="TextBox 1080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SDN Controller</a:t>
                </a:r>
              </a:p>
              <a:p>
                <a:pPr algn="ctr"/>
                <a:r>
                  <a:rPr lang="en-US" sz="1600" dirty="0"/>
                  <a:t>(network operating system)</a:t>
                </a:r>
              </a:p>
            </p:txBody>
          </p:sp>
        </p:grpSp>
        <p:sp>
          <p:nvSpPr>
            <p:cNvPr id="1060" name="TextBox 105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8000"/>
                  </a:solidFill>
                </a:rPr>
                <a:t>…</a:t>
              </a:r>
            </a:p>
          </p:txBody>
        </p:sp>
        <p:grpSp>
          <p:nvGrpSpPr>
            <p:cNvPr id="1061" name="Group 1060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076" name="Oval 1075"/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7" name="TextBox 1076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routing</a:t>
                </a: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074" name="Oval 1073"/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TextBox 1074"/>
              <p:cNvSpPr txBox="1"/>
              <p:nvPr/>
            </p:nvSpPr>
            <p:spPr>
              <a:xfrm>
                <a:off x="6145507" y="1997637"/>
                <a:ext cx="966932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access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/>
                  <a:t>control</a:t>
                </a: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072" name="Oval 1071"/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TextBox 1072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load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/>
                  <a:t>balance</a:t>
                </a:r>
              </a:p>
            </p:txBody>
          </p:sp>
        </p:grpSp>
        <p:cxnSp>
          <p:nvCxnSpPr>
            <p:cNvPr id="1064" name="Straight Arrow Connector 1063"/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6" name="Straight Arrow Connector 1065"/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Arrow Connector 1066"/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8" name="TextBox 399"/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southbound API</a:t>
              </a:r>
            </a:p>
          </p:txBody>
        </p:sp>
        <p:sp>
          <p:nvSpPr>
            <p:cNvPr id="1069" name="TextBox 399"/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northbound API</a:t>
              </a:r>
            </a:p>
          </p:txBody>
        </p:sp>
        <p:sp>
          <p:nvSpPr>
            <p:cNvPr id="1070" name="TextBox 399"/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>
                  <a:solidFill>
                    <a:srgbClr val="0000FF"/>
                  </a:solidFill>
                </a:rPr>
                <a:t>SDN-controlled switches</a:t>
              </a:r>
            </a:p>
          </p:txBody>
        </p:sp>
        <p:sp>
          <p:nvSpPr>
            <p:cNvPr id="1071" name="TextBox 399"/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network-control applications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6309895" y="1147463"/>
            <a:ext cx="4134334" cy="394727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7420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SDN perspective: SDN controller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830909"/>
            <a:ext cx="7359276" cy="10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911424" y="1248707"/>
            <a:ext cx="5197532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SDN controller (network OS):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maintain network state information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interacts with network control applications "above" via northbound API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interacts with network switches "below" via southbound API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implemented as distributed system for performance, scalability, fault-tolerance, robustness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9874812" y="5440585"/>
            <a:ext cx="6222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9829146" y="2978227"/>
            <a:ext cx="7216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96719" y="5033567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6716283" y="3213236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688667" y="5329901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514227" y="3550653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SDN Controller</a:t>
              </a:r>
            </a:p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(network operating system)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61709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89915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629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5507" y="1997637"/>
              <a:ext cx="96693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54838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0151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176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0185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0177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8174716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>
                <a:solidFill>
                  <a:srgbClr val="0000FF"/>
                </a:solidFill>
              </a:rPr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8170779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>
                <a:solidFill>
                  <a:srgbClr val="0000FF"/>
                </a:solidFill>
              </a:rPr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7031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7231908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098869" y="1147463"/>
            <a:ext cx="3794540" cy="1851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6082963" y="1315163"/>
            <a:ext cx="3794540" cy="18512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 bwMode="auto">
          <a:xfrm>
            <a:off x="6111026" y="5099337"/>
            <a:ext cx="3794540" cy="159233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83118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SDN perspective: control applications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1" y="849995"/>
            <a:ext cx="8185271" cy="1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2048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network-control apps: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"brains" of control:  implement control functions using lower-level services, API provided by </a:t>
            </a:r>
            <a:r>
              <a:rPr lang="en-US" sz="2200" dirty="0" smtClean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S</a:t>
            </a:r>
            <a:r>
              <a:rPr lang="en-US" altLang="zh-CN" sz="22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D</a:t>
            </a:r>
            <a:r>
              <a:rPr lang="en-US" sz="2200" dirty="0" smtClean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N 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controller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unbundled: can be provided by 3rd party: distinct from routing vendor, or SDN controller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9874812" y="5440585"/>
            <a:ext cx="6222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9829146" y="2978227"/>
            <a:ext cx="7216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>
                <a:solidFill>
                  <a:srgbClr val="0000FF"/>
                </a:solidFill>
              </a:rPr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96719" y="5033567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6716283" y="3213236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688667" y="5329901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514227" y="3550653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SDN Controller</a:t>
              </a:r>
            </a:p>
            <a:p>
              <a:pPr algn="ctr"/>
              <a:r>
                <a:rPr lang="en-US" sz="1600" dirty="0"/>
                <a:t>(network operating system)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61709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89915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routing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629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5507" y="1997637"/>
              <a:ext cx="96693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control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54838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balance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0151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176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0185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0177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8174716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8170779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7031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7231908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>
                <a:solidFill>
                  <a:srgbClr val="0000FF"/>
                </a:solidFill>
              </a:rPr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21274" y="3090499"/>
            <a:ext cx="3549731" cy="34423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3865231" y="2082089"/>
            <a:ext cx="5228030" cy="3568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38" name="Straight Connector 437"/>
          <p:cNvCxnSpPr>
            <a:endCxn id="217" idx="4"/>
          </p:cNvCxnSpPr>
          <p:nvPr/>
        </p:nvCxnSpPr>
        <p:spPr bwMode="auto">
          <a:xfrm flipH="1" flipV="1">
            <a:off x="7301282" y="1910775"/>
            <a:ext cx="605" cy="407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Rounded Rectangle 374"/>
          <p:cNvSpPr/>
          <p:nvPr/>
        </p:nvSpPr>
        <p:spPr>
          <a:xfrm>
            <a:off x="4003739" y="3165861"/>
            <a:ext cx="4945030" cy="15537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003739" y="4779179"/>
            <a:ext cx="4959028" cy="7379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4088746" y="5687428"/>
            <a:ext cx="48600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TextBox 388"/>
          <p:cNvSpPr txBox="1"/>
          <p:nvPr/>
        </p:nvSpPr>
        <p:spPr>
          <a:xfrm>
            <a:off x="4020430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Network-wide distributed, robust  state management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4408907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Communication to/from controlled devices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4299733" y="4140643"/>
            <a:ext cx="1298753" cy="459826"/>
            <a:chOff x="3102287" y="457817"/>
            <a:chExt cx="1494587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2287" y="541671"/>
              <a:ext cx="1494587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7406441" y="4140643"/>
            <a:ext cx="1022824" cy="459826"/>
            <a:chOff x="3086839" y="457817"/>
            <a:chExt cx="1525489" cy="459826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5714970" y="4140643"/>
            <a:ext cx="960359" cy="459826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171075" y="3277496"/>
            <a:ext cx="889706" cy="459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47390" y="541671"/>
              <a:ext cx="1404393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6969050" y="3289355"/>
            <a:ext cx="1032905" cy="459826"/>
            <a:chOff x="3079326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6191424" y="3073207"/>
            <a:ext cx="57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6737946" y="397942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4924736" y="4871858"/>
            <a:ext cx="1257452" cy="297517"/>
            <a:chOff x="3128876" y="457775"/>
            <a:chExt cx="1432326" cy="477012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9705" y="457775"/>
              <a:ext cx="1139747" cy="477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6793968" y="4876640"/>
            <a:ext cx="1244650" cy="315520"/>
            <a:chOff x="3128876" y="457817"/>
            <a:chExt cx="1432326" cy="471957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4483" y="484746"/>
              <a:ext cx="810198" cy="44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6176726" y="458514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cxnSp>
        <p:nvCxnSpPr>
          <p:cNvPr id="436" name="Straight Connector 435"/>
          <p:cNvCxnSpPr>
            <a:endCxn id="211" idx="4"/>
          </p:cNvCxnSpPr>
          <p:nvPr/>
        </p:nvCxnSpPr>
        <p:spPr bwMode="auto">
          <a:xfrm flipV="1">
            <a:off x="4892750" y="1866354"/>
            <a:ext cx="4943" cy="38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Straight Connector 436"/>
          <p:cNvCxnSpPr>
            <a:endCxn id="215" idx="2"/>
          </p:cNvCxnSpPr>
          <p:nvPr/>
        </p:nvCxnSpPr>
        <p:spPr bwMode="auto">
          <a:xfrm flipH="1" flipV="1">
            <a:off x="6122167" y="1876325"/>
            <a:ext cx="5609" cy="30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4130438" y="2342893"/>
            <a:ext cx="48183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ounded Rectangle 145"/>
          <p:cNvSpPr/>
          <p:nvPr/>
        </p:nvSpPr>
        <p:spPr>
          <a:xfrm>
            <a:off x="4003740" y="2182259"/>
            <a:ext cx="4951677" cy="9329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4493133" y="2550631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7460687" y="2596585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5684760" y="2549087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solidFill>
                    <a:srgbClr val="FFFFFF"/>
                  </a:solidFill>
                  <a:latin typeface="Arial"/>
                  <a:cs typeface="Arial"/>
                </a:rPr>
                <a:t>RESTful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6806723" y="239963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4234619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Interface, abstractions for network control apps</a:t>
            </a: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4085183" y="2010842"/>
            <a:ext cx="4753400" cy="19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9017875" y="3521590"/>
            <a:ext cx="146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SDN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controller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4995457" y="5780475"/>
            <a:ext cx="2979208" cy="973667"/>
            <a:chOff x="2592388" y="5601756"/>
            <a:chExt cx="4027487" cy="939800"/>
          </a:xfrm>
        </p:grpSpPr>
        <p:sp>
          <p:nvSpPr>
            <p:cNvPr id="14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200" name="Oval 19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7" name="Straight Connector 206"/>
              <p:cNvCxnSpPr>
                <a:endCxn id="2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91" name="Oval 19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" name="Straight Connector 197"/>
              <p:cNvCxnSpPr>
                <a:endCxn id="1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82" name="Oval 18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" name="Straight Connector 188"/>
              <p:cNvCxnSpPr>
                <a:endCxn id="1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72" name="Oval 17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0" name="Straight Connector 179"/>
              <p:cNvCxnSpPr>
                <a:endCxn id="17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63" name="Oval 1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>
                <a:endCxn id="1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ctangle 630"/>
          <p:cNvSpPr/>
          <p:nvPr/>
        </p:nvSpPr>
        <p:spPr>
          <a:xfrm>
            <a:off x="4130860" y="5724972"/>
            <a:ext cx="5334198" cy="113302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4385957" y="1276178"/>
            <a:ext cx="1023471" cy="590176"/>
            <a:chOff x="4721412" y="1277470"/>
            <a:chExt cx="1023471" cy="590176"/>
          </a:xfrm>
        </p:grpSpPr>
        <p:sp>
          <p:nvSpPr>
            <p:cNvPr id="211" name="Oval 21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routing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599653" y="1301675"/>
            <a:ext cx="1023471" cy="590176"/>
            <a:chOff x="6106459" y="1967753"/>
            <a:chExt cx="1023471" cy="590176"/>
          </a:xfrm>
        </p:grpSpPr>
        <p:sp>
          <p:nvSpPr>
            <p:cNvPr id="214" name="Oval 213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45507" y="1997637"/>
              <a:ext cx="96693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control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789546" y="1320598"/>
            <a:ext cx="1023471" cy="590176"/>
            <a:chOff x="6938682" y="977153"/>
            <a:chExt cx="1023471" cy="590176"/>
          </a:xfrm>
        </p:grpSpPr>
        <p:sp>
          <p:nvSpPr>
            <p:cNvPr id="217" name="Oval 21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FFFFFF"/>
                  </a:solidFill>
                </a:rPr>
                <a:t>balance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67683" y="1143000"/>
            <a:ext cx="4965002" cy="78359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rot="10800000">
            <a:off x="9086569" y="4626243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24" name="Group 950"/>
          <p:cNvGrpSpPr>
            <a:grpSpLocks/>
          </p:cNvGrpSpPr>
          <p:nvPr/>
        </p:nvGrpSpPr>
        <p:grpSpPr bwMode="auto">
          <a:xfrm>
            <a:off x="9287078" y="5170005"/>
            <a:ext cx="251561" cy="564103"/>
            <a:chOff x="4140" y="429"/>
            <a:chExt cx="1425" cy="2396"/>
          </a:xfrm>
        </p:grpSpPr>
        <p:sp>
          <p:nvSpPr>
            <p:cNvPr id="226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31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6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7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2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33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4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5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4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36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2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3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7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38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0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1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9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6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67762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Components of SDN controller</a:t>
            </a:r>
          </a:p>
        </p:txBody>
      </p:sp>
      <p:pic>
        <p:nvPicPr>
          <p:cNvPr id="20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840658"/>
            <a:ext cx="6771658" cy="8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3508" y="4804221"/>
            <a:ext cx="198907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C0000"/>
                </a:solidFill>
              </a:rPr>
              <a:t>communication layer</a:t>
            </a:r>
            <a:r>
              <a:rPr lang="en-US" dirty="0"/>
              <a:t>: </a:t>
            </a:r>
            <a:r>
              <a:rPr lang="en-US" dirty="0">
                <a:solidFill>
                  <a:srgbClr val="000099"/>
                </a:solidFill>
              </a:rPr>
              <a:t>communicate between SDN controller and controlled switches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737602" y="3120682"/>
            <a:ext cx="212738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</a:rPr>
              <a:t>Network-wide state management layer</a:t>
            </a:r>
            <a:r>
              <a:rPr lang="en-US" dirty="0"/>
              <a:t>: </a:t>
            </a:r>
            <a:r>
              <a:rPr lang="en-US" dirty="0">
                <a:solidFill>
                  <a:srgbClr val="000099"/>
                </a:solidFill>
              </a:rPr>
              <a:t>state of networks links, switches, services: a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distributed database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791459" y="1957325"/>
            <a:ext cx="2127384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</a:rPr>
              <a:t>Interface layer to network control apps:  </a:t>
            </a:r>
            <a:r>
              <a:rPr lang="en-US" dirty="0">
                <a:solidFill>
                  <a:srgbClr val="000099"/>
                </a:solidFill>
              </a:rPr>
              <a:t>abstractions API</a:t>
            </a:r>
            <a:endParaRPr lang="en-US" i="1" dirty="0">
              <a:solidFill>
                <a:srgbClr val="000099"/>
              </a:solidFill>
            </a:endParaRPr>
          </a:p>
        </p:txBody>
      </p:sp>
      <p:sp>
        <p:nvSpPr>
          <p:cNvPr id="258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9" grpId="0"/>
      <p:bldP spid="2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872297"/>
            <a:ext cx="3748682" cy="4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6916"/>
            <a:ext cx="7772400" cy="1143000"/>
          </a:xfrm>
        </p:spPr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350693"/>
            <a:ext cx="3810000" cy="464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operates between controller, switch</a:t>
            </a:r>
          </a:p>
          <a:p>
            <a:r>
              <a:rPr lang="en-US" dirty="0" smtClean="0"/>
              <a:t>TCP used to exchange messages</a:t>
            </a:r>
          </a:p>
          <a:p>
            <a:pPr lvl="1"/>
            <a:r>
              <a:rPr lang="en-US" dirty="0" smtClean="0"/>
              <a:t>optional encryption</a:t>
            </a:r>
          </a:p>
          <a:p>
            <a:r>
              <a:rPr lang="en-US" dirty="0" smtClean="0"/>
              <a:t>three classes of  OpenFlow messages:</a:t>
            </a:r>
          </a:p>
          <a:p>
            <a:pPr lvl="1"/>
            <a:r>
              <a:rPr lang="en-US" dirty="0" smtClean="0"/>
              <a:t>controller-to-switch</a:t>
            </a:r>
          </a:p>
          <a:p>
            <a:pPr lvl="1"/>
            <a:r>
              <a:rPr lang="en-US" dirty="0" smtClean="0"/>
              <a:t>asynchronous (switch to controller)</a:t>
            </a:r>
          </a:p>
          <a:p>
            <a:pPr lvl="1"/>
            <a:r>
              <a:rPr lang="en-US" dirty="0" smtClean="0"/>
              <a:t>symmetric (</a:t>
            </a:r>
            <a:r>
              <a:rPr lang="en-US" dirty="0" err="1" smtClean="0"/>
              <a:t>misc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4629" y="1850016"/>
            <a:ext cx="3899341" cy="4512949"/>
            <a:chOff x="460628" y="1850015"/>
            <a:chExt cx="3899341" cy="4512949"/>
          </a:xfrm>
        </p:grpSpPr>
        <p:sp>
          <p:nvSpPr>
            <p:cNvPr id="9" name="Cloud 8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22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89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880" y="2227106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994856" y="1850015"/>
              <a:ext cx="2537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C0000"/>
                  </a:solidFill>
                </a:rPr>
                <a:t>OpenFlow Controller</a:t>
              </a:r>
            </a:p>
          </p:txBody>
        </p:sp>
        <p:grpSp>
          <p:nvGrpSpPr>
            <p:cNvPr id="58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62" name="Oval 6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endCxn id="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72" name="Oval 7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>
                <a:endCxn id="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82" name="Oval 8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>
                <a:endCxn id="8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Up-Down Arrow 394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Up-Down Arrow 391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Up-Down Arrow 392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Up-Down Arrow 393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80014" y="2302295"/>
            <a:ext cx="144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port # 6653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290" y="-76639"/>
            <a:ext cx="867274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OpenFlow: </a:t>
            </a:r>
            <a:r>
              <a:rPr lang="en-US" sz="3600" dirty="0"/>
              <a:t>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929" y="1527156"/>
            <a:ext cx="5124230" cy="4648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controller-to-switch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features: </a:t>
            </a:r>
            <a:r>
              <a:rPr lang="en-US" dirty="0" smtClean="0"/>
              <a:t>controller queries switch features, switch replies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configure: </a:t>
            </a:r>
            <a:r>
              <a:rPr lang="en-US" dirty="0"/>
              <a:t>controller </a:t>
            </a:r>
            <a:r>
              <a:rPr lang="en-US" dirty="0" smtClean="0"/>
              <a:t>queries/sets </a:t>
            </a:r>
            <a:r>
              <a:rPr lang="en-US" dirty="0"/>
              <a:t>switch </a:t>
            </a:r>
            <a:r>
              <a:rPr lang="en-US" dirty="0" smtClean="0"/>
              <a:t>configuration parameters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modify-state: </a:t>
            </a:r>
            <a:r>
              <a:rPr lang="en-US" dirty="0"/>
              <a:t>add, </a:t>
            </a:r>
            <a:r>
              <a:rPr lang="en-US" dirty="0" smtClean="0"/>
              <a:t>delete, modify flow entries </a:t>
            </a:r>
            <a:r>
              <a:rPr lang="en-US" dirty="0"/>
              <a:t>in the </a:t>
            </a:r>
            <a:r>
              <a:rPr lang="en-US" dirty="0" smtClean="0"/>
              <a:t>OpenFlow tables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packet-out: </a:t>
            </a:r>
            <a:r>
              <a:rPr lang="en-US" dirty="0" smtClean="0"/>
              <a:t>controller can send this packet out of specific switch port</a:t>
            </a:r>
          </a:p>
          <a:p>
            <a:endParaRPr lang="en-US" dirty="0"/>
          </a:p>
        </p:txBody>
      </p:sp>
      <p:pic>
        <p:nvPicPr>
          <p:cNvPr id="57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90" y="798846"/>
            <a:ext cx="8662929" cy="10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65999" y="1871579"/>
            <a:ext cx="2924584" cy="3194648"/>
            <a:chOff x="5841999" y="1871579"/>
            <a:chExt cx="2924584" cy="3194648"/>
          </a:xfrm>
        </p:grpSpPr>
        <p:sp>
          <p:nvSpPr>
            <p:cNvPr id="56" name="Oval 55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41999" y="1871579"/>
              <a:ext cx="2924584" cy="3194648"/>
              <a:chOff x="460628" y="1850015"/>
              <a:chExt cx="4040228" cy="4512949"/>
            </a:xfrm>
          </p:grpSpPr>
          <p:sp>
            <p:nvSpPr>
              <p:cNvPr id="73" name="Cloud 72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27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57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55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53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9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51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9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8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4857" y="1850015"/>
                <a:ext cx="3505999" cy="56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C0000"/>
                    </a:solidFill>
                  </a:rPr>
                  <a:t>OpenFlow Controller</a:t>
                </a:r>
              </a:p>
            </p:txBody>
          </p:sp>
          <p:grpSp>
            <p:nvGrpSpPr>
              <p:cNvPr id="82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5" name="Straight Connector 124"/>
                <p:cNvCxnSpPr>
                  <a:endCxn id="1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endCxn id="1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endCxn id="9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Up-Down Arrow 85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Up-Down Arrow 86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-Down Arrow 87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Up-Down Arrow 88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1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18" y="905132"/>
            <a:ext cx="8656162" cy="11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85" y="17803"/>
            <a:ext cx="8754358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OpenFlow: </a:t>
            </a:r>
            <a:r>
              <a:rPr lang="en-US" sz="3600" dirty="0"/>
              <a:t>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472" y="1299900"/>
            <a:ext cx="5950376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switch-to-controller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packet-in: </a:t>
            </a:r>
            <a:r>
              <a:rPr lang="en-US" dirty="0" smtClean="0"/>
              <a:t>transfer packet (and its control) to controller.  See packet-out message from controller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flow-removed: </a:t>
            </a:r>
            <a:r>
              <a:rPr lang="en-US" dirty="0" smtClean="0"/>
              <a:t>flow table entry deleted at switch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port status: </a:t>
            </a:r>
            <a:r>
              <a:rPr lang="en-US" dirty="0" smtClean="0"/>
              <a:t>inform controller of a change on a port.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36719" y="5401508"/>
            <a:ext cx="78762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Fortunately, network operators </a:t>
            </a:r>
            <a:r>
              <a:rPr lang="en-US" sz="2400" dirty="0" smtClean="0">
                <a:solidFill>
                  <a:srgbClr val="000090"/>
                </a:solidFill>
              </a:rPr>
              <a:t>don't "program" </a:t>
            </a:r>
            <a:r>
              <a:rPr lang="en-US" sz="2400" dirty="0">
                <a:solidFill>
                  <a:srgbClr val="000090"/>
                </a:solidFill>
              </a:rPr>
              <a:t>switches by creating/sending OpenFlow messages directly.  Instead use higher-level abstraction at controller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7365999" y="1644323"/>
            <a:ext cx="2924584" cy="3194648"/>
            <a:chOff x="5841999" y="1871579"/>
            <a:chExt cx="2924584" cy="3194648"/>
          </a:xfrm>
        </p:grpSpPr>
        <p:sp>
          <p:nvSpPr>
            <p:cNvPr id="59" name="Oval 58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41999" y="1871579"/>
              <a:ext cx="2924584" cy="3194648"/>
              <a:chOff x="460628" y="1850015"/>
              <a:chExt cx="4040228" cy="4512949"/>
            </a:xfrm>
          </p:grpSpPr>
          <p:sp>
            <p:nvSpPr>
              <p:cNvPr id="62" name="Cloud 61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16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1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46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44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6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42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40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9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94857" y="1850015"/>
                <a:ext cx="3505999" cy="56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C0000"/>
                    </a:solidFill>
                  </a:rPr>
                  <a:t>OpenFlow Controller</a:t>
                </a:r>
              </a:p>
            </p:txBody>
          </p:sp>
          <p:grpSp>
            <p:nvGrpSpPr>
              <p:cNvPr id="71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7" name="Oval 10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0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88" name="Oval 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endCxn id="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Up-Down Arrow 74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Up-Down Arrow 75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Up-Down Arrow 76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Up-Down Arrow 77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0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1965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991904" y="3990525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032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2073984" y="3368824"/>
            <a:ext cx="1298753" cy="411995"/>
            <a:chOff x="3082668" y="457817"/>
            <a:chExt cx="1494587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082668" y="541672"/>
              <a:ext cx="1494587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055954" y="3382192"/>
            <a:ext cx="1021433" cy="398626"/>
            <a:chOff x="3128715" y="534843"/>
            <a:chExt cx="1336766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128715" y="593020"/>
              <a:ext cx="1336766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506269" y="3368824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7416" y="541672"/>
              <a:ext cx="1284336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2045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47390" y="509557"/>
              <a:ext cx="1404393" cy="35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4774644" y="2860822"/>
            <a:ext cx="1031051" cy="404965"/>
            <a:chOff x="3100647" y="457817"/>
            <a:chExt cx="1537760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100647" y="526493"/>
              <a:ext cx="1537760" cy="337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3982723" y="2496237"/>
            <a:ext cx="57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529245" y="313303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2600595" y="4121692"/>
            <a:ext cx="1257452" cy="297517"/>
            <a:chOff x="3128876" y="457775"/>
            <a:chExt cx="1432326" cy="477012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9705" y="457775"/>
              <a:ext cx="1139747" cy="477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469827" y="4126474"/>
            <a:ext cx="1244650" cy="315520"/>
            <a:chOff x="3128876" y="457817"/>
            <a:chExt cx="1432326" cy="471957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4483" y="484746"/>
              <a:ext cx="810198" cy="44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3852585" y="379649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965168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059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032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3476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solidFill>
                    <a:srgbClr val="FFFFFF"/>
                  </a:solidFill>
                  <a:latin typeface="Arial"/>
                  <a:cs typeface="Arial"/>
                </a:rPr>
                <a:t>RESTful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4531182" y="195796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2045378" y="1925057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2033075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3116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3105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3116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4417995" y="5449381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895573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2973443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196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289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09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3159543" y="1382173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3030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3819800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3858048" y="4796374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3154958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3713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654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3494417" y="419580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32633" y="1336100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 err="1" smtClean="0">
                <a:solidFill>
                  <a:srgbClr val="FFFFFF"/>
                </a:solidFill>
                <a:latin typeface="Arial"/>
                <a:cs typeface="Arial"/>
              </a:rPr>
              <a:t>Dijkstra's</a:t>
            </a:r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Routing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2445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3730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3434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4601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3999946" y="4898483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1" y="812194"/>
            <a:ext cx="9136115" cy="4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1127448" y="177332"/>
            <a:ext cx="9393499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>
                <a:latin typeface="+mn-lt"/>
              </a:rPr>
              <a:t>SDN: control/data plane interaction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37965" y="1234280"/>
            <a:ext cx="3388879" cy="858751"/>
            <a:chOff x="5313964" y="1301119"/>
            <a:chExt cx="3388879" cy="858751"/>
          </a:xfrm>
        </p:grpSpPr>
        <p:sp>
          <p:nvSpPr>
            <p:cNvPr id="9" name="TextBox 8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99"/>
                  </a:solidFill>
                </a:rPr>
                <a:t>S1, experiencing link failure using OpenFlow port status message to notify controller</a:t>
              </a: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5313964" y="1301119"/>
              <a:ext cx="312905" cy="369332"/>
              <a:chOff x="418816" y="1964112"/>
              <a:chExt cx="289577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99"/>
                  </a:solidFill>
                  <a:cs typeface="Arial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8816" y="1964112"/>
                <a:ext cx="289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382" name="Group 381"/>
          <p:cNvGrpSpPr/>
          <p:nvPr/>
        </p:nvGrpSpPr>
        <p:grpSpPr>
          <a:xfrm>
            <a:off x="6883418" y="2228891"/>
            <a:ext cx="3388878" cy="858751"/>
            <a:chOff x="5313965" y="1301119"/>
            <a:chExt cx="3388878" cy="858751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99"/>
                  </a:solidFill>
                </a:rPr>
                <a:t>SDN controller receives OpenFlow message, updates link status info</a:t>
              </a: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99"/>
                  </a:solidFill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388" name="Group 387"/>
          <p:cNvGrpSpPr/>
          <p:nvPr/>
        </p:nvGrpSpPr>
        <p:grpSpPr>
          <a:xfrm>
            <a:off x="6888768" y="3156659"/>
            <a:ext cx="3388878" cy="1357349"/>
            <a:chOff x="5313965" y="1301119"/>
            <a:chExt cx="3388878" cy="1357349"/>
          </a:xfrm>
        </p:grpSpPr>
        <p:sp>
          <p:nvSpPr>
            <p:cNvPr id="389" name="TextBox 388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err="1" smtClean="0">
                  <a:solidFill>
                    <a:srgbClr val="000099"/>
                  </a:solidFill>
                </a:rPr>
                <a:t>Dijkstra's</a:t>
              </a:r>
              <a:r>
                <a:rPr lang="en-US" dirty="0" smtClean="0">
                  <a:solidFill>
                    <a:srgbClr val="000099"/>
                  </a:solidFill>
                </a:rPr>
                <a:t> </a:t>
              </a:r>
              <a:r>
                <a:rPr lang="en-US" dirty="0">
                  <a:solidFill>
                    <a:srgbClr val="000099"/>
                  </a:solidFill>
                </a:rPr>
                <a:t>routing algorithm application has previously registered to be called when ever link status changes.  It is called.</a:t>
              </a:r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99"/>
                  </a:solidFill>
                  <a:cs typeface="Arial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6880749" y="4538949"/>
            <a:ext cx="3388878" cy="1108050"/>
            <a:chOff x="5313965" y="1301119"/>
            <a:chExt cx="3388878" cy="1108050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109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err="1" smtClean="0">
                  <a:solidFill>
                    <a:srgbClr val="000099"/>
                  </a:solidFill>
                </a:rPr>
                <a:t>Dijkstra's</a:t>
              </a:r>
              <a:r>
                <a:rPr lang="en-US" dirty="0" smtClean="0">
                  <a:solidFill>
                    <a:srgbClr val="000099"/>
                  </a:solidFill>
                </a:rPr>
                <a:t> </a:t>
              </a:r>
              <a:r>
                <a:rPr lang="en-US" dirty="0">
                  <a:solidFill>
                    <a:srgbClr val="000099"/>
                  </a:solidFill>
                </a:rPr>
                <a:t>routing algorithm access network graph info, link state info in controller,  computes new routes</a:t>
              </a: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99"/>
                  </a:solidFill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  <a:cs typeface="Arial"/>
                  </a:rPr>
                  <a:t>4</a:t>
                </a:r>
              </a:p>
            </p:txBody>
          </p:sp>
        </p:grpSp>
      </p:grpSp>
      <p:sp>
        <p:nvSpPr>
          <p:cNvPr id="155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1965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991904" y="3990525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032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2073984" y="3368824"/>
            <a:ext cx="1298753" cy="411995"/>
            <a:chOff x="3082668" y="457817"/>
            <a:chExt cx="1494587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082668" y="541672"/>
              <a:ext cx="1494587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055954" y="3382192"/>
            <a:ext cx="1021433" cy="398626"/>
            <a:chOff x="3128715" y="534843"/>
            <a:chExt cx="1336766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128715" y="593020"/>
              <a:ext cx="1336766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506269" y="3368824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7416" y="541672"/>
              <a:ext cx="1284336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2045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47390" y="509557"/>
              <a:ext cx="1404393" cy="35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4774644" y="2860822"/>
            <a:ext cx="1031051" cy="404965"/>
            <a:chOff x="3100647" y="457817"/>
            <a:chExt cx="1537760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100647" y="526493"/>
              <a:ext cx="1537760" cy="337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3982723" y="2496237"/>
            <a:ext cx="57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529245" y="313303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2600595" y="4121692"/>
            <a:ext cx="1257452" cy="297517"/>
            <a:chOff x="3128876" y="457775"/>
            <a:chExt cx="1432326" cy="477012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9705" y="457775"/>
              <a:ext cx="1139747" cy="477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469827" y="4126474"/>
            <a:ext cx="1244650" cy="315520"/>
            <a:chOff x="3128876" y="457817"/>
            <a:chExt cx="1432326" cy="471957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4483" y="484746"/>
              <a:ext cx="810198" cy="44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3852585" y="379649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965168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059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032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3476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solidFill>
                    <a:srgbClr val="FFFFFF"/>
                  </a:solidFill>
                  <a:latin typeface="Arial"/>
                  <a:cs typeface="Arial"/>
                </a:rPr>
                <a:t>RESTful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4531182" y="195796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…  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2045378" y="1925057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2033075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3116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3105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3116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4417995" y="5449381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895573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2973443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196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289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09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3159543" y="1382173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3030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3819800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3858048" y="4796374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3154958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3713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654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3494417" y="419580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32633" y="1336100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 err="1" smtClean="0">
                <a:solidFill>
                  <a:srgbClr val="FFFFFF"/>
                </a:solidFill>
                <a:latin typeface="Arial"/>
                <a:cs typeface="Arial"/>
              </a:rPr>
              <a:t>Dijkstra's</a:t>
            </a:r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Routing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2445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3730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3434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4601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3999946" y="4898483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20" y="785009"/>
            <a:ext cx="9160083" cy="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1487488" y="177332"/>
            <a:ext cx="9217024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>
                <a:latin typeface="+mn-lt"/>
              </a:rPr>
              <a:t>SDN: control/data plane interaction example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6883418" y="2228891"/>
            <a:ext cx="3388878" cy="1602031"/>
            <a:chOff x="5313965" y="1301119"/>
            <a:chExt cx="3388878" cy="1602031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99"/>
                  </a:solidFill>
                </a:rPr>
                <a:t>link state routing app interacts with flow-table-computation component in SDN controller, which computes new flow tables needed</a:t>
              </a: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99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5</a:t>
                </a: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6974329" y="3736845"/>
            <a:ext cx="3388878" cy="858751"/>
            <a:chOff x="5313965" y="1301119"/>
            <a:chExt cx="3388878" cy="858751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99"/>
                  </a:solidFill>
                </a:rPr>
                <a:t>Controller uses OpenFlow to install new tables in switches that need updating</a:t>
              </a: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99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6</a:t>
                </a:r>
              </a:p>
            </p:txBody>
          </p:sp>
        </p:grpSp>
      </p:grpSp>
      <p:sp>
        <p:nvSpPr>
          <p:cNvPr id="144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965165" y="2526628"/>
            <a:ext cx="5253789" cy="23929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23837" y="2566733"/>
            <a:ext cx="3421328" cy="1774553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7981" y="3041095"/>
            <a:ext cx="975975" cy="563864"/>
            <a:chOff x="-2789389" y="3644860"/>
            <a:chExt cx="975975" cy="563864"/>
          </a:xfrm>
        </p:grpSpPr>
        <p:sp>
          <p:nvSpPr>
            <p:cNvPr id="4" name="Rounded Rectangle 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-2738457" y="3644860"/>
              <a:ext cx="889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topology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4025202" y="2675114"/>
            <a:ext cx="2846484" cy="27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Basic Network Service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65164" y="1938422"/>
            <a:ext cx="5160211" cy="515156"/>
            <a:chOff x="1045007" y="1459973"/>
            <a:chExt cx="6401028" cy="554537"/>
          </a:xfrm>
        </p:grpSpPr>
        <p:sp>
          <p:nvSpPr>
            <p:cNvPr id="99" name="Rounded Rectangle 98"/>
            <p:cNvSpPr/>
            <p:nvPr/>
          </p:nvSpPr>
          <p:spPr>
            <a:xfrm>
              <a:off x="1045007" y="1459973"/>
              <a:ext cx="6401028" cy="55453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  <a:tailEnd type="arrow"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827550" y="1535145"/>
              <a:ext cx="2597382" cy="375164"/>
              <a:chOff x="2793561" y="3559145"/>
              <a:chExt cx="2597382" cy="375164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2793561" y="3559145"/>
                <a:ext cx="2597382" cy="375164"/>
              </a:xfrm>
              <a:prstGeom prst="roundRect">
                <a:avLst/>
              </a:prstGeom>
              <a:solidFill>
                <a:srgbClr val="008000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307168" y="3583293"/>
                <a:ext cx="1663982" cy="34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REST    API</a:t>
                </a:r>
              </a:p>
            </p:txBody>
          </p:sp>
        </p:grpSp>
      </p:grpSp>
      <p:sp>
        <p:nvSpPr>
          <p:cNvPr id="100" name="Rounded Rectangle 99"/>
          <p:cNvSpPr/>
          <p:nvPr/>
        </p:nvSpPr>
        <p:spPr>
          <a:xfrm>
            <a:off x="1951797" y="4998554"/>
            <a:ext cx="5293895" cy="6273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21733" y="5114776"/>
            <a:ext cx="1460656" cy="456940"/>
            <a:chOff x="2740484" y="4054371"/>
            <a:chExt cx="1630456" cy="373904"/>
          </a:xfrm>
        </p:grpSpPr>
        <p:sp>
          <p:nvSpPr>
            <p:cNvPr id="6" name="Rectangle 5"/>
            <p:cNvSpPr/>
            <p:nvPr/>
          </p:nvSpPr>
          <p:spPr>
            <a:xfrm>
              <a:off x="2785250" y="4054371"/>
              <a:ext cx="1530197" cy="37390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0484" y="4076248"/>
              <a:ext cx="1630456" cy="27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OpenFlow 1.0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07285" y="482572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4954772" y="5114777"/>
            <a:ext cx="811437" cy="433015"/>
            <a:chOff x="5082411" y="4394035"/>
            <a:chExt cx="905766" cy="354327"/>
          </a:xfrm>
        </p:grpSpPr>
        <p:sp>
          <p:nvSpPr>
            <p:cNvPr id="256" name="Rectangle 255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21486" y="4394035"/>
              <a:ext cx="866405" cy="27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SNMP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5813994" y="5109666"/>
            <a:ext cx="901209" cy="433016"/>
            <a:chOff x="5023318" y="4394035"/>
            <a:chExt cx="1005974" cy="354327"/>
          </a:xfrm>
        </p:grpSpPr>
        <p:sp>
          <p:nvSpPr>
            <p:cNvPr id="264" name="Rectangle 263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023318" y="4437791"/>
              <a:ext cx="1005974" cy="27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OVSDB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28255" y="3663505"/>
            <a:ext cx="1022911" cy="563864"/>
            <a:chOff x="-2804918" y="3644860"/>
            <a:chExt cx="1022911" cy="563864"/>
          </a:xfrm>
        </p:grpSpPr>
        <p:sp>
          <p:nvSpPr>
            <p:cNvPr id="115" name="Rounded Rectangle 114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804918" y="3644860"/>
              <a:ext cx="10229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forwarding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36542" y="3029086"/>
            <a:ext cx="975975" cy="563864"/>
            <a:chOff x="-2789389" y="3644860"/>
            <a:chExt cx="975975" cy="563864"/>
          </a:xfrm>
        </p:grpSpPr>
        <p:sp>
          <p:nvSpPr>
            <p:cNvPr id="118" name="Rounded Rectangle 117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switch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437382" y="3651496"/>
            <a:ext cx="975975" cy="563864"/>
            <a:chOff x="-2789389" y="3644860"/>
            <a:chExt cx="975975" cy="563864"/>
          </a:xfrm>
        </p:grpSpPr>
        <p:sp>
          <p:nvSpPr>
            <p:cNvPr id="121" name="Rounded Rectangle 120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host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990159" y="3017077"/>
            <a:ext cx="975975" cy="563864"/>
            <a:chOff x="-2789389" y="3644860"/>
            <a:chExt cx="975975" cy="563864"/>
          </a:xfrm>
        </p:grpSpPr>
        <p:sp>
          <p:nvSpPr>
            <p:cNvPr id="124" name="Rounded Rectangle 12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stats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sp>
        <p:nvSpPr>
          <p:cNvPr id="142" name="Rounded Rectangle 141"/>
          <p:cNvSpPr/>
          <p:nvPr/>
        </p:nvSpPr>
        <p:spPr>
          <a:xfrm>
            <a:off x="2085484" y="2566733"/>
            <a:ext cx="1470518" cy="1766072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28416" y="2578421"/>
            <a:ext cx="137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Network service apps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85480" y="4412544"/>
            <a:ext cx="5013159" cy="404700"/>
            <a:chOff x="1092699" y="3559145"/>
            <a:chExt cx="6178678" cy="404700"/>
          </a:xfrm>
        </p:grpSpPr>
        <p:sp>
          <p:nvSpPr>
            <p:cNvPr id="20" name="Rounded Rectangle 19"/>
            <p:cNvSpPr/>
            <p:nvPr/>
          </p:nvSpPr>
          <p:spPr>
            <a:xfrm>
              <a:off x="1092699" y="3559145"/>
              <a:ext cx="6178678" cy="404700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26534" y="3588680"/>
              <a:ext cx="3800001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Service Abstraction Layer (SAL)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2540318" y="3561284"/>
            <a:ext cx="0" cy="919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3156306" y="4032909"/>
            <a:ext cx="0" cy="388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>
            <a:off x="4182231" y="3604959"/>
            <a:ext cx="0" cy="8371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>
            <a:off x="6512035" y="3580520"/>
            <a:ext cx="0" cy="908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5316442" y="3590225"/>
            <a:ext cx="0" cy="851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>
            <a:off x="5924399" y="4209886"/>
            <a:ext cx="0" cy="278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>
            <a:off x="4742224" y="4215361"/>
            <a:ext cx="0" cy="226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1991902" y="5681579"/>
            <a:ext cx="51869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1978533" y="1871579"/>
            <a:ext cx="50265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2153185" y="3141576"/>
            <a:ext cx="1108720" cy="553739"/>
            <a:chOff x="-1602715" y="2206422"/>
            <a:chExt cx="1179425" cy="631007"/>
          </a:xfrm>
        </p:grpSpPr>
        <p:sp>
          <p:nvSpPr>
            <p:cNvPr id="214" name="Oval 213"/>
            <p:cNvSpPr/>
            <p:nvPr/>
          </p:nvSpPr>
          <p:spPr>
            <a:xfrm rot="5400000">
              <a:off x="-1328506" y="1932213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-1405631" y="2261840"/>
              <a:ext cx="812031" cy="547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Access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Control</a:t>
              </a:r>
            </a:p>
          </p:txBody>
        </p:sp>
      </p:grpSp>
      <p:sp>
        <p:nvSpPr>
          <p:cNvPr id="215" name="Oval 214"/>
          <p:cNvSpPr/>
          <p:nvPr/>
        </p:nvSpPr>
        <p:spPr>
          <a:xfrm rot="5400000">
            <a:off x="2761809" y="3522133"/>
            <a:ext cx="534744" cy="905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05540" y="1016000"/>
            <a:ext cx="3296896" cy="785006"/>
            <a:chOff x="2625315" y="928382"/>
            <a:chExt cx="3262119" cy="779044"/>
          </a:xfrm>
        </p:grpSpPr>
        <p:grpSp>
          <p:nvGrpSpPr>
            <p:cNvPr id="17" name="Group 16"/>
            <p:cNvGrpSpPr/>
            <p:nvPr/>
          </p:nvGrpSpPr>
          <p:grpSpPr>
            <a:xfrm>
              <a:off x="2625315" y="1073061"/>
              <a:ext cx="1442229" cy="631007"/>
              <a:chOff x="9766434" y="1112781"/>
              <a:chExt cx="1442229" cy="631007"/>
            </a:xfrm>
          </p:grpSpPr>
          <p:sp>
            <p:nvSpPr>
              <p:cNvPr id="217" name="Oval 216"/>
              <p:cNvSpPr/>
              <p:nvPr/>
            </p:nvSpPr>
            <p:spPr>
              <a:xfrm rot="5400000">
                <a:off x="10172045" y="707170"/>
                <a:ext cx="631007" cy="14422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  <a:tailEnd type="arrow"/>
              </a:ln>
              <a:effectLst>
                <a:outerShdw blurRad="50800" dist="38100" dir="2700000" algn="tl" rotWithShape="0">
                  <a:schemeClr val="accent1">
                    <a:lumMod val="75000"/>
                    <a:alpha val="43000"/>
                  </a:scheme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9865113" y="1189921"/>
                <a:ext cx="1279817" cy="509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rial"/>
                    <a:cs typeface="Arial"/>
                  </a:rPr>
                  <a:t>Traffic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rial"/>
                    <a:cs typeface="Arial"/>
                  </a:rPr>
                  <a:t>Engineering</a:t>
                </a: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12974" y="928382"/>
              <a:ext cx="813983" cy="580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</a:rPr>
                <a:t>…  </a:t>
              </a: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4982218" y="802210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94534" y="5735053"/>
            <a:ext cx="3248526" cy="1029368"/>
            <a:chOff x="-1550737" y="5173579"/>
            <a:chExt cx="3248526" cy="1029368"/>
          </a:xfrm>
        </p:grpSpPr>
        <p:grpSp>
          <p:nvGrpSpPr>
            <p:cNvPr id="221" name="Group 220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22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4" name="Oval 283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7" name="Freeform 286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8" name="Freeform 28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endCxn id="28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273" name="Oval 272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6" name="Freeform 275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7" name="Freeform 276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8" name="Freeform 277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9" name="Freeform 278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endCxn id="27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61" name="Oval 260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Oval 2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9" name="Freeform 2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0" name="Freeform 2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71" name="Straight Connector 270"/>
                <p:cNvCxnSpPr>
                  <a:endCxn id="2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48" name="Oval 24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0" name="Oval 24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1" name="Freeform 25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5" name="Rectangle 294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49" y="773263"/>
            <a:ext cx="7055671" cy="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itle 1"/>
          <p:cNvSpPr txBox="1">
            <a:spLocks/>
          </p:cNvSpPr>
          <p:nvPr/>
        </p:nvSpPr>
        <p:spPr>
          <a:xfrm>
            <a:off x="1923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>
                <a:latin typeface="+mn-lt"/>
              </a:rPr>
              <a:t>OpenDaylight (ODL) controller</a:t>
            </a:r>
          </a:p>
        </p:txBody>
      </p:sp>
      <p:sp>
        <p:nvSpPr>
          <p:cNvPr id="298" name="Content Placeholder 3"/>
          <p:cNvSpPr txBox="1">
            <a:spLocks/>
          </p:cNvSpPr>
          <p:nvPr/>
        </p:nvSpPr>
        <p:spPr>
          <a:xfrm>
            <a:off x="7439060" y="1433585"/>
            <a:ext cx="3841516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ODL Lithium controller</a:t>
            </a:r>
          </a:p>
          <a:p>
            <a:pPr eaLnBrk="1" hangingPunct="1">
              <a:lnSpc>
                <a:spcPct val="10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network apps may be contained within, or be external to SDN controller</a:t>
            </a:r>
          </a:p>
          <a:p>
            <a:pPr eaLnBrk="1" hangingPunct="1">
              <a:lnSpc>
                <a:spcPct val="10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Service Abstraction Layer: interconnects internal, external applications and services</a:t>
            </a:r>
          </a:p>
        </p:txBody>
      </p:sp>
      <p:sp>
        <p:nvSpPr>
          <p:cNvPr id="128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928939" y="2840593"/>
            <a:ext cx="4898361" cy="140872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0925" y="1301693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Network </a:t>
            </a:r>
          </a:p>
          <a:p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control apps </a:t>
            </a:r>
          </a:p>
        </p:txBody>
      </p:sp>
      <p:sp>
        <p:nvSpPr>
          <p:cNvPr id="217" name="Oval 216"/>
          <p:cNvSpPr/>
          <p:nvPr/>
        </p:nvSpPr>
        <p:spPr>
          <a:xfrm rot="5400000">
            <a:off x="3701011" y="841272"/>
            <a:ext cx="631007" cy="1442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83059" y="110220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…  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928938" y="2058743"/>
            <a:ext cx="4811594" cy="6653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2190771" y="2244682"/>
            <a:ext cx="1503376" cy="375164"/>
            <a:chOff x="2793562" y="3559145"/>
            <a:chExt cx="1607438" cy="375164"/>
          </a:xfrm>
        </p:grpSpPr>
        <p:sp>
          <p:nvSpPr>
            <p:cNvPr id="225" name="Rounded Rectangle 224"/>
            <p:cNvSpPr/>
            <p:nvPr/>
          </p:nvSpPr>
          <p:spPr>
            <a:xfrm>
              <a:off x="2793562" y="3559145"/>
              <a:ext cx="1457313" cy="375164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840280" y="3583293"/>
              <a:ext cx="1560720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REST    API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907727" y="4578312"/>
            <a:ext cx="5005602" cy="8800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2029728" y="4402051"/>
            <a:ext cx="48115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1928938" y="2002183"/>
            <a:ext cx="48115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" name="Oval 215"/>
          <p:cNvSpPr/>
          <p:nvPr/>
        </p:nvSpPr>
        <p:spPr>
          <a:xfrm rot="5400000">
            <a:off x="5652303" y="976032"/>
            <a:ext cx="631007" cy="1179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00819" y="3493314"/>
            <a:ext cx="1356273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ONOS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distributed core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536782" y="4621982"/>
            <a:ext cx="1610917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southbound abstractions,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protocols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38814" y="5040198"/>
            <a:ext cx="1119818" cy="338554"/>
            <a:chOff x="1929852" y="4542126"/>
            <a:chExt cx="1119818" cy="338554"/>
          </a:xfrm>
        </p:grpSpPr>
        <p:sp>
          <p:nvSpPr>
            <p:cNvPr id="220" name="Rounded Rectangle 219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852" y="4542126"/>
              <a:ext cx="111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0607" y="5041658"/>
            <a:ext cx="1062275" cy="338554"/>
            <a:chOff x="2774641" y="4248836"/>
            <a:chExt cx="1062275" cy="338554"/>
          </a:xfrm>
        </p:grpSpPr>
        <p:sp>
          <p:nvSpPr>
            <p:cNvPr id="223" name="Rounded Rectangle 222"/>
            <p:cNvSpPr/>
            <p:nvPr/>
          </p:nvSpPr>
          <p:spPr>
            <a:xfrm>
              <a:off x="2774641" y="4279216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873106" y="4248836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Netconf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3323" y="5053826"/>
            <a:ext cx="904359" cy="338554"/>
            <a:chOff x="4304185" y="4617263"/>
            <a:chExt cx="904359" cy="338554"/>
          </a:xfrm>
        </p:grpSpPr>
        <p:sp>
          <p:nvSpPr>
            <p:cNvPr id="222" name="Rounded Rectangle 221"/>
            <p:cNvSpPr/>
            <p:nvPr/>
          </p:nvSpPr>
          <p:spPr>
            <a:xfrm>
              <a:off x="4304185" y="4647691"/>
              <a:ext cx="858974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307335" y="4617263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OVSDB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048834" y="4631710"/>
            <a:ext cx="777777" cy="338554"/>
            <a:chOff x="1929852" y="4542126"/>
            <a:chExt cx="1083553" cy="338554"/>
          </a:xfrm>
        </p:grpSpPr>
        <p:sp>
          <p:nvSpPr>
            <p:cNvPr id="228" name="Rounded Rectangle 227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929852" y="4542126"/>
              <a:ext cx="1081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device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880004" y="4629752"/>
            <a:ext cx="573691" cy="338554"/>
            <a:chOff x="1951130" y="4538598"/>
            <a:chExt cx="1062275" cy="338554"/>
          </a:xfrm>
        </p:grpSpPr>
        <p:sp>
          <p:nvSpPr>
            <p:cNvPr id="231" name="Rounded Rectangle 230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014708" y="4538598"/>
              <a:ext cx="9088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link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488567" y="4630736"/>
            <a:ext cx="572593" cy="338554"/>
            <a:chOff x="1921370" y="4542126"/>
            <a:chExt cx="1113960" cy="338554"/>
          </a:xfrm>
        </p:grpSpPr>
        <p:sp>
          <p:nvSpPr>
            <p:cNvPr id="234" name="Rounded Rectangle 233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921370" y="4542126"/>
              <a:ext cx="111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host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095425" y="4630736"/>
            <a:ext cx="548548" cy="338554"/>
            <a:chOff x="1933590" y="4542126"/>
            <a:chExt cx="1111272" cy="338554"/>
          </a:xfrm>
        </p:grpSpPr>
        <p:sp>
          <p:nvSpPr>
            <p:cNvPr id="237" name="Rounded Rectangle 236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933590" y="4542126"/>
              <a:ext cx="1111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flow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4646582" y="4615305"/>
            <a:ext cx="788999" cy="341965"/>
            <a:chOff x="1907908" y="4523169"/>
            <a:chExt cx="1134892" cy="341965"/>
          </a:xfrm>
        </p:grpSpPr>
        <p:sp>
          <p:nvSpPr>
            <p:cNvPr id="240" name="Rounded Rectangle 239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907908" y="4523169"/>
              <a:ext cx="113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packet</a:t>
              </a:r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5429770" y="2005996"/>
            <a:ext cx="1610917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northbound abstractions,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protocols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3794558" y="2244682"/>
            <a:ext cx="1362970" cy="375164"/>
            <a:chOff x="2793562" y="3559145"/>
            <a:chExt cx="1457313" cy="375164"/>
          </a:xfrm>
        </p:grpSpPr>
        <p:sp>
          <p:nvSpPr>
            <p:cNvPr id="246" name="Rounded Rectangle 245"/>
            <p:cNvSpPr/>
            <p:nvPr/>
          </p:nvSpPr>
          <p:spPr>
            <a:xfrm>
              <a:off x="2793562" y="3559145"/>
              <a:ext cx="1457313" cy="375164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085361" y="3583293"/>
              <a:ext cx="895069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403342" y="3577951"/>
            <a:ext cx="971340" cy="459826"/>
            <a:chOff x="3067713" y="457817"/>
            <a:chExt cx="1563748" cy="459826"/>
          </a:xfrm>
        </p:grpSpPr>
        <p:sp>
          <p:nvSpPr>
            <p:cNvPr id="249" name="Rounded Rectangle 24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067713" y="541671"/>
              <a:ext cx="1563748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statistics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161141" y="3564396"/>
            <a:ext cx="889706" cy="459826"/>
            <a:chOff x="3128876" y="457817"/>
            <a:chExt cx="1432326" cy="459826"/>
          </a:xfrm>
        </p:grpSpPr>
        <p:sp>
          <p:nvSpPr>
            <p:cNvPr id="252" name="Rounded Rectangle 25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140940" y="541671"/>
              <a:ext cx="1417294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devices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172682" y="3004281"/>
            <a:ext cx="889706" cy="459826"/>
            <a:chOff x="3128876" y="457817"/>
            <a:chExt cx="1432326" cy="459826"/>
          </a:xfrm>
        </p:grpSpPr>
        <p:sp>
          <p:nvSpPr>
            <p:cNvPr id="260" name="Rounded Rectangle 25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306184" y="541671"/>
              <a:ext cx="108681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hosts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3302595" y="3564396"/>
            <a:ext cx="889706" cy="459826"/>
            <a:chOff x="3128876" y="457817"/>
            <a:chExt cx="1432326" cy="459826"/>
          </a:xfrm>
        </p:grpSpPr>
        <p:sp>
          <p:nvSpPr>
            <p:cNvPr id="267" name="Rounded Rectangle 266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370539" y="541671"/>
              <a:ext cx="95810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links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302595" y="3004281"/>
            <a:ext cx="889706" cy="459826"/>
            <a:chOff x="3128876" y="457817"/>
            <a:chExt cx="1432326" cy="459826"/>
          </a:xfrm>
        </p:grpSpPr>
        <p:sp>
          <p:nvSpPr>
            <p:cNvPr id="270" name="Rounded Rectangle 26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296911" y="541671"/>
              <a:ext cx="1105358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paths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391317" y="3004281"/>
            <a:ext cx="1050288" cy="459826"/>
            <a:chOff x="3087486" y="457817"/>
            <a:chExt cx="1524211" cy="459826"/>
          </a:xfrm>
        </p:grpSpPr>
        <p:sp>
          <p:nvSpPr>
            <p:cNvPr id="273" name="Rounded Rectangle 272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087486" y="541671"/>
              <a:ext cx="1524211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flow rules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634125" y="3008876"/>
            <a:ext cx="986973" cy="459826"/>
            <a:chOff x="3128876" y="457817"/>
            <a:chExt cx="1432326" cy="459826"/>
          </a:xfrm>
        </p:grpSpPr>
        <p:sp>
          <p:nvSpPr>
            <p:cNvPr id="276" name="Rounded Rectangle 27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52699" y="541671"/>
              <a:ext cx="139379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>
                  <a:solidFill>
                    <a:srgbClr val="FFFF00"/>
                  </a:solidFill>
                  <a:latin typeface="Arial"/>
                  <a:cs typeface="Arial"/>
                </a:rPr>
                <a:t>topology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94534" y="5574637"/>
            <a:ext cx="3248526" cy="1029368"/>
            <a:chOff x="-1550737" y="5173579"/>
            <a:chExt cx="3248526" cy="1029368"/>
          </a:xfrm>
        </p:grpSpPr>
        <p:grpSp>
          <p:nvGrpSpPr>
            <p:cNvPr id="196" name="Group 195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15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2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316" name="Oval 31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8" name="Oval 31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19" name="Freeform 31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0" name="Freeform 31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1" name="Freeform 32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2" name="Freeform 32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23" name="Straight Connector 322"/>
                <p:cNvCxnSpPr>
                  <a:endCxn id="31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307" name="Oval 30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10" name="Freeform 30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1" name="Freeform 31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2" name="Freeform 31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3" name="Freeform 31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14" name="Straight Connector 313"/>
                <p:cNvCxnSpPr>
                  <a:endCxn id="30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98" name="Oval 29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1" name="Freeform 30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2" name="Freeform 30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3" name="Freeform 30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4" name="Freeform 30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05" name="Straight Connector 304"/>
                <p:cNvCxnSpPr>
                  <a:endCxn id="30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9" name="Oval 28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92" name="Freeform 29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3" name="Freeform 29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4" name="Freeform 29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5" name="Freeform 29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96" name="Straight Connector 295"/>
                <p:cNvCxnSpPr>
                  <a:endCxn id="29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0" name="Oval 279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3" name="Freeform 282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4" name="Freeform 283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7" name="Straight Connector 286"/>
                <p:cNvCxnSpPr>
                  <a:endCxn id="282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4" name="Rectangle 213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74" y="740146"/>
            <a:ext cx="4237571" cy="13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" name="Title 1"/>
          <p:cNvSpPr txBox="1">
            <a:spLocks/>
          </p:cNvSpPr>
          <p:nvPr/>
        </p:nvSpPr>
        <p:spPr>
          <a:xfrm>
            <a:off x="1923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>
                <a:latin typeface="Comic Sans MS" panose="030F0702030302020204" pitchFamily="66" charset="0"/>
              </a:rPr>
              <a:t>ONOS controller</a:t>
            </a:r>
          </a:p>
        </p:txBody>
      </p:sp>
      <p:sp>
        <p:nvSpPr>
          <p:cNvPr id="327" name="Content Placeholder 3"/>
          <p:cNvSpPr txBox="1">
            <a:spLocks/>
          </p:cNvSpPr>
          <p:nvPr/>
        </p:nvSpPr>
        <p:spPr>
          <a:xfrm>
            <a:off x="7292006" y="1647479"/>
            <a:ext cx="3700537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control apps separate from controller</a:t>
            </a:r>
          </a:p>
          <a:p>
            <a:pPr eaLnBrk="1" hangingPunct="1">
              <a:lnSpc>
                <a:spcPct val="10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intent framework: high-level specification of service: what rather than how</a:t>
            </a:r>
          </a:p>
          <a:p>
            <a:pPr eaLnBrk="1" hangingPunct="1">
              <a:lnSpc>
                <a:spcPct val="100000"/>
              </a:lnSpc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considerable emphasis on distributed core: service reliability, replication performance scaling</a:t>
            </a:r>
          </a:p>
        </p:txBody>
      </p:sp>
      <p:sp>
        <p:nvSpPr>
          <p:cNvPr id="133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1895475" y="179919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SDN:  selected challenges</a:t>
            </a:r>
          </a:p>
        </p:txBody>
      </p:sp>
      <p:pic>
        <p:nvPicPr>
          <p:cNvPr id="42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41" y="908767"/>
            <a:ext cx="6953571" cy="1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87364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hardening the control plane: dependable, reliable, performance-scalable, secure distributed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robustness to failures: leverage strong theory of reliable distributed system for control plane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dependability, security: "baked in" from day one? 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networks, protocols meeting </a:t>
            </a:r>
            <a:r>
              <a:rPr lang="en-US" dirty="0" smtClean="0"/>
              <a:t>mission-</a:t>
            </a:r>
            <a:r>
              <a:rPr lang="en-US" dirty="0"/>
              <a:t>specific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real</a:t>
            </a:r>
            <a:r>
              <a:rPr lang="en-US" dirty="0"/>
              <a:t>-time, ultra-reliable, ultra-secure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Internet</a:t>
            </a:r>
            <a:r>
              <a:rPr lang="en-US" dirty="0"/>
              <a:t>-scaling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696400" y="6624784"/>
            <a:ext cx="201622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FF00"/>
                </a:solidFill>
                <a:ea typeface="ＭＳ Ｐゴシック" charset="0"/>
              </a:rPr>
              <a:t>5.5 The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SDN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431087" cy="876300"/>
          </a:xfrm>
        </p:spPr>
        <p:txBody>
          <a:bodyPr>
            <a:normAutofit fontScale="90000"/>
          </a:bodyPr>
          <a:lstStyle/>
          <a:p>
            <a:r>
              <a:rPr lang="en-US" sz="3600"/>
              <a:t>ICMP: internet control message protocol</a:t>
            </a:r>
            <a:endParaRPr lang="en-US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1838" y="1544638"/>
            <a:ext cx="3953616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used by hosts &amp; routers to communicate network-level information</a:t>
            </a:r>
          </a:p>
          <a:p>
            <a:pPr lvl="1"/>
            <a:r>
              <a:rPr lang="en-US" sz="2000" dirty="0"/>
              <a:t>error reporting: unreachable host, network, port, protocol</a:t>
            </a:r>
          </a:p>
          <a:p>
            <a:pPr lvl="1"/>
            <a:r>
              <a:rPr lang="en-US" sz="2000" dirty="0"/>
              <a:t>echo request/reply (used by ping)</a:t>
            </a:r>
          </a:p>
          <a:p>
            <a:r>
              <a:rPr lang="en-US" sz="2400" dirty="0"/>
              <a:t>network-layer </a:t>
            </a:r>
            <a:r>
              <a:rPr lang="en-US" altLang="ja-JP" sz="2400" dirty="0" smtClean="0"/>
              <a:t>"above" </a:t>
            </a:r>
            <a:r>
              <a:rPr lang="en-US" altLang="ja-JP" sz="2400" dirty="0"/>
              <a:t>IP:</a:t>
            </a:r>
          </a:p>
          <a:p>
            <a:pPr lvl="1"/>
            <a:r>
              <a:rPr lang="en-US" sz="2000" dirty="0"/>
              <a:t>ICMP </a:t>
            </a:r>
            <a:r>
              <a:rPr lang="en-US" sz="2000" dirty="0" err="1"/>
              <a:t>msgs</a:t>
            </a:r>
            <a:r>
              <a:rPr lang="en-US" sz="2000" dirty="0"/>
              <a:t> carried in IP datagrams</a:t>
            </a:r>
          </a:p>
          <a:p>
            <a:r>
              <a:rPr lang="en-US" sz="2400" dirty="0"/>
              <a:t>ICMP message: type, code plus first 8 bytes of IP datagram causing error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6600056" y="1621704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 dirty="0">
                <a:solidFill>
                  <a:srgbClr val="0000FF"/>
                </a:solidFill>
              </a:rPr>
              <a:t>Type</a:t>
            </a:r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u="sng" dirty="0">
                <a:solidFill>
                  <a:srgbClr val="0000FF"/>
                </a:solidFill>
              </a:rPr>
              <a:t>Code</a:t>
            </a:r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u="sng" dirty="0">
                <a:solidFill>
                  <a:srgbClr val="0000FF"/>
                </a:solidFill>
              </a:rPr>
              <a:t>description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0        0         echo reply (ping)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3        0         </a:t>
            </a:r>
            <a:r>
              <a:rPr lang="en-US" sz="1800" dirty="0" err="1">
                <a:solidFill>
                  <a:srgbClr val="0000FF"/>
                </a:solidFill>
              </a:rPr>
              <a:t>dest</a:t>
            </a:r>
            <a:r>
              <a:rPr lang="en-US" sz="1800" dirty="0">
                <a:solidFill>
                  <a:srgbClr val="0000FF"/>
                </a:solidFill>
              </a:rPr>
              <a:t>. network unreachable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3        1         </a:t>
            </a:r>
            <a:r>
              <a:rPr lang="en-US" sz="1800" dirty="0" err="1">
                <a:solidFill>
                  <a:srgbClr val="0000FF"/>
                </a:solidFill>
              </a:rPr>
              <a:t>dest</a:t>
            </a:r>
            <a:r>
              <a:rPr lang="en-US" sz="1800" dirty="0">
                <a:solidFill>
                  <a:srgbClr val="0000FF"/>
                </a:solidFill>
              </a:rPr>
              <a:t> host unreachable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3        2         </a:t>
            </a:r>
            <a:r>
              <a:rPr lang="en-US" sz="1800" dirty="0" err="1">
                <a:solidFill>
                  <a:srgbClr val="0000FF"/>
                </a:solidFill>
              </a:rPr>
              <a:t>dest</a:t>
            </a:r>
            <a:r>
              <a:rPr lang="en-US" sz="1800" dirty="0">
                <a:solidFill>
                  <a:srgbClr val="0000FF"/>
                </a:solidFill>
              </a:rPr>
              <a:t> protocol unreachable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3        3         </a:t>
            </a:r>
            <a:r>
              <a:rPr lang="en-US" sz="1800" dirty="0" err="1">
                <a:solidFill>
                  <a:srgbClr val="0000FF"/>
                </a:solidFill>
              </a:rPr>
              <a:t>dest</a:t>
            </a:r>
            <a:r>
              <a:rPr lang="en-US" sz="1800" dirty="0">
                <a:solidFill>
                  <a:srgbClr val="0000FF"/>
                </a:solidFill>
              </a:rPr>
              <a:t> port unreachable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3        6         </a:t>
            </a:r>
            <a:r>
              <a:rPr lang="en-US" sz="1800" dirty="0" err="1">
                <a:solidFill>
                  <a:srgbClr val="0000FF"/>
                </a:solidFill>
              </a:rPr>
              <a:t>dest</a:t>
            </a:r>
            <a:r>
              <a:rPr lang="en-US" sz="1800" dirty="0">
                <a:solidFill>
                  <a:srgbClr val="0000FF"/>
                </a:solidFill>
              </a:rPr>
              <a:t> network unknown</a:t>
            </a:r>
          </a:p>
          <a:p>
            <a:r>
              <a:rPr lang="en-US" sz="1800" dirty="0">
                <a:solidFill>
                  <a:srgbClr val="0000FF"/>
                </a:solidFill>
              </a:rPr>
              <a:t>3        7         </a:t>
            </a:r>
            <a:r>
              <a:rPr lang="en-US" sz="1800" dirty="0" err="1">
                <a:solidFill>
                  <a:srgbClr val="0000FF"/>
                </a:solidFill>
              </a:rPr>
              <a:t>dest</a:t>
            </a:r>
            <a:r>
              <a:rPr lang="en-US" sz="1800" dirty="0">
                <a:solidFill>
                  <a:srgbClr val="0000FF"/>
                </a:solidFill>
              </a:rPr>
              <a:t> host unknown</a:t>
            </a:r>
          </a:p>
          <a:p>
            <a:r>
              <a:rPr lang="en-US" sz="1800" dirty="0">
                <a:solidFill>
                  <a:srgbClr val="0000FF"/>
                </a:solidFill>
              </a:rPr>
              <a:t>4        0         source quench (congestion</a:t>
            </a:r>
          </a:p>
          <a:p>
            <a:r>
              <a:rPr lang="en-US" sz="1800" dirty="0">
                <a:solidFill>
                  <a:srgbClr val="0000FF"/>
                </a:solidFill>
              </a:rPr>
              <a:t>                     control - not used)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8        0         echo request (ping)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9        0         route advertisement</a:t>
            </a:r>
          </a:p>
          <a:p>
            <a:r>
              <a:rPr lang="en-US" sz="1800" dirty="0">
                <a:solidFill>
                  <a:srgbClr val="0000FF"/>
                </a:solidFill>
              </a:rPr>
              <a:t>10      0         router discovery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11      0         TTL expired</a:t>
            </a:r>
          </a:p>
          <a:p>
            <a:r>
              <a:rPr lang="en-US" sz="1800" dirty="0">
                <a:solidFill>
                  <a:srgbClr val="0000FF"/>
                </a:solidFill>
              </a:rPr>
              <a:t>12      0         bad IP header</a:t>
            </a:r>
          </a:p>
          <a:p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109574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41" y="957262"/>
            <a:ext cx="8201623" cy="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5.6 ICMP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5726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166813"/>
            <a:ext cx="4291459" cy="4648200"/>
          </a:xfrm>
        </p:spPr>
        <p:txBody>
          <a:bodyPr>
            <a:normAutofit lnSpcReduction="10000"/>
          </a:bodyPr>
          <a:lstStyle/>
          <a:p>
            <a:pPr marL="282575" indent="-282575">
              <a:defRPr/>
            </a:pPr>
            <a:r>
              <a:rPr lang="en-US" sz="2400" dirty="0"/>
              <a:t>source sends series of UDP segments to destination</a:t>
            </a:r>
          </a:p>
          <a:p>
            <a:pPr marL="565150" lvl="1" indent="-222250">
              <a:defRPr/>
            </a:pPr>
            <a:r>
              <a:rPr lang="en-US" sz="2000" dirty="0"/>
              <a:t>first set has TTL =1</a:t>
            </a:r>
          </a:p>
          <a:p>
            <a:pPr marL="565150" lvl="1" indent="-222250">
              <a:defRPr/>
            </a:pPr>
            <a:r>
              <a:rPr lang="en-US" sz="2000" dirty="0"/>
              <a:t>second set has TTL=2, etc.</a:t>
            </a:r>
          </a:p>
          <a:p>
            <a:pPr marL="565150" lvl="1" indent="-222250">
              <a:defRPr/>
            </a:pPr>
            <a:r>
              <a:rPr lang="en-US" sz="2000" dirty="0"/>
              <a:t>unlikely port </a:t>
            </a:r>
            <a:r>
              <a:rPr lang="en-US" sz="2000" dirty="0" smtClean="0"/>
              <a:t>number (e.g. 80)</a:t>
            </a:r>
            <a:endParaRPr lang="en-US" sz="2000" dirty="0"/>
          </a:p>
          <a:p>
            <a:pPr marL="282575" indent="-282575">
              <a:defRPr/>
            </a:pPr>
            <a:r>
              <a:rPr lang="en-US" sz="2400" dirty="0"/>
              <a:t>when datagram in </a:t>
            </a:r>
            <a:r>
              <a:rPr lang="en-US" sz="2400" i="1" dirty="0"/>
              <a:t>n</a:t>
            </a:r>
            <a:r>
              <a:rPr lang="en-US" sz="2400" dirty="0"/>
              <a:t>th set arrives to nth router:</a:t>
            </a:r>
          </a:p>
          <a:p>
            <a:pPr marL="523875" lvl="1" indent="-180975">
              <a:defRPr/>
            </a:pPr>
            <a:r>
              <a:rPr lang="en-US" sz="2000" dirty="0"/>
              <a:t>router discards datagram and sends source ICMP message (type 11, code 0)</a:t>
            </a:r>
          </a:p>
          <a:p>
            <a:pPr marL="523875" lvl="1" indent="-180975">
              <a:defRPr/>
            </a:pPr>
            <a:r>
              <a:rPr lang="en-US" sz="2000" dirty="0"/>
              <a:t>ICMP message include 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19850" y="1177926"/>
            <a:ext cx="3810000" cy="2005013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/>
              <a:t>when ICMP message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6474668" y="2464346"/>
            <a:ext cx="4287837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stopping criteria:</a:t>
            </a:r>
          </a:p>
          <a:p>
            <a:pPr marL="282575" indent="-282575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UDP segment eventually arrives at destination host</a:t>
            </a:r>
          </a:p>
          <a:p>
            <a:pPr marL="282575" indent="-282575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destination returns ICMP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"port unreachable" message (type 3, code 3)</a:t>
            </a:r>
          </a:p>
          <a:p>
            <a:pPr marL="282575" indent="-282575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68" y="811149"/>
            <a:ext cx="4480597" cy="9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2809876" y="5943749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3603625" y="5994549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4538664" y="5978674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4300538" y="5710386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5514976" y="6038999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6634164" y="6004074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7572376" y="5950099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4268788" y="6110436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6192838" y="5697686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4910138" y="6300936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5265738" y="5805636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911475" y="5662761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525838" y="630932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549775" y="5637361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2041525" y="5599262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8089901" y="5637362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7037389" y="6137424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6069014" y="5865962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4918075" y="6075512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3916364" y="5829449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3041650" y="6096149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781300" y="5883424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813050" y="5919936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806700" y="5834211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5.6 ICMP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57818"/>
            <a:ext cx="7772400" cy="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1448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/>
              <a:t>What is network management?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52632"/>
            <a:ext cx="8191500" cy="306705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autonomous systems (aka </a:t>
            </a:r>
            <a:r>
              <a:rPr lang="en-US" altLang="ja-JP" sz="2400" dirty="0" smtClean="0">
                <a:solidFill>
                  <a:srgbClr val="CC0000"/>
                </a:solidFill>
                <a:latin typeface="Arial"/>
              </a:rPr>
              <a:t>"</a:t>
            </a:r>
            <a:r>
              <a:rPr lang="en-US" sz="2400" dirty="0" smtClean="0">
                <a:solidFill>
                  <a:srgbClr val="CC0000"/>
                </a:solidFill>
              </a:rPr>
              <a:t>network</a:t>
            </a:r>
            <a:r>
              <a:rPr lang="en-US" altLang="ja-JP" sz="2400" dirty="0" smtClean="0">
                <a:solidFill>
                  <a:srgbClr val="CC0000"/>
                </a:solidFill>
                <a:latin typeface="Arial"/>
              </a:rPr>
              <a:t>"</a:t>
            </a:r>
            <a:r>
              <a:rPr lang="en-US" sz="2400" dirty="0" smtClean="0">
                <a:solidFill>
                  <a:srgbClr val="CC0000"/>
                </a:solidFill>
              </a:rPr>
              <a:t>): </a:t>
            </a:r>
            <a:r>
              <a:rPr lang="en-US" sz="2400" dirty="0"/>
              <a:t>1000s of interacting hardware/software components</a:t>
            </a:r>
          </a:p>
          <a:p>
            <a:pPr>
              <a:defRPr/>
            </a:pPr>
            <a:r>
              <a:rPr lang="en-US" sz="2400" dirty="0"/>
              <a:t>other complex systems requiring monitoring, control:</a:t>
            </a:r>
          </a:p>
          <a:p>
            <a:pPr lvl="1">
              <a:defRPr/>
            </a:pPr>
            <a:r>
              <a:rPr lang="en-US" dirty="0" smtClean="0"/>
              <a:t>jet airplane</a:t>
            </a:r>
          </a:p>
          <a:p>
            <a:pPr lvl="1">
              <a:defRPr/>
            </a:pPr>
            <a:r>
              <a:rPr lang="en-US" dirty="0" smtClean="0"/>
              <a:t>nuclear power plant</a:t>
            </a:r>
          </a:p>
          <a:p>
            <a:pPr lvl="1">
              <a:defRPr/>
            </a:pPr>
            <a:r>
              <a:rPr lang="en-US" dirty="0" smtClean="0"/>
              <a:t>others?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46414" y="3845193"/>
            <a:ext cx="6962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 smtClean="0">
                <a:solidFill>
                  <a:srgbClr val="000099"/>
                </a:solidFill>
                <a:latin typeface="Arial"/>
                <a:cs typeface="Arial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Network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management </a:t>
            </a: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includes the deployment, integration </a:t>
            </a:r>
          </a:p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and coordination of the hardware, software, and human </a:t>
            </a:r>
          </a:p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elements to monitor, test, poll, configure, analyze, evaluate, </a:t>
            </a:r>
          </a:p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and control the network and element resources to meet the </a:t>
            </a:r>
          </a:p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real-time, operational performance, and Quality of Service </a:t>
            </a:r>
          </a:p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requirements at a reasonable cost</a:t>
            </a:r>
            <a:r>
              <a:rPr lang="en-US" sz="2000" dirty="0" smtClean="0">
                <a:solidFill>
                  <a:srgbClr val="000099"/>
                </a:solidFill>
                <a:latin typeface="Arial"/>
                <a:cs typeface="Arial"/>
              </a:rPr>
              <a:t>."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951163" y="3815031"/>
            <a:ext cx="7148512" cy="20939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/>
          </p:nvPr>
        </p:nvGraphicFramePr>
        <p:xfrm>
          <a:off x="1866900" y="4008705"/>
          <a:ext cx="1123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lip" r:id="rId5" imgW="2870200" imgH="4089400" progId="MS_ClipArt_Gallery.2">
                  <p:embed/>
                </p:oleObj>
              </mc:Choice>
              <mc:Fallback>
                <p:oleObj name="Clip" r:id="rId5" imgW="2870200" imgH="4089400" progId="MS_ClipArt_Gallery.2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008705"/>
                        <a:ext cx="1123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5.7 SNMP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2"/>
          <p:cNvSpPr>
            <a:spLocks/>
          </p:cNvSpPr>
          <p:nvPr/>
        </p:nvSpPr>
        <p:spPr bwMode="auto">
          <a:xfrm rot="16383367">
            <a:off x="2775821" y="256333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1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61" y="905524"/>
            <a:ext cx="9157731" cy="1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2248" y="169797"/>
            <a:ext cx="9163744" cy="9477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Infrastructure for network management</a:t>
            </a:r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 flipV="1">
            <a:off x="4832350" y="2808289"/>
            <a:ext cx="338138" cy="1042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 flipV="1">
            <a:off x="5165726" y="3762375"/>
            <a:ext cx="187325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 flipV="1">
            <a:off x="4641850" y="5441951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5065713" y="4252914"/>
            <a:ext cx="373062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149" name="Text Box 333"/>
          <p:cNvSpPr txBox="1">
            <a:spLocks noChangeArrowheads="1"/>
          </p:cNvSpPr>
          <p:nvPr/>
        </p:nvSpPr>
        <p:spPr bwMode="auto">
          <a:xfrm>
            <a:off x="3538539" y="55657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sp>
        <p:nvSpPr>
          <p:cNvPr id="35154" name="Text Box 338"/>
          <p:cNvSpPr txBox="1">
            <a:spLocks noChangeArrowheads="1"/>
          </p:cNvSpPr>
          <p:nvPr/>
        </p:nvSpPr>
        <p:spPr bwMode="auto">
          <a:xfrm>
            <a:off x="5384801" y="52990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sp>
        <p:nvSpPr>
          <p:cNvPr id="35155" name="Text Box 339"/>
          <p:cNvSpPr txBox="1">
            <a:spLocks noChangeArrowheads="1"/>
          </p:cNvSpPr>
          <p:nvPr/>
        </p:nvSpPr>
        <p:spPr bwMode="auto">
          <a:xfrm>
            <a:off x="5603793" y="250624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sp>
        <p:nvSpPr>
          <p:cNvPr id="35156" name="Text Box 340"/>
          <p:cNvSpPr txBox="1">
            <a:spLocks noChangeArrowheads="1"/>
          </p:cNvSpPr>
          <p:nvPr/>
        </p:nvSpPr>
        <p:spPr bwMode="auto">
          <a:xfrm>
            <a:off x="5557839" y="3765550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sp>
        <p:nvSpPr>
          <p:cNvPr id="35163" name="Text Box 347"/>
          <p:cNvSpPr txBox="1">
            <a:spLocks noChangeArrowheads="1"/>
          </p:cNvSpPr>
          <p:nvPr/>
        </p:nvSpPr>
        <p:spPr bwMode="auto">
          <a:xfrm>
            <a:off x="1960563" y="1217613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latin typeface="Comic Sans MS" panose="030F0702030302020204" pitchFamily="66" charset="0"/>
                <a:cs typeface="Gill Sans"/>
              </a:rPr>
              <a:t>definitions:</a:t>
            </a:r>
          </a:p>
        </p:txBody>
      </p:sp>
      <p:sp>
        <p:nvSpPr>
          <p:cNvPr id="35164" name="Text Box 348"/>
          <p:cNvSpPr txBox="1">
            <a:spLocks noChangeArrowheads="1"/>
          </p:cNvSpPr>
          <p:nvPr/>
        </p:nvSpPr>
        <p:spPr bwMode="auto">
          <a:xfrm>
            <a:off x="7520822" y="2283243"/>
            <a:ext cx="297338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  <a:cs typeface="Gill Sans"/>
              </a:rPr>
              <a:t>managed devices</a:t>
            </a:r>
            <a:r>
              <a:rPr lang="en-US" sz="2400" dirty="0">
                <a:latin typeface="Comic Sans MS" panose="030F0702030302020204" pitchFamily="66" charset="0"/>
                <a:cs typeface="Gill San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  <a:cs typeface="Gill Sans"/>
              </a:rPr>
              <a:t>contain</a:t>
            </a:r>
            <a:r>
              <a:rPr lang="en-US" sz="2400" dirty="0">
                <a:latin typeface="Comic Sans MS" panose="030F0702030302020204" pitchFamily="66" charset="0"/>
                <a:cs typeface="Gill Sans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  <a:cs typeface="Gill Sans"/>
              </a:rPr>
              <a:t>managed objects</a:t>
            </a:r>
            <a:r>
              <a:rPr lang="en-US" sz="2400" dirty="0">
                <a:latin typeface="Comic Sans MS" panose="030F0702030302020204" pitchFamily="66" charset="0"/>
                <a:cs typeface="Gill San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  <a:cs typeface="Gill Sans"/>
              </a:rPr>
              <a:t>whose  data is gathered into a</a:t>
            </a:r>
            <a:r>
              <a:rPr lang="en-US" sz="2400" dirty="0">
                <a:latin typeface="Comic Sans MS" panose="030F0702030302020204" pitchFamily="66" charset="0"/>
                <a:cs typeface="Gill Sans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  <a:cs typeface="Gill Sans"/>
              </a:rPr>
              <a:t>Management Information Base (MIB)</a:t>
            </a:r>
            <a:r>
              <a:rPr lang="en-US" sz="2400" i="1" dirty="0">
                <a:latin typeface="Comic Sans MS" panose="030F0702030302020204" pitchFamily="66" charset="0"/>
                <a:cs typeface="Gill Sans"/>
              </a:rPr>
              <a:t> </a:t>
            </a:r>
          </a:p>
          <a:p>
            <a:pPr>
              <a:defRPr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52626" y="1933576"/>
            <a:ext cx="2047875" cy="1133475"/>
            <a:chOff x="428625" y="1933980"/>
            <a:chExt cx="2047875" cy="1133070"/>
          </a:xfrm>
        </p:grpSpPr>
        <p:grpSp>
          <p:nvGrpSpPr>
            <p:cNvPr id="35941" name="Group 345"/>
            <p:cNvGrpSpPr>
              <a:grpSpLocks/>
            </p:cNvGrpSpPr>
            <p:nvPr/>
          </p:nvGrpSpPr>
          <p:grpSpPr bwMode="auto">
            <a:xfrm>
              <a:off x="428625" y="2295525"/>
              <a:ext cx="2047875" cy="771525"/>
              <a:chOff x="396" y="1116"/>
              <a:chExt cx="1290" cy="486"/>
            </a:xfrm>
          </p:grpSpPr>
          <p:sp>
            <p:nvSpPr>
              <p:cNvPr id="35096" name="Oval 280"/>
              <p:cNvSpPr>
                <a:spLocks noChangeArrowheads="1"/>
              </p:cNvSpPr>
              <p:nvPr/>
            </p:nvSpPr>
            <p:spPr bwMode="auto">
              <a:xfrm>
                <a:off x="396" y="1116"/>
                <a:ext cx="1290" cy="4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092" name="Text Box 276"/>
              <p:cNvSpPr txBox="1">
                <a:spLocks noChangeArrowheads="1"/>
              </p:cNvSpPr>
              <p:nvPr/>
            </p:nvSpPr>
            <p:spPr bwMode="auto">
              <a:xfrm>
                <a:off x="445" y="1142"/>
                <a:ext cx="68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FF"/>
                    </a:solidFill>
                    <a:latin typeface="Arial"/>
                    <a:cs typeface="Arial"/>
                  </a:rPr>
                  <a:t>managing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FF"/>
                    </a:solidFill>
                    <a:latin typeface="Arial"/>
                    <a:cs typeface="Arial"/>
                  </a:rPr>
                  <a:t>entity</a:t>
                </a:r>
              </a:p>
            </p:txBody>
          </p:sp>
          <p:sp>
            <p:nvSpPr>
              <p:cNvPr id="35093" name="Text Box 277"/>
              <p:cNvSpPr txBox="1">
                <a:spLocks noChangeArrowheads="1"/>
              </p:cNvSpPr>
              <p:nvPr/>
            </p:nvSpPr>
            <p:spPr bwMode="auto">
              <a:xfrm>
                <a:off x="1160" y="1262"/>
                <a:ext cx="368" cy="2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35165" name="Text Box 349"/>
            <p:cNvSpPr txBox="1">
              <a:spLocks noChangeArrowheads="1"/>
            </p:cNvSpPr>
            <p:nvPr/>
          </p:nvSpPr>
          <p:spPr bwMode="auto">
            <a:xfrm>
              <a:off x="455613" y="1933980"/>
              <a:ext cx="1657486" cy="338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managing entity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857625"/>
            <a:ext cx="876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62" name="Group 906"/>
          <p:cNvGrpSpPr>
            <a:grpSpLocks/>
          </p:cNvGrpSpPr>
          <p:nvPr/>
        </p:nvGrpSpPr>
        <p:grpSpPr bwMode="auto">
          <a:xfrm>
            <a:off x="5310188" y="4800600"/>
            <a:ext cx="366712" cy="579438"/>
            <a:chOff x="4140" y="429"/>
            <a:chExt cx="1425" cy="2396"/>
          </a:xfrm>
        </p:grpSpPr>
        <p:sp>
          <p:nvSpPr>
            <p:cNvPr id="3590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1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1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9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592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3592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2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863" name="Group 44"/>
          <p:cNvGrpSpPr>
            <a:grpSpLocks/>
          </p:cNvGrpSpPr>
          <p:nvPr/>
        </p:nvGrpSpPr>
        <p:grpSpPr bwMode="auto">
          <a:xfrm>
            <a:off x="4775200" y="2220914"/>
            <a:ext cx="903288" cy="727075"/>
            <a:chOff x="-44" y="1473"/>
            <a:chExt cx="981" cy="1105"/>
          </a:xfrm>
        </p:grpSpPr>
        <p:pic>
          <p:nvPicPr>
            <p:cNvPr id="3590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grpSp>
        <p:nvGrpSpPr>
          <p:cNvPr id="35864" name="Group 44"/>
          <p:cNvGrpSpPr>
            <a:grpSpLocks/>
          </p:cNvGrpSpPr>
          <p:nvPr/>
        </p:nvGrpSpPr>
        <p:grpSpPr bwMode="auto">
          <a:xfrm>
            <a:off x="3579814" y="2655889"/>
            <a:ext cx="903287" cy="727075"/>
            <a:chOff x="-44" y="1473"/>
            <a:chExt cx="981" cy="1105"/>
          </a:xfrm>
        </p:grpSpPr>
        <p:pic>
          <p:nvPicPr>
            <p:cNvPr id="3590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136" name="Line 272"/>
          <p:cNvSpPr>
            <a:spLocks noChangeShapeType="1"/>
          </p:cNvSpPr>
          <p:nvPr/>
        </p:nvSpPr>
        <p:spPr bwMode="auto">
          <a:xfrm>
            <a:off x="4257676" y="3303589"/>
            <a:ext cx="371475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37" name="Line 272"/>
          <p:cNvSpPr>
            <a:spLocks noChangeShapeType="1"/>
          </p:cNvSpPr>
          <p:nvPr/>
        </p:nvSpPr>
        <p:spPr bwMode="auto">
          <a:xfrm flipH="1">
            <a:off x="4471988" y="4241800"/>
            <a:ext cx="309562" cy="1023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530851" y="4752975"/>
            <a:ext cx="1293813" cy="615950"/>
            <a:chOff x="6563312" y="4346525"/>
            <a:chExt cx="1292995" cy="615298"/>
          </a:xfrm>
        </p:grpSpPr>
        <p:sp>
          <p:nvSpPr>
            <p:cNvPr id="3512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18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4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90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35120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121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5380038" y="1949451"/>
            <a:ext cx="1293812" cy="614363"/>
            <a:chOff x="6563312" y="4346525"/>
            <a:chExt cx="1292995" cy="615298"/>
          </a:xfrm>
        </p:grpSpPr>
        <p:sp>
          <p:nvSpPr>
            <p:cNvPr id="146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7" name="Text Box 302"/>
            <p:cNvSpPr txBox="1">
              <a:spLocks noChangeArrowheads="1"/>
            </p:cNvSpPr>
            <p:nvPr/>
          </p:nvSpPr>
          <p:spPr bwMode="auto">
            <a:xfrm>
              <a:off x="6607734" y="4465769"/>
              <a:ext cx="633545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9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0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37342" y="2262189"/>
            <a:ext cx="3782409" cy="2670175"/>
            <a:chOff x="313767" y="2262935"/>
            <a:chExt cx="3781983" cy="2669941"/>
          </a:xfrm>
        </p:grpSpPr>
        <p:sp>
          <p:nvSpPr>
            <p:cNvPr id="35162" name="Text Box 346"/>
            <p:cNvSpPr txBox="1">
              <a:spLocks noChangeArrowheads="1"/>
            </p:cNvSpPr>
            <p:nvPr/>
          </p:nvSpPr>
          <p:spPr bwMode="auto">
            <a:xfrm>
              <a:off x="313767" y="3396311"/>
              <a:ext cx="1381953" cy="830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network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management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protocol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210012" y="2934388"/>
              <a:ext cx="1885738" cy="1657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7" name="Line 341"/>
            <p:cNvSpPr>
              <a:spLocks noChangeShapeType="1"/>
            </p:cNvSpPr>
            <p:nvPr/>
          </p:nvSpPr>
          <p:spPr bwMode="auto">
            <a:xfrm flipV="1">
              <a:off x="2410014" y="2262935"/>
              <a:ext cx="1431764" cy="242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>
              <a:off x="2429062" y="2762953"/>
              <a:ext cx="1666688" cy="638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1486193" y="3051853"/>
              <a:ext cx="369846" cy="18810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63" name="Line 342"/>
            <p:cNvSpPr>
              <a:spLocks noChangeShapeType="1"/>
            </p:cNvSpPr>
            <p:nvPr/>
          </p:nvSpPr>
          <p:spPr bwMode="auto">
            <a:xfrm>
              <a:off x="1800483" y="3045503"/>
              <a:ext cx="479371" cy="7635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</p:grpSp>
      <p:sp>
        <p:nvSpPr>
          <p:cNvPr id="167" name="Text Box 338"/>
          <p:cNvSpPr txBox="1">
            <a:spLocks noChangeArrowheads="1"/>
          </p:cNvSpPr>
          <p:nvPr/>
        </p:nvSpPr>
        <p:spPr bwMode="auto">
          <a:xfrm>
            <a:off x="2996978" y="4398623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grpSp>
        <p:nvGrpSpPr>
          <p:cNvPr id="151" name="Group 150"/>
          <p:cNvGrpSpPr>
            <a:grpSpLocks/>
          </p:cNvGrpSpPr>
          <p:nvPr/>
        </p:nvGrpSpPr>
        <p:grpSpPr bwMode="auto">
          <a:xfrm>
            <a:off x="3382963" y="3810000"/>
            <a:ext cx="1293812" cy="615950"/>
            <a:chOff x="6563312" y="4346525"/>
            <a:chExt cx="1292995" cy="615298"/>
          </a:xfrm>
        </p:grpSpPr>
        <p:sp>
          <p:nvSpPr>
            <p:cNvPr id="15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3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5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76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6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5" name="Group 327"/>
          <p:cNvGrpSpPr>
            <a:grpSpLocks/>
          </p:cNvGrpSpPr>
          <p:nvPr/>
        </p:nvGrpSpPr>
        <p:grpSpPr bwMode="auto">
          <a:xfrm>
            <a:off x="4050083" y="5188911"/>
            <a:ext cx="687402" cy="404026"/>
            <a:chOff x="1871277" y="1576300"/>
            <a:chExt cx="1128371" cy="437861"/>
          </a:xfrm>
        </p:grpSpPr>
        <p:sp>
          <p:nvSpPr>
            <p:cNvPr id="154" name="Oval 153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Oval 16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0" name="Straight Connector 169"/>
            <p:cNvCxnSpPr>
              <a:endCxn id="16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87" name="Line 271"/>
          <p:cNvSpPr>
            <a:spLocks noChangeShapeType="1"/>
          </p:cNvSpPr>
          <p:nvPr/>
        </p:nvSpPr>
        <p:spPr bwMode="auto">
          <a:xfrm flipV="1">
            <a:off x="3725864" y="5435601"/>
            <a:ext cx="3508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2982914" y="4940301"/>
            <a:ext cx="1292225" cy="614363"/>
            <a:chOff x="6563312" y="4346525"/>
            <a:chExt cx="1292995" cy="615298"/>
          </a:xfrm>
        </p:grpSpPr>
        <p:sp>
          <p:nvSpPr>
            <p:cNvPr id="158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9" name="Text Box 302"/>
            <p:cNvSpPr txBox="1">
              <a:spLocks noChangeArrowheads="1"/>
            </p:cNvSpPr>
            <p:nvPr/>
          </p:nvSpPr>
          <p:spPr bwMode="auto">
            <a:xfrm>
              <a:off x="6607788" y="4465769"/>
              <a:ext cx="634323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8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61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62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4" name="Group 327"/>
          <p:cNvGrpSpPr>
            <a:grpSpLocks/>
          </p:cNvGrpSpPr>
          <p:nvPr/>
        </p:nvGrpSpPr>
        <p:grpSpPr bwMode="auto">
          <a:xfrm>
            <a:off x="5239872" y="3464386"/>
            <a:ext cx="687402" cy="404025"/>
            <a:chOff x="1871277" y="1576300"/>
            <a:chExt cx="1128371" cy="437861"/>
          </a:xfrm>
        </p:grpSpPr>
        <p:sp>
          <p:nvSpPr>
            <p:cNvPr id="178" name="Oval 177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5" name="Straight Connector 184"/>
            <p:cNvCxnSpPr>
              <a:endCxn id="18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71" name="Line 255"/>
          <p:cNvSpPr>
            <a:spLocks noChangeShapeType="1"/>
          </p:cNvSpPr>
          <p:nvPr/>
        </p:nvSpPr>
        <p:spPr bwMode="auto">
          <a:xfrm flipV="1">
            <a:off x="5934075" y="3738564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5537201" y="3148013"/>
            <a:ext cx="1292225" cy="614362"/>
            <a:chOff x="6563312" y="4346525"/>
            <a:chExt cx="1292995" cy="615298"/>
          </a:xfrm>
        </p:grpSpPr>
        <p:sp>
          <p:nvSpPr>
            <p:cNvPr id="140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1" name="Text Box 302"/>
            <p:cNvSpPr txBox="1">
              <a:spLocks noChangeArrowheads="1"/>
            </p:cNvSpPr>
            <p:nvPr/>
          </p:nvSpPr>
          <p:spPr bwMode="auto">
            <a:xfrm>
              <a:off x="6607788" y="4465768"/>
              <a:ext cx="634323" cy="30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3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44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5.7 SNMP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"/>
          <p:cNvSpPr>
            <a:spLocks/>
          </p:cNvSpPr>
          <p:nvPr/>
        </p:nvSpPr>
        <p:spPr bwMode="auto">
          <a:xfrm rot="16383367">
            <a:off x="6759612" y="2469757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Freeform 2"/>
          <p:cNvSpPr>
            <a:spLocks/>
          </p:cNvSpPr>
          <p:nvPr/>
        </p:nvSpPr>
        <p:spPr bwMode="auto">
          <a:xfrm rot="16383367">
            <a:off x="2535197" y="256333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3" name="Line 252"/>
          <p:cNvSpPr>
            <a:spLocks noChangeShapeType="1"/>
          </p:cNvSpPr>
          <p:nvPr/>
        </p:nvSpPr>
        <p:spPr bwMode="auto">
          <a:xfrm flipV="1">
            <a:off x="8770939" y="2713039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4" name="Line 254"/>
          <p:cNvSpPr>
            <a:spLocks noChangeShapeType="1"/>
          </p:cNvSpPr>
          <p:nvPr/>
        </p:nvSpPr>
        <p:spPr bwMode="auto">
          <a:xfrm flipV="1">
            <a:off x="9091613" y="359251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" name="Line 255"/>
          <p:cNvSpPr>
            <a:spLocks noChangeShapeType="1"/>
          </p:cNvSpPr>
          <p:nvPr/>
        </p:nvSpPr>
        <p:spPr bwMode="auto">
          <a:xfrm flipV="1">
            <a:off x="9912351" y="3576639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6" name="Line 256"/>
          <p:cNvSpPr>
            <a:spLocks noChangeShapeType="1"/>
          </p:cNvSpPr>
          <p:nvPr/>
        </p:nvSpPr>
        <p:spPr bwMode="auto">
          <a:xfrm flipV="1">
            <a:off x="8585201" y="5143501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7" name="Line 271"/>
          <p:cNvSpPr>
            <a:spLocks noChangeShapeType="1"/>
          </p:cNvSpPr>
          <p:nvPr/>
        </p:nvSpPr>
        <p:spPr bwMode="auto">
          <a:xfrm flipV="1">
            <a:off x="7699376" y="5138739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8" name="Line 272"/>
          <p:cNvSpPr>
            <a:spLocks noChangeShapeType="1"/>
          </p:cNvSpPr>
          <p:nvPr/>
        </p:nvSpPr>
        <p:spPr bwMode="auto">
          <a:xfrm>
            <a:off x="8888413" y="3983039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14" y="368141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449" name="Group 906"/>
          <p:cNvGrpSpPr>
            <a:grpSpLocks/>
          </p:cNvGrpSpPr>
          <p:nvPr/>
        </p:nvGrpSpPr>
        <p:grpSpPr bwMode="auto">
          <a:xfrm>
            <a:off x="9231395" y="4551855"/>
            <a:ext cx="354740" cy="534865"/>
            <a:chOff x="4140" y="429"/>
            <a:chExt cx="1425" cy="2396"/>
          </a:xfrm>
        </p:grpSpPr>
        <p:sp>
          <p:nvSpPr>
            <p:cNvPr id="5647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7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7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4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39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2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1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2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8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0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8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8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8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6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8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2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3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4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55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6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450" name="Group 44"/>
          <p:cNvGrpSpPr>
            <a:grpSpLocks/>
          </p:cNvGrpSpPr>
          <p:nvPr/>
        </p:nvGrpSpPr>
        <p:grpSpPr bwMode="auto">
          <a:xfrm>
            <a:off x="8714929" y="2171181"/>
            <a:ext cx="873545" cy="670537"/>
            <a:chOff x="-44" y="1473"/>
            <a:chExt cx="981" cy="1105"/>
          </a:xfrm>
        </p:grpSpPr>
        <p:pic>
          <p:nvPicPr>
            <p:cNvPr id="564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451" name="Group 44"/>
          <p:cNvGrpSpPr>
            <a:grpSpLocks/>
          </p:cNvGrpSpPr>
          <p:nvPr/>
        </p:nvGrpSpPr>
        <p:grpSpPr bwMode="auto">
          <a:xfrm>
            <a:off x="7558089" y="2572385"/>
            <a:ext cx="873545" cy="670537"/>
            <a:chOff x="-44" y="1473"/>
            <a:chExt cx="981" cy="1105"/>
          </a:xfrm>
        </p:grpSpPr>
        <p:pic>
          <p:nvPicPr>
            <p:cNvPr id="564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3" name="Line 272"/>
          <p:cNvSpPr>
            <a:spLocks noChangeShapeType="1"/>
          </p:cNvSpPr>
          <p:nvPr/>
        </p:nvSpPr>
        <p:spPr bwMode="auto">
          <a:xfrm>
            <a:off x="8213726" y="3170239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" name="Line 272"/>
          <p:cNvSpPr>
            <a:spLocks noChangeShapeType="1"/>
          </p:cNvSpPr>
          <p:nvPr/>
        </p:nvSpPr>
        <p:spPr bwMode="auto">
          <a:xfrm flipH="1">
            <a:off x="8421689" y="3975101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1" name="Line 252"/>
          <p:cNvSpPr>
            <a:spLocks noChangeShapeType="1"/>
          </p:cNvSpPr>
          <p:nvPr/>
        </p:nvSpPr>
        <p:spPr bwMode="auto">
          <a:xfrm flipV="1">
            <a:off x="4557714" y="2732089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" name="Line 254"/>
          <p:cNvSpPr>
            <a:spLocks noChangeShapeType="1"/>
          </p:cNvSpPr>
          <p:nvPr/>
        </p:nvSpPr>
        <p:spPr bwMode="auto">
          <a:xfrm flipV="1">
            <a:off x="4878388" y="361156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3" name="Line 255"/>
          <p:cNvSpPr>
            <a:spLocks noChangeShapeType="1"/>
          </p:cNvSpPr>
          <p:nvPr/>
        </p:nvSpPr>
        <p:spPr bwMode="auto">
          <a:xfrm flipV="1">
            <a:off x="5699126" y="3595689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4" name="Line 256"/>
          <p:cNvSpPr>
            <a:spLocks noChangeShapeType="1"/>
          </p:cNvSpPr>
          <p:nvPr/>
        </p:nvSpPr>
        <p:spPr bwMode="auto">
          <a:xfrm flipV="1">
            <a:off x="4371976" y="5162551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5" name="Line 271"/>
          <p:cNvSpPr>
            <a:spLocks noChangeShapeType="1"/>
          </p:cNvSpPr>
          <p:nvPr/>
        </p:nvSpPr>
        <p:spPr bwMode="auto">
          <a:xfrm flipV="1">
            <a:off x="3579727" y="5171157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6" name="Line 272"/>
          <p:cNvSpPr>
            <a:spLocks noChangeShapeType="1"/>
          </p:cNvSpPr>
          <p:nvPr/>
        </p:nvSpPr>
        <p:spPr bwMode="auto">
          <a:xfrm>
            <a:off x="4675188" y="4002089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9" y="370046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372" name="Group 906"/>
          <p:cNvGrpSpPr>
            <a:grpSpLocks/>
          </p:cNvGrpSpPr>
          <p:nvPr/>
        </p:nvGrpSpPr>
        <p:grpSpPr bwMode="auto">
          <a:xfrm>
            <a:off x="5018170" y="4570905"/>
            <a:ext cx="354740" cy="534865"/>
            <a:chOff x="4140" y="429"/>
            <a:chExt cx="1425" cy="2396"/>
          </a:xfrm>
        </p:grpSpPr>
        <p:sp>
          <p:nvSpPr>
            <p:cNvPr id="5639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39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2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7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0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9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8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0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0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4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0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1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373" name="Group 44"/>
          <p:cNvGrpSpPr>
            <a:grpSpLocks/>
          </p:cNvGrpSpPr>
          <p:nvPr/>
        </p:nvGrpSpPr>
        <p:grpSpPr bwMode="auto">
          <a:xfrm>
            <a:off x="4501704" y="2190231"/>
            <a:ext cx="873545" cy="670537"/>
            <a:chOff x="-44" y="1473"/>
            <a:chExt cx="981" cy="1105"/>
          </a:xfrm>
        </p:grpSpPr>
        <p:pic>
          <p:nvPicPr>
            <p:cNvPr id="56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74" name="Group 44"/>
          <p:cNvGrpSpPr>
            <a:grpSpLocks/>
          </p:cNvGrpSpPr>
          <p:nvPr/>
        </p:nvGrpSpPr>
        <p:grpSpPr bwMode="auto">
          <a:xfrm>
            <a:off x="3344864" y="2591435"/>
            <a:ext cx="873545" cy="670537"/>
            <a:chOff x="-44" y="1473"/>
            <a:chExt cx="981" cy="1105"/>
          </a:xfrm>
        </p:grpSpPr>
        <p:pic>
          <p:nvPicPr>
            <p:cNvPr id="56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1" name="Line 272"/>
          <p:cNvSpPr>
            <a:spLocks noChangeShapeType="1"/>
          </p:cNvSpPr>
          <p:nvPr/>
        </p:nvSpPr>
        <p:spPr bwMode="auto">
          <a:xfrm>
            <a:off x="4000501" y="3189289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2" name="Line 272"/>
          <p:cNvSpPr>
            <a:spLocks noChangeShapeType="1"/>
          </p:cNvSpPr>
          <p:nvPr/>
        </p:nvSpPr>
        <p:spPr bwMode="auto">
          <a:xfrm flipH="1">
            <a:off x="4208464" y="3994151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56323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67" y="922624"/>
            <a:ext cx="4190957" cy="9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2888"/>
            <a:ext cx="4827588" cy="9017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SNMP protocol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1067" y="1156453"/>
            <a:ext cx="7772400" cy="6032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Two ways to convey MIB info, commands:</a:t>
            </a:r>
            <a:endParaRPr lang="en-US" dirty="0" smtClean="0"/>
          </a:p>
        </p:txBody>
      </p:sp>
      <p:grpSp>
        <p:nvGrpSpPr>
          <p:cNvPr id="56328" name="Group 84"/>
          <p:cNvGrpSpPr>
            <a:grpSpLocks/>
          </p:cNvGrpSpPr>
          <p:nvPr/>
        </p:nvGrpSpPr>
        <p:grpSpPr bwMode="auto">
          <a:xfrm>
            <a:off x="2449514" y="4475163"/>
            <a:ext cx="1704975" cy="627062"/>
            <a:chOff x="1189" y="3477"/>
            <a:chExt cx="1074" cy="395"/>
          </a:xfrm>
        </p:grpSpPr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56360" name="Group 47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08" name="Rectangle 48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09" name="Text Box 49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2846388" y="5366544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grpSp>
        <p:nvGrpSpPr>
          <p:cNvPr id="56330" name="Group 83"/>
          <p:cNvGrpSpPr>
            <a:grpSpLocks/>
          </p:cNvGrpSpPr>
          <p:nvPr/>
        </p:nvGrpSpPr>
        <p:grpSpPr bwMode="auto">
          <a:xfrm>
            <a:off x="2363788" y="2232026"/>
            <a:ext cx="1941512" cy="646113"/>
            <a:chOff x="728" y="1420"/>
            <a:chExt cx="1223" cy="407"/>
          </a:xfrm>
        </p:grpSpPr>
        <p:sp>
          <p:nvSpPr>
            <p:cNvPr id="66637" name="Oval 77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38" name="Text Box 78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entity</a:t>
              </a:r>
            </a:p>
          </p:txBody>
        </p:sp>
      </p:grpSp>
      <p:grpSp>
        <p:nvGrpSpPr>
          <p:cNvPr id="56331" name="Group 119"/>
          <p:cNvGrpSpPr>
            <a:grpSpLocks/>
          </p:cNvGrpSpPr>
          <p:nvPr/>
        </p:nvGrpSpPr>
        <p:grpSpPr bwMode="auto">
          <a:xfrm>
            <a:off x="6588126" y="4448176"/>
            <a:ext cx="1704975" cy="627063"/>
            <a:chOff x="1189" y="3477"/>
            <a:chExt cx="1074" cy="395"/>
          </a:xfrm>
        </p:grpSpPr>
        <p:sp>
          <p:nvSpPr>
            <p:cNvPr id="66680" name="Oval 120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1" name="Text Box 121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56353" name="Group 122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83" name="Rectangle 123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84" name="Text Box 124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85" name="Text Box 125"/>
          <p:cNvSpPr txBox="1">
            <a:spLocks noChangeArrowheads="1"/>
          </p:cNvSpPr>
          <p:nvPr/>
        </p:nvSpPr>
        <p:spPr bwMode="auto">
          <a:xfrm>
            <a:off x="6985001" y="5363368"/>
            <a:ext cx="187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managed device</a:t>
            </a:r>
          </a:p>
        </p:txBody>
      </p:sp>
      <p:grpSp>
        <p:nvGrpSpPr>
          <p:cNvPr id="56333" name="Group 127"/>
          <p:cNvGrpSpPr>
            <a:grpSpLocks/>
          </p:cNvGrpSpPr>
          <p:nvPr/>
        </p:nvGrpSpPr>
        <p:grpSpPr bwMode="auto">
          <a:xfrm>
            <a:off x="6502401" y="2205038"/>
            <a:ext cx="1941513" cy="646112"/>
            <a:chOff x="728" y="1420"/>
            <a:chExt cx="1223" cy="407"/>
          </a:xfrm>
        </p:grpSpPr>
        <p:sp>
          <p:nvSpPr>
            <p:cNvPr id="66688" name="Oval 128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9" name="Text Box 129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entity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10364" y="2870200"/>
            <a:ext cx="2455681" cy="1538288"/>
            <a:chOff x="5186363" y="2870200"/>
            <a:chExt cx="2455681" cy="1538288"/>
          </a:xfrm>
        </p:grpSpPr>
        <p:sp>
          <p:nvSpPr>
            <p:cNvPr id="66705" name="Freeform 145"/>
            <p:cNvSpPr>
              <a:spLocks/>
            </p:cNvSpPr>
            <p:nvPr/>
          </p:nvSpPr>
          <p:spPr bwMode="auto">
            <a:xfrm>
              <a:off x="5784850" y="2870200"/>
              <a:ext cx="74613" cy="1538288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6" name="Rectangle 146"/>
            <p:cNvSpPr>
              <a:spLocks noChangeArrowheads="1"/>
            </p:cNvSpPr>
            <p:nvPr/>
          </p:nvSpPr>
          <p:spPr bwMode="auto">
            <a:xfrm>
              <a:off x="5186363" y="3503613"/>
              <a:ext cx="1693862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7" name="Text Box 147"/>
            <p:cNvSpPr txBox="1">
              <a:spLocks noChangeArrowheads="1"/>
            </p:cNvSpPr>
            <p:nvPr/>
          </p:nvSpPr>
          <p:spPr bwMode="auto">
            <a:xfrm>
              <a:off x="5384619" y="3466849"/>
              <a:ext cx="2257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trap </a:t>
              </a:r>
              <a:r>
                <a:rPr lang="en-US" dirty="0" err="1">
                  <a:solidFill>
                    <a:srgbClr val="CC0000"/>
                  </a:solidFill>
                  <a:latin typeface="Arial"/>
                  <a:cs typeface="Arial"/>
                </a:rPr>
                <a:t>msg</a:t>
              </a:r>
              <a:endParaRPr lang="en-US" dirty="0">
                <a:solidFill>
                  <a:srgbClr val="CC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85939" y="2786063"/>
            <a:ext cx="1601788" cy="1657350"/>
            <a:chOff x="419102" y="2801938"/>
            <a:chExt cx="1601788" cy="1657350"/>
          </a:xfrm>
        </p:grpSpPr>
        <p:sp>
          <p:nvSpPr>
            <p:cNvPr id="66635" name="Freeform 75"/>
            <p:cNvSpPr>
              <a:spLocks/>
            </p:cNvSpPr>
            <p:nvPr/>
          </p:nvSpPr>
          <p:spPr bwMode="auto">
            <a:xfrm>
              <a:off x="1143001" y="2801938"/>
              <a:ext cx="1587" cy="16573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43" name="Group 148"/>
            <p:cNvGrpSpPr>
              <a:grpSpLocks/>
            </p:cNvGrpSpPr>
            <p:nvPr/>
          </p:nvGrpSpPr>
          <p:grpSpPr bwMode="auto">
            <a:xfrm>
              <a:off x="419102" y="3213101"/>
              <a:ext cx="1601788" cy="398463"/>
              <a:chOff x="3657" y="439"/>
              <a:chExt cx="1009" cy="251"/>
            </a:xfrm>
          </p:grpSpPr>
          <p:sp>
            <p:nvSpPr>
              <p:cNvPr id="66647" name="Rectangle 87"/>
              <p:cNvSpPr>
                <a:spLocks noChangeArrowheads="1"/>
              </p:cNvSpPr>
              <p:nvPr/>
            </p:nvSpPr>
            <p:spPr bwMode="auto">
              <a:xfrm>
                <a:off x="3657" y="446"/>
                <a:ext cx="844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46" name="Text Box 86"/>
              <p:cNvSpPr txBox="1">
                <a:spLocks noChangeArrowheads="1"/>
              </p:cNvSpPr>
              <p:nvPr/>
            </p:nvSpPr>
            <p:spPr bwMode="auto">
              <a:xfrm>
                <a:off x="3750" y="439"/>
                <a:ext cx="9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Arial"/>
                    <a:cs typeface="Arial"/>
                  </a:rPr>
                  <a:t>request</a:t>
                </a:r>
              </a:p>
            </p:txBody>
          </p:sp>
        </p:grpSp>
      </p:grp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3211596" y="6047457"/>
            <a:ext cx="260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request/response mode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8259513" y="6035674"/>
            <a:ext cx="122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trap mode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608263" y="2936875"/>
            <a:ext cx="2383238" cy="1466850"/>
            <a:chOff x="9064738" y="1353594"/>
            <a:chExt cx="2383238" cy="1466850"/>
          </a:xfrm>
        </p:grpSpPr>
        <p:sp>
          <p:nvSpPr>
            <p:cNvPr id="66649" name="Freeform 89"/>
            <p:cNvSpPr>
              <a:spLocks/>
            </p:cNvSpPr>
            <p:nvPr/>
          </p:nvSpPr>
          <p:spPr bwMode="auto">
            <a:xfrm>
              <a:off x="9820388" y="1353594"/>
              <a:ext cx="74612" cy="14668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1" name="Rectangle 91"/>
            <p:cNvSpPr>
              <a:spLocks noChangeArrowheads="1"/>
            </p:cNvSpPr>
            <p:nvPr/>
          </p:nvSpPr>
          <p:spPr bwMode="auto">
            <a:xfrm>
              <a:off x="9064738" y="2155282"/>
              <a:ext cx="1422400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2" name="Text Box 92"/>
            <p:cNvSpPr txBox="1">
              <a:spLocks noChangeArrowheads="1"/>
            </p:cNvSpPr>
            <p:nvPr/>
          </p:nvSpPr>
          <p:spPr bwMode="auto">
            <a:xfrm>
              <a:off x="9190551" y="2152272"/>
              <a:ext cx="2257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3889660" y="4961650"/>
            <a:ext cx="687402" cy="404025"/>
            <a:chOff x="1871277" y="1576300"/>
            <a:chExt cx="1128371" cy="437861"/>
          </a:xfrm>
        </p:grpSpPr>
        <p:sp>
          <p:nvSpPr>
            <p:cNvPr id="199" name="Oval 19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Oval 20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1" name="Straight Connector 220"/>
            <p:cNvCxnSpPr>
              <a:endCxn id="20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327"/>
          <p:cNvGrpSpPr>
            <a:grpSpLocks/>
          </p:cNvGrpSpPr>
          <p:nvPr/>
        </p:nvGrpSpPr>
        <p:grpSpPr bwMode="auto">
          <a:xfrm>
            <a:off x="5058062" y="3389523"/>
            <a:ext cx="687402" cy="404025"/>
            <a:chOff x="1871277" y="1576300"/>
            <a:chExt cx="1128371" cy="437861"/>
          </a:xfrm>
        </p:grpSpPr>
        <p:sp>
          <p:nvSpPr>
            <p:cNvPr id="230" name="Oval 229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3" name="Freeform 232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Freeform 234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Freeform 235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Freeform 23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0" name="Straight Connector 239"/>
            <p:cNvCxnSpPr>
              <a:endCxn id="23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327"/>
          <p:cNvGrpSpPr>
            <a:grpSpLocks/>
          </p:cNvGrpSpPr>
          <p:nvPr/>
        </p:nvGrpSpPr>
        <p:grpSpPr bwMode="auto">
          <a:xfrm>
            <a:off x="9194251" y="3394870"/>
            <a:ext cx="687402" cy="404025"/>
            <a:chOff x="1871277" y="1576300"/>
            <a:chExt cx="1128371" cy="437861"/>
          </a:xfrm>
        </p:grpSpPr>
        <p:sp>
          <p:nvSpPr>
            <p:cNvPr id="245" name="Oval 244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Freeform 24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Freeform 269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Freeform 27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9" name="Straight Connector 278"/>
            <p:cNvCxnSpPr>
              <a:endCxn id="248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327"/>
          <p:cNvGrpSpPr>
            <a:grpSpLocks/>
          </p:cNvGrpSpPr>
          <p:nvPr/>
        </p:nvGrpSpPr>
        <p:grpSpPr bwMode="auto">
          <a:xfrm>
            <a:off x="8049914" y="4937585"/>
            <a:ext cx="687402" cy="404025"/>
            <a:chOff x="1871277" y="1576300"/>
            <a:chExt cx="1128371" cy="437861"/>
          </a:xfrm>
        </p:grpSpPr>
        <p:sp>
          <p:nvSpPr>
            <p:cNvPr id="282" name="Oval 281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" name="Freeform 28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7" name="Freeform 286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8" name="Freeform 28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9" name="Straight Connector 288"/>
            <p:cNvCxnSpPr>
              <a:endCxn id="28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5.7 SNMP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6" y="941832"/>
            <a:ext cx="3972409" cy="11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Routing</a:t>
            </a:r>
            <a:r>
              <a:rPr lang="en-US" altLang="ja-JP" sz="4000" dirty="0"/>
              <a:t> protocols</a:t>
            </a:r>
            <a:endParaRPr lang="en-US" dirty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6261" y="1363820"/>
            <a:ext cx="7353300" cy="4274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CC0000"/>
                </a:solidFill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"good" 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path: sequence of routers packets will traverse in going from given initial source host to given final destination host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"good": least "cost", "fastest", "least congested"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routing: a "top-10" networking challenge!</a:t>
            </a:r>
            <a:endParaRPr lang="en-US" sz="3200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615464"/>
            <a:ext cx="7820099" cy="14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243408"/>
            <a:ext cx="814305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/>
              <a:t>SNMP protocol: message types</a:t>
            </a:r>
          </a:p>
        </p:txBody>
      </p:sp>
      <p:sp>
        <p:nvSpPr>
          <p:cNvPr id="67699" name="Text Box 115"/>
          <p:cNvSpPr txBox="1">
            <a:spLocks noChangeArrowheads="1"/>
          </p:cNvSpPr>
          <p:nvPr/>
        </p:nvSpPr>
        <p:spPr bwMode="auto">
          <a:xfrm>
            <a:off x="2608715" y="1451644"/>
            <a:ext cx="18902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GetRequest</a:t>
            </a:r>
          </a:p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GetNextRequest</a:t>
            </a:r>
          </a:p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GetBulkRequest</a:t>
            </a:r>
          </a:p>
        </p:txBody>
      </p:sp>
      <p:sp>
        <p:nvSpPr>
          <p:cNvPr id="67700" name="Text Box 116"/>
          <p:cNvSpPr txBox="1">
            <a:spLocks noChangeArrowheads="1"/>
          </p:cNvSpPr>
          <p:nvPr/>
        </p:nvSpPr>
        <p:spPr bwMode="auto">
          <a:xfrm>
            <a:off x="4977732" y="1616745"/>
            <a:ext cx="4816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manager-to-agent: </a:t>
            </a:r>
            <a:r>
              <a:rPr lang="en-US" altLang="ja-JP" dirty="0" smtClean="0">
                <a:solidFill>
                  <a:srgbClr val="000099"/>
                </a:solidFill>
                <a:latin typeface="Arial"/>
                <a:cs typeface="Arial"/>
              </a:rPr>
              <a:t>"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get </a:t>
            </a: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me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data</a:t>
            </a:r>
            <a:r>
              <a:rPr lang="en-US" altLang="ja-JP" dirty="0" smtClean="0">
                <a:solidFill>
                  <a:srgbClr val="000099"/>
                </a:solidFill>
                <a:latin typeface="Arial"/>
                <a:cs typeface="Arial"/>
              </a:rPr>
              <a:t>"</a:t>
            </a:r>
            <a:endParaRPr lang="en-US" dirty="0">
              <a:solidFill>
                <a:srgbClr val="000099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(data instance, next data in list, block of data)</a:t>
            </a:r>
          </a:p>
        </p:txBody>
      </p:sp>
      <p:sp>
        <p:nvSpPr>
          <p:cNvPr id="67702" name="Text Box 118"/>
          <p:cNvSpPr txBox="1">
            <a:spLocks noChangeArrowheads="1"/>
          </p:cNvSpPr>
          <p:nvPr/>
        </p:nvSpPr>
        <p:spPr bwMode="auto">
          <a:xfrm>
            <a:off x="2092325" y="910308"/>
            <a:ext cx="2419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cs typeface="Arial"/>
              </a:rPr>
              <a:t>Message type</a:t>
            </a:r>
            <a:endParaRPr lang="en-US" sz="28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5138738" y="908720"/>
            <a:ext cx="1562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lang="en-US" sz="28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67704" name="Line 120"/>
          <p:cNvSpPr>
            <a:spLocks noChangeShapeType="1"/>
          </p:cNvSpPr>
          <p:nvPr/>
        </p:nvSpPr>
        <p:spPr bwMode="auto">
          <a:xfrm>
            <a:off x="2854325" y="2726407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885950" y="2870869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InformRequest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5061786" y="2885157"/>
            <a:ext cx="4508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manager-to-manager: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here</a:t>
            </a:r>
            <a:r>
              <a:rPr lang="en-US" altLang="ja-JP" dirty="0" smtClean="0">
                <a:solidFill>
                  <a:srgbClr val="000099"/>
                </a:solidFill>
                <a:latin typeface="Arial"/>
                <a:cs typeface="Arial"/>
              </a:rPr>
              <a:t>'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s </a:t>
            </a: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MIB value</a:t>
            </a:r>
          </a:p>
        </p:txBody>
      </p:sp>
      <p:sp>
        <p:nvSpPr>
          <p:cNvPr id="67707" name="Line 123"/>
          <p:cNvSpPr>
            <a:spLocks noChangeShapeType="1"/>
          </p:cNvSpPr>
          <p:nvPr/>
        </p:nvSpPr>
        <p:spPr bwMode="auto">
          <a:xfrm>
            <a:off x="2887664" y="3442369"/>
            <a:ext cx="53736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941513" y="3531269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SetRequest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5081923" y="3566863"/>
            <a:ext cx="4273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manager-to-agent: set MIB value</a:t>
            </a:r>
          </a:p>
        </p:txBody>
      </p:sp>
      <p:sp>
        <p:nvSpPr>
          <p:cNvPr id="67710" name="Line 126"/>
          <p:cNvSpPr>
            <a:spLocks noChangeShapeType="1"/>
          </p:cNvSpPr>
          <p:nvPr/>
        </p:nvSpPr>
        <p:spPr bwMode="auto">
          <a:xfrm>
            <a:off x="2851150" y="4136107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67711" name="Text Box 127"/>
          <p:cNvSpPr txBox="1">
            <a:spLocks noChangeArrowheads="1"/>
          </p:cNvSpPr>
          <p:nvPr/>
        </p:nvSpPr>
        <p:spPr bwMode="auto">
          <a:xfrm>
            <a:off x="1919288" y="4320257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Response</a:t>
            </a:r>
          </a:p>
        </p:txBody>
      </p:sp>
      <p:sp>
        <p:nvSpPr>
          <p:cNvPr id="67712" name="Text Box 128"/>
          <p:cNvSpPr txBox="1">
            <a:spLocks noChangeArrowheads="1"/>
          </p:cNvSpPr>
          <p:nvPr/>
        </p:nvSpPr>
        <p:spPr bwMode="auto">
          <a:xfrm>
            <a:off x="5040314" y="4223420"/>
            <a:ext cx="42373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Agent-to-manager: value, response to </a:t>
            </a:r>
          </a:p>
          <a:p>
            <a:pPr algn="l"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Request</a:t>
            </a:r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2911475" y="5052094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67714" name="Text Box 130"/>
          <p:cNvSpPr txBox="1">
            <a:spLocks noChangeArrowheads="1"/>
          </p:cNvSpPr>
          <p:nvPr/>
        </p:nvSpPr>
        <p:spPr bwMode="auto">
          <a:xfrm>
            <a:off x="1935163" y="5198144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Trap</a:t>
            </a:r>
          </a:p>
        </p:txBody>
      </p:sp>
      <p:sp>
        <p:nvSpPr>
          <p:cNvPr id="67715" name="Line 131"/>
          <p:cNvSpPr>
            <a:spLocks noChangeShapeType="1"/>
          </p:cNvSpPr>
          <p:nvPr/>
        </p:nvSpPr>
        <p:spPr bwMode="auto">
          <a:xfrm>
            <a:off x="4803775" y="836712"/>
            <a:ext cx="0" cy="49641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6" name="Text Box 132"/>
          <p:cNvSpPr txBox="1">
            <a:spLocks noChangeArrowheads="1"/>
          </p:cNvSpPr>
          <p:nvPr/>
        </p:nvSpPr>
        <p:spPr bwMode="auto">
          <a:xfrm>
            <a:off x="5029201" y="5187033"/>
            <a:ext cx="4792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Agent-to-manager: inform manager</a:t>
            </a:r>
          </a:p>
          <a:p>
            <a:pPr algn="l"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of exceptional event</a:t>
            </a:r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5.7 SNMP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5928" y="6049756"/>
            <a:ext cx="8088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</a:rPr>
              <a:t>SNMP operates in the application </a:t>
            </a:r>
            <a:r>
              <a:rPr lang="en-US" altLang="zh-CN" sz="1600" dirty="0" smtClean="0">
                <a:solidFill>
                  <a:srgbClr val="0000FF"/>
                </a:solidFill>
              </a:rPr>
              <a:t>layer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SNMP </a:t>
            </a:r>
            <a:r>
              <a:rPr lang="en-US" altLang="zh-CN" sz="1600" dirty="0">
                <a:solidFill>
                  <a:srgbClr val="0000FF"/>
                </a:solidFill>
              </a:rPr>
              <a:t>messages are transported via </a:t>
            </a:r>
            <a:r>
              <a:rPr lang="en-US" altLang="zh-CN" sz="1600" dirty="0" smtClean="0">
                <a:solidFill>
                  <a:srgbClr val="0000FF"/>
                </a:solidFill>
              </a:rPr>
              <a:t>UDP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7842" y="98690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protocol data </a:t>
            </a:r>
            <a:r>
              <a:rPr lang="en-US" altLang="zh-CN" dirty="0" smtClean="0">
                <a:solidFill>
                  <a:srgbClr val="0000FF"/>
                </a:solidFill>
              </a:rPr>
              <a:t>unit — PDU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39" y="897360"/>
            <a:ext cx="8476555" cy="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839" y="155658"/>
            <a:ext cx="8476555" cy="835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/>
              <a:t>SNMP protocol: message formats</a:t>
            </a:r>
          </a:p>
        </p:txBody>
      </p:sp>
      <p:sp>
        <p:nvSpPr>
          <p:cNvPr id="60421" name="Rectangle 1"/>
          <p:cNvSpPr>
            <a:spLocks noChangeArrowheads="1"/>
          </p:cNvSpPr>
          <p:nvPr/>
        </p:nvSpPr>
        <p:spPr bwMode="auto">
          <a:xfrm>
            <a:off x="2463393" y="1751775"/>
            <a:ext cx="6943725" cy="1004888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9" name="Straight Connector 3"/>
          <p:cNvCxnSpPr>
            <a:cxnSpLocks noChangeShapeType="1"/>
          </p:cNvCxnSpPr>
          <p:nvPr/>
        </p:nvCxnSpPr>
        <p:spPr bwMode="auto">
          <a:xfrm>
            <a:off x="3380967" y="1756538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23" name="TextBox 39"/>
          <p:cNvSpPr txBox="1">
            <a:spLocks noChangeArrowheads="1"/>
          </p:cNvSpPr>
          <p:nvPr/>
        </p:nvSpPr>
        <p:spPr bwMode="auto">
          <a:xfrm>
            <a:off x="8910229" y="2110551"/>
            <a:ext cx="4475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24" name="TextBox 40"/>
          <p:cNvSpPr txBox="1">
            <a:spLocks noChangeArrowheads="1"/>
          </p:cNvSpPr>
          <p:nvPr/>
        </p:nvSpPr>
        <p:spPr bwMode="auto">
          <a:xfrm>
            <a:off x="2676117" y="1778764"/>
            <a:ext cx="58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(0-3)</a:t>
            </a:r>
          </a:p>
        </p:txBody>
      </p:sp>
      <p:cxnSp>
        <p:nvCxnSpPr>
          <p:cNvPr id="20" name="Straight Connector 3"/>
          <p:cNvCxnSpPr>
            <a:cxnSpLocks noChangeShapeType="1"/>
          </p:cNvCxnSpPr>
          <p:nvPr/>
        </p:nvCxnSpPr>
        <p:spPr bwMode="auto">
          <a:xfrm>
            <a:off x="4274729" y="174383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3"/>
          <p:cNvCxnSpPr>
            <a:cxnSpLocks noChangeShapeType="1"/>
          </p:cNvCxnSpPr>
          <p:nvPr/>
        </p:nvCxnSpPr>
        <p:spPr bwMode="auto">
          <a:xfrm>
            <a:off x="5168492" y="17359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3"/>
          <p:cNvCxnSpPr>
            <a:cxnSpLocks noChangeShapeType="1"/>
          </p:cNvCxnSpPr>
          <p:nvPr/>
        </p:nvCxnSpPr>
        <p:spPr bwMode="auto">
          <a:xfrm>
            <a:off x="6070192" y="1758126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3"/>
          <p:cNvCxnSpPr>
            <a:cxnSpLocks noChangeShapeType="1"/>
          </p:cNvCxnSpPr>
          <p:nvPr/>
        </p:nvCxnSpPr>
        <p:spPr bwMode="auto">
          <a:xfrm>
            <a:off x="6779804" y="175018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3"/>
          <p:cNvCxnSpPr>
            <a:cxnSpLocks noChangeShapeType="1"/>
          </p:cNvCxnSpPr>
          <p:nvPr/>
        </p:nvCxnSpPr>
        <p:spPr bwMode="auto">
          <a:xfrm>
            <a:off x="7502117" y="174225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3"/>
          <p:cNvCxnSpPr>
            <a:cxnSpLocks noChangeShapeType="1"/>
          </p:cNvCxnSpPr>
          <p:nvPr/>
        </p:nvCxnSpPr>
        <p:spPr bwMode="auto">
          <a:xfrm>
            <a:off x="8205379" y="173431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3"/>
          <p:cNvCxnSpPr>
            <a:cxnSpLocks noChangeShapeType="1"/>
          </p:cNvCxnSpPr>
          <p:nvPr/>
        </p:nvCxnSpPr>
        <p:spPr bwMode="auto">
          <a:xfrm>
            <a:off x="8927692" y="17613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32" name="TextBox 40"/>
          <p:cNvSpPr txBox="1">
            <a:spLocks noChangeArrowheads="1"/>
          </p:cNvSpPr>
          <p:nvPr/>
        </p:nvSpPr>
        <p:spPr bwMode="auto">
          <a:xfrm>
            <a:off x="3382554" y="1926401"/>
            <a:ext cx="88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Request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ID</a:t>
            </a:r>
          </a:p>
        </p:txBody>
      </p:sp>
      <p:sp>
        <p:nvSpPr>
          <p:cNvPr id="60433" name="TextBox 40"/>
          <p:cNvSpPr txBox="1">
            <a:spLocks noChangeArrowheads="1"/>
          </p:cNvSpPr>
          <p:nvPr/>
        </p:nvSpPr>
        <p:spPr bwMode="auto">
          <a:xfrm>
            <a:off x="4366805" y="1781939"/>
            <a:ext cx="7207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Status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(0-5)</a:t>
            </a:r>
          </a:p>
        </p:txBody>
      </p:sp>
      <p:sp>
        <p:nvSpPr>
          <p:cNvPr id="60434" name="TextBox 40"/>
          <p:cNvSpPr txBox="1">
            <a:spLocks noChangeArrowheads="1"/>
          </p:cNvSpPr>
          <p:nvPr/>
        </p:nvSpPr>
        <p:spPr bwMode="auto">
          <a:xfrm>
            <a:off x="5298667" y="1929576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Index</a:t>
            </a:r>
          </a:p>
        </p:txBody>
      </p:sp>
      <p:sp>
        <p:nvSpPr>
          <p:cNvPr id="60435" name="TextBox 40"/>
          <p:cNvSpPr txBox="1">
            <a:spLocks noChangeArrowheads="1"/>
          </p:cNvSpPr>
          <p:nvPr/>
        </p:nvSpPr>
        <p:spPr bwMode="auto">
          <a:xfrm>
            <a:off x="6073367" y="206451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6" name="TextBox 40"/>
          <p:cNvSpPr txBox="1">
            <a:spLocks noChangeArrowheads="1"/>
          </p:cNvSpPr>
          <p:nvPr/>
        </p:nvSpPr>
        <p:spPr bwMode="auto">
          <a:xfrm>
            <a:off x="6813143" y="2074039"/>
            <a:ext cx="65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7" name="TextBox 40"/>
          <p:cNvSpPr txBox="1">
            <a:spLocks noChangeArrowheads="1"/>
          </p:cNvSpPr>
          <p:nvPr/>
        </p:nvSpPr>
        <p:spPr bwMode="auto">
          <a:xfrm>
            <a:off x="7508468" y="2074039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8" name="TextBox 40"/>
          <p:cNvSpPr txBox="1">
            <a:spLocks noChangeArrowheads="1"/>
          </p:cNvSpPr>
          <p:nvPr/>
        </p:nvSpPr>
        <p:spPr bwMode="auto">
          <a:xfrm>
            <a:off x="8241892" y="2083564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9" name="Rectangle 1"/>
          <p:cNvSpPr>
            <a:spLocks noChangeArrowheads="1"/>
          </p:cNvSpPr>
          <p:nvPr/>
        </p:nvSpPr>
        <p:spPr bwMode="auto">
          <a:xfrm>
            <a:off x="2426880" y="3267839"/>
            <a:ext cx="6943725" cy="1004887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59" name="Straight Connector 3"/>
          <p:cNvCxnSpPr>
            <a:cxnSpLocks noChangeShapeType="1"/>
          </p:cNvCxnSpPr>
          <p:nvPr/>
        </p:nvCxnSpPr>
        <p:spPr bwMode="auto">
          <a:xfrm>
            <a:off x="3344454" y="327418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41" name="TextBox 39"/>
          <p:cNvSpPr txBox="1">
            <a:spLocks noChangeArrowheads="1"/>
          </p:cNvSpPr>
          <p:nvPr/>
        </p:nvSpPr>
        <p:spPr bwMode="auto">
          <a:xfrm>
            <a:off x="8873717" y="3628201"/>
            <a:ext cx="4475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42" name="TextBox 40"/>
          <p:cNvSpPr txBox="1">
            <a:spLocks noChangeArrowheads="1"/>
          </p:cNvSpPr>
          <p:nvPr/>
        </p:nvSpPr>
        <p:spPr bwMode="auto">
          <a:xfrm>
            <a:off x="2639604" y="3296414"/>
            <a:ext cx="584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4</a:t>
            </a:r>
          </a:p>
        </p:txBody>
      </p:sp>
      <p:cxnSp>
        <p:nvCxnSpPr>
          <p:cNvPr id="62" name="Straight Connector 3"/>
          <p:cNvCxnSpPr>
            <a:cxnSpLocks noChangeShapeType="1"/>
          </p:cNvCxnSpPr>
          <p:nvPr/>
        </p:nvCxnSpPr>
        <p:spPr bwMode="auto">
          <a:xfrm>
            <a:off x="4238217" y="32599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3"/>
          <p:cNvCxnSpPr>
            <a:cxnSpLocks noChangeShapeType="1"/>
          </p:cNvCxnSpPr>
          <p:nvPr/>
        </p:nvCxnSpPr>
        <p:spPr bwMode="auto">
          <a:xfrm>
            <a:off x="4957354" y="3258313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Connector 3"/>
          <p:cNvCxnSpPr>
            <a:cxnSpLocks noChangeShapeType="1"/>
          </p:cNvCxnSpPr>
          <p:nvPr/>
        </p:nvCxnSpPr>
        <p:spPr bwMode="auto">
          <a:xfrm>
            <a:off x="5851117" y="326783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3"/>
          <p:cNvCxnSpPr>
            <a:cxnSpLocks noChangeShapeType="1"/>
          </p:cNvCxnSpPr>
          <p:nvPr/>
        </p:nvCxnSpPr>
        <p:spPr bwMode="auto">
          <a:xfrm>
            <a:off x="6703604" y="326625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Connector 3"/>
          <p:cNvCxnSpPr>
            <a:cxnSpLocks noChangeShapeType="1"/>
          </p:cNvCxnSpPr>
          <p:nvPr/>
        </p:nvCxnSpPr>
        <p:spPr bwMode="auto">
          <a:xfrm>
            <a:off x="7537042" y="325831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Connector 3"/>
          <p:cNvCxnSpPr>
            <a:cxnSpLocks noChangeShapeType="1"/>
          </p:cNvCxnSpPr>
          <p:nvPr/>
        </p:nvCxnSpPr>
        <p:spPr bwMode="auto">
          <a:xfrm>
            <a:off x="8246654" y="3244026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3"/>
          <p:cNvCxnSpPr>
            <a:cxnSpLocks noChangeShapeType="1"/>
          </p:cNvCxnSpPr>
          <p:nvPr/>
        </p:nvCxnSpPr>
        <p:spPr bwMode="auto">
          <a:xfrm>
            <a:off x="8897529" y="32726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50" name="TextBox 40"/>
          <p:cNvSpPr txBox="1">
            <a:spLocks noChangeArrowheads="1"/>
          </p:cNvSpPr>
          <p:nvPr/>
        </p:nvSpPr>
        <p:spPr bwMode="auto">
          <a:xfrm>
            <a:off x="3312704" y="3578989"/>
            <a:ext cx="954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latin typeface="Arial Narrow" charset="0"/>
                <a:cs typeface="Arial Narrow" charset="0"/>
              </a:rPr>
              <a:t>Enterprise</a:t>
            </a:r>
          </a:p>
        </p:txBody>
      </p:sp>
      <p:sp>
        <p:nvSpPr>
          <p:cNvPr id="60451" name="TextBox 40"/>
          <p:cNvSpPr txBox="1">
            <a:spLocks noChangeArrowheads="1"/>
          </p:cNvSpPr>
          <p:nvPr/>
        </p:nvSpPr>
        <p:spPr bwMode="auto">
          <a:xfrm>
            <a:off x="4273142" y="3453576"/>
            <a:ext cx="679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Agent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Addr</a:t>
            </a:r>
          </a:p>
        </p:txBody>
      </p:sp>
      <p:sp>
        <p:nvSpPr>
          <p:cNvPr id="60452" name="TextBox 40"/>
          <p:cNvSpPr txBox="1">
            <a:spLocks noChangeArrowheads="1"/>
          </p:cNvSpPr>
          <p:nvPr/>
        </p:nvSpPr>
        <p:spPr bwMode="auto">
          <a:xfrm>
            <a:off x="5087530" y="3317050"/>
            <a:ext cx="5953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Trap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(0-7)</a:t>
            </a:r>
          </a:p>
        </p:txBody>
      </p:sp>
      <p:sp>
        <p:nvSpPr>
          <p:cNvPr id="60453" name="TextBox 40"/>
          <p:cNvSpPr txBox="1">
            <a:spLocks noChangeArrowheads="1"/>
          </p:cNvSpPr>
          <p:nvPr/>
        </p:nvSpPr>
        <p:spPr bwMode="auto">
          <a:xfrm>
            <a:off x="5854293" y="3458338"/>
            <a:ext cx="847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Specific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code</a:t>
            </a:r>
          </a:p>
        </p:txBody>
      </p:sp>
      <p:sp>
        <p:nvSpPr>
          <p:cNvPr id="60454" name="TextBox 40"/>
          <p:cNvSpPr txBox="1">
            <a:spLocks noChangeArrowheads="1"/>
          </p:cNvSpPr>
          <p:nvPr/>
        </p:nvSpPr>
        <p:spPr bwMode="auto">
          <a:xfrm>
            <a:off x="6773454" y="3467863"/>
            <a:ext cx="70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Time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stamp</a:t>
            </a:r>
          </a:p>
        </p:txBody>
      </p:sp>
      <p:sp>
        <p:nvSpPr>
          <p:cNvPr id="60455" name="TextBox 40"/>
          <p:cNvSpPr txBox="1">
            <a:spLocks noChangeArrowheads="1"/>
          </p:cNvSpPr>
          <p:nvPr/>
        </p:nvSpPr>
        <p:spPr bwMode="auto">
          <a:xfrm>
            <a:off x="7556093" y="3591688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56" name="TextBox 40"/>
          <p:cNvSpPr txBox="1">
            <a:spLocks noChangeArrowheads="1"/>
          </p:cNvSpPr>
          <p:nvPr/>
        </p:nvSpPr>
        <p:spPr bwMode="auto">
          <a:xfrm>
            <a:off x="8237129" y="3601214"/>
            <a:ext cx="65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3360330" y="4482692"/>
            <a:ext cx="417036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7540218" y="4479517"/>
            <a:ext cx="181768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3355567" y="1537463"/>
            <a:ext cx="270986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057493" y="1553338"/>
            <a:ext cx="33099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1" name="TextBox 68612"/>
          <p:cNvSpPr txBox="1">
            <a:spLocks noChangeArrowheads="1"/>
          </p:cNvSpPr>
          <p:nvPr/>
        </p:nvSpPr>
        <p:spPr bwMode="auto">
          <a:xfrm>
            <a:off x="3925480" y="1345375"/>
            <a:ext cx="1711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  <a:latin typeface="Arial" charset="0"/>
                <a:cs typeface="Arial" charset="0"/>
              </a:rPr>
              <a:t>Get/set header</a:t>
            </a:r>
          </a:p>
        </p:txBody>
      </p:sp>
      <p:sp>
        <p:nvSpPr>
          <p:cNvPr id="60462" name="TextBox 85"/>
          <p:cNvSpPr txBox="1">
            <a:spLocks noChangeArrowheads="1"/>
          </p:cNvSpPr>
          <p:nvPr/>
        </p:nvSpPr>
        <p:spPr bwMode="auto">
          <a:xfrm>
            <a:off x="6628992" y="1342200"/>
            <a:ext cx="2157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  <a:latin typeface="Arial" charset="0"/>
                <a:cs typeface="Arial" charset="0"/>
              </a:rPr>
              <a:t>Variables to get/set</a:t>
            </a:r>
          </a:p>
        </p:txBody>
      </p:sp>
      <p:sp>
        <p:nvSpPr>
          <p:cNvPr id="60463" name="TextBox 87"/>
          <p:cNvSpPr txBox="1">
            <a:spLocks noChangeArrowheads="1"/>
          </p:cNvSpPr>
          <p:nvPr/>
        </p:nvSpPr>
        <p:spPr bwMode="auto">
          <a:xfrm>
            <a:off x="4770030" y="4290604"/>
            <a:ext cx="143351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  <a:latin typeface="Arial" charset="0"/>
                <a:cs typeface="Arial" charset="0"/>
              </a:rPr>
              <a:t>Trap header</a:t>
            </a:r>
          </a:p>
        </p:txBody>
      </p:sp>
      <p:sp>
        <p:nvSpPr>
          <p:cNvPr id="60464" name="TextBox 88"/>
          <p:cNvSpPr txBox="1">
            <a:spLocks noChangeArrowheads="1"/>
          </p:cNvSpPr>
          <p:nvPr/>
        </p:nvSpPr>
        <p:spPr bwMode="auto">
          <a:xfrm>
            <a:off x="7806918" y="4279493"/>
            <a:ext cx="10874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  <a:latin typeface="Arial" charset="0"/>
                <a:cs typeface="Arial" charset="0"/>
              </a:rPr>
              <a:t>Trap info</a:t>
            </a: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2437992" y="5083938"/>
            <a:ext cx="69326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6" name="TextBox 91"/>
          <p:cNvSpPr txBox="1">
            <a:spLocks noChangeArrowheads="1"/>
          </p:cNvSpPr>
          <p:nvPr/>
        </p:nvSpPr>
        <p:spPr bwMode="auto">
          <a:xfrm>
            <a:off x="5165318" y="4896614"/>
            <a:ext cx="13985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  <a:latin typeface="Arial" charset="0"/>
                <a:cs typeface="Arial" charset="0"/>
              </a:rPr>
              <a:t>SNMP PDU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9052" y="5708316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99"/>
                </a:solidFill>
              </a:rPr>
              <a:t>More on network management: </a:t>
            </a:r>
            <a:r>
              <a:rPr lang="en-US" dirty="0">
                <a:solidFill>
                  <a:srgbClr val="000099"/>
                </a:solidFill>
              </a:rPr>
              <a:t>see earlier editions of text!</a:t>
            </a:r>
          </a:p>
        </p:txBody>
      </p:sp>
      <p:sp>
        <p:nvSpPr>
          <p:cNvPr id="54" name="Rectangle 7"/>
          <p:cNvSpPr txBox="1">
            <a:spLocks noChangeArrowheads="1"/>
          </p:cNvSpPr>
          <p:nvPr/>
        </p:nvSpPr>
        <p:spPr>
          <a:xfrm>
            <a:off x="10488488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ea typeface="ＭＳ Ｐゴシック" charset="0"/>
              </a:rPr>
              <a:t>5.7 SNMP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39732" y="133247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PDU format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836712"/>
            <a:ext cx="3894583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summary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057401" y="1220841"/>
            <a:ext cx="6955988" cy="4288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CC0000"/>
                </a:solidFill>
              </a:rPr>
              <a:t>we've learned a lot!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 smtClean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 smtClean="0">
                <a:cs typeface="Gill Sans MT"/>
              </a:rPr>
              <a:t>logically centralized control (software defined networking)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traditional routing algorithms</a:t>
            </a:r>
          </a:p>
          <a:p>
            <a:pPr lvl="1">
              <a:defRPr/>
            </a:pPr>
            <a:r>
              <a:rPr lang="en-US" dirty="0" smtClean="0"/>
              <a:t>implementation in Internet: OSPF, BGP</a:t>
            </a:r>
          </a:p>
          <a:p>
            <a:pPr>
              <a:defRPr/>
            </a:pPr>
            <a:r>
              <a:rPr lang="en-US" dirty="0" smtClean="0"/>
              <a:t>SDN controllers</a:t>
            </a:r>
          </a:p>
          <a:p>
            <a:pPr lvl="1">
              <a:defRPr/>
            </a:pPr>
            <a:r>
              <a:rPr lang="en-US" dirty="0" smtClean="0"/>
              <a:t>implementation in practice: ODL, ONOS</a:t>
            </a:r>
          </a:p>
          <a:p>
            <a:pPr>
              <a:defRPr/>
            </a:pPr>
            <a:r>
              <a:rPr lang="en-US" dirty="0" smtClean="0"/>
              <a:t>Internet Control Message Protocol</a:t>
            </a:r>
          </a:p>
          <a:p>
            <a:pPr>
              <a:defRPr/>
            </a:pPr>
            <a:r>
              <a:rPr lang="en-US" dirty="0" smtClean="0"/>
              <a:t>network management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2" name="TextBox 1"/>
          <p:cNvSpPr txBox="1"/>
          <p:nvPr/>
        </p:nvSpPr>
        <p:spPr>
          <a:xfrm>
            <a:off x="2232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</a:rPr>
              <a:t>next stop:  link layer!</a:t>
            </a:r>
          </a:p>
        </p:txBody>
      </p:sp>
    </p:spTree>
    <p:extLst>
      <p:ext uri="{BB962C8B-B14F-4D97-AF65-F5344CB8AC3E}">
        <p14:creationId xmlns:p14="http://schemas.microsoft.com/office/powerpoint/2010/main" val="2264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330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TELNET</a:t>
            </a:r>
          </a:p>
        </p:txBody>
      </p:sp>
      <p:sp>
        <p:nvSpPr>
          <p:cNvPr id="4" name="矩形 3"/>
          <p:cNvSpPr/>
          <p:nvPr/>
        </p:nvSpPr>
        <p:spPr>
          <a:xfrm>
            <a:off x="2102448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HTTP</a:t>
            </a:r>
          </a:p>
        </p:txBody>
      </p:sp>
      <p:sp>
        <p:nvSpPr>
          <p:cNvPr id="5" name="矩形 4"/>
          <p:cNvSpPr/>
          <p:nvPr/>
        </p:nvSpPr>
        <p:spPr>
          <a:xfrm>
            <a:off x="3142680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FTP</a:t>
            </a:r>
          </a:p>
        </p:txBody>
      </p:sp>
      <p:sp>
        <p:nvSpPr>
          <p:cNvPr id="6" name="矩形 5"/>
          <p:cNvSpPr/>
          <p:nvPr/>
        </p:nvSpPr>
        <p:spPr>
          <a:xfrm>
            <a:off x="418291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SMTP</a:t>
            </a:r>
          </a:p>
        </p:txBody>
      </p:sp>
      <p:sp>
        <p:nvSpPr>
          <p:cNvPr id="7" name="矩形 6"/>
          <p:cNvSpPr/>
          <p:nvPr/>
        </p:nvSpPr>
        <p:spPr>
          <a:xfrm>
            <a:off x="6283691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DNS</a:t>
            </a:r>
          </a:p>
        </p:txBody>
      </p:sp>
      <p:sp>
        <p:nvSpPr>
          <p:cNvPr id="8" name="矩形 7"/>
          <p:cNvSpPr/>
          <p:nvPr/>
        </p:nvSpPr>
        <p:spPr>
          <a:xfrm>
            <a:off x="732646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RIP</a:t>
            </a:r>
          </a:p>
        </p:txBody>
      </p:sp>
      <p:sp>
        <p:nvSpPr>
          <p:cNvPr id="9" name="矩形 8"/>
          <p:cNvSpPr/>
          <p:nvPr/>
        </p:nvSpPr>
        <p:spPr>
          <a:xfrm>
            <a:off x="8370080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SNMP</a:t>
            </a:r>
          </a:p>
        </p:txBody>
      </p:sp>
      <p:sp>
        <p:nvSpPr>
          <p:cNvPr id="10" name="矩形 9"/>
          <p:cNvSpPr/>
          <p:nvPr/>
        </p:nvSpPr>
        <p:spPr>
          <a:xfrm>
            <a:off x="9413698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DHCP</a:t>
            </a:r>
          </a:p>
        </p:txBody>
      </p:sp>
      <p:sp>
        <p:nvSpPr>
          <p:cNvPr id="11" name="矩形 10"/>
          <p:cNvSpPr/>
          <p:nvPr/>
        </p:nvSpPr>
        <p:spPr>
          <a:xfrm>
            <a:off x="4182912" y="3086903"/>
            <a:ext cx="854023" cy="40035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TCP</a:t>
            </a:r>
          </a:p>
        </p:txBody>
      </p:sp>
      <p:sp>
        <p:nvSpPr>
          <p:cNvPr id="12" name="矩形 11"/>
          <p:cNvSpPr/>
          <p:nvPr/>
        </p:nvSpPr>
        <p:spPr>
          <a:xfrm>
            <a:off x="7326462" y="3086903"/>
            <a:ext cx="854023" cy="40035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UDP</a:t>
            </a:r>
          </a:p>
        </p:txBody>
      </p:sp>
      <p:sp>
        <p:nvSpPr>
          <p:cNvPr id="13" name="矩形 12"/>
          <p:cNvSpPr/>
          <p:nvPr/>
        </p:nvSpPr>
        <p:spPr>
          <a:xfrm>
            <a:off x="5233302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IP</a:t>
            </a:r>
          </a:p>
        </p:txBody>
      </p:sp>
      <p:sp>
        <p:nvSpPr>
          <p:cNvPr id="14" name="矩形 13"/>
          <p:cNvSpPr/>
          <p:nvPr/>
        </p:nvSpPr>
        <p:spPr>
          <a:xfrm>
            <a:off x="2685621" y="3885063"/>
            <a:ext cx="854023" cy="40035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ICMP</a:t>
            </a:r>
            <a:endParaRPr lang="en-US" altLang="zh-CN" sz="1599" dirty="0">
              <a:solidFill>
                <a:srgbClr val="FFFF00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5854" y="3885063"/>
            <a:ext cx="854023" cy="40035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OSPF</a:t>
            </a:r>
          </a:p>
        </p:txBody>
      </p:sp>
      <p:sp>
        <p:nvSpPr>
          <p:cNvPr id="16" name="矩形 15"/>
          <p:cNvSpPr/>
          <p:nvPr/>
        </p:nvSpPr>
        <p:spPr>
          <a:xfrm>
            <a:off x="6937116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ARP</a:t>
            </a:r>
          </a:p>
        </p:txBody>
      </p:sp>
      <p:sp>
        <p:nvSpPr>
          <p:cNvPr id="17" name="矩形 16"/>
          <p:cNvSpPr/>
          <p:nvPr/>
        </p:nvSpPr>
        <p:spPr>
          <a:xfrm>
            <a:off x="7979887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RARP</a:t>
            </a:r>
          </a:p>
        </p:txBody>
      </p:sp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2529883" y="2066138"/>
            <a:ext cx="1751213" cy="9979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0" name="直接箭头连接符 19"/>
          <p:cNvCxnSpPr>
            <a:stCxn id="5" idx="2"/>
          </p:cNvCxnSpPr>
          <p:nvPr/>
        </p:nvCxnSpPr>
        <p:spPr>
          <a:xfrm>
            <a:off x="3570114" y="2066138"/>
            <a:ext cx="837941" cy="9979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4610347" y="2066137"/>
            <a:ext cx="0" cy="10207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2" name="直接箭头连接符 21"/>
          <p:cNvCxnSpPr>
            <a:stCxn id="3" idx="2"/>
          </p:cNvCxnSpPr>
          <p:nvPr/>
        </p:nvCxnSpPr>
        <p:spPr>
          <a:xfrm flipH="1">
            <a:off x="4879504" y="2066138"/>
            <a:ext cx="781232" cy="104361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2"/>
          </p:cNvCxnSpPr>
          <p:nvPr/>
        </p:nvCxnSpPr>
        <p:spPr>
          <a:xfrm>
            <a:off x="6711126" y="2066138"/>
            <a:ext cx="771075" cy="1024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4" name="直接箭头连接符 23"/>
          <p:cNvCxnSpPr>
            <a:stCxn id="8" idx="2"/>
          </p:cNvCxnSpPr>
          <p:nvPr/>
        </p:nvCxnSpPr>
        <p:spPr>
          <a:xfrm flipH="1">
            <a:off x="7627783" y="2066138"/>
            <a:ext cx="126114" cy="1024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5" name="直接箭头连接符 24"/>
          <p:cNvCxnSpPr>
            <a:stCxn id="9" idx="2"/>
            <a:endCxn id="12" idx="0"/>
          </p:cNvCxnSpPr>
          <p:nvPr/>
        </p:nvCxnSpPr>
        <p:spPr>
          <a:xfrm flipH="1">
            <a:off x="7753897" y="2066137"/>
            <a:ext cx="1043618" cy="10207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 flipH="1">
            <a:off x="8072145" y="2066137"/>
            <a:ext cx="1768987" cy="10072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7" name="直接箭头连接符 26"/>
          <p:cNvCxnSpPr>
            <a:stCxn id="11" idx="2"/>
            <a:endCxn id="13" idx="0"/>
          </p:cNvCxnSpPr>
          <p:nvPr/>
        </p:nvCxnSpPr>
        <p:spPr>
          <a:xfrm>
            <a:off x="4610347" y="3487252"/>
            <a:ext cx="1050389" cy="10139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8" name="直接箭头连接符 27"/>
          <p:cNvCxnSpPr>
            <a:stCxn id="12" idx="2"/>
          </p:cNvCxnSpPr>
          <p:nvPr/>
        </p:nvCxnSpPr>
        <p:spPr>
          <a:xfrm flipH="1">
            <a:off x="5841020" y="3487252"/>
            <a:ext cx="1912876" cy="100045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9" name="直接箭头连接符 28"/>
          <p:cNvCxnSpPr>
            <a:endCxn id="13" idx="1"/>
          </p:cNvCxnSpPr>
          <p:nvPr/>
        </p:nvCxnSpPr>
        <p:spPr>
          <a:xfrm>
            <a:off x="4579876" y="4297262"/>
            <a:ext cx="653425" cy="40458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>
            <a:off x="3113056" y="4285413"/>
            <a:ext cx="2120246" cy="5560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31" name="直接连接符 30"/>
          <p:cNvCxnSpPr/>
          <p:nvPr/>
        </p:nvCxnSpPr>
        <p:spPr>
          <a:xfrm>
            <a:off x="490046" y="1340768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>
          <a:xfrm>
            <a:off x="490046" y="2588369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490046" y="3686157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>
          <a:xfrm>
            <a:off x="490046" y="5107272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473118" y="1799520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application 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368" y="2953171"/>
            <a:ext cx="162933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transport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3118" y="4285413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n</a:t>
            </a:r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etwork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8889" y="332656"/>
            <a:ext cx="565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060"/>
                </a:solidFill>
                <a:latin typeface="Comic Sans MS" panose="030F0702030302020204" pitchFamily="66" charset="0"/>
                <a:ea typeface="微软雅黑" panose="020B0502040204020203" pitchFamily="34" charset="-122"/>
              </a:rPr>
              <a:t>The Internet Hourglass</a:t>
            </a:r>
            <a:endParaRPr lang="zh-CN" altLang="en-US" sz="3600" dirty="0">
              <a:solidFill>
                <a:srgbClr val="002060"/>
              </a:solidFill>
              <a:latin typeface="Comic Sans MS" panose="030F0702030302020204" pitchFamily="66" charset="0"/>
              <a:ea typeface="微软雅黑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3118" y="5508201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</a:t>
            </a:r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ink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21336" y="6309320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矩形 41"/>
          <p:cNvSpPr/>
          <p:nvPr/>
        </p:nvSpPr>
        <p:spPr>
          <a:xfrm>
            <a:off x="3176957" y="5663450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ethernet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2492" y="5645044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802.11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31410" y="5648982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SONET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10328" y="5663450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ATM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cxnSp>
        <p:nvCxnSpPr>
          <p:cNvPr id="46" name="直接箭头连接符 45"/>
          <p:cNvCxnSpPr>
            <a:stCxn id="42" idx="0"/>
            <a:endCxn id="13" idx="2"/>
          </p:cNvCxnSpPr>
          <p:nvPr/>
        </p:nvCxnSpPr>
        <p:spPr>
          <a:xfrm flipV="1">
            <a:off x="3603969" y="4901596"/>
            <a:ext cx="2056345" cy="7618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3" idx="0"/>
            <a:endCxn id="13" idx="2"/>
          </p:cNvCxnSpPr>
          <p:nvPr/>
        </p:nvCxnSpPr>
        <p:spPr>
          <a:xfrm flipV="1">
            <a:off x="4879504" y="4901596"/>
            <a:ext cx="780810" cy="7434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0" name="直接箭头连接符 49"/>
          <p:cNvCxnSpPr>
            <a:stCxn id="44" idx="0"/>
            <a:endCxn id="13" idx="2"/>
          </p:cNvCxnSpPr>
          <p:nvPr/>
        </p:nvCxnSpPr>
        <p:spPr>
          <a:xfrm flipH="1" flipV="1">
            <a:off x="5660314" y="4901596"/>
            <a:ext cx="498108" cy="74738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3" name="直接箭头连接符 52"/>
          <p:cNvCxnSpPr>
            <a:stCxn id="45" idx="0"/>
            <a:endCxn id="13" idx="2"/>
          </p:cNvCxnSpPr>
          <p:nvPr/>
        </p:nvCxnSpPr>
        <p:spPr>
          <a:xfrm flipH="1" flipV="1">
            <a:off x="5660314" y="4901596"/>
            <a:ext cx="1777026" cy="7618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8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8266900" y="1595373"/>
            <a:ext cx="1146798" cy="5352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609513" y="3789419"/>
            <a:ext cx="1146798" cy="5352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2513258" y="3809897"/>
            <a:ext cx="1146798" cy="5352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7171692" y="1614419"/>
            <a:ext cx="1146798" cy="5352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9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每章选做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道，该章教学完成后一周内提交，可以提前提交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15173</TotalTime>
  <Words>7718</Words>
  <Application>Microsoft Office PowerPoint</Application>
  <PresentationFormat>宽屏</PresentationFormat>
  <Paragraphs>1935</Paragraphs>
  <Slides>94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12" baseType="lpstr">
      <vt:lpstr>Gill Sans</vt:lpstr>
      <vt:lpstr>MS Mincho</vt:lpstr>
      <vt:lpstr>MS PGothic</vt:lpstr>
      <vt:lpstr>MS PGothic</vt:lpstr>
      <vt:lpstr>Stone Sans</vt:lpstr>
      <vt:lpstr>ZapfDingbats</vt:lpstr>
      <vt:lpstr>宋体</vt:lpstr>
      <vt:lpstr>微软雅黑</vt:lpstr>
      <vt:lpstr>Arial</vt:lpstr>
      <vt:lpstr>Arial Black</vt:lpstr>
      <vt:lpstr>Arial Narrow</vt:lpstr>
      <vt:lpstr>Calibri</vt:lpstr>
      <vt:lpstr>Comic Sans MS</vt:lpstr>
      <vt:lpstr>Gill Sans MT</vt:lpstr>
      <vt:lpstr>Times New Roman</vt:lpstr>
      <vt:lpstr>Wingdings</vt:lpstr>
      <vt:lpstr>INPAGE</vt:lpstr>
      <vt:lpstr>Clip</vt:lpstr>
      <vt:lpstr>Chapter 5 Network Layer: The Control Plane</vt:lpstr>
      <vt:lpstr>Chapter 5 Network Layer</vt:lpstr>
      <vt:lpstr>PowerPoint 演示文稿</vt:lpstr>
      <vt:lpstr>PowerPoint 演示文稿</vt:lpstr>
      <vt:lpstr>Network-layer functions</vt:lpstr>
      <vt:lpstr>PowerPoint 演示文稿</vt:lpstr>
      <vt:lpstr>PowerPoint 演示文稿</vt:lpstr>
      <vt:lpstr>PowerPoint 演示文稿</vt:lpstr>
      <vt:lpstr>Routing protocols</vt:lpstr>
      <vt:lpstr>Graph abstraction of the network</vt:lpstr>
      <vt:lpstr>Graph abstraction: costs</vt:lpstr>
      <vt:lpstr>Routing algorithm classification</vt:lpstr>
      <vt:lpstr>PowerPoint 演示文稿</vt:lpstr>
      <vt:lpstr>A link-state routing algorithm</vt:lpstr>
      <vt:lpstr>Dijsktra's algorithm</vt:lpstr>
      <vt:lpstr>Dijsktra's algorithm</vt:lpstr>
      <vt:lpstr>Dijsktra's algorithm</vt:lpstr>
      <vt:lpstr>PowerPoint 演示文稿</vt:lpstr>
      <vt:lpstr>Dijkstra's algorithm: another example</vt:lpstr>
      <vt:lpstr>Dijkstra's algorithm: example (2) </vt:lpstr>
      <vt:lpstr>Dijkstra's algorithm, discussion</vt:lpstr>
      <vt:lpstr>PowerPoint 演示文稿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演示文稿</vt:lpstr>
      <vt:lpstr>PowerPoint 演示文稿</vt:lpstr>
      <vt:lpstr>Distance vector: link cost changes</vt:lpstr>
      <vt:lpstr>Distance vector: link cost changes</vt:lpstr>
      <vt:lpstr>Distance vector: link cost changes</vt:lpstr>
      <vt:lpstr>Distance vector: link cost changes</vt:lpstr>
      <vt:lpstr>Distance vector: link cost changes</vt:lpstr>
      <vt:lpstr>Comparison of LS and DV algorithms</vt:lpstr>
      <vt:lpstr>PowerPoint 演示文稿</vt:lpstr>
      <vt:lpstr>Making routing scalable</vt:lpstr>
      <vt:lpstr>Internet approach to scalable routing</vt:lpstr>
      <vt:lpstr>Interconnected ASes</vt:lpstr>
      <vt:lpstr>Inter-AS tasks</vt:lpstr>
      <vt:lpstr>Intra-AS Routing</vt:lpstr>
      <vt:lpstr>OSPF (Open Shortest Path First)</vt:lpstr>
      <vt:lpstr>OSPF "advanced" features</vt:lpstr>
      <vt:lpstr>Hierarchical OSPF</vt:lpstr>
      <vt:lpstr>Hierarchical OSPF</vt:lpstr>
      <vt:lpstr>PowerPoint 演示文稿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</vt:lpstr>
      <vt:lpstr>BGP messages</vt:lpstr>
      <vt:lpstr>BGP, OSPF, forwarding table entries</vt:lpstr>
      <vt:lpstr>BGP, OSPF, forwarding table entries</vt:lpstr>
      <vt:lpstr>BGP route selection</vt:lpstr>
      <vt:lpstr>Hot Potato Routing</vt:lpstr>
      <vt:lpstr>BGP: achieving policy via advertisements</vt:lpstr>
      <vt:lpstr>BGP: achieving policy via advertisements</vt:lpstr>
      <vt:lpstr>Why different Intra-, Inter-AS routing 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Analogy: mainframe to PC evolution*</vt:lpstr>
      <vt:lpstr>Traffic engineering: difficult traditional routing</vt:lpstr>
      <vt:lpstr>Traffic engineering: difficult</vt:lpstr>
      <vt:lpstr>Traffic engineering: difficult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OpenFlow protocol</vt:lpstr>
      <vt:lpstr>OpenFlow: controller-to-switch messages</vt:lpstr>
      <vt:lpstr>OpenFlow: switch-to-controller messages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ICMP: internet control message protocol</vt:lpstr>
      <vt:lpstr>Traceroute and ICMP</vt:lpstr>
      <vt:lpstr>PowerPoint 演示文稿</vt:lpstr>
      <vt:lpstr>What is network management?</vt:lpstr>
      <vt:lpstr>Infrastructure for network management</vt:lpstr>
      <vt:lpstr>SNMP protocol</vt:lpstr>
      <vt:lpstr>SNMP protocol: message types</vt:lpstr>
      <vt:lpstr>SNMP protocol: message formats</vt:lpstr>
      <vt:lpstr>PowerPoint 演示文稿</vt:lpstr>
      <vt:lpstr>PowerPoint 演示文稿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797</cp:revision>
  <dcterms:created xsi:type="dcterms:W3CDTF">2015-05-07T17:29:00Z</dcterms:created>
  <dcterms:modified xsi:type="dcterms:W3CDTF">2019-04-16T07:58:26Z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