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0"/>
  </p:notesMasterIdLst>
  <p:handoutMasterIdLst>
    <p:handoutMasterId r:id="rId61"/>
  </p:handoutMasterIdLst>
  <p:sldIdLst>
    <p:sldId id="1894" r:id="rId2"/>
    <p:sldId id="1896" r:id="rId3"/>
    <p:sldId id="2000" r:id="rId4"/>
    <p:sldId id="2004" r:id="rId5"/>
    <p:sldId id="2001" r:id="rId6"/>
    <p:sldId id="2002" r:id="rId7"/>
    <p:sldId id="2003" r:id="rId8"/>
    <p:sldId id="2005" r:id="rId9"/>
    <p:sldId id="2007" r:id="rId10"/>
    <p:sldId id="2008" r:id="rId11"/>
    <p:sldId id="2009" r:id="rId12"/>
    <p:sldId id="2010" r:id="rId13"/>
    <p:sldId id="2011" r:id="rId14"/>
    <p:sldId id="2012" r:id="rId15"/>
    <p:sldId id="2013" r:id="rId16"/>
    <p:sldId id="2006" r:id="rId17"/>
    <p:sldId id="2014" r:id="rId18"/>
    <p:sldId id="2015" r:id="rId19"/>
    <p:sldId id="2016" r:id="rId20"/>
    <p:sldId id="2017" r:id="rId21"/>
    <p:sldId id="2053" r:id="rId22"/>
    <p:sldId id="2056" r:id="rId23"/>
    <p:sldId id="2057" r:id="rId24"/>
    <p:sldId id="2055" r:id="rId25"/>
    <p:sldId id="2054" r:id="rId26"/>
    <p:sldId id="2058" r:id="rId27"/>
    <p:sldId id="2021" r:id="rId28"/>
    <p:sldId id="2022" r:id="rId29"/>
    <p:sldId id="2023" r:id="rId30"/>
    <p:sldId id="2024" r:id="rId31"/>
    <p:sldId id="2026" r:id="rId32"/>
    <p:sldId id="2027" r:id="rId33"/>
    <p:sldId id="2028" r:id="rId34"/>
    <p:sldId id="2029" r:id="rId35"/>
    <p:sldId id="2030" r:id="rId36"/>
    <p:sldId id="2031" r:id="rId37"/>
    <p:sldId id="2032" r:id="rId38"/>
    <p:sldId id="2033" r:id="rId39"/>
    <p:sldId id="2034" r:id="rId40"/>
    <p:sldId id="2035" r:id="rId41"/>
    <p:sldId id="2036" r:id="rId42"/>
    <p:sldId id="2037" r:id="rId43"/>
    <p:sldId id="2038" r:id="rId44"/>
    <p:sldId id="2039" r:id="rId45"/>
    <p:sldId id="2040" r:id="rId46"/>
    <p:sldId id="2041" r:id="rId47"/>
    <p:sldId id="2042" r:id="rId48"/>
    <p:sldId id="2043" r:id="rId49"/>
    <p:sldId id="2044" r:id="rId50"/>
    <p:sldId id="2045" r:id="rId51"/>
    <p:sldId id="2046" r:id="rId52"/>
    <p:sldId id="2047" r:id="rId53"/>
    <p:sldId id="2048" r:id="rId54"/>
    <p:sldId id="2049" r:id="rId55"/>
    <p:sldId id="2050" r:id="rId56"/>
    <p:sldId id="2051" r:id="rId57"/>
    <p:sldId id="2052" r:id="rId58"/>
    <p:sldId id="1711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1894"/>
            <p14:sldId id="1896"/>
            <p14:sldId id="2000"/>
          </p14:sldIdLst>
        </p14:section>
        <p14:section name="3.1" id="{8A1B28B8-A12E-4221-A0F4-D6213374A2FF}">
          <p14:sldIdLst>
            <p14:sldId id="2004"/>
            <p14:sldId id="2001"/>
            <p14:sldId id="2002"/>
            <p14:sldId id="2003"/>
          </p14:sldIdLst>
        </p14:section>
        <p14:section name="3.2" id="{5EE811C3-7630-4E5E-815A-355B6345B305}">
          <p14:sldIdLst>
            <p14:sldId id="2005"/>
            <p14:sldId id="2007"/>
            <p14:sldId id="2008"/>
            <p14:sldId id="2009"/>
            <p14:sldId id="2010"/>
            <p14:sldId id="2011"/>
            <p14:sldId id="2012"/>
            <p14:sldId id="2013"/>
          </p14:sldIdLst>
        </p14:section>
        <p14:section name="3.3" id="{0B844C94-7041-4417-99DD-3B5C7358E985}">
          <p14:sldIdLst>
            <p14:sldId id="2006"/>
            <p14:sldId id="2014"/>
            <p14:sldId id="2015"/>
            <p14:sldId id="2016"/>
            <p14:sldId id="2017"/>
          </p14:sldIdLst>
        </p14:section>
        <p14:section name="3.4" id="{0F145D18-C7B6-4942-9A8F-4717B9FA0203}">
          <p14:sldIdLst>
            <p14:sldId id="2053"/>
            <p14:sldId id="2056"/>
            <p14:sldId id="2057"/>
            <p14:sldId id="2055"/>
            <p14:sldId id="2054"/>
            <p14:sldId id="2058"/>
            <p14:sldId id="2021"/>
            <p14:sldId id="2022"/>
            <p14:sldId id="2023"/>
            <p14:sldId id="2024"/>
            <p14:sldId id="2026"/>
            <p14:sldId id="2027"/>
            <p14:sldId id="2028"/>
            <p14:sldId id="2029"/>
            <p14:sldId id="2030"/>
            <p14:sldId id="2031"/>
            <p14:sldId id="2032"/>
            <p14:sldId id="2033"/>
            <p14:sldId id="2034"/>
            <p14:sldId id="2035"/>
            <p14:sldId id="2036"/>
            <p14:sldId id="2037"/>
            <p14:sldId id="2038"/>
            <p14:sldId id="2039"/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2049"/>
            <p14:sldId id="2050"/>
            <p14:sldId id="2051"/>
            <p14:sldId id="2052"/>
          </p14:sldIdLst>
        </p14:section>
        <p14:section name="summary" id="{0DDBEC4D-E5B1-4326-8077-64B515A6CBE4}">
          <p14:sldIdLst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C6CC"/>
    <a:srgbClr val="000099"/>
    <a:srgbClr val="0000FF"/>
    <a:srgbClr val="FF6600"/>
    <a:srgbClr val="242D3C"/>
    <a:srgbClr val="FFD85C"/>
    <a:srgbClr val="FFBA32"/>
    <a:srgbClr val="FFFFFF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4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21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6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68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8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2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206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7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SNMP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simple network management</a:t>
            </a:r>
            <a:r>
              <a:rPr lang="en-US" altLang="zh-CN" baseline="0" dirty="0" smtClean="0"/>
              <a:t> protocol, application layer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3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E7221E-3CC2-409C-B2D7-F5954C40F460}" type="slidenum">
              <a:rPr lang="en-US" altLang="zh-CN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Kurose and Ross forgot to say </a:t>
            </a:r>
            <a:r>
              <a:rPr lang="en-US" dirty="0" smtClean="0">
                <a:latin typeface="Times New Roman" charset="0"/>
                <a:ea typeface="ＭＳ Ｐゴシック" charset="0"/>
                <a:cs typeface="+mn-cs"/>
              </a:rPr>
              <a:t>anything </a:t>
            </a:r>
            <a:r>
              <a:rPr lang="en-US" dirty="0">
                <a:latin typeface="Times New Roman" charset="0"/>
                <a:ea typeface="ＭＳ Ｐゴシック" charset="0"/>
                <a:cs typeface="+mn-cs"/>
              </a:rPr>
              <a:t>about wrapping the carry and adding it to low order </a:t>
            </a:r>
            <a:r>
              <a:rPr lang="en-US" dirty="0" smtClean="0">
                <a:latin typeface="Times New Roman" charset="0"/>
                <a:ea typeface="ＭＳ Ｐゴシック" charset="0"/>
                <a:cs typeface="+mn-cs"/>
              </a:rPr>
              <a:t>bit</a:t>
            </a:r>
          </a:p>
          <a:p>
            <a:pPr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+mn-cs"/>
              </a:rPr>
              <a:t> wrapped around4</a:t>
            </a:r>
            <a:endParaRPr lang="en-US" dirty="0">
              <a:latin typeface="Times New Roman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7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FF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FF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FF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01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FF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FF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FF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FF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FF"/>
                </a:solidFill>
              </a:defRPr>
            </a:lvl1pPr>
            <a:lvl2pPr>
              <a:defRPr sz="1800">
                <a:solidFill>
                  <a:srgbClr val="0000FF"/>
                </a:solidFill>
              </a:defRPr>
            </a:lvl2pPr>
            <a:lvl3pPr>
              <a:defRPr sz="1600">
                <a:solidFill>
                  <a:srgbClr val="0000FF"/>
                </a:solidFill>
              </a:defRPr>
            </a:lvl3pPr>
            <a:lvl4pPr>
              <a:defRPr sz="1400">
                <a:solidFill>
                  <a:srgbClr val="0000FF"/>
                </a:solidFill>
              </a:defRPr>
            </a:lvl4pPr>
            <a:lvl5pPr>
              <a:defRPr sz="1400">
                <a:solidFill>
                  <a:srgbClr val="0000F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FF"/>
                </a:solidFill>
              </a:defRPr>
            </a:lvl1pPr>
            <a:lvl2pPr>
              <a:defRPr sz="2400">
                <a:solidFill>
                  <a:srgbClr val="0000FF"/>
                </a:solidFill>
              </a:defRPr>
            </a:lvl2pPr>
            <a:lvl3pPr>
              <a:defRPr sz="2000">
                <a:solidFill>
                  <a:srgbClr val="0000FF"/>
                </a:solidFill>
              </a:defRPr>
            </a:lvl3pPr>
            <a:lvl4pPr>
              <a:defRPr sz="1800">
                <a:solidFill>
                  <a:srgbClr val="0000FF"/>
                </a:solidFill>
              </a:defRPr>
            </a:lvl4pPr>
            <a:lvl5pPr>
              <a:defRPr sz="1800">
                <a:solidFill>
                  <a:srgbClr val="0000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2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232248"/>
          </a:xfrm>
        </p:spPr>
        <p:txBody>
          <a:bodyPr>
            <a:noAutofit/>
          </a:bodyPr>
          <a:lstStyle/>
          <a:p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Chapter </a:t>
            </a: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3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Transport Layer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8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62819"/>
            <a:ext cx="6476998" cy="11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75"/>
          <p:cNvSpPr>
            <a:spLocks noChangeArrowheads="1"/>
          </p:cNvSpPr>
          <p:nvPr/>
        </p:nvSpPr>
        <p:spPr bwMode="auto">
          <a:xfrm>
            <a:off x="6867526" y="2000250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2" name="Rectangle 65"/>
          <p:cNvSpPr>
            <a:spLocks noChangeArrowheads="1"/>
          </p:cNvSpPr>
          <p:nvPr/>
        </p:nvSpPr>
        <p:spPr bwMode="auto">
          <a:xfrm>
            <a:off x="6791326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3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How demultiplexing works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9224" name="Rectangle 23"/>
          <p:cNvSpPr>
            <a:spLocks noGrp="1" noChangeArrowheads="1"/>
          </p:cNvSpPr>
          <p:nvPr>
            <p:ph type="body" sz="half" idx="1"/>
          </p:nvPr>
        </p:nvSpPr>
        <p:spPr>
          <a:xfrm>
            <a:off x="1508124" y="1827874"/>
            <a:ext cx="4875908" cy="3372776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host receives IP datagrams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datagram has source IP address, destination IP address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datagram carries one transport-layer segment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each segment has source, destination port number 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host uses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IP addresses &amp; port numbers</a:t>
            </a:r>
            <a:r>
              <a:rPr lang="en-US" dirty="0"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sp>
        <p:nvSpPr>
          <p:cNvPr id="9225" name="Text Box 63"/>
          <p:cNvSpPr txBox="1">
            <a:spLocks noChangeArrowheads="1"/>
          </p:cNvSpPr>
          <p:nvPr/>
        </p:nvSpPr>
        <p:spPr bwMode="auto">
          <a:xfrm>
            <a:off x="6831014" y="2108201"/>
            <a:ext cx="1563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source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6" name="Text Box 64"/>
          <p:cNvSpPr txBox="1">
            <a:spLocks noChangeArrowheads="1"/>
          </p:cNvSpPr>
          <p:nvPr/>
        </p:nvSpPr>
        <p:spPr bwMode="auto">
          <a:xfrm>
            <a:off x="8616950" y="2108201"/>
            <a:ext cx="1328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dest port #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9227" name="Line 66"/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8" name="Line 68"/>
          <p:cNvSpPr>
            <a:spLocks noChangeShapeType="1"/>
          </p:cNvSpPr>
          <p:nvPr/>
        </p:nvSpPr>
        <p:spPr bwMode="auto">
          <a:xfrm flipV="1">
            <a:off x="6791326" y="348615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29" name="Line 69"/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0" name="Text Box 70"/>
          <p:cNvSpPr txBox="1">
            <a:spLocks noChangeArrowheads="1"/>
          </p:cNvSpPr>
          <p:nvPr/>
        </p:nvSpPr>
        <p:spPr bwMode="auto">
          <a:xfrm>
            <a:off x="7974013" y="16557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32 bits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9231" name="Line 71"/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2" name="Line 72"/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33" name="Text Box 73"/>
          <p:cNvSpPr txBox="1">
            <a:spLocks noChangeArrowheads="1"/>
          </p:cNvSpPr>
          <p:nvPr/>
        </p:nvSpPr>
        <p:spPr bwMode="auto">
          <a:xfrm>
            <a:off x="7685088" y="3816351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application</a:t>
            </a:r>
          </a:p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data </a:t>
            </a:r>
          </a:p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(payload)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9234" name="Text Box 74"/>
          <p:cNvSpPr txBox="1">
            <a:spLocks noChangeArrowheads="1"/>
          </p:cNvSpPr>
          <p:nvPr/>
        </p:nvSpPr>
        <p:spPr bwMode="auto">
          <a:xfrm>
            <a:off x="7300913" y="2849564"/>
            <a:ext cx="22907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other header fields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9235" name="Text Box 76"/>
          <p:cNvSpPr txBox="1">
            <a:spLocks noChangeArrowheads="1"/>
          </p:cNvSpPr>
          <p:nvPr/>
        </p:nvSpPr>
        <p:spPr bwMode="auto">
          <a:xfrm>
            <a:off x="7004050" y="5380039"/>
            <a:ext cx="306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TCP/UDP segment format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3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027575"/>
            <a:ext cx="5963642" cy="9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1860550" y="1460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7448" y="1412776"/>
            <a:ext cx="4940300" cy="1858963"/>
          </a:xfrm>
        </p:spPr>
        <p:txBody>
          <a:bodyPr/>
          <a:lstStyle/>
          <a:p>
            <a:pPr marL="514350" indent="-457200">
              <a:defRPr/>
            </a:pPr>
            <a:r>
              <a:rPr lang="en-US" i="1" dirty="0">
                <a:ea typeface="ＭＳ Ｐゴシック" charset="0"/>
                <a:cs typeface="+mn-cs"/>
              </a:rPr>
              <a:t>recall:</a:t>
            </a:r>
            <a:r>
              <a:rPr lang="en-US" dirty="0">
                <a:ea typeface="ＭＳ Ｐゴシック" charset="0"/>
                <a:cs typeface="+mn-cs"/>
              </a:rPr>
              <a:t> created socket has host-local port #:</a:t>
            </a:r>
          </a:p>
          <a:p>
            <a:pPr marL="347663" indent="-290513">
              <a:buNone/>
              <a:defRPr/>
            </a:pPr>
            <a:r>
              <a:rPr lang="en-US" sz="2000" b="1" dirty="0">
                <a:latin typeface="Courier New" charset="0"/>
                <a:ea typeface="ＭＳ Ｐゴシック" charset="0"/>
              </a:rPr>
              <a:t> 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 mySocket1        = new </a:t>
            </a:r>
            <a:r>
              <a:rPr lang="en-US" sz="20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2000" b="1" dirty="0">
                <a:latin typeface="Courier New" charset="0"/>
                <a:ea typeface="ＭＳ Ｐゴシック" charset="0"/>
              </a:rPr>
              <a:t>(</a:t>
            </a:r>
            <a:r>
              <a:rPr lang="en-US" sz="2000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12534</a:t>
            </a:r>
            <a:r>
              <a:rPr lang="en-US" sz="2000" b="1" dirty="0">
                <a:latin typeface="Courier New" charset="0"/>
                <a:ea typeface="ＭＳ Ｐゴシック" charset="0"/>
              </a:rPr>
              <a:t>);</a:t>
            </a:r>
          </a:p>
          <a:p>
            <a:pPr marL="347663" indent="-290513"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240745" name="Rectangle 105"/>
          <p:cNvSpPr>
            <a:spLocks noGrp="1" noChangeArrowheads="1"/>
          </p:cNvSpPr>
          <p:nvPr>
            <p:ph type="body" sz="half" idx="2"/>
          </p:nvPr>
        </p:nvSpPr>
        <p:spPr>
          <a:xfrm>
            <a:off x="1549152" y="3861048"/>
            <a:ext cx="4114800" cy="2368550"/>
          </a:xfrm>
        </p:spPr>
        <p:txBody>
          <a:bodyPr>
            <a:normAutofit fontScale="92500"/>
          </a:bodyPr>
          <a:lstStyle/>
          <a:p>
            <a:pPr marL="514350" indent="-457200">
              <a:defRPr/>
            </a:pPr>
            <a:r>
              <a:rPr lang="en-US" dirty="0">
                <a:ea typeface="ＭＳ Ｐゴシック" charset="0"/>
                <a:cs typeface="+mn-cs"/>
              </a:rPr>
              <a:t>when host receives UDP segment:</a:t>
            </a:r>
            <a:endParaRPr lang="en-US" sz="3000" i="1" dirty="0">
              <a:ea typeface="ＭＳ Ｐゴシック" charset="0"/>
            </a:endParaRP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checks destination port # in segment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directs UDP segment to socket with that port #</a:t>
            </a:r>
          </a:p>
        </p:txBody>
      </p:sp>
      <p:sp>
        <p:nvSpPr>
          <p:cNvPr id="10248" name="Rectangle 108"/>
          <p:cNvSpPr>
            <a:spLocks noChangeArrowheads="1"/>
          </p:cNvSpPr>
          <p:nvPr/>
        </p:nvSpPr>
        <p:spPr bwMode="auto">
          <a:xfrm>
            <a:off x="6202364" y="1052736"/>
            <a:ext cx="5006204" cy="2845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7663" indent="-290513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514350" indent="-457200" fontAlgn="base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recall: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 when creating datagram to send into UDP socket, must specify</a:t>
            </a:r>
            <a:endParaRPr lang="en-US" sz="2800" i="1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Comic Sans MS" panose="030F0702030302020204" pitchFamily="66" charset="0"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destination IP address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  <a:p>
            <a:pPr marL="742950" lvl="1" indent="-28575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Comic Sans MS" panose="030F0702030302020204" pitchFamily="66" charset="0"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destination port #</a:t>
            </a:r>
            <a:endParaRPr lang="en-US" sz="2200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</p:txBody>
      </p:sp>
      <p:sp>
        <p:nvSpPr>
          <p:cNvPr id="240751" name="Rectangle 111"/>
          <p:cNvSpPr>
            <a:spLocks noChangeArrowheads="1"/>
          </p:cNvSpPr>
          <p:nvPr/>
        </p:nvSpPr>
        <p:spPr bwMode="auto">
          <a:xfrm>
            <a:off x="6784976" y="3895725"/>
            <a:ext cx="3432175" cy="214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IP datagrams with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</a:t>
            </a:r>
            <a:r>
              <a:rPr lang="en-US" sz="2400" i="1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dest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. port #</a:t>
            </a:r>
            <a:r>
              <a:rPr lang="en-US" sz="2400" i="1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,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but different source IP addresses and/or source port numbers will be directed to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same socket 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at </a:t>
            </a:r>
            <a:r>
              <a:rPr lang="en-US" sz="24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dest</a:t>
            </a:r>
            <a:endParaRPr lang="en-US" sz="2400" dirty="0">
              <a:solidFill>
                <a:srgbClr val="000099"/>
              </a:solidFill>
              <a:latin typeface="Gill Sans MT" charset="0"/>
              <a:ea typeface="ＭＳ Ｐゴシック" charset="0"/>
            </a:endParaRPr>
          </a:p>
        </p:txBody>
      </p:sp>
      <p:sp>
        <p:nvSpPr>
          <p:cNvPr id="10250" name="Line 112"/>
          <p:cNvSpPr>
            <a:spLocks noChangeShapeType="1"/>
          </p:cNvSpPr>
          <p:nvPr/>
        </p:nvSpPr>
        <p:spPr bwMode="auto">
          <a:xfrm>
            <a:off x="2824162" y="3717032"/>
            <a:ext cx="5845175" cy="0"/>
          </a:xfrm>
          <a:prstGeom prst="line">
            <a:avLst/>
          </a:prstGeom>
          <a:noFill/>
          <a:ln w="28575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0753" name="AutoShape 113"/>
          <p:cNvSpPr>
            <a:spLocks noChangeArrowheads="1"/>
          </p:cNvSpPr>
          <p:nvPr/>
        </p:nvSpPr>
        <p:spPr bwMode="auto">
          <a:xfrm>
            <a:off x="5991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9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745" grpId="0" build="p"/>
      <p:bldP spid="2407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2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7" y="951136"/>
            <a:ext cx="6272212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768475" y="200025"/>
            <a:ext cx="7772400" cy="9350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Connectionless </a:t>
            </a:r>
            <a:r>
              <a:rPr lang="en-US" dirty="0" err="1">
                <a:ea typeface="ＭＳ Ｐゴシック" charset="0"/>
                <a:cs typeface="+mj-cs"/>
              </a:rPr>
              <a:t>demux</a:t>
            </a:r>
            <a:r>
              <a:rPr lang="en-US" dirty="0">
                <a:ea typeface="ＭＳ Ｐゴシック" charset="0"/>
                <a:cs typeface="+mj-cs"/>
              </a:rPr>
              <a:t>: example</a:t>
            </a:r>
          </a:p>
        </p:txBody>
      </p:sp>
      <p:sp>
        <p:nvSpPr>
          <p:cNvPr id="241708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4394201" y="1320800"/>
            <a:ext cx="3211513" cy="725488"/>
          </a:xfrm>
        </p:spPr>
        <p:txBody>
          <a:bodyPr>
            <a:normAutofit fontScale="70000" lnSpcReduction="20000"/>
          </a:bodyPr>
          <a:lstStyle/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DatagramSocket serverSocket = new DatagramSocket</a:t>
            </a:r>
          </a:p>
          <a:p>
            <a:pPr marL="173038" indent="-173038">
              <a:buNone/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 (</a:t>
            </a:r>
            <a:r>
              <a:rPr lang="en-US" sz="20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2000" b="1">
                <a:latin typeface="Courier New" charset="0"/>
                <a:ea typeface="ＭＳ Ｐゴシック" charset="0"/>
              </a:rPr>
              <a:t>);</a:t>
            </a:r>
          </a:p>
          <a:p>
            <a:pPr marL="173038" indent="-173038">
              <a:buFont typeface="Wingdings" charset="2"/>
              <a:buChar char="§"/>
              <a:defRPr/>
            </a:pPr>
            <a:endParaRPr lang="en-US" sz="4000">
              <a:ea typeface="ＭＳ Ｐゴシック" charset="0"/>
            </a:endParaRPr>
          </a:p>
        </p:txBody>
      </p:sp>
      <p:sp>
        <p:nvSpPr>
          <p:cNvPr id="25606" name="Freeform 89"/>
          <p:cNvSpPr>
            <a:spLocks/>
          </p:cNvSpPr>
          <p:nvPr/>
        </p:nvSpPr>
        <p:spPr bwMode="auto">
          <a:xfrm>
            <a:off x="4713288" y="24780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Freeform 97"/>
          <p:cNvSpPr>
            <a:spLocks/>
          </p:cNvSpPr>
          <p:nvPr/>
        </p:nvSpPr>
        <p:spPr bwMode="auto">
          <a:xfrm>
            <a:off x="1928814" y="2782889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08" name="Rectangle 23"/>
          <p:cNvSpPr>
            <a:spLocks noChangeArrowheads="1"/>
          </p:cNvSpPr>
          <p:nvPr/>
        </p:nvSpPr>
        <p:spPr bwMode="auto">
          <a:xfrm>
            <a:off x="2433639" y="274955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Rectangle 24"/>
          <p:cNvSpPr>
            <a:spLocks noChangeArrowheads="1"/>
          </p:cNvSpPr>
          <p:nvPr/>
        </p:nvSpPr>
        <p:spPr bwMode="auto">
          <a:xfrm>
            <a:off x="2395539" y="28035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Line 25"/>
          <p:cNvSpPr>
            <a:spLocks noChangeShapeType="1"/>
          </p:cNvSpPr>
          <p:nvPr/>
        </p:nvSpPr>
        <p:spPr bwMode="auto">
          <a:xfrm>
            <a:off x="2405063" y="3563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1" name="Text Box 26"/>
          <p:cNvSpPr txBox="1">
            <a:spLocks noChangeArrowheads="1"/>
          </p:cNvSpPr>
          <p:nvPr/>
        </p:nvSpPr>
        <p:spPr bwMode="auto">
          <a:xfrm>
            <a:off x="2362201" y="354647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12" name="Line 27"/>
          <p:cNvSpPr>
            <a:spLocks noChangeShapeType="1"/>
          </p:cNvSpPr>
          <p:nvPr/>
        </p:nvSpPr>
        <p:spPr bwMode="auto">
          <a:xfrm>
            <a:off x="2413000" y="38846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3" name="Line 28"/>
          <p:cNvSpPr>
            <a:spLocks noChangeShapeType="1"/>
          </p:cNvSpPr>
          <p:nvPr/>
        </p:nvSpPr>
        <p:spPr bwMode="auto">
          <a:xfrm>
            <a:off x="2398713" y="41941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4" name="Line 29"/>
          <p:cNvSpPr>
            <a:spLocks noChangeShapeType="1"/>
          </p:cNvSpPr>
          <p:nvPr/>
        </p:nvSpPr>
        <p:spPr bwMode="auto">
          <a:xfrm>
            <a:off x="2398713" y="44799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15" name="Text Box 26"/>
          <p:cNvSpPr txBox="1">
            <a:spLocks noChangeArrowheads="1"/>
          </p:cNvSpPr>
          <p:nvPr/>
        </p:nvSpPr>
        <p:spPr bwMode="auto">
          <a:xfrm>
            <a:off x="2397126" y="27940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16" name="Text Box 26"/>
          <p:cNvSpPr txBox="1">
            <a:spLocks noChangeArrowheads="1"/>
          </p:cNvSpPr>
          <p:nvPr/>
        </p:nvSpPr>
        <p:spPr bwMode="auto">
          <a:xfrm>
            <a:off x="2352676" y="44513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2371726" y="41656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18" name="Text Box 26"/>
          <p:cNvSpPr txBox="1">
            <a:spLocks noChangeArrowheads="1"/>
          </p:cNvSpPr>
          <p:nvPr/>
        </p:nvSpPr>
        <p:spPr bwMode="auto">
          <a:xfrm>
            <a:off x="2362201" y="3870326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1284" name="Oval 110"/>
          <p:cNvSpPr>
            <a:spLocks noChangeArrowheads="1"/>
          </p:cNvSpPr>
          <p:nvPr/>
        </p:nvSpPr>
        <p:spPr bwMode="auto">
          <a:xfrm>
            <a:off x="2732089" y="307975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41775" name="Group 111"/>
          <p:cNvGrpSpPr>
            <a:grpSpLocks/>
          </p:cNvGrpSpPr>
          <p:nvPr/>
        </p:nvGrpSpPr>
        <p:grpSpPr bwMode="auto">
          <a:xfrm>
            <a:off x="2700338" y="3403600"/>
            <a:ext cx="620712" cy="228600"/>
            <a:chOff x="1287" y="2524"/>
            <a:chExt cx="260" cy="100"/>
          </a:xfrm>
        </p:grpSpPr>
        <p:sp>
          <p:nvSpPr>
            <p:cNvPr id="11390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1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2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93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5260976" y="2516188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5226050" y="2570163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3" name="Line 25"/>
          <p:cNvSpPr>
            <a:spLocks noChangeShapeType="1"/>
          </p:cNvSpPr>
          <p:nvPr/>
        </p:nvSpPr>
        <p:spPr bwMode="auto">
          <a:xfrm>
            <a:off x="5232400" y="3340101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24" name="Text Box 26"/>
          <p:cNvSpPr txBox="1">
            <a:spLocks noChangeArrowheads="1"/>
          </p:cNvSpPr>
          <p:nvPr/>
        </p:nvSpPr>
        <p:spPr bwMode="auto">
          <a:xfrm>
            <a:off x="5303839" y="33226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25" name="Line 27"/>
          <p:cNvSpPr>
            <a:spLocks noChangeShapeType="1"/>
          </p:cNvSpPr>
          <p:nvPr/>
        </p:nvSpPr>
        <p:spPr bwMode="auto">
          <a:xfrm>
            <a:off x="5233989" y="36576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300664" y="25368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5297489" y="42275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5297489" y="39417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29" name="Text Box 26"/>
          <p:cNvSpPr txBox="1">
            <a:spLocks noChangeArrowheads="1"/>
          </p:cNvSpPr>
          <p:nvPr/>
        </p:nvSpPr>
        <p:spPr bwMode="auto">
          <a:xfrm>
            <a:off x="5297489" y="3643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>
            <a:off x="5230814" y="396875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1" name="Line 27"/>
          <p:cNvSpPr>
            <a:spLocks noChangeShapeType="1"/>
          </p:cNvSpPr>
          <p:nvPr/>
        </p:nvSpPr>
        <p:spPr bwMode="auto">
          <a:xfrm>
            <a:off x="5227639" y="4267200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297" name="Oval 128"/>
          <p:cNvSpPr>
            <a:spLocks noChangeArrowheads="1"/>
          </p:cNvSpPr>
          <p:nvPr/>
        </p:nvSpPr>
        <p:spPr bwMode="auto">
          <a:xfrm>
            <a:off x="5645150" y="2876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41798" name="Group 134"/>
          <p:cNvGrpSpPr>
            <a:grpSpLocks/>
          </p:cNvGrpSpPr>
          <p:nvPr/>
        </p:nvGrpSpPr>
        <p:grpSpPr bwMode="auto">
          <a:xfrm>
            <a:off x="5516563" y="3192463"/>
            <a:ext cx="887412" cy="228600"/>
            <a:chOff x="1383" y="2620"/>
            <a:chExt cx="260" cy="100"/>
          </a:xfrm>
        </p:grpSpPr>
        <p:sp>
          <p:nvSpPr>
            <p:cNvPr id="11386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7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8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9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634" name="Rectangle 23"/>
          <p:cNvSpPr>
            <a:spLocks noChangeArrowheads="1"/>
          </p:cNvSpPr>
          <p:nvPr/>
        </p:nvSpPr>
        <p:spPr bwMode="auto">
          <a:xfrm>
            <a:off x="8267700" y="2741613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5" name="Rectangle 24"/>
          <p:cNvSpPr>
            <a:spLocks noChangeArrowheads="1"/>
          </p:cNvSpPr>
          <p:nvPr/>
        </p:nvSpPr>
        <p:spPr bwMode="auto">
          <a:xfrm>
            <a:off x="8229601" y="2795588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36" name="Line 25"/>
          <p:cNvSpPr>
            <a:spLocks noChangeShapeType="1"/>
          </p:cNvSpPr>
          <p:nvPr/>
        </p:nvSpPr>
        <p:spPr bwMode="auto">
          <a:xfrm>
            <a:off x="8239125" y="3556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7" name="Text Box 26"/>
          <p:cNvSpPr txBox="1">
            <a:spLocks noChangeArrowheads="1"/>
          </p:cNvSpPr>
          <p:nvPr/>
        </p:nvSpPr>
        <p:spPr bwMode="auto">
          <a:xfrm>
            <a:off x="8196264" y="35385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5638" name="Line 27"/>
          <p:cNvSpPr>
            <a:spLocks noChangeShapeType="1"/>
          </p:cNvSpPr>
          <p:nvPr/>
        </p:nvSpPr>
        <p:spPr bwMode="auto">
          <a:xfrm>
            <a:off x="8247063" y="38766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39" name="Line 28"/>
          <p:cNvSpPr>
            <a:spLocks noChangeShapeType="1"/>
          </p:cNvSpPr>
          <p:nvPr/>
        </p:nvSpPr>
        <p:spPr bwMode="auto">
          <a:xfrm>
            <a:off x="8232775" y="41862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40" name="Line 29"/>
          <p:cNvSpPr>
            <a:spLocks noChangeShapeType="1"/>
          </p:cNvSpPr>
          <p:nvPr/>
        </p:nvSpPr>
        <p:spPr bwMode="auto">
          <a:xfrm>
            <a:off x="8232775" y="447198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5641" name="Text Box 26"/>
          <p:cNvSpPr txBox="1">
            <a:spLocks noChangeArrowheads="1"/>
          </p:cNvSpPr>
          <p:nvPr/>
        </p:nvSpPr>
        <p:spPr bwMode="auto">
          <a:xfrm>
            <a:off x="8231189" y="27860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5642" name="Text Box 26"/>
          <p:cNvSpPr txBox="1">
            <a:spLocks noChangeArrowheads="1"/>
          </p:cNvSpPr>
          <p:nvPr/>
        </p:nvSpPr>
        <p:spPr bwMode="auto">
          <a:xfrm>
            <a:off x="8186739" y="44434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5643" name="Text Box 26"/>
          <p:cNvSpPr txBox="1">
            <a:spLocks noChangeArrowheads="1"/>
          </p:cNvSpPr>
          <p:nvPr/>
        </p:nvSpPr>
        <p:spPr bwMode="auto">
          <a:xfrm>
            <a:off x="8205789" y="41576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5644" name="Text Box 26"/>
          <p:cNvSpPr txBox="1">
            <a:spLocks noChangeArrowheads="1"/>
          </p:cNvSpPr>
          <p:nvPr/>
        </p:nvSpPr>
        <p:spPr bwMode="auto">
          <a:xfrm>
            <a:off x="8196264" y="3862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1310" name="Oval 153"/>
          <p:cNvSpPr>
            <a:spLocks noChangeArrowheads="1"/>
          </p:cNvSpPr>
          <p:nvPr/>
        </p:nvSpPr>
        <p:spPr bwMode="auto">
          <a:xfrm>
            <a:off x="8566150" y="30940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5646" name="Freeform 154"/>
          <p:cNvSpPr>
            <a:spLocks/>
          </p:cNvSpPr>
          <p:nvPr/>
        </p:nvSpPr>
        <p:spPr bwMode="auto">
          <a:xfrm>
            <a:off x="9526589" y="27622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41820" name="Group 156"/>
          <p:cNvGrpSpPr>
            <a:grpSpLocks/>
          </p:cNvGrpSpPr>
          <p:nvPr/>
        </p:nvGrpSpPr>
        <p:grpSpPr bwMode="auto">
          <a:xfrm>
            <a:off x="8559801" y="3425825"/>
            <a:ext cx="620713" cy="204788"/>
            <a:chOff x="1287" y="2524"/>
            <a:chExt cx="260" cy="100"/>
          </a:xfrm>
        </p:grpSpPr>
        <p:sp>
          <p:nvSpPr>
            <p:cNvPr id="11382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3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4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5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41837" name="Rectangle 173"/>
          <p:cNvSpPr>
            <a:spLocks noChangeArrowheads="1"/>
          </p:cNvSpPr>
          <p:nvPr/>
        </p:nvSpPr>
        <p:spPr bwMode="auto">
          <a:xfrm>
            <a:off x="7686676" y="1752600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mySocket1 = new </a:t>
            </a: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</a:rPr>
              <a:t>(</a:t>
            </a:r>
            <a:r>
              <a:rPr lang="en-US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b="1" dirty="0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dirty="0">
              <a:latin typeface="Courier New" charset="0"/>
              <a:ea typeface="ＭＳ Ｐゴシック" charset="0"/>
            </a:endParaRPr>
          </a:p>
        </p:txBody>
      </p:sp>
      <p:sp>
        <p:nvSpPr>
          <p:cNvPr id="241838" name="Rectangle 174"/>
          <p:cNvSpPr>
            <a:spLocks noChangeArrowheads="1"/>
          </p:cNvSpPr>
          <p:nvPr/>
        </p:nvSpPr>
        <p:spPr bwMode="auto">
          <a:xfrm>
            <a:off x="1720851" y="1703389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mySocket2 = new </a:t>
            </a:r>
            <a:r>
              <a:rPr lang="en-US" b="1" dirty="0" err="1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DatagramSocket</a:t>
            </a:r>
            <a:endParaRPr lang="en-US" b="1" dirty="0">
              <a:solidFill>
                <a:srgbClr val="000099"/>
              </a:solidFill>
              <a:latin typeface="Courier New" charset="0"/>
              <a:ea typeface="ＭＳ Ｐゴシック" charset="0"/>
            </a:endParaRP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b="1" dirty="0">
                <a:solidFill>
                  <a:srgbClr val="000099"/>
                </a:solidFill>
                <a:latin typeface="Courier New" charset="0"/>
                <a:ea typeface="ＭＳ Ｐゴシック" charset="0"/>
              </a:rPr>
              <a:t> (9157);</a:t>
            </a:r>
          </a:p>
          <a:p>
            <a:pPr marL="115888" indent="-1158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000" dirty="0">
              <a:solidFill>
                <a:srgbClr val="000099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1841" name="Line 177"/>
          <p:cNvSpPr>
            <a:spLocks noChangeShapeType="1"/>
          </p:cNvSpPr>
          <p:nvPr/>
        </p:nvSpPr>
        <p:spPr bwMode="auto">
          <a:xfrm>
            <a:off x="2936875" y="35067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2" name="Line 178"/>
          <p:cNvSpPr>
            <a:spLocks noChangeShapeType="1"/>
          </p:cNvSpPr>
          <p:nvPr/>
        </p:nvSpPr>
        <p:spPr bwMode="auto">
          <a:xfrm>
            <a:off x="5867400" y="326548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4" name="Line 180"/>
          <p:cNvSpPr>
            <a:spLocks noChangeShapeType="1"/>
          </p:cNvSpPr>
          <p:nvPr/>
        </p:nvSpPr>
        <p:spPr bwMode="auto">
          <a:xfrm>
            <a:off x="2936876" y="566578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5" name="Line 181"/>
          <p:cNvSpPr>
            <a:spLocks noChangeShapeType="1"/>
          </p:cNvSpPr>
          <p:nvPr/>
        </p:nvSpPr>
        <p:spPr bwMode="auto">
          <a:xfrm>
            <a:off x="5743575" y="327818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6" name="Line 182"/>
          <p:cNvSpPr>
            <a:spLocks noChangeShapeType="1"/>
          </p:cNvSpPr>
          <p:nvPr/>
        </p:nvSpPr>
        <p:spPr bwMode="auto">
          <a:xfrm>
            <a:off x="3044826" y="5507038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7" name="Line 183"/>
          <p:cNvSpPr>
            <a:spLocks noChangeShapeType="1"/>
          </p:cNvSpPr>
          <p:nvPr/>
        </p:nvSpPr>
        <p:spPr bwMode="auto">
          <a:xfrm>
            <a:off x="3038475" y="349408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8" name="Line 184"/>
          <p:cNvSpPr>
            <a:spLocks noChangeShapeType="1"/>
          </p:cNvSpPr>
          <p:nvPr/>
        </p:nvSpPr>
        <p:spPr bwMode="auto">
          <a:xfrm>
            <a:off x="8947150" y="3544888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49" name="Line 185"/>
          <p:cNvSpPr>
            <a:spLocks noChangeShapeType="1"/>
          </p:cNvSpPr>
          <p:nvPr/>
        </p:nvSpPr>
        <p:spPr bwMode="auto">
          <a:xfrm>
            <a:off x="8829675" y="3513138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0" name="Line 186"/>
          <p:cNvSpPr>
            <a:spLocks noChangeShapeType="1"/>
          </p:cNvSpPr>
          <p:nvPr/>
        </p:nvSpPr>
        <p:spPr bwMode="auto">
          <a:xfrm>
            <a:off x="6010275" y="3284539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1" name="Line 187"/>
          <p:cNvSpPr>
            <a:spLocks noChangeShapeType="1"/>
          </p:cNvSpPr>
          <p:nvPr/>
        </p:nvSpPr>
        <p:spPr bwMode="auto">
          <a:xfrm>
            <a:off x="6143625" y="3297238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2" name="Line 188"/>
          <p:cNvSpPr>
            <a:spLocks noChangeShapeType="1"/>
          </p:cNvSpPr>
          <p:nvPr/>
        </p:nvSpPr>
        <p:spPr bwMode="auto">
          <a:xfrm>
            <a:off x="6032501" y="5684838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41853" name="Line 189"/>
          <p:cNvSpPr>
            <a:spLocks noChangeShapeType="1"/>
          </p:cNvSpPr>
          <p:nvPr/>
        </p:nvSpPr>
        <p:spPr bwMode="auto">
          <a:xfrm>
            <a:off x="6118226" y="5516563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41860" name="Group 196"/>
          <p:cNvGrpSpPr>
            <a:grpSpLocks/>
          </p:cNvGrpSpPr>
          <p:nvPr/>
        </p:nvGrpSpPr>
        <p:grpSpPr bwMode="auto">
          <a:xfrm>
            <a:off x="2641600" y="5765804"/>
            <a:ext cx="1657350" cy="657226"/>
            <a:chOff x="1310" y="3697"/>
            <a:chExt cx="1044" cy="414"/>
          </a:xfrm>
        </p:grpSpPr>
        <p:sp>
          <p:nvSpPr>
            <p:cNvPr id="1137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81" name="Text Box 195"/>
            <p:cNvSpPr txBox="1">
              <a:spLocks noChangeArrowheads="1"/>
            </p:cNvSpPr>
            <p:nvPr/>
          </p:nvSpPr>
          <p:spPr bwMode="auto">
            <a:xfrm>
              <a:off x="1310" y="3822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6428</a:t>
              </a:r>
            </a:p>
          </p:txBody>
        </p:sp>
      </p:grpSp>
      <p:grpSp>
        <p:nvGrpSpPr>
          <p:cNvPr id="241865" name="Group 201"/>
          <p:cNvGrpSpPr>
            <a:grpSpLocks/>
          </p:cNvGrpSpPr>
          <p:nvPr/>
        </p:nvGrpSpPr>
        <p:grpSpPr bwMode="auto">
          <a:xfrm>
            <a:off x="3952876" y="4889504"/>
            <a:ext cx="1704975" cy="657226"/>
            <a:chOff x="2741" y="3750"/>
            <a:chExt cx="1074" cy="414"/>
          </a:xfrm>
        </p:grpSpPr>
        <p:sp>
          <p:nvSpPr>
            <p:cNvPr id="11376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7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8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00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9157</a:t>
              </a:r>
            </a:p>
          </p:txBody>
        </p:sp>
      </p:grpSp>
      <p:grpSp>
        <p:nvGrpSpPr>
          <p:cNvPr id="241866" name="Group 202"/>
          <p:cNvGrpSpPr>
            <a:grpSpLocks/>
          </p:cNvGrpSpPr>
          <p:nvPr/>
        </p:nvGrpSpPr>
        <p:grpSpPr bwMode="auto">
          <a:xfrm>
            <a:off x="6967538" y="4889504"/>
            <a:ext cx="1350962" cy="657226"/>
            <a:chOff x="1503" y="3697"/>
            <a:chExt cx="851" cy="414"/>
          </a:xfrm>
        </p:grpSpPr>
        <p:sp>
          <p:nvSpPr>
            <p:cNvPr id="11373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4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5" name="Text Box 205"/>
            <p:cNvSpPr txBox="1">
              <a:spLocks noChangeArrowheads="1"/>
            </p:cNvSpPr>
            <p:nvPr/>
          </p:nvSpPr>
          <p:spPr bwMode="auto">
            <a:xfrm>
              <a:off x="1503" y="3822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?</a:t>
              </a:r>
            </a:p>
          </p:txBody>
        </p:sp>
      </p:grpSp>
      <p:grpSp>
        <p:nvGrpSpPr>
          <p:cNvPr id="241870" name="Group 206"/>
          <p:cNvGrpSpPr>
            <a:grpSpLocks/>
          </p:cNvGrpSpPr>
          <p:nvPr/>
        </p:nvGrpSpPr>
        <p:grpSpPr bwMode="auto">
          <a:xfrm>
            <a:off x="6218239" y="5743579"/>
            <a:ext cx="1398587" cy="657226"/>
            <a:chOff x="2741" y="3750"/>
            <a:chExt cx="881" cy="414"/>
          </a:xfrm>
        </p:grpSpPr>
        <p:sp>
          <p:nvSpPr>
            <p:cNvPr id="11370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1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72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port: ?</a:t>
              </a:r>
            </a:p>
          </p:txBody>
        </p:sp>
      </p:grpSp>
      <p:grpSp>
        <p:nvGrpSpPr>
          <p:cNvPr id="25666" name="Group 214"/>
          <p:cNvGrpSpPr>
            <a:grpSpLocks/>
          </p:cNvGrpSpPr>
          <p:nvPr/>
        </p:nvGrpSpPr>
        <p:grpSpPr bwMode="auto">
          <a:xfrm>
            <a:off x="1524000" y="4381501"/>
            <a:ext cx="711200" cy="669925"/>
            <a:chOff x="-44" y="1473"/>
            <a:chExt cx="981" cy="1105"/>
          </a:xfrm>
        </p:grpSpPr>
        <p:pic>
          <p:nvPicPr>
            <p:cNvPr id="25703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4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667" name="Group 217"/>
          <p:cNvGrpSpPr>
            <a:grpSpLocks/>
          </p:cNvGrpSpPr>
          <p:nvPr/>
        </p:nvGrpSpPr>
        <p:grpSpPr bwMode="auto">
          <a:xfrm flipH="1">
            <a:off x="9793288" y="4505326"/>
            <a:ext cx="711200" cy="669925"/>
            <a:chOff x="-44" y="1473"/>
            <a:chExt cx="981" cy="1105"/>
          </a:xfrm>
        </p:grpSpPr>
        <p:pic>
          <p:nvPicPr>
            <p:cNvPr id="25701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702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668" name="Group 220"/>
          <p:cNvGrpSpPr>
            <a:grpSpLocks/>
          </p:cNvGrpSpPr>
          <p:nvPr/>
        </p:nvGrpSpPr>
        <p:grpSpPr bwMode="auto">
          <a:xfrm>
            <a:off x="4616451" y="3903663"/>
            <a:ext cx="358775" cy="704850"/>
            <a:chOff x="4140" y="429"/>
            <a:chExt cx="1425" cy="2396"/>
          </a:xfrm>
        </p:grpSpPr>
        <p:sp>
          <p:nvSpPr>
            <p:cNvPr id="25669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35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71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5672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38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4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364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5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0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6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62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3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2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43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5679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360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61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680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5681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358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1359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347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3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5684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50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5686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52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3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4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5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1356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57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2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4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4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4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4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4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4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708" grpId="0" build="p"/>
      <p:bldP spid="2418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Connection-oriented demux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600200"/>
            <a:ext cx="3962400" cy="4648200"/>
          </a:xfrm>
        </p:spPr>
        <p:txBody>
          <a:bodyPr>
            <a:normAutofit fontScale="925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TCP socket identified by 4-tuple: 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source port number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IP address</a:t>
            </a:r>
          </a:p>
          <a:p>
            <a:pPr lvl="1">
              <a:buFont typeface="Arial"/>
              <a:buChar char="•"/>
              <a:defRPr/>
            </a:pPr>
            <a:r>
              <a:rPr lang="en-US" dirty="0" err="1">
                <a:solidFill>
                  <a:srgbClr val="CC0000"/>
                </a:solidFill>
                <a:ea typeface="ＭＳ Ｐゴシック" charset="0"/>
              </a:rPr>
              <a:t>dest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port number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err="1">
                <a:ea typeface="ＭＳ Ｐゴシック" charset="0"/>
                <a:cs typeface="+mn-cs"/>
              </a:rPr>
              <a:t>demux</a:t>
            </a:r>
            <a:r>
              <a:rPr lang="en-US" dirty="0">
                <a:ea typeface="ＭＳ Ｐゴシック" charset="0"/>
                <a:cs typeface="+mn-cs"/>
              </a:rPr>
              <a:t>: receiver uses all four values to direct segment to appropriate socket</a:t>
            </a:r>
          </a:p>
        </p:txBody>
      </p:sp>
      <p:sp>
        <p:nvSpPr>
          <p:cNvPr id="122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500" y="1587500"/>
            <a:ext cx="411480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server host may support many simultaneous TCP sockets: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each socket identified by its own 4-tuple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web servers have different sockets for each connecting client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non-persistent HTTP will have different socket for each request</a:t>
            </a:r>
          </a:p>
        </p:txBody>
      </p:sp>
      <p:pic>
        <p:nvPicPr>
          <p:cNvPr id="26630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5568948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78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15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51707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474" y="200025"/>
            <a:ext cx="8421861" cy="935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Connection-oriented </a:t>
            </a:r>
            <a:r>
              <a:rPr lang="en-US" sz="4000" dirty="0" err="1">
                <a:ea typeface="ＭＳ Ｐゴシック" charset="0"/>
              </a:rPr>
              <a:t>demux</a:t>
            </a:r>
            <a:r>
              <a:rPr lang="en-US" sz="4000" dirty="0">
                <a:ea typeface="ＭＳ Ｐゴシック" charset="0"/>
              </a:rPr>
              <a:t>: example</a:t>
            </a:r>
          </a:p>
        </p:txBody>
      </p:sp>
      <p:sp>
        <p:nvSpPr>
          <p:cNvPr id="27653" name="Freeform 5"/>
          <p:cNvSpPr>
            <a:spLocks/>
          </p:cNvSpPr>
          <p:nvPr/>
        </p:nvSpPr>
        <p:spPr bwMode="auto">
          <a:xfrm>
            <a:off x="4343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4" name="Freeform 6"/>
          <p:cNvSpPr>
            <a:spLocks/>
          </p:cNvSpPr>
          <p:nvPr/>
        </p:nvSpPr>
        <p:spPr bwMode="auto">
          <a:xfrm>
            <a:off x="1941514" y="1944689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5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6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7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58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59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0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1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662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63" name="Text Box 26"/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64" name="Text Box 26"/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7665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31" name="Oval 19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7667" name="Group 20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13451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2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3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4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7668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69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0" name="Text Box 26"/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71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72" name="Text Box 26"/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13339" name="Oval 36"/>
          <p:cNvSpPr>
            <a:spLocks noChangeArrowheads="1"/>
          </p:cNvSpPr>
          <p:nvPr/>
        </p:nvSpPr>
        <p:spPr bwMode="auto">
          <a:xfrm>
            <a:off x="5021264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7675" name="Rectangle 23"/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6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77" name="Text Box 26"/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7678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7679" name="Text Box 26"/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7680" name="Text Box 26"/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7681" name="Text Box 26"/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47" name="Oval 53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7683" name="Freeform 54"/>
          <p:cNvSpPr>
            <a:spLocks/>
          </p:cNvSpPr>
          <p:nvPr/>
        </p:nvSpPr>
        <p:spPr bwMode="auto">
          <a:xfrm>
            <a:off x="9550401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7684" name="Group 76"/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13448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9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50" name="Text Box 79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 port: B,80</a:t>
              </a:r>
            </a:p>
          </p:txBody>
        </p:sp>
      </p:grpSp>
      <p:grpSp>
        <p:nvGrpSpPr>
          <p:cNvPr id="27685" name="Group 80"/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13445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6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7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A,9157</a:t>
              </a:r>
            </a:p>
          </p:txBody>
        </p:sp>
      </p:grpSp>
      <p:sp>
        <p:nvSpPr>
          <p:cNvPr id="13351" name="Text Box 93"/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3352" name="Text Box 94"/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3353" name="Line 96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4" name="Line 97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7690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3356" name="Line 99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57" name="Line 100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693" name="Group 101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13441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2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3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4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59" name="Oval 106"/>
          <p:cNvSpPr>
            <a:spLocks noChangeArrowheads="1"/>
          </p:cNvSpPr>
          <p:nvPr/>
        </p:nvSpPr>
        <p:spPr bwMode="auto">
          <a:xfrm>
            <a:off x="6388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360" name="Oval 112"/>
          <p:cNvSpPr>
            <a:spLocks noChangeArrowheads="1"/>
          </p:cNvSpPr>
          <p:nvPr/>
        </p:nvSpPr>
        <p:spPr bwMode="auto">
          <a:xfrm>
            <a:off x="5716589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27696" name="Group 118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13437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8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9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40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697" name="Group 123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13433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4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5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6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3" name="Line 133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4" name="Line 134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5" name="Line 135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66" name="Line 136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7702" name="Group 128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13429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0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1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32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03" name="Group 137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1342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69" name="Oval 143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7705" name="Freeform 144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706" name="Freeform 145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7707" name="Freeform 146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7708" name="Group 147"/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13422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3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4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B,80</a:t>
              </a:r>
            </a:p>
          </p:txBody>
        </p:sp>
      </p:grpSp>
      <p:grpSp>
        <p:nvGrpSpPr>
          <p:cNvPr id="27709" name="Group 151"/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13419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0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21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</p:txBody>
        </p:sp>
      </p:grpSp>
      <p:sp>
        <p:nvSpPr>
          <p:cNvPr id="364699" name="Text Box 155"/>
          <p:cNvSpPr txBox="1">
            <a:spLocks noChangeArrowheads="1"/>
          </p:cNvSpPr>
          <p:nvPr/>
        </p:nvSpPr>
        <p:spPr bwMode="auto">
          <a:xfrm>
            <a:off x="2032000" y="6081714"/>
            <a:ext cx="4859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three segments, all destined to IP address: B,</a:t>
            </a:r>
          </a:p>
          <a:p>
            <a:pPr>
              <a:defRPr/>
            </a:pPr>
            <a:r>
              <a:rPr lang="en-US">
                <a:solidFill>
                  <a:srgbClr val="CC0000"/>
                </a:solidFill>
              </a:rPr>
              <a:t> dest port: 80 are demultiplexed to </a:t>
            </a:r>
            <a:r>
              <a:rPr lang="en-US" i="1">
                <a:solidFill>
                  <a:srgbClr val="CC0000"/>
                </a:solidFill>
              </a:rPr>
              <a:t>different </a:t>
            </a:r>
            <a:r>
              <a:rPr lang="en-US">
                <a:solidFill>
                  <a:srgbClr val="CC0000"/>
                </a:solidFill>
              </a:rPr>
              <a:t>sockets</a:t>
            </a:r>
          </a:p>
        </p:txBody>
      </p:sp>
      <p:sp>
        <p:nvSpPr>
          <p:cNvPr id="364700" name="Line 156"/>
          <p:cNvSpPr>
            <a:spLocks noChangeShapeType="1"/>
          </p:cNvSpPr>
          <p:nvPr/>
        </p:nvSpPr>
        <p:spPr bwMode="auto">
          <a:xfrm>
            <a:off x="5026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1" name="Line 157"/>
          <p:cNvSpPr>
            <a:spLocks noChangeShapeType="1"/>
          </p:cNvSpPr>
          <p:nvPr/>
        </p:nvSpPr>
        <p:spPr bwMode="auto">
          <a:xfrm>
            <a:off x="8094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64702" name="Line 158"/>
          <p:cNvSpPr>
            <a:spLocks noChangeShapeType="1"/>
          </p:cNvSpPr>
          <p:nvPr/>
        </p:nvSpPr>
        <p:spPr bwMode="auto">
          <a:xfrm>
            <a:off x="8170863" y="608647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3379" name="Text Box 160"/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server: IP address B</a:t>
            </a:r>
          </a:p>
        </p:txBody>
      </p:sp>
      <p:grpSp>
        <p:nvGrpSpPr>
          <p:cNvPr id="27715" name="Group 161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27722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388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24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7725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391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7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17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8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3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29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415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6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395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396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7732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413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4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7733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7734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411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412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400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6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7737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403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7739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3405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6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7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08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09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10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7716" name="Group 194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27720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21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717" name="Group 197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27718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19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43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6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type="title"/>
          </p:nvPr>
        </p:nvSpPr>
        <p:spPr>
          <a:xfrm>
            <a:off x="1768474" y="200025"/>
            <a:ext cx="8421861" cy="935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Connection-oriented </a:t>
            </a:r>
            <a:r>
              <a:rPr lang="en-US" sz="4000" dirty="0" err="1">
                <a:ea typeface="ＭＳ Ｐゴシック" charset="0"/>
              </a:rPr>
              <a:t>demux</a:t>
            </a:r>
            <a:r>
              <a:rPr lang="en-US" sz="4000" dirty="0">
                <a:ea typeface="ＭＳ Ｐゴシック" charset="0"/>
              </a:rPr>
              <a:t>: example</a:t>
            </a:r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4354513" y="1754188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77" name="Freeform 5"/>
          <p:cNvSpPr>
            <a:spLocks/>
          </p:cNvSpPr>
          <p:nvPr/>
        </p:nvSpPr>
        <p:spPr bwMode="auto">
          <a:xfrm>
            <a:off x="1962151" y="1933576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78" name="Rectangle 23"/>
          <p:cNvSpPr>
            <a:spLocks noChangeArrowheads="1"/>
          </p:cNvSpPr>
          <p:nvPr/>
        </p:nvSpPr>
        <p:spPr bwMode="auto">
          <a:xfrm>
            <a:off x="2457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9" name="Rectangle 24"/>
          <p:cNvSpPr>
            <a:spLocks noChangeArrowheads="1"/>
          </p:cNvSpPr>
          <p:nvPr/>
        </p:nvSpPr>
        <p:spPr bwMode="auto">
          <a:xfrm>
            <a:off x="2419351" y="1965326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0" name="Line 25"/>
          <p:cNvSpPr>
            <a:spLocks noChangeShapeType="1"/>
          </p:cNvSpPr>
          <p:nvPr/>
        </p:nvSpPr>
        <p:spPr bwMode="auto">
          <a:xfrm>
            <a:off x="2428875" y="27257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1" name="Text Box 26"/>
          <p:cNvSpPr txBox="1">
            <a:spLocks noChangeArrowheads="1"/>
          </p:cNvSpPr>
          <p:nvPr/>
        </p:nvSpPr>
        <p:spPr bwMode="auto">
          <a:xfrm>
            <a:off x="2386014" y="27082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682" name="Line 27"/>
          <p:cNvSpPr>
            <a:spLocks noChangeShapeType="1"/>
          </p:cNvSpPr>
          <p:nvPr/>
        </p:nvSpPr>
        <p:spPr bwMode="auto">
          <a:xfrm>
            <a:off x="2436813" y="30464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3" name="Line 28"/>
          <p:cNvSpPr>
            <a:spLocks noChangeShapeType="1"/>
          </p:cNvSpPr>
          <p:nvPr/>
        </p:nvSpPr>
        <p:spPr bwMode="auto">
          <a:xfrm>
            <a:off x="2422525" y="335597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4" name="Line 29"/>
          <p:cNvSpPr>
            <a:spLocks noChangeShapeType="1"/>
          </p:cNvSpPr>
          <p:nvPr/>
        </p:nvSpPr>
        <p:spPr bwMode="auto">
          <a:xfrm>
            <a:off x="2422525" y="36417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685" name="Text Box 26"/>
          <p:cNvSpPr txBox="1">
            <a:spLocks noChangeArrowheads="1"/>
          </p:cNvSpPr>
          <p:nvPr/>
        </p:nvSpPr>
        <p:spPr bwMode="auto">
          <a:xfrm>
            <a:off x="2420939" y="1955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686" name="Text Box 26"/>
          <p:cNvSpPr txBox="1">
            <a:spLocks noChangeArrowheads="1"/>
          </p:cNvSpPr>
          <p:nvPr/>
        </p:nvSpPr>
        <p:spPr bwMode="auto">
          <a:xfrm>
            <a:off x="2376489" y="3613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687" name="Text Box 26"/>
          <p:cNvSpPr txBox="1">
            <a:spLocks noChangeArrowheads="1"/>
          </p:cNvSpPr>
          <p:nvPr/>
        </p:nvSpPr>
        <p:spPr bwMode="auto">
          <a:xfrm>
            <a:off x="2395539" y="33274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688" name="Text Box 26"/>
          <p:cNvSpPr txBox="1">
            <a:spLocks noChangeArrowheads="1"/>
          </p:cNvSpPr>
          <p:nvPr/>
        </p:nvSpPr>
        <p:spPr bwMode="auto">
          <a:xfrm>
            <a:off x="2386014" y="30321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2755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8690" name="Group 19"/>
          <p:cNvGrpSpPr>
            <a:grpSpLocks/>
          </p:cNvGrpSpPr>
          <p:nvPr/>
        </p:nvGrpSpPr>
        <p:grpSpPr bwMode="auto">
          <a:xfrm>
            <a:off x="2724151" y="2565400"/>
            <a:ext cx="620713" cy="228600"/>
            <a:chOff x="1287" y="2524"/>
            <a:chExt cx="260" cy="100"/>
          </a:xfrm>
        </p:grpSpPr>
        <p:sp>
          <p:nvSpPr>
            <p:cNvPr id="14471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2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3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4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691" name="Rectangle 23"/>
          <p:cNvSpPr>
            <a:spLocks noChangeArrowheads="1"/>
          </p:cNvSpPr>
          <p:nvPr/>
        </p:nvSpPr>
        <p:spPr bwMode="auto">
          <a:xfrm>
            <a:off x="4956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2" name="Rectangle 24"/>
          <p:cNvSpPr>
            <a:spLocks noChangeArrowheads="1"/>
          </p:cNvSpPr>
          <p:nvPr/>
        </p:nvSpPr>
        <p:spPr bwMode="auto">
          <a:xfrm>
            <a:off x="4902201" y="1755776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3" name="Text Box 26"/>
          <p:cNvSpPr txBox="1">
            <a:spLocks noChangeArrowheads="1"/>
          </p:cNvSpPr>
          <p:nvPr/>
        </p:nvSpPr>
        <p:spPr bwMode="auto">
          <a:xfrm>
            <a:off x="5327651" y="24844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694" name="Text Box 26"/>
          <p:cNvSpPr txBox="1">
            <a:spLocks noChangeArrowheads="1"/>
          </p:cNvSpPr>
          <p:nvPr/>
        </p:nvSpPr>
        <p:spPr bwMode="auto">
          <a:xfrm>
            <a:off x="5381626" y="17081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695" name="Text Box 26"/>
          <p:cNvSpPr txBox="1">
            <a:spLocks noChangeArrowheads="1"/>
          </p:cNvSpPr>
          <p:nvPr/>
        </p:nvSpPr>
        <p:spPr bwMode="auto">
          <a:xfrm>
            <a:off x="5321301" y="33893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696" name="Text Box 26"/>
          <p:cNvSpPr txBox="1">
            <a:spLocks noChangeArrowheads="1"/>
          </p:cNvSpPr>
          <p:nvPr/>
        </p:nvSpPr>
        <p:spPr bwMode="auto">
          <a:xfrm>
            <a:off x="5321301" y="31035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697" name="Rectangle 23"/>
          <p:cNvSpPr>
            <a:spLocks noChangeArrowheads="1"/>
          </p:cNvSpPr>
          <p:nvPr/>
        </p:nvSpPr>
        <p:spPr bwMode="auto">
          <a:xfrm>
            <a:off x="8091489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8" name="Rectangle 24"/>
          <p:cNvSpPr>
            <a:spLocks noChangeArrowheads="1"/>
          </p:cNvSpPr>
          <p:nvPr/>
        </p:nvSpPr>
        <p:spPr bwMode="auto">
          <a:xfrm>
            <a:off x="7894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8020051" y="27003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8700" name="Text Box 26"/>
          <p:cNvSpPr txBox="1">
            <a:spLocks noChangeArrowheads="1"/>
          </p:cNvSpPr>
          <p:nvPr/>
        </p:nvSpPr>
        <p:spPr bwMode="auto">
          <a:xfrm>
            <a:off x="8054976" y="1947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8701" name="Text Box 26"/>
          <p:cNvSpPr txBox="1">
            <a:spLocks noChangeArrowheads="1"/>
          </p:cNvSpPr>
          <p:nvPr/>
        </p:nvSpPr>
        <p:spPr bwMode="auto">
          <a:xfrm>
            <a:off x="8062914" y="36052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8702" name="Text Box 26"/>
          <p:cNvSpPr txBox="1">
            <a:spLocks noChangeArrowheads="1"/>
          </p:cNvSpPr>
          <p:nvPr/>
        </p:nvSpPr>
        <p:spPr bwMode="auto">
          <a:xfrm>
            <a:off x="8029576" y="33194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8703" name="Text Box 26"/>
          <p:cNvSpPr txBox="1">
            <a:spLocks noChangeArrowheads="1"/>
          </p:cNvSpPr>
          <p:nvPr/>
        </p:nvSpPr>
        <p:spPr bwMode="auto">
          <a:xfrm>
            <a:off x="8020051" y="30241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69" name="Oval 38"/>
          <p:cNvSpPr>
            <a:spLocks noChangeArrowheads="1"/>
          </p:cNvSpPr>
          <p:nvPr/>
        </p:nvSpPr>
        <p:spPr bwMode="auto">
          <a:xfrm>
            <a:off x="7975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28705" name="Freeform 39"/>
          <p:cNvSpPr>
            <a:spLocks/>
          </p:cNvSpPr>
          <p:nvPr/>
        </p:nvSpPr>
        <p:spPr bwMode="auto">
          <a:xfrm>
            <a:off x="9528176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706" name="Group 42"/>
          <p:cNvGrpSpPr>
            <a:grpSpLocks/>
          </p:cNvGrpSpPr>
          <p:nvPr/>
        </p:nvGrpSpPr>
        <p:grpSpPr bwMode="auto">
          <a:xfrm>
            <a:off x="3348038" y="5170484"/>
            <a:ext cx="2016125" cy="657224"/>
            <a:chOff x="1084" y="3697"/>
            <a:chExt cx="1270" cy="414"/>
          </a:xfrm>
        </p:grpSpPr>
        <p:sp>
          <p:nvSpPr>
            <p:cNvPr id="1446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70" name="Text Box 45"/>
            <p:cNvSpPr txBox="1">
              <a:spLocks noChangeArrowheads="1"/>
            </p:cNvSpPr>
            <p:nvPr/>
          </p:nvSpPr>
          <p:spPr bwMode="auto">
            <a:xfrm>
              <a:off x="1084" y="3822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 port: B,80</a:t>
              </a:r>
            </a:p>
          </p:txBody>
        </p:sp>
      </p:grpSp>
      <p:grpSp>
        <p:nvGrpSpPr>
          <p:cNvPr id="28707" name="Group 46"/>
          <p:cNvGrpSpPr>
            <a:grpSpLocks/>
          </p:cNvGrpSpPr>
          <p:nvPr/>
        </p:nvGrpSpPr>
        <p:grpSpPr bwMode="auto">
          <a:xfrm>
            <a:off x="3190876" y="4479929"/>
            <a:ext cx="1878013" cy="657226"/>
            <a:chOff x="2741" y="3750"/>
            <a:chExt cx="1183" cy="414"/>
          </a:xfrm>
        </p:grpSpPr>
        <p:sp>
          <p:nvSpPr>
            <p:cNvPr id="14465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6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7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A,9157</a:t>
              </a:r>
            </a:p>
          </p:txBody>
        </p:sp>
      </p:grpSp>
      <p:sp>
        <p:nvSpPr>
          <p:cNvPr id="14373" name="Text Box 50"/>
          <p:cNvSpPr txBox="1">
            <a:spLocks noChangeArrowheads="1"/>
          </p:cNvSpPr>
          <p:nvPr/>
        </p:nvSpPr>
        <p:spPr bwMode="auto">
          <a:xfrm flipH="1">
            <a:off x="1612901" y="4705351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A</a:t>
            </a:r>
          </a:p>
        </p:txBody>
      </p:sp>
      <p:sp>
        <p:nvSpPr>
          <p:cNvPr id="14374" name="Text Box 51"/>
          <p:cNvSpPr txBox="1">
            <a:spLocks noChangeArrowheads="1"/>
          </p:cNvSpPr>
          <p:nvPr/>
        </p:nvSpPr>
        <p:spPr bwMode="auto">
          <a:xfrm flipH="1">
            <a:off x="9369426" y="4602164"/>
            <a:ext cx="114776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host: IP address C</a:t>
            </a:r>
          </a:p>
        </p:txBody>
      </p:sp>
      <p:sp>
        <p:nvSpPr>
          <p:cNvPr id="14375" name="Text Box 52"/>
          <p:cNvSpPr txBox="1">
            <a:spLocks noChangeArrowheads="1"/>
          </p:cNvSpPr>
          <p:nvPr/>
        </p:nvSpPr>
        <p:spPr bwMode="auto">
          <a:xfrm flipH="1">
            <a:off x="6570663" y="3702051"/>
            <a:ext cx="114776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>
                <a:solidFill>
                  <a:srgbClr val="000099"/>
                </a:solidFill>
                <a:latin typeface="Gill Sans MT" charset="0"/>
              </a:rPr>
              <a:t>server: IP address B</a:t>
            </a:r>
          </a:p>
        </p:txBody>
      </p:sp>
      <p:sp>
        <p:nvSpPr>
          <p:cNvPr id="14376" name="Line 53"/>
          <p:cNvSpPr>
            <a:spLocks noChangeShapeType="1"/>
          </p:cNvSpPr>
          <p:nvPr/>
        </p:nvSpPr>
        <p:spPr bwMode="auto">
          <a:xfrm>
            <a:off x="4878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77" name="Line 54"/>
          <p:cNvSpPr>
            <a:spLocks noChangeShapeType="1"/>
          </p:cNvSpPr>
          <p:nvPr/>
        </p:nvSpPr>
        <p:spPr bwMode="auto">
          <a:xfrm>
            <a:off x="4894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713" name="Text Box 26"/>
          <p:cNvSpPr txBox="1">
            <a:spLocks noChangeArrowheads="1"/>
          </p:cNvSpPr>
          <p:nvPr/>
        </p:nvSpPr>
        <p:spPr bwMode="auto">
          <a:xfrm>
            <a:off x="5281614" y="27955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14379" name="Line 56"/>
          <p:cNvSpPr>
            <a:spLocks noChangeShapeType="1"/>
          </p:cNvSpPr>
          <p:nvPr/>
        </p:nvSpPr>
        <p:spPr bwMode="auto">
          <a:xfrm>
            <a:off x="4897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0" name="Line 57"/>
          <p:cNvSpPr>
            <a:spLocks noChangeShapeType="1"/>
          </p:cNvSpPr>
          <p:nvPr/>
        </p:nvSpPr>
        <p:spPr bwMode="auto">
          <a:xfrm>
            <a:off x="4900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16" name="Group 58"/>
          <p:cNvGrpSpPr>
            <a:grpSpLocks/>
          </p:cNvGrpSpPr>
          <p:nvPr/>
        </p:nvGrpSpPr>
        <p:grpSpPr bwMode="auto">
          <a:xfrm>
            <a:off x="5076826" y="2347913"/>
            <a:ext cx="473075" cy="228600"/>
            <a:chOff x="1287" y="2524"/>
            <a:chExt cx="260" cy="100"/>
          </a:xfrm>
        </p:grpSpPr>
        <p:sp>
          <p:nvSpPr>
            <p:cNvPr id="14461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2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3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4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7" name="Group 65"/>
          <p:cNvGrpSpPr>
            <a:grpSpLocks/>
          </p:cNvGrpSpPr>
          <p:nvPr/>
        </p:nvGrpSpPr>
        <p:grpSpPr bwMode="auto">
          <a:xfrm>
            <a:off x="5781676" y="2352675"/>
            <a:ext cx="473075" cy="228600"/>
            <a:chOff x="1287" y="2524"/>
            <a:chExt cx="260" cy="100"/>
          </a:xfrm>
        </p:grpSpPr>
        <p:sp>
          <p:nvSpPr>
            <p:cNvPr id="14457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8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9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60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18" name="Group 70"/>
          <p:cNvGrpSpPr>
            <a:grpSpLocks/>
          </p:cNvGrpSpPr>
          <p:nvPr/>
        </p:nvGrpSpPr>
        <p:grpSpPr bwMode="auto">
          <a:xfrm>
            <a:off x="6453189" y="2357438"/>
            <a:ext cx="473075" cy="228600"/>
            <a:chOff x="1287" y="2524"/>
            <a:chExt cx="260" cy="100"/>
          </a:xfrm>
        </p:grpSpPr>
        <p:sp>
          <p:nvSpPr>
            <p:cNvPr id="14453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4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5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6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84" name="Line 75"/>
          <p:cNvSpPr>
            <a:spLocks noChangeShapeType="1"/>
          </p:cNvSpPr>
          <p:nvPr/>
        </p:nvSpPr>
        <p:spPr bwMode="auto">
          <a:xfrm>
            <a:off x="7886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5" name="Line 76"/>
          <p:cNvSpPr>
            <a:spLocks noChangeShapeType="1"/>
          </p:cNvSpPr>
          <p:nvPr/>
        </p:nvSpPr>
        <p:spPr bwMode="auto">
          <a:xfrm>
            <a:off x="7877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6" name="Line 77"/>
          <p:cNvSpPr>
            <a:spLocks noChangeShapeType="1"/>
          </p:cNvSpPr>
          <p:nvPr/>
        </p:nvSpPr>
        <p:spPr bwMode="auto">
          <a:xfrm>
            <a:off x="7877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4387" name="Line 78"/>
          <p:cNvSpPr>
            <a:spLocks noChangeShapeType="1"/>
          </p:cNvSpPr>
          <p:nvPr/>
        </p:nvSpPr>
        <p:spPr bwMode="auto">
          <a:xfrm>
            <a:off x="7877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8723" name="Group 79"/>
          <p:cNvGrpSpPr>
            <a:grpSpLocks/>
          </p:cNvGrpSpPr>
          <p:nvPr/>
        </p:nvGrpSpPr>
        <p:grpSpPr bwMode="auto">
          <a:xfrm>
            <a:off x="8029576" y="2579688"/>
            <a:ext cx="473075" cy="228600"/>
            <a:chOff x="1287" y="2524"/>
            <a:chExt cx="260" cy="100"/>
          </a:xfrm>
        </p:grpSpPr>
        <p:sp>
          <p:nvSpPr>
            <p:cNvPr id="14449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0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1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52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8724" name="Group 84"/>
          <p:cNvGrpSpPr>
            <a:grpSpLocks/>
          </p:cNvGrpSpPr>
          <p:nvPr/>
        </p:nvGrpSpPr>
        <p:grpSpPr bwMode="auto">
          <a:xfrm>
            <a:off x="8824914" y="2570163"/>
            <a:ext cx="473075" cy="228600"/>
            <a:chOff x="1287" y="2524"/>
            <a:chExt cx="260" cy="100"/>
          </a:xfrm>
        </p:grpSpPr>
        <p:sp>
          <p:nvSpPr>
            <p:cNvPr id="14445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6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7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8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390" name="Oval 89"/>
          <p:cNvSpPr>
            <a:spLocks noChangeArrowheads="1"/>
          </p:cNvSpPr>
          <p:nvPr/>
        </p:nvSpPr>
        <p:spPr bwMode="auto">
          <a:xfrm>
            <a:off x="8766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28726" name="Freeform 90"/>
          <p:cNvSpPr>
            <a:spLocks/>
          </p:cNvSpPr>
          <p:nvPr/>
        </p:nvSpPr>
        <p:spPr bwMode="auto">
          <a:xfrm>
            <a:off x="3017839" y="2439989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727" name="Freeform 91"/>
          <p:cNvSpPr>
            <a:spLocks/>
          </p:cNvSpPr>
          <p:nvPr/>
        </p:nvSpPr>
        <p:spPr bwMode="auto">
          <a:xfrm>
            <a:off x="6003926" y="2471739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728" name="Freeform 92"/>
          <p:cNvSpPr>
            <a:spLocks/>
          </p:cNvSpPr>
          <p:nvPr/>
        </p:nvSpPr>
        <p:spPr bwMode="auto">
          <a:xfrm>
            <a:off x="6662739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729" name="Group 93"/>
          <p:cNvGrpSpPr>
            <a:grpSpLocks/>
          </p:cNvGrpSpPr>
          <p:nvPr/>
        </p:nvGrpSpPr>
        <p:grpSpPr bwMode="auto">
          <a:xfrm>
            <a:off x="6761164" y="4684709"/>
            <a:ext cx="2063750" cy="657224"/>
            <a:chOff x="2741" y="3750"/>
            <a:chExt cx="1300" cy="414"/>
          </a:xfrm>
        </p:grpSpPr>
        <p:sp>
          <p:nvSpPr>
            <p:cNvPr id="14442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3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4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>
                  <a:solidFill>
                    <a:srgbClr val="000099"/>
                  </a:solidFill>
                </a:rPr>
                <a:t>dest IP,port: B,80</a:t>
              </a:r>
            </a:p>
          </p:txBody>
        </p:sp>
      </p:grpSp>
      <p:grpSp>
        <p:nvGrpSpPr>
          <p:cNvPr id="28730" name="Group 97"/>
          <p:cNvGrpSpPr>
            <a:grpSpLocks/>
          </p:cNvGrpSpPr>
          <p:nvPr/>
        </p:nvGrpSpPr>
        <p:grpSpPr bwMode="auto">
          <a:xfrm>
            <a:off x="6831013" y="5473700"/>
            <a:ext cx="2063750" cy="661988"/>
            <a:chOff x="2741" y="3750"/>
            <a:chExt cx="1300" cy="417"/>
          </a:xfrm>
        </p:grpSpPr>
        <p:sp>
          <p:nvSpPr>
            <p:cNvPr id="14439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0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41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>
                  <a:solidFill>
                    <a:srgbClr val="000099"/>
                  </a:solidFill>
                </a:rPr>
                <a:t>source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>
                  <a:solidFill>
                    <a:srgbClr val="000099"/>
                  </a:solidFill>
                </a:rPr>
                <a:t>dest</a:t>
              </a:r>
              <a:r>
                <a:rPr lang="en-US" sz="1400" dirty="0">
                  <a:solidFill>
                    <a:srgbClr val="000099"/>
                  </a:solidFill>
                </a:rPr>
                <a:t> </a:t>
              </a:r>
              <a:r>
                <a:rPr lang="en-US" sz="1400" dirty="0" err="1">
                  <a:solidFill>
                    <a:srgbClr val="000099"/>
                  </a:solidFill>
                </a:rPr>
                <a:t>IP,port</a:t>
              </a:r>
              <a:r>
                <a:rPr lang="en-US" sz="1400" dirty="0">
                  <a:solidFill>
                    <a:srgbClr val="000099"/>
                  </a:solidFill>
                </a:rPr>
                <a:t>: B,80</a:t>
              </a:r>
            </a:p>
          </p:txBody>
        </p:sp>
      </p:grpSp>
      <p:sp>
        <p:nvSpPr>
          <p:cNvPr id="14396" name="Oval 30"/>
          <p:cNvSpPr>
            <a:spLocks noChangeArrowheads="1"/>
          </p:cNvSpPr>
          <p:nvPr/>
        </p:nvSpPr>
        <p:spPr bwMode="auto">
          <a:xfrm>
            <a:off x="5021264" y="2103438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4397" name="Text Box 101"/>
          <p:cNvSpPr txBox="1">
            <a:spLocks noChangeArrowheads="1"/>
          </p:cNvSpPr>
          <p:nvPr/>
        </p:nvSpPr>
        <p:spPr bwMode="auto">
          <a:xfrm>
            <a:off x="6494464" y="1171576"/>
            <a:ext cx="1952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</a:rPr>
              <a:t>threaded server</a:t>
            </a:r>
          </a:p>
        </p:txBody>
      </p:sp>
      <p:sp>
        <p:nvSpPr>
          <p:cNvPr id="14398" name="Line 102"/>
          <p:cNvSpPr>
            <a:spLocks noChangeShapeType="1"/>
          </p:cNvSpPr>
          <p:nvPr/>
        </p:nvSpPr>
        <p:spPr bwMode="auto">
          <a:xfrm flipH="1">
            <a:off x="6303964" y="1516064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28734" name="Picture 103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51707"/>
            <a:ext cx="8228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735" name="Group 104"/>
          <p:cNvGrpSpPr>
            <a:grpSpLocks/>
          </p:cNvGrpSpPr>
          <p:nvPr/>
        </p:nvGrpSpPr>
        <p:grpSpPr bwMode="auto">
          <a:xfrm flipH="1">
            <a:off x="9782175" y="3529014"/>
            <a:ext cx="711200" cy="669925"/>
            <a:chOff x="-44" y="1473"/>
            <a:chExt cx="981" cy="1105"/>
          </a:xfrm>
        </p:grpSpPr>
        <p:pic>
          <p:nvPicPr>
            <p:cNvPr id="28772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3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736" name="Group 107"/>
          <p:cNvGrpSpPr>
            <a:grpSpLocks/>
          </p:cNvGrpSpPr>
          <p:nvPr/>
        </p:nvGrpSpPr>
        <p:grpSpPr bwMode="auto">
          <a:xfrm>
            <a:off x="1479550" y="3613151"/>
            <a:ext cx="711200" cy="669925"/>
            <a:chOff x="-44" y="1473"/>
            <a:chExt cx="981" cy="1105"/>
          </a:xfrm>
        </p:grpSpPr>
        <p:pic>
          <p:nvPicPr>
            <p:cNvPr id="28770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771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737" name="Group 110"/>
          <p:cNvGrpSpPr>
            <a:grpSpLocks/>
          </p:cNvGrpSpPr>
          <p:nvPr/>
        </p:nvGrpSpPr>
        <p:grpSpPr bwMode="auto">
          <a:xfrm>
            <a:off x="4344989" y="3192463"/>
            <a:ext cx="358775" cy="704850"/>
            <a:chOff x="4140" y="429"/>
            <a:chExt cx="1425" cy="2396"/>
          </a:xfrm>
        </p:grpSpPr>
        <p:sp>
          <p:nvSpPr>
            <p:cNvPr id="28738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04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40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8741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07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3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433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4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09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5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431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2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1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12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8748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29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30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8749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8750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427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28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4416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2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8753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19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8755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4421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2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3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4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425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26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9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2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3.1 </a:t>
            </a:r>
            <a:r>
              <a:rPr lang="en-US" dirty="0"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</a:t>
            </a:r>
            <a:r>
              <a:rPr lang="en-US" dirty="0" smtClean="0"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37405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10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4" y="921419"/>
            <a:ext cx="8811640" cy="18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0864" y="182564"/>
            <a:ext cx="8811640" cy="9223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UDP: User Datagram Protocol </a:t>
            </a:r>
            <a:r>
              <a:rPr lang="en-US" dirty="0">
                <a:ea typeface="ＭＳ Ｐゴシック" charset="0"/>
              </a:rPr>
              <a:t>[RFC 768]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412776"/>
            <a:ext cx="3810000" cy="4648200"/>
          </a:xfrm>
        </p:spPr>
        <p:txBody>
          <a:bodyPr>
            <a:normAutofit fontScale="85000" lnSpcReduction="10000"/>
          </a:bodyPr>
          <a:lstStyle/>
          <a:p>
            <a:r>
              <a:rPr lang="ja-JP" altLang="en-US" sz="2400" dirty="0"/>
              <a:t>“</a:t>
            </a:r>
            <a:r>
              <a:rPr lang="en-US" altLang="ja-JP" sz="2400" dirty="0"/>
              <a:t>no frills,</a:t>
            </a:r>
            <a:r>
              <a:rPr lang="ja-JP" altLang="en-US" sz="2400" dirty="0"/>
              <a:t>”</a:t>
            </a:r>
            <a:r>
              <a:rPr lang="en-US" altLang="ja-JP" sz="2400" dirty="0"/>
              <a:t> </a:t>
            </a:r>
            <a:r>
              <a:rPr lang="ja-JP" altLang="en-US" sz="2400" dirty="0"/>
              <a:t>“</a:t>
            </a:r>
            <a:r>
              <a:rPr lang="en-US" altLang="ja-JP" sz="2400" dirty="0"/>
              <a:t>bare bones</a:t>
            </a:r>
            <a:r>
              <a:rPr lang="ja-JP" altLang="en-US" sz="2400" dirty="0"/>
              <a:t>”</a:t>
            </a:r>
            <a:r>
              <a:rPr lang="en-US" altLang="ja-JP" sz="2400" dirty="0"/>
              <a:t> Internet transport protocol</a:t>
            </a:r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best effort</a:t>
            </a:r>
            <a:r>
              <a:rPr lang="ja-JP" altLang="en-US" sz="2400" dirty="0"/>
              <a:t>”</a:t>
            </a:r>
            <a:r>
              <a:rPr lang="en-US" altLang="ja-JP" sz="2400" dirty="0"/>
              <a:t> service, UDP segments may be:</a:t>
            </a:r>
          </a:p>
          <a:p>
            <a:pPr lvl="1"/>
            <a:r>
              <a:rPr lang="en-US" altLang="zh-CN" dirty="0" smtClean="0"/>
              <a:t>lost</a:t>
            </a:r>
          </a:p>
          <a:p>
            <a:pPr lvl="1"/>
            <a:r>
              <a:rPr lang="en-US" altLang="zh-CN" dirty="0" smtClean="0"/>
              <a:t>delivered out-of-order to app</a:t>
            </a:r>
          </a:p>
          <a:p>
            <a:r>
              <a:rPr lang="en-US" altLang="zh-CN" sz="2400" i="1" dirty="0">
                <a:solidFill>
                  <a:srgbClr val="CC0000"/>
                </a:solidFill>
              </a:rPr>
              <a:t>connectionless: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pPr lvl="1"/>
            <a:r>
              <a:rPr lang="en-US" altLang="zh-CN" dirty="0" smtClean="0"/>
              <a:t>no handshaking between UDP sender, receiver</a:t>
            </a:r>
          </a:p>
          <a:p>
            <a:pPr lvl="1"/>
            <a:r>
              <a:rPr lang="en-US" altLang="zh-CN" dirty="0" smtClean="0"/>
              <a:t>each UDP segment handled independently of others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6269039" y="1340768"/>
            <a:ext cx="4052887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UDP use: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streaming multimedia apps (loss tolerant, rate sensitive)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DNS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SNMP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reliable transfer over UDP: 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add reliability at application layer</a:t>
            </a: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Tx/>
              <a:buChar char="–"/>
              <a:defRPr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application-specific error recovery!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1" y="950914"/>
            <a:ext cx="5385543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06588" y="116632"/>
            <a:ext cx="5773588" cy="9937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UDP: segment header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238376" y="1852613"/>
            <a:ext cx="3324225" cy="32004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162176" y="1947863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solidFill>
                <a:srgbClr val="00009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2201864" y="196056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source port #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3987800" y="196056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dest port #</a:t>
            </a:r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 flipV="1">
            <a:off x="2152650" y="2347913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 flipV="1">
            <a:off x="2143126" y="2747963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 flipV="1">
            <a:off x="3800475" y="1947864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3308351" y="14827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32 bits</a:t>
            </a:r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4257675" y="1714501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rot="10800000">
            <a:off x="2147888" y="1724025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3005138" y="3306764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application</a:t>
            </a:r>
          </a:p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data </a:t>
            </a:r>
          </a:p>
          <a:p>
            <a:pPr>
              <a:defRPr/>
            </a:pPr>
            <a:r>
              <a:rPr lang="en-US" sz="2000" dirty="0">
                <a:solidFill>
                  <a:srgbClr val="000099"/>
                </a:solidFill>
              </a:rPr>
              <a:t>(payload)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17425" name="Text Box 19"/>
          <p:cNvSpPr txBox="1">
            <a:spLocks noChangeArrowheads="1"/>
          </p:cNvSpPr>
          <p:nvPr/>
        </p:nvSpPr>
        <p:spPr bwMode="auto">
          <a:xfrm>
            <a:off x="2598739" y="5222876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000099"/>
                </a:solidFill>
              </a:rPr>
              <a:t>UDP segment format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6" name="Line 20"/>
          <p:cNvSpPr>
            <a:spLocks noChangeShapeType="1"/>
          </p:cNvSpPr>
          <p:nvPr/>
        </p:nvSpPr>
        <p:spPr bwMode="auto">
          <a:xfrm flipV="1">
            <a:off x="3800475" y="2357439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7427" name="Text Box 22"/>
          <p:cNvSpPr txBox="1">
            <a:spLocks noChangeArrowheads="1"/>
          </p:cNvSpPr>
          <p:nvPr/>
        </p:nvSpPr>
        <p:spPr bwMode="auto">
          <a:xfrm>
            <a:off x="2544764" y="235108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length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8" name="Text Box 23"/>
          <p:cNvSpPr txBox="1">
            <a:spLocks noChangeArrowheads="1"/>
          </p:cNvSpPr>
          <p:nvPr/>
        </p:nvSpPr>
        <p:spPr bwMode="auto">
          <a:xfrm>
            <a:off x="4090989" y="234156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checksum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29" name="Text Box 24"/>
          <p:cNvSpPr txBox="1">
            <a:spLocks noChangeArrowheads="1"/>
          </p:cNvSpPr>
          <p:nvPr/>
        </p:nvSpPr>
        <p:spPr bwMode="auto">
          <a:xfrm>
            <a:off x="5784850" y="1316039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length, in bytes of UDP segment, including header</a:t>
            </a:r>
            <a:endParaRPr lang="en-US" sz="2400">
              <a:solidFill>
                <a:srgbClr val="000099"/>
              </a:solidFill>
            </a:endParaRPr>
          </a:p>
        </p:txBody>
      </p:sp>
      <p:sp>
        <p:nvSpPr>
          <p:cNvPr id="17430" name="Line 25"/>
          <p:cNvSpPr>
            <a:spLocks noChangeShapeType="1"/>
          </p:cNvSpPr>
          <p:nvPr/>
        </p:nvSpPr>
        <p:spPr bwMode="auto">
          <a:xfrm flipH="1">
            <a:off x="3402014" y="1631950"/>
            <a:ext cx="2873375" cy="89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1" name="Rectangle 26"/>
          <p:cNvSpPr>
            <a:spLocks noGrp="1" noChangeArrowheads="1"/>
          </p:cNvSpPr>
          <p:nvPr>
            <p:ph type="body" sz="half" idx="2"/>
          </p:nvPr>
        </p:nvSpPr>
        <p:spPr>
          <a:xfrm>
            <a:off x="6389688" y="3044826"/>
            <a:ext cx="3810000" cy="30448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 connection establishment (which can add delay)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simple: no connection state at sender, receiver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small header size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</a:rPr>
              <a:t>no congestion control: UDP can blast away as fast as desired</a:t>
            </a:r>
          </a:p>
        </p:txBody>
      </p:sp>
      <p:sp>
        <p:nvSpPr>
          <p:cNvPr id="17432" name="Rectangle 27"/>
          <p:cNvSpPr>
            <a:spLocks noChangeArrowheads="1"/>
          </p:cNvSpPr>
          <p:nvPr/>
        </p:nvSpPr>
        <p:spPr bwMode="auto">
          <a:xfrm>
            <a:off x="6227764" y="2924175"/>
            <a:ext cx="4048125" cy="3259138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33" name="Text Box 28"/>
          <p:cNvSpPr txBox="1">
            <a:spLocks noChangeArrowheads="1"/>
          </p:cNvSpPr>
          <p:nvPr/>
        </p:nvSpPr>
        <p:spPr bwMode="auto">
          <a:xfrm>
            <a:off x="6459538" y="2643189"/>
            <a:ext cx="3557384" cy="4370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Comic Sans MS" panose="030F0702030302020204" pitchFamily="66" charset="0"/>
              </a:rPr>
              <a:t>why is there a UDP?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6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UDP checksum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3552" y="2708920"/>
            <a:ext cx="3657600" cy="3495675"/>
          </a:xfrm>
        </p:spPr>
        <p:txBody>
          <a:bodyPr>
            <a:normAutofit fontScale="925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3000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treat segment contents, including header fields,  as sequence of 16-bit integers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checksum: addition (</a:t>
            </a:r>
            <a:r>
              <a:rPr lang="en-US" altLang="zh-CN" sz="2400" dirty="0" smtClean="0"/>
              <a:t>one</a:t>
            </a:r>
            <a:r>
              <a:rPr lang="en-US" altLang="ja-JP" sz="2400" dirty="0" smtClean="0"/>
              <a:t>'s </a:t>
            </a:r>
            <a:r>
              <a:rPr lang="en-US" altLang="ja-JP" sz="2400" dirty="0"/>
              <a:t>complement sum) of segment contents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sender puts checksum value into UDP checksum field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</a:pPr>
            <a:endParaRPr lang="en-US" altLang="zh-CN" sz="3200" dirty="0"/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1797" y="2564904"/>
            <a:ext cx="4057650" cy="325755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300" dirty="0" smtClean="0">
                <a:solidFill>
                  <a:srgbClr val="CC0000"/>
                </a:solidFill>
              </a:rPr>
              <a:t>receiver:</a:t>
            </a:r>
          </a:p>
          <a:p>
            <a:r>
              <a:rPr lang="en-US" altLang="zh-CN" sz="2400" dirty="0"/>
              <a:t>compute checksum of received segment</a:t>
            </a:r>
          </a:p>
          <a:p>
            <a:r>
              <a:rPr lang="en-US" altLang="zh-CN" sz="2400" dirty="0"/>
              <a:t>check if computed checksum equals checksum field value:</a:t>
            </a:r>
          </a:p>
          <a:p>
            <a:pPr lvl="1"/>
            <a:r>
              <a:rPr lang="en-US" altLang="zh-CN" dirty="0" smtClean="0"/>
              <a:t>NO - error detected</a:t>
            </a:r>
          </a:p>
          <a:p>
            <a:pPr lvl="1"/>
            <a:r>
              <a:rPr lang="en-US" altLang="zh-CN" dirty="0" smtClean="0"/>
              <a:t>YES - no error detected. </a:t>
            </a:r>
            <a:r>
              <a:rPr lang="en-US" altLang="zh-CN" i="1" dirty="0" smtClean="0"/>
              <a:t>But maybe errors nonetheless?</a:t>
            </a:r>
            <a:r>
              <a:rPr lang="en-US" altLang="zh-CN" dirty="0" smtClean="0"/>
              <a:t> More later ….</a:t>
            </a:r>
          </a:p>
          <a:p>
            <a:endParaRPr lang="en-US" altLang="zh-CN" dirty="0" smtClean="0"/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2219325" y="1512889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Goal: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detect 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errors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(e.g., flipped bits) in transmitted segment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800" dirty="0">
              <a:latin typeface="Comic Sans MS" panose="030F0702030302020204" pitchFamily="66" charset="0"/>
            </a:endParaRPr>
          </a:p>
        </p:txBody>
      </p:sp>
      <p:pic>
        <p:nvPicPr>
          <p:cNvPr id="32775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94556"/>
            <a:ext cx="3048668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36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3 </a:t>
            </a:r>
            <a:r>
              <a:rPr lang="en-US" altLang="zh-CN" dirty="0"/>
              <a:t>Transport Layer</a:t>
            </a:r>
            <a:endParaRPr lang="en-US" altLang="zh-CN" dirty="0" smtClean="0"/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5440" y="1179322"/>
            <a:ext cx="4464496" cy="46259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our goals:</a:t>
            </a:r>
            <a:r>
              <a:rPr lang="en-US" altLang="zh-CN" dirty="0" smtClean="0">
                <a:solidFill>
                  <a:srgbClr val="CC0000"/>
                </a:solidFill>
              </a:rPr>
              <a:t> </a:t>
            </a:r>
          </a:p>
          <a:p>
            <a:r>
              <a:rPr lang="en-US" altLang="zh-CN" sz="2400" dirty="0"/>
              <a:t>understand principles behind transport layer </a:t>
            </a:r>
            <a:r>
              <a:rPr lang="en-US" altLang="zh-CN" sz="2400" dirty="0" smtClean="0"/>
              <a:t>services:</a:t>
            </a:r>
            <a:endParaRPr lang="en-US" altLang="zh-CN" sz="2400" dirty="0"/>
          </a:p>
          <a:p>
            <a:pPr lvl="1"/>
            <a:r>
              <a:rPr lang="en-US" altLang="zh-CN" sz="2000" dirty="0"/>
              <a:t>multiplexing, </a:t>
            </a:r>
            <a:r>
              <a:rPr lang="en-US" altLang="zh-CN" sz="2000" dirty="0" err="1"/>
              <a:t>demultiplexing</a:t>
            </a:r>
            <a:endParaRPr lang="en-US" altLang="zh-CN" sz="2000" dirty="0"/>
          </a:p>
          <a:p>
            <a:pPr lvl="1"/>
            <a:r>
              <a:rPr lang="en-US" altLang="zh-CN" sz="2000" dirty="0"/>
              <a:t>reliable data transfer</a:t>
            </a:r>
          </a:p>
          <a:p>
            <a:pPr lvl="1"/>
            <a:r>
              <a:rPr lang="en-US" altLang="zh-CN" sz="2000" dirty="0"/>
              <a:t>flow control</a:t>
            </a:r>
          </a:p>
          <a:p>
            <a:pPr lvl="1"/>
            <a:r>
              <a:rPr lang="en-US" altLang="zh-CN" sz="2000" dirty="0"/>
              <a:t>congestion </a:t>
            </a:r>
            <a:r>
              <a:rPr lang="en-US" altLang="zh-CN" sz="2000" dirty="0" smtClean="0"/>
              <a:t>control</a:t>
            </a:r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39893" y="1664232"/>
            <a:ext cx="4752528" cy="4320480"/>
          </a:xfrm>
        </p:spPr>
        <p:txBody>
          <a:bodyPr/>
          <a:lstStyle/>
          <a:p>
            <a:r>
              <a:rPr lang="en-US" altLang="zh-CN" sz="2400" dirty="0"/>
              <a:t>learn about Internet transport layer </a:t>
            </a:r>
            <a:r>
              <a:rPr lang="en-US" altLang="zh-CN" sz="2400" dirty="0" smtClean="0"/>
              <a:t>protocols:</a:t>
            </a:r>
            <a:endParaRPr lang="en-US" altLang="zh-CN" sz="2400" dirty="0"/>
          </a:p>
          <a:p>
            <a:pPr lvl="1"/>
            <a:r>
              <a:rPr lang="en-US" altLang="zh-CN" sz="2000" dirty="0"/>
              <a:t>UDP: connectionless transport</a:t>
            </a:r>
          </a:p>
          <a:p>
            <a:pPr lvl="1"/>
            <a:r>
              <a:rPr lang="en-US" altLang="zh-CN" sz="2000" dirty="0"/>
              <a:t>TCP: connection-oriented reliable transport</a:t>
            </a:r>
          </a:p>
          <a:p>
            <a:pPr lvl="1"/>
            <a:r>
              <a:rPr lang="en-US" altLang="zh-CN" sz="2000" dirty="0"/>
              <a:t>TCP congestion control</a:t>
            </a:r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940595"/>
            <a:ext cx="5800576" cy="86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2730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Internet checksum: example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3384550" y="2190750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1  1  1  1  0  0  1  1  0  0  1  1  0  0  1  1  0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1  1  1  0  1  0  1  0  1  0  1  0  1  0  1  0  1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>
              <a:solidFill>
                <a:srgbClr val="000099"/>
              </a:solidFill>
              <a:latin typeface="Comic Sans MS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  <a:defRPr/>
            </a:pPr>
            <a:endParaRPr lang="en-US" sz="2000" b="1" dirty="0">
              <a:solidFill>
                <a:srgbClr val="000099"/>
              </a:solidFill>
              <a:latin typeface="Comic Sans MS" charset="0"/>
            </a:endParaRP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1  1  0  1  1  1  0  1  1  1  0  1  1  1  1  0  0</a:t>
            </a:r>
          </a:p>
          <a:p>
            <a:pPr algn="l">
              <a:defRPr/>
            </a:pP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0</a:t>
            </a:r>
            <a:r>
              <a:rPr lang="en-US" sz="2000" b="1" dirty="0" smtClean="0">
                <a:solidFill>
                  <a:srgbClr val="000099"/>
                </a:solidFill>
                <a:latin typeface="Comic Sans MS" charset="0"/>
              </a:rPr>
              <a:t>  </a:t>
            </a:r>
            <a:r>
              <a:rPr lang="en-US" sz="2000" b="1" dirty="0">
                <a:solidFill>
                  <a:srgbClr val="000099"/>
                </a:solidFill>
                <a:latin typeface="Comic Sans MS" charset="0"/>
              </a:rPr>
              <a:t>0  1  0  0  0  1  0  0  0  1  0  0  0  0  1  1</a:t>
            </a:r>
            <a:endParaRPr lang="en-US" sz="2400" b="1" dirty="0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3308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3054896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b="1" dirty="0" smtClean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</a:rPr>
              <a:t>1</a:t>
            </a:r>
            <a:endParaRPr lang="en-US" b="1" dirty="0">
              <a:solidFill>
                <a:srgbClr val="000099"/>
              </a:solidFill>
              <a:latin typeface="Comic Sans MS" panose="030F0702030302020204" pitchFamily="66" charset="0"/>
              <a:ea typeface="ＭＳ Ｐゴシック" charset="0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1404993" y="3182144"/>
            <a:ext cx="1546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Comic Sans MS" charset="0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2311294" y="3863439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>
                <a:solidFill>
                  <a:srgbClr val="000099"/>
                </a:solidFill>
                <a:latin typeface="Comic Sans MS" charset="0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1628669" y="4144817"/>
            <a:ext cx="1319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>
                <a:solidFill>
                  <a:srgbClr val="000099"/>
                </a:solidFill>
                <a:latin typeface="Comic Sans MS" charset="0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3308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3215680" y="3500439"/>
            <a:ext cx="6336704" cy="9702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2373313" y="5043488"/>
            <a:ext cx="7688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Note: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when adding numbers, a carryout from the most significant bit needs to be added to the result</a:t>
            </a:r>
          </a:p>
          <a:p>
            <a:pPr>
              <a:defRPr/>
            </a:pPr>
            <a:endParaRPr lang="en-US" sz="24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7" name="TextBox 1"/>
          <p:cNvSpPr txBox="1">
            <a:spLocks noChangeArrowheads="1"/>
          </p:cNvSpPr>
          <p:nvPr/>
        </p:nvSpPr>
        <p:spPr bwMode="auto">
          <a:xfrm>
            <a:off x="1863726" y="6199189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</a:rPr>
              <a:t>ttp://gaia.cs.umass.edu/kurose_ross/interactive/</a:t>
            </a:r>
          </a:p>
        </p:txBody>
      </p:sp>
      <p:sp>
        <p:nvSpPr>
          <p:cNvPr id="17" name="Rectangle 7"/>
          <p:cNvSpPr txBox="1">
            <a:spLocks noChangeArrowheads="1"/>
          </p:cNvSpPr>
          <p:nvPr/>
        </p:nvSpPr>
        <p:spPr>
          <a:xfrm>
            <a:off x="895803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3.3 connectionless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transport: UDP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40318" y="6033461"/>
            <a:ext cx="500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16C6CC"/>
                </a:solidFill>
              </a:rPr>
              <a:t>https://www.cnblogs.com/noble/p/4144139.html</a:t>
            </a:r>
            <a:endParaRPr lang="zh-CN" altLang="en-US" dirty="0">
              <a:solidFill>
                <a:srgbClr val="16C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7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3.1 </a:t>
            </a:r>
            <a:r>
              <a:rPr lang="en-US" dirty="0"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3.4 principles of reliable data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414024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250953" y="3058064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5683001" y="3523357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7411193" y="3523357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6688389" y="3247575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411193" y="3058064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7853" y="3955405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296265" y="2515245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954809" y="3883397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 bwMode="auto">
          <a:xfrm>
            <a:off x="5543174" y="3523357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7843241" y="351401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7706045" y="3896795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5548900" y="3945490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83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2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1" grpId="0" animBg="1"/>
      <p:bldP spid="21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954809" y="2515245"/>
            <a:ext cx="4608512" cy="2573385"/>
            <a:chOff x="3954809" y="2515245"/>
            <a:chExt cx="4608512" cy="2573385"/>
          </a:xfrm>
        </p:grpSpPr>
        <p:sp>
          <p:nvSpPr>
            <p:cNvPr id="13" name="矩形 12"/>
            <p:cNvSpPr/>
            <p:nvPr/>
          </p:nvSpPr>
          <p:spPr bwMode="auto">
            <a:xfrm>
              <a:off x="5250953" y="3058064"/>
              <a:ext cx="864096" cy="4062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outerShdw dist="63500" dir="18900000" algn="bl" rotWithShape="0">
                <a:srgbClr val="0000FF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ea typeface="宋体" panose="02010600030101010101" pitchFamily="2" charset="-122"/>
                </a:rPr>
                <a:t>sending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process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5" name="流程图: 准备 4"/>
            <p:cNvSpPr/>
            <p:nvPr/>
          </p:nvSpPr>
          <p:spPr bwMode="auto">
            <a:xfrm>
              <a:off x="5683001" y="3523357"/>
              <a:ext cx="432048" cy="284292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data</a:t>
              </a: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17" name="流程图: 准备 16"/>
            <p:cNvSpPr/>
            <p:nvPr/>
          </p:nvSpPr>
          <p:spPr bwMode="auto">
            <a:xfrm>
              <a:off x="7411193" y="3523357"/>
              <a:ext cx="432048" cy="284292"/>
            </a:xfrm>
            <a:prstGeom prst="flowChartPreparation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data</a:t>
              </a:r>
              <a:endParaRPr kumimoji="0" lang="zh-CN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7" name="圆柱形 6"/>
            <p:cNvSpPr/>
            <p:nvPr/>
          </p:nvSpPr>
          <p:spPr bwMode="auto">
            <a:xfrm rot="5400000">
              <a:off x="6688389" y="3247575"/>
              <a:ext cx="283956" cy="1900782"/>
            </a:xfrm>
            <a:prstGeom prst="can">
              <a:avLst>
                <a:gd name="adj" fmla="val 45126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vert270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ea typeface="宋体" panose="02010600030101010101" pitchFamily="2" charset="-122"/>
                </a:rPr>
                <a:t>reliable channel</a:t>
              </a:r>
              <a:endPara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411193" y="3058064"/>
              <a:ext cx="864096" cy="4062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  <a:effectLst>
              <a:glow>
                <a:schemeClr val="bg1"/>
              </a:glow>
              <a:outerShdw dist="63500" dir="18900000" algn="bl" rotWithShape="0">
                <a:srgbClr val="00B050">
                  <a:alpha val="40000"/>
                </a:srgbClr>
              </a:outerShdw>
            </a:effectLst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400" dirty="0">
                  <a:solidFill>
                    <a:srgbClr val="FF0000"/>
                  </a:solidFill>
                  <a:ea typeface="宋体" panose="02010600030101010101" pitchFamily="2" charset="-122"/>
                </a:rPr>
                <a:t>receiver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4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process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97853" y="3955405"/>
              <a:ext cx="738664" cy="113322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0099"/>
                  </a:solidFill>
                </a:rPr>
                <a:t>transport</a:t>
              </a:r>
            </a:p>
            <a:p>
              <a:pPr algn="ctr"/>
              <a:r>
                <a:rPr lang="en-US" altLang="zh-CN" dirty="0" smtClean="0">
                  <a:solidFill>
                    <a:srgbClr val="000099"/>
                  </a:solidFill>
                </a:rPr>
                <a:t>layer</a:t>
              </a:r>
              <a:endParaRPr lang="zh-CN" altLang="en-US" dirty="0">
                <a:solidFill>
                  <a:srgbClr val="000099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296265" y="2515245"/>
              <a:ext cx="738664" cy="1215208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rgbClr val="000099"/>
                  </a:solidFill>
                </a:rPr>
                <a:t>application</a:t>
              </a:r>
            </a:p>
            <a:p>
              <a:pPr algn="ctr"/>
              <a:r>
                <a:rPr lang="en-US" altLang="zh-CN" dirty="0" smtClean="0">
                  <a:solidFill>
                    <a:srgbClr val="000099"/>
                  </a:solidFill>
                </a:rPr>
                <a:t>layer</a:t>
              </a:r>
              <a:endParaRPr lang="zh-CN" altLang="en-US" dirty="0">
                <a:solidFill>
                  <a:srgbClr val="000099"/>
                </a:solidFill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3954809" y="3883397"/>
              <a:ext cx="4608512" cy="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下箭头 18"/>
            <p:cNvSpPr/>
            <p:nvPr/>
          </p:nvSpPr>
          <p:spPr bwMode="auto">
            <a:xfrm>
              <a:off x="5543174" y="3523357"/>
              <a:ext cx="144016" cy="36004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" name="下箭头 40"/>
            <p:cNvSpPr/>
            <p:nvPr/>
          </p:nvSpPr>
          <p:spPr bwMode="auto">
            <a:xfrm rot="10800000">
              <a:off x="7843241" y="3514015"/>
              <a:ext cx="144016" cy="36004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1" name="直角上箭头 20"/>
            <p:cNvSpPr/>
            <p:nvPr/>
          </p:nvSpPr>
          <p:spPr bwMode="auto">
            <a:xfrm>
              <a:off x="7706045" y="3896795"/>
              <a:ext cx="288033" cy="346031"/>
            </a:xfrm>
            <a:prstGeom prst="bentUpArrow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4" name="直角上箭头 43"/>
            <p:cNvSpPr/>
            <p:nvPr/>
          </p:nvSpPr>
          <p:spPr bwMode="auto">
            <a:xfrm rot="5400000">
              <a:off x="5548900" y="3945490"/>
              <a:ext cx="374119" cy="288033"/>
            </a:xfrm>
            <a:prstGeom prst="bentUpArrow">
              <a:avLst/>
            </a:prstGeom>
            <a:gradFill flip="none" rotWithShape="1">
              <a:gsLst>
                <a:gs pos="0">
                  <a:schemeClr val="accent6">
                    <a:lumMod val="89000"/>
                  </a:schemeClr>
                </a:gs>
                <a:gs pos="23000">
                  <a:schemeClr val="accent6">
                    <a:lumMod val="89000"/>
                  </a:schemeClr>
                </a:gs>
                <a:gs pos="69000">
                  <a:schemeClr val="accent6">
                    <a:lumMod val="75000"/>
                  </a:schemeClr>
                </a:gs>
                <a:gs pos="97000">
                  <a:schemeClr val="accent6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Stone Sans" pitchFamily="2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271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16 0.00602 L -0.13737 0.00602 C -0.20338 0.00602 -0.28463 -0.0375 -0.28463 -0.07292 L -0.28463 -0.1513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0">
        <p:cut/>
      </p:transition>
    </mc:Choice>
    <mc:Fallback xmlns="">
      <p:transition advClick="0" advTm="0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3" name="圆柱形 22"/>
          <p:cNvSpPr/>
          <p:nvPr/>
        </p:nvSpPr>
        <p:spPr bwMode="auto">
          <a:xfrm rot="5400000">
            <a:off x="7906810" y="3600553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5520" y="50636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(a) provided service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57715" y="505979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(b) Service implementation</a:t>
            </a:r>
            <a:endParaRPr lang="zh-CN" altLang="en-US" dirty="0">
              <a:solidFill>
                <a:srgbClr val="000099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8799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0811" y="4302621"/>
            <a:ext cx="1002330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0832" y="436510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network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4" name="直角双向箭头 23"/>
          <p:cNvSpPr/>
          <p:nvPr/>
        </p:nvSpPr>
        <p:spPr bwMode="auto">
          <a:xfrm>
            <a:off x="9048329" y="4330296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8" name="直角双向箭头 47"/>
          <p:cNvSpPr/>
          <p:nvPr/>
        </p:nvSpPr>
        <p:spPr bwMode="auto">
          <a:xfrm flipH="1">
            <a:off x="6557715" y="4327167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73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5" y="885825"/>
            <a:ext cx="7094114" cy="9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275" y="952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Principles of reliable data transfer</a:t>
            </a:r>
            <a:endParaRPr lang="en-US" sz="4800">
              <a:ea typeface="ＭＳ Ｐゴシック" charset="0"/>
            </a:endParaRP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177925"/>
            <a:ext cx="7658100" cy="8382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important in application, transport, link layers</a:t>
            </a:r>
          </a:p>
          <a:p>
            <a:pPr lvl="1">
              <a:buFont typeface="Comic Sans MS" panose="030F0702030302020204" pitchFamily="66" charset="0"/>
              <a:buChar char="–"/>
              <a:defRPr/>
            </a:pPr>
            <a:r>
              <a:rPr lang="en-US" dirty="0">
                <a:ea typeface="ＭＳ Ｐゴシック" charset="0"/>
              </a:rPr>
              <a:t>top-10 list of important networking topics!</a:t>
            </a:r>
          </a:p>
          <a:p>
            <a:pPr>
              <a:buFont typeface="Wingdings" charset="2"/>
              <a:buChar char="§"/>
              <a:defRPr/>
            </a:pPr>
            <a:endParaRPr lang="en-US" sz="3200" dirty="0">
              <a:ea typeface="ＭＳ Ｐゴシック" charset="0"/>
            </a:endParaRPr>
          </a:p>
        </p:txBody>
      </p:sp>
      <p:sp>
        <p:nvSpPr>
          <p:cNvPr id="215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028826" y="5619751"/>
            <a:ext cx="8459662" cy="94100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characteristics of unreliable channel will determine complexity of reliable data transfer protocol (</a:t>
            </a:r>
            <a:r>
              <a:rPr lang="en-US" sz="2600" dirty="0" err="1">
                <a:ea typeface="ＭＳ Ｐゴシック" charset="0"/>
              </a:rPr>
              <a:t>rdt</a:t>
            </a:r>
            <a:r>
              <a:rPr lang="en-US" sz="2600" dirty="0">
                <a:ea typeface="ＭＳ Ｐゴシック" charset="0"/>
              </a:rPr>
              <a:t>)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77552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sending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流程图: 准备 4"/>
          <p:cNvSpPr/>
          <p:nvPr/>
        </p:nvSpPr>
        <p:spPr bwMode="auto">
          <a:xfrm>
            <a:off x="2207568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7" name="流程图: 准备 16"/>
          <p:cNvSpPr/>
          <p:nvPr/>
        </p:nvSpPr>
        <p:spPr bwMode="auto">
          <a:xfrm>
            <a:off x="3935760" y="2492896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7" name="圆柱形 6"/>
          <p:cNvSpPr/>
          <p:nvPr/>
        </p:nvSpPr>
        <p:spPr bwMode="auto">
          <a:xfrm rot="5400000">
            <a:off x="3212956" y="2217114"/>
            <a:ext cx="283956" cy="1900782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935760" y="2027603"/>
            <a:ext cx="864096" cy="406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process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2420" y="292494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transport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20832" y="1484784"/>
            <a:ext cx="738664" cy="121520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application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3" name="圆柱形 22"/>
          <p:cNvSpPr/>
          <p:nvPr/>
        </p:nvSpPr>
        <p:spPr bwMode="auto">
          <a:xfrm rot="5400000">
            <a:off x="7906810" y="3600553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75520" y="506368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(a) provided service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557715" y="505979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(b) Service implementation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6" name="流程图: 准备 25"/>
          <p:cNvSpPr/>
          <p:nvPr/>
        </p:nvSpPr>
        <p:spPr bwMode="auto">
          <a:xfrm>
            <a:off x="7471519" y="2928684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7" name="流程图: 准备 26"/>
          <p:cNvSpPr/>
          <p:nvPr/>
        </p:nvSpPr>
        <p:spPr bwMode="auto">
          <a:xfrm>
            <a:off x="8198421" y="2928684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6391399" y="3300925"/>
            <a:ext cx="1512168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eliable </a:t>
            </a: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(sending side)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8198421" y="3300924"/>
            <a:ext cx="1520254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reliable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(receiving 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side)</a:t>
            </a:r>
            <a:endParaRPr lang="zh-CN" altLang="en-US" sz="1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93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77772" y="2935977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rdt_send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787655" y="2935977"/>
            <a:ext cx="150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deliver_data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07423" y="394408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dt_send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56240" y="3944089"/>
            <a:ext cx="10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879976" y="2852936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690811" y="4302621"/>
            <a:ext cx="10023301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20832" y="4365104"/>
            <a:ext cx="738664" cy="11332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network</a:t>
            </a:r>
          </a:p>
          <a:p>
            <a:pPr algn="ctr"/>
            <a:r>
              <a:rPr lang="en-US" altLang="zh-CN" dirty="0" smtClean="0">
                <a:solidFill>
                  <a:srgbClr val="000099"/>
                </a:solidFill>
              </a:rPr>
              <a:t>layer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19" name="下箭头 18"/>
          <p:cNvSpPr/>
          <p:nvPr/>
        </p:nvSpPr>
        <p:spPr bwMode="auto">
          <a:xfrm>
            <a:off x="2067741" y="249289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下箭头 40"/>
          <p:cNvSpPr/>
          <p:nvPr/>
        </p:nvSpPr>
        <p:spPr bwMode="auto">
          <a:xfrm rot="10800000">
            <a:off x="4367808" y="2483554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1" name="直角上箭头 20"/>
          <p:cNvSpPr/>
          <p:nvPr/>
        </p:nvSpPr>
        <p:spPr bwMode="auto">
          <a:xfrm>
            <a:off x="4230612" y="2866334"/>
            <a:ext cx="288033" cy="346031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上箭头 43"/>
          <p:cNvSpPr/>
          <p:nvPr/>
        </p:nvSpPr>
        <p:spPr bwMode="auto">
          <a:xfrm rot="5400000">
            <a:off x="2073467" y="2915029"/>
            <a:ext cx="374119" cy="288033"/>
          </a:xfrm>
          <a:prstGeom prst="bentUpArrow">
            <a:avLst/>
          </a:prstGeom>
          <a:gradFill flip="none" rotWithShape="1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5" name="下箭头 44"/>
          <p:cNvSpPr/>
          <p:nvPr/>
        </p:nvSpPr>
        <p:spPr bwMode="auto">
          <a:xfrm>
            <a:off x="7248886" y="287198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6" name="下箭头 45"/>
          <p:cNvSpPr/>
          <p:nvPr/>
        </p:nvSpPr>
        <p:spPr bwMode="auto">
          <a:xfrm rot="10800000">
            <a:off x="8671767" y="2852936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24" name="直角双向箭头 23"/>
          <p:cNvSpPr/>
          <p:nvPr/>
        </p:nvSpPr>
        <p:spPr bwMode="auto">
          <a:xfrm>
            <a:off x="9048329" y="4330296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8" name="直角双向箭头 47"/>
          <p:cNvSpPr/>
          <p:nvPr/>
        </p:nvSpPr>
        <p:spPr bwMode="auto">
          <a:xfrm flipH="1">
            <a:off x="6557715" y="4327167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0" name="上下箭头 29"/>
          <p:cNvSpPr/>
          <p:nvPr/>
        </p:nvSpPr>
        <p:spPr bwMode="auto">
          <a:xfrm>
            <a:off x="9322095" y="3972399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50" name="上下箭头 49"/>
          <p:cNvSpPr/>
          <p:nvPr/>
        </p:nvSpPr>
        <p:spPr bwMode="auto">
          <a:xfrm>
            <a:off x="6607251" y="3951593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161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1" y="952723"/>
            <a:ext cx="7989888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3" y="193675"/>
            <a:ext cx="7960328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Reliable data transfer: getting started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2541589" y="3106739"/>
            <a:ext cx="8531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send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8716963" y="3116264"/>
            <a:ext cx="11785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receive</a:t>
            </a:r>
          </a:p>
          <a:p>
            <a:pPr>
              <a:defRPr/>
            </a:pPr>
            <a:r>
              <a:rPr lang="en-US" sz="2400">
                <a:solidFill>
                  <a:srgbClr val="000099"/>
                </a:solidFill>
                <a:latin typeface="Arial" charset="0"/>
              </a:rPr>
              <a:t>side</a:t>
            </a:r>
          </a:p>
        </p:txBody>
      </p:sp>
      <p:grpSp>
        <p:nvGrpSpPr>
          <p:cNvPr id="283654" name="Group 6"/>
          <p:cNvGrpSpPr>
            <a:grpSpLocks/>
          </p:cNvGrpSpPr>
          <p:nvPr/>
        </p:nvGrpSpPr>
        <p:grpSpPr bwMode="auto">
          <a:xfrm>
            <a:off x="1952302" y="1460500"/>
            <a:ext cx="3955559" cy="1577975"/>
            <a:chOff x="240" y="920"/>
            <a:chExt cx="2523" cy="994"/>
          </a:xfrm>
        </p:grpSpPr>
        <p:sp>
          <p:nvSpPr>
            <p:cNvPr id="24601" name="Text Box 7"/>
            <p:cNvSpPr txBox="1">
              <a:spLocks noChangeArrowheads="1"/>
            </p:cNvSpPr>
            <p:nvPr/>
          </p:nvSpPr>
          <p:spPr bwMode="auto">
            <a:xfrm>
              <a:off x="265" y="920"/>
              <a:ext cx="249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rdt_send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from above, (e.g., by app.). Passed data to 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deliver to receiver upper layer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61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984"/>
              <a:chOff x="240" y="942"/>
              <a:chExt cx="2370" cy="984"/>
            </a:xfrm>
          </p:grpSpPr>
          <p:sp>
            <p:nvSpPr>
              <p:cNvPr id="24603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904" cy="42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4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59" name="Group 11"/>
          <p:cNvGrpSpPr>
            <a:grpSpLocks/>
          </p:cNvGrpSpPr>
          <p:nvPr/>
        </p:nvGrpSpPr>
        <p:grpSpPr bwMode="auto">
          <a:xfrm>
            <a:off x="1800226" y="4302125"/>
            <a:ext cx="3762375" cy="1941513"/>
            <a:chOff x="174" y="2710"/>
            <a:chExt cx="2370" cy="1223"/>
          </a:xfrm>
        </p:grpSpPr>
        <p:sp>
          <p:nvSpPr>
            <p:cNvPr id="24597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udt_send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by </a:t>
              </a:r>
              <a:r>
                <a:rPr lang="en-US" sz="1800" dirty="0" err="1">
                  <a:solidFill>
                    <a:srgbClr val="000099"/>
                  </a:solidFill>
                </a:rPr>
                <a:t>rdt</a:t>
              </a:r>
              <a:r>
                <a:rPr lang="en-US" sz="1800" dirty="0">
                  <a:solidFill>
                    <a:srgbClr val="000099"/>
                  </a:solidFill>
                </a:rPr>
                <a:t>,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to transfer packet over </a:t>
              </a:r>
            </a:p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unreliable channel to receiver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57" name="Group 13"/>
            <p:cNvGrpSpPr>
              <a:grpSpLocks/>
            </p:cNvGrpSpPr>
            <p:nvPr/>
          </p:nvGrpSpPr>
          <p:grpSpPr bwMode="auto">
            <a:xfrm>
              <a:off x="174" y="2710"/>
              <a:ext cx="2370" cy="1220"/>
              <a:chOff x="174" y="2710"/>
              <a:chExt cx="2370" cy="1220"/>
            </a:xfrm>
          </p:grpSpPr>
          <p:sp>
            <p:nvSpPr>
              <p:cNvPr id="24599" name="Line 14"/>
              <p:cNvSpPr>
                <a:spLocks noChangeShapeType="1"/>
              </p:cNvSpPr>
              <p:nvPr/>
            </p:nvSpPr>
            <p:spPr bwMode="auto">
              <a:xfrm flipV="1">
                <a:off x="882" y="2710"/>
                <a:ext cx="1207" cy="65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600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4" name="Group 16"/>
          <p:cNvGrpSpPr>
            <a:grpSpLocks/>
          </p:cNvGrpSpPr>
          <p:nvPr/>
        </p:nvGrpSpPr>
        <p:grpSpPr bwMode="auto">
          <a:xfrm>
            <a:off x="6543677" y="4292601"/>
            <a:ext cx="4016375" cy="1717675"/>
            <a:chOff x="3162" y="2704"/>
            <a:chExt cx="2530" cy="1082"/>
          </a:xfrm>
        </p:grpSpPr>
        <p:sp>
          <p:nvSpPr>
            <p:cNvPr id="24593" name="Text Box 17"/>
            <p:cNvSpPr txBox="1">
              <a:spLocks noChangeArrowheads="1"/>
            </p:cNvSpPr>
            <p:nvPr/>
          </p:nvSpPr>
          <p:spPr bwMode="auto">
            <a:xfrm>
              <a:off x="3194" y="3368"/>
              <a:ext cx="24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rdt_rcv</a:t>
              </a:r>
              <a:r>
                <a:rPr lang="en-US" sz="1800" b="1" dirty="0">
                  <a:solidFill>
                    <a:srgbClr val="000099"/>
                  </a:solidFill>
                  <a:latin typeface="Courier New" charset="0"/>
                </a:rPr>
                <a:t>():</a:t>
              </a:r>
              <a:r>
                <a:rPr lang="en-US" sz="1800" dirty="0">
                  <a:solidFill>
                    <a:srgbClr val="000099"/>
                  </a:solidFill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when packet arrives on </a:t>
              </a:r>
              <a:r>
                <a:rPr lang="en-US" sz="1800" dirty="0" err="1">
                  <a:solidFill>
                    <a:srgbClr val="000099"/>
                  </a:solidFill>
                </a:rPr>
                <a:t>rcv</a:t>
              </a:r>
              <a:r>
                <a:rPr lang="en-US" sz="1800" dirty="0">
                  <a:solidFill>
                    <a:srgbClr val="000099"/>
                  </a:solidFill>
                </a:rPr>
                <a:t>-side of channel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53" name="Group 18"/>
            <p:cNvGrpSpPr>
              <a:grpSpLocks/>
            </p:cNvGrpSpPr>
            <p:nvPr/>
          </p:nvGrpSpPr>
          <p:grpSpPr bwMode="auto">
            <a:xfrm>
              <a:off x="3162" y="2704"/>
              <a:ext cx="2370" cy="1082"/>
              <a:chOff x="3162" y="2704"/>
              <a:chExt cx="2370" cy="1082"/>
            </a:xfrm>
          </p:grpSpPr>
          <p:sp>
            <p:nvSpPr>
              <p:cNvPr id="24595" name="Line 19"/>
              <p:cNvSpPr>
                <a:spLocks noChangeShapeType="1"/>
              </p:cNvSpPr>
              <p:nvPr/>
            </p:nvSpPr>
            <p:spPr bwMode="auto">
              <a:xfrm flipH="1" flipV="1">
                <a:off x="3416" y="2704"/>
                <a:ext cx="1115" cy="6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6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83669" name="Group 21"/>
          <p:cNvGrpSpPr>
            <a:grpSpLocks/>
          </p:cNvGrpSpPr>
          <p:nvPr/>
        </p:nvGrpSpPr>
        <p:grpSpPr bwMode="auto">
          <a:xfrm>
            <a:off x="6505576" y="1470026"/>
            <a:ext cx="3762375" cy="1584325"/>
            <a:chOff x="3138" y="926"/>
            <a:chExt cx="2370" cy="998"/>
          </a:xfrm>
        </p:grpSpPr>
        <p:sp>
          <p:nvSpPr>
            <p:cNvPr id="24589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 dirty="0" err="1">
                  <a:solidFill>
                    <a:srgbClr val="FF0000"/>
                  </a:solidFill>
                  <a:latin typeface="Courier New" charset="0"/>
                </a:rPr>
                <a:t>deliver_data</a:t>
              </a:r>
              <a:r>
                <a:rPr lang="en-US" sz="1800" b="1" dirty="0">
                  <a:solidFill>
                    <a:srgbClr val="FF0000"/>
                  </a:solidFill>
                  <a:latin typeface="Courier New" charset="0"/>
                </a:rPr>
                <a:t>():</a:t>
              </a:r>
              <a:r>
                <a:rPr lang="en-US" sz="1800" dirty="0">
                  <a:latin typeface="Times New Roman" charset="0"/>
                </a:rPr>
                <a:t> </a:t>
              </a:r>
              <a:r>
                <a:rPr lang="en-US" sz="1800" dirty="0">
                  <a:solidFill>
                    <a:srgbClr val="000099"/>
                  </a:solidFill>
                </a:rPr>
                <a:t>called by </a:t>
              </a:r>
              <a:r>
                <a:rPr lang="en-US" sz="1800" b="1" dirty="0" err="1">
                  <a:solidFill>
                    <a:srgbClr val="000099"/>
                  </a:solidFill>
                </a:rPr>
                <a:t>rdt</a:t>
              </a:r>
              <a:r>
                <a:rPr lang="en-US" sz="1800" dirty="0">
                  <a:solidFill>
                    <a:srgbClr val="000099"/>
                  </a:solidFill>
                </a:rPr>
                <a:t> to deliver data to upper</a:t>
              </a:r>
              <a:endParaRPr lang="en-US" sz="2400" dirty="0">
                <a:solidFill>
                  <a:srgbClr val="000099"/>
                </a:solidFill>
              </a:endParaRPr>
            </a:p>
          </p:txBody>
        </p:sp>
        <p:grpSp>
          <p:nvGrpSpPr>
            <p:cNvPr id="39949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982"/>
              <a:chOff x="3138" y="942"/>
              <a:chExt cx="2370" cy="982"/>
            </a:xfrm>
          </p:grpSpPr>
          <p:sp>
            <p:nvSpPr>
              <p:cNvPr id="24591" name="Line 24"/>
              <p:cNvSpPr>
                <a:spLocks noChangeShapeType="1"/>
              </p:cNvSpPr>
              <p:nvPr/>
            </p:nvSpPr>
            <p:spPr bwMode="auto">
              <a:xfrm flipH="1">
                <a:off x="3663" y="1344"/>
                <a:ext cx="1047" cy="58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592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2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" name="流程图: 准备 27"/>
          <p:cNvSpPr/>
          <p:nvPr/>
        </p:nvSpPr>
        <p:spPr bwMode="auto">
          <a:xfrm>
            <a:off x="5334932" y="2988493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0" name="流程图: 准备 29"/>
          <p:cNvSpPr/>
          <p:nvPr/>
        </p:nvSpPr>
        <p:spPr bwMode="auto">
          <a:xfrm>
            <a:off x="6061834" y="2988493"/>
            <a:ext cx="432048" cy="284292"/>
          </a:xfrm>
          <a:prstGeom prst="flowChartPreparation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data</a:t>
            </a:r>
            <a:endParaRPr kumimoji="0" lang="zh-CN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254812" y="3360734"/>
            <a:ext cx="1512168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00FF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eliable </a:t>
            </a: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data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(sending side)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061834" y="3360733"/>
            <a:ext cx="1520254" cy="636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>
            <a:glow>
              <a:schemeClr val="bg1"/>
            </a:glow>
            <a:outerShdw dist="63500" dir="18900000" algn="bl" rotWithShape="0">
              <a:srgbClr val="00B050">
                <a:alpha val="40000"/>
              </a:srgbClr>
            </a:outerShdw>
          </a:effectLst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reliable data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transfer protocol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smtClean="0">
                <a:solidFill>
                  <a:srgbClr val="FF0000"/>
                </a:solidFill>
                <a:ea typeface="宋体" panose="02010600030101010101" pitchFamily="2" charset="-122"/>
              </a:rPr>
              <a:t>(receiving </a:t>
            </a:r>
            <a:r>
              <a:rPr lang="en-US" altLang="zh-CN" sz="1400" dirty="0">
                <a:solidFill>
                  <a:srgbClr val="FF0000"/>
                </a:solidFill>
                <a:ea typeface="宋体" panose="02010600030101010101" pitchFamily="2" charset="-122"/>
              </a:rPr>
              <a:t>side)</a:t>
            </a:r>
            <a:endParaRPr lang="zh-CN" altLang="en-US" sz="1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941185" y="2995786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rdt_send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51068" y="2995786"/>
            <a:ext cx="1504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deliver_data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70836" y="4003898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</a:t>
            </a:r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dt_send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119653" y="4003898"/>
            <a:ext cx="1065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( )</a:t>
            </a:r>
            <a:endParaRPr lang="zh-CN" alt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37" name="直接连接符 36"/>
          <p:cNvCxnSpPr/>
          <p:nvPr/>
        </p:nvCxnSpPr>
        <p:spPr>
          <a:xfrm>
            <a:off x="3743389" y="2912745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下箭头 37"/>
          <p:cNvSpPr/>
          <p:nvPr/>
        </p:nvSpPr>
        <p:spPr bwMode="auto">
          <a:xfrm>
            <a:off x="5112299" y="293179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39" name="下箭头 38"/>
          <p:cNvSpPr/>
          <p:nvPr/>
        </p:nvSpPr>
        <p:spPr bwMode="auto">
          <a:xfrm rot="10800000">
            <a:off x="6535180" y="2912745"/>
            <a:ext cx="144016" cy="36004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0" name="上下箭头 39"/>
          <p:cNvSpPr/>
          <p:nvPr/>
        </p:nvSpPr>
        <p:spPr bwMode="auto">
          <a:xfrm>
            <a:off x="7185508" y="4032208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1" name="上下箭头 40"/>
          <p:cNvSpPr/>
          <p:nvPr/>
        </p:nvSpPr>
        <p:spPr bwMode="auto">
          <a:xfrm>
            <a:off x="4470664" y="4011402"/>
            <a:ext cx="118593" cy="322668"/>
          </a:xfrm>
          <a:prstGeom prst="upDownArrow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50000"/>
                  <a:alpha val="3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2" name="圆柱形 41"/>
          <p:cNvSpPr/>
          <p:nvPr/>
        </p:nvSpPr>
        <p:spPr bwMode="auto">
          <a:xfrm rot="5400000">
            <a:off x="5765883" y="3694760"/>
            <a:ext cx="283956" cy="2177384"/>
          </a:xfrm>
          <a:prstGeom prst="can">
            <a:avLst>
              <a:gd name="adj" fmla="val 45126"/>
            </a:avLst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square" lIns="91440" tIns="45720" rIns="91440" bIns="45720" numCol="1" rtlCol="0" anchor="ctr" anchorCtr="0" compatLnSpc="1"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ea typeface="宋体" panose="02010600030101010101" pitchFamily="2" charset="-122"/>
              </a:rPr>
              <a:t>unreliable channel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43" name="直角双向箭头 42"/>
          <p:cNvSpPr/>
          <p:nvPr/>
        </p:nvSpPr>
        <p:spPr bwMode="auto">
          <a:xfrm>
            <a:off x="6907402" y="4424503"/>
            <a:ext cx="432048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44" name="直角双向箭头 43"/>
          <p:cNvSpPr/>
          <p:nvPr/>
        </p:nvSpPr>
        <p:spPr bwMode="auto">
          <a:xfrm flipH="1">
            <a:off x="4416788" y="4421374"/>
            <a:ext cx="423663" cy="460311"/>
          </a:xfrm>
          <a:prstGeom prst="leftUpArrow">
            <a:avLst>
              <a:gd name="adj1" fmla="val 16182"/>
              <a:gd name="adj2" fmla="val 22795"/>
              <a:gd name="adj3" fmla="val 25000"/>
            </a:avLst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3743389" y="4362451"/>
            <a:ext cx="460851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7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8351" y="1193800"/>
            <a:ext cx="7947025" cy="3352800"/>
          </a:xfrm>
          <a:extLst>
            <a:ext uri="{91240B29-F687-4f45-9708-019B960494DF}">
              <a14:hiddenLine xmlns=""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we'</a:t>
            </a:r>
            <a:r>
              <a:rPr lang="en-US" altLang="ja-JP" dirty="0" smtClean="0">
                <a:solidFill>
                  <a:srgbClr val="CC0000"/>
                </a:solidFill>
              </a:rPr>
              <a:t>ll:</a:t>
            </a:r>
          </a:p>
          <a:p>
            <a:r>
              <a:rPr lang="en-US" altLang="zh-CN" dirty="0" smtClean="0"/>
              <a:t>incrementally develop sender, receiver sides of </a:t>
            </a:r>
            <a:r>
              <a:rPr lang="en-US" altLang="zh-CN" u="sng" dirty="0" smtClean="0">
                <a:solidFill>
                  <a:srgbClr val="CC0000"/>
                </a:solidFill>
              </a:rPr>
              <a:t>r</a:t>
            </a:r>
            <a:r>
              <a:rPr lang="en-US" altLang="zh-CN" dirty="0" smtClean="0"/>
              <a:t>eliable </a:t>
            </a:r>
            <a:r>
              <a:rPr lang="en-US" altLang="zh-CN" u="sng" dirty="0" smtClean="0">
                <a:solidFill>
                  <a:srgbClr val="CC0000"/>
                </a:solidFill>
              </a:rPr>
              <a:t>d</a:t>
            </a:r>
            <a:r>
              <a:rPr lang="en-US" altLang="zh-CN" dirty="0" smtClean="0"/>
              <a:t>ata </a:t>
            </a:r>
            <a:r>
              <a:rPr lang="en-US" altLang="zh-CN" u="sng" dirty="0" smtClean="0">
                <a:solidFill>
                  <a:srgbClr val="CC0000"/>
                </a:solidFill>
              </a:rPr>
              <a:t>t</a:t>
            </a:r>
            <a:r>
              <a:rPr lang="en-US" altLang="zh-CN" dirty="0" smtClean="0"/>
              <a:t>ransfer protocol (</a:t>
            </a:r>
            <a:r>
              <a:rPr lang="en-US" altLang="zh-CN" dirty="0" err="1" smtClean="0"/>
              <a:t>rdt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consider only unidirectional data transfer</a:t>
            </a:r>
          </a:p>
          <a:p>
            <a:pPr lvl="1"/>
            <a:r>
              <a:rPr lang="en-US" altLang="zh-CN" dirty="0" smtClean="0"/>
              <a:t>but control info will flow on both directions!</a:t>
            </a:r>
          </a:p>
          <a:p>
            <a:r>
              <a:rPr lang="en-US" altLang="zh-CN" dirty="0" smtClean="0"/>
              <a:t>use finite state machines (FSM)  to specify sender, receiver</a:t>
            </a:r>
          </a:p>
        </p:txBody>
      </p:sp>
      <p:sp>
        <p:nvSpPr>
          <p:cNvPr id="25605" name="Oval 5"/>
          <p:cNvSpPr>
            <a:spLocks noChangeArrowheads="1"/>
          </p:cNvSpPr>
          <p:nvPr/>
        </p:nvSpPr>
        <p:spPr bwMode="auto">
          <a:xfrm>
            <a:off x="4684714" y="4652963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619626" y="4686300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627563" y="4816476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state</a:t>
            </a:r>
          </a:p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0967" name="Freeform 8"/>
          <p:cNvSpPr>
            <a:spLocks/>
          </p:cNvSpPr>
          <p:nvPr/>
        </p:nvSpPr>
        <p:spPr bwMode="auto">
          <a:xfrm>
            <a:off x="5505451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9437689" y="4746625"/>
            <a:ext cx="809625" cy="87630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9372601" y="4791075"/>
            <a:ext cx="809625" cy="8763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9380538" y="4921251"/>
            <a:ext cx="7350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state</a:t>
            </a:r>
          </a:p>
          <a:p>
            <a:pPr algn="ctr">
              <a:defRPr/>
            </a:pPr>
            <a:r>
              <a:rPr lang="en-US" sz="2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5735639" y="4003676"/>
            <a:ext cx="315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event causing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5662613" y="4298951"/>
            <a:ext cx="3421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actions taken on state transition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14" name="Line 15"/>
          <p:cNvSpPr>
            <a:spLocks noChangeShapeType="1"/>
          </p:cNvSpPr>
          <p:nvPr/>
        </p:nvSpPr>
        <p:spPr bwMode="auto">
          <a:xfrm>
            <a:off x="5629276" y="4352925"/>
            <a:ext cx="33813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1647826" y="4686300"/>
            <a:ext cx="27717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C0000"/>
                </a:solidFill>
              </a:rPr>
              <a:t>state: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99"/>
                </a:solidFill>
              </a:rPr>
              <a:t>when in this </a:t>
            </a:r>
            <a:r>
              <a:rPr lang="ja-JP" altLang="en-US" sz="1800" dirty="0">
                <a:solidFill>
                  <a:srgbClr val="000099"/>
                </a:solidFill>
              </a:rPr>
              <a:t>“</a:t>
            </a:r>
            <a:r>
              <a:rPr lang="en-US" altLang="ja-JP" sz="1800" dirty="0">
                <a:solidFill>
                  <a:srgbClr val="000099"/>
                </a:solidFill>
              </a:rPr>
              <a:t>state</a:t>
            </a:r>
            <a:r>
              <a:rPr lang="ja-JP" altLang="en-US" sz="1800" dirty="0">
                <a:solidFill>
                  <a:srgbClr val="000099"/>
                </a:solidFill>
              </a:rPr>
              <a:t>”</a:t>
            </a:r>
            <a:r>
              <a:rPr lang="en-US" altLang="ja-JP" sz="1800" dirty="0">
                <a:solidFill>
                  <a:srgbClr val="000099"/>
                </a:solidFill>
              </a:rPr>
              <a:t> next state uniquely determined by next event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40975" name="Freeform 17"/>
          <p:cNvSpPr>
            <a:spLocks/>
          </p:cNvSpPr>
          <p:nvPr/>
        </p:nvSpPr>
        <p:spPr bwMode="auto">
          <a:xfrm>
            <a:off x="4905375" y="556260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Freeform 18"/>
          <p:cNvSpPr>
            <a:spLocks/>
          </p:cNvSpPr>
          <p:nvPr/>
        </p:nvSpPr>
        <p:spPr bwMode="auto">
          <a:xfrm flipH="1" flipV="1">
            <a:off x="10048875" y="5600701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9"/>
          <p:cNvSpPr>
            <a:spLocks noChangeShapeType="1"/>
          </p:cNvSpPr>
          <p:nvPr/>
        </p:nvSpPr>
        <p:spPr bwMode="auto">
          <a:xfrm>
            <a:off x="5429251" y="5305426"/>
            <a:ext cx="1571625" cy="7524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19" name="Text Box 21"/>
          <p:cNvSpPr txBox="1">
            <a:spLocks noChangeArrowheads="1"/>
          </p:cNvSpPr>
          <p:nvPr/>
        </p:nvSpPr>
        <p:spPr bwMode="auto">
          <a:xfrm>
            <a:off x="6196013" y="5099051"/>
            <a:ext cx="742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event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0" name="Text Box 22"/>
          <p:cNvSpPr txBox="1">
            <a:spLocks noChangeArrowheads="1"/>
          </p:cNvSpPr>
          <p:nvPr/>
        </p:nvSpPr>
        <p:spPr bwMode="auto">
          <a:xfrm>
            <a:off x="6156325" y="5403851"/>
            <a:ext cx="890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</a:rPr>
              <a:t>actions</a:t>
            </a:r>
            <a:endParaRPr lang="en-US" sz="2400">
              <a:solidFill>
                <a:srgbClr val="CC0000"/>
              </a:solidFill>
            </a:endParaRPr>
          </a:p>
        </p:txBody>
      </p:sp>
      <p:sp>
        <p:nvSpPr>
          <p:cNvPr id="25621" name="Line 23"/>
          <p:cNvSpPr>
            <a:spLocks noChangeShapeType="1"/>
          </p:cNvSpPr>
          <p:nvPr/>
        </p:nvSpPr>
        <p:spPr bwMode="auto">
          <a:xfrm>
            <a:off x="6105526" y="5457825"/>
            <a:ext cx="9429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40981" name="Picture 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1" y="949547"/>
            <a:ext cx="7975672" cy="10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23" name="Rectangle 28"/>
          <p:cNvSpPr>
            <a:spLocks noGrp="1" noChangeArrowheads="1"/>
          </p:cNvSpPr>
          <p:nvPr>
            <p:ph type="title"/>
          </p:nvPr>
        </p:nvSpPr>
        <p:spPr>
          <a:xfrm>
            <a:off x="1935162" y="193675"/>
            <a:ext cx="7977261" cy="889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Reliable data transfer: getting started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066" y="139703"/>
            <a:ext cx="9057381" cy="10048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rdt1.0: </a:t>
            </a:r>
            <a:r>
              <a:rPr lang="en-US" dirty="0">
                <a:ea typeface="ＭＳ Ｐゴシック" charset="0"/>
              </a:rPr>
              <a:t>reliable transfer over a reliable channel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55801" y="1331914"/>
            <a:ext cx="7896225" cy="30194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perfectly reliable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 bit errors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 loss of packets</a:t>
            </a:r>
            <a:endParaRPr lang="en-US" dirty="0"/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separate FSMs for sender, receiver: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sender sends data into underlying channel</a:t>
            </a:r>
            <a:endParaRPr lang="en-US" dirty="0"/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receiver reads data from underlying channel</a:t>
            </a:r>
            <a:endParaRPr lang="en-US" dirty="0"/>
          </a:p>
        </p:txBody>
      </p:sp>
      <p:sp>
        <p:nvSpPr>
          <p:cNvPr id="41989" name="Oval 4"/>
          <p:cNvSpPr>
            <a:spLocks noChangeArrowheads="1"/>
          </p:cNvSpPr>
          <p:nvPr/>
        </p:nvSpPr>
        <p:spPr bwMode="auto">
          <a:xfrm>
            <a:off x="2332039" y="4246564"/>
            <a:ext cx="955675" cy="1011237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2351584" y="4332288"/>
            <a:ext cx="1098550" cy="91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Freeform 6"/>
          <p:cNvSpPr>
            <a:spLocks/>
          </p:cNvSpPr>
          <p:nvPr/>
        </p:nvSpPr>
        <p:spPr bwMode="auto">
          <a:xfrm>
            <a:off x="3141664" y="4230688"/>
            <a:ext cx="611187" cy="102711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3594101" y="4754564"/>
            <a:ext cx="2682875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packet = make_pkt(data)</a:t>
            </a:r>
          </a:p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udt_send(packet)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3552825" y="4287839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</a:rPr>
              <a:t>rdt_send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(data)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>
            <a:off x="3652839" y="4630738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2008188" y="4230689"/>
            <a:ext cx="385762" cy="2428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Text Box 11"/>
          <p:cNvSpPr txBox="1">
            <a:spLocks noChangeArrowheads="1"/>
          </p:cNvSpPr>
          <p:nvPr/>
        </p:nvSpPr>
        <p:spPr bwMode="auto">
          <a:xfrm>
            <a:off x="7859713" y="4613276"/>
            <a:ext cx="24876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extract (packet,data)</a:t>
            </a:r>
          </a:p>
          <a:p>
            <a:pPr algn="l"/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deliver_data(data)</a:t>
            </a:r>
            <a:endParaRPr lang="en-US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7" name="Oval 12"/>
          <p:cNvSpPr>
            <a:spLocks noChangeArrowheads="1"/>
          </p:cNvSpPr>
          <p:nvPr/>
        </p:nvSpPr>
        <p:spPr bwMode="auto">
          <a:xfrm>
            <a:off x="6640514" y="4232275"/>
            <a:ext cx="955675" cy="10112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FF"/>
              </a:solidFill>
            </a:endParaRPr>
          </a:p>
        </p:txBody>
      </p:sp>
      <p:sp>
        <p:nvSpPr>
          <p:cNvPr id="41998" name="Text Box 13"/>
          <p:cNvSpPr txBox="1">
            <a:spLocks noChangeArrowheads="1"/>
          </p:cNvSpPr>
          <p:nvPr/>
        </p:nvSpPr>
        <p:spPr bwMode="auto">
          <a:xfrm>
            <a:off x="6672064" y="4318001"/>
            <a:ext cx="109855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9" name="Freeform 14"/>
          <p:cNvSpPr>
            <a:spLocks/>
          </p:cNvSpPr>
          <p:nvPr/>
        </p:nvSpPr>
        <p:spPr bwMode="auto">
          <a:xfrm>
            <a:off x="7450139" y="4216401"/>
            <a:ext cx="611187" cy="102711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2000" name="Text Box 15"/>
          <p:cNvSpPr txBox="1">
            <a:spLocks noChangeArrowheads="1"/>
          </p:cNvSpPr>
          <p:nvPr/>
        </p:nvSpPr>
        <p:spPr bwMode="auto">
          <a:xfrm>
            <a:off x="7861300" y="4273551"/>
            <a:ext cx="22558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7961314" y="4616450"/>
            <a:ext cx="12969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>
            <a:off x="6316663" y="4216400"/>
            <a:ext cx="385762" cy="2428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7875589" y="4292600"/>
            <a:ext cx="1723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0000FF"/>
                </a:solidFill>
                <a:latin typeface="Arial" charset="0"/>
                <a:ea typeface="ＭＳ Ｐゴシック" charset="0"/>
              </a:rPr>
              <a:t>rdt_rcv(packet)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3640139" y="5540375"/>
            <a:ext cx="1089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sender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7485064" y="5537200"/>
            <a:ext cx="124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</a:rPr>
              <a:t>receiver</a:t>
            </a:r>
          </a:p>
        </p:txBody>
      </p:sp>
      <p:pic>
        <p:nvPicPr>
          <p:cNvPr id="42006" name="Picture 2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066" y="886945"/>
            <a:ext cx="9057381" cy="10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3.1 </a:t>
            </a:r>
            <a:r>
              <a:rPr lang="en-US" dirty="0"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</a:t>
            </a:r>
            <a:r>
              <a:rPr lang="en-US" dirty="0" smtClean="0"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9386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1" y="1366839"/>
            <a:ext cx="7896225" cy="44481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underlying channel may flip bits in packet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checksum to detect bit errors</a:t>
            </a:r>
          </a:p>
          <a:p>
            <a:pPr>
              <a:defRPr/>
            </a:pPr>
            <a:r>
              <a:rPr lang="en-US" i="1" dirty="0">
                <a:ea typeface="ＭＳ Ｐゴシック" charset="0"/>
                <a:cs typeface="+mn-cs"/>
              </a:rPr>
              <a:t>the</a:t>
            </a:r>
            <a:r>
              <a:rPr lang="en-US" dirty="0">
                <a:ea typeface="ＭＳ Ｐゴシック" charset="0"/>
                <a:cs typeface="+mn-cs"/>
              </a:rPr>
              <a:t> question: how to recover from errors: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acknowledgements (ACKs):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received OK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negative acknowledgements (NAKs):</a:t>
            </a:r>
            <a:r>
              <a:rPr lang="en-US" dirty="0">
                <a:ea typeface="ＭＳ Ｐゴシック" charset="0"/>
              </a:rPr>
              <a:t> receiver explicitly tells sender that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had errors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sender retransmits </a:t>
            </a:r>
            <a:r>
              <a:rPr lang="en-US" dirty="0" err="1">
                <a:ea typeface="ＭＳ Ｐゴシック" charset="0"/>
              </a:rPr>
              <a:t>pkt</a:t>
            </a:r>
            <a:r>
              <a:rPr lang="en-US" dirty="0">
                <a:ea typeface="ＭＳ Ｐゴシック" charset="0"/>
              </a:rPr>
              <a:t> on receipt of NAK</a:t>
            </a:r>
          </a:p>
          <a:p>
            <a:pPr>
              <a:lnSpc>
                <a:spcPct val="75000"/>
              </a:lnSpc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new mechanisms in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rdt2.0</a:t>
            </a:r>
            <a:r>
              <a:rPr lang="en-US" dirty="0">
                <a:ea typeface="ＭＳ Ｐゴシック" charset="0"/>
                <a:cs typeface="+mn-cs"/>
              </a:rPr>
              <a:t> (beyond </a:t>
            </a:r>
            <a:r>
              <a:rPr lang="en-US" sz="2400" b="1" dirty="0">
                <a:latin typeface="Courier New" charset="0"/>
                <a:ea typeface="ＭＳ Ｐゴシック" charset="0"/>
              </a:rPr>
              <a:t>rdt1.0</a:t>
            </a:r>
            <a:r>
              <a:rPr lang="en-US" dirty="0">
                <a:ea typeface="ＭＳ Ｐゴシック" charset="0"/>
                <a:cs typeface="+mn-cs"/>
              </a:rPr>
              <a:t>):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error detection</a:t>
            </a:r>
          </a:p>
          <a:p>
            <a:pPr lvl="1">
              <a:lnSpc>
                <a:spcPct val="75000"/>
              </a:lnSpc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receiver feedback: control </a:t>
            </a:r>
            <a:r>
              <a:rPr lang="en-US" dirty="0" err="1">
                <a:ea typeface="ＭＳ Ｐゴシック" charset="0"/>
              </a:rPr>
              <a:t>msgs</a:t>
            </a:r>
            <a:r>
              <a:rPr lang="en-US" dirty="0">
                <a:ea typeface="ＭＳ Ｐゴシック" charset="0"/>
              </a:rPr>
              <a:t> (ACK,NAK) </a:t>
            </a:r>
            <a:r>
              <a:rPr lang="en-US" dirty="0" err="1">
                <a:ea typeface="ＭＳ Ｐゴシック" charset="0"/>
              </a:rPr>
              <a:t>rcvr</a:t>
            </a:r>
            <a:r>
              <a:rPr lang="en-US" dirty="0">
                <a:ea typeface="ＭＳ Ｐゴシック" charset="0"/>
              </a:rPr>
              <a:t>-&gt;sender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8001000" cy="9969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rdt2.0: channel with bit errors</a:t>
            </a:r>
          </a:p>
        </p:txBody>
      </p:sp>
      <p:pic>
        <p:nvPicPr>
          <p:cNvPr id="43013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871539"/>
            <a:ext cx="6403751" cy="109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535113" y="2780929"/>
            <a:ext cx="9144000" cy="33843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656" name="Text Box 10"/>
          <p:cNvSpPr txBox="1">
            <a:spLocks noChangeArrowheads="1"/>
          </p:cNvSpPr>
          <p:nvPr/>
        </p:nvSpPr>
        <p:spPr bwMode="auto">
          <a:xfrm>
            <a:off x="3259138" y="3678238"/>
            <a:ext cx="61913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How do humans recover from </a:t>
            </a:r>
            <a:r>
              <a:rPr lang="ja-JP" altLang="en-US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errors</a:t>
            </a:r>
            <a:r>
              <a:rPr lang="ja-JP" altLang="en-US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”</a:t>
            </a:r>
            <a:endParaRPr lang="en-US" altLang="ja-JP" sz="3200" i="1" dirty="0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r>
              <a:rPr lang="en-US" altLang="zh-CN" sz="3200" i="1" dirty="0">
                <a:solidFill>
                  <a:srgbClr val="CC0000"/>
                </a:solidFill>
                <a:latin typeface="Gill Sans MT" panose="020B0502020104020203" pitchFamily="34" charset="0"/>
              </a:rPr>
              <a:t>during conversation?</a:t>
            </a: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  <p:bldP spid="276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944" y="998537"/>
            <a:ext cx="6670352" cy="12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41289"/>
            <a:ext cx="7772400" cy="103028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FSM specification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2279576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855144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sndpkt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udt_send(sndpkt)</a:t>
            </a:r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2633663" y="1535113"/>
            <a:ext cx="1048196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46366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udt_send(ACK)</a:t>
            </a:r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7821612" y="4781551"/>
            <a:ext cx="2480084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   notcorrupt(rcvpkt)</a:t>
            </a:r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7943850" y="5370513"/>
            <a:ext cx="235784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8" name="Freeform 10"/>
          <p:cNvSpPr>
            <a:spLocks/>
          </p:cNvSpPr>
          <p:nvPr/>
        </p:nvSpPr>
        <p:spPr bwMode="auto">
          <a:xfrm flipV="1">
            <a:off x="2581276" y="1979613"/>
            <a:ext cx="190489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  <a:latin typeface="Consolas" panose="020B0609020204030204" pitchFamily="49" charset="0"/>
            </a:endParaRPr>
          </a:p>
        </p:txBody>
      </p:sp>
      <p:sp>
        <p:nvSpPr>
          <p:cNvPr id="45069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0" name="Text Box 12"/>
          <p:cNvSpPr txBox="1">
            <a:spLocks noChangeArrowheads="1"/>
          </p:cNvSpPr>
          <p:nvPr/>
        </p:nvSpPr>
        <p:spPr bwMode="auto">
          <a:xfrm>
            <a:off x="2595562" y="3492500"/>
            <a:ext cx="3788469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 &amp;&amp; 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isACK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>
            <a:off x="2697162" y="3816350"/>
            <a:ext cx="3614861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2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2062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udt_send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sndpkt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284307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rdt_rcv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 &amp;&amp;</a:t>
            </a:r>
          </a:p>
          <a:p>
            <a:pPr algn="l"/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isNAK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99"/>
                </a:solidFill>
                <a:latin typeface="Consolas" panose="020B0609020204030204" pitchFamily="49" charset="0"/>
              </a:rPr>
              <a:t>rcvpkt</a:t>
            </a:r>
            <a:r>
              <a:rPr lang="en-US" altLang="zh-CN" dirty="0">
                <a:solidFill>
                  <a:srgbClr val="000099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>
            <a:off x="5180012" y="2600325"/>
            <a:ext cx="206811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5076" name="Group 18"/>
          <p:cNvGrpSpPr>
            <a:grpSpLocks/>
          </p:cNvGrpSpPr>
          <p:nvPr/>
        </p:nvGrpSpPr>
        <p:grpSpPr bwMode="auto">
          <a:xfrm>
            <a:off x="8097838" y="2352675"/>
            <a:ext cx="2318642" cy="858838"/>
            <a:chOff x="2222" y="2660"/>
            <a:chExt cx="1212" cy="541"/>
          </a:xfrm>
        </p:grpSpPr>
        <p:sp>
          <p:nvSpPr>
            <p:cNvPr id="45091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Consolas" panose="020B0609020204030204" pitchFamily="49" charset="0"/>
                </a:rPr>
                <a:t>udt_send(NAK)</a:t>
              </a:r>
            </a:p>
          </p:txBody>
        </p:sp>
        <p:sp>
          <p:nvSpPr>
            <p:cNvPr id="45092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) &amp;&amp;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  corrupt(</a:t>
              </a:r>
              <a:r>
                <a:rPr lang="en-US" altLang="zh-CN" dirty="0" err="1">
                  <a:solidFill>
                    <a:srgbClr val="000099"/>
                  </a:solidFill>
                  <a:latin typeface="Consolas" panose="020B0609020204030204" pitchFamily="49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5093" name="Line 21"/>
            <p:cNvSpPr>
              <a:spLocks noChangeShapeType="1"/>
            </p:cNvSpPr>
            <p:nvPr/>
          </p:nvSpPr>
          <p:spPr bwMode="auto">
            <a:xfrm>
              <a:off x="2378" y="3040"/>
              <a:ext cx="9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5077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5089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5090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78" name="Line 25"/>
          <p:cNvSpPr>
            <a:spLocks noChangeShapeType="1"/>
          </p:cNvSpPr>
          <p:nvPr/>
        </p:nvSpPr>
        <p:spPr bwMode="auto">
          <a:xfrm>
            <a:off x="7858125" y="3497264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79" name="Freeform 26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5080" name="Group 27"/>
          <p:cNvGrpSpPr>
            <a:grpSpLocks/>
          </p:cNvGrpSpPr>
          <p:nvPr/>
        </p:nvGrpSpPr>
        <p:grpSpPr bwMode="auto">
          <a:xfrm>
            <a:off x="8288338" y="3568701"/>
            <a:ext cx="1263650" cy="962025"/>
            <a:chOff x="1390" y="3347"/>
            <a:chExt cx="796" cy="606"/>
          </a:xfrm>
        </p:grpSpPr>
        <p:sp>
          <p:nvSpPr>
            <p:cNvPr id="45087" name="Oval 28"/>
            <p:cNvSpPr>
              <a:spLocks noChangeArrowheads="1"/>
            </p:cNvSpPr>
            <p:nvPr/>
          </p:nvSpPr>
          <p:spPr bwMode="auto">
            <a:xfrm>
              <a:off x="1390" y="3347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5088" name="Text Box 29"/>
            <p:cNvSpPr txBox="1">
              <a:spLocks noChangeArrowheads="1"/>
            </p:cNvSpPr>
            <p:nvPr/>
          </p:nvSpPr>
          <p:spPr bwMode="auto">
            <a:xfrm>
              <a:off x="1430" y="3400"/>
              <a:ext cx="7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call from below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5081" name="Freeform 30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9723" name="Text Box 31"/>
          <p:cNvSpPr txBox="1">
            <a:spLocks noChangeArrowheads="1"/>
          </p:cNvSpPr>
          <p:nvPr/>
        </p:nvSpPr>
        <p:spPr bwMode="auto">
          <a:xfrm>
            <a:off x="2420939" y="4154488"/>
            <a:ext cx="11608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latin typeface="Comic Sans MS" panose="030F0702030302020204" pitchFamily="66" charset="0"/>
              </a:rPr>
              <a:t>sender</a:t>
            </a:r>
          </a:p>
        </p:txBody>
      </p:sp>
      <p:sp>
        <p:nvSpPr>
          <p:cNvPr id="29724" name="Text Box 32"/>
          <p:cNvSpPr txBox="1">
            <a:spLocks noChangeArrowheads="1"/>
          </p:cNvSpPr>
          <p:nvPr/>
        </p:nvSpPr>
        <p:spPr bwMode="auto">
          <a:xfrm>
            <a:off x="8496301" y="1466850"/>
            <a:ext cx="1378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>
                <a:solidFill>
                  <a:srgbClr val="CC0000"/>
                </a:solidFill>
                <a:latin typeface="Comic Sans MS" panose="030F0702030302020204" pitchFamily="66" charset="0"/>
              </a:rPr>
              <a:t>receiver</a:t>
            </a:r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>
            <a:off x="1873250" y="2166939"/>
            <a:ext cx="433388" cy="244475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5085" name="Text Box 34"/>
          <p:cNvSpPr txBox="1">
            <a:spLocks noChangeArrowheads="1"/>
          </p:cNvSpPr>
          <p:nvPr/>
        </p:nvSpPr>
        <p:spPr bwMode="auto">
          <a:xfrm>
            <a:off x="2555874" y="1212851"/>
            <a:ext cx="2386999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Consolas" panose="020B0609020204030204" pitchFamily="49" charset="0"/>
              </a:rPr>
              <a:t>rdt_send(data)</a:t>
            </a:r>
          </a:p>
        </p:txBody>
      </p:sp>
      <p:sp>
        <p:nvSpPr>
          <p:cNvPr id="29727" name="Text Box 35"/>
          <p:cNvSpPr txBox="1">
            <a:spLocks noChangeArrowheads="1"/>
          </p:cNvSpPr>
          <p:nvPr/>
        </p:nvSpPr>
        <p:spPr bwMode="auto">
          <a:xfrm>
            <a:off x="4421968" y="3789364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4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908720"/>
            <a:ext cx="7481639" cy="9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3" y="185739"/>
            <a:ext cx="7772400" cy="828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operation with no errors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2303562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8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udt_send(ACK)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notcorrupt(rcvpkt)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2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3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6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097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isNAK(rcvpkt)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6100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udt_send(NAK)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6101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612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6127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102" name="Freeform 25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6103" name="Oval 26"/>
          <p:cNvSpPr>
            <a:spLocks noChangeArrowheads="1"/>
          </p:cNvSpPr>
          <p:nvPr/>
        </p:nvSpPr>
        <p:spPr bwMode="auto">
          <a:xfrm>
            <a:off x="8288339" y="35687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6104" name="Text Box 27"/>
          <p:cNvSpPr txBox="1">
            <a:spLocks noChangeArrowheads="1"/>
          </p:cNvSpPr>
          <p:nvPr/>
        </p:nvSpPr>
        <p:spPr bwMode="auto">
          <a:xfrm>
            <a:off x="8352234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05" name="Freeform 28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797" name="Group 29"/>
          <p:cNvGrpSpPr>
            <a:grpSpLocks/>
          </p:cNvGrpSpPr>
          <p:nvPr/>
        </p:nvGrpSpPr>
        <p:grpSpPr bwMode="auto">
          <a:xfrm>
            <a:off x="1873250" y="2166939"/>
            <a:ext cx="1333500" cy="1004887"/>
            <a:chOff x="220" y="1365"/>
            <a:chExt cx="840" cy="633"/>
          </a:xfrm>
        </p:grpSpPr>
        <p:sp>
          <p:nvSpPr>
            <p:cNvPr id="4612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grpSp>
        <p:nvGrpSpPr>
          <p:cNvPr id="288800" name="Group 32"/>
          <p:cNvGrpSpPr>
            <a:grpSpLocks/>
          </p:cNvGrpSpPr>
          <p:nvPr/>
        </p:nvGrpSpPr>
        <p:grpSpPr bwMode="auto">
          <a:xfrm>
            <a:off x="7858126" y="3497263"/>
            <a:ext cx="1414463" cy="1033462"/>
            <a:chOff x="3990" y="2203"/>
            <a:chExt cx="891" cy="651"/>
          </a:xfrm>
        </p:grpSpPr>
        <p:sp>
          <p:nvSpPr>
            <p:cNvPr id="4612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612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46108" name="Text Box 35"/>
          <p:cNvSpPr txBox="1">
            <a:spLocks noChangeArrowheads="1"/>
          </p:cNvSpPr>
          <p:nvPr/>
        </p:nvSpPr>
        <p:spPr bwMode="auto">
          <a:xfrm>
            <a:off x="2554289" y="1200151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8804" name="Line 36"/>
          <p:cNvSpPr>
            <a:spLocks noChangeShapeType="1"/>
          </p:cNvSpPr>
          <p:nvPr/>
        </p:nvSpPr>
        <p:spPr bwMode="auto">
          <a:xfrm>
            <a:off x="2535238" y="1289051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05" name="Freeform 37"/>
          <p:cNvSpPr>
            <a:spLocks/>
          </p:cNvSpPr>
          <p:nvPr/>
        </p:nvSpPr>
        <p:spPr bwMode="auto">
          <a:xfrm>
            <a:off x="2535238" y="2006600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806" name="Group 38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612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88809" name="Oval 41"/>
          <p:cNvSpPr>
            <a:spLocks noChangeArrowheads="1"/>
          </p:cNvSpPr>
          <p:nvPr/>
        </p:nvSpPr>
        <p:spPr bwMode="auto">
          <a:xfrm>
            <a:off x="3856039" y="2222501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8810" name="Line 42"/>
          <p:cNvSpPr>
            <a:spLocks noChangeShapeType="1"/>
          </p:cNvSpPr>
          <p:nvPr/>
        </p:nvSpPr>
        <p:spPr bwMode="auto">
          <a:xfrm flipH="1">
            <a:off x="7785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8811" name="Freeform 43"/>
          <p:cNvSpPr>
            <a:spLocks/>
          </p:cNvSpPr>
          <p:nvPr/>
        </p:nvSpPr>
        <p:spPr bwMode="auto">
          <a:xfrm>
            <a:off x="2679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8812" name="Group 44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611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88815" name="Oval 47"/>
          <p:cNvSpPr>
            <a:spLocks noChangeArrowheads="1"/>
          </p:cNvSpPr>
          <p:nvPr/>
        </p:nvSpPr>
        <p:spPr bwMode="auto">
          <a:xfrm>
            <a:off x="3852864" y="2227264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30758" name="Text Box 48"/>
          <p:cNvSpPr txBox="1">
            <a:spLocks noChangeArrowheads="1"/>
          </p:cNvSpPr>
          <p:nvPr/>
        </p:nvSpPr>
        <p:spPr bwMode="auto">
          <a:xfrm>
            <a:off x="2933700" y="38544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06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8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2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9" grpId="0" animBg="1"/>
      <p:bldP spid="288815" grpId="0" animBg="1"/>
      <p:bldP spid="288815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85739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rdt2.0: error scenario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7108" name="Oval 3"/>
          <p:cNvSpPr>
            <a:spLocks noChangeArrowheads="1"/>
          </p:cNvSpPr>
          <p:nvPr/>
        </p:nvSpPr>
        <p:spPr bwMode="auto">
          <a:xfrm>
            <a:off x="2220914" y="22098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2303562" y="22939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above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2528888" y="1490663"/>
            <a:ext cx="36433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snkpkt = make_pkt(data,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Line 6"/>
          <p:cNvSpPr>
            <a:spLocks noChangeShapeType="1"/>
          </p:cNvSpPr>
          <p:nvPr/>
        </p:nvSpPr>
        <p:spPr bwMode="auto">
          <a:xfrm>
            <a:off x="2633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2" name="Text Box 7"/>
          <p:cNvSpPr txBox="1">
            <a:spLocks noChangeArrowheads="1"/>
          </p:cNvSpPr>
          <p:nvPr/>
        </p:nvSpPr>
        <p:spPr bwMode="auto">
          <a:xfrm>
            <a:off x="7843839" y="5314951"/>
            <a:ext cx="21431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udt_send(ACK)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3" name="Text Box 8"/>
          <p:cNvSpPr txBox="1">
            <a:spLocks noChangeArrowheads="1"/>
          </p:cNvSpPr>
          <p:nvPr/>
        </p:nvSpPr>
        <p:spPr bwMode="auto">
          <a:xfrm>
            <a:off x="7821613" y="4781551"/>
            <a:ext cx="21574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notcorrupt(rcvpkt)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4" name="Line 9"/>
          <p:cNvSpPr>
            <a:spLocks noChangeShapeType="1"/>
          </p:cNvSpPr>
          <p:nvPr/>
        </p:nvSpPr>
        <p:spPr bwMode="auto">
          <a:xfrm>
            <a:off x="7943851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5" name="Freeform 10"/>
          <p:cNvSpPr>
            <a:spLocks/>
          </p:cNvSpPr>
          <p:nvPr/>
        </p:nvSpPr>
        <p:spPr bwMode="auto">
          <a:xfrm flipV="1">
            <a:off x="2581276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6" name="Freeform 11"/>
          <p:cNvSpPr>
            <a:spLocks/>
          </p:cNvSpPr>
          <p:nvPr/>
        </p:nvSpPr>
        <p:spPr bwMode="auto">
          <a:xfrm>
            <a:off x="2628901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7" name="Text Box 12"/>
          <p:cNvSpPr txBox="1">
            <a:spLocks noChangeArrowheads="1"/>
          </p:cNvSpPr>
          <p:nvPr/>
        </p:nvSpPr>
        <p:spPr bwMode="auto">
          <a:xfrm>
            <a:off x="2595563" y="3492500"/>
            <a:ext cx="35480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isACK(rcvpkt)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8" name="Line 13"/>
          <p:cNvSpPr>
            <a:spLocks noChangeShapeType="1"/>
          </p:cNvSpPr>
          <p:nvPr/>
        </p:nvSpPr>
        <p:spPr bwMode="auto">
          <a:xfrm>
            <a:off x="2697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19" name="Freeform 14"/>
          <p:cNvSpPr>
            <a:spLocks/>
          </p:cNvSpPr>
          <p:nvPr/>
        </p:nvSpPr>
        <p:spPr bwMode="auto">
          <a:xfrm>
            <a:off x="4776789" y="2286001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20" name="Text Box 15"/>
          <p:cNvSpPr txBox="1">
            <a:spLocks noChangeArrowheads="1"/>
          </p:cNvSpPr>
          <p:nvPr/>
        </p:nvSpPr>
        <p:spPr bwMode="auto">
          <a:xfrm>
            <a:off x="5086351" y="2600325"/>
            <a:ext cx="1763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1" name="Text Box 16"/>
          <p:cNvSpPr txBox="1">
            <a:spLocks noChangeArrowheads="1"/>
          </p:cNvSpPr>
          <p:nvPr/>
        </p:nvSpPr>
        <p:spPr bwMode="auto">
          <a:xfrm>
            <a:off x="5060951" y="1925639"/>
            <a:ext cx="2085975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  isNAK(rcvpkt)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2" name="Line 17"/>
          <p:cNvSpPr>
            <a:spLocks noChangeShapeType="1"/>
          </p:cNvSpPr>
          <p:nvPr/>
        </p:nvSpPr>
        <p:spPr bwMode="auto">
          <a:xfrm>
            <a:off x="5180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7123" name="Group 18"/>
          <p:cNvGrpSpPr>
            <a:grpSpLocks/>
          </p:cNvGrpSpPr>
          <p:nvPr/>
        </p:nvGrpSpPr>
        <p:grpSpPr bwMode="auto">
          <a:xfrm>
            <a:off x="8097838" y="2352675"/>
            <a:ext cx="1924050" cy="858838"/>
            <a:chOff x="2222" y="2660"/>
            <a:chExt cx="1212" cy="541"/>
          </a:xfrm>
        </p:grpSpPr>
        <p:sp>
          <p:nvSpPr>
            <p:cNvPr id="4715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udt_send(NAK)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rdt_rcv(rcvpkt) &amp;&amp; </a:t>
              </a:r>
            </a:p>
            <a:p>
              <a:pPr algn="l"/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  corrupt(rcvpkt)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7124" name="Group 22"/>
          <p:cNvGrpSpPr>
            <a:grpSpLocks/>
          </p:cNvGrpSpPr>
          <p:nvPr/>
        </p:nvGrpSpPr>
        <p:grpSpPr bwMode="auto">
          <a:xfrm>
            <a:off x="3856038" y="2222501"/>
            <a:ext cx="1160463" cy="962025"/>
            <a:chOff x="1565" y="2116"/>
            <a:chExt cx="731" cy="606"/>
          </a:xfrm>
        </p:grpSpPr>
        <p:sp>
          <p:nvSpPr>
            <p:cNvPr id="4715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7155" name="Text Box 24"/>
            <p:cNvSpPr txBox="1">
              <a:spLocks noChangeArrowheads="1"/>
            </p:cNvSpPr>
            <p:nvPr/>
          </p:nvSpPr>
          <p:spPr bwMode="auto">
            <a:xfrm>
              <a:off x="1619" y="2163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25" name="Freeform 25"/>
          <p:cNvSpPr>
            <a:spLocks/>
          </p:cNvSpPr>
          <p:nvPr/>
        </p:nvSpPr>
        <p:spPr bwMode="auto">
          <a:xfrm>
            <a:off x="8196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7126" name="Oval 26"/>
          <p:cNvSpPr>
            <a:spLocks noChangeArrowheads="1"/>
          </p:cNvSpPr>
          <p:nvPr/>
        </p:nvSpPr>
        <p:spPr bwMode="auto">
          <a:xfrm>
            <a:off x="8288339" y="3568701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7127" name="Text Box 27"/>
          <p:cNvSpPr txBox="1">
            <a:spLocks noChangeArrowheads="1"/>
          </p:cNvSpPr>
          <p:nvPr/>
        </p:nvSpPr>
        <p:spPr bwMode="auto">
          <a:xfrm>
            <a:off x="8352234" y="3652838"/>
            <a:ext cx="1200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Wait for call from below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28" name="Freeform 28"/>
          <p:cNvSpPr>
            <a:spLocks/>
          </p:cNvSpPr>
          <p:nvPr/>
        </p:nvSpPr>
        <p:spPr bwMode="auto">
          <a:xfrm flipV="1">
            <a:off x="8208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21" name="Group 29"/>
          <p:cNvGrpSpPr>
            <a:grpSpLocks/>
          </p:cNvGrpSpPr>
          <p:nvPr/>
        </p:nvGrpSpPr>
        <p:grpSpPr bwMode="auto">
          <a:xfrm>
            <a:off x="1873250" y="2166939"/>
            <a:ext cx="1333500" cy="1004887"/>
            <a:chOff x="220" y="1365"/>
            <a:chExt cx="840" cy="633"/>
          </a:xfrm>
        </p:grpSpPr>
        <p:sp>
          <p:nvSpPr>
            <p:cNvPr id="47152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53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grpSp>
        <p:nvGrpSpPr>
          <p:cNvPr id="289824" name="Group 32"/>
          <p:cNvGrpSpPr>
            <a:grpSpLocks/>
          </p:cNvGrpSpPr>
          <p:nvPr/>
        </p:nvGrpSpPr>
        <p:grpSpPr bwMode="auto">
          <a:xfrm>
            <a:off x="7858126" y="3497263"/>
            <a:ext cx="1414463" cy="1033462"/>
            <a:chOff x="3990" y="2203"/>
            <a:chExt cx="891" cy="651"/>
          </a:xfrm>
        </p:grpSpPr>
        <p:sp>
          <p:nvSpPr>
            <p:cNvPr id="47150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51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47131" name="Text Box 35"/>
          <p:cNvSpPr txBox="1">
            <a:spLocks noChangeArrowheads="1"/>
          </p:cNvSpPr>
          <p:nvPr/>
        </p:nvSpPr>
        <p:spPr bwMode="auto">
          <a:xfrm>
            <a:off x="2554289" y="1200151"/>
            <a:ext cx="22558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9828" name="Line 36"/>
          <p:cNvSpPr>
            <a:spLocks noChangeShapeType="1"/>
          </p:cNvSpPr>
          <p:nvPr/>
        </p:nvSpPr>
        <p:spPr bwMode="auto">
          <a:xfrm>
            <a:off x="2535238" y="1289051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29" name="Freeform 37"/>
          <p:cNvSpPr>
            <a:spLocks/>
          </p:cNvSpPr>
          <p:nvPr/>
        </p:nvSpPr>
        <p:spPr bwMode="auto">
          <a:xfrm>
            <a:off x="2535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30" name="Group 38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7148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49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289833" name="Oval 41"/>
          <p:cNvSpPr>
            <a:spLocks noChangeArrowheads="1"/>
          </p:cNvSpPr>
          <p:nvPr/>
        </p:nvSpPr>
        <p:spPr bwMode="auto">
          <a:xfrm>
            <a:off x="3856039" y="2222501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9834" name="Line 42"/>
          <p:cNvSpPr>
            <a:spLocks noChangeShapeType="1"/>
          </p:cNvSpPr>
          <p:nvPr/>
        </p:nvSpPr>
        <p:spPr bwMode="auto">
          <a:xfrm flipH="1">
            <a:off x="7785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35" name="Freeform 43"/>
          <p:cNvSpPr>
            <a:spLocks/>
          </p:cNvSpPr>
          <p:nvPr/>
        </p:nvSpPr>
        <p:spPr bwMode="auto">
          <a:xfrm>
            <a:off x="2679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289836" name="Group 44"/>
          <p:cNvGrpSpPr>
            <a:grpSpLocks/>
          </p:cNvGrpSpPr>
          <p:nvPr/>
        </p:nvGrpSpPr>
        <p:grpSpPr bwMode="auto">
          <a:xfrm>
            <a:off x="1871663" y="2166939"/>
            <a:ext cx="1333500" cy="1004887"/>
            <a:chOff x="220" y="1365"/>
            <a:chExt cx="840" cy="633"/>
          </a:xfrm>
        </p:grpSpPr>
        <p:sp>
          <p:nvSpPr>
            <p:cNvPr id="47146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47147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289839" name="Oval 47"/>
          <p:cNvSpPr>
            <a:spLocks noChangeArrowheads="1"/>
          </p:cNvSpPr>
          <p:nvPr/>
        </p:nvSpPr>
        <p:spPr bwMode="auto">
          <a:xfrm>
            <a:off x="3852864" y="2227264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289840" name="Line 48"/>
          <p:cNvSpPr>
            <a:spLocks noChangeShapeType="1"/>
          </p:cNvSpPr>
          <p:nvPr/>
        </p:nvSpPr>
        <p:spPr bwMode="auto">
          <a:xfrm>
            <a:off x="8077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1" name="Freeform 49"/>
          <p:cNvSpPr>
            <a:spLocks/>
          </p:cNvSpPr>
          <p:nvPr/>
        </p:nvSpPr>
        <p:spPr bwMode="auto">
          <a:xfrm>
            <a:off x="5181601" y="2216151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89842" name="Line 50"/>
          <p:cNvSpPr>
            <a:spLocks noChangeShapeType="1"/>
          </p:cNvSpPr>
          <p:nvPr/>
        </p:nvSpPr>
        <p:spPr bwMode="auto">
          <a:xfrm>
            <a:off x="5072063" y="2090739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289843" name="Freeform 51"/>
          <p:cNvSpPr>
            <a:spLocks/>
          </p:cNvSpPr>
          <p:nvPr/>
        </p:nvSpPr>
        <p:spPr bwMode="auto">
          <a:xfrm>
            <a:off x="5167314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1785" name="Text Box 52"/>
          <p:cNvSpPr txBox="1">
            <a:spLocks noChangeArrowheads="1"/>
          </p:cNvSpPr>
          <p:nvPr/>
        </p:nvSpPr>
        <p:spPr bwMode="auto">
          <a:xfrm>
            <a:off x="2959100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47145" name="Picture 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922339"/>
            <a:ext cx="5700712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89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89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89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9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89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89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89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33" grpId="0" animBg="1"/>
      <p:bldP spid="289839" grpId="0" animBg="1"/>
      <p:bldP spid="289839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185739"/>
            <a:ext cx="7772400" cy="10191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rdt2.0 has a fatal flaw!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35175" y="1589088"/>
            <a:ext cx="38100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CC0000"/>
                </a:solidFill>
              </a:rPr>
              <a:t>what happens if ACK/NAK corrupted?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sender </a:t>
            </a:r>
            <a:r>
              <a:rPr lang="en-US" altLang="zh-CN" sz="2400" dirty="0" smtClean="0"/>
              <a:t>doesn</a:t>
            </a:r>
            <a:r>
              <a:rPr lang="en-US" altLang="ja-JP" sz="2400" dirty="0" smtClean="0"/>
              <a:t>'t </a:t>
            </a:r>
            <a:r>
              <a:rPr lang="en-US" altLang="ja-JP" sz="2400" dirty="0"/>
              <a:t>know what happened at receiver!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/>
              <a:t>can'</a:t>
            </a:r>
            <a:r>
              <a:rPr lang="en-US" altLang="ja-JP" sz="2400" dirty="0" smtClean="0"/>
              <a:t>t </a:t>
            </a:r>
            <a:r>
              <a:rPr lang="en-US" altLang="ja-JP" sz="2400" dirty="0"/>
              <a:t>just retransmit: possible duplicate</a:t>
            </a:r>
            <a:endParaRPr lang="en-US" altLang="ja-JP" dirty="0" smtClean="0"/>
          </a:p>
          <a:p>
            <a:pPr>
              <a:lnSpc>
                <a:spcPct val="8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  <p:sp>
        <p:nvSpPr>
          <p:cNvPr id="3471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1"/>
            <a:ext cx="3810000" cy="256222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handling duplicates</a:t>
            </a:r>
            <a:r>
              <a:rPr lang="en-US" altLang="zh-CN" sz="3200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zh-CN" sz="2400" dirty="0"/>
              <a:t>sender retransmits current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if ACK/NAK corrupted</a:t>
            </a:r>
          </a:p>
          <a:p>
            <a:r>
              <a:rPr lang="en-US" altLang="zh-CN" sz="2400" dirty="0"/>
              <a:t>sender adds </a:t>
            </a:r>
            <a:r>
              <a:rPr lang="en-US" altLang="zh-CN" sz="2400" i="1" dirty="0"/>
              <a:t>sequence number</a:t>
            </a:r>
            <a:r>
              <a:rPr lang="en-US" altLang="zh-CN" sz="2400" dirty="0"/>
              <a:t> to each </a:t>
            </a:r>
            <a:r>
              <a:rPr lang="en-US" altLang="zh-CN" sz="2400" dirty="0" err="1"/>
              <a:t>pkt</a:t>
            </a:r>
            <a:endParaRPr lang="en-US" altLang="zh-CN" sz="2400" dirty="0"/>
          </a:p>
          <a:p>
            <a:r>
              <a:rPr lang="en-US" altLang="zh-CN" sz="2400" dirty="0"/>
              <a:t>receiver discards (</a:t>
            </a:r>
            <a:r>
              <a:rPr lang="en-US" altLang="zh-CN" sz="2400" dirty="0" smtClean="0"/>
              <a:t>doesn</a:t>
            </a:r>
            <a:r>
              <a:rPr lang="en-US" altLang="ja-JP" sz="2400" dirty="0" smtClean="0"/>
              <a:t>'t </a:t>
            </a:r>
            <a:r>
              <a:rPr lang="en-US" altLang="ja-JP" sz="2400" dirty="0"/>
              <a:t>deliver up) duplicate </a:t>
            </a:r>
            <a:r>
              <a:rPr lang="en-US" altLang="ja-JP" sz="2400" dirty="0" err="1"/>
              <a:t>pkt</a:t>
            </a:r>
            <a:endParaRPr lang="en-US" altLang="zh-CN" sz="2400" dirty="0"/>
          </a:p>
        </p:txBody>
      </p:sp>
      <p:pic>
        <p:nvPicPr>
          <p:cNvPr id="48134" name="Picture 1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6" y="928689"/>
            <a:ext cx="5027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7149" name="Group 13"/>
          <p:cNvGrpSpPr>
            <a:grpSpLocks/>
          </p:cNvGrpSpPr>
          <p:nvPr/>
        </p:nvGrpSpPr>
        <p:grpSpPr bwMode="auto">
          <a:xfrm>
            <a:off x="3987801" y="4445001"/>
            <a:ext cx="4700487" cy="1603375"/>
            <a:chOff x="1552" y="2800"/>
            <a:chExt cx="2578" cy="1010"/>
          </a:xfrm>
        </p:grpSpPr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1552" y="2974"/>
              <a:ext cx="2578" cy="83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32778" name="Rectangle 9"/>
            <p:cNvSpPr>
              <a:spLocks noChangeArrowheads="1"/>
            </p:cNvSpPr>
            <p:nvPr/>
          </p:nvSpPr>
          <p:spPr bwMode="auto">
            <a:xfrm>
              <a:off x="2226" y="2913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panose="030F0702030302020204" pitchFamily="66" charset="0"/>
                <a:ea typeface="ＭＳ Ｐゴシック" charset="0"/>
              </a:endParaRPr>
            </a:p>
          </p:txBody>
        </p:sp>
        <p:sp>
          <p:nvSpPr>
            <p:cNvPr id="32779" name="Text Box 10"/>
            <p:cNvSpPr txBox="1">
              <a:spLocks noChangeArrowheads="1"/>
            </p:cNvSpPr>
            <p:nvPr/>
          </p:nvSpPr>
          <p:spPr bwMode="auto">
            <a:xfrm>
              <a:off x="1724" y="2800"/>
              <a:ext cx="1518" cy="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stop and wait</a:t>
              </a:r>
            </a:p>
          </p:txBody>
        </p:sp>
        <p:sp>
          <p:nvSpPr>
            <p:cNvPr id="32780" name="Text Box 6"/>
            <p:cNvSpPr txBox="1">
              <a:spLocks noChangeArrowheads="1"/>
            </p:cNvSpPr>
            <p:nvPr/>
          </p:nvSpPr>
          <p:spPr bwMode="auto">
            <a:xfrm>
              <a:off x="1665" y="3052"/>
              <a:ext cx="2452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CC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sender sends one packet,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then waits for receiver 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28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response</a:t>
              </a:r>
            </a:p>
          </p:txBody>
        </p:sp>
      </p:grp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30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5" name="Picture 39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306" y="890587"/>
            <a:ext cx="8876134" cy="186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8631" y="134145"/>
            <a:ext cx="8919144" cy="9747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rdt2.1: sender, handles garbled ACK/NAKs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49157" name="Oval 3"/>
          <p:cNvSpPr>
            <a:spLocks noChangeArrowheads="1"/>
          </p:cNvSpPr>
          <p:nvPr/>
        </p:nvSpPr>
        <p:spPr bwMode="auto">
          <a:xfrm>
            <a:off x="4392613" y="2306638"/>
            <a:ext cx="901700" cy="83661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4312794" y="2395538"/>
            <a:ext cx="1090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000099"/>
                </a:solidFill>
                <a:latin typeface="Arial" panose="020B0604020202020204" pitchFamily="34" charset="0"/>
              </a:rPr>
              <a:t>Wait for call 0 from above</a:t>
            </a:r>
            <a:endParaRPr lang="en-US" altLang="zh-CN" sz="1400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4648201" y="1577975"/>
            <a:ext cx="3694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4662489" y="1265239"/>
            <a:ext cx="21113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Line 7"/>
          <p:cNvSpPr>
            <a:spLocks noChangeShapeType="1"/>
          </p:cNvSpPr>
          <p:nvPr/>
        </p:nvSpPr>
        <p:spPr bwMode="auto">
          <a:xfrm>
            <a:off x="4779963" y="1630363"/>
            <a:ext cx="27352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2" name="Line 8"/>
          <p:cNvSpPr>
            <a:spLocks noChangeShapeType="1"/>
          </p:cNvSpPr>
          <p:nvPr/>
        </p:nvSpPr>
        <p:spPr bwMode="auto">
          <a:xfrm>
            <a:off x="4117976" y="2262188"/>
            <a:ext cx="377825" cy="190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3" name="Freeform 9"/>
          <p:cNvSpPr>
            <a:spLocks/>
          </p:cNvSpPr>
          <p:nvPr/>
        </p:nvSpPr>
        <p:spPr bwMode="auto">
          <a:xfrm rot="-6989453">
            <a:off x="3703638" y="4603750"/>
            <a:ext cx="9525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9164" name="Group 10"/>
          <p:cNvGrpSpPr>
            <a:grpSpLocks/>
          </p:cNvGrpSpPr>
          <p:nvPr/>
        </p:nvGrpSpPr>
        <p:grpSpPr bwMode="auto">
          <a:xfrm>
            <a:off x="6206376" y="2254250"/>
            <a:ext cx="1089025" cy="865188"/>
            <a:chOff x="2836" y="1499"/>
            <a:chExt cx="660" cy="510"/>
          </a:xfrm>
        </p:grpSpPr>
        <p:sp>
          <p:nvSpPr>
            <p:cNvPr id="49191" name="Oval 11"/>
            <p:cNvSpPr>
              <a:spLocks noChangeArrowheads="1"/>
            </p:cNvSpPr>
            <p:nvPr/>
          </p:nvSpPr>
          <p:spPr bwMode="auto">
            <a:xfrm>
              <a:off x="2893" y="1499"/>
              <a:ext cx="568" cy="51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9192" name="Text Box 12"/>
            <p:cNvSpPr txBox="1">
              <a:spLocks noChangeArrowheads="1"/>
            </p:cNvSpPr>
            <p:nvPr/>
          </p:nvSpPr>
          <p:spPr bwMode="auto">
            <a:xfrm>
              <a:off x="2836" y="1535"/>
              <a:ext cx="66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 0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165" name="Freeform 13"/>
          <p:cNvSpPr>
            <a:spLocks/>
          </p:cNvSpPr>
          <p:nvPr/>
        </p:nvSpPr>
        <p:spPr bwMode="auto">
          <a:xfrm flipV="1">
            <a:off x="4949826" y="2132013"/>
            <a:ext cx="1482725" cy="22066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 rot="-1357180">
            <a:off x="7113589" y="2116138"/>
            <a:ext cx="466725" cy="685800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7437439" y="2678113"/>
            <a:ext cx="2262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7399338" y="1920875"/>
            <a:ext cx="25638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isNAK(rcvpkt) 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7569201" y="2717800"/>
            <a:ext cx="143351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0" name="Freeform 18"/>
          <p:cNvSpPr>
            <a:spLocks/>
          </p:cNvSpPr>
          <p:nvPr/>
        </p:nvSpPr>
        <p:spPr bwMode="auto">
          <a:xfrm rot="16200000" flipV="1">
            <a:off x="3725864" y="3492501"/>
            <a:ext cx="1266825" cy="12382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5124450" y="4779963"/>
            <a:ext cx="1606550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2" name="Freeform 20"/>
          <p:cNvSpPr>
            <a:spLocks/>
          </p:cNvSpPr>
          <p:nvPr/>
        </p:nvSpPr>
        <p:spPr bwMode="auto">
          <a:xfrm rot="5400000" flipH="1" flipV="1">
            <a:off x="6494463" y="3440113"/>
            <a:ext cx="1363663" cy="20478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4889501" y="5364163"/>
            <a:ext cx="376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4959350" y="5026025"/>
            <a:ext cx="238918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5006975" y="5378450"/>
            <a:ext cx="29035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7216776" y="3173413"/>
            <a:ext cx="29956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isACK(rcvpkt) </a:t>
            </a:r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7345363" y="39846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2244726" y="5435601"/>
            <a:ext cx="1819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2219326" y="4618038"/>
            <a:ext cx="20113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isNAK(rcvpkt) )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0" name="Line 28"/>
          <p:cNvSpPr>
            <a:spLocks noChangeShapeType="1"/>
          </p:cNvSpPr>
          <p:nvPr/>
        </p:nvSpPr>
        <p:spPr bwMode="auto">
          <a:xfrm>
            <a:off x="2335214" y="5443538"/>
            <a:ext cx="1557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2162175" y="3016250"/>
            <a:ext cx="210978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&amp;&amp; isACK(rcvpkt)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82" name="Line 30"/>
          <p:cNvSpPr>
            <a:spLocks noChangeShapeType="1"/>
          </p:cNvSpPr>
          <p:nvPr/>
        </p:nvSpPr>
        <p:spPr bwMode="auto">
          <a:xfrm>
            <a:off x="2306638" y="3854450"/>
            <a:ext cx="17383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49183" name="Group 31"/>
          <p:cNvGrpSpPr>
            <a:grpSpLocks/>
          </p:cNvGrpSpPr>
          <p:nvPr/>
        </p:nvGrpSpPr>
        <p:grpSpPr bwMode="auto">
          <a:xfrm>
            <a:off x="6376988" y="4200526"/>
            <a:ext cx="1117600" cy="823913"/>
            <a:chOff x="4156" y="2812"/>
            <a:chExt cx="704" cy="519"/>
          </a:xfrm>
        </p:grpSpPr>
        <p:sp>
          <p:nvSpPr>
            <p:cNvPr id="49189" name="Oval 32"/>
            <p:cNvSpPr>
              <a:spLocks noChangeArrowheads="1"/>
            </p:cNvSpPr>
            <p:nvPr/>
          </p:nvSpPr>
          <p:spPr bwMode="auto">
            <a:xfrm>
              <a:off x="4242" y="2812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49190" name="Text Box 33"/>
            <p:cNvSpPr txBox="1">
              <a:spLocks noChangeArrowheads="1"/>
            </p:cNvSpPr>
            <p:nvPr/>
          </p:nvSpPr>
          <p:spPr bwMode="auto">
            <a:xfrm>
              <a:off x="4156" y="2870"/>
              <a:ext cx="7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</a:t>
              </a:r>
            </a:p>
            <a:p>
              <a:pPr algn="ctr"/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 call 1 from above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184" name="Group 34"/>
          <p:cNvGrpSpPr>
            <a:grpSpLocks/>
          </p:cNvGrpSpPr>
          <p:nvPr/>
        </p:nvGrpSpPr>
        <p:grpSpPr bwMode="auto">
          <a:xfrm>
            <a:off x="4252920" y="4146551"/>
            <a:ext cx="1122364" cy="823913"/>
            <a:chOff x="4957" y="3266"/>
            <a:chExt cx="707" cy="519"/>
          </a:xfrm>
        </p:grpSpPr>
        <p:sp>
          <p:nvSpPr>
            <p:cNvPr id="49187" name="Oval 35"/>
            <p:cNvSpPr>
              <a:spLocks noChangeArrowheads="1"/>
            </p:cNvSpPr>
            <p:nvPr/>
          </p:nvSpPr>
          <p:spPr bwMode="auto">
            <a:xfrm>
              <a:off x="4957" y="3266"/>
              <a:ext cx="567" cy="519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zh-CN" altLang="zh-CN" dirty="0">
                <a:solidFill>
                  <a:srgbClr val="000099"/>
                </a:solidFill>
              </a:endParaRPr>
            </a:p>
          </p:txBody>
        </p:sp>
        <p:sp>
          <p:nvSpPr>
            <p:cNvPr id="49188" name="Text Box 36"/>
            <p:cNvSpPr txBox="1">
              <a:spLocks noChangeArrowheads="1"/>
            </p:cNvSpPr>
            <p:nvPr/>
          </p:nvSpPr>
          <p:spPr bwMode="auto">
            <a:xfrm>
              <a:off x="5005" y="3319"/>
              <a:ext cx="65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000099"/>
                  </a:solidFill>
                  <a:latin typeface="Arial" panose="020B0604020202020204" pitchFamily="34" charset="0"/>
                </a:rPr>
                <a:t>Wait for ACK or NAK 1</a:t>
              </a:r>
              <a:endParaRPr lang="en-US" altLang="zh-CN" sz="1400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826" name="Text Box 37"/>
          <p:cNvSpPr txBox="1">
            <a:spLocks noChangeArrowheads="1"/>
          </p:cNvSpPr>
          <p:nvPr/>
        </p:nvSpPr>
        <p:spPr bwMode="auto">
          <a:xfrm>
            <a:off x="7727950" y="39941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3827" name="Text Box 38"/>
          <p:cNvSpPr txBox="1">
            <a:spLocks noChangeArrowheads="1"/>
          </p:cNvSpPr>
          <p:nvPr/>
        </p:nvSpPr>
        <p:spPr bwMode="auto">
          <a:xfrm>
            <a:off x="2878138" y="386873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4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5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4562476" y="3352800"/>
            <a:ext cx="817563" cy="795338"/>
            <a:chOff x="963" y="1131"/>
            <a:chExt cx="515" cy="501"/>
          </a:xfrm>
        </p:grpSpPr>
        <p:sp>
          <p:nvSpPr>
            <p:cNvPr id="50210" name="Oval 4"/>
            <p:cNvSpPr>
              <a:spLocks noChangeArrowheads="1"/>
            </p:cNvSpPr>
            <p:nvPr/>
          </p:nvSpPr>
          <p:spPr bwMode="auto">
            <a:xfrm>
              <a:off x="963" y="1131"/>
              <a:ext cx="490" cy="501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0211" name="Text Box 5"/>
            <p:cNvSpPr txBox="1">
              <a:spLocks noChangeArrowheads="1"/>
            </p:cNvSpPr>
            <p:nvPr/>
          </p:nvSpPr>
          <p:spPr bwMode="auto">
            <a:xfrm>
              <a:off x="974" y="115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0 from below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80" name="Line 6"/>
          <p:cNvSpPr>
            <a:spLocks noChangeShapeType="1"/>
          </p:cNvSpPr>
          <p:nvPr/>
        </p:nvSpPr>
        <p:spPr bwMode="auto">
          <a:xfrm>
            <a:off x="4398963" y="22828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1" name="Freeform 7"/>
          <p:cNvSpPr>
            <a:spLocks/>
          </p:cNvSpPr>
          <p:nvPr/>
        </p:nvSpPr>
        <p:spPr bwMode="auto">
          <a:xfrm flipV="1">
            <a:off x="5080001" y="2600326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7640638" y="295910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3" name="Text Box 9"/>
          <p:cNvSpPr txBox="1">
            <a:spLocks noChangeArrowheads="1"/>
          </p:cNvSpPr>
          <p:nvPr/>
        </p:nvSpPr>
        <p:spPr bwMode="auto">
          <a:xfrm>
            <a:off x="7643814" y="3671888"/>
            <a:ext cx="26241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has_seq0(rcvpkt)</a:t>
            </a:r>
          </a:p>
          <a:p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4" name="Line 10"/>
          <p:cNvSpPr>
            <a:spLocks noChangeShapeType="1"/>
          </p:cNvSpPr>
          <p:nvPr/>
        </p:nvSpPr>
        <p:spPr bwMode="auto">
          <a:xfrm>
            <a:off x="7727950" y="4370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5" name="Freeform 11"/>
          <p:cNvSpPr>
            <a:spLocks/>
          </p:cNvSpPr>
          <p:nvPr/>
        </p:nvSpPr>
        <p:spPr bwMode="auto">
          <a:xfrm>
            <a:off x="5097464" y="4168776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6" name="Text Box 12"/>
          <p:cNvSpPr txBox="1">
            <a:spLocks noChangeArrowheads="1"/>
          </p:cNvSpPr>
          <p:nvPr/>
        </p:nvSpPr>
        <p:spPr bwMode="auto">
          <a:xfrm>
            <a:off x="4486275" y="4749800"/>
            <a:ext cx="3581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has_seq1(rcvpkt)</a:t>
            </a:r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7" name="Line 13"/>
          <p:cNvSpPr>
            <a:spLocks noChangeShapeType="1"/>
          </p:cNvSpPr>
          <p:nvPr/>
        </p:nvSpPr>
        <p:spPr bwMode="auto">
          <a:xfrm>
            <a:off x="4552951" y="53070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4495801" y="5362576"/>
            <a:ext cx="38528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189" name="Group 15"/>
          <p:cNvGrpSpPr>
            <a:grpSpLocks/>
          </p:cNvGrpSpPr>
          <p:nvPr/>
        </p:nvGrpSpPr>
        <p:grpSpPr bwMode="auto">
          <a:xfrm>
            <a:off x="6261100" y="3387726"/>
            <a:ext cx="825500" cy="796925"/>
            <a:chOff x="4398" y="3133"/>
            <a:chExt cx="520" cy="502"/>
          </a:xfrm>
        </p:grpSpPr>
        <p:sp>
          <p:nvSpPr>
            <p:cNvPr id="50208" name="Oval 16"/>
            <p:cNvSpPr>
              <a:spLocks noChangeArrowheads="1"/>
            </p:cNvSpPr>
            <p:nvPr/>
          </p:nvSpPr>
          <p:spPr bwMode="auto">
            <a:xfrm>
              <a:off x="4398" y="3133"/>
              <a:ext cx="507" cy="50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0209" name="Text Box 17"/>
            <p:cNvSpPr txBox="1">
              <a:spLocks noChangeArrowheads="1"/>
            </p:cNvSpPr>
            <p:nvPr/>
          </p:nvSpPr>
          <p:spPr bwMode="auto">
            <a:xfrm>
              <a:off x="4414" y="3163"/>
              <a:ext cx="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1 from below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190" name="Freeform 18"/>
          <p:cNvSpPr>
            <a:spLocks/>
          </p:cNvSpPr>
          <p:nvPr/>
        </p:nvSpPr>
        <p:spPr bwMode="auto">
          <a:xfrm rot="-1361013">
            <a:off x="6961189" y="29797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1" name="Text Box 19"/>
          <p:cNvSpPr txBox="1">
            <a:spLocks noChangeArrowheads="1"/>
          </p:cNvSpPr>
          <p:nvPr/>
        </p:nvSpPr>
        <p:spPr bwMode="auto">
          <a:xfrm>
            <a:off x="4648200" y="1284288"/>
            <a:ext cx="39814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has_seq0(rcvpkt) 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2" name="Line 20"/>
          <p:cNvSpPr>
            <a:spLocks noChangeShapeType="1"/>
          </p:cNvSpPr>
          <p:nvPr/>
        </p:nvSpPr>
        <p:spPr bwMode="auto">
          <a:xfrm>
            <a:off x="4757739" y="18542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3" name="Text Box 21"/>
          <p:cNvSpPr txBox="1">
            <a:spLocks noChangeArrowheads="1"/>
          </p:cNvSpPr>
          <p:nvPr/>
        </p:nvSpPr>
        <p:spPr bwMode="auto">
          <a:xfrm>
            <a:off x="4660900" y="1811338"/>
            <a:ext cx="347503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4" name="Freeform 22"/>
          <p:cNvSpPr>
            <a:spLocks/>
          </p:cNvSpPr>
          <p:nvPr/>
        </p:nvSpPr>
        <p:spPr bwMode="auto">
          <a:xfrm rot="1020547">
            <a:off x="6985000" y="37036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7591425" y="2662238"/>
            <a:ext cx="287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(corrupt(rcvpkt)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6" name="Line 24"/>
          <p:cNvSpPr>
            <a:spLocks noChangeShapeType="1"/>
          </p:cNvSpPr>
          <p:nvPr/>
        </p:nvSpPr>
        <p:spPr bwMode="auto">
          <a:xfrm>
            <a:off x="7729539" y="29733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7" name="Text Box 25"/>
          <p:cNvSpPr txBox="1">
            <a:spLocks noChangeArrowheads="1"/>
          </p:cNvSpPr>
          <p:nvPr/>
        </p:nvSpPr>
        <p:spPr bwMode="auto">
          <a:xfrm>
            <a:off x="7599363" y="4424364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8" name="Text Box 26"/>
          <p:cNvSpPr txBox="1">
            <a:spLocks noChangeArrowheads="1"/>
          </p:cNvSpPr>
          <p:nvPr/>
        </p:nvSpPr>
        <p:spPr bwMode="auto">
          <a:xfrm>
            <a:off x="1717675" y="3651250"/>
            <a:ext cx="26241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 corrupt(rcvpkt) &amp;&amp;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has_seq1(rcvpkt)</a:t>
            </a:r>
          </a:p>
          <a:p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9" name="Line 27"/>
          <p:cNvSpPr>
            <a:spLocks noChangeShapeType="1"/>
          </p:cNvSpPr>
          <p:nvPr/>
        </p:nvSpPr>
        <p:spPr bwMode="auto">
          <a:xfrm>
            <a:off x="1801814" y="43592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0" name="Text Box 28"/>
          <p:cNvSpPr txBox="1">
            <a:spLocks noChangeArrowheads="1"/>
          </p:cNvSpPr>
          <p:nvPr/>
        </p:nvSpPr>
        <p:spPr bwMode="auto">
          <a:xfrm>
            <a:off x="1665289" y="2598738"/>
            <a:ext cx="28717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(corrupt(rcvpkt)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1" name="Line 29"/>
          <p:cNvSpPr>
            <a:spLocks noChangeShapeType="1"/>
          </p:cNvSpPr>
          <p:nvPr/>
        </p:nvSpPr>
        <p:spPr bwMode="auto">
          <a:xfrm>
            <a:off x="1803400" y="29733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2" name="Text Box 30"/>
          <p:cNvSpPr txBox="1">
            <a:spLocks noChangeArrowheads="1"/>
          </p:cNvSpPr>
          <p:nvPr/>
        </p:nvSpPr>
        <p:spPr bwMode="auto">
          <a:xfrm>
            <a:off x="1749425" y="4381501"/>
            <a:ext cx="29400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make_pkt(ACK,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3" name="Text Box 31"/>
          <p:cNvSpPr txBox="1">
            <a:spLocks noChangeArrowheads="1"/>
          </p:cNvSpPr>
          <p:nvPr/>
        </p:nvSpPr>
        <p:spPr bwMode="auto">
          <a:xfrm>
            <a:off x="1725613" y="2940051"/>
            <a:ext cx="3027362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make_pkt(NAK, 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04" name="Freeform 32"/>
          <p:cNvSpPr>
            <a:spLocks/>
          </p:cNvSpPr>
          <p:nvPr/>
        </p:nvSpPr>
        <p:spPr bwMode="auto">
          <a:xfrm rot="20579453" flipH="1">
            <a:off x="3759200" y="36401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205" name="Freeform 33"/>
          <p:cNvSpPr>
            <a:spLocks/>
          </p:cNvSpPr>
          <p:nvPr/>
        </p:nvSpPr>
        <p:spPr bwMode="auto">
          <a:xfrm rot="1361013" flipH="1">
            <a:off x="3746500" y="29924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pic>
        <p:nvPicPr>
          <p:cNvPr id="50206" name="Picture 34" descr="underline_b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489" y="864200"/>
            <a:ext cx="8955461" cy="18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515" y="138793"/>
            <a:ext cx="8977436" cy="94138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rdt2.1: receiver, handles garbled </a:t>
            </a:r>
            <a:r>
              <a:rPr lang="en-US" dirty="0">
                <a:ea typeface="ＭＳ Ｐゴシック" charset="0"/>
              </a:rPr>
              <a:t>ACK/NAKs</a:t>
            </a:r>
            <a:endParaRPr lang="en-US" sz="3600" dirty="0">
              <a:ea typeface="ＭＳ Ｐゴシック" charset="0"/>
            </a:endParaRPr>
          </a:p>
        </p:txBody>
      </p:sp>
      <p:sp>
        <p:nvSpPr>
          <p:cNvPr id="3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19088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rdt2.1: discussion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sender:</a:t>
            </a:r>
            <a:endParaRPr lang="en-US" altLang="zh-CN" dirty="0" smtClean="0">
              <a:solidFill>
                <a:srgbClr val="CC0000"/>
              </a:solidFill>
            </a:endParaRPr>
          </a:p>
          <a:p>
            <a:r>
              <a:rPr lang="en-US" altLang="zh-CN" dirty="0" err="1" smtClean="0"/>
              <a:t>seq</a:t>
            </a:r>
            <a:r>
              <a:rPr lang="en-US" altLang="zh-CN" dirty="0" smtClean="0"/>
              <a:t> # added to </a:t>
            </a:r>
            <a:r>
              <a:rPr lang="en-US" altLang="zh-CN" dirty="0" err="1" smtClean="0"/>
              <a:t>pkt</a:t>
            </a:r>
            <a:endParaRPr lang="en-US" altLang="zh-CN" dirty="0" smtClean="0"/>
          </a:p>
          <a:p>
            <a:r>
              <a:rPr lang="en-US" altLang="zh-CN" dirty="0" smtClean="0"/>
              <a:t>two seq. #</a:t>
            </a:r>
            <a:r>
              <a:rPr lang="en-US" altLang="ja-JP" dirty="0" smtClean="0"/>
              <a:t>'s (0,1) will suffice.  Why?</a:t>
            </a:r>
          </a:p>
          <a:p>
            <a:r>
              <a:rPr lang="en-US" altLang="zh-CN" dirty="0" smtClean="0"/>
              <a:t>must check if received ACK/NAK corrupted </a:t>
            </a:r>
          </a:p>
          <a:p>
            <a:r>
              <a:rPr lang="en-US" altLang="zh-CN" dirty="0" smtClean="0"/>
              <a:t>twice as many states</a:t>
            </a:r>
          </a:p>
          <a:p>
            <a:pPr lvl="1"/>
            <a:r>
              <a:rPr lang="en-US" altLang="zh-CN" dirty="0" smtClean="0"/>
              <a:t>state must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remember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whether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expected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pkt</a:t>
            </a:r>
            <a:r>
              <a:rPr lang="en-US" altLang="ja-JP" dirty="0" smtClean="0"/>
              <a:t> should have </a:t>
            </a:r>
            <a:r>
              <a:rPr lang="en-US" altLang="ja-JP" dirty="0" err="1" smtClean="0"/>
              <a:t>seq</a:t>
            </a:r>
            <a:r>
              <a:rPr lang="en-US" altLang="ja-JP" dirty="0" smtClean="0"/>
              <a:t> # of 0 or 1 </a:t>
            </a:r>
          </a:p>
          <a:p>
            <a:endParaRPr lang="en-US" altLang="zh-CN" dirty="0" smtClean="0"/>
          </a:p>
        </p:txBody>
      </p:sp>
      <p:sp>
        <p:nvSpPr>
          <p:cNvPr id="3584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u="sng">
                <a:solidFill>
                  <a:srgbClr val="CC0000"/>
                </a:solidFill>
                <a:ea typeface="ＭＳ Ｐゴシック" charset="0"/>
                <a:cs typeface="+mn-cs"/>
              </a:rPr>
              <a:t>receiver:</a:t>
            </a:r>
            <a:endParaRPr lang="en-US">
              <a:solidFill>
                <a:srgbClr val="CC0000"/>
              </a:solidFill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must check if received packet is duplicate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state indicates whether 0 or 1 is expected pkt seq #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note: receiver can </a:t>
            </a:r>
            <a:r>
              <a:rPr lang="en-US" i="1">
                <a:ea typeface="ＭＳ Ｐゴシック" charset="0"/>
                <a:cs typeface="+mn-cs"/>
              </a:rPr>
              <a:t>not</a:t>
            </a:r>
            <a:r>
              <a:rPr lang="en-US">
                <a:ea typeface="ＭＳ Ｐゴシック" charset="0"/>
                <a:cs typeface="+mn-cs"/>
              </a:rPr>
              <a:t> know if its last ACK/NAK received OK at sender</a:t>
            </a:r>
          </a:p>
        </p:txBody>
      </p:sp>
      <p:pic>
        <p:nvPicPr>
          <p:cNvPr id="5120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1017589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7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042989"/>
            <a:ext cx="7395418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230189"/>
            <a:ext cx="7772400" cy="985837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rdt2.2: a NAK-free protocol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3100" y="1581150"/>
            <a:ext cx="8064500" cy="274955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same functionality as rdt2.1, using ACKs only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instead of NAK, receiver sends ACK for last pkt received OK</a:t>
            </a:r>
          </a:p>
          <a:p>
            <a:pPr lvl="1">
              <a:buFont typeface="Arial"/>
              <a:buChar char="•"/>
              <a:defRPr/>
            </a:pPr>
            <a:r>
              <a:rPr lang="en-US">
                <a:ea typeface="ＭＳ Ｐゴシック" charset="0"/>
              </a:rPr>
              <a:t>receiver must </a:t>
            </a:r>
            <a:r>
              <a:rPr lang="en-US" i="1">
                <a:ea typeface="ＭＳ Ｐゴシック" charset="0"/>
              </a:rPr>
              <a:t>explicitly</a:t>
            </a:r>
            <a:r>
              <a:rPr lang="en-US">
                <a:ea typeface="ＭＳ Ｐゴシック" charset="0"/>
              </a:rPr>
              <a:t> include seq # of pkt being ACKed 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duplicate ACK at sender results in same action as NAK: </a:t>
            </a:r>
            <a:r>
              <a:rPr lang="en-US" i="1">
                <a:ea typeface="ＭＳ Ｐゴシック" charset="0"/>
                <a:cs typeface="+mn-cs"/>
              </a:rPr>
              <a:t>retransmit current pkt</a:t>
            </a: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1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1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394" y="869159"/>
            <a:ext cx="7355681" cy="1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3" y="174626"/>
            <a:ext cx="7772400" cy="8858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rdt2.2: sender, receiver fragments</a:t>
            </a:r>
          </a:p>
        </p:txBody>
      </p:sp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3951288" y="1238251"/>
            <a:ext cx="6508750" cy="2841625"/>
            <a:chOff x="1529" y="780"/>
            <a:chExt cx="4100" cy="1790"/>
          </a:xfrm>
        </p:grpSpPr>
        <p:grpSp>
          <p:nvGrpSpPr>
            <p:cNvPr id="53271" name="Group 4"/>
            <p:cNvGrpSpPr>
              <a:grpSpLocks/>
            </p:cNvGrpSpPr>
            <p:nvPr/>
          </p:nvGrpSpPr>
          <p:grpSpPr bwMode="auto">
            <a:xfrm>
              <a:off x="1693" y="1399"/>
              <a:ext cx="688" cy="528"/>
              <a:chOff x="1483" y="2062"/>
              <a:chExt cx="688" cy="528"/>
            </a:xfrm>
          </p:grpSpPr>
          <p:sp>
            <p:nvSpPr>
              <p:cNvPr id="53288" name="Oval 5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3289" name="Text Box 6"/>
              <p:cNvSpPr txBox="1">
                <a:spLocks noChangeArrowheads="1"/>
              </p:cNvSpPr>
              <p:nvPr/>
            </p:nvSpPr>
            <p:spPr bwMode="auto">
              <a:xfrm>
                <a:off x="1502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Wait for call 0 from above</a:t>
                </a:r>
                <a:endParaRPr lang="en-US" altLang="zh-CN" sz="14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72" name="Text Box 7"/>
            <p:cNvSpPr txBox="1">
              <a:spLocks noChangeArrowheads="1"/>
            </p:cNvSpPr>
            <p:nvPr/>
          </p:nvSpPr>
          <p:spPr bwMode="auto">
            <a:xfrm>
              <a:off x="1863" y="957"/>
              <a:ext cx="234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make_pkt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(0, data, checksum)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udt_send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3" name="Text Box 8"/>
            <p:cNvSpPr txBox="1">
              <a:spLocks noChangeArrowheads="1"/>
            </p:cNvSpPr>
            <p:nvPr/>
          </p:nvSpPr>
          <p:spPr bwMode="auto">
            <a:xfrm>
              <a:off x="1871" y="780"/>
              <a:ext cx="108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(data)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4" name="Line 9"/>
            <p:cNvSpPr>
              <a:spLocks noChangeShapeType="1"/>
            </p:cNvSpPr>
            <p:nvPr/>
          </p:nvSpPr>
          <p:spPr bwMode="auto">
            <a:xfrm>
              <a:off x="1910" y="992"/>
              <a:ext cx="22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Line 10"/>
            <p:cNvSpPr>
              <a:spLocks noChangeShapeType="1"/>
            </p:cNvSpPr>
            <p:nvPr/>
          </p:nvSpPr>
          <p:spPr bwMode="auto">
            <a:xfrm>
              <a:off x="1529" y="1313"/>
              <a:ext cx="264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Freeform 11"/>
            <p:cNvSpPr>
              <a:spLocks/>
            </p:cNvSpPr>
            <p:nvPr/>
          </p:nvSpPr>
          <p:spPr bwMode="auto">
            <a:xfrm flipV="1">
              <a:off x="2096" y="1272"/>
              <a:ext cx="1195" cy="130"/>
            </a:xfrm>
            <a:custGeom>
              <a:avLst/>
              <a:gdLst>
                <a:gd name="T0" fmla="*/ 0 w 2835"/>
                <a:gd name="T1" fmla="*/ 0 h 525"/>
                <a:gd name="T2" fmla="*/ 0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Freeform 12"/>
            <p:cNvSpPr>
              <a:spLocks/>
            </p:cNvSpPr>
            <p:nvPr/>
          </p:nvSpPr>
          <p:spPr bwMode="auto">
            <a:xfrm rot="-1357180">
              <a:off x="3655" y="1225"/>
              <a:ext cx="285" cy="542"/>
            </a:xfrm>
            <a:custGeom>
              <a:avLst/>
              <a:gdLst>
                <a:gd name="T0" fmla="*/ 0 w 735"/>
                <a:gd name="T1" fmla="*/ 1 h 1080"/>
                <a:gd name="T2" fmla="*/ 0 w 735"/>
                <a:gd name="T3" fmla="*/ 1 h 10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Text Box 13"/>
            <p:cNvSpPr txBox="1">
              <a:spLocks noChangeArrowheads="1"/>
            </p:cNvSpPr>
            <p:nvPr/>
          </p:nvSpPr>
          <p:spPr bwMode="auto">
            <a:xfrm>
              <a:off x="3978" y="1670"/>
              <a:ext cx="1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b="1">
                  <a:solidFill>
                    <a:srgbClr val="FF0000"/>
                  </a:solidFill>
                  <a:latin typeface="Arial" panose="020B0604020202020204" pitchFamily="34" charset="0"/>
                </a:rPr>
                <a:t>udt_send(sndpkt)</a:t>
              </a:r>
              <a:endParaRPr lang="en-US" altLang="zh-CN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9" name="Text Box 14"/>
            <p:cNvSpPr txBox="1">
              <a:spLocks noChangeArrowheads="1"/>
            </p:cNvSpPr>
            <p:nvPr/>
          </p:nvSpPr>
          <p:spPr bwMode="auto">
            <a:xfrm>
              <a:off x="3917" y="1174"/>
              <a:ext cx="171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&amp;&amp; 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 corrupt(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||</a:t>
              </a:r>
            </a:p>
            <a:p>
              <a:pPr algn="l"/>
              <a:r>
                <a:rPr lang="en-US" altLang="zh-CN" dirty="0">
                  <a:latin typeface="Arial" panose="020B0604020202020204" pitchFamily="34" charset="0"/>
                </a:rPr>
                <a:t> 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isACK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(rcvpkt,1)</a:t>
              </a:r>
              <a:r>
                <a:rPr lang="en-US" altLang="zh-CN" dirty="0">
                  <a:latin typeface="Arial" panose="020B0604020202020204" pitchFamily="34" charset="0"/>
                </a:rPr>
                <a:t> )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53280" name="Line 15"/>
            <p:cNvSpPr>
              <a:spLocks noChangeShapeType="1"/>
            </p:cNvSpPr>
            <p:nvPr/>
          </p:nvSpPr>
          <p:spPr bwMode="auto">
            <a:xfrm flipV="1">
              <a:off x="4043" y="1666"/>
              <a:ext cx="8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Freeform 16"/>
            <p:cNvSpPr>
              <a:spLocks/>
            </p:cNvSpPr>
            <p:nvPr/>
          </p:nvSpPr>
          <p:spPr bwMode="auto">
            <a:xfrm>
              <a:off x="3747" y="1792"/>
              <a:ext cx="128" cy="774"/>
            </a:xfrm>
            <a:custGeom>
              <a:avLst/>
              <a:gdLst>
                <a:gd name="T0" fmla="*/ 67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Text Box 17"/>
            <p:cNvSpPr txBox="1">
              <a:spLocks noChangeArrowheads="1"/>
            </p:cNvSpPr>
            <p:nvPr/>
          </p:nvSpPr>
          <p:spPr bwMode="auto">
            <a:xfrm>
              <a:off x="3838" y="2051"/>
              <a:ext cx="152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 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&amp;&amp;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notcorrupt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&amp;&amp;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isACK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(rcvpkt,0)</a:t>
              </a:r>
              <a:r>
                <a:rPr lang="en-US" altLang="zh-CN" sz="1000" dirty="0">
                  <a:latin typeface="Arial" panose="020B0604020202020204" pitchFamily="34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53283" name="Line 18"/>
            <p:cNvSpPr>
              <a:spLocks noChangeShapeType="1"/>
            </p:cNvSpPr>
            <p:nvPr/>
          </p:nvSpPr>
          <p:spPr bwMode="auto">
            <a:xfrm>
              <a:off x="3894" y="2570"/>
              <a:ext cx="117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3284" name="Group 19"/>
            <p:cNvGrpSpPr>
              <a:grpSpLocks/>
            </p:cNvGrpSpPr>
            <p:nvPr/>
          </p:nvGrpSpPr>
          <p:grpSpPr bwMode="auto">
            <a:xfrm>
              <a:off x="3177" y="1365"/>
              <a:ext cx="746" cy="528"/>
              <a:chOff x="1483" y="2062"/>
              <a:chExt cx="746" cy="528"/>
            </a:xfrm>
          </p:grpSpPr>
          <p:sp>
            <p:nvSpPr>
              <p:cNvPr id="53286" name="Oval 20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/>
              </a:p>
            </p:txBody>
          </p:sp>
          <p:sp>
            <p:nvSpPr>
              <p:cNvPr id="53287" name="Text Box 21"/>
              <p:cNvSpPr txBox="1">
                <a:spLocks noChangeArrowheads="1"/>
              </p:cNvSpPr>
              <p:nvPr/>
            </p:nvSpPr>
            <p:spPr bwMode="auto">
              <a:xfrm>
                <a:off x="1560" y="2110"/>
                <a:ext cx="669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Wait for ACK</a:t>
                </a:r>
              </a:p>
              <a:p>
                <a:r>
                  <a:rPr lang="en-US" altLang="zh-CN" sz="1400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sz="14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926" name="Text Box 22"/>
            <p:cNvSpPr txBox="1">
              <a:spLocks noChangeArrowheads="1"/>
            </p:cNvSpPr>
            <p:nvPr/>
          </p:nvSpPr>
          <p:spPr bwMode="auto">
            <a:xfrm>
              <a:off x="2363" y="1810"/>
              <a:ext cx="9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sender FSM</a:t>
              </a:r>
            </a:p>
            <a:p>
              <a:pPr>
                <a:defRPr/>
              </a:pPr>
              <a:r>
                <a:rPr lang="en-US" sz="2000">
                  <a:solidFill>
                    <a:srgbClr val="000099"/>
                  </a:solidFill>
                </a:rPr>
                <a:t>fragment</a:t>
              </a:r>
            </a:p>
          </p:txBody>
        </p:sp>
      </p:grp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2189164" y="2603500"/>
            <a:ext cx="7883525" cy="2757488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46136" name="Group 24"/>
          <p:cNvGrpSpPr>
            <a:grpSpLocks/>
          </p:cNvGrpSpPr>
          <p:nvPr/>
        </p:nvGrpSpPr>
        <p:grpSpPr bwMode="auto">
          <a:xfrm>
            <a:off x="1524000" y="3824289"/>
            <a:ext cx="7234238" cy="2535237"/>
            <a:chOff x="0" y="2409"/>
            <a:chExt cx="4557" cy="1597"/>
          </a:xfrm>
        </p:grpSpPr>
        <p:sp>
          <p:nvSpPr>
            <p:cNvPr id="53256" name="Text Box 25"/>
            <p:cNvSpPr txBox="1">
              <a:spLocks noChangeArrowheads="1"/>
            </p:cNvSpPr>
            <p:nvPr/>
          </p:nvSpPr>
          <p:spPr bwMode="auto">
            <a:xfrm>
              <a:off x="1849" y="3217"/>
              <a:ext cx="2482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rdt_rcv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&amp;&amp; 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notcorrupt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</a:p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  &amp;&amp; has_seq1(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 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57" name="Text Box 26"/>
            <p:cNvSpPr txBox="1">
              <a:spLocks noChangeArrowheads="1"/>
            </p:cNvSpPr>
            <p:nvPr/>
          </p:nvSpPr>
          <p:spPr bwMode="auto">
            <a:xfrm>
              <a:off x="1829" y="3568"/>
              <a:ext cx="26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extract(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rcvpkt,data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deliver_data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(data)</a:t>
              </a:r>
            </a:p>
            <a:p>
              <a:pPr algn="l"/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 =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make_pkt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(ACK1, </a:t>
              </a:r>
              <a:r>
                <a:rPr lang="en-US" altLang="zh-CN" b="1" dirty="0" err="1">
                  <a:solidFill>
                    <a:srgbClr val="FF0000"/>
                  </a:solidFill>
                  <a:latin typeface="Arial" panose="020B0604020202020204" pitchFamily="34" charset="0"/>
                </a:rPr>
                <a:t>chksum</a:t>
              </a:r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)</a:t>
              </a:r>
            </a:p>
            <a:p>
              <a:pPr algn="l"/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udt_send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(</a:t>
              </a:r>
              <a:r>
                <a:rPr lang="en-US" altLang="zh-CN" dirty="0" err="1">
                  <a:solidFill>
                    <a:srgbClr val="000099"/>
                  </a:solidFill>
                  <a:latin typeface="Arial" panose="020B0604020202020204" pitchFamily="34" charset="0"/>
                </a:rPr>
                <a:t>sndpkt</a:t>
              </a:r>
              <a:r>
                <a:rPr lang="en-US" altLang="zh-CN" dirty="0">
                  <a:solidFill>
                    <a:srgbClr val="000099"/>
                  </a:solidFill>
                  <a:latin typeface="Arial" panose="020B0604020202020204" pitchFamily="34" charset="0"/>
                </a:rPr>
                <a:t>)</a:t>
              </a:r>
              <a:endParaRPr lang="en-US" altLang="zh-CN" dirty="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3258" name="Group 27"/>
            <p:cNvGrpSpPr>
              <a:grpSpLocks/>
            </p:cNvGrpSpPr>
            <p:nvPr/>
          </p:nvGrpSpPr>
          <p:grpSpPr bwMode="auto">
            <a:xfrm>
              <a:off x="0" y="2409"/>
              <a:ext cx="3510" cy="1168"/>
              <a:chOff x="0" y="2409"/>
              <a:chExt cx="3510" cy="1168"/>
            </a:xfrm>
          </p:grpSpPr>
          <p:grpSp>
            <p:nvGrpSpPr>
              <p:cNvPr id="53260" name="Group 28"/>
              <p:cNvGrpSpPr>
                <a:grpSpLocks/>
              </p:cNvGrpSpPr>
              <p:nvPr/>
            </p:nvGrpSpPr>
            <p:grpSpPr bwMode="auto">
              <a:xfrm>
                <a:off x="1529" y="2687"/>
                <a:ext cx="534" cy="501"/>
                <a:chOff x="3570" y="3063"/>
                <a:chExt cx="534" cy="501"/>
              </a:xfrm>
            </p:grpSpPr>
            <p:sp>
              <p:nvSpPr>
                <p:cNvPr id="53269" name="Oval 29"/>
                <p:cNvSpPr>
                  <a:spLocks noChangeArrowheads="1"/>
                </p:cNvSpPr>
                <p:nvPr/>
              </p:nvSpPr>
              <p:spPr bwMode="auto">
                <a:xfrm>
                  <a:off x="3570" y="3063"/>
                  <a:ext cx="534" cy="501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zh-CN" altLang="zh-CN"/>
                </a:p>
              </p:txBody>
            </p:sp>
            <p:sp>
              <p:nvSpPr>
                <p:cNvPr id="5327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597" y="3085"/>
                  <a:ext cx="50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zh-CN" sz="14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Wait for </a:t>
                  </a:r>
                </a:p>
                <a:p>
                  <a:r>
                    <a:rPr lang="en-US" altLang="zh-CN" sz="1400" dirty="0">
                      <a:solidFill>
                        <a:srgbClr val="000099"/>
                      </a:solidFill>
                      <a:latin typeface="Arial" panose="020B0604020202020204" pitchFamily="34" charset="0"/>
                    </a:rPr>
                    <a:t>0 from below</a:t>
                  </a:r>
                  <a:endParaRPr lang="en-US" altLang="zh-CN" sz="1400" dirty="0">
                    <a:solidFill>
                      <a:srgbClr val="000099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261" name="Freeform 31"/>
              <p:cNvSpPr>
                <a:spLocks/>
              </p:cNvSpPr>
              <p:nvPr/>
            </p:nvSpPr>
            <p:spPr bwMode="auto">
              <a:xfrm>
                <a:off x="1925" y="2618"/>
                <a:ext cx="520" cy="117"/>
              </a:xfrm>
              <a:custGeom>
                <a:avLst/>
                <a:gdLst>
                  <a:gd name="T0" fmla="*/ 0 w 520"/>
                  <a:gd name="T1" fmla="*/ 117 h 117"/>
                  <a:gd name="T2" fmla="*/ 520 w 520"/>
                  <a:gd name="T3" fmla="*/ 17 h 117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20" h="117">
                    <a:moveTo>
                      <a:pt x="0" y="117"/>
                    </a:moveTo>
                    <a:cubicBezTo>
                      <a:pt x="136" y="17"/>
                      <a:pt x="276" y="0"/>
                      <a:pt x="520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2" name="Freeform 32"/>
              <p:cNvSpPr>
                <a:spLocks/>
              </p:cNvSpPr>
              <p:nvPr/>
            </p:nvSpPr>
            <p:spPr bwMode="auto">
              <a:xfrm>
                <a:off x="1996" y="3125"/>
                <a:ext cx="1514" cy="130"/>
              </a:xfrm>
              <a:custGeom>
                <a:avLst/>
                <a:gdLst>
                  <a:gd name="T0" fmla="*/ 0 w 1514"/>
                  <a:gd name="T1" fmla="*/ 0 h 130"/>
                  <a:gd name="T2" fmla="*/ 1514 w 1514"/>
                  <a:gd name="T3" fmla="*/ 17 h 1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514" h="130">
                    <a:moveTo>
                      <a:pt x="0" y="0"/>
                    </a:moveTo>
                    <a:cubicBezTo>
                      <a:pt x="266" y="130"/>
                      <a:pt x="1322" y="113"/>
                      <a:pt x="1514" y="17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3" name="Line 33"/>
              <p:cNvSpPr>
                <a:spLocks noChangeShapeType="1"/>
              </p:cNvSpPr>
              <p:nvPr/>
            </p:nvSpPr>
            <p:spPr bwMode="auto">
              <a:xfrm>
                <a:off x="1919" y="3577"/>
                <a:ext cx="120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4" name="Freeform 34"/>
              <p:cNvSpPr>
                <a:spLocks/>
              </p:cNvSpPr>
              <p:nvPr/>
            </p:nvSpPr>
            <p:spPr bwMode="auto">
              <a:xfrm flipH="1">
                <a:off x="1237" y="2468"/>
                <a:ext cx="309" cy="856"/>
              </a:xfrm>
              <a:custGeom>
                <a:avLst/>
                <a:gdLst>
                  <a:gd name="T0" fmla="*/ 0 w 619"/>
                  <a:gd name="T1" fmla="*/ 0 h 1815"/>
                  <a:gd name="T2" fmla="*/ 0 w 619"/>
                  <a:gd name="T3" fmla="*/ 0 h 1815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19" h="1815">
                    <a:moveTo>
                      <a:pt x="39" y="1136"/>
                    </a:moveTo>
                    <a:cubicBezTo>
                      <a:pt x="619" y="1815"/>
                      <a:pt x="484" y="0"/>
                      <a:pt x="0" y="773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5" name="Line 35"/>
              <p:cNvSpPr>
                <a:spLocks noChangeShapeType="1"/>
              </p:cNvSpPr>
              <p:nvPr/>
            </p:nvSpPr>
            <p:spPr bwMode="auto">
              <a:xfrm>
                <a:off x="57" y="2936"/>
                <a:ext cx="121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6" name="Text Box 36"/>
              <p:cNvSpPr txBox="1">
                <a:spLocks noChangeArrowheads="1"/>
              </p:cNvSpPr>
              <p:nvPr/>
            </p:nvSpPr>
            <p:spPr bwMode="auto">
              <a:xfrm>
                <a:off x="6" y="2409"/>
                <a:ext cx="1487" cy="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rdt_rcv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) &amp;&amp; </a:t>
                </a:r>
              </a:p>
              <a:p>
                <a:pPr algn="l"/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   (corrupt(</a:t>
                </a:r>
                <a:r>
                  <a:rPr lang="en-US" altLang="zh-CN" dirty="0" err="1">
                    <a:solidFill>
                      <a:srgbClr val="000099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dirty="0">
                    <a:solidFill>
                      <a:srgbClr val="000099"/>
                    </a:solidFill>
                    <a:latin typeface="Arial" panose="020B0604020202020204" pitchFamily="34" charset="0"/>
                  </a:rPr>
                  <a:t>) ||</a:t>
                </a:r>
              </a:p>
              <a:p>
                <a:pPr algn="l"/>
                <a:r>
                  <a:rPr lang="en-US" altLang="zh-CN" dirty="0">
                    <a:latin typeface="Arial" panose="020B0604020202020204" pitchFamily="34" charset="0"/>
                  </a:rPr>
                  <a:t>    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has_seq1(</a:t>
                </a:r>
                <a:r>
                  <a:rPr lang="en-US" altLang="zh-CN" b="1" dirty="0" err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rcvpkt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))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67" name="Text Box 37"/>
              <p:cNvSpPr txBox="1">
                <a:spLocks noChangeArrowheads="1"/>
              </p:cNvSpPr>
              <p:nvPr/>
            </p:nvSpPr>
            <p:spPr bwMode="auto">
              <a:xfrm>
                <a:off x="0" y="2954"/>
                <a:ext cx="128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r>
                  <a:rPr lang="en-US" altLang="zh-CN" b="1">
                    <a:solidFill>
                      <a:srgbClr val="FF0000"/>
                    </a:solidFill>
                    <a:latin typeface="Arial" panose="020B0604020202020204" pitchFamily="34" charset="0"/>
                  </a:rPr>
                  <a:t>udt_send(sndpkt)</a:t>
                </a:r>
                <a:endPara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09" name="Text Box 38"/>
              <p:cNvSpPr txBox="1">
                <a:spLocks noChangeArrowheads="1"/>
              </p:cNvSpPr>
              <p:nvPr/>
            </p:nvSpPr>
            <p:spPr bwMode="auto">
              <a:xfrm>
                <a:off x="2166" y="2709"/>
                <a:ext cx="102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FF0000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</a:rPr>
                  <a:t>receiver FSM</a:t>
                </a:r>
              </a:p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</a:rPr>
                  <a:t>fragment</a:t>
                </a:r>
              </a:p>
            </p:txBody>
          </p:sp>
        </p:grpSp>
        <p:sp>
          <p:nvSpPr>
            <p:cNvPr id="37900" name="Text Box 39"/>
            <p:cNvSpPr txBox="1">
              <a:spLocks noChangeArrowheads="1"/>
            </p:cNvSpPr>
            <p:nvPr/>
          </p:nvSpPr>
          <p:spPr bwMode="auto">
            <a:xfrm>
              <a:off x="4318" y="2585"/>
              <a:ext cx="23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Symbol" charset="0"/>
                </a:rPr>
                <a:t>L</a:t>
              </a:r>
            </a:p>
          </p:txBody>
        </p:sp>
      </p:grpSp>
      <p:sp>
        <p:nvSpPr>
          <p:cNvPr id="43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4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3.1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3.2 multiplexing and </a:t>
            </a:r>
            <a:r>
              <a:rPr lang="en-US" dirty="0" err="1">
                <a:ea typeface="ＭＳ Ｐゴシック" charset="0"/>
              </a:rPr>
              <a:t>demultiplexing</a:t>
            </a:r>
            <a:endParaRPr lang="en-US" dirty="0"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</a:t>
            </a:r>
            <a:r>
              <a:rPr lang="en-US" dirty="0" smtClean="0"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24747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219076"/>
            <a:ext cx="7772400" cy="9636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rdt3.0: channels with errors </a:t>
            </a:r>
            <a:r>
              <a:rPr lang="en-US" sz="3600" i="1">
                <a:ea typeface="ＭＳ Ｐゴシック" charset="0"/>
              </a:rPr>
              <a:t>and</a:t>
            </a:r>
            <a:r>
              <a:rPr lang="en-US" sz="3600">
                <a:ea typeface="ＭＳ Ｐゴシック" charset="0"/>
              </a:rPr>
              <a:t> loss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smtClean="0">
                <a:solidFill>
                  <a:srgbClr val="CC0000"/>
                </a:solidFill>
              </a:rPr>
              <a:t>new assumption:</a:t>
            </a:r>
            <a:r>
              <a:rPr lang="en-US" altLang="zh-CN" smtClean="0"/>
              <a:t> underlying channel can also lose packets (data, ACKs)</a:t>
            </a:r>
          </a:p>
          <a:p>
            <a:pPr lvl="1">
              <a:lnSpc>
                <a:spcPct val="90000"/>
              </a:lnSpc>
            </a:pPr>
            <a:r>
              <a:rPr lang="en-US" altLang="zh-CN" smtClean="0"/>
              <a:t>checksum, seq. #, ACKs, retransmissions will be of help … but not enough</a:t>
            </a:r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9800" y="1600200"/>
            <a:ext cx="4095750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approach:</a:t>
            </a:r>
            <a:r>
              <a:rPr lang="en-US" altLang="zh-CN" dirty="0" smtClean="0"/>
              <a:t> sender waits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reasonable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amount of time for ACK 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retransmits if no ACK received in this time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if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(or ACK) just delayed (not lost):</a:t>
            </a:r>
          </a:p>
          <a:p>
            <a:pPr lvl="1"/>
            <a:r>
              <a:rPr lang="en-US" altLang="zh-CN" dirty="0" smtClean="0"/>
              <a:t>retransmission will be  duplicate, but seq. #</a:t>
            </a:r>
            <a:r>
              <a:rPr lang="en-US" altLang="ja-JP" dirty="0" smtClean="0"/>
              <a:t>'s already handles this</a:t>
            </a:r>
            <a:endParaRPr lang="en-US" altLang="ja-JP" sz="2000" dirty="0"/>
          </a:p>
          <a:p>
            <a:pPr lvl="1"/>
            <a:r>
              <a:rPr lang="en-US" altLang="zh-CN" dirty="0" smtClean="0"/>
              <a:t>receiver must specify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 of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 being </a:t>
            </a:r>
            <a:r>
              <a:rPr lang="en-US" altLang="zh-CN" dirty="0" err="1" smtClean="0"/>
              <a:t>ACKed</a:t>
            </a:r>
            <a:endParaRPr lang="en-US" altLang="zh-CN" sz="2000" dirty="0"/>
          </a:p>
          <a:p>
            <a:pPr>
              <a:lnSpc>
                <a:spcPct val="70000"/>
              </a:lnSpc>
            </a:pPr>
            <a:r>
              <a:rPr lang="en-US" altLang="zh-CN" sz="2400" dirty="0"/>
              <a:t>requires countdown timer</a:t>
            </a:r>
          </a:p>
        </p:txBody>
      </p:sp>
      <p:pic>
        <p:nvPicPr>
          <p:cNvPr id="54278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79474"/>
            <a:ext cx="7519366" cy="17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21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6" y="242888"/>
            <a:ext cx="3560763" cy="893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 sender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43425" y="1384301"/>
            <a:ext cx="3860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make_pkt(0, data, checksum)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Text Box 4"/>
          <p:cNvSpPr txBox="1">
            <a:spLocks noChangeArrowheads="1"/>
          </p:cNvSpPr>
          <p:nvPr/>
        </p:nvSpPr>
        <p:spPr bwMode="auto">
          <a:xfrm>
            <a:off x="4584701" y="1090613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2" name="Line 5"/>
          <p:cNvSpPr>
            <a:spLocks noChangeShapeType="1"/>
          </p:cNvSpPr>
          <p:nvPr/>
        </p:nvSpPr>
        <p:spPr bwMode="auto">
          <a:xfrm>
            <a:off x="4686300" y="14287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3" name="Line 6"/>
          <p:cNvSpPr>
            <a:spLocks noChangeShapeType="1"/>
          </p:cNvSpPr>
          <p:nvPr/>
        </p:nvSpPr>
        <p:spPr bwMode="auto">
          <a:xfrm>
            <a:off x="4273551" y="1544638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04" name="Group 7"/>
          <p:cNvGrpSpPr>
            <a:grpSpLocks/>
          </p:cNvGrpSpPr>
          <p:nvPr/>
        </p:nvGrpSpPr>
        <p:grpSpPr bwMode="auto">
          <a:xfrm>
            <a:off x="6884988" y="2090739"/>
            <a:ext cx="889000" cy="865187"/>
            <a:chOff x="445" y="1273"/>
            <a:chExt cx="560" cy="545"/>
          </a:xfrm>
        </p:grpSpPr>
        <p:sp>
          <p:nvSpPr>
            <p:cNvPr id="55352" name="Oval 8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53" name="Text Box 9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ACK0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05" name="Freeform 10"/>
          <p:cNvSpPr>
            <a:spLocks/>
          </p:cNvSpPr>
          <p:nvPr/>
        </p:nvSpPr>
        <p:spPr bwMode="auto">
          <a:xfrm flipV="1">
            <a:off x="4908550" y="2071688"/>
            <a:ext cx="2090738" cy="163512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6" name="Freeform 11"/>
          <p:cNvSpPr>
            <a:spLocks/>
          </p:cNvSpPr>
          <p:nvPr/>
        </p:nvSpPr>
        <p:spPr bwMode="auto">
          <a:xfrm>
            <a:off x="7593014" y="1674813"/>
            <a:ext cx="871537" cy="666750"/>
          </a:xfrm>
          <a:custGeom>
            <a:avLst/>
            <a:gdLst>
              <a:gd name="T0" fmla="*/ 0 w 549"/>
              <a:gd name="T1" fmla="*/ 2147483647 h 420"/>
              <a:gd name="T2" fmla="*/ 2147483647 w 549"/>
              <a:gd name="T3" fmla="*/ 2147483647 h 42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49" h="420">
                <a:moveTo>
                  <a:pt x="0" y="306"/>
                </a:moveTo>
                <a:cubicBezTo>
                  <a:pt x="78" y="0"/>
                  <a:pt x="549" y="315"/>
                  <a:pt x="87" y="42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7" name="Text Box 12"/>
          <p:cNvSpPr txBox="1">
            <a:spLocks noChangeArrowheads="1"/>
          </p:cNvSpPr>
          <p:nvPr/>
        </p:nvSpPr>
        <p:spPr bwMode="auto">
          <a:xfrm>
            <a:off x="8005764" y="1196975"/>
            <a:ext cx="17049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isACK(rcvpkt,1) 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8215313" y="1898650"/>
            <a:ext cx="13509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09" name="Group 14"/>
          <p:cNvGrpSpPr>
            <a:grpSpLocks/>
          </p:cNvGrpSpPr>
          <p:nvPr/>
        </p:nvGrpSpPr>
        <p:grpSpPr bwMode="auto">
          <a:xfrm>
            <a:off x="6977064" y="4005263"/>
            <a:ext cx="1189037" cy="850900"/>
            <a:chOff x="4090" y="3230"/>
            <a:chExt cx="749" cy="536"/>
          </a:xfrm>
        </p:grpSpPr>
        <p:sp>
          <p:nvSpPr>
            <p:cNvPr id="55350" name="Oval 15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51" name="Text Box 16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call 1 from above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10" name="Freeform 17"/>
          <p:cNvSpPr>
            <a:spLocks/>
          </p:cNvSpPr>
          <p:nvPr/>
        </p:nvSpPr>
        <p:spPr bwMode="auto">
          <a:xfrm rot="16200000" flipV="1">
            <a:off x="3664745" y="3402807"/>
            <a:ext cx="1254125" cy="150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1" name="Freeform 18"/>
          <p:cNvSpPr>
            <a:spLocks/>
          </p:cNvSpPr>
          <p:nvPr/>
        </p:nvSpPr>
        <p:spPr bwMode="auto">
          <a:xfrm>
            <a:off x="4894264" y="4738689"/>
            <a:ext cx="2312987" cy="27463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2" name="Freeform 19"/>
          <p:cNvSpPr>
            <a:spLocks/>
          </p:cNvSpPr>
          <p:nvPr/>
        </p:nvSpPr>
        <p:spPr bwMode="auto">
          <a:xfrm rot="5400000" flipH="1" flipV="1">
            <a:off x="7135020" y="3328195"/>
            <a:ext cx="1184275" cy="166687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3" name="Text Box 20"/>
          <p:cNvSpPr txBox="1">
            <a:spLocks noChangeArrowheads="1"/>
          </p:cNvSpPr>
          <p:nvPr/>
        </p:nvSpPr>
        <p:spPr bwMode="auto">
          <a:xfrm>
            <a:off x="4840289" y="5224463"/>
            <a:ext cx="3444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make_pkt(1, data, checksum)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4" name="Text Box 21"/>
          <p:cNvSpPr txBox="1">
            <a:spLocks noChangeArrowheads="1"/>
          </p:cNvSpPr>
          <p:nvPr/>
        </p:nvSpPr>
        <p:spPr bwMode="auto">
          <a:xfrm>
            <a:off x="4840289" y="4941888"/>
            <a:ext cx="17240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5" name="Line 22"/>
          <p:cNvSpPr>
            <a:spLocks noChangeShapeType="1"/>
          </p:cNvSpPr>
          <p:nvPr/>
        </p:nvSpPr>
        <p:spPr bwMode="auto">
          <a:xfrm>
            <a:off x="4959350" y="5253038"/>
            <a:ext cx="25987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6" name="Text Box 23"/>
          <p:cNvSpPr txBox="1">
            <a:spLocks noChangeArrowheads="1"/>
          </p:cNvSpPr>
          <p:nvPr/>
        </p:nvSpPr>
        <p:spPr bwMode="auto">
          <a:xfrm>
            <a:off x="7804151" y="3106738"/>
            <a:ext cx="21494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isACK(rcvpkt,0)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7" name="Line 24"/>
          <p:cNvSpPr>
            <a:spLocks noChangeShapeType="1"/>
          </p:cNvSpPr>
          <p:nvPr/>
        </p:nvSpPr>
        <p:spPr bwMode="auto">
          <a:xfrm>
            <a:off x="7920039" y="3817938"/>
            <a:ext cx="14192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18" name="Text Box 25"/>
          <p:cNvSpPr txBox="1">
            <a:spLocks noChangeArrowheads="1"/>
          </p:cNvSpPr>
          <p:nvPr/>
        </p:nvSpPr>
        <p:spPr bwMode="auto">
          <a:xfrm>
            <a:off x="2814639" y="5062538"/>
            <a:ext cx="16224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( corrupt(rcvpkt) ||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isACK(rcvpkt,0) 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19" name="Line 26"/>
          <p:cNvSpPr>
            <a:spLocks noChangeShapeType="1"/>
          </p:cNvSpPr>
          <p:nvPr/>
        </p:nvSpPr>
        <p:spPr bwMode="auto">
          <a:xfrm>
            <a:off x="2917826" y="5788025"/>
            <a:ext cx="12541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0" name="Text Box 27"/>
          <p:cNvSpPr txBox="1">
            <a:spLocks noChangeArrowheads="1"/>
          </p:cNvSpPr>
          <p:nvPr/>
        </p:nvSpPr>
        <p:spPr bwMode="auto">
          <a:xfrm>
            <a:off x="2432050" y="2865438"/>
            <a:ext cx="19129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notcorrupt(rcvpkt)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&amp;&amp; isACK(rcvpkt,1)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1" name="Line 28"/>
          <p:cNvSpPr>
            <a:spLocks noChangeShapeType="1"/>
          </p:cNvSpPr>
          <p:nvPr/>
        </p:nvSpPr>
        <p:spPr bwMode="auto">
          <a:xfrm>
            <a:off x="2559050" y="3605213"/>
            <a:ext cx="15176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2" name="Text Box 29"/>
          <p:cNvSpPr txBox="1">
            <a:spLocks noChangeArrowheads="1"/>
          </p:cNvSpPr>
          <p:nvPr/>
        </p:nvSpPr>
        <p:spPr bwMode="auto">
          <a:xfrm>
            <a:off x="7824789" y="3798889"/>
            <a:ext cx="15144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stop_timer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3" name="Text Box 30"/>
          <p:cNvSpPr txBox="1">
            <a:spLocks noChangeArrowheads="1"/>
          </p:cNvSpPr>
          <p:nvPr/>
        </p:nvSpPr>
        <p:spPr bwMode="auto">
          <a:xfrm>
            <a:off x="2424114" y="3578225"/>
            <a:ext cx="1514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stop_timer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4" name="Freeform 31"/>
          <p:cNvSpPr>
            <a:spLocks/>
          </p:cNvSpPr>
          <p:nvPr/>
        </p:nvSpPr>
        <p:spPr bwMode="auto">
          <a:xfrm>
            <a:off x="7762876" y="2338389"/>
            <a:ext cx="461963" cy="682625"/>
          </a:xfrm>
          <a:custGeom>
            <a:avLst/>
            <a:gdLst>
              <a:gd name="T0" fmla="*/ 0 w 291"/>
              <a:gd name="T1" fmla="*/ 2147483647 h 430"/>
              <a:gd name="T2" fmla="*/ 2147483647 w 291"/>
              <a:gd name="T3" fmla="*/ 2147483647 h 43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91" h="430">
                <a:moveTo>
                  <a:pt x="0" y="120"/>
                </a:moveTo>
                <a:cubicBezTo>
                  <a:pt x="291" y="0"/>
                  <a:pt x="259" y="430"/>
                  <a:pt x="15" y="25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5" name="Text Box 32"/>
          <p:cNvSpPr txBox="1">
            <a:spLocks noChangeArrowheads="1"/>
          </p:cNvSpPr>
          <p:nvPr/>
        </p:nvSpPr>
        <p:spPr bwMode="auto">
          <a:xfrm>
            <a:off x="8094664" y="2516189"/>
            <a:ext cx="2116137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6" name="Text Box 33"/>
          <p:cNvSpPr txBox="1">
            <a:spLocks noChangeArrowheads="1"/>
          </p:cNvSpPr>
          <p:nvPr/>
        </p:nvSpPr>
        <p:spPr bwMode="auto">
          <a:xfrm>
            <a:off x="8116889" y="2279650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27" name="Line 34"/>
          <p:cNvSpPr>
            <a:spLocks noChangeShapeType="1"/>
          </p:cNvSpPr>
          <p:nvPr/>
        </p:nvSpPr>
        <p:spPr bwMode="auto">
          <a:xfrm>
            <a:off x="8205788" y="25336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8" name="Freeform 35"/>
          <p:cNvSpPr>
            <a:spLocks/>
          </p:cNvSpPr>
          <p:nvPr/>
        </p:nvSpPr>
        <p:spPr bwMode="auto">
          <a:xfrm>
            <a:off x="3754438" y="4702176"/>
            <a:ext cx="692150" cy="631825"/>
          </a:xfrm>
          <a:custGeom>
            <a:avLst/>
            <a:gdLst>
              <a:gd name="T0" fmla="*/ 2147483647 w 436"/>
              <a:gd name="T1" fmla="*/ 2147483647 h 398"/>
              <a:gd name="T2" fmla="*/ 2147483647 w 436"/>
              <a:gd name="T3" fmla="*/ 0 h 3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36" h="398">
                <a:moveTo>
                  <a:pt x="436" y="101"/>
                </a:moveTo>
                <a:cubicBezTo>
                  <a:pt x="367" y="398"/>
                  <a:pt x="0" y="31"/>
                  <a:pt x="300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29" name="Freeform 36"/>
          <p:cNvSpPr>
            <a:spLocks/>
          </p:cNvSpPr>
          <p:nvPr/>
        </p:nvSpPr>
        <p:spPr bwMode="auto">
          <a:xfrm>
            <a:off x="3554413" y="4413250"/>
            <a:ext cx="571500" cy="420688"/>
          </a:xfrm>
          <a:custGeom>
            <a:avLst/>
            <a:gdLst>
              <a:gd name="T0" fmla="*/ 2147483647 w 900"/>
              <a:gd name="T1" fmla="*/ 2147483647 h 662"/>
              <a:gd name="T2" fmla="*/ 2147483647 w 900"/>
              <a:gd name="T3" fmla="*/ 2147483647 h 662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00" h="662">
                <a:moveTo>
                  <a:pt x="900" y="360"/>
                </a:moveTo>
                <a:cubicBezTo>
                  <a:pt x="171" y="662"/>
                  <a:pt x="0" y="0"/>
                  <a:pt x="825" y="1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0" name="Text Box 37"/>
          <p:cNvSpPr txBox="1">
            <a:spLocks noChangeArrowheads="1"/>
          </p:cNvSpPr>
          <p:nvPr/>
        </p:nvSpPr>
        <p:spPr bwMode="auto">
          <a:xfrm>
            <a:off x="2152650" y="4460876"/>
            <a:ext cx="18240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1" name="Text Box 38"/>
          <p:cNvSpPr txBox="1">
            <a:spLocks noChangeArrowheads="1"/>
          </p:cNvSpPr>
          <p:nvPr/>
        </p:nvSpPr>
        <p:spPr bwMode="auto">
          <a:xfrm>
            <a:off x="2166939" y="4206875"/>
            <a:ext cx="1114425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32" name="Line 39"/>
          <p:cNvSpPr>
            <a:spLocks noChangeShapeType="1"/>
          </p:cNvSpPr>
          <p:nvPr/>
        </p:nvSpPr>
        <p:spPr bwMode="auto">
          <a:xfrm>
            <a:off x="2270125" y="44894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3" name="Freeform 40"/>
          <p:cNvSpPr>
            <a:spLocks/>
          </p:cNvSpPr>
          <p:nvPr/>
        </p:nvSpPr>
        <p:spPr bwMode="auto">
          <a:xfrm>
            <a:off x="7950200" y="4373564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34" name="Text Box 41"/>
          <p:cNvSpPr txBox="1">
            <a:spLocks noChangeArrowheads="1"/>
          </p:cNvSpPr>
          <p:nvPr/>
        </p:nvSpPr>
        <p:spPr bwMode="auto">
          <a:xfrm>
            <a:off x="2560638" y="1874838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335" name="Group 42"/>
          <p:cNvGrpSpPr>
            <a:grpSpLocks/>
          </p:cNvGrpSpPr>
          <p:nvPr/>
        </p:nvGrpSpPr>
        <p:grpSpPr bwMode="auto">
          <a:xfrm>
            <a:off x="3943350" y="2135188"/>
            <a:ext cx="1189038" cy="850900"/>
            <a:chOff x="4090" y="3230"/>
            <a:chExt cx="749" cy="536"/>
          </a:xfrm>
        </p:grpSpPr>
        <p:sp>
          <p:nvSpPr>
            <p:cNvPr id="55348" name="Oval 43"/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49" name="Text Box 44"/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</a:t>
              </a:r>
            </a:p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call 0from above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36" name="Line 45"/>
          <p:cNvSpPr>
            <a:spLocks noChangeShapeType="1"/>
          </p:cNvSpPr>
          <p:nvPr/>
        </p:nvSpPr>
        <p:spPr bwMode="auto">
          <a:xfrm>
            <a:off x="2647951" y="2160588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5337" name="Group 46"/>
          <p:cNvGrpSpPr>
            <a:grpSpLocks/>
          </p:cNvGrpSpPr>
          <p:nvPr/>
        </p:nvGrpSpPr>
        <p:grpSpPr bwMode="auto">
          <a:xfrm>
            <a:off x="4154488" y="3989389"/>
            <a:ext cx="889000" cy="865187"/>
            <a:chOff x="445" y="1273"/>
            <a:chExt cx="560" cy="545"/>
          </a:xfrm>
        </p:grpSpPr>
        <p:sp>
          <p:nvSpPr>
            <p:cNvPr id="55346" name="Oval 47"/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55347" name="Text Box 48"/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  <a:latin typeface="Arial" panose="020B0604020202020204" pitchFamily="34" charset="0"/>
                </a:rPr>
                <a:t>Wait for ACK1</a:t>
              </a:r>
              <a:endParaRPr lang="en-US" altLang="zh-CN" sz="14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38" name="Freeform 49"/>
          <p:cNvSpPr>
            <a:spLocks/>
          </p:cNvSpPr>
          <p:nvPr/>
        </p:nvSpPr>
        <p:spPr bwMode="auto">
          <a:xfrm flipH="1" flipV="1">
            <a:off x="3530600" y="1782764"/>
            <a:ext cx="579438" cy="890587"/>
          </a:xfrm>
          <a:custGeom>
            <a:avLst/>
            <a:gdLst>
              <a:gd name="T0" fmla="*/ 2147483647 w 322"/>
              <a:gd name="T1" fmla="*/ 2147483647 h 483"/>
              <a:gd name="T2" fmla="*/ 0 w 322"/>
              <a:gd name="T3" fmla="*/ 2147483647 h 4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22" h="483">
                <a:moveTo>
                  <a:pt x="31" y="120"/>
                </a:moveTo>
                <a:cubicBezTo>
                  <a:pt x="322" y="0"/>
                  <a:pt x="64" y="483"/>
                  <a:pt x="0" y="18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9980" name="Text Box 50"/>
          <p:cNvSpPr txBox="1">
            <a:spLocks noChangeArrowheads="1"/>
          </p:cNvSpPr>
          <p:nvPr/>
        </p:nvSpPr>
        <p:spPr bwMode="auto">
          <a:xfrm>
            <a:off x="8748713" y="4852988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5340" name="Text Box 51"/>
          <p:cNvSpPr txBox="1">
            <a:spLocks noChangeArrowheads="1"/>
          </p:cNvSpPr>
          <p:nvPr/>
        </p:nvSpPr>
        <p:spPr bwMode="auto">
          <a:xfrm>
            <a:off x="8281988" y="4603750"/>
            <a:ext cx="1428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41" name="Line 52"/>
          <p:cNvSpPr>
            <a:spLocks noChangeShapeType="1"/>
          </p:cNvSpPr>
          <p:nvPr/>
        </p:nvSpPr>
        <p:spPr bwMode="auto">
          <a:xfrm>
            <a:off x="8369301" y="4889500"/>
            <a:ext cx="11017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39983" name="Text Box 53"/>
          <p:cNvSpPr txBox="1">
            <a:spLocks noChangeArrowheads="1"/>
          </p:cNvSpPr>
          <p:nvPr/>
        </p:nvSpPr>
        <p:spPr bwMode="auto">
          <a:xfrm>
            <a:off x="8651875" y="18478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984" name="Text Box 54"/>
          <p:cNvSpPr txBox="1">
            <a:spLocks noChangeArrowheads="1"/>
          </p:cNvSpPr>
          <p:nvPr/>
        </p:nvSpPr>
        <p:spPr bwMode="auto">
          <a:xfrm>
            <a:off x="3000375" y="21240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39985" name="Text Box 55"/>
          <p:cNvSpPr txBox="1">
            <a:spLocks noChangeArrowheads="1"/>
          </p:cNvSpPr>
          <p:nvPr/>
        </p:nvSpPr>
        <p:spPr bwMode="auto">
          <a:xfrm>
            <a:off x="3403600" y="579437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55345" name="Picture 5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877889"/>
            <a:ext cx="3208338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6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 Box 5"/>
          <p:cNvSpPr txBox="1">
            <a:spLocks noChangeArrowheads="1"/>
          </p:cNvSpPr>
          <p:nvPr/>
        </p:nvSpPr>
        <p:spPr bwMode="auto">
          <a:xfrm>
            <a:off x="1895476" y="1330326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4335463" y="1325564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4338639" y="29495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4344989" y="38052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8651" name="Text Box 11"/>
          <p:cNvSpPr txBox="1">
            <a:spLocks noChangeArrowheads="1"/>
          </p:cNvSpPr>
          <p:nvPr/>
        </p:nvSpPr>
        <p:spPr bwMode="auto">
          <a:xfrm>
            <a:off x="4341814" y="226377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52" name="Text Box 12"/>
          <p:cNvSpPr txBox="1">
            <a:spLocks noChangeArrowheads="1"/>
          </p:cNvSpPr>
          <p:nvPr/>
        </p:nvSpPr>
        <p:spPr bwMode="auto">
          <a:xfrm>
            <a:off x="4338639" y="31750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8653" name="Text Box 13"/>
          <p:cNvSpPr txBox="1">
            <a:spLocks noChangeArrowheads="1"/>
          </p:cNvSpPr>
          <p:nvPr/>
        </p:nvSpPr>
        <p:spPr bwMode="auto">
          <a:xfrm>
            <a:off x="4338639" y="40005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54" name="Text Box 14"/>
          <p:cNvSpPr txBox="1">
            <a:spLocks noChangeArrowheads="1"/>
          </p:cNvSpPr>
          <p:nvPr/>
        </p:nvSpPr>
        <p:spPr bwMode="auto">
          <a:xfrm>
            <a:off x="1824038" y="2513013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ack0</a:t>
            </a:r>
          </a:p>
        </p:txBody>
      </p:sp>
      <p:sp>
        <p:nvSpPr>
          <p:cNvPr id="368655" name="Text Box 15"/>
          <p:cNvSpPr txBox="1">
            <a:spLocks noChangeArrowheads="1"/>
          </p:cNvSpPr>
          <p:nvPr/>
        </p:nvSpPr>
        <p:spPr bwMode="auto">
          <a:xfrm>
            <a:off x="1668463" y="3606801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57" name="Text Box 17"/>
          <p:cNvSpPr txBox="1">
            <a:spLocks noChangeArrowheads="1"/>
          </p:cNvSpPr>
          <p:nvPr/>
        </p:nvSpPr>
        <p:spPr bwMode="auto">
          <a:xfrm>
            <a:off x="1668463" y="27320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8658" name="Text Box 18"/>
          <p:cNvSpPr txBox="1">
            <a:spLocks noChangeArrowheads="1"/>
          </p:cNvSpPr>
          <p:nvPr/>
        </p:nvSpPr>
        <p:spPr bwMode="auto">
          <a:xfrm>
            <a:off x="1812925" y="33670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0975" name="Text Box 7"/>
          <p:cNvSpPr txBox="1">
            <a:spLocks noChangeArrowheads="1"/>
          </p:cNvSpPr>
          <p:nvPr/>
        </p:nvSpPr>
        <p:spPr bwMode="auto">
          <a:xfrm>
            <a:off x="1657350" y="17700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49" name="Text Box 9"/>
          <p:cNvSpPr txBox="1">
            <a:spLocks noChangeArrowheads="1"/>
          </p:cNvSpPr>
          <p:nvPr/>
        </p:nvSpPr>
        <p:spPr bwMode="auto">
          <a:xfrm>
            <a:off x="4333876" y="20526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8677" name="Group 37"/>
          <p:cNvGrpSpPr>
            <a:grpSpLocks/>
          </p:cNvGrpSpPr>
          <p:nvPr/>
        </p:nvGrpSpPr>
        <p:grpSpPr bwMode="auto">
          <a:xfrm>
            <a:off x="2873376" y="1839913"/>
            <a:ext cx="1471613" cy="512762"/>
            <a:chOff x="850" y="1159"/>
            <a:chExt cx="927" cy="323"/>
          </a:xfrm>
        </p:grpSpPr>
        <p:sp>
          <p:nvSpPr>
            <p:cNvPr id="41040" name="Line 19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41" name="Text Box 28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83" name="Group 43"/>
          <p:cNvGrpSpPr>
            <a:grpSpLocks/>
          </p:cNvGrpSpPr>
          <p:nvPr/>
        </p:nvGrpSpPr>
        <p:grpSpPr bwMode="auto">
          <a:xfrm>
            <a:off x="2867026" y="3576638"/>
            <a:ext cx="1471613" cy="487362"/>
            <a:chOff x="846" y="2253"/>
            <a:chExt cx="927" cy="307"/>
          </a:xfrm>
        </p:grpSpPr>
        <p:sp>
          <p:nvSpPr>
            <p:cNvPr id="41038" name="Line 24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9" name="Text Box 29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679" name="Group 39"/>
          <p:cNvGrpSpPr>
            <a:grpSpLocks/>
          </p:cNvGrpSpPr>
          <p:nvPr/>
        </p:nvGrpSpPr>
        <p:grpSpPr bwMode="auto">
          <a:xfrm>
            <a:off x="2881313" y="2714626"/>
            <a:ext cx="1471612" cy="504825"/>
            <a:chOff x="855" y="1710"/>
            <a:chExt cx="927" cy="318"/>
          </a:xfrm>
        </p:grpSpPr>
        <p:sp>
          <p:nvSpPr>
            <p:cNvPr id="41036" name="Line 23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7" name="Text Box 3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680" name="Group 40"/>
          <p:cNvGrpSpPr>
            <a:grpSpLocks/>
          </p:cNvGrpSpPr>
          <p:nvPr/>
        </p:nvGrpSpPr>
        <p:grpSpPr bwMode="auto">
          <a:xfrm>
            <a:off x="2867026" y="3179764"/>
            <a:ext cx="1471613" cy="471487"/>
            <a:chOff x="846" y="2003"/>
            <a:chExt cx="927" cy="297"/>
          </a:xfrm>
        </p:grpSpPr>
        <p:sp>
          <p:nvSpPr>
            <p:cNvPr id="41034" name="Line 2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5" name="Text Box 31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678" name="Group 38"/>
          <p:cNvGrpSpPr>
            <a:grpSpLocks/>
          </p:cNvGrpSpPr>
          <p:nvPr/>
        </p:nvGrpSpPr>
        <p:grpSpPr bwMode="auto">
          <a:xfrm>
            <a:off x="2859088" y="2339976"/>
            <a:ext cx="1471612" cy="455613"/>
            <a:chOff x="841" y="1474"/>
            <a:chExt cx="927" cy="287"/>
          </a:xfrm>
        </p:grpSpPr>
        <p:sp>
          <p:nvSpPr>
            <p:cNvPr id="41032" name="Line 25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3" name="Text Box 3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684" name="Group 44"/>
          <p:cNvGrpSpPr>
            <a:grpSpLocks/>
          </p:cNvGrpSpPr>
          <p:nvPr/>
        </p:nvGrpSpPr>
        <p:grpSpPr bwMode="auto">
          <a:xfrm>
            <a:off x="2852738" y="4032251"/>
            <a:ext cx="1471612" cy="461963"/>
            <a:chOff x="837" y="2540"/>
            <a:chExt cx="927" cy="291"/>
          </a:xfrm>
        </p:grpSpPr>
        <p:sp>
          <p:nvSpPr>
            <p:cNvPr id="41030" name="Line 27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31" name="Text Box 3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0983" name="Text Box 45"/>
          <p:cNvSpPr txBox="1">
            <a:spLocks noChangeArrowheads="1"/>
          </p:cNvSpPr>
          <p:nvPr/>
        </p:nvSpPr>
        <p:spPr bwMode="auto">
          <a:xfrm>
            <a:off x="3160714" y="5111751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(a) no loss</a:t>
            </a:r>
          </a:p>
        </p:txBody>
      </p:sp>
      <p:sp>
        <p:nvSpPr>
          <p:cNvPr id="40984" name="Text Box 46"/>
          <p:cNvSpPr txBox="1">
            <a:spLocks noChangeArrowheads="1"/>
          </p:cNvSpPr>
          <p:nvPr/>
        </p:nvSpPr>
        <p:spPr bwMode="auto">
          <a:xfrm>
            <a:off x="6453189" y="132715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0985" name="Text Box 47"/>
          <p:cNvSpPr txBox="1">
            <a:spLocks noChangeArrowheads="1"/>
          </p:cNvSpPr>
          <p:nvPr/>
        </p:nvSpPr>
        <p:spPr bwMode="auto">
          <a:xfrm>
            <a:off x="8893176" y="132238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8688" name="Text Box 48"/>
          <p:cNvSpPr txBox="1">
            <a:spLocks noChangeArrowheads="1"/>
          </p:cNvSpPr>
          <p:nvPr/>
        </p:nvSpPr>
        <p:spPr bwMode="auto">
          <a:xfrm>
            <a:off x="8894764" y="423862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8689" name="Text Box 49"/>
          <p:cNvSpPr txBox="1">
            <a:spLocks noChangeArrowheads="1"/>
          </p:cNvSpPr>
          <p:nvPr/>
        </p:nvSpPr>
        <p:spPr bwMode="auto">
          <a:xfrm>
            <a:off x="8902701" y="50800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8899526" y="226060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91" name="Text Box 51"/>
          <p:cNvSpPr txBox="1">
            <a:spLocks noChangeArrowheads="1"/>
          </p:cNvSpPr>
          <p:nvPr/>
        </p:nvSpPr>
        <p:spPr bwMode="auto">
          <a:xfrm>
            <a:off x="8896351" y="44497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8692" name="Text Box 52"/>
          <p:cNvSpPr txBox="1">
            <a:spLocks noChangeArrowheads="1"/>
          </p:cNvSpPr>
          <p:nvPr/>
        </p:nvSpPr>
        <p:spPr bwMode="auto">
          <a:xfrm>
            <a:off x="8896351" y="52752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8693" name="Text Box 53"/>
          <p:cNvSpPr txBox="1">
            <a:spLocks noChangeArrowheads="1"/>
          </p:cNvSpPr>
          <p:nvPr/>
        </p:nvSpPr>
        <p:spPr bwMode="auto">
          <a:xfrm>
            <a:off x="6381750" y="250983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6226175" y="48815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95" name="Text Box 55"/>
          <p:cNvSpPr txBox="1">
            <a:spLocks noChangeArrowheads="1"/>
          </p:cNvSpPr>
          <p:nvPr/>
        </p:nvSpPr>
        <p:spPr bwMode="auto">
          <a:xfrm>
            <a:off x="6226175" y="27289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8696" name="Text Box 56"/>
          <p:cNvSpPr txBox="1">
            <a:spLocks noChangeArrowheads="1"/>
          </p:cNvSpPr>
          <p:nvPr/>
        </p:nvSpPr>
        <p:spPr bwMode="auto">
          <a:xfrm>
            <a:off x="6370638" y="464185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0995" name="Text Box 57"/>
          <p:cNvSpPr txBox="1">
            <a:spLocks noChangeArrowheads="1"/>
          </p:cNvSpPr>
          <p:nvPr/>
        </p:nvSpPr>
        <p:spPr bwMode="auto">
          <a:xfrm>
            <a:off x="6215063" y="176688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8698" name="Text Box 58"/>
          <p:cNvSpPr txBox="1">
            <a:spLocks noChangeArrowheads="1"/>
          </p:cNvSpPr>
          <p:nvPr/>
        </p:nvSpPr>
        <p:spPr bwMode="auto">
          <a:xfrm>
            <a:off x="8891589" y="204946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8699" name="Group 59"/>
          <p:cNvGrpSpPr>
            <a:grpSpLocks/>
          </p:cNvGrpSpPr>
          <p:nvPr/>
        </p:nvGrpSpPr>
        <p:grpSpPr bwMode="auto">
          <a:xfrm>
            <a:off x="7431088" y="1836738"/>
            <a:ext cx="1471612" cy="512762"/>
            <a:chOff x="850" y="1159"/>
            <a:chExt cx="927" cy="323"/>
          </a:xfrm>
        </p:grpSpPr>
        <p:sp>
          <p:nvSpPr>
            <p:cNvPr id="41028" name="Line 6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9" name="Text Box 6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2" name="Group 62"/>
          <p:cNvGrpSpPr>
            <a:grpSpLocks/>
          </p:cNvGrpSpPr>
          <p:nvPr/>
        </p:nvGrpSpPr>
        <p:grpSpPr bwMode="auto">
          <a:xfrm>
            <a:off x="7424738" y="4851401"/>
            <a:ext cx="1471612" cy="487363"/>
            <a:chOff x="846" y="2253"/>
            <a:chExt cx="927" cy="307"/>
          </a:xfrm>
        </p:grpSpPr>
        <p:sp>
          <p:nvSpPr>
            <p:cNvPr id="41026" name="Line 6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7" name="Text Box 6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8708" name="Group 68"/>
          <p:cNvGrpSpPr>
            <a:grpSpLocks/>
          </p:cNvGrpSpPr>
          <p:nvPr/>
        </p:nvGrpSpPr>
        <p:grpSpPr bwMode="auto">
          <a:xfrm>
            <a:off x="7424738" y="4454525"/>
            <a:ext cx="1471612" cy="471488"/>
            <a:chOff x="846" y="2003"/>
            <a:chExt cx="927" cy="297"/>
          </a:xfrm>
        </p:grpSpPr>
        <p:sp>
          <p:nvSpPr>
            <p:cNvPr id="41024" name="Line 69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5" name="Text Box 70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8711" name="Group 71"/>
          <p:cNvGrpSpPr>
            <a:grpSpLocks/>
          </p:cNvGrpSpPr>
          <p:nvPr/>
        </p:nvGrpSpPr>
        <p:grpSpPr bwMode="auto">
          <a:xfrm>
            <a:off x="7416801" y="2336801"/>
            <a:ext cx="1471613" cy="455613"/>
            <a:chOff x="841" y="1474"/>
            <a:chExt cx="927" cy="287"/>
          </a:xfrm>
        </p:grpSpPr>
        <p:sp>
          <p:nvSpPr>
            <p:cNvPr id="41022" name="Line 72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3" name="Text Box 73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8714" name="Group 74"/>
          <p:cNvGrpSpPr>
            <a:grpSpLocks/>
          </p:cNvGrpSpPr>
          <p:nvPr/>
        </p:nvGrpSpPr>
        <p:grpSpPr bwMode="auto">
          <a:xfrm>
            <a:off x="7410451" y="5302251"/>
            <a:ext cx="1471613" cy="466725"/>
            <a:chOff x="837" y="2537"/>
            <a:chExt cx="927" cy="294"/>
          </a:xfrm>
        </p:grpSpPr>
        <p:sp>
          <p:nvSpPr>
            <p:cNvPr id="41020" name="Line 75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21" name="Text Box 76"/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</a:rPr>
                <a:t>ack0</a:t>
              </a:r>
            </a:p>
          </p:txBody>
        </p:sp>
      </p:grpSp>
      <p:sp>
        <p:nvSpPr>
          <p:cNvPr id="41002" name="Text Box 78"/>
          <p:cNvSpPr txBox="1">
            <a:spLocks noChangeArrowheads="1"/>
          </p:cNvSpPr>
          <p:nvPr/>
        </p:nvSpPr>
        <p:spPr bwMode="auto">
          <a:xfrm>
            <a:off x="7504114" y="6019801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(b) packet loss</a:t>
            </a:r>
          </a:p>
        </p:txBody>
      </p:sp>
      <p:grpSp>
        <p:nvGrpSpPr>
          <p:cNvPr id="368721" name="Group 81"/>
          <p:cNvGrpSpPr>
            <a:grpSpLocks/>
          </p:cNvGrpSpPr>
          <p:nvPr/>
        </p:nvGrpSpPr>
        <p:grpSpPr bwMode="auto">
          <a:xfrm>
            <a:off x="7439025" y="2711450"/>
            <a:ext cx="1157288" cy="738188"/>
            <a:chOff x="3726" y="1687"/>
            <a:chExt cx="729" cy="465"/>
          </a:xfrm>
        </p:grpSpPr>
        <p:sp>
          <p:nvSpPr>
            <p:cNvPr id="41016" name="Line 66"/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7" name="Text Box 67"/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  <p:sp>
          <p:nvSpPr>
            <p:cNvPr id="41018" name="Text Box 79"/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1019" name="Text Box 80"/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8726" name="Group 86"/>
          <p:cNvGrpSpPr>
            <a:grpSpLocks/>
          </p:cNvGrpSpPr>
          <p:nvPr/>
        </p:nvGrpSpPr>
        <p:grpSpPr bwMode="auto">
          <a:xfrm>
            <a:off x="7319964" y="3014663"/>
            <a:ext cx="122237" cy="1033462"/>
            <a:chOff x="3651" y="1878"/>
            <a:chExt cx="78" cy="963"/>
          </a:xfrm>
        </p:grpSpPr>
        <p:sp>
          <p:nvSpPr>
            <p:cNvPr id="41013" name="Line 82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4" name="Line 8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5" name="Line 8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8728" name="Group 88"/>
          <p:cNvGrpSpPr>
            <a:grpSpLocks/>
          </p:cNvGrpSpPr>
          <p:nvPr/>
        </p:nvGrpSpPr>
        <p:grpSpPr bwMode="auto">
          <a:xfrm>
            <a:off x="7448551" y="4003676"/>
            <a:ext cx="1471613" cy="504825"/>
            <a:chOff x="855" y="1710"/>
            <a:chExt cx="927" cy="318"/>
          </a:xfrm>
        </p:grpSpPr>
        <p:sp>
          <p:nvSpPr>
            <p:cNvPr id="41011" name="Line 89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012" name="Text Box 90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8732" name="Group 92"/>
          <p:cNvGrpSpPr>
            <a:grpSpLocks/>
          </p:cNvGrpSpPr>
          <p:nvPr/>
        </p:nvGrpSpPr>
        <p:grpSpPr bwMode="auto">
          <a:xfrm>
            <a:off x="6016625" y="3627439"/>
            <a:ext cx="1377950" cy="731837"/>
            <a:chOff x="2802" y="2348"/>
            <a:chExt cx="868" cy="461"/>
          </a:xfrm>
        </p:grpSpPr>
        <p:pic>
          <p:nvPicPr>
            <p:cNvPr id="56368" name="Picture 87" descr="alarm_clock_ringi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0" name="Text Box 9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sp>
        <p:nvSpPr>
          <p:cNvPr id="41007" name="Rectangle 95"/>
          <p:cNvSpPr>
            <a:spLocks noGrp="1" noChangeArrowheads="1"/>
          </p:cNvSpPr>
          <p:nvPr>
            <p:ph type="title"/>
          </p:nvPr>
        </p:nvSpPr>
        <p:spPr>
          <a:xfrm>
            <a:off x="1901825" y="252414"/>
            <a:ext cx="3937000" cy="61912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rdt3.0 in action</a:t>
            </a:r>
          </a:p>
        </p:txBody>
      </p:sp>
      <p:pic>
        <p:nvPicPr>
          <p:cNvPr id="56367" name="Picture 9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768351"/>
            <a:ext cx="3382963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5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6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8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8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6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36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6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3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6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/>
      <p:bldP spid="368651" grpId="0"/>
      <p:bldP spid="368652" grpId="0"/>
      <p:bldP spid="368654" grpId="0"/>
      <p:bldP spid="368655" grpId="0"/>
      <p:bldP spid="368657" grpId="0"/>
      <p:bldP spid="368658" grpId="0"/>
      <p:bldP spid="368689" grpId="0"/>
      <p:bldP spid="368690" grpId="0"/>
      <p:bldP spid="368691" grpId="0"/>
      <p:bldP spid="368693" grpId="0"/>
      <p:bldP spid="368694" grpId="0"/>
      <p:bldP spid="368695" grpId="0"/>
      <p:bldP spid="36869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1825" y="252414"/>
            <a:ext cx="3937000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 in action</a:t>
            </a:r>
            <a:endParaRPr lang="en-US">
              <a:ea typeface="ＭＳ Ｐゴシック" charset="0"/>
              <a:cs typeface="+mj-cs"/>
            </a:endParaRPr>
          </a:p>
        </p:txBody>
      </p:sp>
      <p:pic>
        <p:nvPicPr>
          <p:cNvPr id="57348" name="Picture 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6" y="768351"/>
            <a:ext cx="3717676" cy="13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670" name="Text Box 6"/>
          <p:cNvSpPr txBox="1">
            <a:spLocks noChangeArrowheads="1"/>
          </p:cNvSpPr>
          <p:nvPr/>
        </p:nvSpPr>
        <p:spPr bwMode="auto">
          <a:xfrm>
            <a:off x="4416426" y="2713038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673" name="Text Box 9"/>
          <p:cNvSpPr txBox="1">
            <a:spLocks noChangeArrowheads="1"/>
          </p:cNvSpPr>
          <p:nvPr/>
        </p:nvSpPr>
        <p:spPr bwMode="auto">
          <a:xfrm>
            <a:off x="4416426" y="293846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678" name="Text Box 14"/>
          <p:cNvSpPr txBox="1">
            <a:spLocks noChangeArrowheads="1"/>
          </p:cNvSpPr>
          <p:nvPr/>
        </p:nvSpPr>
        <p:spPr bwMode="auto">
          <a:xfrm>
            <a:off x="4397375" y="4129088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(detect duplicate)</a:t>
            </a:r>
          </a:p>
        </p:txBody>
      </p:sp>
      <p:grpSp>
        <p:nvGrpSpPr>
          <p:cNvPr id="369687" name="Group 23"/>
          <p:cNvGrpSpPr>
            <a:grpSpLocks/>
          </p:cNvGrpSpPr>
          <p:nvPr/>
        </p:nvGrpSpPr>
        <p:grpSpPr bwMode="auto">
          <a:xfrm>
            <a:off x="2947988" y="2486026"/>
            <a:ext cx="1471612" cy="504825"/>
            <a:chOff x="855" y="1710"/>
            <a:chExt cx="927" cy="318"/>
          </a:xfrm>
        </p:grpSpPr>
        <p:sp>
          <p:nvSpPr>
            <p:cNvPr id="42103" name="Line 24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4" name="Text Box 25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1994" name="Text Box 36"/>
          <p:cNvSpPr txBox="1">
            <a:spLocks noChangeArrowheads="1"/>
          </p:cNvSpPr>
          <p:nvPr/>
        </p:nvSpPr>
        <p:spPr bwMode="auto">
          <a:xfrm>
            <a:off x="1960564" y="11049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1995" name="Text Box 37"/>
          <p:cNvSpPr txBox="1">
            <a:spLocks noChangeArrowheads="1"/>
          </p:cNvSpPr>
          <p:nvPr/>
        </p:nvSpPr>
        <p:spPr bwMode="auto">
          <a:xfrm>
            <a:off x="4400551" y="110013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02" name="Text Box 38"/>
          <p:cNvSpPr txBox="1">
            <a:spLocks noChangeArrowheads="1"/>
          </p:cNvSpPr>
          <p:nvPr/>
        </p:nvSpPr>
        <p:spPr bwMode="auto">
          <a:xfrm>
            <a:off x="4413251" y="38608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03" name="Text Box 39"/>
          <p:cNvSpPr txBox="1">
            <a:spLocks noChangeArrowheads="1"/>
          </p:cNvSpPr>
          <p:nvPr/>
        </p:nvSpPr>
        <p:spPr bwMode="auto">
          <a:xfrm>
            <a:off x="4410076" y="485775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sp>
        <p:nvSpPr>
          <p:cNvPr id="369704" name="Text Box 40"/>
          <p:cNvSpPr txBox="1">
            <a:spLocks noChangeArrowheads="1"/>
          </p:cNvSpPr>
          <p:nvPr/>
        </p:nvSpPr>
        <p:spPr bwMode="auto">
          <a:xfrm>
            <a:off x="4406901" y="2038351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05" name="Text Box 41"/>
          <p:cNvSpPr txBox="1">
            <a:spLocks noChangeArrowheads="1"/>
          </p:cNvSpPr>
          <p:nvPr/>
        </p:nvSpPr>
        <p:spPr bwMode="auto">
          <a:xfrm>
            <a:off x="4425951" y="428307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706" name="Text Box 42"/>
          <p:cNvSpPr txBox="1">
            <a:spLocks noChangeArrowheads="1"/>
          </p:cNvSpPr>
          <p:nvPr/>
        </p:nvSpPr>
        <p:spPr bwMode="auto">
          <a:xfrm>
            <a:off x="4403726" y="50530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07" name="Text Box 43"/>
          <p:cNvSpPr txBox="1">
            <a:spLocks noChangeArrowheads="1"/>
          </p:cNvSpPr>
          <p:nvPr/>
        </p:nvSpPr>
        <p:spPr bwMode="auto">
          <a:xfrm>
            <a:off x="1889125" y="2287588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9708" name="Text Box 44"/>
          <p:cNvSpPr txBox="1">
            <a:spLocks noChangeArrowheads="1"/>
          </p:cNvSpPr>
          <p:nvPr/>
        </p:nvSpPr>
        <p:spPr bwMode="auto">
          <a:xfrm>
            <a:off x="1733550" y="465931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09" name="Text Box 45"/>
          <p:cNvSpPr txBox="1">
            <a:spLocks noChangeArrowheads="1"/>
          </p:cNvSpPr>
          <p:nvPr/>
        </p:nvSpPr>
        <p:spPr bwMode="auto">
          <a:xfrm>
            <a:off x="1733550" y="2506663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369710" name="Text Box 46"/>
          <p:cNvSpPr txBox="1">
            <a:spLocks noChangeArrowheads="1"/>
          </p:cNvSpPr>
          <p:nvPr/>
        </p:nvSpPr>
        <p:spPr bwMode="auto">
          <a:xfrm>
            <a:off x="1878013" y="441960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ack1</a:t>
            </a:r>
          </a:p>
        </p:txBody>
      </p:sp>
      <p:sp>
        <p:nvSpPr>
          <p:cNvPr id="42005" name="Text Box 47"/>
          <p:cNvSpPr txBox="1">
            <a:spLocks noChangeArrowheads="1"/>
          </p:cNvSpPr>
          <p:nvPr/>
        </p:nvSpPr>
        <p:spPr bwMode="auto">
          <a:xfrm>
            <a:off x="1722438" y="1544638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12" name="Text Box 48"/>
          <p:cNvSpPr txBox="1">
            <a:spLocks noChangeArrowheads="1"/>
          </p:cNvSpPr>
          <p:nvPr/>
        </p:nvSpPr>
        <p:spPr bwMode="auto">
          <a:xfrm>
            <a:off x="4398964" y="18272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9713" name="Group 49"/>
          <p:cNvGrpSpPr>
            <a:grpSpLocks/>
          </p:cNvGrpSpPr>
          <p:nvPr/>
        </p:nvGrpSpPr>
        <p:grpSpPr bwMode="auto">
          <a:xfrm>
            <a:off x="2938463" y="1614488"/>
            <a:ext cx="1471612" cy="512762"/>
            <a:chOff x="850" y="1159"/>
            <a:chExt cx="927" cy="323"/>
          </a:xfrm>
        </p:grpSpPr>
        <p:sp>
          <p:nvSpPr>
            <p:cNvPr id="42101" name="Line 50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2" name="Text Box 51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6" name="Group 52"/>
          <p:cNvGrpSpPr>
            <a:grpSpLocks/>
          </p:cNvGrpSpPr>
          <p:nvPr/>
        </p:nvGrpSpPr>
        <p:grpSpPr bwMode="auto">
          <a:xfrm>
            <a:off x="2932113" y="4629151"/>
            <a:ext cx="1471612" cy="487363"/>
            <a:chOff x="846" y="2253"/>
            <a:chExt cx="927" cy="307"/>
          </a:xfrm>
        </p:grpSpPr>
        <p:sp>
          <p:nvSpPr>
            <p:cNvPr id="42099" name="Line 53"/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100" name="Text Box 54"/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19" name="Group 55"/>
          <p:cNvGrpSpPr>
            <a:grpSpLocks/>
          </p:cNvGrpSpPr>
          <p:nvPr/>
        </p:nvGrpSpPr>
        <p:grpSpPr bwMode="auto">
          <a:xfrm>
            <a:off x="2932113" y="4232275"/>
            <a:ext cx="1471612" cy="471488"/>
            <a:chOff x="846" y="2003"/>
            <a:chExt cx="927" cy="297"/>
          </a:xfrm>
        </p:grpSpPr>
        <p:sp>
          <p:nvSpPr>
            <p:cNvPr id="42097" name="Line 56"/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8" name="Text Box 57"/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</p:grpSp>
      <p:grpSp>
        <p:nvGrpSpPr>
          <p:cNvPr id="369722" name="Group 58"/>
          <p:cNvGrpSpPr>
            <a:grpSpLocks/>
          </p:cNvGrpSpPr>
          <p:nvPr/>
        </p:nvGrpSpPr>
        <p:grpSpPr bwMode="auto">
          <a:xfrm>
            <a:off x="2924176" y="2114551"/>
            <a:ext cx="1471613" cy="455613"/>
            <a:chOff x="841" y="1474"/>
            <a:chExt cx="927" cy="287"/>
          </a:xfrm>
        </p:grpSpPr>
        <p:sp>
          <p:nvSpPr>
            <p:cNvPr id="42095" name="Line 59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6" name="Text Box 60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grpSp>
        <p:nvGrpSpPr>
          <p:cNvPr id="369725" name="Group 61"/>
          <p:cNvGrpSpPr>
            <a:grpSpLocks/>
          </p:cNvGrpSpPr>
          <p:nvPr/>
        </p:nvGrpSpPr>
        <p:grpSpPr bwMode="auto">
          <a:xfrm>
            <a:off x="2917826" y="5084763"/>
            <a:ext cx="1471613" cy="461962"/>
            <a:chOff x="837" y="2540"/>
            <a:chExt cx="927" cy="291"/>
          </a:xfrm>
        </p:grpSpPr>
        <p:sp>
          <p:nvSpPr>
            <p:cNvPr id="42093" name="Line 62"/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4" name="Text Box 63"/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12" name="Text Box 64"/>
          <p:cNvSpPr txBox="1">
            <a:spLocks noChangeArrowheads="1"/>
          </p:cNvSpPr>
          <p:nvPr/>
        </p:nvSpPr>
        <p:spPr bwMode="auto">
          <a:xfrm>
            <a:off x="2716214" y="5797551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(c) ACK loss</a:t>
            </a:r>
          </a:p>
        </p:txBody>
      </p:sp>
      <p:grpSp>
        <p:nvGrpSpPr>
          <p:cNvPr id="369745" name="Group 81"/>
          <p:cNvGrpSpPr>
            <a:grpSpLocks/>
          </p:cNvGrpSpPr>
          <p:nvPr/>
        </p:nvGrpSpPr>
        <p:grpSpPr bwMode="auto">
          <a:xfrm>
            <a:off x="3203575" y="2886075"/>
            <a:ext cx="1212850" cy="719138"/>
            <a:chOff x="1324" y="1931"/>
            <a:chExt cx="764" cy="453"/>
          </a:xfrm>
        </p:grpSpPr>
        <p:sp>
          <p:nvSpPr>
            <p:cNvPr id="42089" name="Line 27"/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90" name="Text Box 28"/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91" name="Text Box 68"/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2092" name="Text Box 69"/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1">
                  <a:solidFill>
                    <a:srgbClr val="FF0000"/>
                  </a:solidFill>
                </a:rPr>
                <a:t>loss</a:t>
              </a:r>
            </a:p>
          </p:txBody>
        </p:sp>
      </p:grpSp>
      <p:grpSp>
        <p:nvGrpSpPr>
          <p:cNvPr id="369734" name="Group 70"/>
          <p:cNvGrpSpPr>
            <a:grpSpLocks/>
          </p:cNvGrpSpPr>
          <p:nvPr/>
        </p:nvGrpSpPr>
        <p:grpSpPr bwMode="auto">
          <a:xfrm>
            <a:off x="2827339" y="2792413"/>
            <a:ext cx="122237" cy="1033462"/>
            <a:chOff x="3651" y="1878"/>
            <a:chExt cx="78" cy="963"/>
          </a:xfrm>
        </p:grpSpPr>
        <p:sp>
          <p:nvSpPr>
            <p:cNvPr id="42086" name="Line 71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7" name="Line 72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8" name="Line 73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38" name="Group 74"/>
          <p:cNvGrpSpPr>
            <a:grpSpLocks/>
          </p:cNvGrpSpPr>
          <p:nvPr/>
        </p:nvGrpSpPr>
        <p:grpSpPr bwMode="auto">
          <a:xfrm>
            <a:off x="2955926" y="3781426"/>
            <a:ext cx="1471613" cy="504825"/>
            <a:chOff x="855" y="1710"/>
            <a:chExt cx="927" cy="318"/>
          </a:xfrm>
        </p:grpSpPr>
        <p:sp>
          <p:nvSpPr>
            <p:cNvPr id="42084" name="Line 75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5" name="Text Box 76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41" name="Group 77"/>
          <p:cNvGrpSpPr>
            <a:grpSpLocks/>
          </p:cNvGrpSpPr>
          <p:nvPr/>
        </p:nvGrpSpPr>
        <p:grpSpPr bwMode="auto">
          <a:xfrm>
            <a:off x="1524000" y="3405189"/>
            <a:ext cx="1377950" cy="731837"/>
            <a:chOff x="2802" y="2348"/>
            <a:chExt cx="868" cy="461"/>
          </a:xfrm>
        </p:grpSpPr>
        <p:pic>
          <p:nvPicPr>
            <p:cNvPr id="57441" name="Picture 78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83" name="Text Box 79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sp>
        <p:nvSpPr>
          <p:cNvPr id="369746" name="Text Box 82"/>
          <p:cNvSpPr txBox="1">
            <a:spLocks noChangeArrowheads="1"/>
          </p:cNvSpPr>
          <p:nvPr/>
        </p:nvSpPr>
        <p:spPr bwMode="auto">
          <a:xfrm>
            <a:off x="9118601" y="2374901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47" name="Text Box 83"/>
          <p:cNvSpPr txBox="1">
            <a:spLocks noChangeArrowheads="1"/>
          </p:cNvSpPr>
          <p:nvPr/>
        </p:nvSpPr>
        <p:spPr bwMode="auto">
          <a:xfrm>
            <a:off x="9118601" y="2600326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ack1</a:t>
            </a:r>
          </a:p>
        </p:txBody>
      </p:sp>
      <p:sp>
        <p:nvSpPr>
          <p:cNvPr id="369748" name="Text Box 84"/>
          <p:cNvSpPr txBox="1">
            <a:spLocks noChangeArrowheads="1"/>
          </p:cNvSpPr>
          <p:nvPr/>
        </p:nvSpPr>
        <p:spPr bwMode="auto">
          <a:xfrm>
            <a:off x="9080500" y="3810000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solidFill>
                  <a:srgbClr val="000099"/>
                </a:solidFill>
              </a:rPr>
              <a:t>(detect duplicate)</a:t>
            </a:r>
          </a:p>
        </p:txBody>
      </p:sp>
      <p:grpSp>
        <p:nvGrpSpPr>
          <p:cNvPr id="369749" name="Group 85"/>
          <p:cNvGrpSpPr>
            <a:grpSpLocks/>
          </p:cNvGrpSpPr>
          <p:nvPr/>
        </p:nvGrpSpPr>
        <p:grpSpPr bwMode="auto">
          <a:xfrm>
            <a:off x="7650163" y="2147889"/>
            <a:ext cx="1471612" cy="504825"/>
            <a:chOff x="855" y="1710"/>
            <a:chExt cx="927" cy="318"/>
          </a:xfrm>
        </p:grpSpPr>
        <p:sp>
          <p:nvSpPr>
            <p:cNvPr id="42080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81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42021" name="Text Box 88"/>
          <p:cNvSpPr txBox="1">
            <a:spLocks noChangeArrowheads="1"/>
          </p:cNvSpPr>
          <p:nvPr/>
        </p:nvSpPr>
        <p:spPr bwMode="auto">
          <a:xfrm>
            <a:off x="6662739" y="766764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42022" name="Text Box 89"/>
          <p:cNvSpPr txBox="1">
            <a:spLocks noChangeArrowheads="1"/>
          </p:cNvSpPr>
          <p:nvPr/>
        </p:nvSpPr>
        <p:spPr bwMode="auto">
          <a:xfrm>
            <a:off x="9102726" y="762001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369754" name="Text Box 90"/>
          <p:cNvSpPr txBox="1">
            <a:spLocks noChangeArrowheads="1"/>
          </p:cNvSpPr>
          <p:nvPr/>
        </p:nvSpPr>
        <p:spPr bwMode="auto">
          <a:xfrm>
            <a:off x="9096376" y="3541713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pkt1</a:t>
            </a:r>
          </a:p>
        </p:txBody>
      </p:sp>
      <p:sp>
        <p:nvSpPr>
          <p:cNvPr id="369756" name="Text Box 92"/>
          <p:cNvSpPr txBox="1">
            <a:spLocks noChangeArrowheads="1"/>
          </p:cNvSpPr>
          <p:nvPr/>
        </p:nvSpPr>
        <p:spPr bwMode="auto">
          <a:xfrm>
            <a:off x="9109076" y="1700213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send ack0</a:t>
            </a:r>
          </a:p>
        </p:txBody>
      </p:sp>
      <p:sp>
        <p:nvSpPr>
          <p:cNvPr id="369759" name="Text Box 95"/>
          <p:cNvSpPr txBox="1">
            <a:spLocks noChangeArrowheads="1"/>
          </p:cNvSpPr>
          <p:nvPr/>
        </p:nvSpPr>
        <p:spPr bwMode="auto">
          <a:xfrm>
            <a:off x="6591300" y="1949451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>
                <a:solidFill>
                  <a:srgbClr val="000099"/>
                </a:solidFill>
              </a:rPr>
              <a:t>rcv</a:t>
            </a:r>
            <a:r>
              <a:rPr lang="en-US" sz="1800" dirty="0">
                <a:solidFill>
                  <a:srgbClr val="000099"/>
                </a:solidFill>
              </a:rPr>
              <a:t> ack0</a:t>
            </a:r>
          </a:p>
        </p:txBody>
      </p:sp>
      <p:sp>
        <p:nvSpPr>
          <p:cNvPr id="369761" name="Text Box 97"/>
          <p:cNvSpPr txBox="1">
            <a:spLocks noChangeArrowheads="1"/>
          </p:cNvSpPr>
          <p:nvPr/>
        </p:nvSpPr>
        <p:spPr bwMode="auto">
          <a:xfrm>
            <a:off x="6435725" y="2168526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pkt1</a:t>
            </a:r>
          </a:p>
        </p:txBody>
      </p:sp>
      <p:sp>
        <p:nvSpPr>
          <p:cNvPr id="42027" name="Text Box 99"/>
          <p:cNvSpPr txBox="1">
            <a:spLocks noChangeArrowheads="1"/>
          </p:cNvSpPr>
          <p:nvPr/>
        </p:nvSpPr>
        <p:spPr bwMode="auto">
          <a:xfrm>
            <a:off x="6424613" y="1206501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000099"/>
                </a:solidFill>
              </a:rPr>
              <a:t>send pkt0</a:t>
            </a:r>
          </a:p>
        </p:txBody>
      </p:sp>
      <p:sp>
        <p:nvSpPr>
          <p:cNvPr id="369764" name="Text Box 100"/>
          <p:cNvSpPr txBox="1">
            <a:spLocks noChangeArrowheads="1"/>
          </p:cNvSpPr>
          <p:nvPr/>
        </p:nvSpPr>
        <p:spPr bwMode="auto">
          <a:xfrm>
            <a:off x="9101139" y="1489076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rcv pkt0</a:t>
            </a:r>
          </a:p>
        </p:txBody>
      </p:sp>
      <p:grpSp>
        <p:nvGrpSpPr>
          <p:cNvPr id="369765" name="Group 101"/>
          <p:cNvGrpSpPr>
            <a:grpSpLocks/>
          </p:cNvGrpSpPr>
          <p:nvPr/>
        </p:nvGrpSpPr>
        <p:grpSpPr bwMode="auto">
          <a:xfrm>
            <a:off x="7640638" y="1276351"/>
            <a:ext cx="1471612" cy="512763"/>
            <a:chOff x="850" y="1159"/>
            <a:chExt cx="927" cy="323"/>
          </a:xfrm>
        </p:grpSpPr>
        <p:sp>
          <p:nvSpPr>
            <p:cNvPr id="42078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9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369774" name="Group 110"/>
          <p:cNvGrpSpPr>
            <a:grpSpLocks/>
          </p:cNvGrpSpPr>
          <p:nvPr/>
        </p:nvGrpSpPr>
        <p:grpSpPr bwMode="auto">
          <a:xfrm>
            <a:off x="7626351" y="1776413"/>
            <a:ext cx="1471613" cy="455612"/>
            <a:chOff x="841" y="1474"/>
            <a:chExt cx="927" cy="287"/>
          </a:xfrm>
        </p:grpSpPr>
        <p:sp>
          <p:nvSpPr>
            <p:cNvPr id="42076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7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42031" name="Text Box 116"/>
          <p:cNvSpPr txBox="1">
            <a:spLocks noChangeArrowheads="1"/>
          </p:cNvSpPr>
          <p:nvPr/>
        </p:nvSpPr>
        <p:spPr bwMode="auto">
          <a:xfrm>
            <a:off x="6281738" y="5764213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000099"/>
                </a:solidFill>
              </a:rPr>
              <a:t>(d) premature timeout/ delayed ACK</a:t>
            </a:r>
          </a:p>
        </p:txBody>
      </p:sp>
      <p:grpSp>
        <p:nvGrpSpPr>
          <p:cNvPr id="369786" name="Group 122"/>
          <p:cNvGrpSpPr>
            <a:grpSpLocks/>
          </p:cNvGrpSpPr>
          <p:nvPr/>
        </p:nvGrpSpPr>
        <p:grpSpPr bwMode="auto">
          <a:xfrm>
            <a:off x="7529514" y="2454276"/>
            <a:ext cx="122237" cy="1033463"/>
            <a:chOff x="3651" y="1878"/>
            <a:chExt cx="78" cy="963"/>
          </a:xfrm>
        </p:grpSpPr>
        <p:sp>
          <p:nvSpPr>
            <p:cNvPr id="42073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4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5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9790" name="Group 126"/>
          <p:cNvGrpSpPr>
            <a:grpSpLocks/>
          </p:cNvGrpSpPr>
          <p:nvPr/>
        </p:nvGrpSpPr>
        <p:grpSpPr bwMode="auto">
          <a:xfrm>
            <a:off x="7658101" y="3443289"/>
            <a:ext cx="1471613" cy="504825"/>
            <a:chOff x="855" y="1710"/>
            <a:chExt cx="927" cy="318"/>
          </a:xfrm>
        </p:grpSpPr>
        <p:sp>
          <p:nvSpPr>
            <p:cNvPr id="42071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72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69793" name="Group 129"/>
          <p:cNvGrpSpPr>
            <a:grpSpLocks/>
          </p:cNvGrpSpPr>
          <p:nvPr/>
        </p:nvGrpSpPr>
        <p:grpSpPr bwMode="auto">
          <a:xfrm>
            <a:off x="6226175" y="3067050"/>
            <a:ext cx="1377950" cy="731838"/>
            <a:chOff x="2802" y="2348"/>
            <a:chExt cx="868" cy="461"/>
          </a:xfrm>
        </p:grpSpPr>
        <p:pic>
          <p:nvPicPr>
            <p:cNvPr id="57428" name="Picture 130" descr="alarm_clock_ringi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070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dirty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resend pkt1</a:t>
              </a:r>
            </a:p>
          </p:txBody>
        </p:sp>
      </p:grpSp>
      <p:grpSp>
        <p:nvGrpSpPr>
          <p:cNvPr id="369797" name="Group 133"/>
          <p:cNvGrpSpPr>
            <a:grpSpLocks/>
          </p:cNvGrpSpPr>
          <p:nvPr/>
        </p:nvGrpSpPr>
        <p:grpSpPr bwMode="auto">
          <a:xfrm>
            <a:off x="8047038" y="2706689"/>
            <a:ext cx="1071562" cy="752475"/>
            <a:chOff x="4081" y="1705"/>
            <a:chExt cx="703" cy="453"/>
          </a:xfrm>
        </p:grpSpPr>
        <p:sp>
          <p:nvSpPr>
            <p:cNvPr id="42066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067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2068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69800" name="Line 136"/>
          <p:cNvSpPr>
            <a:spLocks noChangeShapeType="1"/>
          </p:cNvSpPr>
          <p:nvPr/>
        </p:nvSpPr>
        <p:spPr bwMode="auto">
          <a:xfrm flipH="1">
            <a:off x="7548564" y="3251201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69817" name="Group 153"/>
          <p:cNvGrpSpPr>
            <a:grpSpLocks/>
          </p:cNvGrpSpPr>
          <p:nvPr/>
        </p:nvGrpSpPr>
        <p:grpSpPr bwMode="auto">
          <a:xfrm>
            <a:off x="6416676" y="3738563"/>
            <a:ext cx="4227513" cy="1752600"/>
            <a:chOff x="3082" y="2355"/>
            <a:chExt cx="2663" cy="1104"/>
          </a:xfrm>
        </p:grpSpPr>
        <p:sp>
          <p:nvSpPr>
            <p:cNvPr id="42038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send ack1</a:t>
              </a:r>
            </a:p>
          </p:txBody>
        </p:sp>
        <p:sp>
          <p:nvSpPr>
            <p:cNvPr id="42039" name="Text Box 96"/>
            <p:cNvSpPr txBox="1">
              <a:spLocks noChangeArrowheads="1"/>
            </p:cNvSpPr>
            <p:nvPr/>
          </p:nvSpPr>
          <p:spPr bwMode="auto">
            <a:xfrm>
              <a:off x="3082" y="2842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000099"/>
                  </a:solidFill>
                </a:rPr>
                <a:t>send pkt0</a:t>
              </a:r>
            </a:p>
          </p:txBody>
        </p:sp>
        <p:sp>
          <p:nvSpPr>
            <p:cNvPr id="42040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err="1">
                  <a:solidFill>
                    <a:srgbClr val="000099"/>
                  </a:solidFill>
                </a:rPr>
                <a:t>rcv</a:t>
              </a:r>
              <a:r>
                <a:rPr lang="en-US" sz="1800" dirty="0">
                  <a:solidFill>
                    <a:srgbClr val="000099"/>
                  </a:solidFill>
                </a:rPr>
                <a:t> ack1</a:t>
              </a:r>
            </a:p>
          </p:txBody>
        </p:sp>
        <p:grpSp>
          <p:nvGrpSpPr>
            <p:cNvPr id="57400" name="Group 148"/>
            <p:cNvGrpSpPr>
              <a:grpSpLocks/>
            </p:cNvGrpSpPr>
            <p:nvPr/>
          </p:nvGrpSpPr>
          <p:grpSpPr bwMode="auto">
            <a:xfrm>
              <a:off x="3843" y="2895"/>
              <a:ext cx="927" cy="247"/>
              <a:chOff x="3849" y="2883"/>
              <a:chExt cx="927" cy="247"/>
            </a:xfrm>
          </p:grpSpPr>
          <p:sp>
            <p:nvSpPr>
              <p:cNvPr id="42064" name="Line 105"/>
              <p:cNvSpPr>
                <a:spLocks noChangeShapeType="1"/>
              </p:cNvSpPr>
              <p:nvPr/>
            </p:nvSpPr>
            <p:spPr bwMode="auto">
              <a:xfrm>
                <a:off x="3849" y="2905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5" name="Text Box 106"/>
              <p:cNvSpPr txBox="1">
                <a:spLocks noChangeArrowheads="1"/>
              </p:cNvSpPr>
              <p:nvPr/>
            </p:nvSpPr>
            <p:spPr bwMode="auto">
              <a:xfrm>
                <a:off x="4334" y="2883"/>
                <a:ext cx="35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1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42062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3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57402" name="Group 113"/>
            <p:cNvGrpSpPr>
              <a:grpSpLocks/>
            </p:cNvGrpSpPr>
            <p:nvPr/>
          </p:nvGrpSpPr>
          <p:grpSpPr bwMode="auto">
            <a:xfrm>
              <a:off x="3840" y="3110"/>
              <a:ext cx="927" cy="291"/>
              <a:chOff x="837" y="2540"/>
              <a:chExt cx="927" cy="291"/>
            </a:xfrm>
          </p:grpSpPr>
          <p:sp>
            <p:nvSpPr>
              <p:cNvPr id="42060" name="Line 114"/>
              <p:cNvSpPr>
                <a:spLocks noChangeShapeType="1"/>
              </p:cNvSpPr>
              <p:nvPr/>
            </p:nvSpPr>
            <p:spPr bwMode="auto">
              <a:xfrm flipH="1">
                <a:off x="837" y="2606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61" name="Text Box 115"/>
              <p:cNvSpPr txBox="1">
                <a:spLocks noChangeArrowheads="1"/>
              </p:cNvSpPr>
              <p:nvPr/>
            </p:nvSpPr>
            <p:spPr bwMode="auto">
              <a:xfrm>
                <a:off x="1086" y="2540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3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42058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send pkt0</a:t>
                </a:r>
              </a:p>
            </p:txBody>
          </p:sp>
          <p:sp>
            <p:nvSpPr>
              <p:cNvPr id="42059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dirty="0" err="1">
                    <a:solidFill>
                      <a:srgbClr val="000099"/>
                    </a:solidFill>
                  </a:rPr>
                  <a:t>rcv</a:t>
                </a:r>
                <a:r>
                  <a:rPr lang="en-US" sz="1800" dirty="0">
                    <a:solidFill>
                      <a:srgbClr val="000099"/>
                    </a:solidFill>
                  </a:rPr>
                  <a:t> ack1</a:t>
                </a:r>
              </a:p>
            </p:txBody>
          </p:sp>
        </p:grpSp>
        <p:grpSp>
          <p:nvGrpSpPr>
            <p:cNvPr id="57404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42056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7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7405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42054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rcv pkt0</a:t>
                </a:r>
              </a:p>
            </p:txBody>
          </p:sp>
          <p:sp>
            <p:nvSpPr>
              <p:cNvPr id="42055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send ack0</a:t>
                </a:r>
              </a:p>
            </p:txBody>
          </p:sp>
        </p:grpSp>
        <p:grpSp>
          <p:nvGrpSpPr>
            <p:cNvPr id="57406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42052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053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  <p:grpSp>
          <p:nvGrpSpPr>
            <p:cNvPr id="57407" name="Group 152"/>
            <p:cNvGrpSpPr>
              <a:grpSpLocks/>
            </p:cNvGrpSpPr>
            <p:nvPr/>
          </p:nvGrpSpPr>
          <p:grpSpPr bwMode="auto">
            <a:xfrm>
              <a:off x="4757" y="2967"/>
              <a:ext cx="988" cy="492"/>
              <a:chOff x="4757" y="2967"/>
              <a:chExt cx="988" cy="492"/>
            </a:xfrm>
          </p:grpSpPr>
          <p:sp>
            <p:nvSpPr>
              <p:cNvPr id="42049" name="Text Box 91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>
                    <a:solidFill>
                      <a:srgbClr val="000099"/>
                    </a:solidFill>
                  </a:rPr>
                  <a:t>rcv pkt0</a:t>
                </a:r>
              </a:p>
            </p:txBody>
          </p:sp>
          <p:sp>
            <p:nvSpPr>
              <p:cNvPr id="42050" name="Text Box 94"/>
              <p:cNvSpPr txBox="1">
                <a:spLocks noChangeArrowheads="1"/>
              </p:cNvSpPr>
              <p:nvPr/>
            </p:nvSpPr>
            <p:spPr bwMode="auto">
              <a:xfrm>
                <a:off x="4782" y="3228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dirty="0">
                    <a:solidFill>
                      <a:srgbClr val="000099"/>
                    </a:solidFill>
                  </a:rPr>
                  <a:t>send ack0</a:t>
                </a:r>
              </a:p>
            </p:txBody>
          </p:sp>
          <p:sp>
            <p:nvSpPr>
              <p:cNvPr id="42051" name="Text Box 151"/>
              <p:cNvSpPr txBox="1">
                <a:spLocks noChangeArrowheads="1"/>
              </p:cNvSpPr>
              <p:nvPr/>
            </p:nvSpPr>
            <p:spPr bwMode="auto">
              <a:xfrm>
                <a:off x="4757" y="3128"/>
                <a:ext cx="9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>
                    <a:solidFill>
                      <a:srgbClr val="000099"/>
                    </a:solidFill>
                  </a:rPr>
                  <a:t>(detect duplicate)</a:t>
                </a:r>
              </a:p>
            </p:txBody>
          </p:sp>
        </p:grpSp>
      </p:grpSp>
      <p:sp>
        <p:nvSpPr>
          <p:cNvPr id="121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4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9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6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6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9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6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6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6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69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6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6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6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6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6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6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6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6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6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6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6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69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6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6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3" grpId="0"/>
      <p:bldP spid="369678" grpId="0"/>
      <p:bldP spid="369703" grpId="0"/>
      <p:bldP spid="369704" grpId="0"/>
      <p:bldP spid="369705" grpId="0"/>
      <p:bldP spid="369707" grpId="0"/>
      <p:bldP spid="369708" grpId="0"/>
      <p:bldP spid="369709" grpId="0"/>
      <p:bldP spid="369710" grpId="0"/>
      <p:bldP spid="369747" grpId="0"/>
      <p:bldP spid="369748" grpId="0"/>
      <p:bldP spid="369756" grpId="0"/>
      <p:bldP spid="369759" grpId="0"/>
      <p:bldP spid="3697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Performance of rdt3.0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8"/>
            <a:ext cx="8372475" cy="9906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rdt3.0 is correct, but performance stinks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e.g.: 1 Gbps link, 15 ms prop. delay, 8000 bit packet:</a:t>
            </a: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1981201" y="35131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U </a:t>
            </a:r>
            <a:r>
              <a:rPr lang="en-US" altLang="zh-CN" sz="2400" baseline="-25000" dirty="0">
                <a:solidFill>
                  <a:srgbClr val="000099"/>
                </a:solidFill>
                <a:latin typeface="Gill Sans MT" panose="020B0502020104020203" pitchFamily="34" charset="0"/>
              </a:rPr>
              <a:t>sender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: </a:t>
            </a:r>
            <a:r>
              <a:rPr lang="en-US" altLang="zh-CN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utilization</a:t>
            </a:r>
            <a:r>
              <a:rPr lang="en-US" altLang="zh-CN" sz="2400" dirty="0">
                <a:latin typeface="Gill Sans MT" panose="020B0502020104020203" pitchFamily="34" charset="0"/>
              </a:rPr>
              <a:t> 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– fraction of time sender busy sending</a:t>
            </a:r>
          </a:p>
        </p:txBody>
      </p:sp>
      <p:graphicFrame>
        <p:nvGraphicFramePr>
          <p:cNvPr id="58374" name="Object 5"/>
          <p:cNvGraphicFramePr>
            <a:graphicFrameLocks noChangeAspect="1"/>
          </p:cNvGraphicFramePr>
          <p:nvPr/>
        </p:nvGraphicFramePr>
        <p:xfrm>
          <a:off x="3214688" y="3970338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icture" r:id="rId3" imgW="3581400" imgH="495300" progId="Word.Picture.8">
                  <p:embed/>
                </p:oleObj>
              </mc:Choice>
              <mc:Fallback>
                <p:oleObj name="Picture" r:id="rId3" imgW="3581400" imgH="495300" progId="Word.Picture.8">
                  <p:embed/>
                  <p:pic>
                    <p:nvPicPr>
                      <p:cNvPr id="583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3970338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7"/>
          <p:cNvSpPr>
            <a:spLocks noChangeArrowheads="1"/>
          </p:cNvSpPr>
          <p:nvPr/>
        </p:nvSpPr>
        <p:spPr bwMode="auto">
          <a:xfrm>
            <a:off x="2057401" y="4960938"/>
            <a:ext cx="8372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688975" lvl="1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if RTT=30 msec, 1KB </a:t>
            </a:r>
            <a:r>
              <a:rPr lang="en-US" sz="24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every 30 msec: 33kB/sec </a:t>
            </a:r>
            <a:r>
              <a:rPr lang="en-US" sz="2400" dirty="0" err="1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thruput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 over 1 Gbps link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000099"/>
                </a:solidFill>
                <a:latin typeface="Gill Sans MT" charset="0"/>
                <a:ea typeface="ＭＳ Ｐゴシック" charset="0"/>
              </a:rPr>
              <a:t>network protocol limits use of physical resources!</a:t>
            </a:r>
          </a:p>
        </p:txBody>
      </p:sp>
      <p:pic>
        <p:nvPicPr>
          <p:cNvPr id="58376" name="Picture 9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12811"/>
            <a:ext cx="5872161" cy="12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377" name="Group 24"/>
          <p:cNvGrpSpPr>
            <a:grpSpLocks/>
          </p:cNvGrpSpPr>
          <p:nvPr/>
        </p:nvGrpSpPr>
        <p:grpSpPr bwMode="auto">
          <a:xfrm>
            <a:off x="3313113" y="2438400"/>
            <a:ext cx="5903912" cy="812800"/>
            <a:chOff x="137" y="1675"/>
            <a:chExt cx="3719" cy="512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137" y="1795"/>
              <a:ext cx="7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D</a:t>
              </a:r>
              <a:r>
                <a:rPr lang="en-US" sz="2400" i="1" baseline="-25000">
                  <a:solidFill>
                    <a:srgbClr val="000099"/>
                  </a:solidFill>
                  <a:latin typeface="Arial" charset="0"/>
                </a:rPr>
                <a:t>trans</a:t>
              </a: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 =</a:t>
              </a:r>
            </a:p>
          </p:txBody>
        </p:sp>
        <p:grpSp>
          <p:nvGrpSpPr>
            <p:cNvPr id="58379" name="Group 14"/>
            <p:cNvGrpSpPr>
              <a:grpSpLocks/>
            </p:cNvGrpSpPr>
            <p:nvPr/>
          </p:nvGrpSpPr>
          <p:grpSpPr bwMode="auto">
            <a:xfrm>
              <a:off x="827" y="1677"/>
              <a:ext cx="255" cy="496"/>
              <a:chOff x="155" y="2937"/>
              <a:chExt cx="255" cy="496"/>
            </a:xfrm>
          </p:grpSpPr>
          <p:sp>
            <p:nvSpPr>
              <p:cNvPr id="43029" name="Text Box 11"/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</a:rPr>
                  <a:t>L</a:t>
                </a:r>
              </a:p>
            </p:txBody>
          </p:sp>
          <p:sp>
            <p:nvSpPr>
              <p:cNvPr id="43030" name="Text Box 12"/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  <a:latin typeface="Arial" charset="0"/>
                  </a:rPr>
                  <a:t>R</a:t>
                </a:r>
              </a:p>
            </p:txBody>
          </p:sp>
          <p:sp>
            <p:nvSpPr>
              <p:cNvPr id="43031" name="Line 13"/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58380" name="Group 19"/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43025" name="Text Box 6"/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000">
                    <a:solidFill>
                      <a:srgbClr val="000099"/>
                    </a:solidFill>
                    <a:latin typeface="Comic Sans MS" charset="0"/>
                  </a:rPr>
                  <a:t> </a:t>
                </a:r>
                <a:endParaRPr lang="en-US" sz="2400">
                  <a:solidFill>
                    <a:srgbClr val="000099"/>
                  </a:solidFill>
                  <a:latin typeface="Times New Roman" charset="0"/>
                </a:endParaRPr>
              </a:p>
            </p:txBody>
          </p:sp>
          <p:sp>
            <p:nvSpPr>
              <p:cNvPr id="43026" name="Text Box 16"/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  <a:latin typeface="Arial" charset="0"/>
                  </a:rPr>
                  <a:t>8000 bits</a:t>
                </a:r>
              </a:p>
            </p:txBody>
          </p:sp>
          <p:sp>
            <p:nvSpPr>
              <p:cNvPr id="43027" name="Text Box 17"/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>
                    <a:solidFill>
                      <a:srgbClr val="000099"/>
                    </a:solidFill>
                  </a:rPr>
                  <a:t>10</a:t>
                </a:r>
                <a:r>
                  <a:rPr lang="en-US" sz="2400" i="1" baseline="30000">
                    <a:solidFill>
                      <a:srgbClr val="000099"/>
                    </a:solidFill>
                  </a:rPr>
                  <a:t>9 </a:t>
                </a:r>
                <a:r>
                  <a:rPr lang="en-US" sz="2400" i="1">
                    <a:solidFill>
                      <a:srgbClr val="000099"/>
                    </a:solidFill>
                  </a:rPr>
                  <a:t>bits/sec</a:t>
                </a:r>
              </a:p>
            </p:txBody>
          </p:sp>
          <p:sp>
            <p:nvSpPr>
              <p:cNvPr id="43028" name="Line 18"/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3022" name="Text Box 20"/>
            <p:cNvSpPr txBox="1">
              <a:spLocks noChangeArrowheads="1"/>
            </p:cNvSpPr>
            <p:nvPr/>
          </p:nvSpPr>
          <p:spPr bwMode="auto">
            <a:xfrm>
              <a:off x="1093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solidFill>
                    <a:srgbClr val="000099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43023" name="Text Box 22"/>
            <p:cNvSpPr txBox="1">
              <a:spLocks noChangeArrowheads="1"/>
            </p:cNvSpPr>
            <p:nvPr/>
          </p:nvSpPr>
          <p:spPr bwMode="auto">
            <a:xfrm>
              <a:off x="2509" y="1789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>
                  <a:solidFill>
                    <a:srgbClr val="000099"/>
                  </a:solidFill>
                  <a:latin typeface="Arial" charset="0"/>
                </a:rPr>
                <a:t>=</a:t>
              </a:r>
            </a:p>
          </p:txBody>
        </p:sp>
        <p:sp>
          <p:nvSpPr>
            <p:cNvPr id="43024" name="Text Box 23"/>
            <p:cNvSpPr txBox="1">
              <a:spLocks noChangeArrowheads="1"/>
            </p:cNvSpPr>
            <p:nvPr/>
          </p:nvSpPr>
          <p:spPr bwMode="auto">
            <a:xfrm>
              <a:off x="2715" y="1777"/>
              <a:ext cx="11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i="1">
                  <a:solidFill>
                    <a:srgbClr val="000099"/>
                  </a:solidFill>
                  <a:latin typeface="Arial" charset="0"/>
                </a:rPr>
                <a:t>8 microsecs</a:t>
              </a:r>
            </a:p>
          </p:txBody>
        </p:sp>
      </p:grp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6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135" y="1084347"/>
            <a:ext cx="7410040" cy="112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63526"/>
            <a:ext cx="7772400" cy="10080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rdt3.0: stop-and-wait operation</a:t>
            </a:r>
          </a:p>
        </p:txBody>
      </p:sp>
      <p:sp>
        <p:nvSpPr>
          <p:cNvPr id="59397" name="Line 3"/>
          <p:cNvSpPr>
            <a:spLocks noChangeShapeType="1"/>
          </p:cNvSpPr>
          <p:nvPr/>
        </p:nvSpPr>
        <p:spPr bwMode="auto">
          <a:xfrm>
            <a:off x="5081588" y="2001839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1757363" y="1797051"/>
            <a:ext cx="3232150" cy="352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first packet bit transmitted, t = 0</a:t>
            </a:r>
          </a:p>
        </p:txBody>
      </p:sp>
      <p:sp>
        <p:nvSpPr>
          <p:cNvPr id="59399" name="Line 5"/>
          <p:cNvSpPr>
            <a:spLocks noChangeShapeType="1"/>
          </p:cNvSpPr>
          <p:nvPr/>
        </p:nvSpPr>
        <p:spPr bwMode="auto">
          <a:xfrm>
            <a:off x="5070476" y="1782763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6"/>
          <p:cNvSpPr>
            <a:spLocks noChangeShapeType="1"/>
          </p:cNvSpPr>
          <p:nvPr/>
        </p:nvSpPr>
        <p:spPr bwMode="auto">
          <a:xfrm>
            <a:off x="7297739" y="1795464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4541839" y="1446214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sender</a:t>
            </a:r>
            <a:endParaRPr lang="en-US" altLang="zh-CN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6719888" y="1446214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receiver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>
            <a:off x="5094288" y="1997076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5099050" y="4108450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5" name="Line 11"/>
          <p:cNvSpPr>
            <a:spLocks noChangeShapeType="1"/>
          </p:cNvSpPr>
          <p:nvPr/>
        </p:nvSpPr>
        <p:spPr bwMode="auto">
          <a:xfrm flipV="1">
            <a:off x="5099050" y="3165475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Freeform 12"/>
          <p:cNvSpPr>
            <a:spLocks/>
          </p:cNvSpPr>
          <p:nvPr/>
        </p:nvSpPr>
        <p:spPr bwMode="auto">
          <a:xfrm>
            <a:off x="5076826" y="1995488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3"/>
          <p:cNvSpPr>
            <a:spLocks noChangeShapeType="1"/>
          </p:cNvSpPr>
          <p:nvPr/>
        </p:nvSpPr>
        <p:spPr bwMode="auto">
          <a:xfrm flipH="1">
            <a:off x="4932363" y="19954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8" name="Line 14"/>
          <p:cNvSpPr>
            <a:spLocks noChangeShapeType="1"/>
          </p:cNvSpPr>
          <p:nvPr/>
        </p:nvSpPr>
        <p:spPr bwMode="auto">
          <a:xfrm flipH="1">
            <a:off x="4932363" y="2236788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09" name="Line 15"/>
          <p:cNvSpPr>
            <a:spLocks noChangeShapeType="1"/>
          </p:cNvSpPr>
          <p:nvPr/>
        </p:nvSpPr>
        <p:spPr bwMode="auto">
          <a:xfrm flipH="1">
            <a:off x="4943475" y="4095750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4279901" y="2968625"/>
            <a:ext cx="847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CC0000"/>
                </a:solidFill>
                <a:latin typeface="Arial" panose="020B0604020202020204" pitchFamily="34" charset="0"/>
              </a:rPr>
              <a:t>RTT</a:t>
            </a:r>
            <a:r>
              <a:rPr lang="en-US" altLang="zh-CN" sz="1000">
                <a:latin typeface="Arial" panose="020B0604020202020204" pitchFamily="34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9411" name="Line 17"/>
          <p:cNvSpPr>
            <a:spLocks noChangeShapeType="1"/>
          </p:cNvSpPr>
          <p:nvPr/>
        </p:nvSpPr>
        <p:spPr bwMode="auto">
          <a:xfrm>
            <a:off x="4967288" y="3276601"/>
            <a:ext cx="11112" cy="81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2" name="Line 18"/>
          <p:cNvSpPr>
            <a:spLocks noChangeShapeType="1"/>
          </p:cNvSpPr>
          <p:nvPr/>
        </p:nvSpPr>
        <p:spPr bwMode="auto">
          <a:xfrm flipV="1">
            <a:off x="4972051" y="2259013"/>
            <a:ext cx="3175" cy="768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3" name="Text Box 19"/>
          <p:cNvSpPr txBox="1">
            <a:spLocks noChangeArrowheads="1"/>
          </p:cNvSpPr>
          <p:nvPr/>
        </p:nvSpPr>
        <p:spPr bwMode="auto">
          <a:xfrm>
            <a:off x="1524001" y="2074864"/>
            <a:ext cx="34655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last packet bit transmitted,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 = L / R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4" name="Line 20"/>
          <p:cNvSpPr>
            <a:spLocks noChangeShapeType="1"/>
          </p:cNvSpPr>
          <p:nvPr/>
        </p:nvSpPr>
        <p:spPr bwMode="auto">
          <a:xfrm flipH="1">
            <a:off x="7285038" y="2909888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15" name="Text Box 21"/>
          <p:cNvSpPr txBox="1">
            <a:spLocks noChangeArrowheads="1"/>
          </p:cNvSpPr>
          <p:nvPr/>
        </p:nvSpPr>
        <p:spPr bwMode="auto">
          <a:xfrm>
            <a:off x="7366000" y="2733676"/>
            <a:ext cx="2425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arrives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6" name="Line 22"/>
          <p:cNvSpPr>
            <a:spLocks noChangeShapeType="1"/>
          </p:cNvSpPr>
          <p:nvPr/>
        </p:nvSpPr>
        <p:spPr bwMode="auto">
          <a:xfrm>
            <a:off x="7308850" y="3159125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9417" name="Text Box 23"/>
          <p:cNvSpPr txBox="1">
            <a:spLocks noChangeArrowheads="1"/>
          </p:cNvSpPr>
          <p:nvPr/>
        </p:nvSpPr>
        <p:spPr bwMode="auto">
          <a:xfrm>
            <a:off x="7372351" y="2986088"/>
            <a:ext cx="31146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8" name="Text Box 24"/>
          <p:cNvSpPr txBox="1">
            <a:spLocks noChangeArrowheads="1"/>
          </p:cNvSpPr>
          <p:nvPr/>
        </p:nvSpPr>
        <p:spPr bwMode="auto">
          <a:xfrm>
            <a:off x="2349500" y="3768725"/>
            <a:ext cx="26860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lang="en-US" altLang="zh-CN" dirty="0">
                <a:solidFill>
                  <a:srgbClr val="000099"/>
                </a:solidFill>
                <a:latin typeface="Arial" panose="020B0604020202020204" pitchFamily="34" charset="0"/>
              </a:rPr>
              <a:t>packet, </a:t>
            </a: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 = RTT + L / R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419" name="Freeform 25"/>
          <p:cNvSpPr>
            <a:spLocks/>
          </p:cNvSpPr>
          <p:nvPr/>
        </p:nvSpPr>
        <p:spPr bwMode="auto">
          <a:xfrm>
            <a:off x="5094289" y="4103688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420" name="Group 26"/>
          <p:cNvGrpSpPr>
            <a:grpSpLocks/>
          </p:cNvGrpSpPr>
          <p:nvPr/>
        </p:nvGrpSpPr>
        <p:grpSpPr bwMode="auto">
          <a:xfrm>
            <a:off x="5087938" y="4095750"/>
            <a:ext cx="1281112" cy="534988"/>
            <a:chOff x="12315" y="13225"/>
            <a:chExt cx="2775" cy="913"/>
          </a:xfrm>
        </p:grpSpPr>
        <p:sp>
          <p:nvSpPr>
            <p:cNvPr id="59424" name="Line 27"/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28"/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5087938" y="4337051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>
            <a:off x="5411789" y="4460875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23" name="Object 35"/>
          <p:cNvGraphicFramePr>
            <a:graphicFrameLocks noChangeAspect="1"/>
          </p:cNvGraphicFramePr>
          <p:nvPr/>
        </p:nvGraphicFramePr>
        <p:xfrm>
          <a:off x="2779713" y="4862513"/>
          <a:ext cx="67484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594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862513"/>
                        <a:ext cx="67484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968" y="935940"/>
            <a:ext cx="4680104" cy="10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5726"/>
            <a:ext cx="7772400" cy="1008063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Pipelined protocols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304925"/>
            <a:ext cx="7591425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</a:rPr>
              <a:t>pipelining:</a:t>
            </a:r>
            <a:r>
              <a:rPr lang="en-US" altLang="zh-CN" smtClean="0"/>
              <a:t> sender allows multiple, </a:t>
            </a:r>
            <a:r>
              <a:rPr lang="ja-JP" altLang="en-US" smtClean="0"/>
              <a:t>“</a:t>
            </a:r>
            <a:r>
              <a:rPr lang="en-US" altLang="ja-JP" smtClean="0"/>
              <a:t>in-flight</a:t>
            </a:r>
            <a:r>
              <a:rPr lang="ja-JP" altLang="en-US" smtClean="0"/>
              <a:t>”</a:t>
            </a:r>
            <a:r>
              <a:rPr lang="en-US" altLang="ja-JP" smtClean="0"/>
              <a:t>, yet-to-be-acknowledged pkts</a:t>
            </a:r>
          </a:p>
          <a:p>
            <a:pPr lvl="1"/>
            <a:r>
              <a:rPr lang="en-US" altLang="zh-CN" smtClean="0"/>
              <a:t>range of sequence numbers must be increased</a:t>
            </a:r>
          </a:p>
          <a:p>
            <a:pPr lvl="1"/>
            <a:r>
              <a:rPr lang="en-US" altLang="zh-CN" smtClean="0"/>
              <a:t>buffering at sender and/or receiver</a:t>
            </a:r>
          </a:p>
        </p:txBody>
      </p:sp>
      <p:sp>
        <p:nvSpPr>
          <p:cNvPr id="4506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114550" y="5419726"/>
            <a:ext cx="8286750" cy="1076325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>
                <a:ea typeface="ＭＳ Ｐゴシック" charset="0"/>
                <a:cs typeface="+mn-cs"/>
              </a:rPr>
              <a:t>two generic forms of pipelined protocols: </a:t>
            </a:r>
            <a:r>
              <a:rPr lang="en-US" i="1">
                <a:solidFill>
                  <a:srgbClr val="CC0000"/>
                </a:solidFill>
                <a:ea typeface="ＭＳ Ｐゴシック" charset="0"/>
                <a:cs typeface="+mn-cs"/>
              </a:rPr>
              <a:t>go-Back-N, selective repeat</a:t>
            </a:r>
          </a:p>
        </p:txBody>
      </p:sp>
      <p:pic>
        <p:nvPicPr>
          <p:cNvPr id="60423" name="Picture 5" descr="rdt_pipelined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9" y="3075086"/>
            <a:ext cx="610552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0424" name="Group 44"/>
          <p:cNvGrpSpPr>
            <a:grpSpLocks/>
          </p:cNvGrpSpPr>
          <p:nvPr/>
        </p:nvGrpSpPr>
        <p:grpSpPr bwMode="auto">
          <a:xfrm>
            <a:off x="2922588" y="3624264"/>
            <a:ext cx="469900" cy="465137"/>
            <a:chOff x="881" y="2283"/>
            <a:chExt cx="296" cy="293"/>
          </a:xfrm>
        </p:grpSpPr>
        <p:sp>
          <p:nvSpPr>
            <p:cNvPr id="45138" name="Rectangle 43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8" name="Group 36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9" name="Picture 3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500" name="Freeform 3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0425" name="Freeform 48"/>
          <p:cNvSpPr>
            <a:spLocks/>
          </p:cNvSpPr>
          <p:nvPr/>
        </p:nvSpPr>
        <p:spPr bwMode="auto">
          <a:xfrm>
            <a:off x="8863014" y="3636963"/>
            <a:ext cx="185737" cy="431800"/>
          </a:xfrm>
          <a:custGeom>
            <a:avLst/>
            <a:gdLst>
              <a:gd name="T0" fmla="*/ 2147483647 w 117"/>
              <a:gd name="T1" fmla="*/ 2147483647 h 272"/>
              <a:gd name="T2" fmla="*/ 2147483647 w 117"/>
              <a:gd name="T3" fmla="*/ 2147483647 h 272"/>
              <a:gd name="T4" fmla="*/ 2147483647 w 117"/>
              <a:gd name="T5" fmla="*/ 2147483647 h 272"/>
              <a:gd name="T6" fmla="*/ 0 w 117"/>
              <a:gd name="T7" fmla="*/ 2147483647 h 272"/>
              <a:gd name="T8" fmla="*/ 2147483647 w 117"/>
              <a:gd name="T9" fmla="*/ 2147483647 h 272"/>
              <a:gd name="T10" fmla="*/ 2147483647 w 117"/>
              <a:gd name="T11" fmla="*/ 2147483647 h 272"/>
              <a:gd name="T12" fmla="*/ 2147483647 w 117"/>
              <a:gd name="T13" fmla="*/ 0 h 272"/>
              <a:gd name="T14" fmla="*/ 2147483647 w 117"/>
              <a:gd name="T15" fmla="*/ 2147483647 h 2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7" h="272">
                <a:moveTo>
                  <a:pt x="6" y="6"/>
                </a:moveTo>
                <a:lnTo>
                  <a:pt x="3" y="77"/>
                </a:lnTo>
                <a:lnTo>
                  <a:pt x="59" y="120"/>
                </a:lnTo>
                <a:lnTo>
                  <a:pt x="0" y="146"/>
                </a:lnTo>
                <a:lnTo>
                  <a:pt x="3" y="270"/>
                </a:lnTo>
                <a:lnTo>
                  <a:pt x="117" y="272"/>
                </a:lnTo>
                <a:lnTo>
                  <a:pt x="114" y="0"/>
                </a:lnTo>
                <a:lnTo>
                  <a:pt x="6" y="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426" name="Group 50"/>
          <p:cNvGrpSpPr>
            <a:grpSpLocks/>
          </p:cNvGrpSpPr>
          <p:nvPr/>
        </p:nvGrpSpPr>
        <p:grpSpPr bwMode="auto">
          <a:xfrm>
            <a:off x="6034088" y="3641725"/>
            <a:ext cx="469900" cy="465138"/>
            <a:chOff x="881" y="2283"/>
            <a:chExt cx="296" cy="293"/>
          </a:xfrm>
        </p:grpSpPr>
        <p:sp>
          <p:nvSpPr>
            <p:cNvPr id="45134" name="Rectangle 51"/>
            <p:cNvSpPr>
              <a:spLocks noChangeArrowheads="1"/>
            </p:cNvSpPr>
            <p:nvPr/>
          </p:nvSpPr>
          <p:spPr bwMode="auto">
            <a:xfrm>
              <a:off x="1026" y="2283"/>
              <a:ext cx="122" cy="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94" name="Group 52"/>
            <p:cNvGrpSpPr>
              <a:grpSpLocks/>
            </p:cNvGrpSpPr>
            <p:nvPr/>
          </p:nvGrpSpPr>
          <p:grpSpPr bwMode="auto">
            <a:xfrm flipH="1">
              <a:off x="881" y="2283"/>
              <a:ext cx="296" cy="293"/>
              <a:chOff x="2839" y="3501"/>
              <a:chExt cx="755" cy="803"/>
            </a:xfrm>
          </p:grpSpPr>
          <p:pic>
            <p:nvPicPr>
              <p:cNvPr id="60495" name="Picture 5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496" name="Freeform 5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0427" name="Group 55"/>
          <p:cNvGrpSpPr>
            <a:grpSpLocks/>
          </p:cNvGrpSpPr>
          <p:nvPr/>
        </p:nvGrpSpPr>
        <p:grpSpPr bwMode="auto">
          <a:xfrm>
            <a:off x="5845175" y="3508375"/>
            <a:ext cx="223838" cy="501650"/>
            <a:chOff x="4140" y="429"/>
            <a:chExt cx="1425" cy="2396"/>
          </a:xfrm>
        </p:grpSpPr>
        <p:sp>
          <p:nvSpPr>
            <p:cNvPr id="60461" name="Freeform 5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3" name="Rectangle 57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63" name="Freeform 5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4" name="Freeform 5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Rectangle 60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6" name="Group 6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32" name="AutoShape 6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3" name="AutoShape 63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08" name="Rectangle 64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68" name="Group 6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130" name="AutoShape 66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31" name="AutoShape 67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0" name="Rectangle 68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11" name="Rectangle 69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71" name="Group 7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28" name="AutoShape 71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9" name="AutoShape 72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72" name="Freeform 7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73" name="Group 7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126" name="AutoShape 75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27" name="AutoShape 76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115" name="Rectangle 77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5" name="Freeform 7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Freeform 7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" name="Oval 80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78" name="Freeform 8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0" name="AutoShape 82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1" name="AutoShape 83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2" name="Oval 84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3" name="Oval 85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124" name="Oval 86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125" name="Rectangle 87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60428" name="Group 88"/>
          <p:cNvGrpSpPr>
            <a:grpSpLocks/>
          </p:cNvGrpSpPr>
          <p:nvPr/>
        </p:nvGrpSpPr>
        <p:grpSpPr bwMode="auto">
          <a:xfrm>
            <a:off x="8909050" y="3503613"/>
            <a:ext cx="223838" cy="501650"/>
            <a:chOff x="4140" y="429"/>
            <a:chExt cx="1425" cy="2396"/>
          </a:xfrm>
        </p:grpSpPr>
        <p:sp>
          <p:nvSpPr>
            <p:cNvPr id="60429" name="Freeform 89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Rectangle 90"/>
            <p:cNvSpPr>
              <a:spLocks noChangeArrowheads="1"/>
            </p:cNvSpPr>
            <p:nvPr/>
          </p:nvSpPr>
          <p:spPr bwMode="auto">
            <a:xfrm>
              <a:off x="4211" y="429"/>
              <a:ext cx="1041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31" name="Freeform 91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Freeform 92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Rectangle 93"/>
            <p:cNvSpPr>
              <a:spLocks noChangeArrowheads="1"/>
            </p:cNvSpPr>
            <p:nvPr/>
          </p:nvSpPr>
          <p:spPr bwMode="auto">
            <a:xfrm>
              <a:off x="4211" y="694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4" name="Group 94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00" name="AutoShape 95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1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101" name="AutoShape 96"/>
              <p:cNvSpPr>
                <a:spLocks noChangeArrowheads="1"/>
              </p:cNvSpPr>
              <p:nvPr/>
            </p:nvSpPr>
            <p:spPr bwMode="auto">
              <a:xfrm>
                <a:off x="623" y="2586"/>
                <a:ext cx="706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6" name="Rectangle 97"/>
            <p:cNvSpPr>
              <a:spLocks noChangeArrowheads="1"/>
            </p:cNvSpPr>
            <p:nvPr/>
          </p:nvSpPr>
          <p:spPr bwMode="auto">
            <a:xfrm>
              <a:off x="4221" y="1020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6" name="Group 98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098" name="AutoShape 99"/>
              <p:cNvSpPr>
                <a:spLocks noChangeArrowheads="1"/>
              </p:cNvSpPr>
              <p:nvPr/>
            </p:nvSpPr>
            <p:spPr bwMode="auto">
              <a:xfrm>
                <a:off x="613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9" name="AutoShape 100"/>
              <p:cNvSpPr>
                <a:spLocks noChangeArrowheads="1"/>
              </p:cNvSpPr>
              <p:nvPr/>
            </p:nvSpPr>
            <p:spPr bwMode="auto">
              <a:xfrm>
                <a:off x="626" y="2588"/>
                <a:ext cx="706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78" name="Rectangle 101"/>
            <p:cNvSpPr>
              <a:spLocks noChangeArrowheads="1"/>
            </p:cNvSpPr>
            <p:nvPr/>
          </p:nvSpPr>
          <p:spPr bwMode="auto">
            <a:xfrm>
              <a:off x="4221" y="1362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79" name="Rectangle 102"/>
            <p:cNvSpPr>
              <a:spLocks noChangeArrowheads="1"/>
            </p:cNvSpPr>
            <p:nvPr/>
          </p:nvSpPr>
          <p:spPr bwMode="auto">
            <a:xfrm>
              <a:off x="4231" y="1657"/>
              <a:ext cx="596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0439" name="Group 103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096" name="AutoShape 104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1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7" name="AutoShape 105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2" cy="11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0440" name="Freeform 106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0441" name="Group 107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094" name="AutoShape 108"/>
              <p:cNvSpPr>
                <a:spLocks noChangeArrowheads="1"/>
              </p:cNvSpPr>
              <p:nvPr/>
            </p:nvSpPr>
            <p:spPr bwMode="auto">
              <a:xfrm>
                <a:off x="611" y="2565"/>
                <a:ext cx="730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5" name="AutoShape 109"/>
              <p:cNvSpPr>
                <a:spLocks noChangeArrowheads="1"/>
              </p:cNvSpPr>
              <p:nvPr/>
            </p:nvSpPr>
            <p:spPr bwMode="auto">
              <a:xfrm>
                <a:off x="623" y="2580"/>
                <a:ext cx="705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5083" name="Rectangle 110"/>
            <p:cNvSpPr>
              <a:spLocks noChangeArrowheads="1"/>
            </p:cNvSpPr>
            <p:nvPr/>
          </p:nvSpPr>
          <p:spPr bwMode="auto">
            <a:xfrm>
              <a:off x="5252" y="429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3" name="Freeform 111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44" name="Freeform 112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6" name="Oval 113"/>
            <p:cNvSpPr>
              <a:spLocks noChangeArrowheads="1"/>
            </p:cNvSpPr>
            <p:nvPr/>
          </p:nvSpPr>
          <p:spPr bwMode="auto">
            <a:xfrm>
              <a:off x="5514" y="2613"/>
              <a:ext cx="51" cy="91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0446" name="Freeform 114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AutoShape 115"/>
            <p:cNvSpPr>
              <a:spLocks noChangeArrowheads="1"/>
            </p:cNvSpPr>
            <p:nvPr/>
          </p:nvSpPr>
          <p:spPr bwMode="auto">
            <a:xfrm>
              <a:off x="4140" y="2681"/>
              <a:ext cx="1203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89" name="AutoShape 116"/>
            <p:cNvSpPr>
              <a:spLocks noChangeArrowheads="1"/>
            </p:cNvSpPr>
            <p:nvPr/>
          </p:nvSpPr>
          <p:spPr bwMode="auto">
            <a:xfrm>
              <a:off x="4211" y="2711"/>
              <a:ext cx="1061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0" name="Oval 117"/>
            <p:cNvSpPr>
              <a:spLocks noChangeArrowheads="1"/>
            </p:cNvSpPr>
            <p:nvPr/>
          </p:nvSpPr>
          <p:spPr bwMode="auto">
            <a:xfrm>
              <a:off x="4312" y="2385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1" name="Oval 118"/>
            <p:cNvSpPr>
              <a:spLocks noChangeArrowheads="1"/>
            </p:cNvSpPr>
            <p:nvPr/>
          </p:nvSpPr>
          <p:spPr bwMode="auto">
            <a:xfrm>
              <a:off x="4484" y="2385"/>
              <a:ext cx="162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092" name="Oval 119"/>
            <p:cNvSpPr>
              <a:spLocks noChangeArrowheads="1"/>
            </p:cNvSpPr>
            <p:nvPr/>
          </p:nvSpPr>
          <p:spPr bwMode="auto">
            <a:xfrm>
              <a:off x="4666" y="2378"/>
              <a:ext cx="152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093" name="Rectangle 120"/>
            <p:cNvSpPr>
              <a:spLocks noChangeArrowheads="1"/>
            </p:cNvSpPr>
            <p:nvPr/>
          </p:nvSpPr>
          <p:spPr bwMode="auto">
            <a:xfrm>
              <a:off x="5060" y="1832"/>
              <a:ext cx="9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3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60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2" y="969170"/>
            <a:ext cx="7734301" cy="1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3513"/>
            <a:ext cx="7772400" cy="963612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Pipelining: increased utilization</a:t>
            </a:r>
          </a:p>
        </p:txBody>
      </p:sp>
      <p:sp>
        <p:nvSpPr>
          <p:cNvPr id="61445" name="Line 3"/>
          <p:cNvSpPr>
            <a:spLocks noChangeShapeType="1"/>
          </p:cNvSpPr>
          <p:nvPr/>
        </p:nvSpPr>
        <p:spPr bwMode="auto">
          <a:xfrm>
            <a:off x="4695825" y="1778001"/>
            <a:ext cx="2082800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1524000" y="1571626"/>
            <a:ext cx="3086100" cy="354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transmitted, t = 0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7" name="Line 5"/>
          <p:cNvSpPr>
            <a:spLocks noChangeShapeType="1"/>
          </p:cNvSpPr>
          <p:nvPr/>
        </p:nvSpPr>
        <p:spPr bwMode="auto">
          <a:xfrm>
            <a:off x="4686300" y="1555750"/>
            <a:ext cx="20638" cy="3284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6"/>
          <p:cNvSpPr>
            <a:spLocks noChangeShapeType="1"/>
          </p:cNvSpPr>
          <p:nvPr/>
        </p:nvSpPr>
        <p:spPr bwMode="auto">
          <a:xfrm>
            <a:off x="6767514" y="1568451"/>
            <a:ext cx="22225" cy="3351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4225925" y="1228725"/>
            <a:ext cx="1042988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sender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6254751" y="1228725"/>
            <a:ext cx="1108075" cy="355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receiver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Line 9"/>
          <p:cNvSpPr>
            <a:spLocks noChangeShapeType="1"/>
          </p:cNvSpPr>
          <p:nvPr/>
        </p:nvSpPr>
        <p:spPr bwMode="auto">
          <a:xfrm>
            <a:off x="4706938" y="1773239"/>
            <a:ext cx="2049462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2" name="Line 10"/>
          <p:cNvSpPr>
            <a:spLocks noChangeShapeType="1"/>
          </p:cNvSpPr>
          <p:nvPr/>
        </p:nvSpPr>
        <p:spPr bwMode="auto">
          <a:xfrm>
            <a:off x="4713288" y="3905250"/>
            <a:ext cx="204946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3" name="Freeform 11"/>
          <p:cNvSpPr>
            <a:spLocks/>
          </p:cNvSpPr>
          <p:nvPr/>
        </p:nvSpPr>
        <p:spPr bwMode="auto">
          <a:xfrm>
            <a:off x="4691063" y="1770064"/>
            <a:ext cx="2087562" cy="1169987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4" name="Line 12"/>
          <p:cNvSpPr>
            <a:spLocks noChangeShapeType="1"/>
          </p:cNvSpPr>
          <p:nvPr/>
        </p:nvSpPr>
        <p:spPr bwMode="auto">
          <a:xfrm flipH="1">
            <a:off x="4556126" y="1770064"/>
            <a:ext cx="123825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5" name="Line 13"/>
          <p:cNvSpPr>
            <a:spLocks noChangeShapeType="1"/>
          </p:cNvSpPr>
          <p:nvPr/>
        </p:nvSpPr>
        <p:spPr bwMode="auto">
          <a:xfrm flipH="1">
            <a:off x="4556126" y="2014538"/>
            <a:ext cx="12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3775075" y="2754314"/>
            <a:ext cx="965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RTT 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Line 15"/>
          <p:cNvSpPr>
            <a:spLocks noChangeShapeType="1"/>
          </p:cNvSpPr>
          <p:nvPr/>
        </p:nvSpPr>
        <p:spPr bwMode="auto">
          <a:xfrm>
            <a:off x="4589464" y="3065464"/>
            <a:ext cx="9525" cy="820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8" name="Line 16"/>
          <p:cNvSpPr>
            <a:spLocks noChangeShapeType="1"/>
          </p:cNvSpPr>
          <p:nvPr/>
        </p:nvSpPr>
        <p:spPr bwMode="auto">
          <a:xfrm flipV="1">
            <a:off x="4594225" y="2036764"/>
            <a:ext cx="1588" cy="776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59" name="Text Box 17"/>
          <p:cNvSpPr txBox="1">
            <a:spLocks noChangeArrowheads="1"/>
          </p:cNvSpPr>
          <p:nvPr/>
        </p:nvSpPr>
        <p:spPr bwMode="auto">
          <a:xfrm>
            <a:off x="1870076" y="1852613"/>
            <a:ext cx="27400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bit transmitted, t = L / 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0" name="Line 18"/>
          <p:cNvSpPr>
            <a:spLocks noChangeShapeType="1"/>
          </p:cNvSpPr>
          <p:nvPr/>
        </p:nvSpPr>
        <p:spPr bwMode="auto">
          <a:xfrm flipH="1">
            <a:off x="6756401" y="2695575"/>
            <a:ext cx="125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1" name="Text Box 19"/>
          <p:cNvSpPr txBox="1">
            <a:spLocks noChangeArrowheads="1"/>
          </p:cNvSpPr>
          <p:nvPr/>
        </p:nvSpPr>
        <p:spPr bwMode="auto">
          <a:xfrm>
            <a:off x="6832600" y="2517775"/>
            <a:ext cx="2641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first packet bit arrives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2" name="Line 20"/>
          <p:cNvSpPr>
            <a:spLocks noChangeShapeType="1"/>
          </p:cNvSpPr>
          <p:nvPr/>
        </p:nvSpPr>
        <p:spPr bwMode="auto">
          <a:xfrm>
            <a:off x="6778626" y="2946400"/>
            <a:ext cx="119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3" name="Text Box 21"/>
          <p:cNvSpPr txBox="1">
            <a:spLocks noChangeArrowheads="1"/>
          </p:cNvSpPr>
          <p:nvPr/>
        </p:nvSpPr>
        <p:spPr bwMode="auto">
          <a:xfrm>
            <a:off x="6837363" y="2770189"/>
            <a:ext cx="3581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last packet bit arrives, send ACK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64" name="Text Box 22"/>
          <p:cNvSpPr txBox="1">
            <a:spLocks noChangeArrowheads="1"/>
          </p:cNvSpPr>
          <p:nvPr/>
        </p:nvSpPr>
        <p:spPr bwMode="auto">
          <a:xfrm>
            <a:off x="2017713" y="3562350"/>
            <a:ext cx="263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ACK arrives, send next </a:t>
            </a:r>
          </a:p>
          <a:p>
            <a:pPr algn="r"/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packet, t = RTT + L / 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1465" name="Group 23"/>
          <p:cNvGrpSpPr>
            <a:grpSpLocks/>
          </p:cNvGrpSpPr>
          <p:nvPr/>
        </p:nvGrpSpPr>
        <p:grpSpPr bwMode="auto">
          <a:xfrm>
            <a:off x="4567238" y="3892551"/>
            <a:ext cx="1466850" cy="608013"/>
            <a:chOff x="12502" y="21425"/>
            <a:chExt cx="3400" cy="1025"/>
          </a:xfrm>
        </p:grpSpPr>
        <p:sp>
          <p:nvSpPr>
            <p:cNvPr id="61494" name="Line 2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5" name="Freeform 2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96" name="Group 2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9" name="Line 2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0" name="Line 2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97" name="Line 2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8" name="Line 3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66" name="Freeform 31"/>
          <p:cNvSpPr>
            <a:spLocks/>
          </p:cNvSpPr>
          <p:nvPr/>
        </p:nvSpPr>
        <p:spPr bwMode="auto">
          <a:xfrm>
            <a:off x="4695826" y="2022475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7" name="Freeform 32"/>
          <p:cNvSpPr>
            <a:spLocks/>
          </p:cNvSpPr>
          <p:nvPr/>
        </p:nvSpPr>
        <p:spPr bwMode="auto">
          <a:xfrm>
            <a:off x="4695826" y="2273300"/>
            <a:ext cx="2087563" cy="11684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8" name="Line 33"/>
          <p:cNvSpPr>
            <a:spLocks noChangeShapeType="1"/>
          </p:cNvSpPr>
          <p:nvPr/>
        </p:nvSpPr>
        <p:spPr bwMode="auto">
          <a:xfrm flipV="1">
            <a:off x="4713289" y="2954338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69" name="Line 34"/>
          <p:cNvSpPr>
            <a:spLocks noChangeShapeType="1"/>
          </p:cNvSpPr>
          <p:nvPr/>
        </p:nvSpPr>
        <p:spPr bwMode="auto">
          <a:xfrm flipV="1">
            <a:off x="4713289" y="3205163"/>
            <a:ext cx="2065337" cy="931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61470" name="Group 35"/>
          <p:cNvGrpSpPr>
            <a:grpSpLocks/>
          </p:cNvGrpSpPr>
          <p:nvPr/>
        </p:nvGrpSpPr>
        <p:grpSpPr bwMode="auto">
          <a:xfrm>
            <a:off x="4556125" y="4130676"/>
            <a:ext cx="1466850" cy="606425"/>
            <a:chOff x="12502" y="21425"/>
            <a:chExt cx="3400" cy="1025"/>
          </a:xfrm>
        </p:grpSpPr>
        <p:sp>
          <p:nvSpPr>
            <p:cNvPr id="61487" name="Line 36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8" name="Freeform 37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89" name="Group 38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92" name="Line 39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3" name="Line 40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90" name="Line 41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91" name="Line 42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471" name="Group 43"/>
          <p:cNvGrpSpPr>
            <a:grpSpLocks/>
          </p:cNvGrpSpPr>
          <p:nvPr/>
        </p:nvGrpSpPr>
        <p:grpSpPr bwMode="auto">
          <a:xfrm>
            <a:off x="4567238" y="4381501"/>
            <a:ext cx="1466850" cy="606425"/>
            <a:chOff x="12502" y="21425"/>
            <a:chExt cx="3400" cy="1025"/>
          </a:xfrm>
        </p:grpSpPr>
        <p:sp>
          <p:nvSpPr>
            <p:cNvPr id="61480" name="Line 44"/>
            <p:cNvSpPr>
              <a:spLocks noChangeShapeType="1"/>
            </p:cNvSpPr>
            <p:nvPr/>
          </p:nvSpPr>
          <p:spPr bwMode="auto">
            <a:xfrm flipH="1">
              <a:off x="12502" y="21425"/>
              <a:ext cx="288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1" name="Freeform 45"/>
            <p:cNvSpPr>
              <a:spLocks/>
            </p:cNvSpPr>
            <p:nvPr/>
          </p:nvSpPr>
          <p:spPr bwMode="auto">
            <a:xfrm>
              <a:off x="12827" y="21438"/>
              <a:ext cx="3075" cy="987"/>
            </a:xfrm>
            <a:custGeom>
              <a:avLst/>
              <a:gdLst>
                <a:gd name="T0" fmla="*/ 0 w 1845"/>
                <a:gd name="T1" fmla="*/ 0 h 592"/>
                <a:gd name="T2" fmla="*/ 305147 w 1845"/>
                <a:gd name="T3" fmla="*/ 98267 h 592"/>
                <a:gd name="T4" fmla="*/ 181112 w 1845"/>
                <a:gd name="T5" fmla="*/ 98267 h 592"/>
                <a:gd name="T6" fmla="*/ 0 w 1845"/>
                <a:gd name="T7" fmla="*/ 41006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82" name="Group 46"/>
            <p:cNvGrpSpPr>
              <a:grpSpLocks/>
            </p:cNvGrpSpPr>
            <p:nvPr/>
          </p:nvGrpSpPr>
          <p:grpSpPr bwMode="auto">
            <a:xfrm>
              <a:off x="12815" y="21425"/>
              <a:ext cx="2776" cy="913"/>
              <a:chOff x="12315" y="13225"/>
              <a:chExt cx="2775" cy="913"/>
            </a:xfrm>
          </p:grpSpPr>
          <p:sp>
            <p:nvSpPr>
              <p:cNvPr id="61485" name="Line 47"/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6" name="Line 48"/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83" name="Line 49"/>
            <p:cNvSpPr>
              <a:spLocks noChangeShapeType="1"/>
            </p:cNvSpPr>
            <p:nvPr/>
          </p:nvSpPr>
          <p:spPr bwMode="auto">
            <a:xfrm>
              <a:off x="12815" y="21837"/>
              <a:ext cx="687" cy="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4" name="Line 50"/>
            <p:cNvSpPr>
              <a:spLocks noChangeShapeType="1"/>
            </p:cNvSpPr>
            <p:nvPr/>
          </p:nvSpPr>
          <p:spPr bwMode="auto">
            <a:xfrm>
              <a:off x="13515" y="22048"/>
              <a:ext cx="1175" cy="4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2" name="Line 51"/>
          <p:cNvSpPr>
            <a:spLocks noChangeShapeType="1"/>
          </p:cNvSpPr>
          <p:nvPr/>
        </p:nvSpPr>
        <p:spPr bwMode="auto">
          <a:xfrm flipV="1">
            <a:off x="4718050" y="3457576"/>
            <a:ext cx="2065338" cy="931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3" name="Text Box 52"/>
          <p:cNvSpPr txBox="1">
            <a:spLocks noChangeArrowheads="1"/>
          </p:cNvSpPr>
          <p:nvPr/>
        </p:nvSpPr>
        <p:spPr bwMode="auto">
          <a:xfrm>
            <a:off x="6834188" y="3024189"/>
            <a:ext cx="383381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</a:rPr>
              <a:t>last bit of 2</a:t>
            </a:r>
            <a:r>
              <a:rPr lang="en-US" altLang="zh-CN" baseline="30000">
                <a:latin typeface="Arial" panose="020B0604020202020204" pitchFamily="34" charset="0"/>
              </a:rPr>
              <a:t>nd</a:t>
            </a:r>
            <a:r>
              <a:rPr lang="en-US" altLang="zh-CN">
                <a:latin typeface="Arial" panose="020B0604020202020204" pitchFamily="34" charset="0"/>
              </a:rPr>
              <a:t> packet arrives, send ACK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4" name="Line 53"/>
          <p:cNvSpPr>
            <a:spLocks noChangeShapeType="1"/>
          </p:cNvSpPr>
          <p:nvPr/>
        </p:nvSpPr>
        <p:spPr bwMode="auto">
          <a:xfrm flipV="1">
            <a:off x="6778626" y="3182938"/>
            <a:ext cx="112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5" name="Line 54"/>
          <p:cNvSpPr>
            <a:spLocks noChangeShapeType="1"/>
          </p:cNvSpPr>
          <p:nvPr/>
        </p:nvSpPr>
        <p:spPr bwMode="auto">
          <a:xfrm flipV="1">
            <a:off x="6789738" y="3435350"/>
            <a:ext cx="1127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1476" name="Text Box 55"/>
          <p:cNvSpPr txBox="1">
            <a:spLocks noChangeArrowheads="1"/>
          </p:cNvSpPr>
          <p:nvPr/>
        </p:nvSpPr>
        <p:spPr bwMode="auto">
          <a:xfrm>
            <a:off x="6829426" y="3257551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>
                <a:latin typeface="Arial" panose="020B0604020202020204" pitchFamily="34" charset="0"/>
              </a:rPr>
              <a:t>last bit of 3</a:t>
            </a:r>
            <a:r>
              <a:rPr lang="en-US" altLang="zh-CN" baseline="30000">
                <a:latin typeface="Arial" panose="020B0604020202020204" pitchFamily="34" charset="0"/>
              </a:rPr>
              <a:t>rd</a:t>
            </a:r>
            <a:r>
              <a:rPr lang="en-US" altLang="zh-CN">
                <a:latin typeface="Arial" panose="020B0604020202020204" pitchFamily="34" charset="0"/>
              </a:rPr>
              <a:t> packet arrives, send ACK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118" name="Text Box 57"/>
          <p:cNvSpPr txBox="1">
            <a:spLocks noChangeArrowheads="1"/>
          </p:cNvSpPr>
          <p:nvPr/>
        </p:nvSpPr>
        <p:spPr bwMode="auto">
          <a:xfrm>
            <a:off x="7042150" y="4152901"/>
            <a:ext cx="346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3-packet pipelining increases</a:t>
            </a:r>
          </a:p>
          <a:p>
            <a:pPr>
              <a:defRPr/>
            </a:pPr>
            <a:r>
              <a:rPr lang="en-US" sz="2000">
                <a:solidFill>
                  <a:srgbClr val="CC0000"/>
                </a:solidFill>
                <a:latin typeface="Arial" charset="0"/>
              </a:rPr>
              <a:t> utilization by a factor of 3!</a:t>
            </a:r>
          </a:p>
        </p:txBody>
      </p:sp>
      <p:sp>
        <p:nvSpPr>
          <p:cNvPr id="46119" name="Line 58"/>
          <p:cNvSpPr>
            <a:spLocks noChangeShapeType="1"/>
          </p:cNvSpPr>
          <p:nvPr/>
        </p:nvSpPr>
        <p:spPr bwMode="auto">
          <a:xfrm flipH="1">
            <a:off x="7910513" y="4821238"/>
            <a:ext cx="125412" cy="5127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aphicFrame>
        <p:nvGraphicFramePr>
          <p:cNvPr id="61479" name="Object 61"/>
          <p:cNvGraphicFramePr>
            <a:graphicFrameLocks noChangeAspect="1"/>
          </p:cNvGraphicFramePr>
          <p:nvPr/>
        </p:nvGraphicFramePr>
        <p:xfrm>
          <a:off x="3079751" y="5087938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icture" r:id="rId4" imgW="3581400" imgH="495300" progId="Word.Picture.8">
                  <p:embed/>
                </p:oleObj>
              </mc:Choice>
              <mc:Fallback>
                <p:oleObj name="Picture" r:id="rId4" imgW="3581400" imgH="495300" progId="Word.Picture.8">
                  <p:embed/>
                  <p:pic>
                    <p:nvPicPr>
                      <p:cNvPr id="6147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1" y="5087938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6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9048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Pipelined protocols: overview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455739"/>
            <a:ext cx="3954463" cy="4848225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Go-back-N:</a:t>
            </a:r>
          </a:p>
          <a:p>
            <a:pPr>
              <a:lnSpc>
                <a:spcPct val="75000"/>
              </a:lnSpc>
            </a:pPr>
            <a:r>
              <a:rPr lang="en-US" altLang="zh-CN" dirty="0" smtClean="0"/>
              <a:t>sender can have up to N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zh-CN" dirty="0" smtClean="0"/>
              <a:t>receiver only sends </a:t>
            </a:r>
            <a:r>
              <a:rPr lang="en-US" altLang="zh-CN" i="1" dirty="0" smtClean="0">
                <a:solidFill>
                  <a:srgbClr val="CC0000"/>
                </a:solidFill>
              </a:rPr>
              <a:t>cumulative </a:t>
            </a:r>
            <a:r>
              <a:rPr lang="en-US" altLang="zh-CN" i="1" dirty="0" err="1" smtClean="0">
                <a:solidFill>
                  <a:srgbClr val="CC0000"/>
                </a:solidFill>
              </a:rPr>
              <a:t>ack</a:t>
            </a:r>
            <a:endParaRPr lang="en-US" altLang="zh-CN" i="1" dirty="0" smtClean="0">
              <a:solidFill>
                <a:srgbClr val="CC0000"/>
              </a:solidFill>
            </a:endParaRPr>
          </a:p>
          <a:p>
            <a:pPr lvl="1"/>
            <a:r>
              <a:rPr lang="en-US" altLang="zh-CN" dirty="0" smtClean="0"/>
              <a:t>doesn</a:t>
            </a:r>
            <a:r>
              <a:rPr lang="en-US" altLang="ja-JP" dirty="0" smtClean="0"/>
              <a:t>'t </a:t>
            </a:r>
            <a:r>
              <a:rPr lang="en-US" altLang="ja-JP" dirty="0" err="1" smtClean="0"/>
              <a:t>ack</a:t>
            </a:r>
            <a:r>
              <a:rPr lang="en-US" altLang="ja-JP" dirty="0" smtClean="0"/>
              <a:t> packet if there's a gap</a:t>
            </a:r>
          </a:p>
          <a:p>
            <a:pPr>
              <a:lnSpc>
                <a:spcPct val="75000"/>
              </a:lnSpc>
            </a:pPr>
            <a:r>
              <a:rPr lang="en-US" altLang="zh-CN" dirty="0" smtClean="0"/>
              <a:t>sender has timer for oldest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</a:t>
            </a:r>
          </a:p>
          <a:p>
            <a:pPr lvl="1"/>
            <a:r>
              <a:rPr lang="en-US" altLang="zh-CN" dirty="0" smtClean="0"/>
              <a:t>when timer expires, retransmit </a:t>
            </a:r>
            <a:r>
              <a:rPr lang="en-US" altLang="zh-CN" i="1" dirty="0" smtClean="0"/>
              <a:t>all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packets</a:t>
            </a:r>
          </a:p>
        </p:txBody>
      </p:sp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97601" y="1455738"/>
            <a:ext cx="4289425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Selective Repeat:</a:t>
            </a:r>
          </a:p>
          <a:p>
            <a:pPr>
              <a:lnSpc>
                <a:spcPct val="75000"/>
              </a:lnSpc>
            </a:pPr>
            <a:r>
              <a:rPr lang="en-US" altLang="zh-CN" dirty="0" smtClean="0"/>
              <a:t>sender can have up to N </a:t>
            </a:r>
            <a:r>
              <a:rPr lang="en-US" altLang="zh-CN" dirty="0" err="1" smtClean="0"/>
              <a:t>unack</a:t>
            </a:r>
            <a:r>
              <a:rPr lang="en-US" altLang="ja-JP" dirty="0" err="1" smtClean="0"/>
              <a:t>'ed</a:t>
            </a:r>
            <a:r>
              <a:rPr lang="en-US" altLang="ja-JP" dirty="0" smtClean="0"/>
              <a:t> packets in pipeline</a:t>
            </a:r>
          </a:p>
          <a:p>
            <a:pPr>
              <a:lnSpc>
                <a:spcPct val="75000"/>
              </a:lnSpc>
            </a:pPr>
            <a:r>
              <a:rPr lang="en-US" altLang="zh-CN" dirty="0" err="1" smtClean="0"/>
              <a:t>rcvr</a:t>
            </a:r>
            <a:r>
              <a:rPr lang="en-US" altLang="zh-CN" dirty="0" smtClean="0"/>
              <a:t> sends </a:t>
            </a:r>
            <a:r>
              <a:rPr lang="en-US" altLang="zh-CN" i="1" dirty="0" smtClean="0">
                <a:solidFill>
                  <a:srgbClr val="CC0000"/>
                </a:solidFill>
              </a:rPr>
              <a:t>individual </a:t>
            </a:r>
            <a:r>
              <a:rPr lang="en-US" altLang="zh-CN" i="1" dirty="0" err="1" smtClean="0">
                <a:solidFill>
                  <a:srgbClr val="CC0000"/>
                </a:solidFill>
              </a:rPr>
              <a:t>ack</a:t>
            </a:r>
            <a:r>
              <a:rPr lang="en-US" altLang="zh-CN" dirty="0" smtClean="0"/>
              <a:t> for each packet</a:t>
            </a:r>
          </a:p>
          <a:p>
            <a:pPr>
              <a:lnSpc>
                <a:spcPct val="70000"/>
              </a:lnSpc>
            </a:pPr>
            <a:endParaRPr lang="en-US" altLang="zh-CN" dirty="0" smtClean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zh-CN" dirty="0" smtClean="0"/>
              <a:t>sender maintains timer for each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</a:t>
            </a:r>
          </a:p>
          <a:p>
            <a:pPr lvl="1">
              <a:lnSpc>
                <a:spcPct val="80000"/>
              </a:lnSpc>
            </a:pPr>
            <a:r>
              <a:rPr lang="en-US" altLang="zh-CN" dirty="0" smtClean="0"/>
              <a:t>when timer expires, retransmit only that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packet</a:t>
            </a:r>
          </a:p>
          <a:p>
            <a:pPr>
              <a:lnSpc>
                <a:spcPct val="70000"/>
              </a:lnSpc>
            </a:pPr>
            <a:endParaRPr lang="en-US" altLang="zh-CN" dirty="0" smtClean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9525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Go-Back-N: sender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314450"/>
            <a:ext cx="8324850" cy="121920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k-bit </a:t>
            </a:r>
            <a:r>
              <a:rPr lang="en-US" altLang="zh-CN" sz="2400" dirty="0" err="1"/>
              <a:t>seq</a:t>
            </a:r>
            <a:r>
              <a:rPr lang="en-US" altLang="zh-CN" sz="2400" dirty="0"/>
              <a:t> # in </a:t>
            </a:r>
            <a:r>
              <a:rPr lang="en-US" altLang="zh-CN" sz="2400" dirty="0" err="1"/>
              <a:t>pkt</a:t>
            </a:r>
            <a:r>
              <a:rPr lang="en-US" altLang="zh-CN" sz="2400" dirty="0"/>
              <a:t> header</a:t>
            </a:r>
          </a:p>
          <a:p>
            <a:r>
              <a:rPr lang="ja-JP" altLang="en-US" sz="2400" dirty="0"/>
              <a:t>“</a:t>
            </a:r>
            <a:r>
              <a:rPr lang="en-US" altLang="ja-JP" sz="2400" dirty="0"/>
              <a:t>window</a:t>
            </a:r>
            <a:r>
              <a:rPr lang="ja-JP" altLang="en-US" sz="2400" dirty="0"/>
              <a:t>”</a:t>
            </a:r>
            <a:r>
              <a:rPr lang="en-US" altLang="ja-JP" sz="2400" dirty="0"/>
              <a:t> of up to N, consecutive </a:t>
            </a:r>
            <a:r>
              <a:rPr lang="en-US" altLang="ja-JP" sz="2400" dirty="0" err="1" smtClean="0"/>
              <a:t>unack'ed</a:t>
            </a:r>
            <a:r>
              <a:rPr lang="en-US" altLang="ja-JP" sz="2400" dirty="0" smtClean="0"/>
              <a:t> </a:t>
            </a:r>
            <a:r>
              <a:rPr lang="en-US" altLang="ja-JP" sz="2400" dirty="0" err="1"/>
              <a:t>pkts</a:t>
            </a:r>
            <a:r>
              <a:rPr lang="en-US" altLang="ja-JP" sz="2400" dirty="0"/>
              <a:t> allowed</a:t>
            </a: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63493" name="Picture 4" descr="gbn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6" y="2446709"/>
            <a:ext cx="809942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2000250" y="4149725"/>
            <a:ext cx="832485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ACK(n): ACKs all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pkts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up to, including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seq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# n - </a:t>
            </a:r>
            <a:r>
              <a:rPr lang="ja-JP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“</a:t>
            </a:r>
            <a:r>
              <a:rPr lang="en-US" altLang="ja-JP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cumulative ACK</a:t>
            </a:r>
            <a:r>
              <a:rPr lang="ja-JP" altLang="en-US" sz="2400" i="1" dirty="0">
                <a:solidFill>
                  <a:srgbClr val="CC0000"/>
                </a:solidFill>
                <a:latin typeface="Gill Sans MT" panose="020B0502020104020203" pitchFamily="34" charset="0"/>
              </a:rPr>
              <a:t>”</a:t>
            </a:r>
            <a:endParaRPr lang="en-US" altLang="ja-JP" sz="2400" i="1" dirty="0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may receive duplicate ACKs (see receiver)</a:t>
            </a:r>
            <a:endParaRPr lang="en-US" altLang="zh-CN" sz="2000" dirty="0">
              <a:solidFill>
                <a:srgbClr val="000099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timer for oldest in-flight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pkt</a:t>
            </a:r>
            <a:endParaRPr lang="en-US" altLang="zh-CN" sz="2400" dirty="0">
              <a:solidFill>
                <a:srgbClr val="000099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zh-CN" sz="2400" i="1" dirty="0">
                <a:solidFill>
                  <a:srgbClr val="000099"/>
                </a:solidFill>
                <a:latin typeface="Gill Sans MT" panose="020B0502020104020203" pitchFamily="34" charset="0"/>
              </a:rPr>
              <a:t>timeout(n):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retransmit packet n and all higher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seq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# </a:t>
            </a:r>
            <a:r>
              <a:rPr lang="en-US" altLang="zh-CN" sz="2400" dirty="0" err="1">
                <a:solidFill>
                  <a:srgbClr val="000099"/>
                </a:solidFill>
                <a:latin typeface="Gill Sans MT" panose="020B0502020104020203" pitchFamily="34" charset="0"/>
              </a:rPr>
              <a:t>pkts</a:t>
            </a:r>
            <a:r>
              <a:rPr lang="en-US" altLang="zh-CN" sz="2400" dirty="0">
                <a:solidFill>
                  <a:srgbClr val="000099"/>
                </a:solidFill>
                <a:latin typeface="Gill Sans MT" panose="020B0502020104020203" pitchFamily="34" charset="0"/>
              </a:rPr>
              <a:t> in window</a:t>
            </a:r>
            <a:endParaRPr lang="en-US" altLang="zh-CN" sz="2800" dirty="0">
              <a:solidFill>
                <a:srgbClr val="000099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800" dirty="0">
              <a:latin typeface="Gill Sans MT" panose="020B0502020104020203" pitchFamily="34" charset="0"/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3163889" y="2789239"/>
            <a:ext cx="2206625" cy="636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pic>
        <p:nvPicPr>
          <p:cNvPr id="63496" name="Picture 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3" y="850900"/>
            <a:ext cx="4008437" cy="5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8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894"/>
          <p:cNvGrpSpPr>
            <a:grpSpLocks/>
          </p:cNvGrpSpPr>
          <p:nvPr/>
        </p:nvGrpSpPr>
        <p:grpSpPr bwMode="auto">
          <a:xfrm>
            <a:off x="6626226" y="1601788"/>
            <a:ext cx="3540125" cy="4545012"/>
            <a:chOff x="3277" y="974"/>
            <a:chExt cx="2230" cy="2863"/>
          </a:xfrm>
        </p:grpSpPr>
        <p:sp>
          <p:nvSpPr>
            <p:cNvPr id="18464" name="Freeform 895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65" name="Group 896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4508" name="Rectangle 897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509" name="AutoShape 898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8466" name="Freeform 899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Line 900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3" name="Line 901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4" name="Line 902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5" name="Line 903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6" name="Line 904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7" name="Line 905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8" name="Line 906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39" name="Line 907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0" name="Line 908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1" name="Line 909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2" name="Line 910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3" name="Line 911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4" name="Line 912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45" name="Line 913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81" name="Group 914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18841" name="Picture 915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842" name="Picture 916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482" name="Freeform 917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3" name="Freeform 918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919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0" name="Line 920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1" name="Line 921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2" name="Line 922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3" name="Line 923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4" name="Line 924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5" name="Line 925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6" name="Line 926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7" name="Line 927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8" name="Line 928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59" name="Line 929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0" name="Line 930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1" name="Line 931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2" name="Line 932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3" name="Line 933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4" name="Line 934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65" name="Line 935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1" name="Group 936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18824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5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6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7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8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29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0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1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2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3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4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5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6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7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838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04" name="Oval 952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18840" name="Picture 953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02" name="Group 954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4480" name="Line 955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816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7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18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9" name="Group 959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18822" name="Freeform 9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23" name="Freeform 9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85" name="Line 962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86" name="Line 963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3" name="Group 964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1880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10" name="Group 96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13" name="Freeform 96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14" name="Freeform 97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76" name="Line 97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77" name="Line 97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4" name="Group 973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1879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0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02" name="Group 97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805" name="Freeform 97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806" name="Freeform 97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68" name="Line 98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9" name="Line 98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5" name="Group 982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1879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9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94" name="Group 98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97" name="Freeform 98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98" name="Freeform 98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60" name="Line 98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61" name="Line 99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6" name="Group 991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1878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8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86" name="Group 99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9" name="Freeform 99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90" name="Freeform 99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52" name="Line 99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53" name="Line 99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07" name="Group 1000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1877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7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8" name="Group 100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81" name="Freeform 100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82" name="Freeform 100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44" name="Line 100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45" name="Line 100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173" name="Line 1009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09" name="Group 1010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1876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70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73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74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36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37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0" name="Group 1019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18759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0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61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62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65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66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28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9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1" name="Group 1028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18751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2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53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54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57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58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20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21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2" name="Group 1037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18743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4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45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46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9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50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2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13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3" name="Group 1046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18735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6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37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8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41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42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04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405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4" name="Group 1055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18727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8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29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30" name="Group 105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18733" name="Freeform 106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34" name="Freeform 106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396" name="Line 106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97" name="Line 106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15" name="Group 1064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18713" name="Group 1065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15" name="Freeform 1066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6" name="Freeform 1067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7" name="Freeform 1068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8" name="Freeform 1069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9" name="Freeform 1070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0" name="Freeform 1071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1" name="Freeform 1072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2" name="Freeform 1073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3" name="Freeform 1074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4" name="Freeform 1075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5" name="Freeform 1076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26" name="Freeform 1077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8714" name="Picture 1078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16" name="Group 1079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18699" name="Group 1080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18701" name="Freeform 1081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2" name="Freeform 1082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3" name="Freeform 1083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4" name="Freeform 1084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5" name="Freeform 1085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6" name="Freeform 1086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7" name="Freeform 1087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8" name="Freeform 1088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09" name="Freeform 1089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0" name="Freeform 1090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1" name="Freeform 1091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712" name="Freeform 1092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18700" name="Picture 1093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82" name="Line 1094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518" name="Group 1095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18697" name="Picture 10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8" name="Freeform 10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19" name="Group 1098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18695" name="Picture 109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6" name="Freeform 1100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20" name="Group 1101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18693" name="Picture 110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4" name="Freeform 110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21" name="Group 1104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18691" name="Picture 110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92" name="Freeform 110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18522" name="Picture 1107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523" name="Group 1108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18689" name="Picture 1109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90" name="Picture 1110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8524" name="Group 1111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18657" name="Freeform 111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3" name="Rectangle 1113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59" name="Freeform 111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60" name="Freeform 111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26" name="Rectangle 1116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2" name="Group 111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52" name="AutoShape 1118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3" name="AutoShape 1119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28" name="Rectangle 1120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4" name="Group 112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50" name="AutoShape 1122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51" name="AutoShape 1123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0" name="Rectangle 1124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31" name="Rectangle 1125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67" name="Group 112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48" name="AutoShape 1127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9" name="AutoShape 1128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68" name="Freeform 112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69" name="Group 113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46" name="AutoShape 1131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47" name="AutoShape 1132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35" name="Rectangle 1133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1" name="Freeform 113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72" name="Freeform 113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38" name="Oval 1136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74" name="Freeform 113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40" name="AutoShape 1138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1" name="AutoShape 1139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2" name="Oval 1140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3" name="Oval 1141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44" name="Oval 1142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45" name="Rectangle 1143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5" name="Group 1144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18625" name="Freeform 1145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1" name="Rectangle 1146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27" name="Freeform 1147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28" name="Freeform 1148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94" name="Rectangle 1149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0" name="Group 1150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20" name="AutoShape 1151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21" name="AutoShape 1152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6" name="Rectangle 1153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2" name="Group 1154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18" name="AutoShape 1155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9" name="AutoShape 1156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298" name="Rectangle 1157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299" name="Rectangle 1158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18635" name="Group 1159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316" name="AutoShape 1160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7" name="AutoShape 11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8636" name="Freeform 1162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37" name="Group 1163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314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4315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03" name="Rectangle 1166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39" name="Freeform 1167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0" name="Freeform 1168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" name="Oval 1169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8642" name="Freeform 1170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8" name="AutoShape 1171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09" name="AutoShape 1172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0" name="Oval 1173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1" name="Oval 1174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12" name="Oval 1175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13" name="Rectangle 1176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18526" name="Group 1177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18602" name="Picture 1178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603" name="Picture 1179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4" name="Freeform 118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605" name="Picture 1181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06" name="Freeform 118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7" name="Freeform 118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8" name="Freeform 118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09" name="Freeform 118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0" name="Freeform 118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1" name="Freeform 118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612" name="Group 118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619" name="Freeform 118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0" name="Freeform 119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1" name="Freeform 119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2" name="Freeform 119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3" name="Freeform 119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24" name="Freeform 119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613" name="Freeform 119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4" name="Freeform 119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5" name="Freeform 119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6" name="Freeform 119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7" name="Freeform 119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18" name="Freeform 120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7" name="Group 1201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18579" name="Picture 1202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80" name="Picture 1203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1" name="Freeform 120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82" name="Picture 1205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83" name="Freeform 120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4" name="Freeform 120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5" name="Freeform 120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6" name="Freeform 120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7" name="Freeform 121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88" name="Freeform 121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89" name="Group 121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96" name="Freeform 121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7" name="Freeform 121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8" name="Freeform 121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99" name="Freeform 121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0" name="Freeform 121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601" name="Freeform 121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90" name="Freeform 121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1" name="Freeform 122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2" name="Freeform 122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3" name="Freeform 122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4" name="Freeform 122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95" name="Freeform 122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8" name="Group 1225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18556" name="Picture 1226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57" name="Picture 1227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8" name="Freeform 1228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59" name="Picture 1229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60" name="Freeform 1230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1" name="Freeform 1231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2" name="Freeform 1232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3" name="Freeform 1233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4" name="Freeform 1234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5" name="Freeform 1235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66" name="Group 1236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73" name="Freeform 1237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4" name="Freeform 1238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5" name="Freeform 1239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6" name="Freeform 1240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7" name="Freeform 1241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78" name="Freeform 1242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67" name="Freeform 1243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8" name="Freeform 1244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9" name="Freeform 1245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0" name="Freeform 1246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1" name="Freeform 1247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72" name="Freeform 1248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529" name="Group 1249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18554" name="Picture 12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55" name="Freeform 1251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8530" name="Group 1252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18531" name="Picture 1253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532" name="Picture 1254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3" name="Freeform 1255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18534" name="Picture 1256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535" name="Freeform 1257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" name="Freeform 1258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" name="Freeform 1259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" name="Freeform 1260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9" name="Freeform 1261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0" name="Freeform 1262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541" name="Group 1263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8548" name="Freeform 1264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49" name="Freeform 1265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0" name="Freeform 1266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1" name="Freeform 1267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2" name="Freeform 1268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553" name="Freeform 1269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542" name="Freeform 1270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3" name="Freeform 1271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4" name="Freeform 1272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5" name="Freeform 1273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6" name="Freeform 1274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7" name="Freeform 1275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18436" name="Picture 864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5" y="1035050"/>
            <a:ext cx="6507162" cy="118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3820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Transport services and protocols</a:t>
            </a:r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1" y="1511301"/>
            <a:ext cx="4219576" cy="51149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>
                <a:ea typeface="ＭＳ Ｐゴシック" charset="0"/>
              </a:rPr>
              <a:t>provide</a:t>
            </a:r>
            <a:r>
              <a:rPr lang="en-US" sz="2400" i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CC0000"/>
                </a:solidFill>
                <a:ea typeface="ＭＳ Ｐゴシック" charset="0"/>
              </a:rPr>
              <a:t>logical communication</a:t>
            </a:r>
            <a:r>
              <a:rPr lang="en-US" sz="2400" dirty="0">
                <a:ea typeface="ＭＳ Ｐゴシック" charset="0"/>
              </a:rPr>
              <a:t> between app processes running on different hosts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transport protocols run in end systems 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>
                <a:ea typeface="ＭＳ Ｐゴシック" charset="0"/>
              </a:rPr>
              <a:t>send side: breaks app messages into </a:t>
            </a:r>
            <a:r>
              <a:rPr lang="en-US" sz="1800" i="1" dirty="0">
                <a:solidFill>
                  <a:srgbClr val="CC0000"/>
                </a:solidFill>
                <a:ea typeface="ＭＳ Ｐゴシック" charset="0"/>
              </a:rPr>
              <a:t>segments</a:t>
            </a:r>
            <a:r>
              <a:rPr lang="en-US" sz="1800" dirty="0">
                <a:ea typeface="ＭＳ Ｐゴシック" charset="0"/>
              </a:rPr>
              <a:t>, passes to  network layer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 err="1">
                <a:ea typeface="ＭＳ Ｐゴシック" charset="0"/>
              </a:rPr>
              <a:t>rcv</a:t>
            </a:r>
            <a:r>
              <a:rPr lang="en-US" sz="1800" dirty="0">
                <a:ea typeface="ＭＳ Ｐゴシック" charset="0"/>
              </a:rPr>
              <a:t> side: reassembles segments into messages, passes to app layer</a:t>
            </a:r>
          </a:p>
          <a:p>
            <a:pPr>
              <a:defRPr/>
            </a:pPr>
            <a:r>
              <a:rPr lang="en-US" sz="2400" dirty="0">
                <a:ea typeface="ＭＳ Ｐゴシック" charset="0"/>
              </a:rPr>
              <a:t>more than one transport protocol available to apps</a:t>
            </a:r>
          </a:p>
          <a:p>
            <a:pPr lvl="1"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1800" dirty="0">
                <a:ea typeface="ＭＳ Ｐゴシック" charset="0"/>
              </a:rPr>
              <a:t>Internet: TCP and UDP</a:t>
            </a:r>
          </a:p>
        </p:txBody>
      </p:sp>
      <p:grpSp>
        <p:nvGrpSpPr>
          <p:cNvPr id="35485" name="Group 669"/>
          <p:cNvGrpSpPr>
            <a:grpSpLocks/>
          </p:cNvGrpSpPr>
          <p:nvPr/>
        </p:nvGrpSpPr>
        <p:grpSpPr bwMode="auto">
          <a:xfrm>
            <a:off x="9380539" y="4454526"/>
            <a:ext cx="1057275" cy="957263"/>
            <a:chOff x="-153" y="1680"/>
            <a:chExt cx="666" cy="603"/>
          </a:xfrm>
        </p:grpSpPr>
        <p:grpSp>
          <p:nvGrpSpPr>
            <p:cNvPr id="18455" name="Group 670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22" name="Rectangle 67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3" name="Rectangle 67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4" name="Rectangle 67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5" name="Text Box 67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26" name="Line 67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7" name="Line 67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28" name="Line 67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56" name="Freeform 678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114" name="Group 298"/>
          <p:cNvGrpSpPr>
            <a:grpSpLocks/>
          </p:cNvGrpSpPr>
          <p:nvPr/>
        </p:nvGrpSpPr>
        <p:grpSpPr bwMode="auto">
          <a:xfrm rot="2937887">
            <a:off x="6913564" y="3022601"/>
            <a:ext cx="3781425" cy="434975"/>
            <a:chOff x="2937" y="3579"/>
            <a:chExt cx="2382" cy="274"/>
          </a:xfrm>
        </p:grpSpPr>
        <p:sp>
          <p:nvSpPr>
            <p:cNvPr id="4116" name="Rectangle 295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17" name="Text Box 293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chemeClr val="accent4"/>
                  </a:solidFill>
                </a:rPr>
                <a:t>logical end-end transport</a:t>
              </a:r>
            </a:p>
          </p:txBody>
        </p:sp>
        <p:sp>
          <p:nvSpPr>
            <p:cNvPr id="18453" name="Freeform 296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Freeform 297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5681" name="Group 865"/>
          <p:cNvGrpSpPr>
            <a:grpSpLocks/>
          </p:cNvGrpSpPr>
          <p:nvPr/>
        </p:nvGrpSpPr>
        <p:grpSpPr bwMode="auto">
          <a:xfrm>
            <a:off x="6986589" y="1296988"/>
            <a:ext cx="1057275" cy="957262"/>
            <a:chOff x="-153" y="1680"/>
            <a:chExt cx="666" cy="603"/>
          </a:xfrm>
        </p:grpSpPr>
        <p:grpSp>
          <p:nvGrpSpPr>
            <p:cNvPr id="18442" name="Group 866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4109" name="Rectangle 86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0" name="Rectangle 86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1" name="Rectangle 86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2" name="Text Box 87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13" name="Line 87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4" name="Line 87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15" name="Line 87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43" name="Freeform 874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4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GBN: sender extended FSM</a:t>
            </a:r>
            <a:endParaRPr lang="en-US">
              <a:ea typeface="ＭＳ Ｐゴシック" charset="0"/>
              <a:cs typeface="+mj-cs"/>
            </a:endParaRPr>
          </a:p>
        </p:txBody>
      </p:sp>
      <p:grpSp>
        <p:nvGrpSpPr>
          <p:cNvPr id="64516" name="Group 3"/>
          <p:cNvGrpSpPr>
            <a:grpSpLocks/>
          </p:cNvGrpSpPr>
          <p:nvPr/>
        </p:nvGrpSpPr>
        <p:grpSpPr bwMode="auto">
          <a:xfrm>
            <a:off x="5059363" y="3743326"/>
            <a:ext cx="800100" cy="657225"/>
            <a:chOff x="1939" y="2515"/>
            <a:chExt cx="504" cy="414"/>
          </a:xfrm>
        </p:grpSpPr>
        <p:sp>
          <p:nvSpPr>
            <p:cNvPr id="64537" name="Oval 4"/>
            <p:cNvSpPr>
              <a:spLocks noChangeArrowheads="1"/>
            </p:cNvSpPr>
            <p:nvPr/>
          </p:nvSpPr>
          <p:spPr bwMode="auto">
            <a:xfrm>
              <a:off x="2004" y="2515"/>
              <a:ext cx="420" cy="414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64538" name="Text Box 5"/>
            <p:cNvSpPr txBox="1">
              <a:spLocks noChangeArrowheads="1"/>
            </p:cNvSpPr>
            <p:nvPr/>
          </p:nvSpPr>
          <p:spPr bwMode="auto">
            <a:xfrm>
              <a:off x="1939" y="2611"/>
              <a:ext cx="504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>
                  <a:solidFill>
                    <a:srgbClr val="000099"/>
                  </a:solidFill>
                  <a:latin typeface="Arial" panose="020B0604020202020204" pitchFamily="34" charset="0"/>
                </a:rPr>
                <a:t>Wait</a:t>
              </a:r>
              <a:endParaRPr lang="en-US" altLang="zh-CN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17" name="Line 6"/>
          <p:cNvSpPr>
            <a:spLocks noChangeShapeType="1"/>
          </p:cNvSpPr>
          <p:nvPr/>
        </p:nvSpPr>
        <p:spPr bwMode="auto">
          <a:xfrm>
            <a:off x="3552826" y="2830514"/>
            <a:ext cx="1624013" cy="1069975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18" name="Text Box 7"/>
          <p:cNvSpPr txBox="1">
            <a:spLocks noChangeArrowheads="1"/>
          </p:cNvSpPr>
          <p:nvPr/>
        </p:nvSpPr>
        <p:spPr bwMode="auto">
          <a:xfrm>
            <a:off x="6275389" y="3810001"/>
            <a:ext cx="27765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start_timer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udt_send(sndpkt[base])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udt_send(sndpkt[base+1])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…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udt_send(sndpkt[nextseqnum-1])</a:t>
            </a: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6297614" y="3575050"/>
            <a:ext cx="1100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timeout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>
            <a:off x="6381750" y="3851275"/>
            <a:ext cx="1619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1" name="Freeform 10"/>
          <p:cNvSpPr>
            <a:spLocks/>
          </p:cNvSpPr>
          <p:nvPr/>
        </p:nvSpPr>
        <p:spPr bwMode="auto">
          <a:xfrm>
            <a:off x="5884863" y="3498851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2" name="Text Box 11"/>
          <p:cNvSpPr txBox="1">
            <a:spLocks noChangeArrowheads="1"/>
          </p:cNvSpPr>
          <p:nvPr/>
        </p:nvSpPr>
        <p:spPr bwMode="auto">
          <a:xfrm>
            <a:off x="4718051" y="1069976"/>
            <a:ext cx="2333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rdt_send(data)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3" name="Line 12"/>
          <p:cNvSpPr>
            <a:spLocks noChangeShapeType="1"/>
          </p:cNvSpPr>
          <p:nvPr/>
        </p:nvSpPr>
        <p:spPr bwMode="auto">
          <a:xfrm>
            <a:off x="4826001" y="1389063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4" name="Text Box 13"/>
          <p:cNvSpPr txBox="1">
            <a:spLocks noChangeArrowheads="1"/>
          </p:cNvSpPr>
          <p:nvPr/>
        </p:nvSpPr>
        <p:spPr bwMode="auto">
          <a:xfrm>
            <a:off x="4718051" y="1411288"/>
            <a:ext cx="55213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if (nextseqnum &lt; base+N) {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sndpkt[nextseqnum] = make_pkt(nextseqnum,data,chksum)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udt_send(sndpkt[nextseqnum])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if (base == nextseqnum)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   start_timer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nextseqnum++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}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else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refuse_data(data)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5" name="Freeform 14"/>
          <p:cNvSpPr>
            <a:spLocks/>
          </p:cNvSpPr>
          <p:nvPr/>
        </p:nvSpPr>
        <p:spPr bwMode="auto">
          <a:xfrm rot="5142103" flipH="1">
            <a:off x="5311776" y="2933701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6" name="Text Box 15"/>
          <p:cNvSpPr txBox="1">
            <a:spLocks noChangeArrowheads="1"/>
          </p:cNvSpPr>
          <p:nvPr/>
        </p:nvSpPr>
        <p:spPr bwMode="auto">
          <a:xfrm>
            <a:off x="4867276" y="5478464"/>
            <a:ext cx="36861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base = getacknum(rcvpkt)+1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If (base == nextseqnum)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stop_timer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else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 start_timer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7" name="Text Box 16"/>
          <p:cNvSpPr txBox="1">
            <a:spLocks noChangeArrowheads="1"/>
          </p:cNvSpPr>
          <p:nvPr/>
        </p:nvSpPr>
        <p:spPr bwMode="auto">
          <a:xfrm>
            <a:off x="4879975" y="4978401"/>
            <a:ext cx="2833688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&amp;&amp;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notcorrupt(rcvpkt) </a:t>
            </a:r>
          </a:p>
          <a:p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8" name="Line 17"/>
          <p:cNvSpPr>
            <a:spLocks noChangeShapeType="1"/>
          </p:cNvSpPr>
          <p:nvPr/>
        </p:nvSpPr>
        <p:spPr bwMode="auto">
          <a:xfrm>
            <a:off x="4972050" y="5502275"/>
            <a:ext cx="1619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29" name="Freeform 18"/>
          <p:cNvSpPr>
            <a:spLocks/>
          </p:cNvSpPr>
          <p:nvPr/>
        </p:nvSpPr>
        <p:spPr bwMode="auto">
          <a:xfrm>
            <a:off x="5029200" y="4446589"/>
            <a:ext cx="1054100" cy="674687"/>
          </a:xfrm>
          <a:custGeom>
            <a:avLst/>
            <a:gdLst>
              <a:gd name="T0" fmla="*/ 2147483647 w 664"/>
              <a:gd name="T1" fmla="*/ 2147483647 h 425"/>
              <a:gd name="T2" fmla="*/ 2147483647 w 664"/>
              <a:gd name="T3" fmla="*/ 0 h 4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64" h="425">
                <a:moveTo>
                  <a:pt x="241" y="20"/>
                </a:moveTo>
                <a:cubicBezTo>
                  <a:pt x="0" y="393"/>
                  <a:pt x="664" y="425"/>
                  <a:pt x="388" y="0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0" name="Line 19"/>
          <p:cNvSpPr>
            <a:spLocks noChangeShapeType="1"/>
          </p:cNvSpPr>
          <p:nvPr/>
        </p:nvSpPr>
        <p:spPr bwMode="auto">
          <a:xfrm>
            <a:off x="3138489" y="3257550"/>
            <a:ext cx="8032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1" name="Text Box 20"/>
          <p:cNvSpPr txBox="1">
            <a:spLocks noChangeArrowheads="1"/>
          </p:cNvSpPr>
          <p:nvPr/>
        </p:nvSpPr>
        <p:spPr bwMode="auto">
          <a:xfrm>
            <a:off x="3011488" y="3227388"/>
            <a:ext cx="1485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base=1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nextseqnum=1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2" name="Text Box 21"/>
          <p:cNvSpPr txBox="1">
            <a:spLocks noChangeArrowheads="1"/>
          </p:cNvSpPr>
          <p:nvPr/>
        </p:nvSpPr>
        <p:spPr bwMode="auto">
          <a:xfrm>
            <a:off x="2774951" y="4289426"/>
            <a:ext cx="204787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 &amp;&amp; corrupt(rcvpkt)</a:t>
            </a:r>
            <a:r>
              <a:rPr lang="en-US" altLang="zh-CN" sz="1000">
                <a:solidFill>
                  <a:srgbClr val="000099"/>
                </a:solidFill>
                <a:latin typeface="Arial" panose="020B0604020202020204" pitchFamily="34" charset="0"/>
              </a:rPr>
              <a:t> </a:t>
            </a: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33" name="Line 22"/>
          <p:cNvSpPr>
            <a:spLocks noChangeShapeType="1"/>
          </p:cNvSpPr>
          <p:nvPr/>
        </p:nvSpPr>
        <p:spPr bwMode="auto">
          <a:xfrm flipV="1">
            <a:off x="2867026" y="4787900"/>
            <a:ext cx="152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4534" name="Freeform 23"/>
          <p:cNvSpPr>
            <a:spLocks/>
          </p:cNvSpPr>
          <p:nvPr/>
        </p:nvSpPr>
        <p:spPr bwMode="auto">
          <a:xfrm>
            <a:off x="4422776" y="4221164"/>
            <a:ext cx="695325" cy="638175"/>
          </a:xfrm>
          <a:custGeom>
            <a:avLst/>
            <a:gdLst>
              <a:gd name="T0" fmla="*/ 2147483647 w 1095"/>
              <a:gd name="T1" fmla="*/ 0 h 1005"/>
              <a:gd name="T2" fmla="*/ 2147483647 w 1095"/>
              <a:gd name="T3" fmla="*/ 2147483647 h 10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095" h="1005">
                <a:moveTo>
                  <a:pt x="1005" y="0"/>
                </a:moveTo>
                <a:cubicBezTo>
                  <a:pt x="0" y="30"/>
                  <a:pt x="645" y="1005"/>
                  <a:pt x="1095" y="16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3054350" y="2927350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pic>
        <p:nvPicPr>
          <p:cNvPr id="64536" name="Picture 2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2" y="760414"/>
            <a:ext cx="6426993" cy="13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91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25689" y="3641726"/>
            <a:ext cx="8148637" cy="28543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ACK-only: always send ACK for correctly-received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 with highest </a:t>
            </a:r>
            <a:r>
              <a:rPr lang="en-US" altLang="zh-CN" i="1" dirty="0" smtClean="0">
                <a:solidFill>
                  <a:srgbClr val="CC0000"/>
                </a:solidFill>
              </a:rPr>
              <a:t>in-order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</a:t>
            </a:r>
          </a:p>
          <a:p>
            <a:pPr lvl="1"/>
            <a:r>
              <a:rPr lang="en-US" altLang="zh-CN" dirty="0" smtClean="0"/>
              <a:t>may generate duplicate ACKs</a:t>
            </a:r>
          </a:p>
          <a:p>
            <a:pPr lvl="1"/>
            <a:r>
              <a:rPr lang="en-US" altLang="zh-CN" dirty="0" smtClean="0"/>
              <a:t>need only remember </a:t>
            </a:r>
            <a:r>
              <a:rPr lang="en-US" altLang="zh-CN" b="1" dirty="0" err="1" smtClean="0">
                <a:latin typeface="Courier New" panose="02070309020205020404" pitchFamily="49" charset="0"/>
              </a:rPr>
              <a:t>expectedseqnum</a:t>
            </a:r>
            <a:endParaRPr lang="en-US" altLang="zh-CN" b="1" dirty="0" smtClean="0">
              <a:latin typeface="Courier New" panose="02070309020205020404" pitchFamily="49" charset="0"/>
            </a:endParaRPr>
          </a:p>
          <a:p>
            <a:r>
              <a:rPr lang="en-US" altLang="zh-CN" dirty="0" smtClean="0"/>
              <a:t>out-of-order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: </a:t>
            </a:r>
          </a:p>
          <a:p>
            <a:pPr lvl="1"/>
            <a:r>
              <a:rPr lang="en-US" altLang="zh-CN" dirty="0" smtClean="0"/>
              <a:t>discard (don</a:t>
            </a:r>
            <a:r>
              <a:rPr lang="en-US" altLang="ja-JP" dirty="0" smtClean="0"/>
              <a:t>'t buffer): </a:t>
            </a:r>
            <a:r>
              <a:rPr lang="en-US" altLang="ja-JP" i="1" dirty="0" smtClean="0">
                <a:solidFill>
                  <a:srgbClr val="CC0000"/>
                </a:solidFill>
              </a:rPr>
              <a:t>no receiver buffering!</a:t>
            </a:r>
          </a:p>
          <a:p>
            <a:pPr lvl="1"/>
            <a:r>
              <a:rPr lang="en-US" altLang="zh-CN" dirty="0" smtClean="0"/>
              <a:t>re-ACK </a:t>
            </a:r>
            <a:r>
              <a:rPr lang="en-US" altLang="zh-CN" dirty="0" err="1" smtClean="0"/>
              <a:t>pkt</a:t>
            </a:r>
            <a:r>
              <a:rPr lang="en-US" altLang="zh-CN" dirty="0" smtClean="0"/>
              <a:t> with highest in-order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4683125" y="2041526"/>
            <a:ext cx="666750" cy="6572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592638" y="2209801"/>
            <a:ext cx="8001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000099"/>
                </a:solidFill>
                <a:latin typeface="Arial" panose="020B0604020202020204" pitchFamily="34" charset="0"/>
              </a:rPr>
              <a:t>Wait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2368550" y="1881188"/>
            <a:ext cx="2298700" cy="4746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4081463" y="1468439"/>
            <a:ext cx="1617662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121150" y="1192213"/>
            <a:ext cx="72548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default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>
            <a:off x="4202114" y="1489075"/>
            <a:ext cx="8159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6" name="Freeform 10"/>
          <p:cNvSpPr>
            <a:spLocks/>
          </p:cNvSpPr>
          <p:nvPr/>
        </p:nvSpPr>
        <p:spPr bwMode="auto">
          <a:xfrm>
            <a:off x="5356226" y="1784351"/>
            <a:ext cx="828675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5849939" y="1554163"/>
            <a:ext cx="3570287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rdt_rcv(rcvpkt)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notcurrupt(rcvpkt)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&amp;&amp; hasseqnum(rcvpkt,expectedseqnum) 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5919788" y="2246314"/>
            <a:ext cx="31750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5854701" y="2289175"/>
            <a:ext cx="4314825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extract(rcvpkt,data)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deliver_data(data)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make_pkt(expectedseqnum,ACK,chksum)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udt_send(sndpkt)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expectedseqnum++</a:t>
            </a:r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50" name="Freeform 14"/>
          <p:cNvSpPr>
            <a:spLocks/>
          </p:cNvSpPr>
          <p:nvPr/>
        </p:nvSpPr>
        <p:spPr bwMode="auto">
          <a:xfrm rot="5142103" flipH="1">
            <a:off x="4829176" y="1260476"/>
            <a:ext cx="393700" cy="1152525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2308225" y="2293938"/>
            <a:ext cx="12382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2217739" y="2314576"/>
            <a:ext cx="36417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expectedseqnum=1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sndpkt =    </a:t>
            </a:r>
          </a:p>
          <a:p>
            <a:pPr algn="l"/>
            <a:r>
              <a:rPr lang="en-US" altLang="zh-CN" sz="1400">
                <a:solidFill>
                  <a:srgbClr val="000099"/>
                </a:solidFill>
                <a:latin typeface="Arial" panose="020B0604020202020204" pitchFamily="34" charset="0"/>
              </a:rPr>
              <a:t>  make_pkt(expectedseqnum,ACK,chksum)</a:t>
            </a:r>
          </a:p>
          <a:p>
            <a:pPr algn="l"/>
            <a:endParaRPr lang="en-US" altLang="zh-CN" sz="140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endParaRPr lang="en-US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4" name="Text Box 17"/>
          <p:cNvSpPr txBox="1">
            <a:spLocks noChangeArrowheads="1"/>
          </p:cNvSpPr>
          <p:nvPr/>
        </p:nvSpPr>
        <p:spPr bwMode="auto">
          <a:xfrm>
            <a:off x="2254250" y="1990725"/>
            <a:ext cx="323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Symbol" charset="0"/>
              </a:rPr>
              <a:t>L</a:t>
            </a:r>
          </a:p>
        </p:txBody>
      </p:sp>
      <p:sp>
        <p:nvSpPr>
          <p:cNvPr id="50195" name="Rectangle 19"/>
          <p:cNvSpPr>
            <a:spLocks noGrp="1" noChangeArrowheads="1"/>
          </p:cNvSpPr>
          <p:nvPr>
            <p:ph type="title"/>
          </p:nvPr>
        </p:nvSpPr>
        <p:spPr>
          <a:xfrm>
            <a:off x="1968500" y="207964"/>
            <a:ext cx="7772400" cy="700087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GBN: receiver extended FSM</a:t>
            </a:r>
          </a:p>
        </p:txBody>
      </p:sp>
      <p:pic>
        <p:nvPicPr>
          <p:cNvPr id="65555" name="Picture 2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1" y="806450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250" y="204789"/>
            <a:ext cx="7772400" cy="6508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GBN in action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4156075" y="1412876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pkt0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pkt1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pkt2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send  pkt3</a:t>
            </a:r>
          </a:p>
          <a:p>
            <a:pPr algn="r">
              <a:defRPr/>
            </a:pPr>
            <a:r>
              <a:rPr lang="en-US" sz="1800" dirty="0">
                <a:solidFill>
                  <a:srgbClr val="000099"/>
                </a:solidFill>
              </a:rPr>
              <a:t>(wait)</a:t>
            </a:r>
          </a:p>
        </p:txBody>
      </p:sp>
      <p:sp>
        <p:nvSpPr>
          <p:cNvPr id="51206" name="Text Box 5"/>
          <p:cNvSpPr txBox="1">
            <a:spLocks noChangeArrowheads="1"/>
          </p:cNvSpPr>
          <p:nvPr/>
        </p:nvSpPr>
        <p:spPr bwMode="auto">
          <a:xfrm>
            <a:off x="4476751" y="10414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1207" name="Text Box 6"/>
          <p:cNvSpPr txBox="1">
            <a:spLocks noChangeArrowheads="1"/>
          </p:cNvSpPr>
          <p:nvPr/>
        </p:nvSpPr>
        <p:spPr bwMode="auto">
          <a:xfrm>
            <a:off x="7507288" y="1060451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1208" name="Line 14"/>
          <p:cNvSpPr>
            <a:spLocks noChangeShapeType="1"/>
          </p:cNvSpPr>
          <p:nvPr/>
        </p:nvSpPr>
        <p:spPr bwMode="auto">
          <a:xfrm>
            <a:off x="7581901" y="1658938"/>
            <a:ext cx="11113" cy="4538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1209" name="Text Box 15"/>
          <p:cNvSpPr txBox="1">
            <a:spLocks noChangeArrowheads="1"/>
          </p:cNvSpPr>
          <p:nvPr/>
        </p:nvSpPr>
        <p:spPr bwMode="auto">
          <a:xfrm>
            <a:off x="7524751" y="1854201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pkt0, send ack0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pkt1, send ack1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pkt3,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10" name="Text Box 22"/>
          <p:cNvSpPr txBox="1">
            <a:spLocks noChangeArrowheads="1"/>
          </p:cNvSpPr>
          <p:nvPr/>
        </p:nvSpPr>
        <p:spPr bwMode="auto">
          <a:xfrm>
            <a:off x="3300414" y="3016250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rcv ack0, send pkt4</a:t>
            </a:r>
          </a:p>
          <a:p>
            <a:pPr algn="r">
              <a:defRPr/>
            </a:pPr>
            <a:r>
              <a:rPr lang="en-US" sz="1800">
                <a:solidFill>
                  <a:srgbClr val="000099"/>
                </a:solidFill>
              </a:rPr>
              <a:t>rcv ack1, send pkt5</a:t>
            </a:r>
          </a:p>
          <a:p>
            <a:pPr algn="r">
              <a:defRPr/>
            </a:pPr>
            <a:endParaRPr lang="en-US" sz="1800">
              <a:solidFill>
                <a:srgbClr val="000099"/>
              </a:solidFill>
            </a:endParaRPr>
          </a:p>
        </p:txBody>
      </p:sp>
      <p:pic>
        <p:nvPicPr>
          <p:cNvPr id="66570" name="Picture 34" descr="alarm_clock_ring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1" y="4164013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2" name="Text Box 35"/>
          <p:cNvSpPr txBox="1">
            <a:spLocks noChangeArrowheads="1"/>
          </p:cNvSpPr>
          <p:nvPr/>
        </p:nvSpPr>
        <p:spPr bwMode="auto">
          <a:xfrm>
            <a:off x="3835400" y="4379913"/>
            <a:ext cx="1538288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1213" name="Text Box 36"/>
          <p:cNvSpPr txBox="1">
            <a:spLocks noChangeArrowheads="1"/>
          </p:cNvSpPr>
          <p:nvPr/>
        </p:nvSpPr>
        <p:spPr bwMode="auto">
          <a:xfrm>
            <a:off x="4160839" y="4594226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dirty="0">
                <a:solidFill>
                  <a:srgbClr val="000099"/>
                </a:solidFill>
              </a:rPr>
              <a:t>send  pkt5</a:t>
            </a:r>
          </a:p>
        </p:txBody>
      </p:sp>
      <p:sp>
        <p:nvSpPr>
          <p:cNvPr id="51214" name="Line 7"/>
          <p:cNvSpPr>
            <a:spLocks noChangeShapeType="1"/>
          </p:cNvSpPr>
          <p:nvPr/>
        </p:nvSpPr>
        <p:spPr bwMode="auto">
          <a:xfrm>
            <a:off x="5446713" y="16065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5" name="Line 11"/>
          <p:cNvSpPr>
            <a:spLocks noChangeShapeType="1"/>
          </p:cNvSpPr>
          <p:nvPr/>
        </p:nvSpPr>
        <p:spPr bwMode="auto">
          <a:xfrm>
            <a:off x="5445126" y="1881188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6" name="Line 12"/>
          <p:cNvSpPr>
            <a:spLocks noChangeShapeType="1"/>
          </p:cNvSpPr>
          <p:nvPr/>
        </p:nvSpPr>
        <p:spPr bwMode="auto">
          <a:xfrm>
            <a:off x="5461000" y="2144714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7" name="Line 13"/>
          <p:cNvSpPr>
            <a:spLocks noChangeShapeType="1"/>
          </p:cNvSpPr>
          <p:nvPr/>
        </p:nvSpPr>
        <p:spPr bwMode="auto">
          <a:xfrm>
            <a:off x="5467351" y="2430463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8" name="Line 17"/>
          <p:cNvSpPr>
            <a:spLocks noChangeShapeType="1"/>
          </p:cNvSpPr>
          <p:nvPr/>
        </p:nvSpPr>
        <p:spPr bwMode="auto">
          <a:xfrm flipH="1">
            <a:off x="5453064" y="21304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6223001" y="2179638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6381750" y="2200275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>
            <a:off x="5449889" y="24161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2" name="Line 24"/>
          <p:cNvSpPr>
            <a:spLocks noChangeShapeType="1"/>
          </p:cNvSpPr>
          <p:nvPr/>
        </p:nvSpPr>
        <p:spPr bwMode="auto">
          <a:xfrm>
            <a:off x="5453063" y="32527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3" name="Line 25"/>
          <p:cNvSpPr>
            <a:spLocks noChangeShapeType="1"/>
          </p:cNvSpPr>
          <p:nvPr/>
        </p:nvSpPr>
        <p:spPr bwMode="auto">
          <a:xfrm>
            <a:off x="5484813" y="3571876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4" name="Line 26"/>
          <p:cNvSpPr>
            <a:spLocks noChangeShapeType="1"/>
          </p:cNvSpPr>
          <p:nvPr/>
        </p:nvSpPr>
        <p:spPr bwMode="auto">
          <a:xfrm flipH="1">
            <a:off x="5481639" y="29464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6584" name="Group 29"/>
          <p:cNvGrpSpPr>
            <a:grpSpLocks/>
          </p:cNvGrpSpPr>
          <p:nvPr/>
        </p:nvGrpSpPr>
        <p:grpSpPr bwMode="auto">
          <a:xfrm>
            <a:off x="5341939" y="2135188"/>
            <a:ext cx="103187" cy="2462212"/>
            <a:chOff x="3651" y="1878"/>
            <a:chExt cx="78" cy="963"/>
          </a:xfrm>
        </p:grpSpPr>
        <p:sp>
          <p:nvSpPr>
            <p:cNvPr id="51271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2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3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226" name="Line 37"/>
          <p:cNvSpPr>
            <a:spLocks noChangeShapeType="1"/>
          </p:cNvSpPr>
          <p:nvPr/>
        </p:nvSpPr>
        <p:spPr bwMode="auto">
          <a:xfrm>
            <a:off x="5461001" y="47656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7" name="Line 38"/>
          <p:cNvSpPr>
            <a:spLocks noChangeShapeType="1"/>
          </p:cNvSpPr>
          <p:nvPr/>
        </p:nvSpPr>
        <p:spPr bwMode="auto">
          <a:xfrm>
            <a:off x="5453063" y="5010151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8" name="Line 39"/>
          <p:cNvSpPr>
            <a:spLocks noChangeShapeType="1"/>
          </p:cNvSpPr>
          <p:nvPr/>
        </p:nvSpPr>
        <p:spPr bwMode="auto">
          <a:xfrm>
            <a:off x="5446713" y="524351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29" name="Line 40"/>
          <p:cNvSpPr>
            <a:spLocks noChangeShapeType="1"/>
          </p:cNvSpPr>
          <p:nvPr/>
        </p:nvSpPr>
        <p:spPr bwMode="auto">
          <a:xfrm>
            <a:off x="5449888" y="54768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30" name="Text Box 41"/>
          <p:cNvSpPr txBox="1">
            <a:spLocks noChangeArrowheads="1"/>
          </p:cNvSpPr>
          <p:nvPr/>
        </p:nvSpPr>
        <p:spPr bwMode="auto">
          <a:xfrm>
            <a:off x="7521575" y="33782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pkt4,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31" name="Text Box 42"/>
          <p:cNvSpPr txBox="1">
            <a:spLocks noChangeArrowheads="1"/>
          </p:cNvSpPr>
          <p:nvPr/>
        </p:nvSpPr>
        <p:spPr bwMode="auto">
          <a:xfrm>
            <a:off x="7540625" y="38989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receive pkt5, discard, </a:t>
            </a:r>
          </a:p>
          <a:p>
            <a:pPr algn="l">
              <a:defRPr/>
            </a:pPr>
            <a:r>
              <a:rPr lang="en-US" sz="1800">
                <a:solidFill>
                  <a:srgbClr val="000099"/>
                </a:solidFill>
              </a:rPr>
              <a:t>           (re)send ack1</a:t>
            </a:r>
          </a:p>
        </p:txBody>
      </p:sp>
      <p:sp>
        <p:nvSpPr>
          <p:cNvPr id="51232" name="Text Box 43"/>
          <p:cNvSpPr txBox="1">
            <a:spLocks noChangeArrowheads="1"/>
          </p:cNvSpPr>
          <p:nvPr/>
        </p:nvSpPr>
        <p:spPr bwMode="auto">
          <a:xfrm>
            <a:off x="7551738" y="5053014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>
                <a:solidFill>
                  <a:srgbClr val="000099"/>
                </a:solidFill>
              </a:rPr>
              <a:t>rcv pkt5, deliver, send ack5</a:t>
            </a:r>
          </a:p>
        </p:txBody>
      </p:sp>
      <p:sp>
        <p:nvSpPr>
          <p:cNvPr id="51233" name="Text Box 44"/>
          <p:cNvSpPr txBox="1">
            <a:spLocks noChangeArrowheads="1"/>
          </p:cNvSpPr>
          <p:nvPr/>
        </p:nvSpPr>
        <p:spPr bwMode="auto">
          <a:xfrm>
            <a:off x="3603625" y="38814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solidFill>
                  <a:srgbClr val="000099"/>
                </a:solidFill>
              </a:rPr>
              <a:t>ignore duplicate ACK</a:t>
            </a:r>
          </a:p>
        </p:txBody>
      </p:sp>
      <p:grpSp>
        <p:nvGrpSpPr>
          <p:cNvPr id="66593" name="Group 65"/>
          <p:cNvGrpSpPr>
            <a:grpSpLocks/>
          </p:cNvGrpSpPr>
          <p:nvPr/>
        </p:nvGrpSpPr>
        <p:grpSpPr bwMode="auto">
          <a:xfrm>
            <a:off x="1706564" y="1450975"/>
            <a:ext cx="1512887" cy="304800"/>
            <a:chOff x="115" y="914"/>
            <a:chExt cx="953" cy="192"/>
          </a:xfrm>
        </p:grpSpPr>
        <p:sp>
          <p:nvSpPr>
            <p:cNvPr id="51269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70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235" name="Text Box 59"/>
          <p:cNvSpPr txBox="1">
            <a:spLocks noChangeArrowheads="1"/>
          </p:cNvSpPr>
          <p:nvPr/>
        </p:nvSpPr>
        <p:spPr bwMode="auto">
          <a:xfrm>
            <a:off x="1663700" y="11049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66595" name="Group 67"/>
          <p:cNvGrpSpPr>
            <a:grpSpLocks/>
          </p:cNvGrpSpPr>
          <p:nvPr/>
        </p:nvGrpSpPr>
        <p:grpSpPr bwMode="auto">
          <a:xfrm>
            <a:off x="1703389" y="1736725"/>
            <a:ext cx="1512887" cy="304800"/>
            <a:chOff x="115" y="914"/>
            <a:chExt cx="953" cy="192"/>
          </a:xfrm>
        </p:grpSpPr>
        <p:sp>
          <p:nvSpPr>
            <p:cNvPr id="51267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8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6" name="Group 70"/>
          <p:cNvGrpSpPr>
            <a:grpSpLocks/>
          </p:cNvGrpSpPr>
          <p:nvPr/>
        </p:nvGrpSpPr>
        <p:grpSpPr bwMode="auto">
          <a:xfrm>
            <a:off x="1711325" y="2022475"/>
            <a:ext cx="1512888" cy="304800"/>
            <a:chOff x="115" y="914"/>
            <a:chExt cx="953" cy="192"/>
          </a:xfrm>
        </p:grpSpPr>
        <p:sp>
          <p:nvSpPr>
            <p:cNvPr id="51265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6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66597" name="Group 73"/>
          <p:cNvGrpSpPr>
            <a:grpSpLocks/>
          </p:cNvGrpSpPr>
          <p:nvPr/>
        </p:nvGrpSpPr>
        <p:grpSpPr bwMode="auto">
          <a:xfrm>
            <a:off x="1708150" y="2297113"/>
            <a:ext cx="1512888" cy="304800"/>
            <a:chOff x="115" y="914"/>
            <a:chExt cx="953" cy="192"/>
          </a:xfrm>
        </p:grpSpPr>
        <p:sp>
          <p:nvSpPr>
            <p:cNvPr id="51263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4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1239" name="Rectangle 79"/>
          <p:cNvSpPr>
            <a:spLocks noChangeArrowheads="1"/>
          </p:cNvSpPr>
          <p:nvPr/>
        </p:nvSpPr>
        <p:spPr bwMode="auto">
          <a:xfrm>
            <a:off x="1919288" y="3101975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0" name="Text Box 80"/>
          <p:cNvSpPr txBox="1">
            <a:spLocks noChangeArrowheads="1"/>
          </p:cNvSpPr>
          <p:nvPr/>
        </p:nvSpPr>
        <p:spPr bwMode="auto">
          <a:xfrm>
            <a:off x="1704975" y="306705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66600" name="Group 84"/>
          <p:cNvGrpSpPr>
            <a:grpSpLocks/>
          </p:cNvGrpSpPr>
          <p:nvPr/>
        </p:nvGrpSpPr>
        <p:grpSpPr bwMode="auto">
          <a:xfrm>
            <a:off x="1701800" y="3341688"/>
            <a:ext cx="1512888" cy="304800"/>
            <a:chOff x="112" y="2105"/>
            <a:chExt cx="953" cy="192"/>
          </a:xfrm>
        </p:grpSpPr>
        <p:sp>
          <p:nvSpPr>
            <p:cNvPr id="51261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2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1" name="Group 85"/>
          <p:cNvGrpSpPr>
            <a:grpSpLocks/>
          </p:cNvGrpSpPr>
          <p:nvPr/>
        </p:nvGrpSpPr>
        <p:grpSpPr bwMode="auto">
          <a:xfrm>
            <a:off x="1690689" y="4635500"/>
            <a:ext cx="1512887" cy="304800"/>
            <a:chOff x="112" y="2105"/>
            <a:chExt cx="953" cy="192"/>
          </a:xfrm>
        </p:grpSpPr>
        <p:sp>
          <p:nvSpPr>
            <p:cNvPr id="51259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60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2" name="Group 88"/>
          <p:cNvGrpSpPr>
            <a:grpSpLocks/>
          </p:cNvGrpSpPr>
          <p:nvPr/>
        </p:nvGrpSpPr>
        <p:grpSpPr bwMode="auto">
          <a:xfrm>
            <a:off x="1698625" y="4876800"/>
            <a:ext cx="1512888" cy="304800"/>
            <a:chOff x="112" y="2105"/>
            <a:chExt cx="953" cy="192"/>
          </a:xfrm>
        </p:grpSpPr>
        <p:sp>
          <p:nvSpPr>
            <p:cNvPr id="51257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8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3" name="Group 91"/>
          <p:cNvGrpSpPr>
            <a:grpSpLocks/>
          </p:cNvGrpSpPr>
          <p:nvPr/>
        </p:nvGrpSpPr>
        <p:grpSpPr bwMode="auto">
          <a:xfrm>
            <a:off x="1695450" y="5140325"/>
            <a:ext cx="1512888" cy="304800"/>
            <a:chOff x="112" y="2105"/>
            <a:chExt cx="953" cy="192"/>
          </a:xfrm>
        </p:grpSpPr>
        <p:sp>
          <p:nvSpPr>
            <p:cNvPr id="51255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6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604" name="Group 94"/>
          <p:cNvGrpSpPr>
            <a:grpSpLocks/>
          </p:cNvGrpSpPr>
          <p:nvPr/>
        </p:nvGrpSpPr>
        <p:grpSpPr bwMode="auto">
          <a:xfrm>
            <a:off x="1692275" y="5381625"/>
            <a:ext cx="1512888" cy="304800"/>
            <a:chOff x="112" y="2105"/>
            <a:chExt cx="953" cy="192"/>
          </a:xfrm>
        </p:grpSpPr>
        <p:sp>
          <p:nvSpPr>
            <p:cNvPr id="51253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254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pic>
        <p:nvPicPr>
          <p:cNvPr id="66605" name="Picture 9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744539"/>
            <a:ext cx="3163391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7" name="Line 98"/>
          <p:cNvSpPr>
            <a:spLocks noChangeShapeType="1"/>
          </p:cNvSpPr>
          <p:nvPr/>
        </p:nvSpPr>
        <p:spPr bwMode="auto">
          <a:xfrm flipH="1">
            <a:off x="6515101" y="3757613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8" name="Line 99"/>
          <p:cNvSpPr>
            <a:spLocks noChangeShapeType="1"/>
          </p:cNvSpPr>
          <p:nvPr/>
        </p:nvSpPr>
        <p:spPr bwMode="auto">
          <a:xfrm flipH="1">
            <a:off x="6521451" y="4067176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49" name="Line 100"/>
          <p:cNvSpPr>
            <a:spLocks noChangeShapeType="1"/>
          </p:cNvSpPr>
          <p:nvPr/>
        </p:nvSpPr>
        <p:spPr bwMode="auto">
          <a:xfrm flipH="1">
            <a:off x="6516688" y="52578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0" name="Line 101"/>
          <p:cNvSpPr>
            <a:spLocks noChangeShapeType="1"/>
          </p:cNvSpPr>
          <p:nvPr/>
        </p:nvSpPr>
        <p:spPr bwMode="auto">
          <a:xfrm flipH="1">
            <a:off x="6500813" y="5511801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1" name="Line 102"/>
          <p:cNvSpPr>
            <a:spLocks noChangeShapeType="1"/>
          </p:cNvSpPr>
          <p:nvPr/>
        </p:nvSpPr>
        <p:spPr bwMode="auto">
          <a:xfrm flipH="1">
            <a:off x="6484938" y="5754688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52" name="Line 103"/>
          <p:cNvSpPr>
            <a:spLocks noChangeShapeType="1"/>
          </p:cNvSpPr>
          <p:nvPr/>
        </p:nvSpPr>
        <p:spPr bwMode="auto">
          <a:xfrm flipH="1">
            <a:off x="6469063" y="5997576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3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4272804" cy="143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</a:rPr>
              <a:t>Selective repeat</a:t>
            </a:r>
            <a:endParaRPr lang="en-US">
              <a:ea typeface="ＭＳ Ｐゴシック" charset="0"/>
              <a:cs typeface="+mj-cs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6450" y="1466850"/>
            <a:ext cx="7562850" cy="4648200"/>
          </a:xfrm>
        </p:spPr>
        <p:txBody>
          <a:bodyPr/>
          <a:lstStyle/>
          <a:p>
            <a:r>
              <a:rPr lang="en-US" altLang="zh-CN" dirty="0" smtClean="0"/>
              <a:t>receiver </a:t>
            </a:r>
            <a:r>
              <a:rPr lang="en-US" altLang="zh-CN" i="1" dirty="0" smtClean="0"/>
              <a:t>individually</a:t>
            </a:r>
            <a:r>
              <a:rPr lang="en-US" altLang="zh-CN" dirty="0" smtClean="0"/>
              <a:t> acknowledges all correctly received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buffers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, as needed, for eventual in-order delivery to upper layer</a:t>
            </a:r>
          </a:p>
          <a:p>
            <a:r>
              <a:rPr lang="en-US" altLang="zh-CN" dirty="0" smtClean="0"/>
              <a:t>sender only resends </a:t>
            </a:r>
            <a:r>
              <a:rPr lang="en-US" altLang="zh-CN" dirty="0" err="1" smtClean="0"/>
              <a:t>pkts</a:t>
            </a:r>
            <a:r>
              <a:rPr lang="en-US" altLang="zh-CN" dirty="0" smtClean="0"/>
              <a:t> for which ACK not received</a:t>
            </a:r>
          </a:p>
          <a:p>
            <a:pPr lvl="1"/>
            <a:r>
              <a:rPr lang="en-US" altLang="zh-CN" dirty="0" smtClean="0"/>
              <a:t>sender timer for each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pkt</a:t>
            </a:r>
            <a:endParaRPr lang="en-US" altLang="zh-CN" dirty="0" smtClean="0"/>
          </a:p>
          <a:p>
            <a:r>
              <a:rPr lang="en-US" altLang="zh-CN" dirty="0" smtClean="0"/>
              <a:t>sender window</a:t>
            </a:r>
          </a:p>
          <a:p>
            <a:pPr lvl="1"/>
            <a:r>
              <a:rPr lang="en-US" altLang="zh-CN" i="1" dirty="0" smtClean="0"/>
              <a:t>N</a:t>
            </a:r>
            <a:r>
              <a:rPr lang="en-US" altLang="zh-CN" dirty="0" smtClean="0"/>
              <a:t> consecutive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</a:t>
            </a:r>
            <a:r>
              <a:rPr lang="en-US" altLang="ja-JP" dirty="0" smtClean="0"/>
              <a:t>'s</a:t>
            </a:r>
          </a:p>
          <a:p>
            <a:pPr lvl="1"/>
            <a:r>
              <a:rPr lang="en-US" altLang="zh-CN" dirty="0" smtClean="0"/>
              <a:t>limits </a:t>
            </a:r>
            <a:r>
              <a:rPr lang="en-US" altLang="zh-CN" dirty="0" err="1" smtClean="0"/>
              <a:t>seq</a:t>
            </a:r>
            <a:r>
              <a:rPr lang="en-US" altLang="zh-CN" dirty="0" smtClean="0"/>
              <a:t> #s of sent, </a:t>
            </a:r>
            <a:r>
              <a:rPr lang="en-US" altLang="zh-CN" dirty="0" err="1" smtClean="0"/>
              <a:t>unACKed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pkts</a:t>
            </a:r>
            <a:endParaRPr lang="en-US" altLang="zh-CN" dirty="0" smtClean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1" y="182564"/>
            <a:ext cx="8822753" cy="898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Selective repeat: sender, receiver windows</a:t>
            </a:r>
            <a:endParaRPr lang="en-US" dirty="0">
              <a:ea typeface="ＭＳ Ｐゴシック" charset="0"/>
              <a:cs typeface="+mj-cs"/>
            </a:endParaRPr>
          </a:p>
        </p:txBody>
      </p:sp>
      <p:pic>
        <p:nvPicPr>
          <p:cNvPr id="68612" name="Picture 3" descr="sr_seqn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1404939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Rectangle 4"/>
          <p:cNvSpPr>
            <a:spLocks noChangeArrowheads="1"/>
          </p:cNvSpPr>
          <p:nvPr/>
        </p:nvSpPr>
        <p:spPr bwMode="auto">
          <a:xfrm>
            <a:off x="2917825" y="1917701"/>
            <a:ext cx="2141538" cy="614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3552826" y="4516439"/>
            <a:ext cx="2130425" cy="579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Tahoma" charset="0"/>
              <a:ea typeface="ＭＳ Ｐゴシック" charset="0"/>
            </a:endParaRPr>
          </a:p>
        </p:txBody>
      </p:sp>
      <p:pic>
        <p:nvPicPr>
          <p:cNvPr id="68615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822325"/>
            <a:ext cx="8660257" cy="158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5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898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71675" y="24765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Selective repeat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data from above: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</a:rPr>
              <a:t>if next available seq # in window, send pkt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CC0000"/>
                </a:solidFill>
                <a:ea typeface="ＭＳ Ｐゴシック" charset="0"/>
                <a:cs typeface="+mn-cs"/>
              </a:rPr>
              <a:t>timeout(n):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</a:rPr>
              <a:t>resend pkt n, restart timer</a:t>
            </a:r>
          </a:p>
          <a:p>
            <a:pPr>
              <a:buFont typeface="Wingdings" charset="0"/>
              <a:buNone/>
              <a:defRPr/>
            </a:pPr>
            <a:r>
              <a:rPr lang="en-US" sz="2400">
                <a:solidFill>
                  <a:srgbClr val="CC0000"/>
                </a:solidFill>
                <a:ea typeface="ＭＳ Ｐゴシック" charset="0"/>
              </a:rPr>
              <a:t>ACK(n)</a:t>
            </a:r>
            <a:r>
              <a:rPr lang="en-US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sz="2400">
                <a:ea typeface="ＭＳ Ｐゴシック" charset="0"/>
              </a:rPr>
              <a:t>in </a:t>
            </a:r>
            <a:r>
              <a:rPr lang="en-US" sz="1800">
                <a:ea typeface="ＭＳ Ｐゴシック" charset="0"/>
              </a:rPr>
              <a:t>[sendbase,sendbase+N]:</a:t>
            </a:r>
            <a:endParaRPr lang="en-US" sz="2400">
              <a:ea typeface="ＭＳ Ｐゴシック" charset="0"/>
            </a:endParaRP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</a:rPr>
              <a:t>mark pkt n as received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>
                <a:ea typeface="ＭＳ Ｐゴシック" charset="0"/>
              </a:rPr>
              <a:t>if n smallest unACKed pkt, advance window base to next unACKed seq # </a:t>
            </a:r>
            <a:endParaRPr lang="en-US">
              <a:ea typeface="ＭＳ Ｐゴシック" charset="0"/>
              <a:cs typeface="+mn-cs"/>
            </a:endParaRPr>
          </a:p>
          <a:p>
            <a:pPr>
              <a:buFont typeface="Wingdings" charset="2"/>
              <a:buChar char="§"/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54279" name="Rectangle 4"/>
          <p:cNvSpPr>
            <a:spLocks noChangeArrowheads="1"/>
          </p:cNvSpPr>
          <p:nvPr/>
        </p:nvSpPr>
        <p:spPr bwMode="auto">
          <a:xfrm>
            <a:off x="623393" y="1457325"/>
            <a:ext cx="5234484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9639" name="Group 5"/>
          <p:cNvGrpSpPr>
            <a:grpSpLocks/>
          </p:cNvGrpSpPr>
          <p:nvPr/>
        </p:nvGrpSpPr>
        <p:grpSpPr bwMode="auto">
          <a:xfrm>
            <a:off x="2222501" y="1155701"/>
            <a:ext cx="1160463" cy="519113"/>
            <a:chOff x="1100" y="3896"/>
            <a:chExt cx="731" cy="327"/>
          </a:xfrm>
        </p:grpSpPr>
        <p:sp>
          <p:nvSpPr>
            <p:cNvPr id="54286" name="Rectangle 6"/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287" name="Text Box 7"/>
            <p:cNvSpPr txBox="1">
              <a:spLocks noChangeArrowheads="1"/>
            </p:cNvSpPr>
            <p:nvPr/>
          </p:nvSpPr>
          <p:spPr bwMode="auto">
            <a:xfrm>
              <a:off x="1100" y="3896"/>
              <a:ext cx="731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Gill Sans MT" charset="0"/>
                </a:rPr>
                <a:t>sender</a:t>
              </a:r>
            </a:p>
          </p:txBody>
        </p:sp>
      </p:grpSp>
      <p:sp>
        <p:nvSpPr>
          <p:cNvPr id="54281" name="Rectangle 8"/>
          <p:cNvSpPr>
            <a:spLocks noChangeArrowheads="1"/>
          </p:cNvSpPr>
          <p:nvPr/>
        </p:nvSpPr>
        <p:spPr bwMode="auto">
          <a:xfrm>
            <a:off x="6524625" y="1581150"/>
            <a:ext cx="3810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</a:t>
            </a:r>
            <a:r>
              <a:rPr lang="en-US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rcvbase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, rcvbase+N-1]</a:t>
            </a:r>
            <a:endParaRPr lang="en-US" sz="2800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send ACK(n)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out-of-order: buffer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in-order: deliver (also deliver buffered, in-order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pkts</a:t>
            </a:r>
            <a:r>
              <a:rPr lang="en-US" sz="2400" dirty="0">
                <a:latin typeface="Gill Sans MT" charset="0"/>
                <a:ea typeface="ＭＳ Ｐゴシック" charset="0"/>
              </a:rPr>
              <a:t>), advance window to next not-yet-received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pkt</a:t>
            </a: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 err="1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pkt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 n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[rcvbase-N,rcvbase-1]</a:t>
            </a:r>
            <a:endParaRPr lang="en-US" sz="2800" dirty="0">
              <a:solidFill>
                <a:srgbClr val="CC0000"/>
              </a:solidFill>
              <a:latin typeface="Gill Sans MT" charset="0"/>
              <a:ea typeface="ＭＳ Ｐゴシック" charset="0"/>
            </a:endParaRP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ACK(n)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otherwise: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ea typeface="ＭＳ Ｐゴシック" charset="0"/>
              </a:rPr>
              <a:t> </a:t>
            </a:r>
          </a:p>
          <a:p>
            <a:pPr marL="29210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ignore </a:t>
            </a:r>
            <a:endParaRPr lang="en-US" sz="28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</a:endParaRPr>
          </a:p>
        </p:txBody>
      </p: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6486526" y="1438275"/>
            <a:ext cx="3838575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69642" name="Group 10"/>
          <p:cNvGrpSpPr>
            <a:grpSpLocks/>
          </p:cNvGrpSpPr>
          <p:nvPr/>
        </p:nvGrpSpPr>
        <p:grpSpPr bwMode="auto">
          <a:xfrm>
            <a:off x="6710363" y="1127126"/>
            <a:ext cx="1365250" cy="519113"/>
            <a:chOff x="3339" y="158"/>
            <a:chExt cx="860" cy="327"/>
          </a:xfrm>
        </p:grpSpPr>
        <p:sp>
          <p:nvSpPr>
            <p:cNvPr id="54284" name="Rectangle 11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4285" name="Text Box 12"/>
            <p:cNvSpPr txBox="1">
              <a:spLocks noChangeArrowheads="1"/>
            </p:cNvSpPr>
            <p:nvPr/>
          </p:nvSpPr>
          <p:spPr bwMode="auto">
            <a:xfrm>
              <a:off x="3339" y="158"/>
              <a:ext cx="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800">
                  <a:solidFill>
                    <a:srgbClr val="000099"/>
                  </a:solidFill>
                  <a:latin typeface="Gill Sans MT" charset="0"/>
                </a:rPr>
                <a:t>receiver</a:t>
              </a:r>
            </a:p>
          </p:txBody>
        </p:sp>
      </p:grp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9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9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1" y="806450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198438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</a:rPr>
              <a:t>Selective repeat in action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4189414" y="1490663"/>
            <a:ext cx="1246187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send  pkt0</a:t>
            </a:r>
          </a:p>
          <a:p>
            <a:pPr algn="r">
              <a:defRPr/>
            </a:pPr>
            <a:r>
              <a:rPr lang="en-US" sz="1800"/>
              <a:t>send  pkt1</a:t>
            </a:r>
          </a:p>
          <a:p>
            <a:pPr algn="r">
              <a:defRPr/>
            </a:pPr>
            <a:r>
              <a:rPr lang="en-US" sz="1800"/>
              <a:t>send  pkt2</a:t>
            </a:r>
          </a:p>
          <a:p>
            <a:pPr algn="r">
              <a:defRPr/>
            </a:pPr>
            <a:r>
              <a:rPr lang="en-US" sz="1800"/>
              <a:t>send  pkt3</a:t>
            </a:r>
          </a:p>
          <a:p>
            <a:pPr algn="r">
              <a:defRPr/>
            </a:pPr>
            <a:r>
              <a:rPr lang="en-US" sz="1800"/>
              <a:t>(wait)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4510089" y="1119189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7540626" y="1138239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55305" name="Line 7"/>
          <p:cNvSpPr>
            <a:spLocks noChangeShapeType="1"/>
          </p:cNvSpPr>
          <p:nvPr/>
        </p:nvSpPr>
        <p:spPr bwMode="auto">
          <a:xfrm>
            <a:off x="7615238" y="1736726"/>
            <a:ext cx="11112" cy="453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7558089" y="1931988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pkt0, send ack0</a:t>
            </a:r>
          </a:p>
          <a:p>
            <a:pPr algn="l">
              <a:defRPr/>
            </a:pPr>
            <a:r>
              <a:rPr lang="en-US" sz="1800"/>
              <a:t>receive pkt1, send ack1</a:t>
            </a:r>
          </a:p>
          <a:p>
            <a:pPr algn="l">
              <a:defRPr/>
            </a:pPr>
            <a:r>
              <a:rPr lang="en-US" sz="1800"/>
              <a:t> </a:t>
            </a:r>
          </a:p>
          <a:p>
            <a:pPr algn="l">
              <a:defRPr/>
            </a:pPr>
            <a:r>
              <a:rPr lang="en-US" sz="1800"/>
              <a:t>receive pkt3, buffer, </a:t>
            </a:r>
          </a:p>
          <a:p>
            <a:pPr algn="l">
              <a:defRPr/>
            </a:pPr>
            <a:r>
              <a:rPr lang="en-US" sz="1800"/>
              <a:t>           send ack3</a:t>
            </a: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3333750" y="3094039"/>
            <a:ext cx="21542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/>
              <a:t>rcv ack0, send pkt4</a:t>
            </a:r>
          </a:p>
          <a:p>
            <a:pPr algn="r">
              <a:defRPr/>
            </a:pPr>
            <a:r>
              <a:rPr lang="en-US" sz="1800"/>
              <a:t>rcv ack1, send pkt5</a:t>
            </a:r>
          </a:p>
          <a:p>
            <a:pPr algn="r">
              <a:defRPr/>
            </a:pPr>
            <a:endParaRPr lang="en-US" sz="1800"/>
          </a:p>
        </p:txBody>
      </p:sp>
      <p:pic>
        <p:nvPicPr>
          <p:cNvPr id="70667" name="Picture 10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4241801"/>
            <a:ext cx="436562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3868739" y="4457700"/>
            <a:ext cx="1538287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>
                <a:solidFill>
                  <a:srgbClr val="FF0000"/>
                </a:solidFill>
              </a:rPr>
              <a:t>pkt 2 timeout</a:t>
            </a: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4194175" y="4672014"/>
            <a:ext cx="124618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/>
              <a:t>send  pkt2</a:t>
            </a:r>
          </a:p>
        </p:txBody>
      </p:sp>
      <p:sp>
        <p:nvSpPr>
          <p:cNvPr id="55311" name="Line 14"/>
          <p:cNvSpPr>
            <a:spLocks noChangeShapeType="1"/>
          </p:cNvSpPr>
          <p:nvPr/>
        </p:nvSpPr>
        <p:spPr bwMode="auto">
          <a:xfrm>
            <a:off x="5480050" y="1684338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2" name="Line 15"/>
          <p:cNvSpPr>
            <a:spLocks noChangeShapeType="1"/>
          </p:cNvSpPr>
          <p:nvPr/>
        </p:nvSpPr>
        <p:spPr bwMode="auto">
          <a:xfrm>
            <a:off x="5478463" y="1958976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3" name="Line 16"/>
          <p:cNvSpPr>
            <a:spLocks noChangeShapeType="1"/>
          </p:cNvSpPr>
          <p:nvPr/>
        </p:nvSpPr>
        <p:spPr bwMode="auto">
          <a:xfrm>
            <a:off x="5494338" y="2222501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4" name="Line 17"/>
          <p:cNvSpPr>
            <a:spLocks noChangeShapeType="1"/>
          </p:cNvSpPr>
          <p:nvPr/>
        </p:nvSpPr>
        <p:spPr bwMode="auto">
          <a:xfrm>
            <a:off x="5500688" y="2508251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5" name="Line 18"/>
          <p:cNvSpPr>
            <a:spLocks noChangeShapeType="1"/>
          </p:cNvSpPr>
          <p:nvPr/>
        </p:nvSpPr>
        <p:spPr bwMode="auto">
          <a:xfrm flipH="1">
            <a:off x="5486400" y="2208213"/>
            <a:ext cx="2014538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6" name="Text Box 19"/>
          <p:cNvSpPr txBox="1">
            <a:spLocks noChangeArrowheads="1"/>
          </p:cNvSpPr>
          <p:nvPr/>
        </p:nvSpPr>
        <p:spPr bwMode="auto">
          <a:xfrm>
            <a:off x="6256338" y="2257426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317" name="Text Box 20"/>
          <p:cNvSpPr txBox="1">
            <a:spLocks noChangeArrowheads="1"/>
          </p:cNvSpPr>
          <p:nvPr/>
        </p:nvSpPr>
        <p:spPr bwMode="auto">
          <a:xfrm>
            <a:off x="6415089" y="2278063"/>
            <a:ext cx="522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55318" name="Line 21"/>
          <p:cNvSpPr>
            <a:spLocks noChangeShapeType="1"/>
          </p:cNvSpPr>
          <p:nvPr/>
        </p:nvSpPr>
        <p:spPr bwMode="auto">
          <a:xfrm flipH="1">
            <a:off x="5483225" y="2493964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19" name="Line 22"/>
          <p:cNvSpPr>
            <a:spLocks noChangeShapeType="1"/>
          </p:cNvSpPr>
          <p:nvPr/>
        </p:nvSpPr>
        <p:spPr bwMode="auto">
          <a:xfrm>
            <a:off x="5486401" y="3330576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0" name="Line 23"/>
          <p:cNvSpPr>
            <a:spLocks noChangeShapeType="1"/>
          </p:cNvSpPr>
          <p:nvPr/>
        </p:nvSpPr>
        <p:spPr bwMode="auto">
          <a:xfrm>
            <a:off x="5518150" y="3649663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1" name="Line 24"/>
          <p:cNvSpPr>
            <a:spLocks noChangeShapeType="1"/>
          </p:cNvSpPr>
          <p:nvPr/>
        </p:nvSpPr>
        <p:spPr bwMode="auto">
          <a:xfrm flipH="1">
            <a:off x="5514975" y="3024189"/>
            <a:ext cx="2014538" cy="11001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5375275" y="2212976"/>
            <a:ext cx="103188" cy="2462213"/>
            <a:chOff x="3651" y="1878"/>
            <a:chExt cx="78" cy="963"/>
          </a:xfrm>
        </p:grpSpPr>
        <p:sp>
          <p:nvSpPr>
            <p:cNvPr id="55365" name="Line 26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6" name="Line 27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7" name="Line 28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5323" name="Line 29"/>
          <p:cNvSpPr>
            <a:spLocks noChangeShapeType="1"/>
          </p:cNvSpPr>
          <p:nvPr/>
        </p:nvSpPr>
        <p:spPr bwMode="auto">
          <a:xfrm>
            <a:off x="5516563" y="4843463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24" name="Text Box 33"/>
          <p:cNvSpPr txBox="1">
            <a:spLocks noChangeArrowheads="1"/>
          </p:cNvSpPr>
          <p:nvPr/>
        </p:nvSpPr>
        <p:spPr bwMode="auto">
          <a:xfrm>
            <a:off x="7554914" y="34559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pkt4, buffer, </a:t>
            </a:r>
          </a:p>
          <a:p>
            <a:pPr algn="l">
              <a:defRPr/>
            </a:pPr>
            <a:r>
              <a:rPr lang="en-US" sz="1800"/>
              <a:t>           send ack4</a:t>
            </a:r>
          </a:p>
        </p:txBody>
      </p:sp>
      <p:sp>
        <p:nvSpPr>
          <p:cNvPr id="55325" name="Text Box 34"/>
          <p:cNvSpPr txBox="1">
            <a:spLocks noChangeArrowheads="1"/>
          </p:cNvSpPr>
          <p:nvPr/>
        </p:nvSpPr>
        <p:spPr bwMode="auto">
          <a:xfrm>
            <a:off x="7573964" y="3976688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/>
              <a:t>receive pkt5, buffer, </a:t>
            </a:r>
          </a:p>
          <a:p>
            <a:pPr algn="l">
              <a:defRPr/>
            </a:pPr>
            <a:r>
              <a:rPr lang="en-US" sz="1800"/>
              <a:t>           send ack5</a:t>
            </a:r>
          </a:p>
        </p:txBody>
      </p:sp>
      <p:sp>
        <p:nvSpPr>
          <p:cNvPr id="55326" name="Text Box 35"/>
          <p:cNvSpPr txBox="1">
            <a:spLocks noChangeArrowheads="1"/>
          </p:cNvSpPr>
          <p:nvPr/>
        </p:nvSpPr>
        <p:spPr bwMode="auto">
          <a:xfrm>
            <a:off x="7585075" y="5130801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/>
              <a:t>rcv pkt2; deliver pkt2,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/>
              <a:t>pkt3, pkt4, pkt5; send ack2</a:t>
            </a:r>
          </a:p>
        </p:txBody>
      </p:sp>
      <p:sp>
        <p:nvSpPr>
          <p:cNvPr id="55327" name="Text Box 36"/>
          <p:cNvSpPr txBox="1">
            <a:spLocks noChangeArrowheads="1"/>
          </p:cNvSpPr>
          <p:nvPr/>
        </p:nvSpPr>
        <p:spPr bwMode="auto">
          <a:xfrm>
            <a:off x="3698876" y="3959225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record ack3 arrived</a:t>
            </a:r>
          </a:p>
        </p:txBody>
      </p:sp>
      <p:grpSp>
        <p:nvGrpSpPr>
          <p:cNvPr id="70687" name="Group 37"/>
          <p:cNvGrpSpPr>
            <a:grpSpLocks/>
          </p:cNvGrpSpPr>
          <p:nvPr/>
        </p:nvGrpSpPr>
        <p:grpSpPr bwMode="auto">
          <a:xfrm>
            <a:off x="1739900" y="1528763"/>
            <a:ext cx="1512888" cy="304800"/>
            <a:chOff x="115" y="914"/>
            <a:chExt cx="953" cy="192"/>
          </a:xfrm>
        </p:grpSpPr>
        <p:sp>
          <p:nvSpPr>
            <p:cNvPr id="55363" name="Rectangle 3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4" name="Text Box 3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329" name="Text Box 40"/>
          <p:cNvSpPr txBox="1">
            <a:spLocks noChangeArrowheads="1"/>
          </p:cNvSpPr>
          <p:nvPr/>
        </p:nvSpPr>
        <p:spPr bwMode="auto">
          <a:xfrm>
            <a:off x="1697038" y="1182688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>
                <a:solidFill>
                  <a:srgbClr val="000099"/>
                </a:solidFill>
              </a:rPr>
              <a:t>sender window (N=4)</a:t>
            </a:r>
          </a:p>
        </p:txBody>
      </p:sp>
      <p:sp>
        <p:nvSpPr>
          <p:cNvPr id="55330" name="Rectangle 41"/>
          <p:cNvSpPr>
            <a:spLocks noChangeArrowheads="1"/>
          </p:cNvSpPr>
          <p:nvPr/>
        </p:nvSpPr>
        <p:spPr bwMode="auto">
          <a:xfrm>
            <a:off x="1811339" y="2692400"/>
            <a:ext cx="606425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70690" name="Group 42"/>
          <p:cNvGrpSpPr>
            <a:grpSpLocks/>
          </p:cNvGrpSpPr>
          <p:nvPr/>
        </p:nvGrpSpPr>
        <p:grpSpPr bwMode="auto">
          <a:xfrm>
            <a:off x="1736725" y="1814513"/>
            <a:ext cx="1512888" cy="304800"/>
            <a:chOff x="115" y="914"/>
            <a:chExt cx="953" cy="192"/>
          </a:xfrm>
        </p:grpSpPr>
        <p:sp>
          <p:nvSpPr>
            <p:cNvPr id="55361" name="Rectangle 43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2" name="Text Box 44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1" name="Group 45"/>
          <p:cNvGrpSpPr>
            <a:grpSpLocks/>
          </p:cNvGrpSpPr>
          <p:nvPr/>
        </p:nvGrpSpPr>
        <p:grpSpPr bwMode="auto">
          <a:xfrm>
            <a:off x="1744664" y="2100263"/>
            <a:ext cx="1512887" cy="304800"/>
            <a:chOff x="115" y="914"/>
            <a:chExt cx="953" cy="192"/>
          </a:xfrm>
        </p:grpSpPr>
        <p:sp>
          <p:nvSpPr>
            <p:cNvPr id="55359" name="Rectangle 46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60" name="Text Box 47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70692" name="Group 48"/>
          <p:cNvGrpSpPr>
            <a:grpSpLocks/>
          </p:cNvGrpSpPr>
          <p:nvPr/>
        </p:nvGrpSpPr>
        <p:grpSpPr bwMode="auto">
          <a:xfrm>
            <a:off x="1741489" y="2374900"/>
            <a:ext cx="1512887" cy="304800"/>
            <a:chOff x="115" y="914"/>
            <a:chExt cx="953" cy="192"/>
          </a:xfrm>
        </p:grpSpPr>
        <p:sp>
          <p:nvSpPr>
            <p:cNvPr id="55357" name="Rectangle 49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8" name="Text Box 50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>
                  <a:latin typeface="Arial" charset="0"/>
                </a:rPr>
                <a:t>4 5 6 7 8 </a:t>
              </a:r>
            </a:p>
          </p:txBody>
        </p:sp>
      </p:grp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1952625" y="3179763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35" name="Text Box 52"/>
          <p:cNvSpPr txBox="1">
            <a:spLocks noChangeArrowheads="1"/>
          </p:cNvSpPr>
          <p:nvPr/>
        </p:nvSpPr>
        <p:spPr bwMode="auto">
          <a:xfrm>
            <a:off x="1738314" y="3144838"/>
            <a:ext cx="15128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>
                <a:latin typeface="Arial" charset="0"/>
              </a:rPr>
              <a:t>0 </a:t>
            </a:r>
            <a:r>
              <a:rPr lang="en-US" sz="140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>
                <a:latin typeface="Arial" charset="0"/>
              </a:rPr>
              <a:t> 5 6 7 8 </a:t>
            </a:r>
          </a:p>
        </p:txBody>
      </p:sp>
      <p:grpSp>
        <p:nvGrpSpPr>
          <p:cNvPr id="70695" name="Group 53"/>
          <p:cNvGrpSpPr>
            <a:grpSpLocks/>
          </p:cNvGrpSpPr>
          <p:nvPr/>
        </p:nvGrpSpPr>
        <p:grpSpPr bwMode="auto">
          <a:xfrm>
            <a:off x="1735139" y="3419475"/>
            <a:ext cx="1512887" cy="304800"/>
            <a:chOff x="112" y="2105"/>
            <a:chExt cx="953" cy="192"/>
          </a:xfrm>
        </p:grpSpPr>
        <p:sp>
          <p:nvSpPr>
            <p:cNvPr id="55355" name="Rectangle 54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6" name="Text Box 55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6" name="Group 56"/>
          <p:cNvGrpSpPr>
            <a:grpSpLocks/>
          </p:cNvGrpSpPr>
          <p:nvPr/>
        </p:nvGrpSpPr>
        <p:grpSpPr bwMode="auto">
          <a:xfrm>
            <a:off x="1724025" y="4713288"/>
            <a:ext cx="1512888" cy="304800"/>
            <a:chOff x="112" y="2105"/>
            <a:chExt cx="953" cy="192"/>
          </a:xfrm>
        </p:grpSpPr>
        <p:sp>
          <p:nvSpPr>
            <p:cNvPr id="55353" name="Rectangle 57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4" name="Text Box 58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7" name="Group 59"/>
          <p:cNvGrpSpPr>
            <a:grpSpLocks/>
          </p:cNvGrpSpPr>
          <p:nvPr/>
        </p:nvGrpSpPr>
        <p:grpSpPr bwMode="auto">
          <a:xfrm>
            <a:off x="1731964" y="4954588"/>
            <a:ext cx="1512887" cy="304800"/>
            <a:chOff x="112" y="2105"/>
            <a:chExt cx="953" cy="192"/>
          </a:xfrm>
        </p:grpSpPr>
        <p:sp>
          <p:nvSpPr>
            <p:cNvPr id="55351" name="Rectangle 60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2" name="Text Box 61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8" name="Group 62"/>
          <p:cNvGrpSpPr>
            <a:grpSpLocks/>
          </p:cNvGrpSpPr>
          <p:nvPr/>
        </p:nvGrpSpPr>
        <p:grpSpPr bwMode="auto">
          <a:xfrm>
            <a:off x="1728789" y="5218113"/>
            <a:ext cx="1512887" cy="304800"/>
            <a:chOff x="112" y="2105"/>
            <a:chExt cx="953" cy="192"/>
          </a:xfrm>
        </p:grpSpPr>
        <p:sp>
          <p:nvSpPr>
            <p:cNvPr id="55349" name="Rectangle 63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50" name="Text Box 64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grpSp>
        <p:nvGrpSpPr>
          <p:cNvPr id="70699" name="Group 65"/>
          <p:cNvGrpSpPr>
            <a:grpSpLocks/>
          </p:cNvGrpSpPr>
          <p:nvPr/>
        </p:nvGrpSpPr>
        <p:grpSpPr bwMode="auto">
          <a:xfrm>
            <a:off x="1725614" y="5459413"/>
            <a:ext cx="1512887" cy="304800"/>
            <a:chOff x="112" y="2105"/>
            <a:chExt cx="953" cy="192"/>
          </a:xfrm>
        </p:grpSpPr>
        <p:sp>
          <p:nvSpPr>
            <p:cNvPr id="55347" name="Rectangle 6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5348" name="Text Box 6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>
                  <a:latin typeface="Arial" charset="0"/>
                </a:rPr>
                <a:t>0 1</a:t>
              </a:r>
              <a:r>
                <a:rPr lang="en-US" sz="140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>
                  <a:latin typeface="Arial" charset="0"/>
                </a:rPr>
                <a:t> 6 7 8 </a:t>
              </a:r>
            </a:p>
          </p:txBody>
        </p:sp>
      </p:grpSp>
      <p:sp>
        <p:nvSpPr>
          <p:cNvPr id="55341" name="Line 88"/>
          <p:cNvSpPr>
            <a:spLocks noChangeShapeType="1"/>
          </p:cNvSpPr>
          <p:nvPr/>
        </p:nvSpPr>
        <p:spPr bwMode="auto">
          <a:xfrm flipH="1">
            <a:off x="5489575" y="3833813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2" name="Line 89"/>
          <p:cNvSpPr>
            <a:spLocks noChangeShapeType="1"/>
          </p:cNvSpPr>
          <p:nvPr/>
        </p:nvSpPr>
        <p:spPr bwMode="auto">
          <a:xfrm flipH="1">
            <a:off x="5541963" y="4141788"/>
            <a:ext cx="2070100" cy="13446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3" name="Text Box 90"/>
          <p:cNvSpPr txBox="1">
            <a:spLocks noChangeArrowheads="1"/>
          </p:cNvSpPr>
          <p:nvPr/>
        </p:nvSpPr>
        <p:spPr bwMode="auto">
          <a:xfrm>
            <a:off x="3814764" y="5003800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/>
              <a:t>record ack4 arrived</a:t>
            </a:r>
          </a:p>
        </p:txBody>
      </p:sp>
      <p:sp>
        <p:nvSpPr>
          <p:cNvPr id="55344" name="Text Box 91"/>
          <p:cNvSpPr txBox="1">
            <a:spLocks noChangeArrowheads="1"/>
          </p:cNvSpPr>
          <p:nvPr/>
        </p:nvSpPr>
        <p:spPr bwMode="auto">
          <a:xfrm>
            <a:off x="3833814" y="5300663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/>
              <a:t>record ack5 arrived</a:t>
            </a:r>
          </a:p>
        </p:txBody>
      </p:sp>
      <p:sp>
        <p:nvSpPr>
          <p:cNvPr id="55345" name="Line 92"/>
          <p:cNvSpPr>
            <a:spLocks noChangeShapeType="1"/>
          </p:cNvSpPr>
          <p:nvPr/>
        </p:nvSpPr>
        <p:spPr bwMode="auto">
          <a:xfrm flipH="1">
            <a:off x="6653214" y="5353051"/>
            <a:ext cx="922337" cy="5746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346" name="Text Box 93"/>
          <p:cNvSpPr txBox="1">
            <a:spLocks noChangeArrowheads="1"/>
          </p:cNvSpPr>
          <p:nvPr/>
        </p:nvSpPr>
        <p:spPr bwMode="auto">
          <a:xfrm>
            <a:off x="3908425" y="5861050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/>
              <a:t>Q: what happens when ack2 arrives?</a:t>
            </a:r>
          </a:p>
        </p:txBody>
      </p:sp>
      <p:sp>
        <p:nvSpPr>
          <p:cNvPr id="72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11320" y="114302"/>
            <a:ext cx="4144783" cy="1143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3600" dirty="0">
                <a:ea typeface="ＭＳ Ｐゴシック" charset="0"/>
              </a:rPr>
              <a:t>Selective repeat:</a:t>
            </a:r>
            <a:br>
              <a:rPr lang="en-US" sz="3600" dirty="0">
                <a:ea typeface="ＭＳ Ｐゴシック" charset="0"/>
              </a:rPr>
            </a:br>
            <a:r>
              <a:rPr lang="en-US" sz="3600" dirty="0">
                <a:ea typeface="ＭＳ Ｐゴシック" charset="0"/>
              </a:rPr>
              <a:t>dilemma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925" y="1524000"/>
            <a:ext cx="3276600" cy="3530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/>
              <a:t>example: </a:t>
            </a:r>
          </a:p>
          <a:p>
            <a:pPr>
              <a:lnSpc>
                <a:spcPct val="80000"/>
              </a:lnSpc>
            </a:pPr>
            <a:r>
              <a:rPr lang="en-US" altLang="zh-CN" sz="2400" dirty="0" err="1"/>
              <a:t>seq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#</a:t>
            </a:r>
            <a:r>
              <a:rPr lang="en-US" altLang="ja-JP" sz="2400" dirty="0" smtClean="0"/>
              <a:t>'s</a:t>
            </a:r>
            <a:r>
              <a:rPr lang="en-US" altLang="ja-JP" sz="2400" dirty="0"/>
              <a:t>: 0, 1, 2, 3</a:t>
            </a:r>
          </a:p>
          <a:p>
            <a:pPr>
              <a:lnSpc>
                <a:spcPct val="80000"/>
              </a:lnSpc>
            </a:pPr>
            <a:r>
              <a:rPr lang="en-US" altLang="zh-CN" sz="2400" dirty="0"/>
              <a:t>window size=3</a:t>
            </a:r>
            <a:endParaRPr lang="en-US" altLang="zh-CN" dirty="0" smtClean="0"/>
          </a:p>
        </p:txBody>
      </p:sp>
      <p:sp>
        <p:nvSpPr>
          <p:cNvPr id="56326" name="Text Box 40"/>
          <p:cNvSpPr txBox="1">
            <a:spLocks noChangeArrowheads="1"/>
          </p:cNvSpPr>
          <p:nvPr/>
        </p:nvSpPr>
        <p:spPr bwMode="auto">
          <a:xfrm>
            <a:off x="8618539" y="195263"/>
            <a:ext cx="14695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receiver window</a:t>
            </a:r>
          </a:p>
          <a:p>
            <a:pPr algn="l">
              <a:defRPr/>
            </a:pPr>
            <a:r>
              <a:rPr lang="en-US" sz="1400"/>
              <a:t>(after receipt)</a:t>
            </a:r>
          </a:p>
        </p:txBody>
      </p:sp>
      <p:sp>
        <p:nvSpPr>
          <p:cNvPr id="56327" name="Text Box 41"/>
          <p:cNvSpPr txBox="1">
            <a:spLocks noChangeArrowheads="1"/>
          </p:cNvSpPr>
          <p:nvPr/>
        </p:nvSpPr>
        <p:spPr bwMode="auto">
          <a:xfrm>
            <a:off x="5857875" y="198438"/>
            <a:ext cx="137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/>
              <a:t>sender window</a:t>
            </a:r>
          </a:p>
          <a:p>
            <a:pPr algn="l">
              <a:defRPr/>
            </a:pPr>
            <a:r>
              <a:rPr lang="en-US" sz="1400"/>
              <a:t>(after receipt)</a:t>
            </a:r>
          </a:p>
        </p:txBody>
      </p:sp>
      <p:sp>
        <p:nvSpPr>
          <p:cNvPr id="56328" name="Line 58"/>
          <p:cNvSpPr>
            <a:spLocks noChangeShapeType="1"/>
          </p:cNvSpPr>
          <p:nvPr/>
        </p:nvSpPr>
        <p:spPr bwMode="auto">
          <a:xfrm>
            <a:off x="5943601" y="688975"/>
            <a:ext cx="1109663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6329" name="Line 59"/>
          <p:cNvSpPr>
            <a:spLocks noChangeShapeType="1"/>
          </p:cNvSpPr>
          <p:nvPr/>
        </p:nvSpPr>
        <p:spPr bwMode="auto">
          <a:xfrm>
            <a:off x="8724901" y="688975"/>
            <a:ext cx="1109663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73889" name="Group 129"/>
          <p:cNvGrpSpPr>
            <a:grpSpLocks/>
          </p:cNvGrpSpPr>
          <p:nvPr/>
        </p:nvGrpSpPr>
        <p:grpSpPr bwMode="auto">
          <a:xfrm>
            <a:off x="5962651" y="4025900"/>
            <a:ext cx="4276725" cy="2363788"/>
            <a:chOff x="2796" y="2536"/>
            <a:chExt cx="2694" cy="1489"/>
          </a:xfrm>
        </p:grpSpPr>
        <p:grpSp>
          <p:nvGrpSpPr>
            <p:cNvPr id="71733" name="Group 8"/>
            <p:cNvGrpSpPr>
              <a:grpSpLocks/>
            </p:cNvGrpSpPr>
            <p:nvPr/>
          </p:nvGrpSpPr>
          <p:grpSpPr bwMode="auto">
            <a:xfrm>
              <a:off x="2808" y="2584"/>
              <a:ext cx="649" cy="173"/>
              <a:chOff x="1895" y="3931"/>
              <a:chExt cx="649" cy="173"/>
            </a:xfrm>
          </p:grpSpPr>
          <p:sp>
            <p:nvSpPr>
              <p:cNvPr id="56408" name="Rectangle 7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9" name="Text Box 6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734" name="Group 9"/>
            <p:cNvGrpSpPr>
              <a:grpSpLocks/>
            </p:cNvGrpSpPr>
            <p:nvPr/>
          </p:nvGrpSpPr>
          <p:grpSpPr bwMode="auto">
            <a:xfrm>
              <a:off x="2820" y="2757"/>
              <a:ext cx="649" cy="173"/>
              <a:chOff x="1895" y="3931"/>
              <a:chExt cx="649" cy="173"/>
            </a:xfrm>
          </p:grpSpPr>
          <p:sp>
            <p:nvSpPr>
              <p:cNvPr id="56406" name="Rectangle 10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7" name="Text Box 11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735" name="Group 12"/>
            <p:cNvGrpSpPr>
              <a:grpSpLocks/>
            </p:cNvGrpSpPr>
            <p:nvPr/>
          </p:nvGrpSpPr>
          <p:grpSpPr bwMode="auto">
            <a:xfrm>
              <a:off x="2825" y="2923"/>
              <a:ext cx="649" cy="173"/>
              <a:chOff x="1895" y="3931"/>
              <a:chExt cx="649" cy="173"/>
            </a:xfrm>
          </p:grpSpPr>
          <p:sp>
            <p:nvSpPr>
              <p:cNvPr id="56404" name="Rectangle 1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5" name="Text Box 1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77" name="Line 15"/>
            <p:cNvSpPr>
              <a:spLocks noChangeShapeType="1"/>
            </p:cNvSpPr>
            <p:nvPr/>
          </p:nvSpPr>
          <p:spPr bwMode="auto">
            <a:xfrm>
              <a:off x="3449" y="2671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8" name="Line 16"/>
            <p:cNvSpPr>
              <a:spLocks noChangeShapeType="1"/>
            </p:cNvSpPr>
            <p:nvPr/>
          </p:nvSpPr>
          <p:spPr bwMode="auto">
            <a:xfrm>
              <a:off x="3468" y="2851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79" name="Line 17"/>
            <p:cNvSpPr>
              <a:spLocks noChangeShapeType="1"/>
            </p:cNvSpPr>
            <p:nvPr/>
          </p:nvSpPr>
          <p:spPr bwMode="auto">
            <a:xfrm>
              <a:off x="3487" y="3031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0" name="Text Box 18"/>
            <p:cNvSpPr txBox="1">
              <a:spLocks noChangeArrowheads="1"/>
            </p:cNvSpPr>
            <p:nvPr/>
          </p:nvSpPr>
          <p:spPr bwMode="auto">
            <a:xfrm>
              <a:off x="3520" y="253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81" name="Text Box 19"/>
            <p:cNvSpPr txBox="1">
              <a:spLocks noChangeArrowheads="1"/>
            </p:cNvSpPr>
            <p:nvPr/>
          </p:nvSpPr>
          <p:spPr bwMode="auto">
            <a:xfrm>
              <a:off x="3518" y="271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pkt1</a:t>
              </a:r>
            </a:p>
          </p:txBody>
        </p:sp>
        <p:sp>
          <p:nvSpPr>
            <p:cNvPr id="56382" name="Text Box 20"/>
            <p:cNvSpPr txBox="1">
              <a:spLocks noChangeArrowheads="1"/>
            </p:cNvSpPr>
            <p:nvPr/>
          </p:nvSpPr>
          <p:spPr bwMode="auto">
            <a:xfrm>
              <a:off x="3516" y="2896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pkt2</a:t>
              </a:r>
            </a:p>
          </p:txBody>
        </p:sp>
        <p:grpSp>
          <p:nvGrpSpPr>
            <p:cNvPr id="71742" name="Group 23"/>
            <p:cNvGrpSpPr>
              <a:grpSpLocks/>
            </p:cNvGrpSpPr>
            <p:nvPr/>
          </p:nvGrpSpPr>
          <p:grpSpPr bwMode="auto">
            <a:xfrm>
              <a:off x="2827" y="3573"/>
              <a:ext cx="649" cy="173"/>
              <a:chOff x="1895" y="3931"/>
              <a:chExt cx="649" cy="173"/>
            </a:xfrm>
          </p:grpSpPr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403" name="Text Box 25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84" name="Line 32"/>
            <p:cNvSpPr>
              <a:spLocks noChangeShapeType="1"/>
            </p:cNvSpPr>
            <p:nvPr/>
          </p:nvSpPr>
          <p:spPr bwMode="auto">
            <a:xfrm>
              <a:off x="3489" y="3657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5" name="Text Box 35"/>
            <p:cNvSpPr txBox="1">
              <a:spLocks noChangeArrowheads="1"/>
            </p:cNvSpPr>
            <p:nvPr/>
          </p:nvSpPr>
          <p:spPr bwMode="auto">
            <a:xfrm>
              <a:off x="3542" y="3522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86" name="Text Box 39"/>
            <p:cNvSpPr txBox="1">
              <a:spLocks noChangeArrowheads="1"/>
            </p:cNvSpPr>
            <p:nvPr/>
          </p:nvSpPr>
          <p:spPr bwMode="auto">
            <a:xfrm>
              <a:off x="2817" y="3322"/>
              <a:ext cx="871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timeout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en-US" sz="1400"/>
                <a:t>retransmit pkt0</a:t>
              </a:r>
            </a:p>
          </p:txBody>
        </p:sp>
        <p:sp>
          <p:nvSpPr>
            <p:cNvPr id="56387" name="Rectangle 45"/>
            <p:cNvSpPr>
              <a:spLocks noChangeArrowheads="1"/>
            </p:cNvSpPr>
            <p:nvPr/>
          </p:nvSpPr>
          <p:spPr bwMode="auto">
            <a:xfrm>
              <a:off x="4729" y="2774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88" name="Text Box 46"/>
            <p:cNvSpPr txBox="1">
              <a:spLocks noChangeArrowheads="1"/>
            </p:cNvSpPr>
            <p:nvPr/>
          </p:nvSpPr>
          <p:spPr bwMode="auto">
            <a:xfrm>
              <a:off x="4610" y="2743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6389" name="Rectangle 50"/>
            <p:cNvSpPr>
              <a:spLocks noChangeArrowheads="1"/>
            </p:cNvSpPr>
            <p:nvPr/>
          </p:nvSpPr>
          <p:spPr bwMode="auto">
            <a:xfrm>
              <a:off x="4805" y="294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0" name="Text Box 51"/>
            <p:cNvSpPr txBox="1">
              <a:spLocks noChangeArrowheads="1"/>
            </p:cNvSpPr>
            <p:nvPr/>
          </p:nvSpPr>
          <p:spPr bwMode="auto">
            <a:xfrm>
              <a:off x="4608" y="291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91" name="Rectangle 53"/>
            <p:cNvSpPr>
              <a:spLocks noChangeArrowheads="1"/>
            </p:cNvSpPr>
            <p:nvPr/>
          </p:nvSpPr>
          <p:spPr bwMode="auto">
            <a:xfrm>
              <a:off x="4887" y="3111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2" name="Text Box 54"/>
            <p:cNvSpPr txBox="1">
              <a:spLocks noChangeArrowheads="1"/>
            </p:cNvSpPr>
            <p:nvPr/>
          </p:nvSpPr>
          <p:spPr bwMode="auto">
            <a:xfrm>
              <a:off x="4610" y="3082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6393" name="Line 62"/>
            <p:cNvSpPr>
              <a:spLocks noChangeShapeType="1"/>
            </p:cNvSpPr>
            <p:nvPr/>
          </p:nvSpPr>
          <p:spPr bwMode="auto">
            <a:xfrm flipH="1">
              <a:off x="3744" y="2826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4" name="Line 63"/>
            <p:cNvSpPr>
              <a:spLocks noChangeShapeType="1"/>
            </p:cNvSpPr>
            <p:nvPr/>
          </p:nvSpPr>
          <p:spPr bwMode="auto">
            <a:xfrm flipH="1">
              <a:off x="3763" y="2992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5" name="Line 64"/>
            <p:cNvSpPr>
              <a:spLocks noChangeShapeType="1"/>
            </p:cNvSpPr>
            <p:nvPr/>
          </p:nvSpPr>
          <p:spPr bwMode="auto">
            <a:xfrm flipH="1">
              <a:off x="3782" y="3158"/>
              <a:ext cx="822" cy="344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96" name="Text Box 65"/>
            <p:cNvSpPr txBox="1">
              <a:spLocks noChangeArrowheads="1"/>
            </p:cNvSpPr>
            <p:nvPr/>
          </p:nvSpPr>
          <p:spPr bwMode="auto">
            <a:xfrm>
              <a:off x="3628" y="304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7" name="Text Box 66"/>
            <p:cNvSpPr txBox="1">
              <a:spLocks noChangeArrowheads="1"/>
            </p:cNvSpPr>
            <p:nvPr/>
          </p:nvSpPr>
          <p:spPr bwMode="auto">
            <a:xfrm>
              <a:off x="3640" y="3228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8" name="Text Box 67"/>
            <p:cNvSpPr txBox="1">
              <a:spLocks noChangeArrowheads="1"/>
            </p:cNvSpPr>
            <p:nvPr/>
          </p:nvSpPr>
          <p:spPr bwMode="auto">
            <a:xfrm>
              <a:off x="3659" y="3387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99" name="Text Box 68"/>
            <p:cNvSpPr txBox="1">
              <a:spLocks noChangeArrowheads="1"/>
            </p:cNvSpPr>
            <p:nvPr/>
          </p:nvSpPr>
          <p:spPr bwMode="auto">
            <a:xfrm>
              <a:off x="4578" y="365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400" name="Line 69"/>
            <p:cNvSpPr>
              <a:spLocks noChangeShapeType="1"/>
            </p:cNvSpPr>
            <p:nvPr/>
          </p:nvSpPr>
          <p:spPr bwMode="auto">
            <a:xfrm flipV="1">
              <a:off x="5022" y="3269"/>
              <a:ext cx="0" cy="4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401" name="Text Box 117"/>
            <p:cNvSpPr txBox="1">
              <a:spLocks noChangeArrowheads="1"/>
            </p:cNvSpPr>
            <p:nvPr/>
          </p:nvSpPr>
          <p:spPr bwMode="auto">
            <a:xfrm>
              <a:off x="2796" y="3813"/>
              <a:ext cx="6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(b) oops!</a:t>
              </a:r>
            </a:p>
          </p:txBody>
        </p:sp>
      </p:grpSp>
      <p:grpSp>
        <p:nvGrpSpPr>
          <p:cNvPr id="71690" name="Group 128"/>
          <p:cNvGrpSpPr>
            <a:grpSpLocks/>
          </p:cNvGrpSpPr>
          <p:nvPr/>
        </p:nvGrpSpPr>
        <p:grpSpPr bwMode="auto">
          <a:xfrm>
            <a:off x="5973764" y="825501"/>
            <a:ext cx="4294187" cy="2138363"/>
            <a:chOff x="2803" y="520"/>
            <a:chExt cx="2705" cy="1347"/>
          </a:xfrm>
        </p:grpSpPr>
        <p:grpSp>
          <p:nvGrpSpPr>
            <p:cNvPr id="71697" name="Group 72"/>
            <p:cNvGrpSpPr>
              <a:grpSpLocks/>
            </p:cNvGrpSpPr>
            <p:nvPr/>
          </p:nvGrpSpPr>
          <p:grpSpPr bwMode="auto">
            <a:xfrm>
              <a:off x="2819" y="568"/>
              <a:ext cx="649" cy="173"/>
              <a:chOff x="1895" y="3931"/>
              <a:chExt cx="649" cy="173"/>
            </a:xfrm>
          </p:grpSpPr>
          <p:sp>
            <p:nvSpPr>
              <p:cNvPr id="56372" name="Rectangle 73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3" name="Text Box 74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698" name="Group 75"/>
            <p:cNvGrpSpPr>
              <a:grpSpLocks/>
            </p:cNvGrpSpPr>
            <p:nvPr/>
          </p:nvGrpSpPr>
          <p:grpSpPr bwMode="auto">
            <a:xfrm>
              <a:off x="2831" y="741"/>
              <a:ext cx="649" cy="173"/>
              <a:chOff x="1895" y="3931"/>
              <a:chExt cx="649" cy="173"/>
            </a:xfrm>
          </p:grpSpPr>
          <p:sp>
            <p:nvSpPr>
              <p:cNvPr id="56370" name="Rectangle 76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71" name="Text Box 77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grpSp>
          <p:nvGrpSpPr>
            <p:cNvPr id="71699" name="Group 78"/>
            <p:cNvGrpSpPr>
              <a:grpSpLocks/>
            </p:cNvGrpSpPr>
            <p:nvPr/>
          </p:nvGrpSpPr>
          <p:grpSpPr bwMode="auto">
            <a:xfrm>
              <a:off x="2836" y="907"/>
              <a:ext cx="649" cy="173"/>
              <a:chOff x="1895" y="3931"/>
              <a:chExt cx="649" cy="173"/>
            </a:xfrm>
          </p:grpSpPr>
          <p:sp>
            <p:nvSpPr>
              <p:cNvPr id="56368" name="Rectangle 79"/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9" name="Text Box 80"/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0 1 2</a:t>
                </a:r>
                <a:r>
                  <a:rPr lang="en-US" sz="1200">
                    <a:latin typeface="Arial" charset="0"/>
                  </a:rPr>
                  <a:t> 3 0 1 2</a:t>
                </a:r>
              </a:p>
            </p:txBody>
          </p:sp>
        </p:grpSp>
        <p:sp>
          <p:nvSpPr>
            <p:cNvPr id="56341" name="Line 81"/>
            <p:cNvSpPr>
              <a:spLocks noChangeShapeType="1"/>
            </p:cNvSpPr>
            <p:nvPr/>
          </p:nvSpPr>
          <p:spPr bwMode="auto">
            <a:xfrm>
              <a:off x="3460" y="655"/>
              <a:ext cx="1151" cy="1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2" name="Line 82"/>
            <p:cNvSpPr>
              <a:spLocks noChangeShapeType="1"/>
            </p:cNvSpPr>
            <p:nvPr/>
          </p:nvSpPr>
          <p:spPr bwMode="auto">
            <a:xfrm>
              <a:off x="3479" y="835"/>
              <a:ext cx="1139" cy="14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3" name="Line 83"/>
            <p:cNvSpPr>
              <a:spLocks noChangeShapeType="1"/>
            </p:cNvSpPr>
            <p:nvPr/>
          </p:nvSpPr>
          <p:spPr bwMode="auto">
            <a:xfrm>
              <a:off x="3498" y="1015"/>
              <a:ext cx="1124" cy="132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4" name="Text Box 84"/>
            <p:cNvSpPr txBox="1">
              <a:spLocks noChangeArrowheads="1"/>
            </p:cNvSpPr>
            <p:nvPr/>
          </p:nvSpPr>
          <p:spPr bwMode="auto">
            <a:xfrm>
              <a:off x="3489" y="52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45" name="Text Box 85"/>
            <p:cNvSpPr txBox="1">
              <a:spLocks noChangeArrowheads="1"/>
            </p:cNvSpPr>
            <p:nvPr/>
          </p:nvSpPr>
          <p:spPr bwMode="auto">
            <a:xfrm>
              <a:off x="3529" y="70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pkt1</a:t>
              </a:r>
            </a:p>
          </p:txBody>
        </p:sp>
        <p:sp>
          <p:nvSpPr>
            <p:cNvPr id="56346" name="Text Box 86"/>
            <p:cNvSpPr txBox="1">
              <a:spLocks noChangeArrowheads="1"/>
            </p:cNvSpPr>
            <p:nvPr/>
          </p:nvSpPr>
          <p:spPr bwMode="auto">
            <a:xfrm>
              <a:off x="3527" y="880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pkt2</a:t>
              </a:r>
            </a:p>
          </p:txBody>
        </p:sp>
        <p:sp>
          <p:nvSpPr>
            <p:cNvPr id="56347" name="Rectangle 88"/>
            <p:cNvSpPr>
              <a:spLocks noChangeArrowheads="1"/>
            </p:cNvSpPr>
            <p:nvPr/>
          </p:nvSpPr>
          <p:spPr bwMode="auto">
            <a:xfrm>
              <a:off x="3035" y="1394"/>
              <a:ext cx="253" cy="11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48" name="Text Box 89"/>
            <p:cNvSpPr txBox="1">
              <a:spLocks noChangeArrowheads="1"/>
            </p:cNvSpPr>
            <p:nvPr/>
          </p:nvSpPr>
          <p:spPr bwMode="auto">
            <a:xfrm>
              <a:off x="2838" y="1365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sz="1200">
                  <a:latin typeface="Arial" charset="0"/>
                </a:rPr>
                <a:t>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49" name="Line 90"/>
            <p:cNvSpPr>
              <a:spLocks noChangeShapeType="1"/>
            </p:cNvSpPr>
            <p:nvPr/>
          </p:nvSpPr>
          <p:spPr bwMode="auto">
            <a:xfrm>
              <a:off x="3480" y="1473"/>
              <a:ext cx="1124" cy="14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0" name="Text Box 91"/>
            <p:cNvSpPr txBox="1">
              <a:spLocks noChangeArrowheads="1"/>
            </p:cNvSpPr>
            <p:nvPr/>
          </p:nvSpPr>
          <p:spPr bwMode="auto">
            <a:xfrm>
              <a:off x="3545" y="1478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pkt0</a:t>
              </a:r>
            </a:p>
          </p:txBody>
        </p:sp>
        <p:sp>
          <p:nvSpPr>
            <p:cNvPr id="56351" name="Rectangle 95"/>
            <p:cNvSpPr>
              <a:spLocks noChangeArrowheads="1"/>
            </p:cNvSpPr>
            <p:nvPr/>
          </p:nvSpPr>
          <p:spPr bwMode="auto">
            <a:xfrm>
              <a:off x="4740" y="758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2" name="Text Box 96"/>
            <p:cNvSpPr txBox="1">
              <a:spLocks noChangeArrowheads="1"/>
            </p:cNvSpPr>
            <p:nvPr/>
          </p:nvSpPr>
          <p:spPr bwMode="auto">
            <a:xfrm>
              <a:off x="4621" y="727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1 2 3</a:t>
              </a:r>
              <a:r>
                <a:rPr lang="en-US" sz="1200">
                  <a:latin typeface="Arial" charset="0"/>
                </a:rPr>
                <a:t> 0 1 2</a:t>
              </a:r>
            </a:p>
          </p:txBody>
        </p:sp>
        <p:sp>
          <p:nvSpPr>
            <p:cNvPr id="56353" name="Rectangle 97"/>
            <p:cNvSpPr>
              <a:spLocks noChangeArrowheads="1"/>
            </p:cNvSpPr>
            <p:nvPr/>
          </p:nvSpPr>
          <p:spPr bwMode="auto">
            <a:xfrm>
              <a:off x="4816" y="929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4" name="Text Box 98"/>
            <p:cNvSpPr txBox="1">
              <a:spLocks noChangeArrowheads="1"/>
            </p:cNvSpPr>
            <p:nvPr/>
          </p:nvSpPr>
          <p:spPr bwMode="auto">
            <a:xfrm>
              <a:off x="4619" y="900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 2 3 0</a:t>
              </a:r>
              <a:r>
                <a:rPr lang="en-US" sz="1200">
                  <a:latin typeface="Arial" charset="0"/>
                </a:rPr>
                <a:t> 1 2</a:t>
              </a:r>
            </a:p>
          </p:txBody>
        </p:sp>
        <p:sp>
          <p:nvSpPr>
            <p:cNvPr id="56355" name="Rectangle 99"/>
            <p:cNvSpPr>
              <a:spLocks noChangeArrowheads="1"/>
            </p:cNvSpPr>
            <p:nvPr/>
          </p:nvSpPr>
          <p:spPr bwMode="auto">
            <a:xfrm>
              <a:off x="4898" y="1095"/>
              <a:ext cx="253" cy="1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6" name="Text Box 100"/>
            <p:cNvSpPr txBox="1">
              <a:spLocks noChangeArrowheads="1"/>
            </p:cNvSpPr>
            <p:nvPr/>
          </p:nvSpPr>
          <p:spPr bwMode="auto">
            <a:xfrm>
              <a:off x="4621" y="1066"/>
              <a:ext cx="64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200">
                  <a:latin typeface="Arial" charset="0"/>
                </a:rPr>
                <a:t>0 1 2 </a:t>
              </a:r>
              <a:r>
                <a:rPr lang="en-US" sz="1200">
                  <a:solidFill>
                    <a:schemeClr val="bg1"/>
                  </a:solidFill>
                  <a:latin typeface="Arial" charset="0"/>
                </a:rPr>
                <a:t>3 0 1</a:t>
              </a:r>
              <a:r>
                <a:rPr lang="en-US" sz="1200">
                  <a:latin typeface="Arial" charset="0"/>
                </a:rPr>
                <a:t> 2</a:t>
              </a:r>
            </a:p>
          </p:txBody>
        </p:sp>
        <p:sp>
          <p:nvSpPr>
            <p:cNvPr id="56357" name="Line 103"/>
            <p:cNvSpPr>
              <a:spLocks noChangeShapeType="1"/>
            </p:cNvSpPr>
            <p:nvPr/>
          </p:nvSpPr>
          <p:spPr bwMode="auto">
            <a:xfrm flipH="1">
              <a:off x="3453" y="810"/>
              <a:ext cx="1124" cy="46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8" name="Line 104"/>
            <p:cNvSpPr>
              <a:spLocks noChangeShapeType="1"/>
            </p:cNvSpPr>
            <p:nvPr/>
          </p:nvSpPr>
          <p:spPr bwMode="auto">
            <a:xfrm flipH="1">
              <a:off x="3465" y="976"/>
              <a:ext cx="1131" cy="478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59" name="Text Box 107"/>
            <p:cNvSpPr txBox="1">
              <a:spLocks noChangeArrowheads="1"/>
            </p:cNvSpPr>
            <p:nvPr/>
          </p:nvSpPr>
          <p:spPr bwMode="auto">
            <a:xfrm>
              <a:off x="3780" y="1245"/>
              <a:ext cx="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56360" name="Text Box 109"/>
            <p:cNvSpPr txBox="1">
              <a:spLocks noChangeArrowheads="1"/>
            </p:cNvSpPr>
            <p:nvPr/>
          </p:nvSpPr>
          <p:spPr bwMode="auto">
            <a:xfrm>
              <a:off x="4596" y="1501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will accept packet</a:t>
              </a:r>
            </a:p>
            <a:p>
              <a:pPr algn="l">
                <a:defRPr/>
              </a:pPr>
              <a:r>
                <a:rPr lang="en-US" sz="1200" i="1">
                  <a:solidFill>
                    <a:srgbClr val="CC0000"/>
                  </a:solidFill>
                </a:rPr>
                <a:t>with seq number 0</a:t>
              </a:r>
            </a:p>
          </p:txBody>
        </p:sp>
        <p:sp>
          <p:nvSpPr>
            <p:cNvPr id="56361" name="Line 110"/>
            <p:cNvSpPr>
              <a:spLocks noChangeShapeType="1"/>
            </p:cNvSpPr>
            <p:nvPr/>
          </p:nvSpPr>
          <p:spPr bwMode="auto">
            <a:xfrm flipH="1" flipV="1">
              <a:off x="5033" y="1253"/>
              <a:ext cx="0" cy="28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362" name="Line 112"/>
            <p:cNvSpPr>
              <a:spLocks noChangeShapeType="1"/>
            </p:cNvSpPr>
            <p:nvPr/>
          </p:nvSpPr>
          <p:spPr bwMode="auto">
            <a:xfrm>
              <a:off x="3475" y="1290"/>
              <a:ext cx="372" cy="46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1722" name="Group 115"/>
            <p:cNvGrpSpPr>
              <a:grpSpLocks/>
            </p:cNvGrpSpPr>
            <p:nvPr/>
          </p:nvGrpSpPr>
          <p:grpSpPr bwMode="auto">
            <a:xfrm>
              <a:off x="2838" y="1185"/>
              <a:ext cx="649" cy="173"/>
              <a:chOff x="2667" y="3750"/>
              <a:chExt cx="649" cy="173"/>
            </a:xfrm>
          </p:grpSpPr>
          <p:sp>
            <p:nvSpPr>
              <p:cNvPr id="56366" name="Rectangle 113"/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6367" name="Text Box 114"/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>
                    <a:latin typeface="Arial" charset="0"/>
                  </a:rPr>
                  <a:t>0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1 2</a:t>
                </a:r>
                <a:r>
                  <a:rPr lang="en-US" sz="1200">
                    <a:latin typeface="Arial" charset="0"/>
                  </a:rPr>
                  <a:t> </a:t>
                </a:r>
                <a:r>
                  <a:rPr lang="en-US" sz="1200">
                    <a:solidFill>
                      <a:schemeClr val="bg1"/>
                    </a:solidFill>
                    <a:latin typeface="Arial" charset="0"/>
                  </a:rPr>
                  <a:t>3 </a:t>
                </a:r>
                <a:r>
                  <a:rPr lang="en-US" sz="1200">
                    <a:latin typeface="Arial" charset="0"/>
                  </a:rPr>
                  <a:t>0 1 2</a:t>
                </a:r>
              </a:p>
            </p:txBody>
          </p:sp>
        </p:grpSp>
        <p:sp>
          <p:nvSpPr>
            <p:cNvPr id="56364" name="Text Box 116"/>
            <p:cNvSpPr txBox="1">
              <a:spLocks noChangeArrowheads="1"/>
            </p:cNvSpPr>
            <p:nvPr/>
          </p:nvSpPr>
          <p:spPr bwMode="auto">
            <a:xfrm>
              <a:off x="3547" y="1154"/>
              <a:ext cx="3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/>
                <a:t>pkt3</a:t>
              </a:r>
            </a:p>
          </p:txBody>
        </p:sp>
        <p:sp>
          <p:nvSpPr>
            <p:cNvPr id="56365" name="Text Box 119"/>
            <p:cNvSpPr txBox="1">
              <a:spLocks noChangeArrowheads="1"/>
            </p:cNvSpPr>
            <p:nvPr/>
          </p:nvSpPr>
          <p:spPr bwMode="auto">
            <a:xfrm>
              <a:off x="2803" y="1655"/>
              <a:ext cx="96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/>
                <a:t>(a) no problem</a:t>
              </a:r>
            </a:p>
          </p:txBody>
        </p:sp>
      </p:grpSp>
      <p:grpSp>
        <p:nvGrpSpPr>
          <p:cNvPr id="373882" name="Group 122"/>
          <p:cNvGrpSpPr>
            <a:grpSpLocks/>
          </p:cNvGrpSpPr>
          <p:nvPr/>
        </p:nvGrpSpPr>
        <p:grpSpPr bwMode="auto">
          <a:xfrm>
            <a:off x="7958139" y="890589"/>
            <a:ext cx="517525" cy="5278437"/>
            <a:chOff x="3821" y="550"/>
            <a:chExt cx="326" cy="3325"/>
          </a:xfrm>
        </p:grpSpPr>
        <p:pic>
          <p:nvPicPr>
            <p:cNvPr id="71695" name="Picture 5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550"/>
              <a:ext cx="284" cy="1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696" name="Picture 111" descr="curta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1" y="2564"/>
              <a:ext cx="326" cy="1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3881" name="Text Box 121"/>
          <p:cNvSpPr txBox="1">
            <a:spLocks noChangeArrowheads="1"/>
          </p:cNvSpPr>
          <p:nvPr/>
        </p:nvSpPr>
        <p:spPr bwMode="auto">
          <a:xfrm>
            <a:off x="6219825" y="3049588"/>
            <a:ext cx="3835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i="1" dirty="0"/>
              <a:t>receiver </a:t>
            </a:r>
            <a:r>
              <a:rPr lang="en-US" altLang="zh-CN" i="1" dirty="0" smtClean="0"/>
              <a:t>can</a:t>
            </a:r>
            <a:r>
              <a:rPr lang="en-US" altLang="ja-JP" i="1" dirty="0" smtClean="0"/>
              <a:t>'t </a:t>
            </a:r>
            <a:r>
              <a:rPr lang="en-US" altLang="ja-JP" i="1" dirty="0"/>
              <a:t>see sender side.</a:t>
            </a:r>
          </a:p>
          <a:p>
            <a:r>
              <a:rPr lang="en-US" altLang="zh-CN" i="1" dirty="0"/>
              <a:t>receiver behavior identical in both cases!</a:t>
            </a:r>
          </a:p>
          <a:p>
            <a:r>
              <a:rPr lang="en-US" altLang="zh-CN" i="1" dirty="0" smtClean="0">
                <a:solidFill>
                  <a:srgbClr val="CC0000"/>
                </a:solidFill>
              </a:rPr>
              <a:t>something</a:t>
            </a:r>
            <a:r>
              <a:rPr lang="en-US" altLang="ja-JP" i="1" dirty="0" smtClean="0">
                <a:solidFill>
                  <a:srgbClr val="CC0000"/>
                </a:solidFill>
              </a:rPr>
              <a:t>'s </a:t>
            </a:r>
            <a:r>
              <a:rPr lang="en-US" altLang="ja-JP" i="1" dirty="0">
                <a:solidFill>
                  <a:srgbClr val="CC0000"/>
                </a:solidFill>
              </a:rPr>
              <a:t>(very) wrong!</a:t>
            </a:r>
            <a:endParaRPr lang="en-US" altLang="zh-CN" i="1" dirty="0">
              <a:solidFill>
                <a:srgbClr val="CC0000"/>
              </a:solidFill>
            </a:endParaRPr>
          </a:p>
        </p:txBody>
      </p:sp>
      <p:pic>
        <p:nvPicPr>
          <p:cNvPr id="71693" name="Picture 12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1" y="1129364"/>
            <a:ext cx="3940203" cy="12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3884" name="Rectangle 124"/>
          <p:cNvSpPr>
            <a:spLocks noChangeArrowheads="1"/>
          </p:cNvSpPr>
          <p:nvPr/>
        </p:nvSpPr>
        <p:spPr bwMode="auto">
          <a:xfrm>
            <a:off x="2070100" y="2732088"/>
            <a:ext cx="32766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indent="-2921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receiver sees no difference in two scenarios!</a:t>
            </a:r>
          </a:p>
          <a:p>
            <a:pPr marL="292100" indent="-2921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Gill Sans MT" charset="0"/>
                <a:ea typeface="ＭＳ Ｐゴシック" charset="0"/>
              </a:rPr>
              <a:t>duplicate data accepted as new in (b)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400" dirty="0">
              <a:latin typeface="Gill Sans MT" charset="0"/>
              <a:ea typeface="ＭＳ Ｐゴシック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ea typeface="ＭＳ Ｐゴシック" charset="0"/>
              </a:rPr>
              <a:t>Q:</a:t>
            </a:r>
            <a:r>
              <a:rPr lang="en-US" sz="2400" dirty="0">
                <a:latin typeface="Gill Sans MT" charset="0"/>
                <a:ea typeface="ＭＳ Ｐゴシック" charset="0"/>
              </a:rPr>
              <a:t> what relationship between </a:t>
            </a:r>
            <a:r>
              <a:rPr lang="en-US" sz="2400" dirty="0" err="1">
                <a:latin typeface="Gill Sans MT" charset="0"/>
                <a:ea typeface="ＭＳ Ｐゴシック" charset="0"/>
              </a:rPr>
              <a:t>seq</a:t>
            </a:r>
            <a:r>
              <a:rPr lang="en-US" sz="2400" dirty="0">
                <a:latin typeface="Gill Sans MT" charset="0"/>
                <a:ea typeface="ＭＳ Ｐゴシック" charset="0"/>
              </a:rPr>
              <a:t> # size and window size to avoid problem in (b)?</a:t>
            </a:r>
          </a:p>
        </p:txBody>
      </p:sp>
      <p:sp>
        <p:nvSpPr>
          <p:cNvPr id="90" name="Rectangle 7"/>
          <p:cNvSpPr txBox="1">
            <a:spLocks noChangeArrowheads="1"/>
          </p:cNvSpPr>
          <p:nvPr/>
        </p:nvSpPr>
        <p:spPr>
          <a:xfrm>
            <a:off x="9137480" y="6624784"/>
            <a:ext cx="275459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3.4 principles of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reliable data transfer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81" grpId="0"/>
      <p:bldP spid="37388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03670"/>
            <a:ext cx="5776912" cy="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Transport vs. network layer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99456" y="1589088"/>
            <a:ext cx="4667944" cy="4648200"/>
          </a:xfrm>
        </p:spPr>
        <p:txBody>
          <a:bodyPr/>
          <a:lstStyle/>
          <a:p>
            <a:pPr>
              <a:lnSpc>
                <a:spcPct val="70000"/>
              </a:lnSpc>
              <a:defRPr/>
            </a:pPr>
            <a:r>
              <a:rPr lang="en-US" sz="3200" i="1" dirty="0">
                <a:ea typeface="ＭＳ Ｐゴシック" charset="0"/>
              </a:rPr>
              <a:t>network layer:</a:t>
            </a:r>
            <a:r>
              <a:rPr lang="en-US" sz="3200" dirty="0">
                <a:ea typeface="ＭＳ Ｐゴシック" charset="0"/>
              </a:rPr>
              <a:t> logical communication between hosts</a:t>
            </a:r>
          </a:p>
          <a:p>
            <a:pPr>
              <a:lnSpc>
                <a:spcPct val="70000"/>
              </a:lnSpc>
              <a:defRPr/>
            </a:pPr>
            <a:r>
              <a:rPr lang="en-US" sz="3200" i="1" dirty="0">
                <a:ea typeface="ＭＳ Ｐゴシック" charset="0"/>
              </a:rPr>
              <a:t>transport layer:</a:t>
            </a:r>
            <a:r>
              <a:rPr lang="en-US" sz="3200" dirty="0">
                <a:ea typeface="ＭＳ Ｐゴシック" charset="0"/>
              </a:rPr>
              <a:t> logical communication between processes</a:t>
            </a:r>
            <a:r>
              <a:rPr lang="en-US" dirty="0">
                <a:ea typeface="ＭＳ Ｐゴシック" charset="0"/>
                <a:cs typeface="+mn-cs"/>
              </a:rPr>
              <a:t> </a:t>
            </a:r>
          </a:p>
          <a:p>
            <a:pPr lvl="1">
              <a:lnSpc>
                <a:spcPct val="70000"/>
              </a:lnSpc>
              <a:buSzPct val="70000"/>
              <a:buFont typeface="Comic Sans MS" panose="030F0702030302020204" pitchFamily="66" charset="0"/>
              <a:buChar char="–"/>
              <a:defRPr/>
            </a:pPr>
            <a:r>
              <a:rPr lang="en-US" sz="2800" dirty="0">
                <a:ea typeface="ＭＳ Ｐゴシック" charset="0"/>
              </a:rPr>
              <a:t>relies on, enhances, network layer services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84913" y="2230439"/>
            <a:ext cx="3967162" cy="4249737"/>
          </a:xfrm>
          <a:extLst>
            <a:ext uri="{91240B29-F687-4f45-9708-019B960494DF}">
              <a14:hiddenLine xmlns="" xmlns:a14="http://schemas.microsoft.com/office/drawing/2010/main" w="19050" cmpd="sng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12 kids in </a:t>
            </a:r>
            <a:r>
              <a:rPr lang="en-US" altLang="zh-CN" sz="2400" i="1" dirty="0" smtClean="0"/>
              <a:t>Ann</a:t>
            </a:r>
            <a:r>
              <a:rPr lang="en-US" altLang="ja-JP" sz="2400" i="1" dirty="0" smtClean="0"/>
              <a:t>'s </a:t>
            </a:r>
            <a:r>
              <a:rPr lang="en-US" altLang="ja-JP" sz="2400" i="1" dirty="0"/>
              <a:t>house sending letters to 12 kids in </a:t>
            </a:r>
            <a:r>
              <a:rPr lang="en-US" altLang="ja-JP" sz="2400" i="1" dirty="0" smtClean="0"/>
              <a:t>Bill's </a:t>
            </a:r>
            <a:r>
              <a:rPr lang="en-US" altLang="ja-JP" sz="2400" i="1" dirty="0"/>
              <a:t>house:</a:t>
            </a:r>
            <a:endParaRPr lang="en-US" altLang="ja-JP" sz="2400" dirty="0"/>
          </a:p>
          <a:p>
            <a:pPr>
              <a:lnSpc>
                <a:spcPct val="70000"/>
              </a:lnSpc>
            </a:pPr>
            <a:r>
              <a:rPr lang="en-US" altLang="zh-CN" sz="2400" dirty="0"/>
              <a:t>hosts = houses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processes = kids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app messages = letters in envelopes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transport protocol = Ann and Bill who </a:t>
            </a:r>
            <a:r>
              <a:rPr lang="en-US" altLang="zh-CN" sz="2400" dirty="0" err="1"/>
              <a:t>demux</a:t>
            </a:r>
            <a:r>
              <a:rPr lang="en-US" altLang="zh-CN" sz="2400" dirty="0"/>
              <a:t> to in-house siblings</a:t>
            </a:r>
          </a:p>
          <a:p>
            <a:pPr>
              <a:lnSpc>
                <a:spcPct val="70000"/>
              </a:lnSpc>
            </a:pPr>
            <a:r>
              <a:rPr lang="en-US" altLang="zh-CN" sz="2400" dirty="0"/>
              <a:t>network-layer protocol = postal service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6303964" y="1947864"/>
            <a:ext cx="4016375" cy="383698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6424614" y="1724025"/>
            <a:ext cx="2695575" cy="433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45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>
                <a:solidFill>
                  <a:srgbClr val="000099"/>
                </a:solidFill>
                <a:latin typeface="Gill Sans MT" charset="0"/>
              </a:rPr>
              <a:t>household analogy:</a:t>
            </a:r>
            <a:endParaRPr lang="en-US" sz="2800" i="1">
              <a:latin typeface="Gill Sans MT" charset="0"/>
            </a:endParaRP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940"/>
          <p:cNvGrpSpPr>
            <a:grpSpLocks/>
          </p:cNvGrpSpPr>
          <p:nvPr/>
        </p:nvGrpSpPr>
        <p:grpSpPr bwMode="auto">
          <a:xfrm>
            <a:off x="6572251" y="1524001"/>
            <a:ext cx="3540125" cy="4545013"/>
            <a:chOff x="3277" y="974"/>
            <a:chExt cx="2230" cy="2863"/>
          </a:xfrm>
        </p:grpSpPr>
        <p:sp>
          <p:nvSpPr>
            <p:cNvPr id="20613" name="Freeform 941"/>
            <p:cNvSpPr>
              <a:spLocks/>
            </p:cNvSpPr>
            <p:nvPr/>
          </p:nvSpPr>
          <p:spPr bwMode="auto">
            <a:xfrm>
              <a:off x="3277" y="1079"/>
              <a:ext cx="1094" cy="675"/>
            </a:xfrm>
            <a:custGeom>
              <a:avLst/>
              <a:gdLst>
                <a:gd name="T0" fmla="*/ 1116 w 1036"/>
                <a:gd name="T1" fmla="*/ 11 h 675"/>
                <a:gd name="T2" fmla="*/ 673 w 1036"/>
                <a:gd name="T3" fmla="*/ 53 h 675"/>
                <a:gd name="T4" fmla="*/ 356 w 1036"/>
                <a:gd name="T5" fmla="*/ 129 h 675"/>
                <a:gd name="T6" fmla="*/ 264 w 1036"/>
                <a:gd name="T7" fmla="*/ 229 h 675"/>
                <a:gd name="T8" fmla="*/ 37 w 1036"/>
                <a:gd name="T9" fmla="*/ 297 h 675"/>
                <a:gd name="T10" fmla="*/ 29 w 1036"/>
                <a:gd name="T11" fmla="*/ 459 h 675"/>
                <a:gd name="T12" fmla="*/ 227 w 1036"/>
                <a:gd name="T13" fmla="*/ 489 h 675"/>
                <a:gd name="T14" fmla="*/ 792 w 1036"/>
                <a:gd name="T15" fmla="*/ 489 h 675"/>
                <a:gd name="T16" fmla="*/ 1030 w 1036"/>
                <a:gd name="T17" fmla="*/ 555 h 675"/>
                <a:gd name="T18" fmla="*/ 1296 w 1036"/>
                <a:gd name="T19" fmla="*/ 657 h 675"/>
                <a:gd name="T20" fmla="*/ 1499 w 1036"/>
                <a:gd name="T21" fmla="*/ 661 h 675"/>
                <a:gd name="T22" fmla="*/ 1640 w 1036"/>
                <a:gd name="T23" fmla="*/ 603 h 675"/>
                <a:gd name="T24" fmla="*/ 1711 w 1036"/>
                <a:gd name="T25" fmla="*/ 445 h 675"/>
                <a:gd name="T26" fmla="*/ 1755 w 1036"/>
                <a:gd name="T27" fmla="*/ 291 h 675"/>
                <a:gd name="T28" fmla="*/ 1760 w 1036"/>
                <a:gd name="T29" fmla="*/ 107 h 675"/>
                <a:gd name="T30" fmla="*/ 1611 w 1036"/>
                <a:gd name="T31" fmla="*/ 17 h 675"/>
                <a:gd name="T32" fmla="*/ 1337 w 1036"/>
                <a:gd name="T33" fmla="*/ 3 h 675"/>
                <a:gd name="T34" fmla="*/ 1116 w 1036"/>
                <a:gd name="T35" fmla="*/ 11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14" name="Group 942"/>
            <p:cNvGrpSpPr>
              <a:grpSpLocks/>
            </p:cNvGrpSpPr>
            <p:nvPr/>
          </p:nvGrpSpPr>
          <p:grpSpPr bwMode="auto">
            <a:xfrm>
              <a:off x="3383" y="1920"/>
              <a:ext cx="919" cy="588"/>
              <a:chOff x="2889" y="1631"/>
              <a:chExt cx="980" cy="743"/>
            </a:xfrm>
          </p:grpSpPr>
          <p:sp>
            <p:nvSpPr>
              <p:cNvPr id="6657" name="Rectangle 943"/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58" name="AutoShape 944"/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>
                  <a:solidFill>
                    <a:srgbClr val="00CCFF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615" name="Freeform 945"/>
            <p:cNvSpPr>
              <a:spLocks/>
            </p:cNvSpPr>
            <p:nvPr/>
          </p:nvSpPr>
          <p:spPr bwMode="auto">
            <a:xfrm>
              <a:off x="3379" y="2788"/>
              <a:ext cx="2032" cy="1049"/>
            </a:xfrm>
            <a:custGeom>
              <a:avLst/>
              <a:gdLst>
                <a:gd name="T0" fmla="*/ 1044 w 2032"/>
                <a:gd name="T1" fmla="*/ 26 h 1049"/>
                <a:gd name="T2" fmla="*/ 847 w 2032"/>
                <a:gd name="T3" fmla="*/ 125 h 1049"/>
                <a:gd name="T4" fmla="*/ 580 w 2032"/>
                <a:gd name="T5" fmla="*/ 68 h 1049"/>
                <a:gd name="T6" fmla="*/ 143 w 2032"/>
                <a:gd name="T7" fmla="*/ 170 h 1049"/>
                <a:gd name="T8" fmla="*/ 48 w 2032"/>
                <a:gd name="T9" fmla="*/ 374 h 1049"/>
                <a:gd name="T10" fmla="*/ 41 w 2032"/>
                <a:gd name="T11" fmla="*/ 680 h 1049"/>
                <a:gd name="T12" fmla="*/ 294 w 2032"/>
                <a:gd name="T13" fmla="*/ 744 h 1049"/>
                <a:gd name="T14" fmla="*/ 660 w 2032"/>
                <a:gd name="T15" fmla="*/ 893 h 1049"/>
                <a:gd name="T16" fmla="*/ 1088 w 2032"/>
                <a:gd name="T17" fmla="*/ 1014 h 1049"/>
                <a:gd name="T18" fmla="*/ 1525 w 2032"/>
                <a:gd name="T19" fmla="*/ 1031 h 1049"/>
                <a:gd name="T20" fmla="*/ 1831 w 2032"/>
                <a:gd name="T21" fmla="*/ 907 h 1049"/>
                <a:gd name="T22" fmla="*/ 2015 w 2032"/>
                <a:gd name="T23" fmla="*/ 714 h 1049"/>
                <a:gd name="T24" fmla="*/ 1931 w 2032"/>
                <a:gd name="T25" fmla="*/ 251 h 1049"/>
                <a:gd name="T26" fmla="*/ 1658 w 2032"/>
                <a:gd name="T27" fmla="*/ 114 h 1049"/>
                <a:gd name="T28" fmla="*/ 1355 w 2032"/>
                <a:gd name="T29" fmla="*/ 15 h 1049"/>
                <a:gd name="T30" fmla="*/ 1044 w 2032"/>
                <a:gd name="T31" fmla="*/ 2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81" name="Line 946"/>
            <p:cNvSpPr>
              <a:spLocks noChangeShapeType="1"/>
            </p:cNvSpPr>
            <p:nvPr/>
          </p:nvSpPr>
          <p:spPr bwMode="auto">
            <a:xfrm rot="-5400000">
              <a:off x="4942" y="3252"/>
              <a:ext cx="330" cy="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2" name="Line 947"/>
            <p:cNvSpPr>
              <a:spLocks noChangeShapeType="1"/>
            </p:cNvSpPr>
            <p:nvPr/>
          </p:nvSpPr>
          <p:spPr bwMode="auto">
            <a:xfrm rot="5400000" flipV="1">
              <a:off x="5034" y="3429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3" name="Line 948"/>
            <p:cNvSpPr>
              <a:spLocks noChangeShapeType="1"/>
            </p:cNvSpPr>
            <p:nvPr/>
          </p:nvSpPr>
          <p:spPr bwMode="auto">
            <a:xfrm rot="-5400000">
              <a:off x="5151" y="3225"/>
              <a:ext cx="0" cy="7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4" name="Line 949"/>
            <p:cNvSpPr>
              <a:spLocks noChangeShapeType="1"/>
            </p:cNvSpPr>
            <p:nvPr/>
          </p:nvSpPr>
          <p:spPr bwMode="auto">
            <a:xfrm flipH="1">
              <a:off x="3827" y="2977"/>
              <a:ext cx="160" cy="29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5" name="Line 950"/>
            <p:cNvSpPr>
              <a:spLocks noChangeShapeType="1"/>
            </p:cNvSpPr>
            <p:nvPr/>
          </p:nvSpPr>
          <p:spPr bwMode="auto">
            <a:xfrm>
              <a:off x="3843" y="3009"/>
              <a:ext cx="1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6" name="Line 951"/>
            <p:cNvSpPr>
              <a:spLocks noChangeShapeType="1"/>
            </p:cNvSpPr>
            <p:nvPr/>
          </p:nvSpPr>
          <p:spPr bwMode="auto">
            <a:xfrm>
              <a:off x="3680" y="3221"/>
              <a:ext cx="17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7" name="Line 952"/>
            <p:cNvSpPr>
              <a:spLocks noChangeShapeType="1"/>
            </p:cNvSpPr>
            <p:nvPr/>
          </p:nvSpPr>
          <p:spPr bwMode="auto">
            <a:xfrm>
              <a:off x="3914" y="3271"/>
              <a:ext cx="30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8" name="Line 953"/>
            <p:cNvSpPr>
              <a:spLocks noChangeShapeType="1"/>
            </p:cNvSpPr>
            <p:nvPr/>
          </p:nvSpPr>
          <p:spPr bwMode="auto">
            <a:xfrm flipH="1">
              <a:off x="4065" y="3213"/>
              <a:ext cx="34" cy="5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89" name="Line 954"/>
            <p:cNvSpPr>
              <a:spLocks noChangeShapeType="1"/>
            </p:cNvSpPr>
            <p:nvPr/>
          </p:nvSpPr>
          <p:spPr bwMode="auto">
            <a:xfrm>
              <a:off x="3947" y="3269"/>
              <a:ext cx="1" cy="5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0" name="Line 955"/>
            <p:cNvSpPr>
              <a:spLocks noChangeShapeType="1"/>
            </p:cNvSpPr>
            <p:nvPr/>
          </p:nvSpPr>
          <p:spPr bwMode="auto">
            <a:xfrm flipH="1" flipV="1">
              <a:off x="4197" y="3274"/>
              <a:ext cx="0" cy="4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1" name="Line 956"/>
            <p:cNvSpPr>
              <a:spLocks noChangeShapeType="1"/>
            </p:cNvSpPr>
            <p:nvPr/>
          </p:nvSpPr>
          <p:spPr bwMode="auto">
            <a:xfrm>
              <a:off x="4248" y="3185"/>
              <a:ext cx="317" cy="17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2" name="Line 957"/>
            <p:cNvSpPr>
              <a:spLocks noChangeShapeType="1"/>
            </p:cNvSpPr>
            <p:nvPr/>
          </p:nvSpPr>
          <p:spPr bwMode="auto">
            <a:xfrm>
              <a:off x="3901" y="3144"/>
              <a:ext cx="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3" name="Line 958"/>
            <p:cNvSpPr>
              <a:spLocks noChangeShapeType="1"/>
            </p:cNvSpPr>
            <p:nvPr/>
          </p:nvSpPr>
          <p:spPr bwMode="auto">
            <a:xfrm>
              <a:off x="3809" y="2257"/>
              <a:ext cx="148" cy="4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4" name="Line 959"/>
            <p:cNvSpPr>
              <a:spLocks noChangeShapeType="1"/>
            </p:cNvSpPr>
            <p:nvPr/>
          </p:nvSpPr>
          <p:spPr bwMode="auto">
            <a:xfrm flipV="1">
              <a:off x="3711" y="2354"/>
              <a:ext cx="106" cy="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30" name="Group 960"/>
            <p:cNvGrpSpPr>
              <a:grpSpLocks/>
            </p:cNvGrpSpPr>
            <p:nvPr/>
          </p:nvGrpSpPr>
          <p:grpSpPr bwMode="auto">
            <a:xfrm>
              <a:off x="3535" y="2207"/>
              <a:ext cx="319" cy="222"/>
              <a:chOff x="2967" y="478"/>
              <a:chExt cx="788" cy="625"/>
            </a:xfrm>
          </p:grpSpPr>
          <p:pic>
            <p:nvPicPr>
              <p:cNvPr id="20990" name="Picture 961" descr="access_point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91" name="Picture 962" descr="antenna_radiation_stylize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631" name="Freeform 963"/>
            <p:cNvSpPr>
              <a:spLocks/>
            </p:cNvSpPr>
            <p:nvPr/>
          </p:nvSpPr>
          <p:spPr bwMode="auto">
            <a:xfrm>
              <a:off x="4419" y="2224"/>
              <a:ext cx="828" cy="425"/>
            </a:xfrm>
            <a:custGeom>
              <a:avLst/>
              <a:gdLst>
                <a:gd name="T0" fmla="*/ 382 w 828"/>
                <a:gd name="T1" fmla="*/ 30 h 425"/>
                <a:gd name="T2" fmla="*/ 370 w 828"/>
                <a:gd name="T3" fmla="*/ 30 h 425"/>
                <a:gd name="T4" fmla="*/ 126 w 828"/>
                <a:gd name="T5" fmla="*/ 32 h 425"/>
                <a:gd name="T6" fmla="*/ 6 w 828"/>
                <a:gd name="T7" fmla="*/ 126 h 425"/>
                <a:gd name="T8" fmla="*/ 92 w 828"/>
                <a:gd name="T9" fmla="*/ 274 h 425"/>
                <a:gd name="T10" fmla="*/ 292 w 828"/>
                <a:gd name="T11" fmla="*/ 384 h 425"/>
                <a:gd name="T12" fmla="*/ 540 w 828"/>
                <a:gd name="T13" fmla="*/ 416 h 425"/>
                <a:gd name="T14" fmla="*/ 698 w 828"/>
                <a:gd name="T15" fmla="*/ 330 h 425"/>
                <a:gd name="T16" fmla="*/ 776 w 828"/>
                <a:gd name="T17" fmla="*/ 170 h 425"/>
                <a:gd name="T18" fmla="*/ 792 w 828"/>
                <a:gd name="T19" fmla="*/ 22 h 425"/>
                <a:gd name="T20" fmla="*/ 560 w 828"/>
                <a:gd name="T21" fmla="*/ 38 h 425"/>
                <a:gd name="T22" fmla="*/ 382 w 828"/>
                <a:gd name="T23" fmla="*/ 30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32" name="Freeform 964"/>
            <p:cNvSpPr>
              <a:spLocks/>
            </p:cNvSpPr>
            <p:nvPr/>
          </p:nvSpPr>
          <p:spPr bwMode="auto">
            <a:xfrm>
              <a:off x="4417" y="1263"/>
              <a:ext cx="1090" cy="709"/>
            </a:xfrm>
            <a:custGeom>
              <a:avLst/>
              <a:gdLst>
                <a:gd name="T0" fmla="*/ 14627 w 765"/>
                <a:gd name="T1" fmla="*/ 763 h 459"/>
                <a:gd name="T2" fmla="*/ 9913 w 765"/>
                <a:gd name="T3" fmla="*/ 5420 h 459"/>
                <a:gd name="T4" fmla="*/ 3316 w 765"/>
                <a:gd name="T5" fmla="*/ 7714 h 459"/>
                <a:gd name="T6" fmla="*/ 474 w 765"/>
                <a:gd name="T7" fmla="*/ 25995 h 459"/>
                <a:gd name="T8" fmla="*/ 6202 w 765"/>
                <a:gd name="T9" fmla="*/ 34346 h 459"/>
                <a:gd name="T10" fmla="*/ 11922 w 765"/>
                <a:gd name="T11" fmla="*/ 32921 h 459"/>
                <a:gd name="T12" fmla="*/ 20124 w 765"/>
                <a:gd name="T13" fmla="*/ 34346 h 459"/>
                <a:gd name="T14" fmla="*/ 24081 w 765"/>
                <a:gd name="T15" fmla="*/ 33549 h 459"/>
                <a:gd name="T16" fmla="*/ 25921 w 765"/>
                <a:gd name="T17" fmla="*/ 28785 h 459"/>
                <a:gd name="T18" fmla="*/ 25875 w 765"/>
                <a:gd name="T19" fmla="*/ 12218 h 459"/>
                <a:gd name="T20" fmla="*/ 22836 w 765"/>
                <a:gd name="T21" fmla="*/ 2665 h 459"/>
                <a:gd name="T22" fmla="*/ 14627 w 765"/>
                <a:gd name="T23" fmla="*/ 763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98" name="Line 965"/>
            <p:cNvSpPr>
              <a:spLocks noChangeShapeType="1"/>
            </p:cNvSpPr>
            <p:nvPr/>
          </p:nvSpPr>
          <p:spPr bwMode="auto">
            <a:xfrm>
              <a:off x="4659" y="2404"/>
              <a:ext cx="103" cy="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99" name="Line 966"/>
            <p:cNvSpPr>
              <a:spLocks noChangeShapeType="1"/>
            </p:cNvSpPr>
            <p:nvPr/>
          </p:nvSpPr>
          <p:spPr bwMode="auto">
            <a:xfrm>
              <a:off x="4720" y="2354"/>
              <a:ext cx="17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0" name="Line 967"/>
            <p:cNvSpPr>
              <a:spLocks noChangeShapeType="1"/>
            </p:cNvSpPr>
            <p:nvPr/>
          </p:nvSpPr>
          <p:spPr bwMode="auto">
            <a:xfrm flipV="1">
              <a:off x="4869" y="2408"/>
              <a:ext cx="85" cy="6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1" name="Line 968"/>
            <p:cNvSpPr>
              <a:spLocks noChangeShapeType="1"/>
            </p:cNvSpPr>
            <p:nvPr/>
          </p:nvSpPr>
          <p:spPr bwMode="auto">
            <a:xfrm>
              <a:off x="4235" y="1632"/>
              <a:ext cx="321" cy="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2" name="Line 969"/>
            <p:cNvSpPr>
              <a:spLocks noChangeShapeType="1"/>
            </p:cNvSpPr>
            <p:nvPr/>
          </p:nvSpPr>
          <p:spPr bwMode="auto">
            <a:xfrm>
              <a:off x="4635" y="2961"/>
              <a:ext cx="246" cy="11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3" name="Line 970"/>
            <p:cNvSpPr>
              <a:spLocks noChangeShapeType="1"/>
            </p:cNvSpPr>
            <p:nvPr/>
          </p:nvSpPr>
          <p:spPr bwMode="auto">
            <a:xfrm flipV="1">
              <a:off x="4244" y="2953"/>
              <a:ext cx="203" cy="1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4" name="Line 971"/>
            <p:cNvSpPr>
              <a:spLocks noChangeShapeType="1"/>
            </p:cNvSpPr>
            <p:nvPr/>
          </p:nvSpPr>
          <p:spPr bwMode="auto">
            <a:xfrm flipV="1">
              <a:off x="4271" y="3137"/>
              <a:ext cx="6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5" name="Line 972"/>
            <p:cNvSpPr>
              <a:spLocks noChangeShapeType="1"/>
            </p:cNvSpPr>
            <p:nvPr/>
          </p:nvSpPr>
          <p:spPr bwMode="auto">
            <a:xfrm flipV="1">
              <a:off x="4773" y="1572"/>
              <a:ext cx="78" cy="5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6" name="Line 973"/>
            <p:cNvSpPr>
              <a:spLocks noChangeShapeType="1"/>
            </p:cNvSpPr>
            <p:nvPr/>
          </p:nvSpPr>
          <p:spPr bwMode="auto">
            <a:xfrm>
              <a:off x="4665" y="1681"/>
              <a:ext cx="0" cy="5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7" name="Line 974"/>
            <p:cNvSpPr>
              <a:spLocks noChangeShapeType="1"/>
            </p:cNvSpPr>
            <p:nvPr/>
          </p:nvSpPr>
          <p:spPr bwMode="auto">
            <a:xfrm flipV="1">
              <a:off x="4773" y="1616"/>
              <a:ext cx="166" cy="18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8" name="Line 975"/>
            <p:cNvSpPr>
              <a:spLocks noChangeShapeType="1"/>
            </p:cNvSpPr>
            <p:nvPr/>
          </p:nvSpPr>
          <p:spPr bwMode="auto">
            <a:xfrm>
              <a:off x="5003" y="1615"/>
              <a:ext cx="0" cy="1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09" name="Line 976"/>
            <p:cNvSpPr>
              <a:spLocks noChangeShapeType="1"/>
            </p:cNvSpPr>
            <p:nvPr/>
          </p:nvSpPr>
          <p:spPr bwMode="auto">
            <a:xfrm>
              <a:off x="4785" y="1808"/>
              <a:ext cx="119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0" name="Line 977"/>
            <p:cNvSpPr>
              <a:spLocks noChangeShapeType="1"/>
            </p:cNvSpPr>
            <p:nvPr/>
          </p:nvSpPr>
          <p:spPr bwMode="auto">
            <a:xfrm>
              <a:off x="5134" y="1802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1" name="Line 978"/>
            <p:cNvSpPr>
              <a:spLocks noChangeShapeType="1"/>
            </p:cNvSpPr>
            <p:nvPr/>
          </p:nvSpPr>
          <p:spPr bwMode="auto">
            <a:xfrm flipH="1">
              <a:off x="4596" y="1850"/>
              <a:ext cx="62" cy="444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2" name="Line 979"/>
            <p:cNvSpPr>
              <a:spLocks noChangeShapeType="1"/>
            </p:cNvSpPr>
            <p:nvPr/>
          </p:nvSpPr>
          <p:spPr bwMode="auto">
            <a:xfrm flipH="1">
              <a:off x="4969" y="1850"/>
              <a:ext cx="70" cy="45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3" name="Line 980"/>
            <p:cNvSpPr>
              <a:spLocks noChangeShapeType="1"/>
            </p:cNvSpPr>
            <p:nvPr/>
          </p:nvSpPr>
          <p:spPr bwMode="auto">
            <a:xfrm flipV="1">
              <a:off x="4581" y="2569"/>
              <a:ext cx="143" cy="2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314" name="Line 981"/>
            <p:cNvSpPr>
              <a:spLocks noChangeShapeType="1"/>
            </p:cNvSpPr>
            <p:nvPr/>
          </p:nvSpPr>
          <p:spPr bwMode="auto">
            <a:xfrm>
              <a:off x="5257" y="1801"/>
              <a:ext cx="1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0" name="Group 982"/>
            <p:cNvGrpSpPr>
              <a:grpSpLocks/>
            </p:cNvGrpSpPr>
            <p:nvPr/>
          </p:nvGrpSpPr>
          <p:grpSpPr bwMode="auto">
            <a:xfrm>
              <a:off x="3813" y="1163"/>
              <a:ext cx="295" cy="391"/>
              <a:chOff x="1653" y="3023"/>
              <a:chExt cx="622" cy="911"/>
            </a:xfrm>
          </p:grpSpPr>
          <p:sp>
            <p:nvSpPr>
              <p:cNvPr id="20973" name="Line 270"/>
              <p:cNvSpPr>
                <a:spLocks noChangeShapeType="1"/>
              </p:cNvSpPr>
              <p:nvPr/>
            </p:nvSpPr>
            <p:spPr bwMode="auto">
              <a:xfrm flipH="1">
                <a:off x="1766" y="3287"/>
                <a:ext cx="188" cy="586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4" name="Line 271"/>
              <p:cNvSpPr>
                <a:spLocks noChangeShapeType="1"/>
              </p:cNvSpPr>
              <p:nvPr/>
            </p:nvSpPr>
            <p:spPr bwMode="auto">
              <a:xfrm>
                <a:off x="1954" y="3287"/>
                <a:ext cx="188" cy="58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5" name="Line 272"/>
              <p:cNvSpPr>
                <a:spLocks noChangeShapeType="1"/>
              </p:cNvSpPr>
              <p:nvPr/>
            </p:nvSpPr>
            <p:spPr bwMode="auto">
              <a:xfrm>
                <a:off x="1766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6" name="Line 273"/>
              <p:cNvSpPr>
                <a:spLocks noChangeShapeType="1"/>
              </p:cNvSpPr>
              <p:nvPr/>
            </p:nvSpPr>
            <p:spPr bwMode="auto">
              <a:xfrm flipH="1">
                <a:off x="1954" y="3870"/>
                <a:ext cx="188" cy="6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7" name="Line 274"/>
              <p:cNvSpPr>
                <a:spLocks noChangeShapeType="1"/>
              </p:cNvSpPr>
              <p:nvPr/>
            </p:nvSpPr>
            <p:spPr bwMode="auto">
              <a:xfrm>
                <a:off x="1954" y="3300"/>
                <a:ext cx="0" cy="63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8" name="Line 275"/>
              <p:cNvSpPr>
                <a:spLocks noChangeShapeType="1"/>
              </p:cNvSpPr>
              <p:nvPr/>
            </p:nvSpPr>
            <p:spPr bwMode="auto">
              <a:xfrm flipV="1">
                <a:off x="1766" y="3810"/>
                <a:ext cx="188" cy="63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79" name="Line 276"/>
              <p:cNvSpPr>
                <a:spLocks noChangeShapeType="1"/>
              </p:cNvSpPr>
              <p:nvPr/>
            </p:nvSpPr>
            <p:spPr bwMode="auto">
              <a:xfrm flipH="1" flipV="1">
                <a:off x="1954" y="3810"/>
                <a:ext cx="188" cy="60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0" name="Line 277"/>
              <p:cNvSpPr>
                <a:spLocks noChangeShapeType="1"/>
              </p:cNvSpPr>
              <p:nvPr/>
            </p:nvSpPr>
            <p:spPr bwMode="auto">
              <a:xfrm>
                <a:off x="1846" y="3618"/>
                <a:ext cx="108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1" name="Line 278"/>
              <p:cNvSpPr>
                <a:spLocks noChangeShapeType="1"/>
              </p:cNvSpPr>
              <p:nvPr/>
            </p:nvSpPr>
            <p:spPr bwMode="auto">
              <a:xfrm flipV="1">
                <a:off x="1954" y="3618"/>
                <a:ext cx="114" cy="4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2" name="Line 279"/>
              <p:cNvSpPr>
                <a:spLocks noChangeShapeType="1"/>
              </p:cNvSpPr>
              <p:nvPr/>
            </p:nvSpPr>
            <p:spPr bwMode="auto">
              <a:xfrm>
                <a:off x="1810" y="3704"/>
                <a:ext cx="139" cy="65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3" name="Line 280"/>
              <p:cNvSpPr>
                <a:spLocks noChangeShapeType="1"/>
              </p:cNvSpPr>
              <p:nvPr/>
            </p:nvSpPr>
            <p:spPr bwMode="auto">
              <a:xfrm flipV="1">
                <a:off x="1954" y="3717"/>
                <a:ext cx="140" cy="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4" name="Line 281"/>
              <p:cNvSpPr>
                <a:spLocks noChangeShapeType="1"/>
              </p:cNvSpPr>
              <p:nvPr/>
            </p:nvSpPr>
            <p:spPr bwMode="auto">
              <a:xfrm flipV="1">
                <a:off x="1954" y="3530"/>
                <a:ext cx="72" cy="24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5" name="Line 282"/>
              <p:cNvSpPr>
                <a:spLocks noChangeShapeType="1"/>
              </p:cNvSpPr>
              <p:nvPr/>
            </p:nvSpPr>
            <p:spPr bwMode="auto">
              <a:xfrm flipV="1">
                <a:off x="1954" y="3409"/>
                <a:ext cx="45" cy="18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6" name="Line 283"/>
              <p:cNvSpPr>
                <a:spLocks noChangeShapeType="1"/>
              </p:cNvSpPr>
              <p:nvPr/>
            </p:nvSpPr>
            <p:spPr bwMode="auto">
              <a:xfrm>
                <a:off x="1873" y="3522"/>
                <a:ext cx="87" cy="32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987" name="Line 284"/>
              <p:cNvSpPr>
                <a:spLocks noChangeShapeType="1"/>
              </p:cNvSpPr>
              <p:nvPr/>
            </p:nvSpPr>
            <p:spPr bwMode="auto">
              <a:xfrm>
                <a:off x="1912" y="3404"/>
                <a:ext cx="50" cy="31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653" name="Oval 998"/>
              <p:cNvSpPr>
                <a:spLocks noChangeArrowheads="1"/>
              </p:cNvSpPr>
              <p:nvPr/>
            </p:nvSpPr>
            <p:spPr bwMode="auto">
              <a:xfrm>
                <a:off x="1921" y="3233"/>
                <a:ext cx="63" cy="68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pic>
            <p:nvPicPr>
              <p:cNvPr id="20989" name="Picture 999" descr="cell_tower_radiation_gray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3" y="3023"/>
                <a:ext cx="622" cy="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51" name="Group 1000"/>
            <p:cNvGrpSpPr>
              <a:grpSpLocks/>
            </p:cNvGrpSpPr>
            <p:nvPr/>
          </p:nvGrpSpPr>
          <p:grpSpPr bwMode="auto">
            <a:xfrm>
              <a:off x="3962" y="1516"/>
              <a:ext cx="286" cy="160"/>
              <a:chOff x="3843" y="1516"/>
              <a:chExt cx="286" cy="160"/>
            </a:xfrm>
          </p:grpSpPr>
          <p:sp>
            <p:nvSpPr>
              <p:cNvPr id="6629" name="Line 1001"/>
              <p:cNvSpPr>
                <a:spLocks noChangeShapeType="1"/>
              </p:cNvSpPr>
              <p:nvPr/>
            </p:nvSpPr>
            <p:spPr bwMode="auto">
              <a:xfrm>
                <a:off x="3843" y="1516"/>
                <a:ext cx="96" cy="6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965" name="Oval 407"/>
              <p:cNvSpPr>
                <a:spLocks noChangeArrowheads="1"/>
              </p:cNvSpPr>
              <p:nvPr/>
            </p:nvSpPr>
            <p:spPr bwMode="auto">
              <a:xfrm>
                <a:off x="3884" y="1616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6" name="Rectangle 410"/>
              <p:cNvSpPr>
                <a:spLocks noChangeArrowheads="1"/>
              </p:cNvSpPr>
              <p:nvPr/>
            </p:nvSpPr>
            <p:spPr bwMode="auto">
              <a:xfrm>
                <a:off x="3884" y="1610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67" name="Oval 411"/>
              <p:cNvSpPr>
                <a:spLocks noChangeArrowheads="1"/>
              </p:cNvSpPr>
              <p:nvPr/>
            </p:nvSpPr>
            <p:spPr bwMode="auto">
              <a:xfrm>
                <a:off x="3883" y="1569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68" name="Group 1005"/>
              <p:cNvGrpSpPr>
                <a:grpSpLocks/>
              </p:cNvGrpSpPr>
              <p:nvPr/>
            </p:nvGrpSpPr>
            <p:grpSpPr bwMode="auto">
              <a:xfrm>
                <a:off x="3932" y="1587"/>
                <a:ext cx="138" cy="33"/>
                <a:chOff x="2468" y="1332"/>
                <a:chExt cx="310" cy="60"/>
              </a:xfrm>
            </p:grpSpPr>
            <p:sp>
              <p:nvSpPr>
                <p:cNvPr id="20971" name="Freeform 10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72" name="Freeform 10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34" name="Line 1008"/>
              <p:cNvSpPr>
                <a:spLocks noChangeShapeType="1"/>
              </p:cNvSpPr>
              <p:nvPr/>
            </p:nvSpPr>
            <p:spPr bwMode="auto">
              <a:xfrm>
                <a:off x="3884" y="1602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35" name="Line 1009"/>
              <p:cNvSpPr>
                <a:spLocks noChangeShapeType="1"/>
              </p:cNvSpPr>
              <p:nvPr/>
            </p:nvSpPr>
            <p:spPr bwMode="auto">
              <a:xfrm>
                <a:off x="4127" y="1604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2" name="Group 1010"/>
            <p:cNvGrpSpPr>
              <a:grpSpLocks/>
            </p:cNvGrpSpPr>
            <p:nvPr/>
          </p:nvGrpSpPr>
          <p:grpSpPr bwMode="auto">
            <a:xfrm>
              <a:off x="4537" y="1571"/>
              <a:ext cx="246" cy="110"/>
              <a:chOff x="4334" y="1470"/>
              <a:chExt cx="246" cy="107"/>
            </a:xfrm>
          </p:grpSpPr>
          <p:sp>
            <p:nvSpPr>
              <p:cNvPr id="2095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9" name="Group 1014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62" name="Freeform 101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63" name="Freeform 101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25" name="Line 1017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26" name="Line 1018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3" name="Group 1019"/>
            <p:cNvGrpSpPr>
              <a:grpSpLocks/>
            </p:cNvGrpSpPr>
            <p:nvPr/>
          </p:nvGrpSpPr>
          <p:grpSpPr bwMode="auto">
            <a:xfrm>
              <a:off x="4544" y="1737"/>
              <a:ext cx="246" cy="110"/>
              <a:chOff x="4334" y="1470"/>
              <a:chExt cx="246" cy="107"/>
            </a:xfrm>
          </p:grpSpPr>
          <p:sp>
            <p:nvSpPr>
              <p:cNvPr id="2094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5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51" name="Group 1023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54" name="Freeform 102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55" name="Freeform 102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17" name="Line 1026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8" name="Line 1027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4" name="Group 1028"/>
            <p:cNvGrpSpPr>
              <a:grpSpLocks/>
            </p:cNvGrpSpPr>
            <p:nvPr/>
          </p:nvGrpSpPr>
          <p:grpSpPr bwMode="auto">
            <a:xfrm>
              <a:off x="4890" y="1738"/>
              <a:ext cx="246" cy="110"/>
              <a:chOff x="4334" y="1470"/>
              <a:chExt cx="246" cy="107"/>
            </a:xfrm>
          </p:grpSpPr>
          <p:sp>
            <p:nvSpPr>
              <p:cNvPr id="2094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4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43" name="Group 1032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46" name="Freeform 103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47" name="Freeform 103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09" name="Line 1035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10" name="Line 1036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5" name="Group 1037"/>
            <p:cNvGrpSpPr>
              <a:grpSpLocks/>
            </p:cNvGrpSpPr>
            <p:nvPr/>
          </p:nvGrpSpPr>
          <p:grpSpPr bwMode="auto">
            <a:xfrm>
              <a:off x="4844" y="1508"/>
              <a:ext cx="246" cy="110"/>
              <a:chOff x="4334" y="1470"/>
              <a:chExt cx="246" cy="107"/>
            </a:xfrm>
          </p:grpSpPr>
          <p:sp>
            <p:nvSpPr>
              <p:cNvPr id="2093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3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35" name="Group 1041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8" name="Freeform 1042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39" name="Freeform 1043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601" name="Line 1044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602" name="Line 1045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6" name="Group 1046"/>
            <p:cNvGrpSpPr>
              <a:grpSpLocks/>
            </p:cNvGrpSpPr>
            <p:nvPr/>
          </p:nvGrpSpPr>
          <p:grpSpPr bwMode="auto">
            <a:xfrm>
              <a:off x="4874" y="2296"/>
              <a:ext cx="310" cy="130"/>
              <a:chOff x="4334" y="1470"/>
              <a:chExt cx="246" cy="107"/>
            </a:xfrm>
          </p:grpSpPr>
          <p:sp>
            <p:nvSpPr>
              <p:cNvPr id="2092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2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27" name="Group 105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30" name="Freeform 105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31" name="Freeform 105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93" name="Line 105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94" name="Line 105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322" name="Line 1055"/>
            <p:cNvSpPr>
              <a:spLocks noChangeShapeType="1"/>
            </p:cNvSpPr>
            <p:nvPr/>
          </p:nvSpPr>
          <p:spPr bwMode="auto">
            <a:xfrm>
              <a:off x="4049" y="2358"/>
              <a:ext cx="42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58" name="Group 1056"/>
            <p:cNvGrpSpPr>
              <a:grpSpLocks/>
            </p:cNvGrpSpPr>
            <p:nvPr/>
          </p:nvGrpSpPr>
          <p:grpSpPr bwMode="auto">
            <a:xfrm>
              <a:off x="4464" y="2288"/>
              <a:ext cx="310" cy="130"/>
              <a:chOff x="4334" y="1470"/>
              <a:chExt cx="246" cy="107"/>
            </a:xfrm>
          </p:grpSpPr>
          <p:sp>
            <p:nvSpPr>
              <p:cNvPr id="2091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9" name="Group 1060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22" name="Freeform 106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23" name="Freeform 106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85" name="Line 1063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86" name="Line 1064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59" name="Group 1065"/>
            <p:cNvGrpSpPr>
              <a:grpSpLocks/>
            </p:cNvGrpSpPr>
            <p:nvPr/>
          </p:nvGrpSpPr>
          <p:grpSpPr bwMode="auto">
            <a:xfrm>
              <a:off x="4660" y="2464"/>
              <a:ext cx="310" cy="130"/>
              <a:chOff x="4334" y="1470"/>
              <a:chExt cx="246" cy="107"/>
            </a:xfrm>
          </p:grpSpPr>
          <p:sp>
            <p:nvSpPr>
              <p:cNvPr id="20908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9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10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11" name="Group 1069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14" name="Freeform 107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15" name="Freeform 107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77" name="Line 1072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8" name="Line 1073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0" name="Group 1074"/>
            <p:cNvGrpSpPr>
              <a:grpSpLocks/>
            </p:cNvGrpSpPr>
            <p:nvPr/>
          </p:nvGrpSpPr>
          <p:grpSpPr bwMode="auto">
            <a:xfrm>
              <a:off x="4782" y="3028"/>
              <a:ext cx="392" cy="154"/>
              <a:chOff x="4334" y="1470"/>
              <a:chExt cx="246" cy="107"/>
            </a:xfrm>
          </p:grpSpPr>
          <p:sp>
            <p:nvSpPr>
              <p:cNvPr id="20900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1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02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903" name="Group 1078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906" name="Freeform 107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907" name="Freeform 108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9" name="Line 1081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70" name="Line 1082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1" name="Group 1083"/>
            <p:cNvGrpSpPr>
              <a:grpSpLocks/>
            </p:cNvGrpSpPr>
            <p:nvPr/>
          </p:nvGrpSpPr>
          <p:grpSpPr bwMode="auto">
            <a:xfrm>
              <a:off x="4388" y="2840"/>
              <a:ext cx="392" cy="154"/>
              <a:chOff x="4334" y="1470"/>
              <a:chExt cx="246" cy="107"/>
            </a:xfrm>
          </p:grpSpPr>
          <p:sp>
            <p:nvSpPr>
              <p:cNvPr id="20892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3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94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95" name="Group 1087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8" name="Freeform 10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9" name="Freeform 10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1" name="Line 1090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62" name="Line 1091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2" name="Group 1092"/>
            <p:cNvGrpSpPr>
              <a:grpSpLocks/>
            </p:cNvGrpSpPr>
            <p:nvPr/>
          </p:nvGrpSpPr>
          <p:grpSpPr bwMode="auto">
            <a:xfrm>
              <a:off x="3932" y="3056"/>
              <a:ext cx="392" cy="154"/>
              <a:chOff x="4334" y="1470"/>
              <a:chExt cx="246" cy="107"/>
            </a:xfrm>
          </p:grpSpPr>
          <p:sp>
            <p:nvSpPr>
              <p:cNvPr id="20884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5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86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87" name="Group 1096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90" name="Freeform 109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1" name="Freeform 109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53" name="Line 1099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54" name="Line 1100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3" name="Group 1101"/>
            <p:cNvGrpSpPr>
              <a:grpSpLocks/>
            </p:cNvGrpSpPr>
            <p:nvPr/>
          </p:nvGrpSpPr>
          <p:grpSpPr bwMode="auto">
            <a:xfrm>
              <a:off x="3812" y="2296"/>
              <a:ext cx="246" cy="108"/>
              <a:chOff x="4334" y="1470"/>
              <a:chExt cx="246" cy="107"/>
            </a:xfrm>
          </p:grpSpPr>
          <p:sp>
            <p:nvSpPr>
              <p:cNvPr id="20876" name="Oval 407"/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7" name="Rectangle 410"/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78" name="Oval 411"/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l"/>
                <a:endParaRPr lang="zh-CN" altLang="zh-CN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0879" name="Group 1105"/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0882" name="Freeform 110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83" name="Freeform 110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45" name="Line 1108"/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46" name="Line 1109"/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64" name="Group 1110"/>
            <p:cNvGrpSpPr>
              <a:grpSpLocks/>
            </p:cNvGrpSpPr>
            <p:nvPr/>
          </p:nvGrpSpPr>
          <p:grpSpPr bwMode="auto">
            <a:xfrm>
              <a:off x="4511" y="3153"/>
              <a:ext cx="281" cy="266"/>
              <a:chOff x="5072" y="3611"/>
              <a:chExt cx="459" cy="380"/>
            </a:xfrm>
          </p:grpSpPr>
          <p:grpSp>
            <p:nvGrpSpPr>
              <p:cNvPr id="20862" name="Group 1111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64" name="Freeform 1112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5" name="Freeform 1113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6" name="Freeform 1114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7" name="Freeform 1115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8" name="Freeform 1116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9" name="Freeform 1117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0" name="Freeform 1118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1" name="Freeform 1119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2" name="Freeform 1120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3" name="Freeform 1121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4" name="Freeform 1122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75" name="Freeform 1123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0863" name="Picture 1124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65" name="Group 1125"/>
            <p:cNvGrpSpPr>
              <a:grpSpLocks/>
            </p:cNvGrpSpPr>
            <p:nvPr/>
          </p:nvGrpSpPr>
          <p:grpSpPr bwMode="auto">
            <a:xfrm>
              <a:off x="3552" y="2211"/>
              <a:ext cx="251" cy="226"/>
              <a:chOff x="5072" y="3611"/>
              <a:chExt cx="459" cy="380"/>
            </a:xfrm>
          </p:grpSpPr>
          <p:grpSp>
            <p:nvGrpSpPr>
              <p:cNvPr id="20848" name="Group 1126"/>
              <p:cNvGrpSpPr>
                <a:grpSpLocks/>
              </p:cNvGrpSpPr>
              <p:nvPr/>
            </p:nvGrpSpPr>
            <p:grpSpPr bwMode="auto">
              <a:xfrm>
                <a:off x="5144" y="3611"/>
                <a:ext cx="387" cy="99"/>
                <a:chOff x="5030" y="2639"/>
                <a:chExt cx="387" cy="99"/>
              </a:xfrm>
            </p:grpSpPr>
            <p:sp>
              <p:nvSpPr>
                <p:cNvPr id="20850" name="Freeform 1127"/>
                <p:cNvSpPr>
                  <a:spLocks/>
                </p:cNvSpPr>
                <p:nvPr/>
              </p:nvSpPr>
              <p:spPr bwMode="auto">
                <a:xfrm>
                  <a:off x="5134" y="2657"/>
                  <a:ext cx="69" cy="55"/>
                </a:xfrm>
                <a:custGeom>
                  <a:avLst/>
                  <a:gdLst>
                    <a:gd name="T0" fmla="*/ 0 w 199"/>
                    <a:gd name="T1" fmla="*/ 0 h 232"/>
                    <a:gd name="T2" fmla="*/ 0 w 199"/>
                    <a:gd name="T3" fmla="*/ 0 h 232"/>
                    <a:gd name="T4" fmla="*/ 0 w 199"/>
                    <a:gd name="T5" fmla="*/ 0 h 232"/>
                    <a:gd name="T6" fmla="*/ 0 w 199"/>
                    <a:gd name="T7" fmla="*/ 0 h 232"/>
                    <a:gd name="T8" fmla="*/ 0 w 199"/>
                    <a:gd name="T9" fmla="*/ 0 h 232"/>
                    <a:gd name="T10" fmla="*/ 0 w 199"/>
                    <a:gd name="T11" fmla="*/ 0 h 232"/>
                    <a:gd name="T12" fmla="*/ 0 w 199"/>
                    <a:gd name="T13" fmla="*/ 0 h 232"/>
                    <a:gd name="T14" fmla="*/ 0 w 199"/>
                    <a:gd name="T15" fmla="*/ 0 h 232"/>
                    <a:gd name="T16" fmla="*/ 0 w 199"/>
                    <a:gd name="T17" fmla="*/ 0 h 232"/>
                    <a:gd name="T18" fmla="*/ 0 w 199"/>
                    <a:gd name="T19" fmla="*/ 0 h 232"/>
                    <a:gd name="T20" fmla="*/ 0 w 199"/>
                    <a:gd name="T21" fmla="*/ 0 h 232"/>
                    <a:gd name="T22" fmla="*/ 0 w 199"/>
                    <a:gd name="T23" fmla="*/ 0 h 232"/>
                    <a:gd name="T24" fmla="*/ 0 w 199"/>
                    <a:gd name="T25" fmla="*/ 0 h 232"/>
                    <a:gd name="T26" fmla="*/ 0 w 199"/>
                    <a:gd name="T27" fmla="*/ 0 h 232"/>
                    <a:gd name="T28" fmla="*/ 0 w 199"/>
                    <a:gd name="T29" fmla="*/ 0 h 232"/>
                    <a:gd name="T30" fmla="*/ 0 w 199"/>
                    <a:gd name="T31" fmla="*/ 0 h 232"/>
                    <a:gd name="T32" fmla="*/ 0 w 199"/>
                    <a:gd name="T33" fmla="*/ 0 h 232"/>
                    <a:gd name="T34" fmla="*/ 0 w 199"/>
                    <a:gd name="T35" fmla="*/ 0 h 232"/>
                    <a:gd name="T36" fmla="*/ 0 w 199"/>
                    <a:gd name="T37" fmla="*/ 0 h 232"/>
                    <a:gd name="T38" fmla="*/ 0 w 199"/>
                    <a:gd name="T39" fmla="*/ 0 h 232"/>
                    <a:gd name="T40" fmla="*/ 0 w 199"/>
                    <a:gd name="T41" fmla="*/ 0 h 232"/>
                    <a:gd name="T42" fmla="*/ 0 w 199"/>
                    <a:gd name="T43" fmla="*/ 0 h 232"/>
                    <a:gd name="T44" fmla="*/ 0 w 199"/>
                    <a:gd name="T45" fmla="*/ 0 h 232"/>
                    <a:gd name="T46" fmla="*/ 0 w 199"/>
                    <a:gd name="T47" fmla="*/ 0 h 232"/>
                    <a:gd name="T48" fmla="*/ 0 w 199"/>
                    <a:gd name="T49" fmla="*/ 0 h 232"/>
                    <a:gd name="T50" fmla="*/ 0 w 199"/>
                    <a:gd name="T51" fmla="*/ 0 h 232"/>
                    <a:gd name="T52" fmla="*/ 0 w 199"/>
                    <a:gd name="T53" fmla="*/ 0 h 232"/>
                    <a:gd name="T54" fmla="*/ 0 w 199"/>
                    <a:gd name="T55" fmla="*/ 0 h 232"/>
                    <a:gd name="T56" fmla="*/ 0 w 199"/>
                    <a:gd name="T57" fmla="*/ 0 h 232"/>
                    <a:gd name="T58" fmla="*/ 0 w 199"/>
                    <a:gd name="T59" fmla="*/ 0 h 232"/>
                    <a:gd name="T60" fmla="*/ 0 w 199"/>
                    <a:gd name="T61" fmla="*/ 0 h 232"/>
                    <a:gd name="T62" fmla="*/ 0 w 199"/>
                    <a:gd name="T63" fmla="*/ 0 h 232"/>
                    <a:gd name="T64" fmla="*/ 0 w 199"/>
                    <a:gd name="T65" fmla="*/ 0 h 232"/>
                    <a:gd name="T66" fmla="*/ 0 w 199"/>
                    <a:gd name="T67" fmla="*/ 0 h 232"/>
                    <a:gd name="T68" fmla="*/ 0 w 199"/>
                    <a:gd name="T69" fmla="*/ 0 h 232"/>
                    <a:gd name="T70" fmla="*/ 0 w 199"/>
                    <a:gd name="T71" fmla="*/ 0 h 232"/>
                    <a:gd name="T72" fmla="*/ 0 w 199"/>
                    <a:gd name="T73" fmla="*/ 0 h 232"/>
                    <a:gd name="T74" fmla="*/ 0 w 199"/>
                    <a:gd name="T75" fmla="*/ 0 h 232"/>
                    <a:gd name="T76" fmla="*/ 0 w 199"/>
                    <a:gd name="T77" fmla="*/ 0 h 232"/>
                    <a:gd name="T78" fmla="*/ 0 w 199"/>
                    <a:gd name="T79" fmla="*/ 0 h 232"/>
                    <a:gd name="T80" fmla="*/ 0 w 199"/>
                    <a:gd name="T81" fmla="*/ 0 h 232"/>
                    <a:gd name="T82" fmla="*/ 0 w 199"/>
                    <a:gd name="T83" fmla="*/ 0 h 232"/>
                    <a:gd name="T84" fmla="*/ 0 w 199"/>
                    <a:gd name="T85" fmla="*/ 0 h 232"/>
                    <a:gd name="T86" fmla="*/ 0 w 199"/>
                    <a:gd name="T87" fmla="*/ 0 h 232"/>
                    <a:gd name="T88" fmla="*/ 0 w 199"/>
                    <a:gd name="T89" fmla="*/ 0 h 232"/>
                    <a:gd name="T90" fmla="*/ 0 w 199"/>
                    <a:gd name="T91" fmla="*/ 0 h 232"/>
                    <a:gd name="T92" fmla="*/ 0 w 199"/>
                    <a:gd name="T93" fmla="*/ 0 h 232"/>
                    <a:gd name="T94" fmla="*/ 0 w 199"/>
                    <a:gd name="T95" fmla="*/ 0 h 232"/>
                    <a:gd name="T96" fmla="*/ 0 w 199"/>
                    <a:gd name="T97" fmla="*/ 0 h 232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1" name="Freeform 1128"/>
                <p:cNvSpPr>
                  <a:spLocks/>
                </p:cNvSpPr>
                <p:nvPr/>
              </p:nvSpPr>
              <p:spPr bwMode="auto">
                <a:xfrm>
                  <a:off x="5252" y="2656"/>
                  <a:ext cx="47" cy="42"/>
                </a:xfrm>
                <a:custGeom>
                  <a:avLst/>
                  <a:gdLst>
                    <a:gd name="T0" fmla="*/ 0 w 128"/>
                    <a:gd name="T1" fmla="*/ 0 h 180"/>
                    <a:gd name="T2" fmla="*/ 0 w 128"/>
                    <a:gd name="T3" fmla="*/ 0 h 180"/>
                    <a:gd name="T4" fmla="*/ 0 w 128"/>
                    <a:gd name="T5" fmla="*/ 0 h 180"/>
                    <a:gd name="T6" fmla="*/ 0 w 128"/>
                    <a:gd name="T7" fmla="*/ 0 h 180"/>
                    <a:gd name="T8" fmla="*/ 0 w 128"/>
                    <a:gd name="T9" fmla="*/ 0 h 180"/>
                    <a:gd name="T10" fmla="*/ 0 w 128"/>
                    <a:gd name="T11" fmla="*/ 0 h 180"/>
                    <a:gd name="T12" fmla="*/ 0 w 128"/>
                    <a:gd name="T13" fmla="*/ 0 h 180"/>
                    <a:gd name="T14" fmla="*/ 0 w 128"/>
                    <a:gd name="T15" fmla="*/ 0 h 180"/>
                    <a:gd name="T16" fmla="*/ 0 w 128"/>
                    <a:gd name="T17" fmla="*/ 0 h 180"/>
                    <a:gd name="T18" fmla="*/ 0 w 128"/>
                    <a:gd name="T19" fmla="*/ 0 h 180"/>
                    <a:gd name="T20" fmla="*/ 0 w 128"/>
                    <a:gd name="T21" fmla="*/ 0 h 180"/>
                    <a:gd name="T22" fmla="*/ 0 w 128"/>
                    <a:gd name="T23" fmla="*/ 0 h 180"/>
                    <a:gd name="T24" fmla="*/ 0 w 128"/>
                    <a:gd name="T25" fmla="*/ 0 h 180"/>
                    <a:gd name="T26" fmla="*/ 0 w 128"/>
                    <a:gd name="T27" fmla="*/ 0 h 180"/>
                    <a:gd name="T28" fmla="*/ 0 w 128"/>
                    <a:gd name="T29" fmla="*/ 0 h 180"/>
                    <a:gd name="T30" fmla="*/ 0 w 128"/>
                    <a:gd name="T31" fmla="*/ 0 h 180"/>
                    <a:gd name="T32" fmla="*/ 0 w 128"/>
                    <a:gd name="T33" fmla="*/ 0 h 180"/>
                    <a:gd name="T34" fmla="*/ 0 w 128"/>
                    <a:gd name="T35" fmla="*/ 0 h 180"/>
                    <a:gd name="T36" fmla="*/ 0 w 128"/>
                    <a:gd name="T37" fmla="*/ 0 h 180"/>
                    <a:gd name="T38" fmla="*/ 0 w 128"/>
                    <a:gd name="T39" fmla="*/ 0 h 180"/>
                    <a:gd name="T40" fmla="*/ 0 w 128"/>
                    <a:gd name="T41" fmla="*/ 0 h 180"/>
                    <a:gd name="T42" fmla="*/ 0 w 128"/>
                    <a:gd name="T43" fmla="*/ 0 h 180"/>
                    <a:gd name="T44" fmla="*/ 0 w 128"/>
                    <a:gd name="T45" fmla="*/ 0 h 180"/>
                    <a:gd name="T46" fmla="*/ 0 w 128"/>
                    <a:gd name="T47" fmla="*/ 0 h 180"/>
                    <a:gd name="T48" fmla="*/ 0 w 128"/>
                    <a:gd name="T49" fmla="*/ 0 h 180"/>
                    <a:gd name="T50" fmla="*/ 0 w 128"/>
                    <a:gd name="T51" fmla="*/ 0 h 180"/>
                    <a:gd name="T52" fmla="*/ 0 w 128"/>
                    <a:gd name="T53" fmla="*/ 0 h 180"/>
                    <a:gd name="T54" fmla="*/ 0 w 128"/>
                    <a:gd name="T55" fmla="*/ 0 h 180"/>
                    <a:gd name="T56" fmla="*/ 0 w 128"/>
                    <a:gd name="T57" fmla="*/ 0 h 180"/>
                    <a:gd name="T58" fmla="*/ 0 w 128"/>
                    <a:gd name="T59" fmla="*/ 0 h 180"/>
                    <a:gd name="T60" fmla="*/ 0 w 128"/>
                    <a:gd name="T61" fmla="*/ 0 h 180"/>
                    <a:gd name="T62" fmla="*/ 0 w 128"/>
                    <a:gd name="T63" fmla="*/ 0 h 180"/>
                    <a:gd name="T64" fmla="*/ 0 w 128"/>
                    <a:gd name="T65" fmla="*/ 0 h 180"/>
                    <a:gd name="T66" fmla="*/ 0 w 128"/>
                    <a:gd name="T67" fmla="*/ 0 h 180"/>
                    <a:gd name="T68" fmla="*/ 0 w 128"/>
                    <a:gd name="T69" fmla="*/ 0 h 180"/>
                    <a:gd name="T70" fmla="*/ 0 w 128"/>
                    <a:gd name="T71" fmla="*/ 0 h 180"/>
                    <a:gd name="T72" fmla="*/ 0 w 128"/>
                    <a:gd name="T73" fmla="*/ 0 h 180"/>
                    <a:gd name="T74" fmla="*/ 0 w 128"/>
                    <a:gd name="T75" fmla="*/ 0 h 180"/>
                    <a:gd name="T76" fmla="*/ 0 w 128"/>
                    <a:gd name="T77" fmla="*/ 0 h 180"/>
                    <a:gd name="T78" fmla="*/ 0 w 128"/>
                    <a:gd name="T79" fmla="*/ 0 h 180"/>
                    <a:gd name="T80" fmla="*/ 0 w 128"/>
                    <a:gd name="T81" fmla="*/ 0 h 180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2" name="Freeform 1129"/>
                <p:cNvSpPr>
                  <a:spLocks/>
                </p:cNvSpPr>
                <p:nvPr/>
              </p:nvSpPr>
              <p:spPr bwMode="auto">
                <a:xfrm>
                  <a:off x="5089" y="2646"/>
                  <a:ext cx="114" cy="88"/>
                </a:xfrm>
                <a:custGeom>
                  <a:avLst/>
                  <a:gdLst>
                    <a:gd name="T0" fmla="*/ 0 w 322"/>
                    <a:gd name="T1" fmla="*/ 0 h 378"/>
                    <a:gd name="T2" fmla="*/ 0 w 322"/>
                    <a:gd name="T3" fmla="*/ 0 h 378"/>
                    <a:gd name="T4" fmla="*/ 0 w 322"/>
                    <a:gd name="T5" fmla="*/ 0 h 378"/>
                    <a:gd name="T6" fmla="*/ 0 w 322"/>
                    <a:gd name="T7" fmla="*/ 0 h 378"/>
                    <a:gd name="T8" fmla="*/ 0 w 322"/>
                    <a:gd name="T9" fmla="*/ 0 h 378"/>
                    <a:gd name="T10" fmla="*/ 0 w 322"/>
                    <a:gd name="T11" fmla="*/ 0 h 378"/>
                    <a:gd name="T12" fmla="*/ 0 w 322"/>
                    <a:gd name="T13" fmla="*/ 0 h 378"/>
                    <a:gd name="T14" fmla="*/ 0 w 322"/>
                    <a:gd name="T15" fmla="*/ 0 h 378"/>
                    <a:gd name="T16" fmla="*/ 0 w 322"/>
                    <a:gd name="T17" fmla="*/ 0 h 378"/>
                    <a:gd name="T18" fmla="*/ 0 w 322"/>
                    <a:gd name="T19" fmla="*/ 0 h 378"/>
                    <a:gd name="T20" fmla="*/ 0 w 322"/>
                    <a:gd name="T21" fmla="*/ 0 h 378"/>
                    <a:gd name="T22" fmla="*/ 0 w 322"/>
                    <a:gd name="T23" fmla="*/ 0 h 378"/>
                    <a:gd name="T24" fmla="*/ 0 w 322"/>
                    <a:gd name="T25" fmla="*/ 0 h 378"/>
                    <a:gd name="T26" fmla="*/ 0 w 322"/>
                    <a:gd name="T27" fmla="*/ 0 h 378"/>
                    <a:gd name="T28" fmla="*/ 0 w 322"/>
                    <a:gd name="T29" fmla="*/ 0 h 378"/>
                    <a:gd name="T30" fmla="*/ 0 w 322"/>
                    <a:gd name="T31" fmla="*/ 0 h 378"/>
                    <a:gd name="T32" fmla="*/ 0 w 322"/>
                    <a:gd name="T33" fmla="*/ 0 h 378"/>
                    <a:gd name="T34" fmla="*/ 0 w 322"/>
                    <a:gd name="T35" fmla="*/ 0 h 378"/>
                    <a:gd name="T36" fmla="*/ 0 w 322"/>
                    <a:gd name="T37" fmla="*/ 0 h 378"/>
                    <a:gd name="T38" fmla="*/ 0 w 322"/>
                    <a:gd name="T39" fmla="*/ 0 h 378"/>
                    <a:gd name="T40" fmla="*/ 0 w 322"/>
                    <a:gd name="T41" fmla="*/ 0 h 378"/>
                    <a:gd name="T42" fmla="*/ 0 w 322"/>
                    <a:gd name="T43" fmla="*/ 0 h 378"/>
                    <a:gd name="T44" fmla="*/ 0 w 322"/>
                    <a:gd name="T45" fmla="*/ 0 h 378"/>
                    <a:gd name="T46" fmla="*/ 0 w 322"/>
                    <a:gd name="T47" fmla="*/ 0 h 378"/>
                    <a:gd name="T48" fmla="*/ 0 w 322"/>
                    <a:gd name="T49" fmla="*/ 0 h 378"/>
                    <a:gd name="T50" fmla="*/ 0 w 322"/>
                    <a:gd name="T51" fmla="*/ 0 h 378"/>
                    <a:gd name="T52" fmla="*/ 0 w 322"/>
                    <a:gd name="T53" fmla="*/ 0 h 378"/>
                    <a:gd name="T54" fmla="*/ 0 w 322"/>
                    <a:gd name="T55" fmla="*/ 0 h 378"/>
                    <a:gd name="T56" fmla="*/ 0 w 322"/>
                    <a:gd name="T57" fmla="*/ 0 h 378"/>
                    <a:gd name="T58" fmla="*/ 0 w 322"/>
                    <a:gd name="T59" fmla="*/ 0 h 378"/>
                    <a:gd name="T60" fmla="*/ 0 w 322"/>
                    <a:gd name="T61" fmla="*/ 0 h 378"/>
                    <a:gd name="T62" fmla="*/ 0 w 322"/>
                    <a:gd name="T63" fmla="*/ 0 h 378"/>
                    <a:gd name="T64" fmla="*/ 0 w 322"/>
                    <a:gd name="T65" fmla="*/ 0 h 378"/>
                    <a:gd name="T66" fmla="*/ 0 w 322"/>
                    <a:gd name="T67" fmla="*/ 0 h 378"/>
                    <a:gd name="T68" fmla="*/ 0 w 322"/>
                    <a:gd name="T69" fmla="*/ 0 h 378"/>
                    <a:gd name="T70" fmla="*/ 0 w 322"/>
                    <a:gd name="T71" fmla="*/ 0 h 378"/>
                    <a:gd name="T72" fmla="*/ 0 w 322"/>
                    <a:gd name="T73" fmla="*/ 0 h 378"/>
                    <a:gd name="T74" fmla="*/ 0 w 322"/>
                    <a:gd name="T75" fmla="*/ 0 h 378"/>
                    <a:gd name="T76" fmla="*/ 0 w 322"/>
                    <a:gd name="T77" fmla="*/ 0 h 378"/>
                    <a:gd name="T78" fmla="*/ 0 w 322"/>
                    <a:gd name="T79" fmla="*/ 0 h 378"/>
                    <a:gd name="T80" fmla="*/ 0 w 322"/>
                    <a:gd name="T81" fmla="*/ 0 h 378"/>
                    <a:gd name="T82" fmla="*/ 0 w 322"/>
                    <a:gd name="T83" fmla="*/ 0 h 378"/>
                    <a:gd name="T84" fmla="*/ 0 w 322"/>
                    <a:gd name="T85" fmla="*/ 0 h 378"/>
                    <a:gd name="T86" fmla="*/ 0 w 322"/>
                    <a:gd name="T87" fmla="*/ 0 h 378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3" name="Freeform 1130"/>
                <p:cNvSpPr>
                  <a:spLocks/>
                </p:cNvSpPr>
                <p:nvPr/>
              </p:nvSpPr>
              <p:spPr bwMode="auto">
                <a:xfrm>
                  <a:off x="5250" y="2643"/>
                  <a:ext cx="99" cy="59"/>
                </a:xfrm>
                <a:custGeom>
                  <a:avLst/>
                  <a:gdLst>
                    <a:gd name="T0" fmla="*/ 0 w 283"/>
                    <a:gd name="T1" fmla="*/ 0 h 252"/>
                    <a:gd name="T2" fmla="*/ 0 w 283"/>
                    <a:gd name="T3" fmla="*/ 0 h 252"/>
                    <a:gd name="T4" fmla="*/ 0 w 283"/>
                    <a:gd name="T5" fmla="*/ 0 h 252"/>
                    <a:gd name="T6" fmla="*/ 0 w 283"/>
                    <a:gd name="T7" fmla="*/ 0 h 252"/>
                    <a:gd name="T8" fmla="*/ 0 w 283"/>
                    <a:gd name="T9" fmla="*/ 0 h 252"/>
                    <a:gd name="T10" fmla="*/ 0 w 283"/>
                    <a:gd name="T11" fmla="*/ 0 h 252"/>
                    <a:gd name="T12" fmla="*/ 0 w 283"/>
                    <a:gd name="T13" fmla="*/ 0 h 252"/>
                    <a:gd name="T14" fmla="*/ 0 w 283"/>
                    <a:gd name="T15" fmla="*/ 0 h 252"/>
                    <a:gd name="T16" fmla="*/ 0 w 283"/>
                    <a:gd name="T17" fmla="*/ 0 h 252"/>
                    <a:gd name="T18" fmla="*/ 0 w 283"/>
                    <a:gd name="T19" fmla="*/ 0 h 252"/>
                    <a:gd name="T20" fmla="*/ 0 w 283"/>
                    <a:gd name="T21" fmla="*/ 0 h 252"/>
                    <a:gd name="T22" fmla="*/ 0 w 283"/>
                    <a:gd name="T23" fmla="*/ 0 h 252"/>
                    <a:gd name="T24" fmla="*/ 0 w 283"/>
                    <a:gd name="T25" fmla="*/ 0 h 252"/>
                    <a:gd name="T26" fmla="*/ 0 w 283"/>
                    <a:gd name="T27" fmla="*/ 0 h 252"/>
                    <a:gd name="T28" fmla="*/ 0 w 283"/>
                    <a:gd name="T29" fmla="*/ 0 h 252"/>
                    <a:gd name="T30" fmla="*/ 0 w 283"/>
                    <a:gd name="T31" fmla="*/ 0 h 252"/>
                    <a:gd name="T32" fmla="*/ 0 w 283"/>
                    <a:gd name="T33" fmla="*/ 0 h 252"/>
                    <a:gd name="T34" fmla="*/ 0 w 283"/>
                    <a:gd name="T35" fmla="*/ 0 h 252"/>
                    <a:gd name="T36" fmla="*/ 0 w 283"/>
                    <a:gd name="T37" fmla="*/ 0 h 252"/>
                    <a:gd name="T38" fmla="*/ 0 w 283"/>
                    <a:gd name="T39" fmla="*/ 0 h 252"/>
                    <a:gd name="T40" fmla="*/ 0 w 283"/>
                    <a:gd name="T41" fmla="*/ 0 h 252"/>
                    <a:gd name="T42" fmla="*/ 0 w 283"/>
                    <a:gd name="T43" fmla="*/ 0 h 252"/>
                    <a:gd name="T44" fmla="*/ 0 w 283"/>
                    <a:gd name="T45" fmla="*/ 0 h 252"/>
                    <a:gd name="T46" fmla="*/ 0 w 283"/>
                    <a:gd name="T47" fmla="*/ 0 h 252"/>
                    <a:gd name="T48" fmla="*/ 0 w 283"/>
                    <a:gd name="T49" fmla="*/ 0 h 252"/>
                    <a:gd name="T50" fmla="*/ 0 w 283"/>
                    <a:gd name="T51" fmla="*/ 0 h 252"/>
                    <a:gd name="T52" fmla="*/ 0 w 283"/>
                    <a:gd name="T53" fmla="*/ 0 h 252"/>
                    <a:gd name="T54" fmla="*/ 0 w 283"/>
                    <a:gd name="T55" fmla="*/ 0 h 252"/>
                    <a:gd name="T56" fmla="*/ 0 w 283"/>
                    <a:gd name="T57" fmla="*/ 0 h 252"/>
                    <a:gd name="T58" fmla="*/ 0 w 283"/>
                    <a:gd name="T59" fmla="*/ 0 h 252"/>
                    <a:gd name="T60" fmla="*/ 0 w 283"/>
                    <a:gd name="T61" fmla="*/ 0 h 252"/>
                    <a:gd name="T62" fmla="*/ 0 w 283"/>
                    <a:gd name="T63" fmla="*/ 0 h 252"/>
                    <a:gd name="T64" fmla="*/ 0 w 283"/>
                    <a:gd name="T65" fmla="*/ 0 h 252"/>
                    <a:gd name="T66" fmla="*/ 0 w 283"/>
                    <a:gd name="T67" fmla="*/ 0 h 252"/>
                    <a:gd name="T68" fmla="*/ 0 w 283"/>
                    <a:gd name="T69" fmla="*/ 0 h 252"/>
                    <a:gd name="T70" fmla="*/ 0 w 283"/>
                    <a:gd name="T71" fmla="*/ 0 h 252"/>
                    <a:gd name="T72" fmla="*/ 0 w 283"/>
                    <a:gd name="T73" fmla="*/ 0 h 252"/>
                    <a:gd name="T74" fmla="*/ 0 w 283"/>
                    <a:gd name="T75" fmla="*/ 0 h 252"/>
                    <a:gd name="T76" fmla="*/ 0 w 283"/>
                    <a:gd name="T77" fmla="*/ 0 h 252"/>
                    <a:gd name="T78" fmla="*/ 0 w 283"/>
                    <a:gd name="T79" fmla="*/ 0 h 252"/>
                    <a:gd name="T80" fmla="*/ 0 w 283"/>
                    <a:gd name="T81" fmla="*/ 0 h 252"/>
                    <a:gd name="T82" fmla="*/ 0 w 283"/>
                    <a:gd name="T83" fmla="*/ 0 h 252"/>
                    <a:gd name="T84" fmla="*/ 0 w 283"/>
                    <a:gd name="T85" fmla="*/ 0 h 252"/>
                    <a:gd name="T86" fmla="*/ 0 w 283"/>
                    <a:gd name="T87" fmla="*/ 0 h 252"/>
                    <a:gd name="T88" fmla="*/ 0 w 283"/>
                    <a:gd name="T89" fmla="*/ 0 h 252"/>
                    <a:gd name="T90" fmla="*/ 0 w 283"/>
                    <a:gd name="T91" fmla="*/ 0 h 252"/>
                    <a:gd name="T92" fmla="*/ 0 w 283"/>
                    <a:gd name="T93" fmla="*/ 0 h 252"/>
                    <a:gd name="T94" fmla="*/ 0 w 283"/>
                    <a:gd name="T95" fmla="*/ 0 h 252"/>
                    <a:gd name="T96" fmla="*/ 0 w 283"/>
                    <a:gd name="T97" fmla="*/ 0 h 252"/>
                    <a:gd name="T98" fmla="*/ 0 w 283"/>
                    <a:gd name="T99" fmla="*/ 0 h 252"/>
                    <a:gd name="T100" fmla="*/ 0 w 283"/>
                    <a:gd name="T101" fmla="*/ 0 h 252"/>
                    <a:gd name="T102" fmla="*/ 0 w 283"/>
                    <a:gd name="T103" fmla="*/ 0 h 252"/>
                    <a:gd name="T104" fmla="*/ 0 w 283"/>
                    <a:gd name="T105" fmla="*/ 0 h 252"/>
                    <a:gd name="T106" fmla="*/ 0 w 283"/>
                    <a:gd name="T107" fmla="*/ 0 h 252"/>
                    <a:gd name="T108" fmla="*/ 0 w 283"/>
                    <a:gd name="T109" fmla="*/ 0 h 252"/>
                    <a:gd name="T110" fmla="*/ 0 w 283"/>
                    <a:gd name="T111" fmla="*/ 0 h 252"/>
                    <a:gd name="T112" fmla="*/ 0 w 283"/>
                    <a:gd name="T113" fmla="*/ 0 h 252"/>
                    <a:gd name="T114" fmla="*/ 0 w 283"/>
                    <a:gd name="T115" fmla="*/ 0 h 252"/>
                    <a:gd name="T116" fmla="*/ 0 w 283"/>
                    <a:gd name="T117" fmla="*/ 0 h 252"/>
                    <a:gd name="T118" fmla="*/ 0 w 283"/>
                    <a:gd name="T119" fmla="*/ 0 h 252"/>
                    <a:gd name="T120" fmla="*/ 0 w 283"/>
                    <a:gd name="T121" fmla="*/ 0 h 252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4" name="Freeform 1131"/>
                <p:cNvSpPr>
                  <a:spLocks/>
                </p:cNvSpPr>
                <p:nvPr/>
              </p:nvSpPr>
              <p:spPr bwMode="auto">
                <a:xfrm>
                  <a:off x="5047" y="2671"/>
                  <a:ext cx="40" cy="55"/>
                </a:xfrm>
                <a:custGeom>
                  <a:avLst/>
                  <a:gdLst>
                    <a:gd name="T0" fmla="*/ 0 w 114"/>
                    <a:gd name="T1" fmla="*/ 0 h 238"/>
                    <a:gd name="T2" fmla="*/ 0 w 114"/>
                    <a:gd name="T3" fmla="*/ 0 h 238"/>
                    <a:gd name="T4" fmla="*/ 0 w 114"/>
                    <a:gd name="T5" fmla="*/ 0 h 238"/>
                    <a:gd name="T6" fmla="*/ 0 w 114"/>
                    <a:gd name="T7" fmla="*/ 0 h 238"/>
                    <a:gd name="T8" fmla="*/ 0 w 114"/>
                    <a:gd name="T9" fmla="*/ 0 h 238"/>
                    <a:gd name="T10" fmla="*/ 0 w 114"/>
                    <a:gd name="T11" fmla="*/ 0 h 238"/>
                    <a:gd name="T12" fmla="*/ 0 w 114"/>
                    <a:gd name="T13" fmla="*/ 0 h 238"/>
                    <a:gd name="T14" fmla="*/ 0 w 114"/>
                    <a:gd name="T15" fmla="*/ 0 h 238"/>
                    <a:gd name="T16" fmla="*/ 0 w 114"/>
                    <a:gd name="T17" fmla="*/ 0 h 238"/>
                    <a:gd name="T18" fmla="*/ 0 w 114"/>
                    <a:gd name="T19" fmla="*/ 0 h 238"/>
                    <a:gd name="T20" fmla="*/ 0 w 114"/>
                    <a:gd name="T21" fmla="*/ 0 h 238"/>
                    <a:gd name="T22" fmla="*/ 0 w 114"/>
                    <a:gd name="T23" fmla="*/ 0 h 238"/>
                    <a:gd name="T24" fmla="*/ 0 w 114"/>
                    <a:gd name="T25" fmla="*/ 0 h 238"/>
                    <a:gd name="T26" fmla="*/ 0 w 114"/>
                    <a:gd name="T27" fmla="*/ 0 h 238"/>
                    <a:gd name="T28" fmla="*/ 0 w 114"/>
                    <a:gd name="T29" fmla="*/ 0 h 238"/>
                    <a:gd name="T30" fmla="*/ 0 w 114"/>
                    <a:gd name="T31" fmla="*/ 0 h 238"/>
                    <a:gd name="T32" fmla="*/ 0 w 114"/>
                    <a:gd name="T33" fmla="*/ 0 h 238"/>
                    <a:gd name="T34" fmla="*/ 0 w 114"/>
                    <a:gd name="T35" fmla="*/ 0 h 238"/>
                    <a:gd name="T36" fmla="*/ 0 w 114"/>
                    <a:gd name="T37" fmla="*/ 0 h 238"/>
                    <a:gd name="T38" fmla="*/ 0 w 114"/>
                    <a:gd name="T39" fmla="*/ 0 h 238"/>
                    <a:gd name="T40" fmla="*/ 0 w 114"/>
                    <a:gd name="T41" fmla="*/ 0 h 238"/>
                    <a:gd name="T42" fmla="*/ 0 w 114"/>
                    <a:gd name="T43" fmla="*/ 0 h 238"/>
                    <a:gd name="T44" fmla="*/ 0 w 114"/>
                    <a:gd name="T45" fmla="*/ 0 h 238"/>
                    <a:gd name="T46" fmla="*/ 0 w 114"/>
                    <a:gd name="T47" fmla="*/ 0 h 238"/>
                    <a:gd name="T48" fmla="*/ 0 w 114"/>
                    <a:gd name="T49" fmla="*/ 0 h 238"/>
                    <a:gd name="T50" fmla="*/ 0 w 114"/>
                    <a:gd name="T51" fmla="*/ 0 h 238"/>
                    <a:gd name="T52" fmla="*/ 0 w 114"/>
                    <a:gd name="T53" fmla="*/ 0 h 238"/>
                    <a:gd name="T54" fmla="*/ 0 w 114"/>
                    <a:gd name="T55" fmla="*/ 0 h 238"/>
                    <a:gd name="T56" fmla="*/ 0 w 114"/>
                    <a:gd name="T57" fmla="*/ 0 h 238"/>
                    <a:gd name="T58" fmla="*/ 0 w 114"/>
                    <a:gd name="T59" fmla="*/ 0 h 238"/>
                    <a:gd name="T60" fmla="*/ 0 w 114"/>
                    <a:gd name="T61" fmla="*/ 0 h 238"/>
                    <a:gd name="T62" fmla="*/ 0 w 114"/>
                    <a:gd name="T63" fmla="*/ 0 h 238"/>
                    <a:gd name="T64" fmla="*/ 0 w 114"/>
                    <a:gd name="T65" fmla="*/ 0 h 238"/>
                    <a:gd name="T66" fmla="*/ 0 w 114"/>
                    <a:gd name="T67" fmla="*/ 0 h 238"/>
                    <a:gd name="T68" fmla="*/ 0 w 114"/>
                    <a:gd name="T69" fmla="*/ 0 h 238"/>
                    <a:gd name="T70" fmla="*/ 0 w 114"/>
                    <a:gd name="T71" fmla="*/ 0 h 238"/>
                    <a:gd name="T72" fmla="*/ 0 w 114"/>
                    <a:gd name="T73" fmla="*/ 0 h 238"/>
                    <a:gd name="T74" fmla="*/ 0 w 114"/>
                    <a:gd name="T75" fmla="*/ 0 h 238"/>
                    <a:gd name="T76" fmla="*/ 0 w 114"/>
                    <a:gd name="T77" fmla="*/ 0 h 238"/>
                    <a:gd name="T78" fmla="*/ 0 w 114"/>
                    <a:gd name="T79" fmla="*/ 0 h 238"/>
                    <a:gd name="T80" fmla="*/ 0 w 114"/>
                    <a:gd name="T81" fmla="*/ 0 h 23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5" name="Freeform 1132"/>
                <p:cNvSpPr>
                  <a:spLocks/>
                </p:cNvSpPr>
                <p:nvPr/>
              </p:nvSpPr>
              <p:spPr bwMode="auto">
                <a:xfrm>
                  <a:off x="5330" y="2639"/>
                  <a:ext cx="87" cy="73"/>
                </a:xfrm>
                <a:custGeom>
                  <a:avLst/>
                  <a:gdLst>
                    <a:gd name="T0" fmla="*/ 0 w 246"/>
                    <a:gd name="T1" fmla="*/ 0 h 310"/>
                    <a:gd name="T2" fmla="*/ 0 w 246"/>
                    <a:gd name="T3" fmla="*/ 0 h 310"/>
                    <a:gd name="T4" fmla="*/ 0 w 246"/>
                    <a:gd name="T5" fmla="*/ 0 h 310"/>
                    <a:gd name="T6" fmla="*/ 0 w 246"/>
                    <a:gd name="T7" fmla="*/ 0 h 310"/>
                    <a:gd name="T8" fmla="*/ 0 w 246"/>
                    <a:gd name="T9" fmla="*/ 0 h 310"/>
                    <a:gd name="T10" fmla="*/ 0 w 246"/>
                    <a:gd name="T11" fmla="*/ 0 h 310"/>
                    <a:gd name="T12" fmla="*/ 0 w 246"/>
                    <a:gd name="T13" fmla="*/ 0 h 310"/>
                    <a:gd name="T14" fmla="*/ 0 w 246"/>
                    <a:gd name="T15" fmla="*/ 0 h 310"/>
                    <a:gd name="T16" fmla="*/ 0 w 246"/>
                    <a:gd name="T17" fmla="*/ 0 h 310"/>
                    <a:gd name="T18" fmla="*/ 0 w 246"/>
                    <a:gd name="T19" fmla="*/ 0 h 310"/>
                    <a:gd name="T20" fmla="*/ 0 w 246"/>
                    <a:gd name="T21" fmla="*/ 0 h 310"/>
                    <a:gd name="T22" fmla="*/ 0 w 246"/>
                    <a:gd name="T23" fmla="*/ 0 h 310"/>
                    <a:gd name="T24" fmla="*/ 0 w 246"/>
                    <a:gd name="T25" fmla="*/ 0 h 310"/>
                    <a:gd name="T26" fmla="*/ 0 w 246"/>
                    <a:gd name="T27" fmla="*/ 0 h 310"/>
                    <a:gd name="T28" fmla="*/ 0 w 246"/>
                    <a:gd name="T29" fmla="*/ 0 h 310"/>
                    <a:gd name="T30" fmla="*/ 0 w 246"/>
                    <a:gd name="T31" fmla="*/ 0 h 310"/>
                    <a:gd name="T32" fmla="*/ 0 w 246"/>
                    <a:gd name="T33" fmla="*/ 0 h 310"/>
                    <a:gd name="T34" fmla="*/ 0 w 246"/>
                    <a:gd name="T35" fmla="*/ 0 h 310"/>
                    <a:gd name="T36" fmla="*/ 0 w 246"/>
                    <a:gd name="T37" fmla="*/ 0 h 310"/>
                    <a:gd name="T38" fmla="*/ 0 w 246"/>
                    <a:gd name="T39" fmla="*/ 0 h 310"/>
                    <a:gd name="T40" fmla="*/ 0 w 246"/>
                    <a:gd name="T41" fmla="*/ 0 h 310"/>
                    <a:gd name="T42" fmla="*/ 0 w 246"/>
                    <a:gd name="T43" fmla="*/ 0 h 310"/>
                    <a:gd name="T44" fmla="*/ 0 w 246"/>
                    <a:gd name="T45" fmla="*/ 0 h 310"/>
                    <a:gd name="T46" fmla="*/ 0 w 246"/>
                    <a:gd name="T47" fmla="*/ 0 h 310"/>
                    <a:gd name="T48" fmla="*/ 0 w 246"/>
                    <a:gd name="T49" fmla="*/ 0 h 310"/>
                    <a:gd name="T50" fmla="*/ 0 w 246"/>
                    <a:gd name="T51" fmla="*/ 0 h 310"/>
                    <a:gd name="T52" fmla="*/ 0 w 246"/>
                    <a:gd name="T53" fmla="*/ 0 h 310"/>
                    <a:gd name="T54" fmla="*/ 0 w 246"/>
                    <a:gd name="T55" fmla="*/ 0 h 310"/>
                    <a:gd name="T56" fmla="*/ 0 w 246"/>
                    <a:gd name="T57" fmla="*/ 0 h 310"/>
                    <a:gd name="T58" fmla="*/ 0 w 246"/>
                    <a:gd name="T59" fmla="*/ 0 h 310"/>
                    <a:gd name="T60" fmla="*/ 0 w 246"/>
                    <a:gd name="T61" fmla="*/ 0 h 310"/>
                    <a:gd name="T62" fmla="*/ 0 w 246"/>
                    <a:gd name="T63" fmla="*/ 0 h 310"/>
                    <a:gd name="T64" fmla="*/ 0 w 246"/>
                    <a:gd name="T65" fmla="*/ 0 h 310"/>
                    <a:gd name="T66" fmla="*/ 0 w 246"/>
                    <a:gd name="T67" fmla="*/ 0 h 310"/>
                    <a:gd name="T68" fmla="*/ 0 w 246"/>
                    <a:gd name="T69" fmla="*/ 0 h 310"/>
                    <a:gd name="T70" fmla="*/ 0 w 246"/>
                    <a:gd name="T71" fmla="*/ 0 h 310"/>
                    <a:gd name="T72" fmla="*/ 0 w 246"/>
                    <a:gd name="T73" fmla="*/ 0 h 310"/>
                    <a:gd name="T74" fmla="*/ 0 w 246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6" name="Freeform 1133"/>
                <p:cNvSpPr>
                  <a:spLocks/>
                </p:cNvSpPr>
                <p:nvPr/>
              </p:nvSpPr>
              <p:spPr bwMode="auto">
                <a:xfrm>
                  <a:off x="5115" y="2660"/>
                  <a:ext cx="69" cy="55"/>
                </a:xfrm>
                <a:custGeom>
                  <a:avLst/>
                  <a:gdLst>
                    <a:gd name="T0" fmla="*/ 0 w 198"/>
                    <a:gd name="T1" fmla="*/ 0 h 236"/>
                    <a:gd name="T2" fmla="*/ 0 w 198"/>
                    <a:gd name="T3" fmla="*/ 0 h 236"/>
                    <a:gd name="T4" fmla="*/ 0 w 198"/>
                    <a:gd name="T5" fmla="*/ 0 h 236"/>
                    <a:gd name="T6" fmla="*/ 0 w 198"/>
                    <a:gd name="T7" fmla="*/ 0 h 236"/>
                    <a:gd name="T8" fmla="*/ 0 w 198"/>
                    <a:gd name="T9" fmla="*/ 0 h 236"/>
                    <a:gd name="T10" fmla="*/ 0 w 198"/>
                    <a:gd name="T11" fmla="*/ 0 h 236"/>
                    <a:gd name="T12" fmla="*/ 0 w 198"/>
                    <a:gd name="T13" fmla="*/ 0 h 236"/>
                    <a:gd name="T14" fmla="*/ 0 w 198"/>
                    <a:gd name="T15" fmla="*/ 0 h 236"/>
                    <a:gd name="T16" fmla="*/ 0 w 198"/>
                    <a:gd name="T17" fmla="*/ 0 h 236"/>
                    <a:gd name="T18" fmla="*/ 0 w 198"/>
                    <a:gd name="T19" fmla="*/ 0 h 236"/>
                    <a:gd name="T20" fmla="*/ 0 w 198"/>
                    <a:gd name="T21" fmla="*/ 0 h 236"/>
                    <a:gd name="T22" fmla="*/ 0 w 198"/>
                    <a:gd name="T23" fmla="*/ 0 h 236"/>
                    <a:gd name="T24" fmla="*/ 0 w 198"/>
                    <a:gd name="T25" fmla="*/ 0 h 236"/>
                    <a:gd name="T26" fmla="*/ 0 w 198"/>
                    <a:gd name="T27" fmla="*/ 0 h 236"/>
                    <a:gd name="T28" fmla="*/ 0 w 198"/>
                    <a:gd name="T29" fmla="*/ 0 h 236"/>
                    <a:gd name="T30" fmla="*/ 0 w 198"/>
                    <a:gd name="T31" fmla="*/ 0 h 236"/>
                    <a:gd name="T32" fmla="*/ 0 w 198"/>
                    <a:gd name="T33" fmla="*/ 0 h 236"/>
                    <a:gd name="T34" fmla="*/ 0 w 198"/>
                    <a:gd name="T35" fmla="*/ 0 h 236"/>
                    <a:gd name="T36" fmla="*/ 0 w 198"/>
                    <a:gd name="T37" fmla="*/ 0 h 236"/>
                    <a:gd name="T38" fmla="*/ 0 w 198"/>
                    <a:gd name="T39" fmla="*/ 0 h 236"/>
                    <a:gd name="T40" fmla="*/ 0 w 198"/>
                    <a:gd name="T41" fmla="*/ 0 h 236"/>
                    <a:gd name="T42" fmla="*/ 0 w 198"/>
                    <a:gd name="T43" fmla="*/ 0 h 236"/>
                    <a:gd name="T44" fmla="*/ 0 w 198"/>
                    <a:gd name="T45" fmla="*/ 0 h 236"/>
                    <a:gd name="T46" fmla="*/ 0 w 198"/>
                    <a:gd name="T47" fmla="*/ 0 h 236"/>
                    <a:gd name="T48" fmla="*/ 0 w 198"/>
                    <a:gd name="T49" fmla="*/ 0 h 236"/>
                    <a:gd name="T50" fmla="*/ 0 w 198"/>
                    <a:gd name="T51" fmla="*/ 0 h 236"/>
                    <a:gd name="T52" fmla="*/ 0 w 198"/>
                    <a:gd name="T53" fmla="*/ 0 h 236"/>
                    <a:gd name="T54" fmla="*/ 0 w 198"/>
                    <a:gd name="T55" fmla="*/ 0 h 236"/>
                    <a:gd name="T56" fmla="*/ 0 w 198"/>
                    <a:gd name="T57" fmla="*/ 0 h 236"/>
                    <a:gd name="T58" fmla="*/ 0 w 198"/>
                    <a:gd name="T59" fmla="*/ 0 h 236"/>
                    <a:gd name="T60" fmla="*/ 0 w 198"/>
                    <a:gd name="T61" fmla="*/ 0 h 236"/>
                    <a:gd name="T62" fmla="*/ 0 w 198"/>
                    <a:gd name="T63" fmla="*/ 0 h 236"/>
                    <a:gd name="T64" fmla="*/ 0 w 198"/>
                    <a:gd name="T65" fmla="*/ 0 h 236"/>
                    <a:gd name="T66" fmla="*/ 0 w 198"/>
                    <a:gd name="T67" fmla="*/ 0 h 236"/>
                    <a:gd name="T68" fmla="*/ 0 w 198"/>
                    <a:gd name="T69" fmla="*/ 0 h 236"/>
                    <a:gd name="T70" fmla="*/ 0 w 198"/>
                    <a:gd name="T71" fmla="*/ 0 h 236"/>
                    <a:gd name="T72" fmla="*/ 0 w 198"/>
                    <a:gd name="T73" fmla="*/ 0 h 236"/>
                    <a:gd name="T74" fmla="*/ 0 w 198"/>
                    <a:gd name="T75" fmla="*/ 0 h 236"/>
                    <a:gd name="T76" fmla="*/ 0 w 198"/>
                    <a:gd name="T77" fmla="*/ 0 h 236"/>
                    <a:gd name="T78" fmla="*/ 0 w 198"/>
                    <a:gd name="T79" fmla="*/ 0 h 236"/>
                    <a:gd name="T80" fmla="*/ 0 w 198"/>
                    <a:gd name="T81" fmla="*/ 0 h 236"/>
                    <a:gd name="T82" fmla="*/ 0 w 198"/>
                    <a:gd name="T83" fmla="*/ 0 h 236"/>
                    <a:gd name="T84" fmla="*/ 0 w 198"/>
                    <a:gd name="T85" fmla="*/ 0 h 236"/>
                    <a:gd name="T86" fmla="*/ 0 w 198"/>
                    <a:gd name="T87" fmla="*/ 0 h 236"/>
                    <a:gd name="T88" fmla="*/ 0 w 198"/>
                    <a:gd name="T89" fmla="*/ 0 h 236"/>
                    <a:gd name="T90" fmla="*/ 0 w 198"/>
                    <a:gd name="T91" fmla="*/ 0 h 236"/>
                    <a:gd name="T92" fmla="*/ 0 w 198"/>
                    <a:gd name="T93" fmla="*/ 0 h 236"/>
                    <a:gd name="T94" fmla="*/ 0 w 198"/>
                    <a:gd name="T95" fmla="*/ 0 h 236"/>
                    <a:gd name="T96" fmla="*/ 0 w 198"/>
                    <a:gd name="T97" fmla="*/ 0 h 236"/>
                    <a:gd name="T98" fmla="*/ 0 w 198"/>
                    <a:gd name="T99" fmla="*/ 0 h 236"/>
                    <a:gd name="T100" fmla="*/ 0 w 198"/>
                    <a:gd name="T101" fmla="*/ 0 h 236"/>
                    <a:gd name="T102" fmla="*/ 0 w 198"/>
                    <a:gd name="T103" fmla="*/ 0 h 236"/>
                    <a:gd name="T104" fmla="*/ 0 w 198"/>
                    <a:gd name="T105" fmla="*/ 0 h 236"/>
                    <a:gd name="T106" fmla="*/ 0 w 198"/>
                    <a:gd name="T107" fmla="*/ 0 h 236"/>
                    <a:gd name="T108" fmla="*/ 0 w 198"/>
                    <a:gd name="T109" fmla="*/ 0 h 236"/>
                    <a:gd name="T110" fmla="*/ 0 w 198"/>
                    <a:gd name="T111" fmla="*/ 0 h 236"/>
                    <a:gd name="T112" fmla="*/ 0 w 198"/>
                    <a:gd name="T113" fmla="*/ 0 h 236"/>
                    <a:gd name="T114" fmla="*/ 0 w 198"/>
                    <a:gd name="T115" fmla="*/ 0 h 236"/>
                    <a:gd name="T116" fmla="*/ 0 w 198"/>
                    <a:gd name="T117" fmla="*/ 0 h 236"/>
                    <a:gd name="T118" fmla="*/ 0 w 198"/>
                    <a:gd name="T119" fmla="*/ 0 h 236"/>
                    <a:gd name="T120" fmla="*/ 0 w 198"/>
                    <a:gd name="T121" fmla="*/ 0 h 2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7" name="Freeform 1134"/>
                <p:cNvSpPr>
                  <a:spLocks/>
                </p:cNvSpPr>
                <p:nvPr/>
              </p:nvSpPr>
              <p:spPr bwMode="auto">
                <a:xfrm>
                  <a:off x="5233" y="2660"/>
                  <a:ext cx="47" cy="42"/>
                </a:xfrm>
                <a:custGeom>
                  <a:avLst/>
                  <a:gdLst>
                    <a:gd name="T0" fmla="*/ 0 w 128"/>
                    <a:gd name="T1" fmla="*/ 0 h 183"/>
                    <a:gd name="T2" fmla="*/ 0 w 128"/>
                    <a:gd name="T3" fmla="*/ 0 h 183"/>
                    <a:gd name="T4" fmla="*/ 0 w 128"/>
                    <a:gd name="T5" fmla="*/ 0 h 183"/>
                    <a:gd name="T6" fmla="*/ 0 w 128"/>
                    <a:gd name="T7" fmla="*/ 0 h 183"/>
                    <a:gd name="T8" fmla="*/ 0 w 128"/>
                    <a:gd name="T9" fmla="*/ 0 h 183"/>
                    <a:gd name="T10" fmla="*/ 0 w 128"/>
                    <a:gd name="T11" fmla="*/ 0 h 183"/>
                    <a:gd name="T12" fmla="*/ 0 w 128"/>
                    <a:gd name="T13" fmla="*/ 0 h 183"/>
                    <a:gd name="T14" fmla="*/ 0 w 128"/>
                    <a:gd name="T15" fmla="*/ 0 h 183"/>
                    <a:gd name="T16" fmla="*/ 0 w 128"/>
                    <a:gd name="T17" fmla="*/ 0 h 183"/>
                    <a:gd name="T18" fmla="*/ 0 w 128"/>
                    <a:gd name="T19" fmla="*/ 0 h 183"/>
                    <a:gd name="T20" fmla="*/ 0 w 128"/>
                    <a:gd name="T21" fmla="*/ 0 h 183"/>
                    <a:gd name="T22" fmla="*/ 0 w 128"/>
                    <a:gd name="T23" fmla="*/ 0 h 183"/>
                    <a:gd name="T24" fmla="*/ 0 w 128"/>
                    <a:gd name="T25" fmla="*/ 0 h 183"/>
                    <a:gd name="T26" fmla="*/ 0 w 128"/>
                    <a:gd name="T27" fmla="*/ 0 h 183"/>
                    <a:gd name="T28" fmla="*/ 0 w 128"/>
                    <a:gd name="T29" fmla="*/ 0 h 183"/>
                    <a:gd name="T30" fmla="*/ 0 w 128"/>
                    <a:gd name="T31" fmla="*/ 0 h 183"/>
                    <a:gd name="T32" fmla="*/ 0 w 128"/>
                    <a:gd name="T33" fmla="*/ 0 h 183"/>
                    <a:gd name="T34" fmla="*/ 0 w 128"/>
                    <a:gd name="T35" fmla="*/ 0 h 183"/>
                    <a:gd name="T36" fmla="*/ 0 w 128"/>
                    <a:gd name="T37" fmla="*/ 0 h 183"/>
                    <a:gd name="T38" fmla="*/ 0 w 128"/>
                    <a:gd name="T39" fmla="*/ 0 h 183"/>
                    <a:gd name="T40" fmla="*/ 0 w 128"/>
                    <a:gd name="T41" fmla="*/ 0 h 183"/>
                    <a:gd name="T42" fmla="*/ 0 w 128"/>
                    <a:gd name="T43" fmla="*/ 0 h 183"/>
                    <a:gd name="T44" fmla="*/ 0 w 128"/>
                    <a:gd name="T45" fmla="*/ 0 h 183"/>
                    <a:gd name="T46" fmla="*/ 0 w 128"/>
                    <a:gd name="T47" fmla="*/ 0 h 183"/>
                    <a:gd name="T48" fmla="*/ 0 w 128"/>
                    <a:gd name="T49" fmla="*/ 0 h 183"/>
                    <a:gd name="T50" fmla="*/ 0 w 128"/>
                    <a:gd name="T51" fmla="*/ 0 h 183"/>
                    <a:gd name="T52" fmla="*/ 0 w 128"/>
                    <a:gd name="T53" fmla="*/ 0 h 183"/>
                    <a:gd name="T54" fmla="*/ 0 w 128"/>
                    <a:gd name="T55" fmla="*/ 0 h 183"/>
                    <a:gd name="T56" fmla="*/ 0 w 128"/>
                    <a:gd name="T57" fmla="*/ 0 h 183"/>
                    <a:gd name="T58" fmla="*/ 0 w 128"/>
                    <a:gd name="T59" fmla="*/ 0 h 183"/>
                    <a:gd name="T60" fmla="*/ 0 w 128"/>
                    <a:gd name="T61" fmla="*/ 0 h 183"/>
                    <a:gd name="T62" fmla="*/ 0 w 128"/>
                    <a:gd name="T63" fmla="*/ 0 h 183"/>
                    <a:gd name="T64" fmla="*/ 0 w 128"/>
                    <a:gd name="T65" fmla="*/ 0 h 183"/>
                    <a:gd name="T66" fmla="*/ 0 w 128"/>
                    <a:gd name="T67" fmla="*/ 0 h 183"/>
                    <a:gd name="T68" fmla="*/ 0 w 128"/>
                    <a:gd name="T69" fmla="*/ 0 h 183"/>
                    <a:gd name="T70" fmla="*/ 0 w 128"/>
                    <a:gd name="T71" fmla="*/ 0 h 183"/>
                    <a:gd name="T72" fmla="*/ 0 w 128"/>
                    <a:gd name="T73" fmla="*/ 0 h 183"/>
                    <a:gd name="T74" fmla="*/ 0 w 128"/>
                    <a:gd name="T75" fmla="*/ 0 h 183"/>
                    <a:gd name="T76" fmla="*/ 0 w 128"/>
                    <a:gd name="T77" fmla="*/ 0 h 183"/>
                    <a:gd name="T78" fmla="*/ 0 w 128"/>
                    <a:gd name="T79" fmla="*/ 0 h 183"/>
                    <a:gd name="T80" fmla="*/ 0 w 128"/>
                    <a:gd name="T81" fmla="*/ 0 h 1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8" name="Freeform 1135"/>
                <p:cNvSpPr>
                  <a:spLocks/>
                </p:cNvSpPr>
                <p:nvPr/>
              </p:nvSpPr>
              <p:spPr bwMode="auto">
                <a:xfrm>
                  <a:off x="5070" y="2650"/>
                  <a:ext cx="112" cy="88"/>
                </a:xfrm>
                <a:custGeom>
                  <a:avLst/>
                  <a:gdLst>
                    <a:gd name="T0" fmla="*/ 0 w 323"/>
                    <a:gd name="T1" fmla="*/ 0 h 379"/>
                    <a:gd name="T2" fmla="*/ 0 w 323"/>
                    <a:gd name="T3" fmla="*/ 0 h 379"/>
                    <a:gd name="T4" fmla="*/ 0 w 323"/>
                    <a:gd name="T5" fmla="*/ 0 h 379"/>
                    <a:gd name="T6" fmla="*/ 0 w 323"/>
                    <a:gd name="T7" fmla="*/ 0 h 379"/>
                    <a:gd name="T8" fmla="*/ 0 w 323"/>
                    <a:gd name="T9" fmla="*/ 0 h 379"/>
                    <a:gd name="T10" fmla="*/ 0 w 323"/>
                    <a:gd name="T11" fmla="*/ 0 h 379"/>
                    <a:gd name="T12" fmla="*/ 0 w 323"/>
                    <a:gd name="T13" fmla="*/ 0 h 379"/>
                    <a:gd name="T14" fmla="*/ 0 w 323"/>
                    <a:gd name="T15" fmla="*/ 0 h 379"/>
                    <a:gd name="T16" fmla="*/ 0 w 323"/>
                    <a:gd name="T17" fmla="*/ 0 h 379"/>
                    <a:gd name="T18" fmla="*/ 0 w 323"/>
                    <a:gd name="T19" fmla="*/ 0 h 379"/>
                    <a:gd name="T20" fmla="*/ 0 w 323"/>
                    <a:gd name="T21" fmla="*/ 0 h 379"/>
                    <a:gd name="T22" fmla="*/ 0 w 323"/>
                    <a:gd name="T23" fmla="*/ 0 h 379"/>
                    <a:gd name="T24" fmla="*/ 0 w 323"/>
                    <a:gd name="T25" fmla="*/ 0 h 379"/>
                    <a:gd name="T26" fmla="*/ 0 w 323"/>
                    <a:gd name="T27" fmla="*/ 0 h 379"/>
                    <a:gd name="T28" fmla="*/ 0 w 323"/>
                    <a:gd name="T29" fmla="*/ 0 h 379"/>
                    <a:gd name="T30" fmla="*/ 0 w 323"/>
                    <a:gd name="T31" fmla="*/ 0 h 379"/>
                    <a:gd name="T32" fmla="*/ 0 w 323"/>
                    <a:gd name="T33" fmla="*/ 0 h 379"/>
                    <a:gd name="T34" fmla="*/ 0 w 323"/>
                    <a:gd name="T35" fmla="*/ 0 h 379"/>
                    <a:gd name="T36" fmla="*/ 0 w 323"/>
                    <a:gd name="T37" fmla="*/ 0 h 379"/>
                    <a:gd name="T38" fmla="*/ 0 w 323"/>
                    <a:gd name="T39" fmla="*/ 0 h 379"/>
                    <a:gd name="T40" fmla="*/ 0 w 323"/>
                    <a:gd name="T41" fmla="*/ 0 h 379"/>
                    <a:gd name="T42" fmla="*/ 0 w 323"/>
                    <a:gd name="T43" fmla="*/ 0 h 379"/>
                    <a:gd name="T44" fmla="*/ 0 w 323"/>
                    <a:gd name="T45" fmla="*/ 0 h 379"/>
                    <a:gd name="T46" fmla="*/ 0 w 323"/>
                    <a:gd name="T47" fmla="*/ 0 h 379"/>
                    <a:gd name="T48" fmla="*/ 0 w 323"/>
                    <a:gd name="T49" fmla="*/ 0 h 379"/>
                    <a:gd name="T50" fmla="*/ 0 w 323"/>
                    <a:gd name="T51" fmla="*/ 0 h 379"/>
                    <a:gd name="T52" fmla="*/ 0 w 323"/>
                    <a:gd name="T53" fmla="*/ 0 h 379"/>
                    <a:gd name="T54" fmla="*/ 0 w 323"/>
                    <a:gd name="T55" fmla="*/ 0 h 379"/>
                    <a:gd name="T56" fmla="*/ 0 w 323"/>
                    <a:gd name="T57" fmla="*/ 0 h 379"/>
                    <a:gd name="T58" fmla="*/ 0 w 323"/>
                    <a:gd name="T59" fmla="*/ 0 h 379"/>
                    <a:gd name="T60" fmla="*/ 0 w 323"/>
                    <a:gd name="T61" fmla="*/ 0 h 379"/>
                    <a:gd name="T62" fmla="*/ 0 w 323"/>
                    <a:gd name="T63" fmla="*/ 0 h 379"/>
                    <a:gd name="T64" fmla="*/ 0 w 323"/>
                    <a:gd name="T65" fmla="*/ 0 h 379"/>
                    <a:gd name="T66" fmla="*/ 0 w 323"/>
                    <a:gd name="T67" fmla="*/ 0 h 379"/>
                    <a:gd name="T68" fmla="*/ 0 w 323"/>
                    <a:gd name="T69" fmla="*/ 0 h 379"/>
                    <a:gd name="T70" fmla="*/ 0 w 323"/>
                    <a:gd name="T71" fmla="*/ 0 h 379"/>
                    <a:gd name="T72" fmla="*/ 0 w 323"/>
                    <a:gd name="T73" fmla="*/ 0 h 379"/>
                    <a:gd name="T74" fmla="*/ 0 w 323"/>
                    <a:gd name="T75" fmla="*/ 0 h 379"/>
                    <a:gd name="T76" fmla="*/ 0 w 323"/>
                    <a:gd name="T77" fmla="*/ 0 h 379"/>
                    <a:gd name="T78" fmla="*/ 0 w 323"/>
                    <a:gd name="T79" fmla="*/ 0 h 379"/>
                    <a:gd name="T80" fmla="*/ 0 w 323"/>
                    <a:gd name="T81" fmla="*/ 0 h 379"/>
                    <a:gd name="T82" fmla="*/ 0 w 323"/>
                    <a:gd name="T83" fmla="*/ 0 h 379"/>
                    <a:gd name="T84" fmla="*/ 0 w 323"/>
                    <a:gd name="T85" fmla="*/ 0 h 379"/>
                    <a:gd name="T86" fmla="*/ 0 w 323"/>
                    <a:gd name="T87" fmla="*/ 0 h 379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59" name="Freeform 1136"/>
                <p:cNvSpPr>
                  <a:spLocks/>
                </p:cNvSpPr>
                <p:nvPr/>
              </p:nvSpPr>
              <p:spPr bwMode="auto">
                <a:xfrm>
                  <a:off x="5229" y="2647"/>
                  <a:ext cx="99" cy="59"/>
                </a:xfrm>
                <a:custGeom>
                  <a:avLst/>
                  <a:gdLst>
                    <a:gd name="T0" fmla="*/ 0 w 282"/>
                    <a:gd name="T1" fmla="*/ 0 h 253"/>
                    <a:gd name="T2" fmla="*/ 0 w 282"/>
                    <a:gd name="T3" fmla="*/ 0 h 253"/>
                    <a:gd name="T4" fmla="*/ 0 w 282"/>
                    <a:gd name="T5" fmla="*/ 0 h 253"/>
                    <a:gd name="T6" fmla="*/ 0 w 282"/>
                    <a:gd name="T7" fmla="*/ 0 h 253"/>
                    <a:gd name="T8" fmla="*/ 0 w 282"/>
                    <a:gd name="T9" fmla="*/ 0 h 253"/>
                    <a:gd name="T10" fmla="*/ 0 w 282"/>
                    <a:gd name="T11" fmla="*/ 0 h 253"/>
                    <a:gd name="T12" fmla="*/ 0 w 282"/>
                    <a:gd name="T13" fmla="*/ 0 h 253"/>
                    <a:gd name="T14" fmla="*/ 0 w 282"/>
                    <a:gd name="T15" fmla="*/ 0 h 253"/>
                    <a:gd name="T16" fmla="*/ 0 w 282"/>
                    <a:gd name="T17" fmla="*/ 0 h 253"/>
                    <a:gd name="T18" fmla="*/ 0 w 282"/>
                    <a:gd name="T19" fmla="*/ 0 h 253"/>
                    <a:gd name="T20" fmla="*/ 0 w 282"/>
                    <a:gd name="T21" fmla="*/ 0 h 253"/>
                    <a:gd name="T22" fmla="*/ 0 w 282"/>
                    <a:gd name="T23" fmla="*/ 0 h 253"/>
                    <a:gd name="T24" fmla="*/ 0 w 282"/>
                    <a:gd name="T25" fmla="*/ 0 h 253"/>
                    <a:gd name="T26" fmla="*/ 0 w 282"/>
                    <a:gd name="T27" fmla="*/ 0 h 253"/>
                    <a:gd name="T28" fmla="*/ 0 w 282"/>
                    <a:gd name="T29" fmla="*/ 0 h 253"/>
                    <a:gd name="T30" fmla="*/ 0 w 282"/>
                    <a:gd name="T31" fmla="*/ 0 h 253"/>
                    <a:gd name="T32" fmla="*/ 0 w 282"/>
                    <a:gd name="T33" fmla="*/ 0 h 253"/>
                    <a:gd name="T34" fmla="*/ 0 w 282"/>
                    <a:gd name="T35" fmla="*/ 0 h 253"/>
                    <a:gd name="T36" fmla="*/ 0 w 282"/>
                    <a:gd name="T37" fmla="*/ 0 h 253"/>
                    <a:gd name="T38" fmla="*/ 0 w 282"/>
                    <a:gd name="T39" fmla="*/ 0 h 253"/>
                    <a:gd name="T40" fmla="*/ 0 w 282"/>
                    <a:gd name="T41" fmla="*/ 0 h 253"/>
                    <a:gd name="T42" fmla="*/ 0 w 282"/>
                    <a:gd name="T43" fmla="*/ 0 h 253"/>
                    <a:gd name="T44" fmla="*/ 0 w 282"/>
                    <a:gd name="T45" fmla="*/ 0 h 253"/>
                    <a:gd name="T46" fmla="*/ 0 w 282"/>
                    <a:gd name="T47" fmla="*/ 0 h 253"/>
                    <a:gd name="T48" fmla="*/ 0 w 282"/>
                    <a:gd name="T49" fmla="*/ 0 h 253"/>
                    <a:gd name="T50" fmla="*/ 0 w 282"/>
                    <a:gd name="T51" fmla="*/ 0 h 253"/>
                    <a:gd name="T52" fmla="*/ 0 w 282"/>
                    <a:gd name="T53" fmla="*/ 0 h 253"/>
                    <a:gd name="T54" fmla="*/ 0 w 282"/>
                    <a:gd name="T55" fmla="*/ 0 h 253"/>
                    <a:gd name="T56" fmla="*/ 0 w 282"/>
                    <a:gd name="T57" fmla="*/ 0 h 253"/>
                    <a:gd name="T58" fmla="*/ 0 w 282"/>
                    <a:gd name="T59" fmla="*/ 0 h 253"/>
                    <a:gd name="T60" fmla="*/ 0 w 282"/>
                    <a:gd name="T61" fmla="*/ 0 h 253"/>
                    <a:gd name="T62" fmla="*/ 0 w 282"/>
                    <a:gd name="T63" fmla="*/ 0 h 253"/>
                    <a:gd name="T64" fmla="*/ 0 w 282"/>
                    <a:gd name="T65" fmla="*/ 0 h 253"/>
                    <a:gd name="T66" fmla="*/ 0 w 282"/>
                    <a:gd name="T67" fmla="*/ 0 h 253"/>
                    <a:gd name="T68" fmla="*/ 0 w 282"/>
                    <a:gd name="T69" fmla="*/ 0 h 253"/>
                    <a:gd name="T70" fmla="*/ 0 w 282"/>
                    <a:gd name="T71" fmla="*/ 0 h 253"/>
                    <a:gd name="T72" fmla="*/ 0 w 282"/>
                    <a:gd name="T73" fmla="*/ 0 h 253"/>
                    <a:gd name="T74" fmla="*/ 0 w 282"/>
                    <a:gd name="T75" fmla="*/ 0 h 253"/>
                    <a:gd name="T76" fmla="*/ 0 w 282"/>
                    <a:gd name="T77" fmla="*/ 0 h 253"/>
                    <a:gd name="T78" fmla="*/ 0 w 282"/>
                    <a:gd name="T79" fmla="*/ 0 h 253"/>
                    <a:gd name="T80" fmla="*/ 0 w 282"/>
                    <a:gd name="T81" fmla="*/ 0 h 253"/>
                    <a:gd name="T82" fmla="*/ 0 w 282"/>
                    <a:gd name="T83" fmla="*/ 0 h 253"/>
                    <a:gd name="T84" fmla="*/ 0 w 282"/>
                    <a:gd name="T85" fmla="*/ 0 h 253"/>
                    <a:gd name="T86" fmla="*/ 0 w 282"/>
                    <a:gd name="T87" fmla="*/ 0 h 253"/>
                    <a:gd name="T88" fmla="*/ 0 w 282"/>
                    <a:gd name="T89" fmla="*/ 0 h 253"/>
                    <a:gd name="T90" fmla="*/ 0 w 282"/>
                    <a:gd name="T91" fmla="*/ 0 h 253"/>
                    <a:gd name="T92" fmla="*/ 0 w 282"/>
                    <a:gd name="T93" fmla="*/ 0 h 253"/>
                    <a:gd name="T94" fmla="*/ 0 w 282"/>
                    <a:gd name="T95" fmla="*/ 0 h 253"/>
                    <a:gd name="T96" fmla="*/ 0 w 282"/>
                    <a:gd name="T97" fmla="*/ 0 h 253"/>
                    <a:gd name="T98" fmla="*/ 0 w 282"/>
                    <a:gd name="T99" fmla="*/ 0 h 253"/>
                    <a:gd name="T100" fmla="*/ 0 w 282"/>
                    <a:gd name="T101" fmla="*/ 0 h 253"/>
                    <a:gd name="T102" fmla="*/ 0 w 282"/>
                    <a:gd name="T103" fmla="*/ 0 h 253"/>
                    <a:gd name="T104" fmla="*/ 0 w 282"/>
                    <a:gd name="T105" fmla="*/ 0 h 253"/>
                    <a:gd name="T106" fmla="*/ 0 w 282"/>
                    <a:gd name="T107" fmla="*/ 0 h 253"/>
                    <a:gd name="T108" fmla="*/ 0 w 282"/>
                    <a:gd name="T109" fmla="*/ 0 h 253"/>
                    <a:gd name="T110" fmla="*/ 0 w 282"/>
                    <a:gd name="T111" fmla="*/ 0 h 253"/>
                    <a:gd name="T112" fmla="*/ 0 w 282"/>
                    <a:gd name="T113" fmla="*/ 0 h 253"/>
                    <a:gd name="T114" fmla="*/ 0 w 282"/>
                    <a:gd name="T115" fmla="*/ 0 h 253"/>
                    <a:gd name="T116" fmla="*/ 0 w 282"/>
                    <a:gd name="T117" fmla="*/ 0 h 253"/>
                    <a:gd name="T118" fmla="*/ 0 w 282"/>
                    <a:gd name="T119" fmla="*/ 0 h 253"/>
                    <a:gd name="T120" fmla="*/ 0 w 282"/>
                    <a:gd name="T121" fmla="*/ 0 h 253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</a:gdLst>
                  <a:ahLst/>
                  <a:cxnLst>
                    <a:cxn ang="T122">
                      <a:pos x="T0" y="T1"/>
                    </a:cxn>
                    <a:cxn ang="T123">
                      <a:pos x="T2" y="T3"/>
                    </a:cxn>
                    <a:cxn ang="T124">
                      <a:pos x="T4" y="T5"/>
                    </a:cxn>
                    <a:cxn ang="T125">
                      <a:pos x="T6" y="T7"/>
                    </a:cxn>
                    <a:cxn ang="T126">
                      <a:pos x="T8" y="T9"/>
                    </a:cxn>
                    <a:cxn ang="T127">
                      <a:pos x="T10" y="T11"/>
                    </a:cxn>
                    <a:cxn ang="T128">
                      <a:pos x="T12" y="T13"/>
                    </a:cxn>
                    <a:cxn ang="T129">
                      <a:pos x="T14" y="T15"/>
                    </a:cxn>
                    <a:cxn ang="T130">
                      <a:pos x="T16" y="T17"/>
                    </a:cxn>
                    <a:cxn ang="T131">
                      <a:pos x="T18" y="T19"/>
                    </a:cxn>
                    <a:cxn ang="T132">
                      <a:pos x="T20" y="T21"/>
                    </a:cxn>
                    <a:cxn ang="T133">
                      <a:pos x="T22" y="T23"/>
                    </a:cxn>
                    <a:cxn ang="T134">
                      <a:pos x="T24" y="T25"/>
                    </a:cxn>
                    <a:cxn ang="T135">
                      <a:pos x="T26" y="T27"/>
                    </a:cxn>
                    <a:cxn ang="T136">
                      <a:pos x="T28" y="T29"/>
                    </a:cxn>
                    <a:cxn ang="T137">
                      <a:pos x="T30" y="T31"/>
                    </a:cxn>
                    <a:cxn ang="T138">
                      <a:pos x="T32" y="T33"/>
                    </a:cxn>
                    <a:cxn ang="T139">
                      <a:pos x="T34" y="T35"/>
                    </a:cxn>
                    <a:cxn ang="T140">
                      <a:pos x="T36" y="T37"/>
                    </a:cxn>
                    <a:cxn ang="T141">
                      <a:pos x="T38" y="T39"/>
                    </a:cxn>
                    <a:cxn ang="T142">
                      <a:pos x="T40" y="T41"/>
                    </a:cxn>
                    <a:cxn ang="T143">
                      <a:pos x="T42" y="T43"/>
                    </a:cxn>
                    <a:cxn ang="T144">
                      <a:pos x="T44" y="T45"/>
                    </a:cxn>
                    <a:cxn ang="T145">
                      <a:pos x="T46" y="T47"/>
                    </a:cxn>
                    <a:cxn ang="T146">
                      <a:pos x="T48" y="T49"/>
                    </a:cxn>
                    <a:cxn ang="T147">
                      <a:pos x="T50" y="T51"/>
                    </a:cxn>
                    <a:cxn ang="T148">
                      <a:pos x="T52" y="T53"/>
                    </a:cxn>
                    <a:cxn ang="T149">
                      <a:pos x="T54" y="T55"/>
                    </a:cxn>
                    <a:cxn ang="T150">
                      <a:pos x="T56" y="T57"/>
                    </a:cxn>
                    <a:cxn ang="T151">
                      <a:pos x="T58" y="T59"/>
                    </a:cxn>
                    <a:cxn ang="T152">
                      <a:pos x="T60" y="T61"/>
                    </a:cxn>
                    <a:cxn ang="T153">
                      <a:pos x="T62" y="T63"/>
                    </a:cxn>
                    <a:cxn ang="T154">
                      <a:pos x="T64" y="T65"/>
                    </a:cxn>
                    <a:cxn ang="T155">
                      <a:pos x="T66" y="T67"/>
                    </a:cxn>
                    <a:cxn ang="T156">
                      <a:pos x="T68" y="T69"/>
                    </a:cxn>
                    <a:cxn ang="T157">
                      <a:pos x="T70" y="T71"/>
                    </a:cxn>
                    <a:cxn ang="T158">
                      <a:pos x="T72" y="T73"/>
                    </a:cxn>
                    <a:cxn ang="T159">
                      <a:pos x="T74" y="T75"/>
                    </a:cxn>
                    <a:cxn ang="T160">
                      <a:pos x="T76" y="T77"/>
                    </a:cxn>
                    <a:cxn ang="T161">
                      <a:pos x="T78" y="T79"/>
                    </a:cxn>
                    <a:cxn ang="T162">
                      <a:pos x="T80" y="T81"/>
                    </a:cxn>
                    <a:cxn ang="T163">
                      <a:pos x="T82" y="T83"/>
                    </a:cxn>
                    <a:cxn ang="T164">
                      <a:pos x="T84" y="T85"/>
                    </a:cxn>
                    <a:cxn ang="T165">
                      <a:pos x="T86" y="T87"/>
                    </a:cxn>
                    <a:cxn ang="T166">
                      <a:pos x="T88" y="T89"/>
                    </a:cxn>
                    <a:cxn ang="T167">
                      <a:pos x="T90" y="T91"/>
                    </a:cxn>
                    <a:cxn ang="T168">
                      <a:pos x="T92" y="T93"/>
                    </a:cxn>
                    <a:cxn ang="T169">
                      <a:pos x="T94" y="T95"/>
                    </a:cxn>
                    <a:cxn ang="T170">
                      <a:pos x="T96" y="T97"/>
                    </a:cxn>
                    <a:cxn ang="T171">
                      <a:pos x="T98" y="T99"/>
                    </a:cxn>
                    <a:cxn ang="T172">
                      <a:pos x="T100" y="T101"/>
                    </a:cxn>
                    <a:cxn ang="T173">
                      <a:pos x="T102" y="T103"/>
                    </a:cxn>
                    <a:cxn ang="T174">
                      <a:pos x="T104" y="T105"/>
                    </a:cxn>
                    <a:cxn ang="T175">
                      <a:pos x="T106" y="T107"/>
                    </a:cxn>
                    <a:cxn ang="T176">
                      <a:pos x="T108" y="T109"/>
                    </a:cxn>
                    <a:cxn ang="T177">
                      <a:pos x="T110" y="T111"/>
                    </a:cxn>
                    <a:cxn ang="T178">
                      <a:pos x="T112" y="T113"/>
                    </a:cxn>
                    <a:cxn ang="T179">
                      <a:pos x="T114" y="T115"/>
                    </a:cxn>
                    <a:cxn ang="T180">
                      <a:pos x="T116" y="T117"/>
                    </a:cxn>
                    <a:cxn ang="T181">
                      <a:pos x="T118" y="T119"/>
                    </a:cxn>
                    <a:cxn ang="T182">
                      <a:pos x="T120" y="T121"/>
                    </a:cxn>
                  </a:cxnLst>
                  <a:rect l="0" t="0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0" name="Freeform 1137"/>
                <p:cNvSpPr>
                  <a:spLocks/>
                </p:cNvSpPr>
                <p:nvPr/>
              </p:nvSpPr>
              <p:spPr bwMode="auto">
                <a:xfrm>
                  <a:off x="5030" y="2680"/>
                  <a:ext cx="40" cy="54"/>
                </a:xfrm>
                <a:custGeom>
                  <a:avLst/>
                  <a:gdLst>
                    <a:gd name="T0" fmla="*/ 0 w 115"/>
                    <a:gd name="T1" fmla="*/ 0 h 236"/>
                    <a:gd name="T2" fmla="*/ 0 w 115"/>
                    <a:gd name="T3" fmla="*/ 0 h 236"/>
                    <a:gd name="T4" fmla="*/ 0 w 115"/>
                    <a:gd name="T5" fmla="*/ 0 h 236"/>
                    <a:gd name="T6" fmla="*/ 0 w 115"/>
                    <a:gd name="T7" fmla="*/ 0 h 236"/>
                    <a:gd name="T8" fmla="*/ 0 w 115"/>
                    <a:gd name="T9" fmla="*/ 0 h 236"/>
                    <a:gd name="T10" fmla="*/ 0 w 115"/>
                    <a:gd name="T11" fmla="*/ 0 h 236"/>
                    <a:gd name="T12" fmla="*/ 0 w 115"/>
                    <a:gd name="T13" fmla="*/ 0 h 236"/>
                    <a:gd name="T14" fmla="*/ 0 w 115"/>
                    <a:gd name="T15" fmla="*/ 0 h 236"/>
                    <a:gd name="T16" fmla="*/ 0 w 115"/>
                    <a:gd name="T17" fmla="*/ 0 h 236"/>
                    <a:gd name="T18" fmla="*/ 0 w 115"/>
                    <a:gd name="T19" fmla="*/ 0 h 236"/>
                    <a:gd name="T20" fmla="*/ 0 w 115"/>
                    <a:gd name="T21" fmla="*/ 0 h 236"/>
                    <a:gd name="T22" fmla="*/ 0 w 115"/>
                    <a:gd name="T23" fmla="*/ 0 h 236"/>
                    <a:gd name="T24" fmla="*/ 0 w 115"/>
                    <a:gd name="T25" fmla="*/ 0 h 236"/>
                    <a:gd name="T26" fmla="*/ 0 w 115"/>
                    <a:gd name="T27" fmla="*/ 0 h 236"/>
                    <a:gd name="T28" fmla="*/ 0 w 115"/>
                    <a:gd name="T29" fmla="*/ 0 h 236"/>
                    <a:gd name="T30" fmla="*/ 0 w 115"/>
                    <a:gd name="T31" fmla="*/ 0 h 236"/>
                    <a:gd name="T32" fmla="*/ 0 w 115"/>
                    <a:gd name="T33" fmla="*/ 0 h 236"/>
                    <a:gd name="T34" fmla="*/ 0 w 115"/>
                    <a:gd name="T35" fmla="*/ 0 h 236"/>
                    <a:gd name="T36" fmla="*/ 0 w 115"/>
                    <a:gd name="T37" fmla="*/ 0 h 236"/>
                    <a:gd name="T38" fmla="*/ 0 w 115"/>
                    <a:gd name="T39" fmla="*/ 0 h 236"/>
                    <a:gd name="T40" fmla="*/ 0 w 115"/>
                    <a:gd name="T41" fmla="*/ 0 h 236"/>
                    <a:gd name="T42" fmla="*/ 0 w 115"/>
                    <a:gd name="T43" fmla="*/ 0 h 236"/>
                    <a:gd name="T44" fmla="*/ 0 w 115"/>
                    <a:gd name="T45" fmla="*/ 0 h 236"/>
                    <a:gd name="T46" fmla="*/ 0 w 115"/>
                    <a:gd name="T47" fmla="*/ 0 h 236"/>
                    <a:gd name="T48" fmla="*/ 0 w 115"/>
                    <a:gd name="T49" fmla="*/ 0 h 236"/>
                    <a:gd name="T50" fmla="*/ 0 w 115"/>
                    <a:gd name="T51" fmla="*/ 0 h 236"/>
                    <a:gd name="T52" fmla="*/ 0 w 115"/>
                    <a:gd name="T53" fmla="*/ 0 h 236"/>
                    <a:gd name="T54" fmla="*/ 0 w 115"/>
                    <a:gd name="T55" fmla="*/ 0 h 236"/>
                    <a:gd name="T56" fmla="*/ 0 w 115"/>
                    <a:gd name="T57" fmla="*/ 0 h 236"/>
                    <a:gd name="T58" fmla="*/ 0 w 115"/>
                    <a:gd name="T59" fmla="*/ 0 h 236"/>
                    <a:gd name="T60" fmla="*/ 0 w 115"/>
                    <a:gd name="T61" fmla="*/ 0 h 236"/>
                    <a:gd name="T62" fmla="*/ 0 w 115"/>
                    <a:gd name="T63" fmla="*/ 0 h 236"/>
                    <a:gd name="T64" fmla="*/ 0 w 115"/>
                    <a:gd name="T65" fmla="*/ 0 h 236"/>
                    <a:gd name="T66" fmla="*/ 0 w 115"/>
                    <a:gd name="T67" fmla="*/ 0 h 236"/>
                    <a:gd name="T68" fmla="*/ 0 w 115"/>
                    <a:gd name="T69" fmla="*/ 0 h 236"/>
                    <a:gd name="T70" fmla="*/ 0 w 115"/>
                    <a:gd name="T71" fmla="*/ 0 h 236"/>
                    <a:gd name="T72" fmla="*/ 0 w 115"/>
                    <a:gd name="T73" fmla="*/ 0 h 236"/>
                    <a:gd name="T74" fmla="*/ 0 w 115"/>
                    <a:gd name="T75" fmla="*/ 0 h 236"/>
                    <a:gd name="T76" fmla="*/ 0 w 115"/>
                    <a:gd name="T77" fmla="*/ 0 h 236"/>
                    <a:gd name="T78" fmla="*/ 0 w 115"/>
                    <a:gd name="T79" fmla="*/ 0 h 236"/>
                    <a:gd name="T80" fmla="*/ 0 w 115"/>
                    <a:gd name="T81" fmla="*/ 0 h 2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61" name="Freeform 1138"/>
                <p:cNvSpPr>
                  <a:spLocks/>
                </p:cNvSpPr>
                <p:nvPr/>
              </p:nvSpPr>
              <p:spPr bwMode="auto">
                <a:xfrm>
                  <a:off x="5311" y="2643"/>
                  <a:ext cx="87" cy="73"/>
                </a:xfrm>
                <a:custGeom>
                  <a:avLst/>
                  <a:gdLst>
                    <a:gd name="T0" fmla="*/ 0 w 245"/>
                    <a:gd name="T1" fmla="*/ 0 h 310"/>
                    <a:gd name="T2" fmla="*/ 0 w 245"/>
                    <a:gd name="T3" fmla="*/ 0 h 310"/>
                    <a:gd name="T4" fmla="*/ 0 w 245"/>
                    <a:gd name="T5" fmla="*/ 0 h 310"/>
                    <a:gd name="T6" fmla="*/ 0 w 245"/>
                    <a:gd name="T7" fmla="*/ 0 h 310"/>
                    <a:gd name="T8" fmla="*/ 0 w 245"/>
                    <a:gd name="T9" fmla="*/ 0 h 310"/>
                    <a:gd name="T10" fmla="*/ 0 w 245"/>
                    <a:gd name="T11" fmla="*/ 0 h 310"/>
                    <a:gd name="T12" fmla="*/ 0 w 245"/>
                    <a:gd name="T13" fmla="*/ 0 h 310"/>
                    <a:gd name="T14" fmla="*/ 0 w 245"/>
                    <a:gd name="T15" fmla="*/ 0 h 310"/>
                    <a:gd name="T16" fmla="*/ 0 w 245"/>
                    <a:gd name="T17" fmla="*/ 0 h 310"/>
                    <a:gd name="T18" fmla="*/ 0 w 245"/>
                    <a:gd name="T19" fmla="*/ 0 h 310"/>
                    <a:gd name="T20" fmla="*/ 0 w 245"/>
                    <a:gd name="T21" fmla="*/ 0 h 310"/>
                    <a:gd name="T22" fmla="*/ 0 w 245"/>
                    <a:gd name="T23" fmla="*/ 0 h 310"/>
                    <a:gd name="T24" fmla="*/ 0 w 245"/>
                    <a:gd name="T25" fmla="*/ 0 h 310"/>
                    <a:gd name="T26" fmla="*/ 0 w 245"/>
                    <a:gd name="T27" fmla="*/ 0 h 310"/>
                    <a:gd name="T28" fmla="*/ 0 w 245"/>
                    <a:gd name="T29" fmla="*/ 0 h 310"/>
                    <a:gd name="T30" fmla="*/ 0 w 245"/>
                    <a:gd name="T31" fmla="*/ 0 h 310"/>
                    <a:gd name="T32" fmla="*/ 0 w 245"/>
                    <a:gd name="T33" fmla="*/ 0 h 310"/>
                    <a:gd name="T34" fmla="*/ 0 w 245"/>
                    <a:gd name="T35" fmla="*/ 0 h 310"/>
                    <a:gd name="T36" fmla="*/ 0 w 245"/>
                    <a:gd name="T37" fmla="*/ 0 h 310"/>
                    <a:gd name="T38" fmla="*/ 0 w 245"/>
                    <a:gd name="T39" fmla="*/ 0 h 310"/>
                    <a:gd name="T40" fmla="*/ 0 w 245"/>
                    <a:gd name="T41" fmla="*/ 0 h 310"/>
                    <a:gd name="T42" fmla="*/ 0 w 245"/>
                    <a:gd name="T43" fmla="*/ 0 h 310"/>
                    <a:gd name="T44" fmla="*/ 0 w 245"/>
                    <a:gd name="T45" fmla="*/ 0 h 310"/>
                    <a:gd name="T46" fmla="*/ 0 w 245"/>
                    <a:gd name="T47" fmla="*/ 0 h 310"/>
                    <a:gd name="T48" fmla="*/ 0 w 245"/>
                    <a:gd name="T49" fmla="*/ 0 h 310"/>
                    <a:gd name="T50" fmla="*/ 0 w 245"/>
                    <a:gd name="T51" fmla="*/ 0 h 310"/>
                    <a:gd name="T52" fmla="*/ 0 w 245"/>
                    <a:gd name="T53" fmla="*/ 0 h 310"/>
                    <a:gd name="T54" fmla="*/ 0 w 245"/>
                    <a:gd name="T55" fmla="*/ 0 h 310"/>
                    <a:gd name="T56" fmla="*/ 0 w 245"/>
                    <a:gd name="T57" fmla="*/ 0 h 310"/>
                    <a:gd name="T58" fmla="*/ 0 w 245"/>
                    <a:gd name="T59" fmla="*/ 0 h 310"/>
                    <a:gd name="T60" fmla="*/ 0 w 245"/>
                    <a:gd name="T61" fmla="*/ 0 h 310"/>
                    <a:gd name="T62" fmla="*/ 0 w 245"/>
                    <a:gd name="T63" fmla="*/ 0 h 310"/>
                    <a:gd name="T64" fmla="*/ 0 w 245"/>
                    <a:gd name="T65" fmla="*/ 0 h 310"/>
                    <a:gd name="T66" fmla="*/ 0 w 245"/>
                    <a:gd name="T67" fmla="*/ 0 h 310"/>
                    <a:gd name="T68" fmla="*/ 0 w 245"/>
                    <a:gd name="T69" fmla="*/ 0 h 310"/>
                    <a:gd name="T70" fmla="*/ 0 w 245"/>
                    <a:gd name="T71" fmla="*/ 0 h 310"/>
                    <a:gd name="T72" fmla="*/ 0 w 245"/>
                    <a:gd name="T73" fmla="*/ 0 h 310"/>
                    <a:gd name="T74" fmla="*/ 0 w 245"/>
                    <a:gd name="T75" fmla="*/ 0 h 3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0" t="0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pic>
            <p:nvPicPr>
              <p:cNvPr id="20849" name="Picture 1139" descr="access_point_stylized_gray_small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2" y="3642"/>
                <a:ext cx="43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331" name="Line 1140"/>
            <p:cNvSpPr>
              <a:spLocks noChangeShapeType="1"/>
            </p:cNvSpPr>
            <p:nvPr/>
          </p:nvSpPr>
          <p:spPr bwMode="auto">
            <a:xfrm rot="5400000" flipV="1">
              <a:off x="5034" y="3427"/>
              <a:ext cx="2" cy="5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0667" name="Group 1141"/>
            <p:cNvGrpSpPr>
              <a:grpSpLocks/>
            </p:cNvGrpSpPr>
            <p:nvPr/>
          </p:nvGrpSpPr>
          <p:grpSpPr bwMode="auto">
            <a:xfrm flipH="1">
              <a:off x="3638" y="2856"/>
              <a:ext cx="261" cy="235"/>
              <a:chOff x="2839" y="3501"/>
              <a:chExt cx="755" cy="803"/>
            </a:xfrm>
          </p:grpSpPr>
          <p:pic>
            <p:nvPicPr>
              <p:cNvPr id="20846" name="Picture 11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7" name="Freeform 1143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68" name="Group 1144"/>
            <p:cNvGrpSpPr>
              <a:grpSpLocks/>
            </p:cNvGrpSpPr>
            <p:nvPr/>
          </p:nvGrpSpPr>
          <p:grpSpPr bwMode="auto">
            <a:xfrm flipH="1">
              <a:off x="3438" y="3121"/>
              <a:ext cx="304" cy="256"/>
              <a:chOff x="2839" y="3501"/>
              <a:chExt cx="755" cy="803"/>
            </a:xfrm>
          </p:grpSpPr>
          <p:pic>
            <p:nvPicPr>
              <p:cNvPr id="20844" name="Picture 11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5" name="Freeform 1146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69" name="Group 1147"/>
            <p:cNvGrpSpPr>
              <a:grpSpLocks/>
            </p:cNvGrpSpPr>
            <p:nvPr/>
          </p:nvGrpSpPr>
          <p:grpSpPr bwMode="auto">
            <a:xfrm flipH="1">
              <a:off x="3739" y="3311"/>
              <a:ext cx="269" cy="220"/>
              <a:chOff x="2839" y="3501"/>
              <a:chExt cx="755" cy="803"/>
            </a:xfrm>
          </p:grpSpPr>
          <p:pic>
            <p:nvPicPr>
              <p:cNvPr id="20842" name="Picture 11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3" name="Freeform 114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70" name="Group 1150"/>
            <p:cNvGrpSpPr>
              <a:grpSpLocks/>
            </p:cNvGrpSpPr>
            <p:nvPr/>
          </p:nvGrpSpPr>
          <p:grpSpPr bwMode="auto">
            <a:xfrm>
              <a:off x="4126" y="3300"/>
              <a:ext cx="269" cy="221"/>
              <a:chOff x="2839" y="3501"/>
              <a:chExt cx="755" cy="803"/>
            </a:xfrm>
          </p:grpSpPr>
          <p:pic>
            <p:nvPicPr>
              <p:cNvPr id="20840" name="Picture 115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41" name="Freeform 115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pic>
          <p:nvPicPr>
            <p:cNvPr id="20671" name="Picture 1153" descr="car_icon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" y="1084"/>
              <a:ext cx="535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672" name="Group 1154"/>
            <p:cNvGrpSpPr>
              <a:grpSpLocks/>
            </p:cNvGrpSpPr>
            <p:nvPr/>
          </p:nvGrpSpPr>
          <p:grpSpPr bwMode="auto">
            <a:xfrm>
              <a:off x="3536" y="974"/>
              <a:ext cx="262" cy="243"/>
              <a:chOff x="2751" y="1851"/>
              <a:chExt cx="462" cy="478"/>
            </a:xfrm>
          </p:grpSpPr>
          <p:pic>
            <p:nvPicPr>
              <p:cNvPr id="20838" name="Picture 1155" descr="iphone_stylized_small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39" name="Picture 1156" descr="antenna_radiation_stylized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673" name="Group 1157"/>
            <p:cNvGrpSpPr>
              <a:grpSpLocks/>
            </p:cNvGrpSpPr>
            <p:nvPr/>
          </p:nvGrpSpPr>
          <p:grpSpPr bwMode="auto">
            <a:xfrm>
              <a:off x="5191" y="3151"/>
              <a:ext cx="143" cy="303"/>
              <a:chOff x="4140" y="429"/>
              <a:chExt cx="1425" cy="2396"/>
            </a:xfrm>
          </p:grpSpPr>
          <p:sp>
            <p:nvSpPr>
              <p:cNvPr id="20806" name="Freeform 115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2" name="Rectangle 115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08" name="Freeform 116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9" name="Freeform 116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5" name="Rectangle 116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1" name="Group 116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501" name="AutoShape 116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2" name="AutoShape 116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7" name="Rectangle 116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3" name="Group 116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99" name="AutoShape 116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500" name="AutoShape 116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79" name="Rectangle 117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80" name="Rectangle 117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816" name="Group 117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97" name="AutoShape 1173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8" name="AutoShape 117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817" name="Freeform 117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818" name="Group 117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95" name="AutoShape 117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96" name="AutoShape 117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84" name="Rectangle 117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0" name="Freeform 118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1" name="Freeform 118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7" name="Oval 118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823" name="Freeform 118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89" name="AutoShape 118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0" name="AutoShape 118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1" name="Oval 118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2" name="Oval 118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93" name="Oval 118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94" name="Rectangle 118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4" name="Group 1190"/>
            <p:cNvGrpSpPr>
              <a:grpSpLocks/>
            </p:cNvGrpSpPr>
            <p:nvPr/>
          </p:nvGrpSpPr>
          <p:grpSpPr bwMode="auto">
            <a:xfrm>
              <a:off x="4992" y="3341"/>
              <a:ext cx="143" cy="303"/>
              <a:chOff x="4140" y="429"/>
              <a:chExt cx="1425" cy="2396"/>
            </a:xfrm>
          </p:grpSpPr>
          <p:sp>
            <p:nvSpPr>
              <p:cNvPr id="20774" name="Freeform 119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40" name="Rectangle 119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76" name="Freeform 119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7" name="Freeform 119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43" name="Rectangle 119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79" name="Group 119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469" name="AutoShape 11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70" name="AutoShape 119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5" name="Rectangle 119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1" name="Group 120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467" name="AutoShape 120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8" name="AutoShape 120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47" name="Rectangle 120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48" name="Rectangle 120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20784" name="Group 120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465" name="AutoShape 120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6" name="AutoShape 120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85" name="Freeform 120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86" name="Group 120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463" name="AutoShape 121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464" name="AutoShape 121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452" name="Rectangle 121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88" name="Freeform 121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89" name="Freeform 121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5" name="Oval 121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91" name="Freeform 121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" name="AutoShape 121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8" name="AutoShape 121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59" name="Oval 121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0" name="Oval 122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461" name="Oval 122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62" name="Rectangle 122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20675" name="Group 1223"/>
            <p:cNvGrpSpPr>
              <a:grpSpLocks/>
            </p:cNvGrpSpPr>
            <p:nvPr/>
          </p:nvGrpSpPr>
          <p:grpSpPr bwMode="auto">
            <a:xfrm>
              <a:off x="3340" y="1287"/>
              <a:ext cx="337" cy="257"/>
              <a:chOff x="877" y="1008"/>
              <a:chExt cx="2747" cy="2591"/>
            </a:xfrm>
          </p:grpSpPr>
          <p:pic>
            <p:nvPicPr>
              <p:cNvPr id="20751" name="Picture 1224" descr="antenna_stylized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52" name="Picture 1225" descr="laptop_keyboard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3" name="Freeform 1226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54" name="Picture 1227" descr="screen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55" name="Freeform 1228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6" name="Freeform 1229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7" name="Freeform 1230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8" name="Freeform 1231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9" name="Freeform 1232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0" name="Freeform 1233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61" name="Group 1234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68" name="Freeform 1235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69" name="Freeform 1236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0" name="Freeform 1237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1" name="Freeform 1238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2" name="Freeform 1239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73" name="Freeform 1240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62" name="Freeform 1241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3" name="Freeform 1242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4" name="Freeform 1243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5" name="Freeform 1244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6" name="Freeform 1245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7" name="Freeform 1246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6" name="Group 1247"/>
            <p:cNvGrpSpPr>
              <a:grpSpLocks/>
            </p:cNvGrpSpPr>
            <p:nvPr/>
          </p:nvGrpSpPr>
          <p:grpSpPr bwMode="auto">
            <a:xfrm>
              <a:off x="4329" y="3456"/>
              <a:ext cx="299" cy="257"/>
              <a:chOff x="877" y="1008"/>
              <a:chExt cx="2747" cy="2591"/>
            </a:xfrm>
          </p:grpSpPr>
          <p:pic>
            <p:nvPicPr>
              <p:cNvPr id="20728" name="Picture 1248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29" name="Picture 1249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0" name="Freeform 1250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31" name="Picture 1251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32" name="Freeform 1252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3" name="Freeform 1253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4" name="Freeform 1254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5" name="Freeform 1255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6" name="Freeform 1256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7" name="Freeform 1257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38" name="Group 1258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45" name="Freeform 1259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6" name="Freeform 1260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7" name="Freeform 1261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8" name="Freeform 1262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49" name="Freeform 1263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50" name="Freeform 1264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39" name="Freeform 1265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0" name="Freeform 1266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1" name="Freeform 1267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2" name="Freeform 1268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3" name="Freeform 1269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4" name="Freeform 1270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7" name="Group 1271"/>
            <p:cNvGrpSpPr>
              <a:grpSpLocks/>
            </p:cNvGrpSpPr>
            <p:nvPr/>
          </p:nvGrpSpPr>
          <p:grpSpPr bwMode="auto">
            <a:xfrm>
              <a:off x="3503" y="1916"/>
              <a:ext cx="280" cy="257"/>
              <a:chOff x="877" y="1008"/>
              <a:chExt cx="2747" cy="2591"/>
            </a:xfrm>
          </p:grpSpPr>
          <p:pic>
            <p:nvPicPr>
              <p:cNvPr id="20705" name="Picture 1272" descr="antenna_stylized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06" name="Picture 1273" descr="laptop_keyboard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7" name="Freeform 1274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708" name="Picture 1275" descr="screen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9" name="Freeform 1276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0" name="Freeform 1277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1" name="Freeform 1278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2" name="Freeform 1279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3" name="Freeform 1280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4" name="Freeform 1281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715" name="Group 1282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722" name="Freeform 12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3" name="Freeform 12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4" name="Freeform 12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5" name="Freeform 12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6" name="Freeform 12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27" name="Freeform 12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716" name="Freeform 1289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7" name="Freeform 1290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8" name="Freeform 1291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9" name="Freeform 1292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0" name="Freeform 1293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1" name="Freeform 1294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678" name="Group 1295"/>
            <p:cNvGrpSpPr>
              <a:grpSpLocks/>
            </p:cNvGrpSpPr>
            <p:nvPr/>
          </p:nvGrpSpPr>
          <p:grpSpPr bwMode="auto">
            <a:xfrm flipH="1">
              <a:off x="3742" y="2030"/>
              <a:ext cx="261" cy="235"/>
              <a:chOff x="2839" y="3501"/>
              <a:chExt cx="755" cy="803"/>
            </a:xfrm>
          </p:grpSpPr>
          <p:pic>
            <p:nvPicPr>
              <p:cNvPr id="20703" name="Picture 129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04" name="Freeform 1297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0679" name="Group 1298"/>
            <p:cNvGrpSpPr>
              <a:grpSpLocks/>
            </p:cNvGrpSpPr>
            <p:nvPr/>
          </p:nvGrpSpPr>
          <p:grpSpPr bwMode="auto">
            <a:xfrm>
              <a:off x="4603" y="3416"/>
              <a:ext cx="299" cy="257"/>
              <a:chOff x="877" y="1008"/>
              <a:chExt cx="2747" cy="2591"/>
            </a:xfrm>
          </p:grpSpPr>
          <p:pic>
            <p:nvPicPr>
              <p:cNvPr id="20680" name="Picture 1299" descr="antenna_stylized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81" name="Picture 1300" descr="laptop_keyboard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2" name="Freeform 1301"/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20683" name="Picture 1302" descr="screen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84" name="Freeform 1303"/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5" name="Freeform 1304"/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6" name="Freeform 1305"/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7" name="Freeform 1306"/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8" name="Freeform 1307"/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9" name="Freeform 1308"/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90" name="Group 1309"/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7" name="Freeform 1310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8" name="Freeform 1311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699" name="Freeform 1312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0" name="Freeform 1313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1" name="Freeform 1314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702" name="Freeform 1315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91" name="Freeform 1316"/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2" name="Freeform 1317"/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3" name="Freeform 1318"/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4" name="Freeform 1319"/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5" name="Freeform 1320"/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6" name="Freeform 1321"/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20484" name="Picture 939" descr="underline_base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1" y="936625"/>
            <a:ext cx="7004817" cy="14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3400" y="122238"/>
            <a:ext cx="856615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Internet transport-layer protocols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2151" y="1400176"/>
            <a:ext cx="3971925" cy="5114925"/>
          </a:xfrm>
        </p:spPr>
        <p:txBody>
          <a:bodyPr>
            <a:normAutofit fontScale="92500"/>
          </a:bodyPr>
          <a:lstStyle/>
          <a:p>
            <a:r>
              <a:rPr lang="en-US" altLang="zh-CN" smtClean="0"/>
              <a:t>reliable, in-order delivery (TCP)</a:t>
            </a:r>
          </a:p>
          <a:p>
            <a:pPr lvl="1"/>
            <a:r>
              <a:rPr lang="en-US" altLang="zh-CN" smtClean="0"/>
              <a:t>congestion control </a:t>
            </a:r>
          </a:p>
          <a:p>
            <a:pPr lvl="1"/>
            <a:r>
              <a:rPr lang="en-US" altLang="zh-CN" smtClean="0"/>
              <a:t>flow control</a:t>
            </a:r>
          </a:p>
          <a:p>
            <a:pPr lvl="1"/>
            <a:r>
              <a:rPr lang="en-US" altLang="zh-CN" smtClean="0"/>
              <a:t>connection setup</a:t>
            </a:r>
            <a:endParaRPr lang="en-US" altLang="zh-CN" sz="2800"/>
          </a:p>
          <a:p>
            <a:r>
              <a:rPr lang="en-US" altLang="zh-CN" smtClean="0"/>
              <a:t>unreliable, unordered delivery: UDP</a:t>
            </a:r>
          </a:p>
          <a:p>
            <a:pPr lvl="1"/>
            <a:r>
              <a:rPr lang="en-US" altLang="zh-CN" smtClean="0"/>
              <a:t>no-frills extension of </a:t>
            </a:r>
            <a:r>
              <a:rPr lang="ja-JP" altLang="en-US" smtClean="0"/>
              <a:t>“</a:t>
            </a:r>
            <a:r>
              <a:rPr lang="en-US" altLang="ja-JP" smtClean="0"/>
              <a:t>best-effort</a:t>
            </a:r>
            <a:r>
              <a:rPr lang="ja-JP" altLang="en-US" smtClean="0"/>
              <a:t>”</a:t>
            </a:r>
            <a:r>
              <a:rPr lang="en-US" altLang="ja-JP" smtClean="0"/>
              <a:t> IP</a:t>
            </a:r>
          </a:p>
          <a:p>
            <a:r>
              <a:rPr lang="en-US" altLang="zh-CN" smtClean="0"/>
              <a:t>services not available: </a:t>
            </a:r>
          </a:p>
          <a:p>
            <a:pPr lvl="1"/>
            <a:r>
              <a:rPr lang="en-US" altLang="zh-CN" smtClean="0"/>
              <a:t>delay guarantees</a:t>
            </a:r>
          </a:p>
          <a:p>
            <a:pPr lvl="1"/>
            <a:r>
              <a:rPr lang="en-US" altLang="zh-CN" smtClean="0"/>
              <a:t>bandwidth guarantees</a:t>
            </a:r>
          </a:p>
        </p:txBody>
      </p:sp>
      <p:sp>
        <p:nvSpPr>
          <p:cNvPr id="6152" name="Line 677"/>
          <p:cNvSpPr>
            <a:spLocks noChangeShapeType="1"/>
          </p:cNvSpPr>
          <p:nvPr/>
        </p:nvSpPr>
        <p:spPr bwMode="auto">
          <a:xfrm>
            <a:off x="7980364" y="2490789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3" name="Line 683"/>
          <p:cNvSpPr>
            <a:spLocks noChangeShapeType="1"/>
          </p:cNvSpPr>
          <p:nvPr/>
        </p:nvSpPr>
        <p:spPr bwMode="auto">
          <a:xfrm>
            <a:off x="8615364" y="4600575"/>
            <a:ext cx="390525" cy="1841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4" name="Line 684"/>
          <p:cNvSpPr>
            <a:spLocks noChangeShapeType="1"/>
          </p:cNvSpPr>
          <p:nvPr/>
        </p:nvSpPr>
        <p:spPr bwMode="auto">
          <a:xfrm flipV="1">
            <a:off x="7994651" y="4587875"/>
            <a:ext cx="322263" cy="1984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6155" name="Line 704"/>
          <p:cNvSpPr>
            <a:spLocks noChangeShapeType="1"/>
          </p:cNvSpPr>
          <p:nvPr/>
        </p:nvSpPr>
        <p:spPr bwMode="auto">
          <a:xfrm flipH="1">
            <a:off x="8553451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1" name="Group 737"/>
          <p:cNvGrpSpPr>
            <a:grpSpLocks/>
          </p:cNvGrpSpPr>
          <p:nvPr/>
        </p:nvGrpSpPr>
        <p:grpSpPr bwMode="auto">
          <a:xfrm>
            <a:off x="8467725" y="2416175"/>
            <a:ext cx="382588" cy="171450"/>
            <a:chOff x="3855" y="1486"/>
            <a:chExt cx="241" cy="108"/>
          </a:xfrm>
        </p:grpSpPr>
        <p:sp>
          <p:nvSpPr>
            <p:cNvPr id="2060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60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8" name="Group 741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11" name="Freeform 74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612" name="Freeform 74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74" name="Line 744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75" name="Line 745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2" name="Group 746"/>
          <p:cNvGrpSpPr>
            <a:grpSpLocks/>
          </p:cNvGrpSpPr>
          <p:nvPr/>
        </p:nvGrpSpPr>
        <p:grpSpPr bwMode="auto">
          <a:xfrm>
            <a:off x="8493125" y="2660650"/>
            <a:ext cx="382588" cy="171450"/>
            <a:chOff x="3855" y="1486"/>
            <a:chExt cx="241" cy="108"/>
          </a:xfrm>
        </p:grpSpPr>
        <p:sp>
          <p:nvSpPr>
            <p:cNvPr id="20597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8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9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600" name="Group 750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603" name="Freeform 75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604" name="Freeform 75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66" name="Line 753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67" name="Line 754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3" name="Group 782"/>
          <p:cNvGrpSpPr>
            <a:grpSpLocks/>
          </p:cNvGrpSpPr>
          <p:nvPr/>
        </p:nvGrpSpPr>
        <p:grpSpPr bwMode="auto">
          <a:xfrm>
            <a:off x="8348664" y="3557588"/>
            <a:ext cx="427037" cy="177800"/>
            <a:chOff x="3855" y="1486"/>
            <a:chExt cx="241" cy="108"/>
          </a:xfrm>
        </p:grpSpPr>
        <p:sp>
          <p:nvSpPr>
            <p:cNvPr id="20589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0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91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92" name="Group 786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95" name="Freeform 78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96" name="Freeform 78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58" name="Line 789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9" name="Line 790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4" name="Group 791"/>
          <p:cNvGrpSpPr>
            <a:grpSpLocks/>
          </p:cNvGrpSpPr>
          <p:nvPr/>
        </p:nvGrpSpPr>
        <p:grpSpPr bwMode="auto">
          <a:xfrm>
            <a:off x="8672514" y="3805238"/>
            <a:ext cx="484187" cy="196850"/>
            <a:chOff x="3855" y="1486"/>
            <a:chExt cx="241" cy="108"/>
          </a:xfrm>
        </p:grpSpPr>
        <p:sp>
          <p:nvSpPr>
            <p:cNvPr id="20581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2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83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84" name="Group 795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87" name="Freeform 79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88" name="Freeform 79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50" name="Line 798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51" name="Line 799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6160" name="Line 813"/>
          <p:cNvSpPr>
            <a:spLocks noChangeShapeType="1"/>
          </p:cNvSpPr>
          <p:nvPr/>
        </p:nvSpPr>
        <p:spPr bwMode="auto">
          <a:xfrm flipV="1">
            <a:off x="8529638" y="3978276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FF"/>
              </a:solidFill>
              <a:latin typeface="Tahoma" charset="0"/>
              <a:ea typeface="ＭＳ Ｐゴシック" charset="0"/>
            </a:endParaRPr>
          </a:p>
        </p:txBody>
      </p:sp>
      <p:grpSp>
        <p:nvGrpSpPr>
          <p:cNvPr id="20496" name="Group 814"/>
          <p:cNvGrpSpPr>
            <a:grpSpLocks/>
          </p:cNvGrpSpPr>
          <p:nvPr/>
        </p:nvGrpSpPr>
        <p:grpSpPr bwMode="auto">
          <a:xfrm>
            <a:off x="8177214" y="4414838"/>
            <a:ext cx="617537" cy="241300"/>
            <a:chOff x="3855" y="1486"/>
            <a:chExt cx="241" cy="108"/>
          </a:xfrm>
        </p:grpSpPr>
        <p:sp>
          <p:nvSpPr>
            <p:cNvPr id="20573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4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75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76" name="Group 818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9" name="Freeform 81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80" name="Freeform 82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42" name="Line 821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43" name="Line 822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7" name="Group 823"/>
          <p:cNvGrpSpPr>
            <a:grpSpLocks/>
          </p:cNvGrpSpPr>
          <p:nvPr/>
        </p:nvGrpSpPr>
        <p:grpSpPr bwMode="auto">
          <a:xfrm>
            <a:off x="8831264" y="4751388"/>
            <a:ext cx="617537" cy="241300"/>
            <a:chOff x="3855" y="1486"/>
            <a:chExt cx="241" cy="108"/>
          </a:xfrm>
        </p:grpSpPr>
        <p:sp>
          <p:nvSpPr>
            <p:cNvPr id="20565" name="Oval 407"/>
            <p:cNvSpPr>
              <a:spLocks noChangeArrowheads="1"/>
            </p:cNvSpPr>
            <p:nvPr/>
          </p:nvSpPr>
          <p:spPr bwMode="auto">
            <a:xfrm>
              <a:off x="3856" y="1533"/>
              <a:ext cx="240" cy="6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6" name="Rectangle 410"/>
            <p:cNvSpPr>
              <a:spLocks noChangeArrowheads="1"/>
            </p:cNvSpPr>
            <p:nvPr/>
          </p:nvSpPr>
          <p:spPr bwMode="auto">
            <a:xfrm>
              <a:off x="3855" y="1527"/>
              <a:ext cx="241" cy="37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0567" name="Oval 411"/>
            <p:cNvSpPr>
              <a:spLocks noChangeArrowheads="1"/>
            </p:cNvSpPr>
            <p:nvPr/>
          </p:nvSpPr>
          <p:spPr bwMode="auto">
            <a:xfrm>
              <a:off x="3856" y="1486"/>
              <a:ext cx="240" cy="71"/>
            </a:xfrm>
            <a:prstGeom prst="ellipse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l"/>
              <a:endParaRPr lang="zh-CN" altLang="zh-CN" sz="2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0568" name="Group 827"/>
            <p:cNvGrpSpPr>
              <a:grpSpLocks/>
            </p:cNvGrpSpPr>
            <p:nvPr/>
          </p:nvGrpSpPr>
          <p:grpSpPr bwMode="auto">
            <a:xfrm>
              <a:off x="3905" y="1504"/>
              <a:ext cx="134" cy="33"/>
              <a:chOff x="2468" y="1332"/>
              <a:chExt cx="310" cy="60"/>
            </a:xfrm>
          </p:grpSpPr>
          <p:sp>
            <p:nvSpPr>
              <p:cNvPr id="20571" name="Freeform 82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20572" name="Freeform 82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808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34" name="Line 830"/>
            <p:cNvSpPr>
              <a:spLocks noChangeShapeType="1"/>
            </p:cNvSpPr>
            <p:nvPr/>
          </p:nvSpPr>
          <p:spPr bwMode="auto">
            <a:xfrm>
              <a:off x="3856" y="1520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35" name="Line 831"/>
            <p:cNvSpPr>
              <a:spLocks noChangeShapeType="1"/>
            </p:cNvSpPr>
            <p:nvPr/>
          </p:nvSpPr>
          <p:spPr bwMode="auto">
            <a:xfrm>
              <a:off x="4096" y="1521"/>
              <a:ext cx="0" cy="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498" name="Group 876"/>
          <p:cNvGrpSpPr>
            <a:grpSpLocks/>
          </p:cNvGrpSpPr>
          <p:nvPr/>
        </p:nvGrpSpPr>
        <p:grpSpPr bwMode="auto">
          <a:xfrm>
            <a:off x="6883401" y="1330326"/>
            <a:ext cx="1057275" cy="957263"/>
            <a:chOff x="-153" y="1680"/>
            <a:chExt cx="666" cy="603"/>
          </a:xfrm>
        </p:grpSpPr>
        <p:grpSp>
          <p:nvGrpSpPr>
            <p:cNvPr id="20556" name="Group 87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23" name="Rectangle 87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4" name="Rectangle 87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5" name="Rectangle 88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6" name="Text Box 88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227" name="Line 88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8" name="Line 88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9" name="Line 88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57" name="Freeform 88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0499" name="Group 886"/>
          <p:cNvGrpSpPr>
            <a:grpSpLocks/>
          </p:cNvGrpSpPr>
          <p:nvPr/>
        </p:nvGrpSpPr>
        <p:grpSpPr bwMode="auto">
          <a:xfrm>
            <a:off x="9393239" y="4343401"/>
            <a:ext cx="1057275" cy="957263"/>
            <a:chOff x="-153" y="1680"/>
            <a:chExt cx="666" cy="603"/>
          </a:xfrm>
        </p:grpSpPr>
        <p:grpSp>
          <p:nvGrpSpPr>
            <p:cNvPr id="20547" name="Group 887"/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14" name="Rectangle 888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5" name="Rectangle 889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6" name="Rectangle 890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7" name="Text Box 891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application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chemeClr val="accent4"/>
                    </a:solidFill>
                  </a:rPr>
                  <a:t>transport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network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data link</a:t>
                </a:r>
              </a:p>
              <a:p>
                <a:pPr>
                  <a:defRPr/>
                </a:pPr>
                <a:r>
                  <a:rPr lang="en-US" sz="1000" dirty="0">
                    <a:solidFill>
                      <a:srgbClr val="0000FF"/>
                    </a:solidFill>
                  </a:rPr>
                  <a:t>physical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218" name="Line 892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19" name="Line 893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220" name="Line 894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0548" name="Freeform 895"/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20500" name="Group 661"/>
          <p:cNvGrpSpPr>
            <a:grpSpLocks/>
          </p:cNvGrpSpPr>
          <p:nvPr/>
        </p:nvGrpSpPr>
        <p:grpSpPr bwMode="auto">
          <a:xfrm>
            <a:off x="7437439" y="2057401"/>
            <a:ext cx="814387" cy="701675"/>
            <a:chOff x="2923" y="3345"/>
            <a:chExt cx="513" cy="442"/>
          </a:xfrm>
        </p:grpSpPr>
        <p:sp>
          <p:nvSpPr>
            <p:cNvPr id="6207" name="Rectangle 66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8" name="Rectangle 66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9" name="Text Box 66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10" name="Line 66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11" name="Line 66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1" name="Group 901"/>
          <p:cNvGrpSpPr>
            <a:grpSpLocks/>
          </p:cNvGrpSpPr>
          <p:nvPr/>
        </p:nvGrpSpPr>
        <p:grpSpPr bwMode="auto">
          <a:xfrm>
            <a:off x="8253414" y="2479676"/>
            <a:ext cx="814387" cy="701675"/>
            <a:chOff x="2923" y="3345"/>
            <a:chExt cx="513" cy="442"/>
          </a:xfrm>
        </p:grpSpPr>
        <p:sp>
          <p:nvSpPr>
            <p:cNvPr id="6202" name="Rectangle 90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3" name="Rectangle 90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4" name="Text Box 90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05" name="Line 90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6" name="Line 90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2" name="Group 907"/>
          <p:cNvGrpSpPr>
            <a:grpSpLocks/>
          </p:cNvGrpSpPr>
          <p:nvPr/>
        </p:nvGrpSpPr>
        <p:grpSpPr bwMode="auto">
          <a:xfrm>
            <a:off x="8262939" y="1901826"/>
            <a:ext cx="814387" cy="701675"/>
            <a:chOff x="2923" y="3345"/>
            <a:chExt cx="513" cy="442"/>
          </a:xfrm>
        </p:grpSpPr>
        <p:sp>
          <p:nvSpPr>
            <p:cNvPr id="6197" name="Rectangle 908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8" name="Rectangle 909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9" name="Text Box 910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200" name="Line 911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201" name="Line 912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3" name="Group 913"/>
          <p:cNvGrpSpPr>
            <a:grpSpLocks/>
          </p:cNvGrpSpPr>
          <p:nvPr/>
        </p:nvGrpSpPr>
        <p:grpSpPr bwMode="auto">
          <a:xfrm>
            <a:off x="8037514" y="3089276"/>
            <a:ext cx="814387" cy="701675"/>
            <a:chOff x="2923" y="3345"/>
            <a:chExt cx="513" cy="442"/>
          </a:xfrm>
        </p:grpSpPr>
        <p:sp>
          <p:nvSpPr>
            <p:cNvPr id="6192" name="Rectangle 914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3" name="Rectangle 915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4" name="Text Box 916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95" name="Line 917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6" name="Line 918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4" name="Group 919"/>
          <p:cNvGrpSpPr>
            <a:grpSpLocks/>
          </p:cNvGrpSpPr>
          <p:nvPr/>
        </p:nvGrpSpPr>
        <p:grpSpPr bwMode="auto">
          <a:xfrm>
            <a:off x="8624889" y="3594101"/>
            <a:ext cx="814387" cy="701675"/>
            <a:chOff x="2923" y="3345"/>
            <a:chExt cx="513" cy="442"/>
          </a:xfrm>
        </p:grpSpPr>
        <p:sp>
          <p:nvSpPr>
            <p:cNvPr id="6187" name="Rectangle 920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8" name="Rectangle 921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9" name="Text Box 922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90" name="Line 923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91" name="Line 924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5" name="Group 925"/>
          <p:cNvGrpSpPr>
            <a:grpSpLocks/>
          </p:cNvGrpSpPr>
          <p:nvPr/>
        </p:nvGrpSpPr>
        <p:grpSpPr bwMode="auto">
          <a:xfrm>
            <a:off x="8113714" y="4003676"/>
            <a:ext cx="814387" cy="701675"/>
            <a:chOff x="2923" y="3345"/>
            <a:chExt cx="513" cy="442"/>
          </a:xfrm>
        </p:grpSpPr>
        <p:sp>
          <p:nvSpPr>
            <p:cNvPr id="6182" name="Rectangle 926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3" name="Rectangle 927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4" name="Text Box 928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85" name="Line 929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6" name="Line 930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6" name="Group 931"/>
          <p:cNvGrpSpPr>
            <a:grpSpLocks/>
          </p:cNvGrpSpPr>
          <p:nvPr/>
        </p:nvGrpSpPr>
        <p:grpSpPr bwMode="auto">
          <a:xfrm>
            <a:off x="8761414" y="4400551"/>
            <a:ext cx="814387" cy="701675"/>
            <a:chOff x="2923" y="3345"/>
            <a:chExt cx="513" cy="442"/>
          </a:xfrm>
        </p:grpSpPr>
        <p:sp>
          <p:nvSpPr>
            <p:cNvPr id="6177" name="Rectangle 932"/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8" name="Rectangle 933"/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9" name="Text Box 934"/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endParaRPr lang="en-US" sz="1000">
                <a:solidFill>
                  <a:srgbClr val="0000FF"/>
                </a:solidFill>
                <a:latin typeface="Comic Sans MS" charset="0"/>
              </a:endParaRP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network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data link</a:t>
              </a:r>
            </a:p>
            <a:p>
              <a:pPr>
                <a:defRPr/>
              </a:pPr>
              <a:r>
                <a:rPr lang="en-US" sz="1000">
                  <a:solidFill>
                    <a:srgbClr val="0000FF"/>
                  </a:solidFill>
                </a:rPr>
                <a:t>physical</a:t>
              </a:r>
              <a:endParaRPr lang="en-US" sz="2400">
                <a:solidFill>
                  <a:srgbClr val="0000FF"/>
                </a:solidFill>
              </a:endParaRPr>
            </a:p>
          </p:txBody>
        </p:sp>
        <p:sp>
          <p:nvSpPr>
            <p:cNvPr id="6180" name="Line 935"/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81" name="Line 936"/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507" name="Group 896"/>
          <p:cNvGrpSpPr>
            <a:grpSpLocks/>
          </p:cNvGrpSpPr>
          <p:nvPr/>
        </p:nvGrpSpPr>
        <p:grpSpPr bwMode="auto">
          <a:xfrm rot="2937887">
            <a:off x="6913564" y="2911476"/>
            <a:ext cx="3781425" cy="434975"/>
            <a:chOff x="2937" y="3579"/>
            <a:chExt cx="2382" cy="274"/>
          </a:xfrm>
        </p:grpSpPr>
        <p:sp>
          <p:nvSpPr>
            <p:cNvPr id="6173" name="Rectangle 897"/>
            <p:cNvSpPr>
              <a:spLocks noChangeArrowheads="1"/>
            </p:cNvSpPr>
            <p:nvPr/>
          </p:nvSpPr>
          <p:spPr bwMode="auto">
            <a:xfrm>
              <a:off x="3165" y="3631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4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6174" name="Text Box 898"/>
            <p:cNvSpPr txBox="1">
              <a:spLocks noChangeArrowheads="1"/>
            </p:cNvSpPr>
            <p:nvPr/>
          </p:nvSpPr>
          <p:spPr bwMode="auto">
            <a:xfrm>
              <a:off x="3384" y="361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solidFill>
                    <a:schemeClr val="accent4"/>
                  </a:solidFill>
                </a:rPr>
                <a:t>logical end-end transport</a:t>
              </a:r>
            </a:p>
          </p:txBody>
        </p:sp>
        <p:sp>
          <p:nvSpPr>
            <p:cNvPr id="20510" name="Freeform 899"/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/>
                </a:solidFill>
              </a:endParaRPr>
            </a:p>
          </p:txBody>
        </p:sp>
        <p:sp>
          <p:nvSpPr>
            <p:cNvPr id="20511" name="Freeform 900"/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accent4"/>
                </a:solidFill>
              </a:endParaRPr>
            </a:p>
          </p:txBody>
        </p:sp>
      </p:grpSp>
      <p:sp>
        <p:nvSpPr>
          <p:cNvPr id="515" name="Rectangle 7"/>
          <p:cNvSpPr txBox="1">
            <a:spLocks noChangeArrowheads="1"/>
          </p:cNvSpPr>
          <p:nvPr/>
        </p:nvSpPr>
        <p:spPr>
          <a:xfrm>
            <a:off x="8976320" y="6624784"/>
            <a:ext cx="206767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3.1 transport-layer 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services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72816"/>
            <a:ext cx="9217024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3.1 </a:t>
            </a:r>
            <a:r>
              <a:rPr lang="en-US" dirty="0">
                <a:ea typeface="ＭＳ Ｐゴシック" charset="0"/>
              </a:rPr>
              <a:t>transport-layer services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3.2 multiplexing and </a:t>
            </a:r>
            <a:r>
              <a:rPr lang="en-US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dirty="0">
              <a:solidFill>
                <a:srgbClr val="FF0000"/>
              </a:solidFill>
              <a:ea typeface="ＭＳ Ｐゴシック" charset="0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3.3 connectionless transport: UDP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3.4 principles of reliable data </a:t>
            </a:r>
            <a:r>
              <a:rPr lang="en-US" dirty="0" smtClean="0">
                <a:ea typeface="ＭＳ Ｐゴシック" charset="0"/>
              </a:rPr>
              <a:t>transfer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3.5 connection-oriented </a:t>
            </a:r>
            <a:r>
              <a:rPr lang="en-US" dirty="0">
                <a:ea typeface="ＭＳ Ｐゴシック" charset="0"/>
              </a:rPr>
              <a:t>transport: TCP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segment structure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reliable data transfer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flow control</a:t>
            </a:r>
          </a:p>
          <a:p>
            <a:pPr lvl="2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100" dirty="0">
                <a:ea typeface="宋体" panose="02010600030101010101" pitchFamily="2" charset="-122"/>
              </a:rPr>
              <a:t>connection management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3.6 principles of congestion control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3.7 TCP congestion control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Application Layer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694784" cy="72008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3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37762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1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957485"/>
            <a:ext cx="5467523" cy="9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Freeform 157"/>
          <p:cNvSpPr>
            <a:spLocks/>
          </p:cNvSpPr>
          <p:nvPr/>
        </p:nvSpPr>
        <p:spPr bwMode="auto">
          <a:xfrm>
            <a:off x="4291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17688" y="1428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Multiplexing/</a:t>
            </a:r>
            <a:r>
              <a:rPr lang="en-US" dirty="0" err="1">
                <a:ea typeface="ＭＳ Ｐゴシック" charset="0"/>
                <a:cs typeface="+mj-cs"/>
              </a:rPr>
              <a:t>demultiplexing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8199" name="Text Box 37"/>
          <p:cNvSpPr txBox="1">
            <a:spLocks noChangeArrowheads="1"/>
          </p:cNvSpPr>
          <p:nvPr/>
        </p:nvSpPr>
        <p:spPr bwMode="auto">
          <a:xfrm>
            <a:off x="9531350" y="4068763"/>
            <a:ext cx="895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  <a:latin typeface="Arial" charset="0"/>
              </a:rPr>
              <a:t>process</a:t>
            </a:r>
          </a:p>
        </p:txBody>
      </p:sp>
      <p:sp>
        <p:nvSpPr>
          <p:cNvPr id="8200" name="Text Box 38"/>
          <p:cNvSpPr txBox="1">
            <a:spLocks noChangeArrowheads="1"/>
          </p:cNvSpPr>
          <p:nvPr/>
        </p:nvSpPr>
        <p:spPr bwMode="auto">
          <a:xfrm>
            <a:off x="9505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99"/>
                </a:solidFill>
              </a:rPr>
              <a:t>socket</a:t>
            </a:r>
          </a:p>
        </p:txBody>
      </p:sp>
      <p:grpSp>
        <p:nvGrpSpPr>
          <p:cNvPr id="362673" name="Group 177"/>
          <p:cNvGrpSpPr>
            <a:grpSpLocks/>
          </p:cNvGrpSpPr>
          <p:nvPr/>
        </p:nvGrpSpPr>
        <p:grpSpPr bwMode="auto">
          <a:xfrm>
            <a:off x="6475432" y="1652587"/>
            <a:ext cx="4676053" cy="1624013"/>
            <a:chOff x="3114" y="1041"/>
            <a:chExt cx="2399" cy="1023"/>
          </a:xfrm>
        </p:grpSpPr>
        <p:sp>
          <p:nvSpPr>
            <p:cNvPr id="8323" name="Rectangle 41"/>
            <p:cNvSpPr>
              <a:spLocks noChangeArrowheads="1"/>
            </p:cNvSpPr>
            <p:nvPr/>
          </p:nvSpPr>
          <p:spPr bwMode="auto">
            <a:xfrm>
              <a:off x="3114" y="1312"/>
              <a:ext cx="2399" cy="752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use header info to deliver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received segments to correct 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  <a:ea typeface="ＭＳ Ｐゴシック" charset="0"/>
                </a:rPr>
                <a:t>socket</a:t>
              </a:r>
            </a:p>
          </p:txBody>
        </p:sp>
        <p:grpSp>
          <p:nvGrpSpPr>
            <p:cNvPr id="22659" name="Group 42"/>
            <p:cNvGrpSpPr>
              <a:grpSpLocks/>
            </p:cNvGrpSpPr>
            <p:nvPr/>
          </p:nvGrpSpPr>
          <p:grpSpPr bwMode="auto">
            <a:xfrm>
              <a:off x="3188" y="1041"/>
              <a:ext cx="2059" cy="360"/>
              <a:chOff x="1136" y="3732"/>
              <a:chExt cx="1653" cy="360"/>
            </a:xfrm>
          </p:grpSpPr>
          <p:sp>
            <p:nvSpPr>
              <p:cNvPr id="8325" name="Rectangle 43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2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panose="030F0702030302020204" pitchFamily="66" charset="0"/>
                  <a:ea typeface="ＭＳ Ｐゴシック" charset="0"/>
                </a:endParaRPr>
              </a:p>
            </p:txBody>
          </p:sp>
          <p:sp>
            <p:nvSpPr>
              <p:cNvPr id="8326" name="Text Box 44"/>
              <p:cNvSpPr txBox="1">
                <a:spLocks noChangeArrowheads="1"/>
              </p:cNvSpPr>
              <p:nvPr/>
            </p:nvSpPr>
            <p:spPr bwMode="auto">
              <a:xfrm>
                <a:off x="1136" y="3801"/>
                <a:ext cx="1653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 err="1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demultiplexing</a:t>
                </a:r>
                <a:r>
                  <a:rPr lang="en-US" sz="2400" i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 at receiver:</a:t>
                </a:r>
              </a:p>
            </p:txBody>
          </p:sp>
        </p:grpSp>
      </p:grpSp>
      <p:grpSp>
        <p:nvGrpSpPr>
          <p:cNvPr id="362672" name="Group 176"/>
          <p:cNvGrpSpPr>
            <a:grpSpLocks/>
          </p:cNvGrpSpPr>
          <p:nvPr/>
        </p:nvGrpSpPr>
        <p:grpSpPr bwMode="auto">
          <a:xfrm>
            <a:off x="1693864" y="1335088"/>
            <a:ext cx="4435476" cy="1466850"/>
            <a:chOff x="259" y="841"/>
            <a:chExt cx="2642" cy="924"/>
          </a:xfrm>
        </p:grpSpPr>
        <p:sp>
          <p:nvSpPr>
            <p:cNvPr id="8318" name="Text Box 45"/>
            <p:cNvSpPr txBox="1">
              <a:spLocks noChangeArrowheads="1"/>
            </p:cNvSpPr>
            <p:nvPr/>
          </p:nvSpPr>
          <p:spPr bwMode="auto">
            <a:xfrm>
              <a:off x="264" y="1117"/>
              <a:ext cx="2637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handle data from multiple</a:t>
              </a:r>
            </a:p>
            <a:p>
              <a:pPr algn="l">
                <a:lnSpc>
                  <a:spcPct val="80000"/>
                </a:lnSpc>
                <a:defRPr/>
              </a:pP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sockets, add transport header (later used for </a:t>
              </a:r>
              <a:r>
                <a:rPr lang="en-US" sz="2200" dirty="0" err="1">
                  <a:solidFill>
                    <a:srgbClr val="000099"/>
                  </a:solidFill>
                  <a:latin typeface="Comic Sans MS" panose="030F0702030302020204" pitchFamily="66" charset="0"/>
                </a:rPr>
                <a:t>demultiplexing</a:t>
              </a:r>
              <a:r>
                <a:rPr lang="en-US" sz="22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8319" name="Rectangle 46"/>
            <p:cNvSpPr>
              <a:spLocks noChangeArrowheads="1"/>
            </p:cNvSpPr>
            <p:nvPr/>
          </p:nvSpPr>
          <p:spPr bwMode="auto">
            <a:xfrm>
              <a:off x="259" y="1009"/>
              <a:ext cx="2479" cy="756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55" name="Group 47"/>
            <p:cNvGrpSpPr>
              <a:grpSpLocks/>
            </p:cNvGrpSpPr>
            <p:nvPr/>
          </p:nvGrpSpPr>
          <p:grpSpPr bwMode="auto">
            <a:xfrm>
              <a:off x="332" y="841"/>
              <a:ext cx="2063" cy="291"/>
              <a:chOff x="1101" y="3681"/>
              <a:chExt cx="1981" cy="291"/>
            </a:xfrm>
          </p:grpSpPr>
          <p:sp>
            <p:nvSpPr>
              <p:cNvPr id="8321" name="Rectangle 48"/>
              <p:cNvSpPr>
                <a:spLocks noChangeArrowheads="1"/>
              </p:cNvSpPr>
              <p:nvPr/>
            </p:nvSpPr>
            <p:spPr bwMode="auto">
              <a:xfrm>
                <a:off x="1422" y="3732"/>
                <a:ext cx="1006" cy="2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322" name="Text Box 49"/>
              <p:cNvSpPr txBox="1">
                <a:spLocks noChangeArrowheads="1"/>
              </p:cNvSpPr>
              <p:nvPr/>
            </p:nvSpPr>
            <p:spPr bwMode="auto">
              <a:xfrm>
                <a:off x="1101" y="3681"/>
                <a:ext cx="1981" cy="2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i="1" dirty="0">
                    <a:solidFill>
                      <a:srgbClr val="CC0000"/>
                    </a:solidFill>
                    <a:latin typeface="Comic Sans MS" panose="030F0702030302020204" pitchFamily="66" charset="0"/>
                  </a:rPr>
                  <a:t>multiplexing at sender:</a:t>
                </a:r>
              </a:p>
            </p:txBody>
          </p:sp>
        </p:grpSp>
      </p:grpSp>
      <p:grpSp>
        <p:nvGrpSpPr>
          <p:cNvPr id="22538" name="Group 57"/>
          <p:cNvGrpSpPr>
            <a:grpSpLocks/>
          </p:cNvGrpSpPr>
          <p:nvPr/>
        </p:nvGrpSpPr>
        <p:grpSpPr bwMode="auto">
          <a:xfrm>
            <a:off x="9005888" y="3741739"/>
            <a:ext cx="533400" cy="206375"/>
            <a:chOff x="344" y="1846"/>
            <a:chExt cx="336" cy="130"/>
          </a:xfrm>
        </p:grpSpPr>
        <p:sp>
          <p:nvSpPr>
            <p:cNvPr id="8314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5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6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7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39" name="Rectangle 23"/>
          <p:cNvSpPr>
            <a:spLocks noChangeArrowheads="1"/>
          </p:cNvSpPr>
          <p:nvPr/>
        </p:nvSpPr>
        <p:spPr bwMode="auto">
          <a:xfrm>
            <a:off x="4838701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0" name="Rectangle 24"/>
          <p:cNvSpPr>
            <a:spLocks noChangeArrowheads="1"/>
          </p:cNvSpPr>
          <p:nvPr/>
        </p:nvSpPr>
        <p:spPr bwMode="auto">
          <a:xfrm>
            <a:off x="4803775" y="3248026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4810125" y="4017964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42" name="Text Box 26"/>
          <p:cNvSpPr txBox="1">
            <a:spLocks noChangeArrowheads="1"/>
          </p:cNvSpPr>
          <p:nvPr/>
        </p:nvSpPr>
        <p:spPr bwMode="auto">
          <a:xfrm>
            <a:off x="4881564" y="40005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43" name="Line 27"/>
          <p:cNvSpPr>
            <a:spLocks noChangeShapeType="1"/>
          </p:cNvSpPr>
          <p:nvPr/>
        </p:nvSpPr>
        <p:spPr bwMode="auto">
          <a:xfrm>
            <a:off x="4811714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44" name="Text Box 26"/>
          <p:cNvSpPr txBox="1">
            <a:spLocks noChangeArrowheads="1"/>
          </p:cNvSpPr>
          <p:nvPr/>
        </p:nvSpPr>
        <p:spPr bwMode="auto">
          <a:xfrm>
            <a:off x="4878389" y="32146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45" name="Text Box 26"/>
          <p:cNvSpPr txBox="1">
            <a:spLocks noChangeArrowheads="1"/>
          </p:cNvSpPr>
          <p:nvPr/>
        </p:nvSpPr>
        <p:spPr bwMode="auto">
          <a:xfrm>
            <a:off x="4875214" y="49053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46" name="Text Box 26"/>
          <p:cNvSpPr txBox="1">
            <a:spLocks noChangeArrowheads="1"/>
          </p:cNvSpPr>
          <p:nvPr/>
        </p:nvSpPr>
        <p:spPr bwMode="auto">
          <a:xfrm>
            <a:off x="4875214" y="46196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47" name="Text Box 26"/>
          <p:cNvSpPr txBox="1">
            <a:spLocks noChangeArrowheads="1"/>
          </p:cNvSpPr>
          <p:nvPr/>
        </p:nvSpPr>
        <p:spPr bwMode="auto">
          <a:xfrm>
            <a:off x="4875214" y="43211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13" name="Oval 120"/>
          <p:cNvSpPr>
            <a:spLocks noChangeArrowheads="1"/>
          </p:cNvSpPr>
          <p:nvPr/>
        </p:nvSpPr>
        <p:spPr bwMode="auto">
          <a:xfrm>
            <a:off x="5575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22549" name="Line 27"/>
          <p:cNvSpPr>
            <a:spLocks noChangeShapeType="1"/>
          </p:cNvSpPr>
          <p:nvPr/>
        </p:nvSpPr>
        <p:spPr bwMode="auto">
          <a:xfrm>
            <a:off x="4808539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0" name="Line 27"/>
          <p:cNvSpPr>
            <a:spLocks noChangeShapeType="1"/>
          </p:cNvSpPr>
          <p:nvPr/>
        </p:nvSpPr>
        <p:spPr bwMode="auto">
          <a:xfrm>
            <a:off x="4805364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16" name="Oval 128"/>
          <p:cNvSpPr>
            <a:spLocks noChangeArrowheads="1"/>
          </p:cNvSpPr>
          <p:nvPr/>
        </p:nvSpPr>
        <p:spPr bwMode="auto">
          <a:xfrm>
            <a:off x="4870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22552" name="Group 134"/>
          <p:cNvGrpSpPr>
            <a:grpSpLocks/>
          </p:cNvGrpSpPr>
          <p:nvPr/>
        </p:nvGrpSpPr>
        <p:grpSpPr bwMode="auto">
          <a:xfrm>
            <a:off x="5651500" y="3948113"/>
            <a:ext cx="412750" cy="158750"/>
            <a:chOff x="1383" y="2620"/>
            <a:chExt cx="260" cy="100"/>
          </a:xfrm>
        </p:grpSpPr>
        <p:sp>
          <p:nvSpPr>
            <p:cNvPr id="831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1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53" name="Group 135"/>
          <p:cNvGrpSpPr>
            <a:grpSpLocks/>
          </p:cNvGrpSpPr>
          <p:nvPr/>
        </p:nvGrpSpPr>
        <p:grpSpPr bwMode="auto">
          <a:xfrm>
            <a:off x="4949825" y="3940175"/>
            <a:ext cx="412750" cy="158750"/>
            <a:chOff x="1383" y="2620"/>
            <a:chExt cx="260" cy="100"/>
          </a:xfrm>
        </p:grpSpPr>
        <p:sp>
          <p:nvSpPr>
            <p:cNvPr id="8306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7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8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9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54" name="Freeform 141"/>
          <p:cNvSpPr>
            <a:spLocks/>
          </p:cNvSpPr>
          <p:nvPr/>
        </p:nvSpPr>
        <p:spPr bwMode="auto">
          <a:xfrm>
            <a:off x="3317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5" name="Freeform 142"/>
          <p:cNvSpPr>
            <a:spLocks/>
          </p:cNvSpPr>
          <p:nvPr/>
        </p:nvSpPr>
        <p:spPr bwMode="auto">
          <a:xfrm>
            <a:off x="3381375" y="4029076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6" name="Rectangle 23"/>
          <p:cNvSpPr>
            <a:spLocks noChangeArrowheads="1"/>
          </p:cNvSpPr>
          <p:nvPr/>
        </p:nvSpPr>
        <p:spPr bwMode="auto">
          <a:xfrm>
            <a:off x="7100889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7" name="Rectangle 24"/>
          <p:cNvSpPr>
            <a:spLocks noChangeArrowheads="1"/>
          </p:cNvSpPr>
          <p:nvPr/>
        </p:nvSpPr>
        <p:spPr bwMode="auto">
          <a:xfrm>
            <a:off x="7062789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8" name="Line 25"/>
          <p:cNvSpPr>
            <a:spLocks noChangeShapeType="1"/>
          </p:cNvSpPr>
          <p:nvPr/>
        </p:nvSpPr>
        <p:spPr bwMode="auto">
          <a:xfrm>
            <a:off x="7072313" y="437832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59" name="Text Box 26"/>
          <p:cNvSpPr txBox="1">
            <a:spLocks noChangeArrowheads="1"/>
          </p:cNvSpPr>
          <p:nvPr/>
        </p:nvSpPr>
        <p:spPr bwMode="auto">
          <a:xfrm>
            <a:off x="7029451" y="436086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60" name="Line 27"/>
          <p:cNvSpPr>
            <a:spLocks noChangeShapeType="1"/>
          </p:cNvSpPr>
          <p:nvPr/>
        </p:nvSpPr>
        <p:spPr bwMode="auto">
          <a:xfrm>
            <a:off x="7080250" y="46990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1" name="Line 28"/>
          <p:cNvSpPr>
            <a:spLocks noChangeShapeType="1"/>
          </p:cNvSpPr>
          <p:nvPr/>
        </p:nvSpPr>
        <p:spPr bwMode="auto">
          <a:xfrm>
            <a:off x="7065963" y="50085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2" name="Line 29"/>
          <p:cNvSpPr>
            <a:spLocks noChangeShapeType="1"/>
          </p:cNvSpPr>
          <p:nvPr/>
        </p:nvSpPr>
        <p:spPr bwMode="auto">
          <a:xfrm>
            <a:off x="7065963" y="529431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3" name="Text Box 26"/>
          <p:cNvSpPr txBox="1">
            <a:spLocks noChangeArrowheads="1"/>
          </p:cNvSpPr>
          <p:nvPr/>
        </p:nvSpPr>
        <p:spPr bwMode="auto">
          <a:xfrm>
            <a:off x="7064376" y="36083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64" name="Text Box 26"/>
          <p:cNvSpPr txBox="1">
            <a:spLocks noChangeArrowheads="1"/>
          </p:cNvSpPr>
          <p:nvPr/>
        </p:nvSpPr>
        <p:spPr bwMode="auto">
          <a:xfrm>
            <a:off x="7019926" y="526573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65" name="Text Box 26"/>
          <p:cNvSpPr txBox="1">
            <a:spLocks noChangeArrowheads="1"/>
          </p:cNvSpPr>
          <p:nvPr/>
        </p:nvSpPr>
        <p:spPr bwMode="auto">
          <a:xfrm>
            <a:off x="7038976" y="4979989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66" name="Text Box 26"/>
          <p:cNvSpPr txBox="1">
            <a:spLocks noChangeArrowheads="1"/>
          </p:cNvSpPr>
          <p:nvPr/>
        </p:nvSpPr>
        <p:spPr bwMode="auto">
          <a:xfrm>
            <a:off x="7029451" y="4684714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32" name="Oval 101"/>
          <p:cNvSpPr>
            <a:spLocks noChangeArrowheads="1"/>
          </p:cNvSpPr>
          <p:nvPr/>
        </p:nvSpPr>
        <p:spPr bwMode="auto">
          <a:xfrm>
            <a:off x="7399339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22568" name="Freeform 103"/>
          <p:cNvSpPr>
            <a:spLocks/>
          </p:cNvSpPr>
          <p:nvPr/>
        </p:nvSpPr>
        <p:spPr bwMode="auto">
          <a:xfrm>
            <a:off x="8348664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69" name="Freeform 70"/>
          <p:cNvSpPr>
            <a:spLocks/>
          </p:cNvSpPr>
          <p:nvPr/>
        </p:nvSpPr>
        <p:spPr bwMode="auto">
          <a:xfrm>
            <a:off x="2159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0" name="Rectangle 23"/>
          <p:cNvSpPr>
            <a:spLocks noChangeArrowheads="1"/>
          </p:cNvSpPr>
          <p:nvPr/>
        </p:nvSpPr>
        <p:spPr bwMode="auto">
          <a:xfrm>
            <a:off x="2755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1" name="Rectangle 24"/>
          <p:cNvSpPr>
            <a:spLocks noChangeArrowheads="1"/>
          </p:cNvSpPr>
          <p:nvPr/>
        </p:nvSpPr>
        <p:spPr bwMode="auto">
          <a:xfrm>
            <a:off x="2717801" y="3625851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endParaRPr lang="zh-CN" altLang="zh-CN" sz="240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72" name="Line 25"/>
          <p:cNvSpPr>
            <a:spLocks noChangeShapeType="1"/>
          </p:cNvSpPr>
          <p:nvPr/>
        </p:nvSpPr>
        <p:spPr bwMode="auto">
          <a:xfrm>
            <a:off x="2727325" y="438626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3" name="Text Box 26"/>
          <p:cNvSpPr txBox="1">
            <a:spLocks noChangeArrowheads="1"/>
          </p:cNvSpPr>
          <p:nvPr/>
        </p:nvSpPr>
        <p:spPr bwMode="auto">
          <a:xfrm>
            <a:off x="2684464" y="436880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transport</a:t>
            </a:r>
          </a:p>
        </p:txBody>
      </p:sp>
      <p:sp>
        <p:nvSpPr>
          <p:cNvPr id="22574" name="Line 27"/>
          <p:cNvSpPr>
            <a:spLocks noChangeShapeType="1"/>
          </p:cNvSpPr>
          <p:nvPr/>
        </p:nvSpPr>
        <p:spPr bwMode="auto">
          <a:xfrm>
            <a:off x="2735263" y="470693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5" name="Line 28"/>
          <p:cNvSpPr>
            <a:spLocks noChangeShapeType="1"/>
          </p:cNvSpPr>
          <p:nvPr/>
        </p:nvSpPr>
        <p:spPr bwMode="auto">
          <a:xfrm>
            <a:off x="2720975" y="501650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6" name="Line 29"/>
          <p:cNvSpPr>
            <a:spLocks noChangeShapeType="1"/>
          </p:cNvSpPr>
          <p:nvPr/>
        </p:nvSpPr>
        <p:spPr bwMode="auto">
          <a:xfrm>
            <a:off x="2720975" y="530225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77" name="Text Box 26"/>
          <p:cNvSpPr txBox="1">
            <a:spLocks noChangeArrowheads="1"/>
          </p:cNvSpPr>
          <p:nvPr/>
        </p:nvSpPr>
        <p:spPr bwMode="auto">
          <a:xfrm>
            <a:off x="2719389" y="36163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application</a:t>
            </a:r>
          </a:p>
        </p:txBody>
      </p:sp>
      <p:sp>
        <p:nvSpPr>
          <p:cNvPr id="22578" name="Text Box 26"/>
          <p:cNvSpPr txBox="1">
            <a:spLocks noChangeArrowheads="1"/>
          </p:cNvSpPr>
          <p:nvPr/>
        </p:nvSpPr>
        <p:spPr bwMode="auto">
          <a:xfrm>
            <a:off x="2674939" y="527367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physical</a:t>
            </a:r>
          </a:p>
        </p:txBody>
      </p:sp>
      <p:sp>
        <p:nvSpPr>
          <p:cNvPr id="22579" name="Text Box 26"/>
          <p:cNvSpPr txBox="1">
            <a:spLocks noChangeArrowheads="1"/>
          </p:cNvSpPr>
          <p:nvPr/>
        </p:nvSpPr>
        <p:spPr bwMode="auto">
          <a:xfrm>
            <a:off x="2693989" y="4987926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link</a:t>
            </a:r>
          </a:p>
        </p:txBody>
      </p:sp>
      <p:sp>
        <p:nvSpPr>
          <p:cNvPr id="22580" name="Text Box 26"/>
          <p:cNvSpPr txBox="1">
            <a:spLocks noChangeArrowheads="1"/>
          </p:cNvSpPr>
          <p:nvPr/>
        </p:nvSpPr>
        <p:spPr bwMode="auto">
          <a:xfrm>
            <a:off x="2684464" y="4692651"/>
            <a:ext cx="1317625" cy="3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1400">
                <a:solidFill>
                  <a:srgbClr val="000099"/>
                </a:solidFill>
              </a:rPr>
              <a:t>network</a:t>
            </a:r>
          </a:p>
        </p:txBody>
      </p:sp>
      <p:sp>
        <p:nvSpPr>
          <p:cNvPr id="8246" name="Oval 23"/>
          <p:cNvSpPr>
            <a:spLocks noChangeArrowheads="1"/>
          </p:cNvSpPr>
          <p:nvPr/>
        </p:nvSpPr>
        <p:spPr bwMode="auto">
          <a:xfrm>
            <a:off x="3054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solidFill>
                  <a:srgbClr val="000099"/>
                </a:solidFill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22582" name="Group 149"/>
          <p:cNvGrpSpPr>
            <a:grpSpLocks/>
          </p:cNvGrpSpPr>
          <p:nvPr/>
        </p:nvGrpSpPr>
        <p:grpSpPr bwMode="auto">
          <a:xfrm>
            <a:off x="3144838" y="4295775"/>
            <a:ext cx="412750" cy="158750"/>
            <a:chOff x="1287" y="2524"/>
            <a:chExt cx="260" cy="100"/>
          </a:xfrm>
        </p:grpSpPr>
        <p:sp>
          <p:nvSpPr>
            <p:cNvPr id="8302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3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4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5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2583" name="Group 150"/>
          <p:cNvGrpSpPr>
            <a:grpSpLocks/>
          </p:cNvGrpSpPr>
          <p:nvPr/>
        </p:nvGrpSpPr>
        <p:grpSpPr bwMode="auto">
          <a:xfrm>
            <a:off x="7485063" y="4294188"/>
            <a:ext cx="412750" cy="158750"/>
            <a:chOff x="1287" y="2524"/>
            <a:chExt cx="260" cy="100"/>
          </a:xfrm>
        </p:grpSpPr>
        <p:sp>
          <p:nvSpPr>
            <p:cNvPr id="8298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9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0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301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2584" name="Freeform 146"/>
          <p:cNvSpPr>
            <a:spLocks/>
          </p:cNvSpPr>
          <p:nvPr/>
        </p:nvSpPr>
        <p:spPr bwMode="auto">
          <a:xfrm>
            <a:off x="5532439" y="3995739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2585" name="Freeform 147"/>
          <p:cNvSpPr>
            <a:spLocks/>
          </p:cNvSpPr>
          <p:nvPr/>
        </p:nvSpPr>
        <p:spPr bwMode="auto">
          <a:xfrm>
            <a:off x="5651501" y="4027489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8251" name="Oval 36"/>
          <p:cNvSpPr>
            <a:spLocks noChangeArrowheads="1"/>
          </p:cNvSpPr>
          <p:nvPr/>
        </p:nvSpPr>
        <p:spPr bwMode="auto">
          <a:xfrm>
            <a:off x="8991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99"/>
              </a:solidFill>
              <a:latin typeface="Comic Sans MS" charset="0"/>
              <a:ea typeface="ＭＳ Ｐゴシック" charset="0"/>
            </a:endParaRPr>
          </a:p>
        </p:txBody>
      </p:sp>
      <p:grpSp>
        <p:nvGrpSpPr>
          <p:cNvPr id="362665" name="Group 169"/>
          <p:cNvGrpSpPr>
            <a:grpSpLocks/>
          </p:cNvGrpSpPr>
          <p:nvPr/>
        </p:nvGrpSpPr>
        <p:grpSpPr bwMode="auto">
          <a:xfrm>
            <a:off x="4486276" y="2854325"/>
            <a:ext cx="1292225" cy="1454150"/>
            <a:chOff x="1868" y="1796"/>
            <a:chExt cx="814" cy="916"/>
          </a:xfrm>
        </p:grpSpPr>
        <p:sp>
          <p:nvSpPr>
            <p:cNvPr id="8295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6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32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2668" name="Group 172"/>
          <p:cNvGrpSpPr>
            <a:grpSpLocks/>
          </p:cNvGrpSpPr>
          <p:nvPr/>
        </p:nvGrpSpPr>
        <p:grpSpPr bwMode="auto">
          <a:xfrm>
            <a:off x="5394325" y="2809875"/>
            <a:ext cx="1047750" cy="1441450"/>
            <a:chOff x="2432" y="1758"/>
            <a:chExt cx="660" cy="908"/>
          </a:xfrm>
        </p:grpSpPr>
        <p:sp>
          <p:nvSpPr>
            <p:cNvPr id="8293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29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89" name="Group 179"/>
          <p:cNvGrpSpPr>
            <a:grpSpLocks/>
          </p:cNvGrpSpPr>
          <p:nvPr/>
        </p:nvGrpSpPr>
        <p:grpSpPr bwMode="auto">
          <a:xfrm>
            <a:off x="1693863" y="5126039"/>
            <a:ext cx="800100" cy="828675"/>
            <a:chOff x="-44" y="1473"/>
            <a:chExt cx="981" cy="1105"/>
          </a:xfrm>
        </p:grpSpPr>
        <p:pic>
          <p:nvPicPr>
            <p:cNvPr id="22626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7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90" name="Group 182"/>
          <p:cNvGrpSpPr>
            <a:grpSpLocks/>
          </p:cNvGrpSpPr>
          <p:nvPr/>
        </p:nvGrpSpPr>
        <p:grpSpPr bwMode="auto">
          <a:xfrm flipH="1">
            <a:off x="8675689" y="5040314"/>
            <a:ext cx="788987" cy="782637"/>
            <a:chOff x="-44" y="1473"/>
            <a:chExt cx="981" cy="1105"/>
          </a:xfrm>
        </p:grpSpPr>
        <p:pic>
          <p:nvPicPr>
            <p:cNvPr id="22624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625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591" name="Group 185"/>
          <p:cNvGrpSpPr>
            <a:grpSpLocks/>
          </p:cNvGrpSpPr>
          <p:nvPr/>
        </p:nvGrpSpPr>
        <p:grpSpPr bwMode="auto">
          <a:xfrm>
            <a:off x="4265614" y="4625975"/>
            <a:ext cx="358775" cy="704850"/>
            <a:chOff x="4140" y="429"/>
            <a:chExt cx="1425" cy="2396"/>
          </a:xfrm>
        </p:grpSpPr>
        <p:sp>
          <p:nvSpPr>
            <p:cNvPr id="22592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58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594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2595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61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7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87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8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3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599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85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6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65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66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2602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283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4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2603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grpSp>
          <p:nvGrpSpPr>
            <p:cNvPr id="22604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281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282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99"/>
                  </a:solidFill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270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6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22607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73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22609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8275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6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7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78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279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280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5" name="Rectangle 7"/>
          <p:cNvSpPr txBox="1">
            <a:spLocks noChangeArrowheads="1"/>
          </p:cNvSpPr>
          <p:nvPr/>
        </p:nvSpPr>
        <p:spPr>
          <a:xfrm>
            <a:off x="9164912" y="6624784"/>
            <a:ext cx="259228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ea typeface="ＭＳ Ｐゴシック" charset="0"/>
              </a:rPr>
              <a:t>3.2 multiplexing</a:t>
            </a:r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 and </a:t>
            </a:r>
            <a:r>
              <a:rPr lang="en-US" altLang="zh-CN" sz="1200" dirty="0" err="1">
                <a:solidFill>
                  <a:srgbClr val="FF0000"/>
                </a:solidFill>
                <a:ea typeface="ＭＳ Ｐゴシック" charset="0"/>
              </a:rPr>
              <a:t>demultiplexing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58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7840</TotalTime>
  <Words>4740</Words>
  <Application>Microsoft Office PowerPoint</Application>
  <PresentationFormat>宽屏</PresentationFormat>
  <Paragraphs>1230</Paragraphs>
  <Slides>58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MS PGothic</vt:lpstr>
      <vt:lpstr>MS PGothic</vt:lpstr>
      <vt:lpstr>Stone Sans</vt:lpstr>
      <vt:lpstr>宋体</vt:lpstr>
      <vt:lpstr>微软雅黑</vt:lpstr>
      <vt:lpstr>Arial</vt:lpstr>
      <vt:lpstr>Arial Black</vt:lpstr>
      <vt:lpstr>Comic Sans MS</vt:lpstr>
      <vt:lpstr>Consolas</vt:lpstr>
      <vt:lpstr>Courier New</vt:lpstr>
      <vt:lpstr>Gill Sans MT</vt:lpstr>
      <vt:lpstr>Symbol</vt:lpstr>
      <vt:lpstr>Tahoma</vt:lpstr>
      <vt:lpstr>Times New Roman</vt:lpstr>
      <vt:lpstr>Wingdings</vt:lpstr>
      <vt:lpstr>INPAGE</vt:lpstr>
      <vt:lpstr>Picture</vt:lpstr>
      <vt:lpstr>Chapter 3 Transport Layer</vt:lpstr>
      <vt:lpstr>Chapter 3 Transport Layer</vt:lpstr>
      <vt:lpstr>PowerPoint 演示文稿</vt:lpstr>
      <vt:lpstr>PowerPoint 演示文稿</vt:lpstr>
      <vt:lpstr>Transport services and protocols</vt:lpstr>
      <vt:lpstr>Transport vs. network layer</vt:lpstr>
      <vt:lpstr>Internet transport-layer protocols</vt:lpstr>
      <vt:lpstr>PowerPoint 演示文稿</vt:lpstr>
      <vt:lpstr>Multiplexing/demultiplexing</vt:lpstr>
      <vt:lpstr>How demultiplexing works</vt:lpstr>
      <vt:lpstr>Connectionless demultiplexing</vt:lpstr>
      <vt:lpstr>Connectionless demux: example</vt:lpstr>
      <vt:lpstr>Connection-oriented demux</vt:lpstr>
      <vt:lpstr>Connection-oriented demux: example</vt:lpstr>
      <vt:lpstr>Connection-oriented demux: example</vt:lpstr>
      <vt:lpstr>PowerPoint 演示文稿</vt:lpstr>
      <vt:lpstr>UDP: User Datagram Protocol [RFC 768]</vt:lpstr>
      <vt:lpstr>UDP: segment header</vt:lpstr>
      <vt:lpstr>UDP checksum</vt:lpstr>
      <vt:lpstr>Internet checksum: example</vt:lpstr>
      <vt:lpstr>PowerPoint 演示文稿</vt:lpstr>
      <vt:lpstr>Principles of reliable data transfer</vt:lpstr>
      <vt:lpstr>Principles of reliable data transfer</vt:lpstr>
      <vt:lpstr>Principles of reliable data transfer</vt:lpstr>
      <vt:lpstr>Principles of reliable data transfer</vt:lpstr>
      <vt:lpstr>Principles of reliable data transfer</vt:lpstr>
      <vt:lpstr>Reliable data transfer: getting started</vt:lpstr>
      <vt:lpstr>Reliable data transfer: getting started</vt:lpstr>
      <vt:lpstr>rdt1.0: reliable transfer over a reliable channel</vt:lpstr>
      <vt:lpstr>rdt2.0: channel with bit errors</vt:lpstr>
      <vt:lpstr>rdt2.0: FSM specification</vt:lpstr>
      <vt:lpstr>rdt2.0: operation with no errors</vt:lpstr>
      <vt:lpstr>rdt2.0: error scenario</vt:lpstr>
      <vt:lpstr>rdt2.0 has a fatal flaw!</vt:lpstr>
      <vt:lpstr>rdt2.1: sender, handles garbled ACK/NAKs</vt:lpstr>
      <vt:lpstr>rdt2.1: receiver, handles garbled ACK/NAKs</vt:lpstr>
      <vt:lpstr>rdt2.1: discussion</vt:lpstr>
      <vt:lpstr>rdt2.2: a NAK-free protocol</vt:lpstr>
      <vt:lpstr>rdt2.2: sender, receiver fragments</vt:lpstr>
      <vt:lpstr>rdt3.0: channels with errors and loss</vt:lpstr>
      <vt:lpstr>rdt3.0 sender</vt:lpstr>
      <vt:lpstr>rdt3.0 in action</vt:lpstr>
      <vt:lpstr>rdt3.0 in action</vt:lpstr>
      <vt:lpstr>Performance of rdt3.0</vt:lpstr>
      <vt:lpstr>rdt3.0: stop-and-wait operation</vt:lpstr>
      <vt:lpstr>Pipelined protocols</vt:lpstr>
      <vt:lpstr>Pipelining: increased utilization</vt:lpstr>
      <vt:lpstr>Pipelined protocols: overview</vt:lpstr>
      <vt:lpstr>Go-Back-N: sender</vt:lpstr>
      <vt:lpstr>GBN: sender extended FSM</vt:lpstr>
      <vt:lpstr>GBN: receiver extended FSM</vt:lpstr>
      <vt:lpstr>GBN in action</vt:lpstr>
      <vt:lpstr>Selective repeat</vt:lpstr>
      <vt:lpstr>Selective repeat: sender, receiver windows</vt:lpstr>
      <vt:lpstr>Selective repeat</vt:lpstr>
      <vt:lpstr>Selective repeat in action</vt:lpstr>
      <vt:lpstr>Selective repeat: dilemma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499</cp:revision>
  <dcterms:created xsi:type="dcterms:W3CDTF">2015-05-07T17:29:00Z</dcterms:created>
  <dcterms:modified xsi:type="dcterms:W3CDTF">2019-03-05T10:36:30Z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