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00"/>
  </p:notesMasterIdLst>
  <p:handoutMasterIdLst>
    <p:handoutMasterId r:id="rId101"/>
  </p:handoutMasterIdLst>
  <p:sldIdLst>
    <p:sldId id="2196" r:id="rId3"/>
    <p:sldId id="1896" r:id="rId4"/>
    <p:sldId id="2000" r:id="rId5"/>
    <p:sldId id="2112" r:id="rId6"/>
    <p:sldId id="2121" r:id="rId7"/>
    <p:sldId id="2122" r:id="rId8"/>
    <p:sldId id="2123" r:id="rId9"/>
    <p:sldId id="2124" r:id="rId10"/>
    <p:sldId id="2125" r:id="rId11"/>
    <p:sldId id="2126" r:id="rId12"/>
    <p:sldId id="2113" r:id="rId13"/>
    <p:sldId id="2127" r:id="rId14"/>
    <p:sldId id="2128" r:id="rId15"/>
    <p:sldId id="2129" r:id="rId16"/>
    <p:sldId id="2130" r:id="rId17"/>
    <p:sldId id="2131" r:id="rId18"/>
    <p:sldId id="2197" r:id="rId19"/>
    <p:sldId id="2198" r:id="rId20"/>
    <p:sldId id="2199" r:id="rId21"/>
    <p:sldId id="2200" r:id="rId22"/>
    <p:sldId id="2201" r:id="rId23"/>
    <p:sldId id="2202" r:id="rId24"/>
    <p:sldId id="2203" r:id="rId25"/>
    <p:sldId id="2204" r:id="rId26"/>
    <p:sldId id="2205" r:id="rId27"/>
    <p:sldId id="2206" r:id="rId28"/>
    <p:sldId id="2207" r:id="rId29"/>
    <p:sldId id="2208" r:id="rId30"/>
    <p:sldId id="2209" r:id="rId31"/>
    <p:sldId id="2210" r:id="rId32"/>
    <p:sldId id="2114" r:id="rId33"/>
    <p:sldId id="2132" r:id="rId34"/>
    <p:sldId id="2133" r:id="rId35"/>
    <p:sldId id="2134" r:id="rId36"/>
    <p:sldId id="2135" r:id="rId37"/>
    <p:sldId id="2136" r:id="rId38"/>
    <p:sldId id="2137" r:id="rId39"/>
    <p:sldId id="2138" r:id="rId40"/>
    <p:sldId id="2139" r:id="rId41"/>
    <p:sldId id="2140" r:id="rId42"/>
    <p:sldId id="2141" r:id="rId43"/>
    <p:sldId id="2142" r:id="rId44"/>
    <p:sldId id="2143" r:id="rId45"/>
    <p:sldId id="2144" r:id="rId46"/>
    <p:sldId id="2145" r:id="rId47"/>
    <p:sldId id="2146" r:id="rId48"/>
    <p:sldId id="2147" r:id="rId49"/>
    <p:sldId id="2148" r:id="rId50"/>
    <p:sldId id="2149" r:id="rId51"/>
    <p:sldId id="2150" r:id="rId52"/>
    <p:sldId id="2151" r:id="rId53"/>
    <p:sldId id="2152" r:id="rId54"/>
    <p:sldId id="2153" r:id="rId55"/>
    <p:sldId id="2154" r:id="rId56"/>
    <p:sldId id="2155" r:id="rId57"/>
    <p:sldId id="2115" r:id="rId58"/>
    <p:sldId id="2190" r:id="rId59"/>
    <p:sldId id="2156" r:id="rId60"/>
    <p:sldId id="2157" r:id="rId61"/>
    <p:sldId id="2158" r:id="rId62"/>
    <p:sldId id="2159" r:id="rId63"/>
    <p:sldId id="2160" r:id="rId64"/>
    <p:sldId id="2161" r:id="rId65"/>
    <p:sldId id="2162" r:id="rId66"/>
    <p:sldId id="2163" r:id="rId67"/>
    <p:sldId id="2164" r:id="rId68"/>
    <p:sldId id="2165" r:id="rId69"/>
    <p:sldId id="2166" r:id="rId70"/>
    <p:sldId id="2191" r:id="rId71"/>
    <p:sldId id="2168" r:id="rId72"/>
    <p:sldId id="2169" r:id="rId73"/>
    <p:sldId id="2170" r:id="rId74"/>
    <p:sldId id="2171" r:id="rId75"/>
    <p:sldId id="2172" r:id="rId76"/>
    <p:sldId id="2173" r:id="rId77"/>
    <p:sldId id="2192" r:id="rId78"/>
    <p:sldId id="2175" r:id="rId79"/>
    <p:sldId id="2176" r:id="rId80"/>
    <p:sldId id="2177" r:id="rId81"/>
    <p:sldId id="2178" r:id="rId82"/>
    <p:sldId id="2179" r:id="rId83"/>
    <p:sldId id="2180" r:id="rId84"/>
    <p:sldId id="2181" r:id="rId85"/>
    <p:sldId id="2182" r:id="rId86"/>
    <p:sldId id="2183" r:id="rId87"/>
    <p:sldId id="2184" r:id="rId88"/>
    <p:sldId id="2185" r:id="rId89"/>
    <p:sldId id="2186" r:id="rId90"/>
    <p:sldId id="2187" r:id="rId91"/>
    <p:sldId id="2188" r:id="rId92"/>
    <p:sldId id="2189" r:id="rId93"/>
    <p:sldId id="2116" r:id="rId94"/>
    <p:sldId id="2117" r:id="rId95"/>
    <p:sldId id="2118" r:id="rId96"/>
    <p:sldId id="2111" r:id="rId97"/>
    <p:sldId id="2120" r:id="rId98"/>
    <p:sldId id="1711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6"/>
            <p14:sldId id="1896"/>
            <p14:sldId id="2000"/>
          </p14:sldIdLst>
        </p14:section>
        <p14:section name="6.1" id="{8A1B28B8-A12E-4221-A0F4-D6213374A2FF}">
          <p14:sldIdLst>
            <p14:sldId id="2112"/>
            <p14:sldId id="2121"/>
            <p14:sldId id="2122"/>
            <p14:sldId id="2123"/>
            <p14:sldId id="2124"/>
            <p14:sldId id="2125"/>
            <p14:sldId id="2126"/>
          </p14:sldIdLst>
        </p14:section>
        <p14:section name="6.2" id="{5EE811C3-7630-4E5E-815A-355B6345B305}">
          <p14:sldIdLst>
            <p14:sldId id="2113"/>
            <p14:sldId id="2127"/>
            <p14:sldId id="2128"/>
            <p14:sldId id="2129"/>
            <p14:sldId id="2130"/>
            <p14:sldId id="2131"/>
            <p14:sldId id="2197"/>
            <p14:sldId id="2198"/>
            <p14:sldId id="2199"/>
            <p14:sldId id="2200"/>
            <p14:sldId id="2201"/>
            <p14:sldId id="2202"/>
            <p14:sldId id="2203"/>
            <p14:sldId id="2204"/>
            <p14:sldId id="2205"/>
            <p14:sldId id="2206"/>
            <p14:sldId id="2207"/>
            <p14:sldId id="2208"/>
            <p14:sldId id="2209"/>
            <p14:sldId id="2210"/>
          </p14:sldIdLst>
        </p14:section>
        <p14:section name="6.3" id="{0B844C94-7041-4417-99DD-3B5C7358E985}">
          <p14:sldIdLst>
            <p14:sldId id="2114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</p14:sldIdLst>
        </p14:section>
        <p14:section name="6.4" id="{0F145D18-C7B6-4942-9A8F-4717B9FA0203}">
          <p14:sldIdLst>
            <p14:sldId id="2115"/>
            <p14:sldId id="2190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91"/>
            <p14:sldId id="2168"/>
            <p14:sldId id="2169"/>
            <p14:sldId id="2170"/>
            <p14:sldId id="2171"/>
            <p14:sldId id="2172"/>
            <p14:sldId id="2173"/>
            <p14:sldId id="2192"/>
            <p14:sldId id="2175"/>
            <p14:sldId id="2176"/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</p14:sldIdLst>
        </p14:section>
        <p14:section name="6.5" id="{7ABFF6D7-8BF4-4E86-B0CD-84AA706DD3CA}">
          <p14:sldIdLst>
            <p14:sldId id="2116"/>
          </p14:sldIdLst>
        </p14:section>
        <p14:section name="6.6" id="{0A7FAA5C-EA05-4E8A-8693-2237407ED47A}">
          <p14:sldIdLst>
            <p14:sldId id="2117"/>
          </p14:sldIdLst>
        </p14:section>
        <p14:section name="6.7" id="{35EFC522-5DD1-46FF-8B02-98938A39EF53}">
          <p14:sldIdLst>
            <p14:sldId id="2118"/>
          </p14:sldIdLst>
        </p14:section>
        <p14:section name="summary" id="{0DDBEC4D-E5B1-4326-8077-64B515A6CBE4}">
          <p14:sldIdLst>
            <p14:sldId id="2111"/>
            <p14:sldId id="2120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9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41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2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9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8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2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58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0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8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0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hybrid fiber-coaxial cable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7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21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139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2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502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394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Pros</a:t>
            </a:r>
            <a:r>
              <a:rPr lang="en-US" baseline="0" dirty="0" smtClean="0">
                <a:latin typeface="Times New Roman" charset="0"/>
                <a:cs typeface="+mn-cs"/>
              </a:rPr>
              <a:t>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弊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pros and 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利弊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51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2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50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5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载波侦听多路访问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242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latin typeface="Times New Roman" charset="0"/>
                <a:cs typeface="+mn-cs"/>
              </a:rPr>
              <a:t>冲突检测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491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26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109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7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08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32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96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99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0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08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5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46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752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75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61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623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62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340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63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189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64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01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3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8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66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849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964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50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36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70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944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819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72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9249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73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12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74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610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75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3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28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077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9713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78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04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79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887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69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1153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92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646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599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6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36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2689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41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54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304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51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4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34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gif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6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Link layer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&amp; </a:t>
            </a: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LANs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82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9451" y="4275138"/>
            <a:ext cx="4067175" cy="19351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4273551"/>
            <a:ext cx="4090988" cy="18510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looks for errors, rdt, flow control,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defRPr/>
            </a:pPr>
            <a:r>
              <a:rPr lang="en-US" dirty="0"/>
              <a:t>extracts datagram, passes to upper layer at receiving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14400"/>
            <a:ext cx="4876800" cy="1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9522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23560"/>
            <a:ext cx="331852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284984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47728" y="588198"/>
            <a:ext cx="8331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EDC= Error Detection and Correction bits (redundancy)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D    = Data protected by error checking, may include header fields </a:t>
            </a:r>
            <a:b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endParaRPr lang="en-US" sz="2000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Error detection not 100% reliable!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protocol may miss some errors, but rarely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larger EDC field yields better detection and correction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943872" y="3805239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778300"/>
            <a:ext cx="324036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527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957924"/>
            <a:ext cx="3165996" cy="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d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</a:rPr>
              <a:t> 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633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5910808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</a:t>
            </a:r>
            <a:r>
              <a:rPr lang="en-US" sz="2400"/>
              <a:t>(</a:t>
            </a:r>
            <a:r>
              <a:rPr lang="en-US" sz="2400" smtClean="0"/>
              <a:t>1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4" y="1457326"/>
            <a:ext cx="841318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errors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841374"/>
            <a:ext cx="5832648" cy="6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3369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846963"/>
            <a:ext cx="6192688" cy="6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970"/>
            <a:ext cx="6409531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760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347056" y="61668"/>
            <a:ext cx="3390528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5026" y="1447800"/>
            <a:ext cx="3711575" cy="324485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</a:rPr>
              <a:t>D</a:t>
            </a:r>
            <a:r>
              <a:rPr lang="en-US" sz="2400" baseline="260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2</a:t>
            </a:r>
            <a:r>
              <a:rPr lang="en-US" sz="2400" baseline="30000" dirty="0">
                <a:latin typeface="Arial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6" y="962818"/>
            <a:ext cx="3300672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2380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Powerful error detection scheme</a:t>
            </a:r>
          </a:p>
          <a:p>
            <a:r>
              <a:rPr lang="en-US" altLang="zh-CN"/>
              <a:t>Rather than addition, binary division is used </a:t>
            </a:r>
            <a:r>
              <a:rPr lang="en-US" altLang="zh-CN">
                <a:sym typeface="Wingdings" panose="05000000000000000000" pitchFamily="2" charset="2"/>
              </a:rPr>
              <a:t> Finite Algebra Theory (Galois Fields)</a:t>
            </a:r>
            <a:endParaRPr lang="en-US" altLang="zh-CN"/>
          </a:p>
          <a:p>
            <a:r>
              <a:rPr lang="en-US" altLang="zh-CN"/>
              <a:t>Can be easily implemented with small amount of hardware</a:t>
            </a:r>
          </a:p>
          <a:p>
            <a:pPr lvl="1"/>
            <a:r>
              <a:rPr lang="en-US" altLang="zh-CN"/>
              <a:t>Shift registers</a:t>
            </a:r>
          </a:p>
          <a:p>
            <a:pPr lvl="1"/>
            <a:r>
              <a:rPr lang="en-US" altLang="zh-CN"/>
              <a:t>XOR (for addition and subtraction)</a:t>
            </a:r>
          </a:p>
        </p:txBody>
      </p:sp>
    </p:spTree>
    <p:extLst>
      <p:ext uri="{BB962C8B-B14F-4D97-AF65-F5344CB8AC3E}">
        <p14:creationId xmlns:p14="http://schemas.microsoft.com/office/powerpoint/2010/main" val="12387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 binary code sequence can be viewed as</a:t>
            </a:r>
            <a:br>
              <a:rPr lang="en-US" altLang="zh-CN"/>
            </a:br>
            <a:r>
              <a:rPr lang="en-US" altLang="zh-CN"/>
              <a:t>a polynomial in binary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4391025" y="5297170"/>
          <a:ext cx="3409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3" imgW="875665" imgH="203200" progId="Equation.3">
                  <p:embed/>
                </p:oleObj>
              </mc:Choice>
              <mc:Fallback>
                <p:oleObj r:id="rId3" imgW="875665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025" y="5297170"/>
                        <a:ext cx="340995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964055" y="3876675"/>
          <a:ext cx="833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5" imgW="2271395" imgH="203200" progId="Equation.3">
                  <p:embed/>
                </p:oleObj>
              </mc:Choice>
              <mc:Fallback>
                <p:oleObj r:id="rId5" imgW="2271395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4055" y="3876675"/>
                        <a:ext cx="8331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文本框 13317"/>
          <p:cNvSpPr txBox="1"/>
          <p:nvPr/>
        </p:nvSpPr>
        <p:spPr>
          <a:xfrm>
            <a:off x="5922010" y="4916805"/>
            <a:ext cx="401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or</a:t>
            </a:r>
          </a:p>
        </p:txBody>
      </p:sp>
      <p:sp>
        <p:nvSpPr>
          <p:cNvPr id="13319" name="文本框 13318"/>
          <p:cNvSpPr txBox="1"/>
          <p:nvPr/>
        </p:nvSpPr>
        <p:spPr>
          <a:xfrm>
            <a:off x="4455795" y="3403600"/>
            <a:ext cx="322402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WHICH CAN BE VIEWED AS</a:t>
            </a:r>
          </a:p>
        </p:txBody>
      </p:sp>
      <p:sp>
        <p:nvSpPr>
          <p:cNvPr id="13320" name="文本框 13319"/>
          <p:cNvSpPr txBox="1"/>
          <p:nvPr/>
        </p:nvSpPr>
        <p:spPr>
          <a:xfrm>
            <a:off x="2076450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45910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8401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9544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32956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8102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71056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400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155315" y="5241608"/>
          <a:ext cx="430276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3" imgW="1104900" imgH="228600" progId="Equation.3">
                  <p:embed/>
                </p:oleObj>
              </mc:Choice>
              <mc:Fallback>
                <p:oleObj r:id="rId3" imgW="11049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315" y="5241608"/>
                        <a:ext cx="430276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170940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940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128714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38017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7611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754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25063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0209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63163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1202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657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287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981265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265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13315" idx="0"/>
          </p:cNvCxnSpPr>
          <p:nvPr/>
        </p:nvCxnSpPr>
        <p:spPr>
          <a:xfrm flipV="1">
            <a:off x="5306695" y="485838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1" y="863000"/>
            <a:ext cx="720695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6 The Link layer and LANs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5640" y="1143000"/>
            <a:ext cx="6408712" cy="487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FF0000"/>
                </a:solidFill>
              </a:rPr>
              <a:t>our goals: </a:t>
            </a:r>
          </a:p>
          <a:p>
            <a:pPr>
              <a:defRPr/>
            </a:pPr>
            <a:r>
              <a:rPr lang="en-US" dirty="0" smtClean="0"/>
              <a:t>understand principles behind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 lvl="1">
              <a:defRPr/>
            </a:pPr>
            <a:r>
              <a:rPr lang="en-US" dirty="0" smtClean="0"/>
              <a:t>local area networks: Ethernet, VLANs</a:t>
            </a:r>
          </a:p>
          <a:p>
            <a:pPr>
              <a:defRPr/>
            </a:pPr>
            <a:r>
              <a:rPr lang="en-US" dirty="0" smtClean="0"/>
              <a:t>instantiation, implementation of various link layer technologies</a:t>
            </a:r>
            <a:endParaRPr 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>
            <p:extLst>
              <p:ext uri="{D42A27DB-BD31-4B8C-83A1-F6EECF244321}">
                <p14:modId xmlns:p14="http://schemas.microsoft.com/office/powerpoint/2010/main" val="3012863243"/>
              </p:ext>
            </p:extLst>
          </p:nvPr>
        </p:nvGraphicFramePr>
        <p:xfrm>
          <a:off x="2512060" y="5528628"/>
          <a:ext cx="558927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2060" y="5528628"/>
                        <a:ext cx="558927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>
            <p:extLst>
              <p:ext uri="{D42A27DB-BD31-4B8C-83A1-F6EECF244321}">
                <p14:modId xmlns:p14="http://schemas.microsoft.com/office/powerpoint/2010/main" val="3239794297"/>
              </p:ext>
            </p:extLst>
          </p:nvPr>
        </p:nvGraphicFramePr>
        <p:xfrm>
          <a:off x="381635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635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56959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29406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660717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03719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171704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41598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dirty="0">
                <a:solidFill>
                  <a:srgbClr val="000099"/>
                </a:solidFill>
              </a:rPr>
              <a:t>0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54552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>
                <a:solidFill>
                  <a:srgbClr val="000099"/>
                </a:solidFill>
              </a:rPr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3798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604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234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908044841"/>
              </p:ext>
            </p:extLst>
          </p:nvPr>
        </p:nvGraphicFramePr>
        <p:xfrm>
          <a:off x="923861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861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5306695" y="528891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3965361235"/>
              </p:ext>
            </p:extLst>
          </p:nvPr>
        </p:nvGraphicFramePr>
        <p:xfrm>
          <a:off x="3008630" y="4809490"/>
          <a:ext cx="914654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r:id="rId9" imgW="2628900" imgH="203200" progId="Equation.3">
                  <p:embed/>
                </p:oleObj>
              </mc:Choice>
              <mc:Fallback>
                <p:oleObj r:id="rId9" imgW="2628900" imgH="20320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8630" y="4809490"/>
                        <a:ext cx="914654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addition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522980" y="3714116"/>
          <a:ext cx="385826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990600" imgH="203200" progId="Equation.3">
                  <p:embed/>
                </p:oleObj>
              </mc:Choice>
              <mc:Fallback>
                <p:oleObj r:id="rId3" imgW="990600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2980" y="3714116"/>
                        <a:ext cx="385826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7594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1101090" y="1412240"/>
            <a:ext cx="10871200" cy="5111750"/>
          </a:xfrm>
        </p:spPr>
        <p:txBody>
          <a:bodyPr/>
          <a:lstStyle/>
          <a:p>
            <a:r>
              <a:rPr lang="en-US" altLang="zh-CN"/>
              <a:t>Let us assume </a:t>
            </a:r>
            <a:r>
              <a:rPr lang="en-US" altLang="zh-CN" i="1"/>
              <a:t>k</a:t>
            </a:r>
            <a:r>
              <a:rPr lang="en-US" altLang="zh-CN"/>
              <a:t> message bits and </a:t>
            </a:r>
            <a:br>
              <a:rPr lang="en-US" altLang="zh-CN"/>
            </a:br>
            <a:r>
              <a:rPr lang="en-US" altLang="zh-CN" i="1"/>
              <a:t>n</a:t>
            </a:r>
            <a:r>
              <a:rPr lang="en-US" altLang="zh-CN"/>
              <a:t> bits of redundancy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Associate bits with coefficients of a polynomial</a:t>
            </a:r>
            <a:br>
              <a:rPr lang="en-US" altLang="zh-CN"/>
            </a:br>
            <a:r>
              <a:rPr lang="en-US" altLang="zh-CN"/>
              <a:t>1     0     1     1      0     1    1</a:t>
            </a:r>
            <a:r>
              <a:rPr lang="en-US" altLang="zh-CN">
                <a:sym typeface="Wingdings" panose="05000000000000000000" pitchFamily="2" charset="2"/>
              </a:rPr>
              <a:t/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1x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5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2</a:t>
            </a:r>
            <a:r>
              <a:rPr lang="en-US" altLang="zh-CN">
                <a:sym typeface="Wingdings" panose="05000000000000000000" pitchFamily="2" charset="2"/>
              </a:rPr>
              <a:t>+1x+1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= 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+x+1</a:t>
            </a:r>
            <a:endParaRPr lang="en-US" altLang="zh-CN"/>
          </a:p>
        </p:txBody>
      </p:sp>
      <p:grpSp>
        <p:nvGrpSpPr>
          <p:cNvPr id="165900" name="组合 165899"/>
          <p:cNvGrpSpPr/>
          <p:nvPr/>
        </p:nvGrpSpPr>
        <p:grpSpPr>
          <a:xfrm>
            <a:off x="4098925" y="2354263"/>
            <a:ext cx="5059363" cy="952499"/>
            <a:chOff x="1622" y="1483"/>
            <a:chExt cx="3187" cy="600"/>
          </a:xfrm>
        </p:grpSpPr>
        <p:sp>
          <p:nvSpPr>
            <p:cNvPr id="165892" name="文本框 165891"/>
            <p:cNvSpPr txBox="1"/>
            <p:nvPr/>
          </p:nvSpPr>
          <p:spPr>
            <a:xfrm>
              <a:off x="1622" y="1483"/>
              <a:ext cx="176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err="1">
                  <a:solidFill>
                    <a:srgbClr val="000099"/>
                  </a:solidFill>
                </a:rPr>
                <a:t>xxxxxxxxxx yyyy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65893" name="左大括号 165892"/>
            <p:cNvSpPr/>
            <p:nvPr/>
          </p:nvSpPr>
          <p:spPr>
            <a:xfrm rot="-5400000">
              <a:off x="2202" y="1270"/>
              <a:ext cx="73" cy="1137"/>
            </a:xfrm>
            <a:prstGeom prst="leftBrace">
              <a:avLst>
                <a:gd name="adj1" fmla="val 1297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4" name="左大括号 165893"/>
            <p:cNvSpPr/>
            <p:nvPr/>
          </p:nvSpPr>
          <p:spPr>
            <a:xfrm rot="-5400000">
              <a:off x="3037" y="1621"/>
              <a:ext cx="73" cy="435"/>
            </a:xfrm>
            <a:prstGeom prst="leftBrace">
              <a:avLst>
                <a:gd name="adj1" fmla="val 4965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5" name="文本框 165894"/>
            <p:cNvSpPr txBox="1"/>
            <p:nvPr/>
          </p:nvSpPr>
          <p:spPr>
            <a:xfrm>
              <a:off x="2048" y="1851"/>
              <a:ext cx="4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k bits</a:t>
              </a:r>
            </a:p>
          </p:txBody>
        </p:sp>
        <p:sp>
          <p:nvSpPr>
            <p:cNvPr id="165896" name="文本框 165895"/>
            <p:cNvSpPr txBox="1"/>
            <p:nvPr/>
          </p:nvSpPr>
          <p:spPr>
            <a:xfrm>
              <a:off x="2839" y="1851"/>
              <a:ext cx="4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n bits</a:t>
              </a:r>
            </a:p>
          </p:txBody>
        </p:sp>
        <p:sp>
          <p:nvSpPr>
            <p:cNvPr id="165898" name="右大括号 165897"/>
            <p:cNvSpPr/>
            <p:nvPr/>
          </p:nvSpPr>
          <p:spPr>
            <a:xfrm>
              <a:off x="3412" y="1555"/>
              <a:ext cx="24" cy="266"/>
            </a:xfrm>
            <a:prstGeom prst="rightBrace">
              <a:avLst>
                <a:gd name="adj1" fmla="val 9236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9" name="文本框 165898"/>
            <p:cNvSpPr txBox="1"/>
            <p:nvPr/>
          </p:nvSpPr>
          <p:spPr>
            <a:xfrm>
              <a:off x="3461" y="1555"/>
              <a:ext cx="134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</a:rPr>
                <a:t>Block of length </a:t>
              </a:r>
              <a:r>
                <a:rPr lang="en-US" altLang="zh-CN" dirty="0" err="1">
                  <a:solidFill>
                    <a:srgbClr val="000099"/>
                  </a:solidFill>
                </a:rPr>
                <a:t>k+n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90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527050" y="1196975"/>
            <a:ext cx="11137900" cy="4553585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M(x)</a:t>
            </a:r>
            <a:r>
              <a:rPr lang="en-US" altLang="zh-CN" dirty="0"/>
              <a:t> be the </a:t>
            </a:r>
            <a:r>
              <a:rPr lang="en-US" altLang="zh-CN" b="1" dirty="0"/>
              <a:t>message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信息多项式</a:t>
            </a:r>
          </a:p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G(x)</a:t>
            </a:r>
            <a:r>
              <a:rPr lang="en-US" altLang="zh-CN" dirty="0"/>
              <a:t> be the </a:t>
            </a:r>
            <a:r>
              <a:rPr lang="en-US" altLang="zh-CN" b="1" dirty="0"/>
              <a:t>generator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生成多项式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fixed for a given CRC scheme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known both by sender and receiver</a:t>
            </a:r>
          </a:p>
          <a:p>
            <a:r>
              <a:rPr lang="en-US" altLang="zh-CN" dirty="0"/>
              <a:t>Create a block polynomial </a:t>
            </a:r>
            <a:r>
              <a:rPr lang="en-US" altLang="zh-CN" i="1" dirty="0">
                <a:latin typeface="Times New Roman" panose="02020603050405020304" charset="0"/>
              </a:rPr>
              <a:t>C(x)</a:t>
            </a:r>
            <a:r>
              <a:rPr lang="en-US" altLang="zh-CN" dirty="0"/>
              <a:t> based on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M(x)</a:t>
            </a:r>
            <a:r>
              <a:rPr lang="en-US" altLang="zh-CN" dirty="0"/>
              <a:t> and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such that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dirty="0"/>
              <a:t> is divisible by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endParaRPr lang="en-US" altLang="zh-CN" dirty="0"/>
          </a:p>
        </p:txBody>
      </p:sp>
      <p:graphicFrame>
        <p:nvGraphicFramePr>
          <p:cNvPr id="166917" name="对象 166916"/>
          <p:cNvGraphicFramePr/>
          <p:nvPr/>
        </p:nvGraphicFramePr>
        <p:xfrm>
          <a:off x="4287520" y="4469131"/>
          <a:ext cx="3218815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1282700" imgH="419100" progId="Equation.3">
                  <p:embed/>
                </p:oleObj>
              </mc:Choice>
              <mc:Fallback>
                <p:oleObj r:id="rId3" imgW="1282700" imgH="419100" progId="Equation.3">
                  <p:embed/>
                  <p:pic>
                    <p:nvPicPr>
                      <p:cNvPr id="166917" name="对象 1669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520" y="4469131"/>
                        <a:ext cx="3218815" cy="1051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2 4"/>
          <p:cNvSpPr/>
          <p:nvPr/>
        </p:nvSpPr>
        <p:spPr>
          <a:xfrm>
            <a:off x="8691880" y="3949700"/>
            <a:ext cx="2160270" cy="647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862"/>
              <a:gd name="adj6" fmla="val -15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码元多项式</a:t>
            </a:r>
          </a:p>
        </p:txBody>
      </p:sp>
    </p:spTree>
    <p:extLst>
      <p:ext uri="{BB962C8B-B14F-4D97-AF65-F5344CB8AC3E}">
        <p14:creationId xmlns:p14="http://schemas.microsoft.com/office/powerpoint/2010/main" val="20995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2800"/>
              <a:t>Sending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Multiply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sz="2400"/>
              <a:t> 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Ignore the quotient and keep the reminder </a:t>
            </a:r>
            <a:r>
              <a:rPr lang="en-US" altLang="zh-CN" sz="2400" i="1" err="1">
                <a:latin typeface="Times New Roman" panose="02020603050405020304" charset="0"/>
              </a:rPr>
              <a:t>R(x</a:t>
            </a:r>
            <a:r>
              <a:rPr lang="en-US" altLang="zh-CN" sz="2400" i="1">
                <a:latin typeface="Times New Roman" panose="02020603050405020304" charset="0"/>
              </a:rPr>
              <a:t>)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Form and send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+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 marL="533400" indent="-533400"/>
            <a:r>
              <a:rPr lang="en-US" altLang="zh-CN" sz="2800"/>
              <a:t>Receiving</a:t>
            </a:r>
          </a:p>
          <a:p>
            <a:pPr marL="914400" lvl="1" indent="-457200">
              <a:buAutoNum type="arabicPeriod"/>
            </a:pPr>
            <a:r>
              <a:rPr lang="en-US" altLang="zh-CN" sz="2400" err="1"/>
              <a:t>Receive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/>
              <a:t>Accept if remainder is 0, reject otherwise</a:t>
            </a:r>
          </a:p>
        </p:txBody>
      </p:sp>
    </p:spTree>
    <p:extLst>
      <p:ext uri="{BB962C8B-B14F-4D97-AF65-F5344CB8AC3E}">
        <p14:creationId xmlns:p14="http://schemas.microsoft.com/office/powerpoint/2010/main" val="71043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Proof of CRC Generation</a:t>
            </a:r>
          </a:p>
        </p:txBody>
      </p:sp>
      <p:graphicFrame>
        <p:nvGraphicFramePr>
          <p:cNvPr id="168964" name="对象 168963"/>
          <p:cNvGraphicFramePr/>
          <p:nvPr>
            <p:extLst>
              <p:ext uri="{D42A27DB-BD31-4B8C-83A1-F6EECF244321}">
                <p14:modId xmlns:p14="http://schemas.microsoft.com/office/powerpoint/2010/main" val="1884500647"/>
              </p:ext>
            </p:extLst>
          </p:nvPr>
        </p:nvGraphicFramePr>
        <p:xfrm>
          <a:off x="2049780" y="1469867"/>
          <a:ext cx="6019165" cy="311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3" imgW="2794000" imgH="1447800" progId="Equation.3">
                  <p:embed/>
                </p:oleObj>
              </mc:Choice>
              <mc:Fallback>
                <p:oleObj r:id="rId3" imgW="2794000" imgH="1447800" progId="Equation.3">
                  <p:embed/>
                  <p:pic>
                    <p:nvPicPr>
                      <p:cNvPr id="168964" name="对象 1689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780" y="1469867"/>
                        <a:ext cx="6019165" cy="3119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直接连接符 168964"/>
          <p:cNvSpPr/>
          <p:nvPr/>
        </p:nvSpPr>
        <p:spPr>
          <a:xfrm>
            <a:off x="5059363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6" name="文本框 168965"/>
          <p:cNvSpPr txBox="1"/>
          <p:nvPr/>
        </p:nvSpPr>
        <p:spPr>
          <a:xfrm>
            <a:off x="4329113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7" name="直接连接符 168966"/>
          <p:cNvSpPr/>
          <p:nvPr/>
        </p:nvSpPr>
        <p:spPr>
          <a:xfrm>
            <a:off x="6902450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8" name="文本框 168967"/>
          <p:cNvSpPr txBox="1"/>
          <p:nvPr/>
        </p:nvSpPr>
        <p:spPr>
          <a:xfrm>
            <a:off x="6172200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9" name="文本框 168968"/>
          <p:cNvSpPr txBox="1"/>
          <p:nvPr/>
        </p:nvSpPr>
        <p:spPr>
          <a:xfrm>
            <a:off x="2032000" y="5376863"/>
            <a:ext cx="6152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99"/>
                </a:solidFill>
              </a:rPr>
              <a:t>Note: Binary modular addition is equivalent to </a:t>
            </a:r>
            <a:br>
              <a:rPr lang="en-US" altLang="zh-CN" sz="2000" b="1" dirty="0">
                <a:solidFill>
                  <a:srgbClr val="000099"/>
                </a:solidFill>
              </a:rPr>
            </a:br>
            <a:r>
              <a:rPr lang="en-US" altLang="zh-CN" sz="2000" b="1" dirty="0">
                <a:solidFill>
                  <a:srgbClr val="000099"/>
                </a:solidFill>
              </a:rPr>
              <a:t>          binary modular subtraction </a:t>
            </a:r>
            <a:r>
              <a:rPr lang="en-US" altLang="zh-CN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8203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69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文本占位符 169986"/>
          <p:cNvSpPr>
            <a:spLocks noGrp="1"/>
          </p:cNvSpPr>
          <p:nvPr>
            <p:ph type="body" idx="1"/>
          </p:nvPr>
        </p:nvSpPr>
        <p:spPr>
          <a:xfrm>
            <a:off x="1601788" y="1431925"/>
            <a:ext cx="4994275" cy="2490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Send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/>
              <a:t> = 110011 </a:t>
            </a: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(6 bits)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= 11001 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(5 bits, n = 4)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4 bits of redundancy</a:t>
            </a: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Form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 110011 </a:t>
            </a:r>
            <a:r>
              <a:rPr lang="en-US" altLang="zh-CN" sz="1800" u="sng">
                <a:solidFill>
                  <a:srgbClr val="FF0000"/>
                </a:solidFill>
                <a:sym typeface="Wingdings" panose="05000000000000000000" pitchFamily="2" charset="2"/>
              </a:rPr>
              <a:t>0000</a:t>
            </a:r>
            <a:r>
              <a:rPr lang="en-US" altLang="zh-CN" sz="1800">
                <a:sym typeface="Wingdings" panose="05000000000000000000" pitchFamily="2" charset="2"/>
              </a:rPr>
              <a:t> 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9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8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endParaRPr lang="en-US" altLang="zh-CN" sz="1800" i="1">
              <a:latin typeface="Times New Roman" panose="02020603050405020304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Divide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by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to find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endParaRPr lang="en-US" altLang="zh-CN" sz="1800">
              <a:sym typeface="Wingdings" panose="05000000000000000000" pitchFamily="2" charset="2"/>
            </a:endParaRPr>
          </a:p>
        </p:txBody>
      </p:sp>
      <p:grpSp>
        <p:nvGrpSpPr>
          <p:cNvPr id="169990" name="组合 169989"/>
          <p:cNvGrpSpPr/>
          <p:nvPr/>
        </p:nvGrpSpPr>
        <p:grpSpPr>
          <a:xfrm>
            <a:off x="2640013" y="3429000"/>
            <a:ext cx="2834911" cy="2227263"/>
            <a:chOff x="703" y="2523"/>
            <a:chExt cx="1687" cy="1355"/>
          </a:xfrm>
        </p:grpSpPr>
        <p:graphicFrame>
          <p:nvGraphicFramePr>
            <p:cNvPr id="169988" name="对象 169987"/>
            <p:cNvGraphicFramePr/>
            <p:nvPr/>
          </p:nvGraphicFramePr>
          <p:xfrm>
            <a:off x="703" y="2523"/>
            <a:ext cx="1263" cy="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r:id="rId3" imgW="1219200" imgH="1308100" progId="Equation.3">
                    <p:embed/>
                  </p:oleObj>
                </mc:Choice>
                <mc:Fallback>
                  <p:oleObj r:id="rId3" imgW="1219200" imgH="1308100" progId="Equation.3">
                    <p:embed/>
                    <p:pic>
                      <p:nvPicPr>
                        <p:cNvPr id="169988" name="对象 1699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3" y="2523"/>
                          <a:ext cx="1263" cy="1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89" name="文本框 169988"/>
            <p:cNvSpPr txBox="1"/>
            <p:nvPr/>
          </p:nvSpPr>
          <p:spPr>
            <a:xfrm>
              <a:off x="1927" y="3647"/>
              <a:ext cx="463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err="1">
                  <a:solidFill>
                    <a:srgbClr val="000099"/>
                  </a:solidFill>
                </a:rPr>
                <a:t>= </a:t>
              </a:r>
              <a:r>
                <a:rPr lang="en-US" altLang="zh-CN" i="1" err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R(x</a:t>
              </a:r>
              <a:r>
                <a:rPr lang="en-US" altLang="zh-CN" i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169991" name="文本框 169990"/>
          <p:cNvSpPr txBox="1"/>
          <p:nvPr/>
        </p:nvSpPr>
        <p:spPr>
          <a:xfrm>
            <a:off x="2025650" y="5707063"/>
            <a:ext cx="315124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Send the block 110011  </a:t>
            </a:r>
            <a:r>
              <a:rPr lang="en-US" altLang="zh-CN" u="sng" dirty="0">
                <a:solidFill>
                  <a:srgbClr val="FF0000"/>
                </a:solidFill>
              </a:rPr>
              <a:t>1001</a:t>
            </a:r>
          </a:p>
        </p:txBody>
      </p:sp>
      <p:sp>
        <p:nvSpPr>
          <p:cNvPr id="169992" name="矩形 169991"/>
          <p:cNvSpPr/>
          <p:nvPr/>
        </p:nvSpPr>
        <p:spPr>
          <a:xfrm>
            <a:off x="6589713" y="1438275"/>
            <a:ext cx="3192462" cy="2490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zh-CN" sz="2000">
                <a:solidFill>
                  <a:srgbClr val="000099"/>
                </a:solidFill>
              </a:rPr>
              <a:t>Receive</a:t>
            </a:r>
          </a:p>
        </p:txBody>
      </p:sp>
      <p:graphicFrame>
        <p:nvGraphicFramePr>
          <p:cNvPr id="169994" name="对象 169993"/>
          <p:cNvGraphicFramePr/>
          <p:nvPr>
            <p:extLst>
              <p:ext uri="{D42A27DB-BD31-4B8C-83A1-F6EECF244321}">
                <p14:modId xmlns:p14="http://schemas.microsoft.com/office/powerpoint/2010/main" val="1580678759"/>
              </p:ext>
            </p:extLst>
          </p:nvPr>
        </p:nvGraphicFramePr>
        <p:xfrm>
          <a:off x="7073900" y="1868488"/>
          <a:ext cx="21447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5" imgW="1231265" imgH="1155065" progId="Equation.3">
                  <p:embed/>
                </p:oleObj>
              </mc:Choice>
              <mc:Fallback>
                <p:oleObj r:id="rId5" imgW="1231265" imgH="1155065" progId="Equation.3">
                  <p:embed/>
                  <p:pic>
                    <p:nvPicPr>
                      <p:cNvPr id="169994" name="对象 1699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3900" y="1868488"/>
                        <a:ext cx="2144713" cy="196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直接连接符 169995"/>
          <p:cNvSpPr/>
          <p:nvPr/>
        </p:nvSpPr>
        <p:spPr>
          <a:xfrm>
            <a:off x="8823325" y="3813175"/>
            <a:ext cx="0" cy="384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7" name="文本框 169996"/>
          <p:cNvSpPr txBox="1"/>
          <p:nvPr/>
        </p:nvSpPr>
        <p:spPr>
          <a:xfrm>
            <a:off x="8039100" y="4197350"/>
            <a:ext cx="1582484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No remainder</a:t>
            </a:r>
          </a:p>
          <a:p>
            <a:r>
              <a:rPr lang="en-US" altLang="zh-CN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000099"/>
                </a:solidFill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42949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1011" name="文本占位符 171010"/>
          <p:cNvSpPr>
            <a:spLocks noGrp="1"/>
          </p:cNvSpPr>
          <p:nvPr>
            <p:ph type="body" idx="1"/>
          </p:nvPr>
        </p:nvSpPr>
        <p:spPr>
          <a:xfrm>
            <a:off x="1981200" y="1438275"/>
            <a:ext cx="8229600" cy="1568450"/>
          </a:xfrm>
        </p:spPr>
        <p:txBody>
          <a:bodyPr>
            <a:normAutofit/>
          </a:bodyPr>
          <a:lstStyle/>
          <a:p>
            <a:r>
              <a:rPr lang="en-US" altLang="zh-CN" sz="2400" err="1"/>
              <a:t>Sent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, but received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sz="2400" err="1">
                <a:sym typeface="+mn-ea"/>
              </a:rPr>
              <a:t>’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+</a:t>
            </a:r>
            <a:r>
              <a:rPr lang="en-US" altLang="zh-CN" sz="2400" i="1" err="1">
                <a:latin typeface="Times New Roman" panose="02020603050405020304" charset="0"/>
              </a:rPr>
              <a:t>E(x)</a:t>
            </a: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>When will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err="1"/>
              <a:t>/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24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> have no remainder,</a:t>
            </a:r>
            <a:br>
              <a:rPr lang="en-US" altLang="zh-CN" sz="2400"/>
            </a:br>
            <a:r>
              <a:rPr lang="en-US" altLang="zh-CN" sz="2400"/>
              <a:t>i.e., when does CRC fail to catch an error?</a:t>
            </a:r>
          </a:p>
          <a:p>
            <a:pPr>
              <a:buNone/>
            </a:pPr>
            <a:endParaRPr lang="en-US" altLang="zh-CN" sz="2800"/>
          </a:p>
        </p:txBody>
      </p:sp>
      <p:sp>
        <p:nvSpPr>
          <p:cNvPr id="171012" name="矩形 171011"/>
          <p:cNvSpPr/>
          <p:nvPr/>
        </p:nvSpPr>
        <p:spPr>
          <a:xfrm>
            <a:off x="1985963" y="3273425"/>
            <a:ext cx="822960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</a:rPr>
              <a:t>Single Bit Error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two or more terms,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endParaRPr lang="en-US" altLang="zh-CN" sz="24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  <a:sym typeface="Wingdings" panose="05000000000000000000" pitchFamily="2" charset="2"/>
              </a:rPr>
              <a:t>2 Isolated Single Bit Errors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(double errors)</a:t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&gt; 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i-j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+ 1)</a:t>
            </a:r>
            <a:r>
              <a:rPr lang="en-US" altLang="zh-CN" sz="2400" dirty="0">
                <a:solidFill>
                  <a:srgbClr val="000099"/>
                </a:solidFill>
              </a:rPr>
              <a:t/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Provided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is not divisible by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, a sufficient condition to detect all double errors is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does not divide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+ 1) </a:t>
            </a:r>
            <a:r>
              <a:rPr lang="en-US" altLang="zh-CN" sz="2400" dirty="0">
                <a:solidFill>
                  <a:srgbClr val="000099"/>
                </a:solidFill>
              </a:rPr>
              <a:t>for any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 </a:t>
            </a:r>
            <a:r>
              <a:rPr lang="en-US" altLang="zh-CN" sz="2400" dirty="0">
                <a:solidFill>
                  <a:srgbClr val="000099"/>
                </a:solidFill>
              </a:rPr>
              <a:t>up to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-j</a:t>
            </a:r>
            <a:r>
              <a:rPr lang="en-US" altLang="zh-CN" sz="2400" dirty="0">
                <a:solidFill>
                  <a:srgbClr val="000099"/>
                </a:solidFill>
              </a:rPr>
              <a:t> (i.e.,  block length)</a:t>
            </a:r>
          </a:p>
        </p:txBody>
      </p:sp>
    </p:spTree>
    <p:extLst>
      <p:ext uri="{BB962C8B-B14F-4D97-AF65-F5344CB8AC3E}">
        <p14:creationId xmlns:p14="http://schemas.microsoft.com/office/powerpoint/2010/main" val="72840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720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2036" name="矩形 172035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3"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Odd Number of Bit Errors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is a factor of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, all odd number of bit errors are detected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Proof: </a:t>
            </a:r>
            <a:b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Assume an odd number of errors has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as a factor.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Then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=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. 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Evaluate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for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since there are odd number of terms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)T(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≠ (x+1)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charset="0"/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86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3060" name="矩形 173059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</a:rPr>
              <a:t>Short Burst Errors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number of redundant bits)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t-1</a:t>
            </a:r>
            <a:r>
              <a:rPr lang="en-US" altLang="zh-CN" sz="2400" dirty="0">
                <a:solidFill>
                  <a:srgbClr val="000099"/>
                </a:solidFill>
              </a:rPr>
              <a:t>+…+</a:t>
            </a:r>
            <a:r>
              <a:rPr lang="en-US" altLang="zh-CN" sz="2400" i="1" dirty="0">
                <a:solidFill>
                  <a:srgbClr val="000099"/>
                </a:solidFill>
              </a:rPr>
              <a:t>1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cs typeface="Times New Roman" panose="02020603050405020304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starting at bit position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an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term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All errors up to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are detected</a:t>
            </a: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 Burst Errors 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Undetectable only if burst error is the same 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bits between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1 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must match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-(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-1)</a:t>
            </a:r>
            <a:endParaRPr lang="en-US" altLang="zh-CN" sz="24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Longer Burst Errors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&gt;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32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五角星 5"/>
          <p:cNvSpPr/>
          <p:nvPr/>
        </p:nvSpPr>
        <p:spPr bwMode="auto">
          <a:xfrm>
            <a:off x="7176120" y="2204864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五角星 9"/>
          <p:cNvSpPr/>
          <p:nvPr/>
        </p:nvSpPr>
        <p:spPr bwMode="auto">
          <a:xfrm>
            <a:off x="7170768" y="2677888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74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Example:</a:t>
            </a:r>
          </a:p>
          <a:p>
            <a:pPr lvl="1"/>
            <a:r>
              <a:rPr lang="en-US" altLang="zh-CN"/>
              <a:t>CRC-12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11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3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 i="1">
                <a:latin typeface="Times New Roman" panose="02020603050405020304" charset="0"/>
              </a:rPr>
              <a:t>+x+</a:t>
            </a:r>
            <a:r>
              <a:rPr lang="en-US" altLang="zh-CN">
                <a:latin typeface="Times New Roman" panose="02020603050405020304" charset="0"/>
              </a:rPr>
              <a:t>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CRC-16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15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CRC-CCITT 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5</a:t>
            </a:r>
            <a:r>
              <a:rPr lang="en-US" altLang="zh-CN">
                <a:latin typeface="Times New Roman" panose="02020603050405020304" charset="0"/>
              </a:rPr>
              <a:t>+1</a:t>
            </a:r>
          </a:p>
          <a:p>
            <a:pPr lvl="1"/>
            <a:r>
              <a:rPr lang="en-US" altLang="zh-CN"/>
              <a:t>CRC-16 and CRC-CCITT catch all</a:t>
            </a:r>
          </a:p>
          <a:p>
            <a:pPr lvl="2"/>
            <a:r>
              <a:rPr lang="en-US" altLang="zh-CN"/>
              <a:t>Single and double errors</a:t>
            </a:r>
          </a:p>
          <a:p>
            <a:pPr lvl="2"/>
            <a:r>
              <a:rPr lang="en-US" altLang="zh-CN"/>
              <a:t>Odd number of bit errors</a:t>
            </a:r>
          </a:p>
          <a:p>
            <a:pPr lvl="2"/>
            <a:r>
              <a:rPr lang="en-US" altLang="zh-CN"/>
              <a:t>Bursts of length 16 or less</a:t>
            </a:r>
          </a:p>
          <a:p>
            <a:pPr lvl="2"/>
            <a:r>
              <a:rPr lang="en-US" altLang="zh-CN"/>
              <a:t>99.997% of 17-bit error bursts</a:t>
            </a:r>
          </a:p>
          <a:p>
            <a:pPr lvl="2"/>
            <a:r>
              <a:rPr lang="en-US" altLang="zh-CN"/>
              <a:t>99.998% of 18-bit and longer error bursts</a:t>
            </a:r>
          </a:p>
        </p:txBody>
      </p:sp>
    </p:spTree>
    <p:extLst>
      <p:ext uri="{BB962C8B-B14F-4D97-AF65-F5344CB8AC3E}">
        <p14:creationId xmlns:p14="http://schemas.microsoft.com/office/powerpoint/2010/main" val="144751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19" y="946152"/>
            <a:ext cx="7111925" cy="8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71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Multiple access links, protocols</a:t>
            </a:r>
            <a:endParaRPr lang="en-US" sz="4800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25" y="1109664"/>
            <a:ext cx="7772400" cy="32924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en-US" altLang="ja-JP" dirty="0" smtClean="0"/>
              <a:t>"</a:t>
            </a:r>
            <a:r>
              <a:rPr lang="en-US" dirty="0" smtClean="0"/>
              <a:t>links</a:t>
            </a:r>
            <a:r>
              <a:rPr lang="en-US" altLang="ja-JP" dirty="0" smtClean="0"/>
              <a:t>"</a:t>
            </a:r>
            <a:r>
              <a:rPr lang="en-US" dirty="0" smtClean="0"/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upstream HFC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80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136900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64" y="1395413"/>
            <a:ext cx="9616552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out-of-band channel for coordination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67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830525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151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84265"/>
            <a:ext cx="6558880" cy="1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pieces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en-US" altLang="ja-JP" sz="2000" dirty="0" smtClean="0"/>
              <a:t>"</a:t>
            </a:r>
            <a:r>
              <a:rPr lang="en-US" sz="2000" dirty="0" smtClean="0"/>
              <a:t>recover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from collisions</a:t>
            </a:r>
            <a:endParaRPr lang="en-US" dirty="0"/>
          </a:p>
          <a:p>
            <a:pPr>
              <a:defRPr/>
            </a:pP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r>
              <a:rPr lang="en-US" i="1" dirty="0" smtClean="0">
                <a:solidFill>
                  <a:srgbClr val="CC0000"/>
                </a:solidFill>
              </a:rPr>
              <a:t>taking turns</a:t>
            </a: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longer turns</a:t>
            </a:r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592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087438"/>
            <a:ext cx="87343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902233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TDMA</a:t>
            </a:r>
            <a:endParaRPr lang="en-US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538" y="1379539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access to channel in </a:t>
            </a:r>
            <a:r>
              <a:rPr lang="en-US" dirty="0" smtClean="0"/>
              <a:t>"rounds" 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each station gets fixed length slot (length = </a:t>
            </a:r>
            <a:r>
              <a:rPr lang="en-US" dirty="0" smtClean="0"/>
              <a:t>packet transmission </a:t>
            </a:r>
            <a:r>
              <a:rPr lang="en-US" dirty="0"/>
              <a:t>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example: 6-station LAN, 1,3,4 </a:t>
            </a:r>
            <a:r>
              <a:rPr lang="en-US" dirty="0" smtClean="0"/>
              <a:t>have packets to send, </a:t>
            </a:r>
            <a:r>
              <a:rPr lang="en-US" dirty="0"/>
              <a:t>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76514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798764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57614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32276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00350" y="5100639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65788" y="5103814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898776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44926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10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56264" y="5208589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15114" y="5208589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089776" y="5208589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57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56276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02426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67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2813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576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3386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101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191125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388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086600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34338" y="5195889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676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15350" y="5110164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151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44925" y="458152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56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11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790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49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08775" y="455453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19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75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13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48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9" y="1042225"/>
            <a:ext cx="8629650" cy="4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8629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FDMA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068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4463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two or more transmitting nodes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</a:t>
            </a:r>
            <a:r>
              <a:rPr lang="en-US" altLang="ja-JP" dirty="0" smtClean="0"/>
              <a:t>"</a:t>
            </a:r>
            <a:r>
              <a:rPr lang="en-US" dirty="0" smtClean="0"/>
              <a:t>collision</a:t>
            </a:r>
            <a:r>
              <a:rPr lang="en-US" altLang="ja-JP" dirty="0" smtClean="0"/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</a:rPr>
              <a:t>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59602"/>
            <a:ext cx="5064892" cy="12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66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8039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411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6.1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3335339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decentralized: only slots in nodes need to be in sync</a:t>
            </a:r>
          </a:p>
          <a:p>
            <a:pPr>
              <a:defRPr/>
            </a:pPr>
            <a:r>
              <a:rPr lang="en-US" sz="2400" dirty="0"/>
              <a:t>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8211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3356992"/>
            <a:ext cx="4186684" cy="31289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490144" cy="3238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487488" y="1687513"/>
            <a:ext cx="4104457" cy="1400383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efficiency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: long-run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fraction of successful slots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60096" y="4620905"/>
            <a:ext cx="2909390" cy="140038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at best: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10056439" y="4402138"/>
            <a:ext cx="555999" cy="16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92758"/>
            <a:ext cx="6495379" cy="13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67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68122"/>
            <a:ext cx="5262736" cy="10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00506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381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53989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8" y="134076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746500" y="5175251"/>
            <a:ext cx="5335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8832304" y="3574381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2394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1124745"/>
            <a:ext cx="848709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4" y="228600"/>
            <a:ext cx="877512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7197922" cy="3246437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</a:t>
            </a:r>
            <a:r>
              <a:rPr lang="en-US" dirty="0" smtClean="0"/>
              <a:t>don</a:t>
            </a:r>
            <a:r>
              <a:rPr lang="en-US" altLang="ja-JP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interrupt others!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9007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597275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 two nodes may not hear </a:t>
            </a:r>
            <a:r>
              <a:rPr lang="en-US" sz="2400"/>
              <a:t>each </a:t>
            </a:r>
            <a:r>
              <a:rPr lang="en-US" sz="2400" smtClean="0"/>
              <a:t>other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06939"/>
            <a:ext cx="3264692" cy="7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125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52736"/>
            <a:ext cx="699092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9" y="1433513"/>
            <a:ext cx="82645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333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4744"/>
            <a:ext cx="6990928" cy="1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512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7076" y="1500188"/>
            <a:ext cx="40417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1. 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2. 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3. 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3965575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4. 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5. 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 smtClean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 smtClean="0"/>
              <a:t>{</a:t>
            </a:r>
            <a:r>
              <a:rPr lang="en-US" i="1" dirty="0"/>
              <a:t>0,1,2</a:t>
            </a:r>
            <a:r>
              <a:rPr lang="en-US" i="1" dirty="0" smtClean="0"/>
              <a:t>, …, 2</a:t>
            </a:r>
            <a:r>
              <a:rPr lang="en-US" b="1" i="1" baseline="30000" dirty="0" smtClean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</a:t>
            </a:r>
            <a:r>
              <a:rPr lang="en-US" dirty="0" smtClean="0"/>
              <a:t>bit times</a:t>
            </a:r>
            <a:r>
              <a:rPr lang="en-US" dirty="0"/>
              <a:t>, returns to Step </a:t>
            </a:r>
            <a:r>
              <a:rPr lang="en-US" dirty="0" smtClean="0"/>
              <a:t>2</a:t>
            </a:r>
          </a:p>
          <a:p>
            <a:pPr lvl="1">
              <a:defRPr/>
            </a:pPr>
            <a:r>
              <a:rPr lang="en-US" dirty="0" smtClean="0"/>
              <a:t>longer backoff interval with more collisions</a:t>
            </a: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7" y="906465"/>
            <a:ext cx="6045298" cy="7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3385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764904"/>
          </a:xfrm>
        </p:spPr>
        <p:txBody>
          <a:bodyPr>
            <a:normAutofit fontScale="70000" lnSpcReduction="20000"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26415"/>
              </p:ext>
            </p:extLst>
          </p:nvPr>
        </p:nvGraphicFramePr>
        <p:xfrm>
          <a:off x="4310857" y="4869160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57" y="4869160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4272804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08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35009"/>
            <a:ext cx="471646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4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sz="1900" dirty="0"/>
              <a:t>wired links</a:t>
            </a:r>
          </a:p>
          <a:p>
            <a:pPr lvl="1">
              <a:defRPr/>
            </a:pPr>
            <a:r>
              <a:rPr lang="en-US" sz="1900" dirty="0"/>
              <a:t>wireless links</a:t>
            </a:r>
          </a:p>
          <a:p>
            <a:pPr lvl="1">
              <a:defRPr/>
            </a:pPr>
            <a:r>
              <a:rPr lang="en-US" sz="1900" dirty="0"/>
              <a:t>LANs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565434" y="5299140"/>
            <a:ext cx="5650906" cy="10341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data-link layer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to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physically adjacent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node over a link</a:t>
            </a:r>
            <a:endParaRPr lang="en-US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273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052737"/>
            <a:ext cx="6309965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1187" y="1656828"/>
            <a:ext cx="9001000" cy="511197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efficient at low load: single node can fully utilize channel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taking turns</a:t>
            </a: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best of both worlds!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746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563" y="1485900"/>
            <a:ext cx="3460750" cy="506253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master node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invites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dumb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5363"/>
            <a:ext cx="6021933" cy="1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41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721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2124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Comic Sans MS" panose="030F0702030302020204" pitchFamily="66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control </a:t>
            </a:r>
            <a:r>
              <a:rPr lang="en-US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token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passed from one node to next sequentially.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message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concerns: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overhead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latency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point of failure (token)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8380"/>
            <a:ext cx="6057901" cy="11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2855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2708276" y="2614614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2147889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2573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2613025" y="2351089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2005013" y="3727451"/>
            <a:ext cx="2001708" cy="811213"/>
            <a:chOff x="3240" y="1830"/>
            <a:chExt cx="1373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8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3087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3427414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3409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2093913" y="4814889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40Mbps downstream (broadcast)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CMTS transmits into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30 Mbps upstream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access: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all users contend for certain upstream channel time slots (others assigned)</a:t>
            </a: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94" y="912561"/>
            <a:ext cx="5276536" cy="12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7964489" y="2089151"/>
            <a:ext cx="2268537" cy="1462305"/>
            <a:chOff x="419100" y="1239838"/>
            <a:chExt cx="2268538" cy="1461414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4058" y="2264475"/>
              <a:ext cx="780983" cy="43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5394" y="2331583"/>
              <a:ext cx="712054" cy="26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3522663" y="2298701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87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522789" y="3644901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7300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2439989" y="4119564"/>
            <a:ext cx="8264523" cy="34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DOCSIS: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data over cable service interface spec </a:t>
            </a:r>
            <a:endParaRPr lang="en-US" sz="28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FDM over upstream, downstream frequency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TDM upstream: some slots assigned, some have contention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downstream MAP frame: assigns upstream slots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2160589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542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920054"/>
            <a:ext cx="5760640" cy="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/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 </a:t>
            </a:r>
            <a:r>
              <a:rPr lang="en-US" sz="2400" dirty="0"/>
              <a:t>(dynamic), </a:t>
            </a:r>
          </a:p>
          <a:p>
            <a:pPr marL="690563" lvl="1" indent="-233363">
              <a:defRPr/>
            </a:pPr>
            <a:r>
              <a:rPr lang="en-US" dirty="0"/>
              <a:t>ALOHA, S-ALOHA,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/>
              <a:t>Bluetooth</a:t>
            </a:r>
            <a:r>
              <a:rPr lang="en-US" dirty="0"/>
              <a:t>, FDDI, </a:t>
            </a:r>
            <a:r>
              <a:rPr lang="en-US" dirty="0" smtClean="0"/>
              <a:t> </a:t>
            </a:r>
            <a:r>
              <a:rPr lang="en-US" dirty="0"/>
              <a:t>token ring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0947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MAC</a:t>
            </a:r>
            <a:r>
              <a:rPr lang="en-US" dirty="0"/>
              <a:t> addresses and </a:t>
            </a:r>
            <a:r>
              <a:rPr lang="en-US" sz="4000" dirty="0"/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1600200"/>
            <a:ext cx="8456936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32-bit IP address: </a:t>
            </a:r>
          </a:p>
          <a:p>
            <a:pPr lvl="1">
              <a:defRPr/>
            </a:pPr>
            <a:r>
              <a:rPr lang="en-US" i="1" dirty="0"/>
              <a:t>network-layer</a:t>
            </a:r>
            <a:r>
              <a:rPr lang="en-US" dirty="0"/>
              <a:t> </a:t>
            </a:r>
            <a:r>
              <a:rPr lang="en-US" dirty="0" smtClean="0"/>
              <a:t>address for interface</a:t>
            </a:r>
            <a:endParaRPr lang="en-US" dirty="0"/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sed for layer 3 (network layer) forwarding</a:t>
            </a:r>
            <a:endParaRPr lang="en-US" dirty="0"/>
          </a:p>
          <a:p>
            <a:pPr>
              <a:defRPr/>
            </a:pPr>
            <a:r>
              <a:rPr lang="en-US" dirty="0"/>
              <a:t>MAC (or LAN or physical or Ethernet) address: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function: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used 'locally" to get </a:t>
            </a:r>
            <a:r>
              <a:rPr lang="en-US" i="1" dirty="0">
                <a:solidFill>
                  <a:srgbClr val="CC0000"/>
                </a:solidFill>
              </a:rPr>
              <a:t>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0003"/>
            <a:ext cx="5424932" cy="1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456040" y="5333097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(each 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numeral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i="0" dirty="0">
                <a:solidFill>
                  <a:srgbClr val="000099"/>
                </a:solidFill>
                <a:latin typeface="Arial" charset="0"/>
              </a:rPr>
              <a:t>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3640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6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109789" y="1309688"/>
            <a:ext cx="7829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each adapter on LAN has unique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LAN</a:t>
            </a: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 charset="0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3676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2824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4833938" y="2808289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5697539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4795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4973639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6523038" y="428942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4899026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2760663" y="4095751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8251825" y="3941764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953763"/>
            <a:ext cx="4837113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816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97522"/>
            <a:ext cx="3873375" cy="5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9" y="14795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</a:t>
            </a:r>
            <a:r>
              <a:rPr lang="en-US" sz="2000" dirty="0" err="1" smtClean="0"/>
              <a:t>whu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Stanford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limo: </a:t>
            </a:r>
            <a:r>
              <a:rPr lang="en-US" sz="2000" dirty="0" err="1" smtClean="0"/>
              <a:t>whu</a:t>
            </a:r>
            <a:r>
              <a:rPr lang="en-US" sz="2000" dirty="0" smtClean="0"/>
              <a:t> campus </a:t>
            </a:r>
            <a:r>
              <a:rPr lang="en-US" sz="2000" dirty="0"/>
              <a:t>to </a:t>
            </a:r>
            <a:r>
              <a:rPr lang="en-US" sz="2000" dirty="0" smtClean="0"/>
              <a:t>WUH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plane: </a:t>
            </a:r>
            <a:r>
              <a:rPr lang="en-US" sz="2000" dirty="0" smtClean="0"/>
              <a:t>WUH </a:t>
            </a:r>
            <a:r>
              <a:rPr lang="en-US" sz="2000" dirty="0"/>
              <a:t>to </a:t>
            </a:r>
            <a:r>
              <a:rPr lang="en-US" sz="2000" dirty="0" smtClean="0"/>
              <a:t>SFO</a:t>
            </a:r>
            <a:endParaRPr lang="en-US" sz="2000" dirty="0"/>
          </a:p>
          <a:p>
            <a:pPr lvl="1">
              <a:defRPr/>
            </a:pPr>
            <a:r>
              <a:rPr lang="en-US" sz="2000" dirty="0" err="1" smtClean="0"/>
              <a:t>caltrain</a:t>
            </a:r>
            <a:r>
              <a:rPr lang="en-US" sz="2000" dirty="0"/>
              <a:t>: </a:t>
            </a:r>
            <a:r>
              <a:rPr lang="en-US" sz="2000" dirty="0" smtClean="0"/>
              <a:t>SFO </a:t>
            </a:r>
            <a:r>
              <a:rPr lang="en-US" sz="2000" dirty="0"/>
              <a:t>to </a:t>
            </a:r>
            <a:r>
              <a:rPr lang="en-US" sz="2000" dirty="0" smtClean="0"/>
              <a:t>Palo Alto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12814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9301"/>
            <a:ext cx="4614664" cy="14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1196752"/>
            <a:ext cx="9313367" cy="5111972"/>
          </a:xfrm>
        </p:spPr>
        <p:txBody>
          <a:bodyPr/>
          <a:lstStyle/>
          <a:p>
            <a:pPr>
              <a:defRPr/>
            </a:pPr>
            <a:r>
              <a:rPr lang="en-US" dirty="0"/>
              <a:t>MAC address allocation administered by IEEE</a:t>
            </a:r>
          </a:p>
          <a:p>
            <a:pPr>
              <a:defRPr/>
            </a:pPr>
            <a:r>
              <a:rPr lang="en-US" dirty="0"/>
              <a:t>manufacturer buys portion of MAC address space (to assure uniqueness)</a:t>
            </a:r>
          </a:p>
          <a:p>
            <a:pPr>
              <a:defRPr/>
            </a:pPr>
            <a:r>
              <a:rPr lang="en-US" dirty="0"/>
              <a:t>analogy:</a:t>
            </a:r>
          </a:p>
          <a:p>
            <a:pPr lvl="1">
              <a:defRPr/>
            </a:pPr>
            <a:r>
              <a:rPr lang="en-US" dirty="0"/>
              <a:t>MAC address: like Social Security Number</a:t>
            </a:r>
          </a:p>
          <a:p>
            <a:pPr lvl="1">
              <a:defRPr/>
            </a:pPr>
            <a:r>
              <a:rPr lang="en-US" dirty="0"/>
              <a:t>IP address: like postal </a:t>
            </a:r>
            <a:r>
              <a:rPr lang="en-US" dirty="0" smtClean="0"/>
              <a:t>address, zip code</a:t>
            </a:r>
            <a:endParaRPr lang="en-US" dirty="0"/>
          </a:p>
          <a:p>
            <a:pPr>
              <a:defRPr/>
            </a:pPr>
            <a:r>
              <a:rPr lang="en-US" dirty="0"/>
              <a:t> MAC flat address 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portability </a:t>
            </a:r>
          </a:p>
          <a:p>
            <a:pPr lvl="1">
              <a:defRPr/>
            </a:pPr>
            <a:r>
              <a:rPr lang="en-US" dirty="0"/>
              <a:t>can move LAN card from one LAN to another</a:t>
            </a:r>
          </a:p>
          <a:p>
            <a:pPr>
              <a:defRPr/>
            </a:pPr>
            <a:r>
              <a:rPr lang="en-US" dirty="0"/>
              <a:t>IP hierarchical address </a:t>
            </a:r>
            <a:r>
              <a:rPr lang="en-US" i="1" dirty="0"/>
              <a:t>not</a:t>
            </a:r>
            <a:r>
              <a:rPr lang="en-US" dirty="0"/>
              <a:t> portable</a:t>
            </a:r>
          </a:p>
          <a:p>
            <a:pPr lvl="1">
              <a:defRPr/>
            </a:pPr>
            <a:r>
              <a:rPr lang="en-US" dirty="0"/>
              <a:t> address depends on IP subnet to which node is attached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02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2" y="984252"/>
            <a:ext cx="7452344" cy="10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2025650" y="241300"/>
            <a:ext cx="8191500" cy="901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10326" y="2119314"/>
            <a:ext cx="4222178" cy="3881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ARP table: </a:t>
            </a:r>
            <a:r>
              <a:rPr lang="en-US" sz="2400" dirty="0"/>
              <a:t>each IP node (host, router) on LAN has table</a:t>
            </a:r>
          </a:p>
          <a:p>
            <a:pPr lvl="1">
              <a:defRPr/>
            </a:pPr>
            <a:r>
              <a:rPr lang="en-US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/>
              <a:t>          </a:t>
            </a:r>
            <a:r>
              <a:rPr lang="en-US" sz="1800" dirty="0">
                <a:solidFill>
                  <a:srgbClr val="CC0000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dirty="0"/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1930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2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Question:</a:t>
              </a:r>
              <a:r>
                <a:rPr lang="en-US" sz="2200" i="0" dirty="0">
                  <a:latin typeface="Comic Sans MS" panose="030F0702030302020204" pitchFamily="66" charset="0"/>
                </a:rPr>
                <a:t>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how to determine</a:t>
              </a:r>
            </a:p>
            <a:p>
              <a:pPr>
                <a:defRPr/>
              </a:pPr>
              <a:r>
                <a:rPr lang="en-US" sz="2200" i="0" smtClean="0">
                  <a:solidFill>
                    <a:srgbClr val="000099"/>
                  </a:solidFill>
                  <a:latin typeface="Comic Sans MS" panose="030F0702030302020204" pitchFamily="66" charset="0"/>
                </a:rPr>
                <a:t>interface's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FFFFFF"/>
                </a:solidFill>
                <a:latin typeface="Arial" charset="0"/>
              </a:rPr>
              <a:t>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23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716472"/>
            <a:ext cx="3810000" cy="46482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defRPr/>
            </a:pPr>
            <a:r>
              <a:rPr lang="en-US" sz="2400" dirty="0"/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 smtClean="0"/>
              <a:t>B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not in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ARP table.</a:t>
            </a:r>
          </a:p>
          <a:p>
            <a:pPr marL="231775" indent="-231775"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C0000"/>
                </a:solidFill>
              </a:rPr>
              <a:t>broadcasts</a:t>
            </a:r>
            <a:r>
              <a:rPr lang="en-US" sz="2400" dirty="0"/>
              <a:t> ARP query packet, containing </a:t>
            </a:r>
            <a:r>
              <a:rPr lang="en-US" sz="2400" dirty="0" smtClean="0"/>
              <a:t>B's </a:t>
            </a:r>
            <a:r>
              <a:rPr lang="en-US" sz="2400" dirty="0"/>
              <a:t>IP address </a:t>
            </a:r>
          </a:p>
          <a:p>
            <a:pPr marL="681038" lvl="1" indent="-223838">
              <a:defRPr/>
            </a:pPr>
            <a:r>
              <a:rPr lang="en-US" sz="2000" dirty="0"/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/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/>
              <a:t>B receives ARP packet, replies to A with its (</a:t>
            </a:r>
            <a:r>
              <a:rPr lang="en-US" sz="2400" dirty="0" smtClean="0"/>
              <a:t>B's</a:t>
            </a:r>
            <a:r>
              <a:rPr lang="en-US" sz="2400" dirty="0"/>
              <a:t>) MAC address</a:t>
            </a:r>
          </a:p>
          <a:p>
            <a:pPr marL="681038" lvl="1" indent="-223838">
              <a:defRPr/>
            </a:pPr>
            <a:r>
              <a:rPr lang="en-US" sz="2000" dirty="0"/>
              <a:t>frame sent to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(unicast)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2024" y="1721008"/>
            <a:ext cx="3810000" cy="4648200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dirty="0"/>
              <a:t>A caches (saves) IP-to-MAC address pair in its ARP table until information becomes old (times out)</a:t>
            </a:r>
            <a:r>
              <a:rPr lang="en-US" sz="2000" dirty="0"/>
              <a:t> </a:t>
            </a:r>
          </a:p>
          <a:p>
            <a:pPr marL="681038" lvl="1" indent="-223838">
              <a:defRPr/>
            </a:pPr>
            <a:r>
              <a:rPr lang="en-US" sz="2000" dirty="0"/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/>
              <a:t>ARP is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plug-and-play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:</a:t>
            </a:r>
            <a:endParaRPr lang="en-US" sz="2400" dirty="0"/>
          </a:p>
          <a:p>
            <a:pPr marL="681038" lvl="1" indent="-223838">
              <a:defRPr/>
            </a:pPr>
            <a:r>
              <a:rPr lang="en-US" sz="2000" dirty="0"/>
              <a:t>nodes create their ARP tables </a:t>
            </a:r>
            <a:r>
              <a:rPr lang="en-US" sz="2000" i="1" dirty="0"/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68714"/>
            <a:ext cx="504671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0025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6425" y="1057275"/>
            <a:ext cx="8675688" cy="2446020"/>
          </a:xfrm>
        </p:spPr>
        <p:txBody>
          <a:bodyPr>
            <a:normAutofit/>
          </a:bodyPr>
          <a:lstStyle/>
          <a:p>
            <a:pPr marL="111125" indent="-111125">
              <a:buNone/>
              <a:defRPr/>
            </a:pPr>
            <a:r>
              <a:rPr lang="en-US" sz="2400" dirty="0"/>
              <a:t>walkthrough</a:t>
            </a:r>
            <a:r>
              <a:rPr lang="en-US" sz="2400" dirty="0">
                <a:solidFill>
                  <a:srgbClr val="CC0000"/>
                </a:solidFill>
              </a:rPr>
              <a:t>: send datagram from A to B via R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focus </a:t>
            </a:r>
            <a:r>
              <a:rPr lang="en-US" dirty="0"/>
              <a:t>on addressing </a:t>
            </a:r>
            <a:r>
              <a:rPr lang="en-US" dirty="0" smtClean="0"/>
              <a:t>– </a:t>
            </a:r>
            <a:r>
              <a:rPr lang="en-US" dirty="0"/>
              <a:t>at </a:t>
            </a:r>
            <a:r>
              <a:rPr lang="en-US" dirty="0" smtClean="0"/>
              <a:t>IP </a:t>
            </a:r>
            <a:r>
              <a:rPr lang="en-US" dirty="0"/>
              <a:t>(datagram) and MAC layer (frame)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B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IP address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IP address of first hop router, R (how?</a:t>
            </a:r>
            <a:r>
              <a:rPr lang="en-US" dirty="0" smtClean="0"/>
              <a:t>)</a:t>
            </a:r>
            <a:endParaRPr lang="en-US" dirty="0"/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R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MAC address (how?)</a:t>
            </a:r>
            <a:endParaRPr lang="en-US" sz="2200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0903" y="0"/>
            <a:ext cx="835908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207568" y="3789040"/>
            <a:ext cx="8235952" cy="2349500"/>
            <a:chOff x="709613" y="3962400"/>
            <a:chExt cx="823595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867878"/>
            <a:ext cx="8226425" cy="1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4553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3911601" y="3086101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1919536" y="-111441"/>
            <a:ext cx="833536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   IP </a:t>
              </a:r>
              <a:r>
                <a:rPr lang="en-US" sz="1200" i="0" dirty="0" err="1" smtClean="0">
                  <a:solidFill>
                    <a:srgbClr val="000099"/>
                  </a:solidFill>
                  <a:latin typeface="Arial" charset="0"/>
                </a:rPr>
                <a:t>dest</a:t>
              </a: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222.222.222.222</a:t>
              </a:r>
              <a:endParaRPr lang="en-US" sz="1200" i="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3551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2230438" y="1084262"/>
            <a:ext cx="7772400" cy="35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IP datagram with IP source A, destination B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link-layer frame with 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R's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MAC address as destination address, frame contains A-to-B IP datagram</a:t>
            </a: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: 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33" y="804865"/>
            <a:ext cx="8341169" cy="11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2473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8707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4191001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846096"/>
            <a:ext cx="8280722" cy="9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534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7234239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399" y="0"/>
            <a:ext cx="843121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</a:t>
              </a:r>
              <a:r>
                <a:rPr lang="en-US" sz="1200" i="0" dirty="0">
                  <a:latin typeface="Arial" charset="0"/>
                </a:rPr>
                <a:t>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</a:t>
              </a: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6864350" y="2952751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2230438" y="1084263"/>
            <a:ext cx="7772400" cy="3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90"/>
            <a:ext cx="8189563" cy="13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481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57510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2230438" y="1084263"/>
            <a:ext cx="7785100" cy="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src:</a:t>
                </a:r>
                <a:r>
                  <a:rPr lang="en-US" sz="1200" i="0" dirty="0">
                    <a:latin typeface="Arial" charset="0"/>
                  </a:rPr>
                  <a:t>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   </a:t>
                </a: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dest: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MAC src: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  MAC dest</a:t>
                </a:r>
                <a:r>
                  <a:rPr lang="en-US" sz="1200" i="0" dirty="0">
                    <a:latin typeface="Arial" charset="0"/>
                  </a:rPr>
                  <a:t>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871540"/>
            <a:ext cx="8302625" cy="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78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2552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5730195" y="421821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dirty="0"/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3871232" y="4273777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3568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3691846" y="5197702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690382" y="4791302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3607707" y="554853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3482295" y="4326164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5360307" y="4857977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6441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2224995" y="399278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6550933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8449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8975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8379732" y="5150077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8714695" y="5491389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7709808" y="4276952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9813245" y="391023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5263471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41307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2230438" y="1084263"/>
            <a:ext cx="7766957" cy="2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dest, frame contains A-to-B IP datagram</a:t>
            </a: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8225746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7855857" y="2541814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 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41" y="857253"/>
            <a:ext cx="8295004" cy="10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845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052736"/>
            <a:ext cx="3799333" cy="8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419225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MAC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addresses used in frame headers to identify source, </a:t>
            </a:r>
            <a:r>
              <a:rPr lang="en-US" dirty="0" smtClean="0"/>
              <a:t>destination  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7683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2189" y="1276350"/>
            <a:ext cx="7519987" cy="213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altLang="ja-JP" sz="2400" dirty="0" smtClean="0"/>
              <a:t>"</a:t>
            </a:r>
            <a:r>
              <a:rPr lang="en-US" sz="2400" dirty="0" smtClean="0"/>
              <a:t>dominant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wired LAN technology: </a:t>
            </a:r>
          </a:p>
          <a:p>
            <a:pPr>
              <a:defRPr/>
            </a:pPr>
            <a:r>
              <a:rPr lang="en-US" sz="2400" dirty="0"/>
              <a:t>single chip, multiple speeds (e.g., Broadcom  BCM5761)</a:t>
            </a:r>
          </a:p>
          <a:p>
            <a:pPr>
              <a:defRPr/>
            </a:pPr>
            <a:r>
              <a:rPr lang="en-US" sz="2400" dirty="0"/>
              <a:t>first widely used LAN technology</a:t>
            </a:r>
          </a:p>
          <a:p>
            <a:pPr>
              <a:defRPr/>
            </a:pPr>
            <a:r>
              <a:rPr lang="en-US" sz="2400" dirty="0"/>
              <a:t>simpler, cheap</a:t>
            </a:r>
          </a:p>
          <a:p>
            <a:pPr>
              <a:defRPr/>
            </a:pPr>
            <a:r>
              <a:rPr lang="en-US" sz="2400" dirty="0"/>
              <a:t>kept up with speed race: 10 Mbps – 10 Gbps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Metcalfe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'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s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5" y="877889"/>
            <a:ext cx="1782662" cy="17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148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38" y="888206"/>
            <a:ext cx="7013426" cy="1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2001" y="1103313"/>
            <a:ext cx="8297863" cy="2449512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i="1" dirty="0" smtClean="0">
                <a:solidFill>
                  <a:srgbClr val="CC0000"/>
                </a:solidFill>
              </a:rPr>
              <a:t>us: </a:t>
            </a:r>
            <a:r>
              <a:rPr lang="en-US" dirty="0" smtClean="0"/>
              <a:t>popular </a:t>
            </a:r>
            <a:r>
              <a:rPr lang="en-US" dirty="0"/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tar: </a:t>
            </a:r>
            <a:r>
              <a:rPr lang="en-US" dirty="0" smtClean="0"/>
              <a:t>prevails today</a:t>
            </a:r>
            <a:endParaRPr lang="en-US" dirty="0"/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</a:t>
            </a:r>
            <a:r>
              <a:rPr lang="en-US" i="1" dirty="0">
                <a:solidFill>
                  <a:srgbClr val="CC0000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 smtClean="0"/>
              <a:t>"</a:t>
            </a:r>
            <a:r>
              <a:rPr lang="en-US" dirty="0" smtClean="0"/>
              <a:t>spoke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840539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8080375" y="451802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8270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8080375" y="5251451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6988176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7358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3684589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3656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3438526" y="5434014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4156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3838576" y="532447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6513514" y="5691189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3281364" y="3962401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5943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8021639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7640639" y="3784601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7467601" y="5926139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4962526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7130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463" y="1609725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sending </a:t>
            </a:r>
            <a:r>
              <a:rPr lang="en-US" dirty="0"/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preamble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</a:p>
          <a:p>
            <a:pPr>
              <a:defRPr/>
            </a:pPr>
            <a:r>
              <a:rPr lang="en-US" dirty="0"/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/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2" y="881065"/>
            <a:ext cx="5276228" cy="8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3040063" y="2373314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76" y="1314451"/>
            <a:ext cx="8272463" cy="3789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addresses: </a:t>
            </a:r>
            <a:r>
              <a:rPr lang="en-US" dirty="0"/>
              <a:t>6 </a:t>
            </a:r>
            <a:r>
              <a:rPr lang="en-US" dirty="0" smtClean="0"/>
              <a:t>byte source, destination MAC addresses</a:t>
            </a:r>
            <a:endParaRPr lang="en-US" dirty="0"/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type: </a:t>
            </a:r>
            <a:r>
              <a:rPr lang="en-US" dirty="0"/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CRC: </a:t>
            </a:r>
            <a:r>
              <a:rPr lang="en-US" dirty="0" smtClean="0"/>
              <a:t>cyclic redundancy check </a:t>
            </a:r>
            <a:r>
              <a:rPr lang="en-US" dirty="0"/>
              <a:t>at </a:t>
            </a:r>
            <a:r>
              <a:rPr lang="en-US" dirty="0" smtClean="0"/>
              <a:t>receiver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error detected: frame </a:t>
            </a:r>
            <a:r>
              <a:rPr lang="en-US" dirty="0"/>
              <a:t>is </a:t>
            </a:r>
            <a:r>
              <a:rPr lang="en-US" dirty="0" smtClean="0"/>
              <a:t>dropped</a:t>
            </a:r>
            <a:endParaRPr lang="en-US" dirty="0"/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12" y="1063598"/>
            <a:ext cx="7498072" cy="1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2936876" y="5040314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0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247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connectionless: </a:t>
            </a:r>
            <a:r>
              <a:rPr lang="en-US" dirty="0" smtClean="0"/>
              <a:t>no </a:t>
            </a:r>
            <a:r>
              <a:rPr lang="en-US" dirty="0"/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unreliable: </a:t>
            </a:r>
            <a:r>
              <a:rPr lang="en-US" dirty="0"/>
              <a:t>receiving </a:t>
            </a:r>
            <a:r>
              <a:rPr lang="en-US"/>
              <a:t>NIC </a:t>
            </a:r>
            <a:r>
              <a:rPr lang="en-US" smtClean="0"/>
              <a:t>doesn't </a:t>
            </a:r>
            <a:r>
              <a:rPr lang="en-US" dirty="0"/>
              <a:t>send acks or nacks to sending NIC</a:t>
            </a:r>
          </a:p>
          <a:p>
            <a:pPr lvl="1">
              <a:defRPr/>
            </a:pPr>
            <a:r>
              <a:rPr lang="en-US" sz="2800" dirty="0"/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smtClean="0"/>
              <a:t>Ethernet</a:t>
            </a:r>
            <a:r>
              <a:rPr lang="en-US" altLang="ja-JP" smtClean="0"/>
              <a:t>'</a:t>
            </a:r>
            <a:r>
              <a:rPr lang="en-US" smtClean="0"/>
              <a:t>s </a:t>
            </a:r>
            <a:r>
              <a:rPr lang="en-US" dirty="0" smtClean="0"/>
              <a:t>MAC protocol: unslotted </a:t>
            </a:r>
            <a:r>
              <a:rPr lang="en-US" i="1" dirty="0" smtClean="0">
                <a:solidFill>
                  <a:srgbClr val="CC0000"/>
                </a:solidFill>
              </a:rPr>
              <a:t>CSMA/CD with binary backoff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091183"/>
            <a:ext cx="8204968" cy="1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13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95250"/>
            <a:ext cx="996421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3" y="1292226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many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speeds: 2 Mbps, 10 Mbps, 100 Mbps, 1Gbps, </a:t>
            </a:r>
            <a:r>
              <a:rPr lang="en-US" dirty="0" smtClean="0"/>
              <a:t>10 Gbps, 40 Gbps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5768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5922963" y="4794251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5934076" y="5154614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8605838" y="4789489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7265988" y="4787901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7248526" y="5148264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8612188" y="5143501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08052"/>
            <a:ext cx="9964215" cy="1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9779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</a:rPr>
              <a:t>active</a:t>
            </a:r>
            <a:r>
              <a:rPr lang="en-US" dirty="0">
                <a:solidFill>
                  <a:srgbClr val="CC0000"/>
                </a:solidFill>
              </a:rPr>
              <a:t> role</a:t>
            </a:r>
          </a:p>
          <a:p>
            <a:pPr lvl="1">
              <a:defRPr/>
            </a:pPr>
            <a:r>
              <a:rPr lang="en-US" sz="2800" dirty="0"/>
              <a:t>store, forward Ethernet frames</a:t>
            </a:r>
          </a:p>
          <a:p>
            <a:pPr lvl="1">
              <a:defRPr/>
            </a:pPr>
            <a:r>
              <a:rPr lang="en-US" sz="2800" dirty="0"/>
              <a:t>examine </a:t>
            </a:r>
            <a:r>
              <a:rPr lang="en-US" sz="2800"/>
              <a:t>incoming </a:t>
            </a:r>
            <a:r>
              <a:rPr lang="en-US" sz="2800" smtClean="0"/>
              <a:t>frame</a:t>
            </a:r>
            <a:r>
              <a:rPr lang="en-US" altLang="ja-JP" sz="2800" smtClean="0"/>
              <a:t>'</a:t>
            </a:r>
            <a:r>
              <a:rPr lang="en-US" sz="2800" smtClean="0"/>
              <a:t>s </a:t>
            </a:r>
            <a:r>
              <a:rPr lang="en-US" sz="2800" dirty="0"/>
              <a:t>MAC address, </a:t>
            </a:r>
            <a:r>
              <a:rPr lang="en-US" sz="2800" dirty="0">
                <a:solidFill>
                  <a:srgbClr val="CC0000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transparent</a:t>
            </a:r>
          </a:p>
          <a:p>
            <a:pPr lvl="1">
              <a:defRPr/>
            </a:pPr>
            <a:r>
              <a:rPr lang="en-US" sz="2800" dirty="0"/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plug-and-play, self-learning</a:t>
            </a:r>
          </a:p>
          <a:p>
            <a:pPr lvl="1"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7" y="793750"/>
            <a:ext cx="3220094" cy="1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084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917961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Switch: </a:t>
            </a:r>
            <a:r>
              <a:rPr lang="en-US" sz="3600" i="1" dirty="0"/>
              <a:t>multiple</a:t>
            </a:r>
            <a:r>
              <a:rPr lang="en-US" sz="3600" dirty="0"/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Ethernet protocol used on </a:t>
            </a:r>
            <a:r>
              <a:rPr lang="en-US" sz="2400" i="1" dirty="0"/>
              <a:t>each</a:t>
            </a:r>
            <a:r>
              <a:rPr lang="en-US" sz="2400" dirty="0"/>
              <a:t> incoming link, but no collisions; full duplex</a:t>
            </a:r>
          </a:p>
          <a:p>
            <a:pPr lvl="1">
              <a:defRPr/>
            </a:pPr>
            <a:r>
              <a:rPr lang="en-US" dirty="0"/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switching: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A-to-A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B-to-B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641208" cy="18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74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9" y="1398588"/>
            <a:ext cx="5385853" cy="1308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u="sng" dirty="0" smtClean="0">
                <a:solidFill>
                  <a:srgbClr val="CC0000"/>
                </a:solidFill>
              </a:rPr>
              <a:t>Q: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how does switch know A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4, B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5?</a:t>
            </a:r>
            <a:endParaRPr lang="en-US" sz="2400" dirty="0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599450" y="2561433"/>
            <a:ext cx="5073828" cy="24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each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entry: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(MAC address of host, interface to reach host, time stamp)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looks like a routing table!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92981"/>
            <a:ext cx="5404370" cy="12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535786" y="4643758"/>
            <a:ext cx="5740563" cy="180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how are entries created, maintained in switch table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? 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something like a routing protocol?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731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00708"/>
            <a:ext cx="5247431" cy="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56368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flow control:</a:t>
            </a: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lvl="1">
              <a:defRPr/>
            </a:pPr>
            <a:r>
              <a:rPr lang="en-US" sz="2000" dirty="0"/>
              <a:t>pacing between adjacent sending and receiving nodes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detection</a:t>
            </a:r>
            <a:r>
              <a:rPr lang="en-US" dirty="0">
                <a:solidFill>
                  <a:srgbClr val="CC0000"/>
                </a:solidFill>
              </a:rPr>
              <a:t>: </a:t>
            </a:r>
          </a:p>
          <a:p>
            <a:pPr lvl="1">
              <a:defRPr/>
            </a:pPr>
            <a:r>
              <a:rPr lang="en-US" sz="2000" dirty="0"/>
              <a:t>errors caused by signal attenuation, noise. </a:t>
            </a:r>
          </a:p>
          <a:p>
            <a:pPr lvl="1">
              <a:defRPr/>
            </a:pPr>
            <a:r>
              <a:rPr lang="en-US" sz="2000" dirty="0"/>
              <a:t>receiver detects presence of errors: </a:t>
            </a:r>
          </a:p>
          <a:p>
            <a:pPr lvl="2">
              <a:defRPr/>
            </a:pPr>
            <a:r>
              <a:rPr lang="en-US" dirty="0"/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correction: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sz="2000" dirty="0"/>
              <a:t>receiver identifies </a:t>
            </a:r>
            <a:r>
              <a:rPr lang="en-US" sz="2000" i="1" dirty="0">
                <a:solidFill>
                  <a:srgbClr val="CC0000"/>
                </a:solidFill>
              </a:rPr>
              <a:t>and corrects</a:t>
            </a:r>
            <a:r>
              <a:rPr lang="en-US" sz="2000" dirty="0"/>
              <a:t> bit error(s) without resorting to retransmission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half-duplex and full-duplex</a:t>
            </a:r>
            <a:endParaRPr lang="en-US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with half duplex, nodes at both ends of link can transmit, but not at same time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 (more)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4045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>
            <a:normAutofit fontScale="92500"/>
          </a:bodyPr>
          <a:lstStyle/>
          <a:p>
            <a:pPr marL="231775" indent="-231775">
              <a:defRPr/>
            </a:pPr>
            <a:r>
              <a:rPr lang="en-US" sz="2400" dirty="0"/>
              <a:t>switch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CC0000"/>
                </a:solidFill>
              </a:rPr>
              <a:t>learns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/>
              <a:t>when frame received, switch </a:t>
            </a:r>
            <a:r>
              <a:rPr lang="en-US" altLang="ja-JP" dirty="0" smtClean="0"/>
              <a:t>"</a:t>
            </a:r>
            <a:r>
              <a:rPr lang="en-US" dirty="0" smtClean="0"/>
              <a:t>learns</a:t>
            </a:r>
            <a:r>
              <a:rPr lang="en-US" altLang="ja-JP" dirty="0" smtClean="0"/>
              <a:t>"</a:t>
            </a:r>
            <a:r>
              <a:rPr lang="en-US" dirty="0" smtClean="0"/>
              <a:t>  </a:t>
            </a:r>
            <a:r>
              <a:rPr lang="en-US" dirty="0"/>
              <a:t>location of sender: incoming LAN segment</a:t>
            </a:r>
          </a:p>
          <a:p>
            <a:pPr marL="681038" lvl="1" indent="-223838">
              <a:defRPr/>
            </a:pPr>
            <a:r>
              <a:rPr lang="en-US" dirty="0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4416425" cy="13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2066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859891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556792"/>
            <a:ext cx="8579744" cy="4219226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when  </a:t>
            </a:r>
            <a:r>
              <a:rPr lang="en-US" dirty="0"/>
              <a:t>frame </a:t>
            </a:r>
            <a:r>
              <a:rPr lang="en-US" dirty="0" smtClean="0"/>
              <a:t>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1. record </a:t>
            </a:r>
            <a:r>
              <a:rPr lang="en-US" sz="2000" dirty="0" smtClean="0"/>
              <a:t>incoming link, MAC address of sending </a:t>
            </a:r>
            <a:r>
              <a:rPr lang="en-US" sz="2000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2. index switch table using MAC </a:t>
            </a:r>
            <a:r>
              <a:rPr lang="en-US" sz="2000" dirty="0" smtClean="0"/>
              <a:t>destination </a:t>
            </a:r>
            <a:r>
              <a:rPr lang="en-US" sz="2000" dirty="0"/>
              <a:t>address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</a:rPr>
              <a:t>3. 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entry found for destination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99"/>
                </a:solidFill>
              </a:rPr>
              <a:t>    </a:t>
            </a:r>
            <a:r>
              <a:rPr lang="en-US" sz="2000" b="1" dirty="0" smtClean="0">
                <a:solidFill>
                  <a:srgbClr val="000099"/>
                </a:solidFill>
              </a:rPr>
              <a:t>   </a:t>
            </a:r>
            <a:r>
              <a:rPr lang="en-US" sz="2000" dirty="0">
                <a:solidFill>
                  <a:srgbClr val="000099"/>
                </a:solidFill>
              </a:rPr>
              <a:t>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on segment from which frame arrived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0099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drop </a:t>
            </a:r>
            <a:r>
              <a:rPr lang="en-US" sz="2000" dirty="0" smtClean="0"/>
              <a:t>frame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forward </a:t>
            </a:r>
            <a:r>
              <a:rPr lang="en-US" sz="2000" dirty="0" smtClean="0"/>
              <a:t>frame </a:t>
            </a:r>
            <a:r>
              <a:rPr lang="en-US" sz="2000" dirty="0"/>
              <a:t>on interface </a:t>
            </a:r>
            <a:r>
              <a:rPr lang="en-US" sz="2000" dirty="0" smtClean="0"/>
              <a:t>indicated by entry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</a:t>
            </a: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rgbClr val="000099"/>
                </a:solidFill>
              </a:rPr>
              <a:t>}</a:t>
            </a:r>
            <a:r>
              <a:rPr lang="en-US" sz="2000" b="1" dirty="0">
                <a:solidFill>
                  <a:schemeClr val="accent2"/>
                </a:solidFill>
              </a:rPr>
              <a:t>   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interface */</a:t>
            </a:r>
            <a:endParaRPr lang="en-US" sz="2000" dirty="0"/>
          </a:p>
          <a:p>
            <a:pPr lvl="3">
              <a:buFontTx/>
              <a:buNone/>
              <a:defRPr/>
            </a:pPr>
            <a:r>
              <a:rPr lang="en-US" sz="2000" dirty="0"/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841375"/>
            <a:ext cx="7915919" cy="1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099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76" y="97219"/>
            <a:ext cx="75088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950104" y="15635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frame </a:t>
            </a:r>
            <a:r>
              <a:rPr lang="en-US" dirty="0" smtClean="0"/>
              <a:t>destination, A', location unknown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5009379" y="1914445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983432" y="2484437"/>
            <a:ext cx="416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destination A location known:</a:t>
            </a: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1311105" y="2853084"/>
            <a:ext cx="424065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8" y="937789"/>
            <a:ext cx="7214303" cy="15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1493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self-learning switches </a:t>
            </a:r>
            <a:r>
              <a:rPr lang="en-US" dirty="0"/>
              <a:t>can be connected </a:t>
            </a:r>
            <a:r>
              <a:rPr lang="en-US" dirty="0" smtClean="0"/>
              <a:t>together:</a:t>
            </a:r>
            <a:endParaRPr lang="en-US" dirty="0"/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self learning! (works exactly the same as in single-switch case!)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830934"/>
            <a:ext cx="4952947" cy="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6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18115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Self-learning multi-switch example</a:t>
            </a:r>
            <a:endParaRPr lang="en-US" dirty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163" y="1143000"/>
            <a:ext cx="7772400" cy="67539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Suppose C sends frame to I, I responds to C</a:t>
            </a:r>
            <a:endParaRPr lang="en-US" dirty="0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238374" y="5301207"/>
            <a:ext cx="8754170" cy="120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show switch tables and </a:t>
            </a:r>
            <a:r>
              <a:rPr lang="en-US" sz="28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packet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forwarding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in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1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2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3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S</a:t>
            </a:r>
            <a:r>
              <a:rPr lang="en-US" sz="2400" baseline="-25000" dirty="0" smtClean="0">
                <a:solidFill>
                  <a:srgbClr val="000099"/>
                </a:solidFill>
                <a:latin typeface="Gill Sans MT" charset="0"/>
              </a:rPr>
              <a:t>4 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 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24" y="838202"/>
            <a:ext cx="7993951" cy="1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2135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3703638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3675064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5915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6108700" y="3309939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6211888" y="2692401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6005514" y="2370139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4911726" y="2524126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3519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4516512" y="2608264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2989264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3376613" y="4802189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3795714" y="4830764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4014789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4246563" y="5256214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4651376" y="52673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4549776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7208839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7596188" y="5070476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8015289" y="5099051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6183314" y="5068889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5719763" y="502285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6138864" y="50514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8043864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820457"/>
            <a:ext cx="4325676" cy="1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2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</a:t>
            </a:r>
            <a:r>
              <a:rPr lang="en-US" sz="2400" i="1" dirty="0"/>
              <a:t>: </a:t>
            </a:r>
            <a:r>
              <a:rPr lang="en-US" sz="2400" dirty="0"/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switches: </a:t>
            </a:r>
            <a:r>
              <a:rPr lang="en-US" sz="2400" dirty="0"/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95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2717802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2849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4141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4252914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4313239" y="2132014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4194176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3562351" y="2024064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2759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2452689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2676526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2917826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2190188" y="3337114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2424730" y="3632281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2729634" y="3651959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3044826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3178175" y="3787776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3413126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3352801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2963165" y="3892843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3227024" y="3936949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3365501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3633789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3472687" y="3587499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4887914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5111751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5353051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4710503" y="3516928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4860124" y="3805311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5165029" y="3824988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4297363" y="3667126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4029076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4270376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4379920" y="3771382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3777390" y="3774776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4082294" y="3794454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6" y="3508376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5370514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1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5465687" y="3547463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4573941" y="1757678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4922721" y="2086773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2413" y="1365251"/>
            <a:ext cx="3911600" cy="3895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</a:rPr>
              <a:t>consider</a:t>
            </a:r>
            <a:r>
              <a:rPr lang="en-US" i="1" dirty="0" smtClean="0"/>
              <a:t>:</a:t>
            </a:r>
            <a:endParaRPr lang="en-US" i="1" dirty="0"/>
          </a:p>
          <a:p>
            <a:pPr marL="231775" indent="-231775">
              <a:defRPr/>
            </a:pPr>
            <a:r>
              <a:rPr lang="en-US" sz="2400" dirty="0"/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/>
              <a:t>single broadcast domain:</a:t>
            </a:r>
          </a:p>
          <a:p>
            <a:pPr marL="681038" lvl="1" indent="-223838">
              <a:defRPr/>
            </a:pPr>
            <a:r>
              <a:rPr lang="en-US" dirty="0"/>
              <a:t>all layer-2 broadcast traffic (ARP, </a:t>
            </a:r>
            <a:r>
              <a:rPr lang="en-US" dirty="0" smtClean="0"/>
              <a:t>DHCP, unknown location of destination MAC address) must cross </a:t>
            </a:r>
            <a:r>
              <a:rPr lang="en-US" dirty="0"/>
              <a:t>entire LAN </a:t>
            </a:r>
            <a:endParaRPr lang="en-US" dirty="0" smtClean="0"/>
          </a:p>
          <a:p>
            <a:pPr marL="681038" lvl="1" indent="-223838">
              <a:defRPr/>
            </a:pPr>
            <a:r>
              <a:rPr lang="en-US" dirty="0" smtClean="0"/>
              <a:t>security</a:t>
            </a:r>
            <a:r>
              <a:rPr lang="en-US" dirty="0"/>
              <a:t>/privacy, efficiency </a:t>
            </a:r>
            <a:r>
              <a:rPr lang="en-US" dirty="0" smtClean="0"/>
              <a:t>issues</a:t>
            </a:r>
            <a:endParaRPr lang="en-US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1870076" y="3976689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3533776" y="4227514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5024439" y="4068764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2" y="906464"/>
            <a:ext cx="3678238" cy="1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3144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151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9067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6994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3" y="260351"/>
            <a:ext cx="1896540" cy="720724"/>
          </a:xfrm>
        </p:spPr>
        <p:txBody>
          <a:bodyPr/>
          <a:lstStyle/>
          <a:p>
            <a:pPr>
              <a:defRPr/>
            </a:pPr>
            <a:r>
              <a:rPr lang="en-US" dirty="0"/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896" y="363240"/>
            <a:ext cx="5441148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port-based VLAN: </a:t>
            </a:r>
            <a:r>
              <a:rPr lang="en-US" sz="2400" dirty="0"/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</a:rPr>
              <a:t>single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physical switch ……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2142211" y="2265363"/>
            <a:ext cx="30076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switch(es) supporting VLAN capabilities can be configured to define multiple </a:t>
            </a:r>
            <a:r>
              <a:rPr lang="en-US" sz="2000" b="1" u="sng" dirty="0">
                <a:solidFill>
                  <a:srgbClr val="FF0000"/>
                </a:solidFill>
                <a:latin typeface="Comic Sans MS" panose="030F0702030302020204" pitchFamily="66" charset="0"/>
                <a:cs typeface="Arial" charset="0"/>
              </a:rPr>
              <a:t>virtual</a:t>
            </a: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 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2006601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2166939" y="1543051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6986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9058276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8167689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7272338" y="188436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6986589" y="187642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6988175" y="209232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6904038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8167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6958014" y="161766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9361489" y="162083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7359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7832726" y="166528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8767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7567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7277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6986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7848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8472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9063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7785100" y="20447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8104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8980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8085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6913563" y="203517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7780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6226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6611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7331076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9051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8339138" y="221456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8329614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9185275" y="195738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6216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8378826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8975725" y="182562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7102476" y="2190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7394576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7981951" y="21923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831373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8301038" y="19748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9175751" y="19716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6765925" y="25558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5689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6218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6938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7954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8462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9326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3695701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… operates as </a:t>
              </a:r>
              <a:r>
                <a:rPr 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multiple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" y="828675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6647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>
            <a:normAutofit fontScale="85000" lnSpcReduction="10000"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frames to/from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 can </a:t>
            </a:r>
            <a:r>
              <a:rPr lang="en-US" sz="2400" i="1" dirty="0"/>
              <a:t>only</a:t>
            </a:r>
            <a:r>
              <a:rPr lang="en-US" sz="2400" dirty="0"/>
              <a:t> reach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</a:t>
            </a:r>
          </a:p>
          <a:p>
            <a:pPr marL="681038" lvl="1" indent="-223838">
              <a:defRPr/>
            </a:pPr>
            <a:r>
              <a:rPr lang="en-US" sz="2000" dirty="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ports can be dynamically assigned among VLANs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31775" indent="-231775" fontAlgn="base">
                <a:lnSpc>
                  <a:spcPct val="9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v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forwarding between VLANS: 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done via routing (just as with separate switches)</a:t>
              </a: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  <a:p>
              <a:pPr marL="681038" lvl="1" indent="-223838" fontAlgn="base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 practice vendors sell combined switches plus routers</a:t>
              </a:r>
              <a:endParaRPr lang="en-US" sz="17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17945"/>
            <a:ext cx="3696740" cy="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8224820" y="1533220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051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7" y="958279"/>
            <a:ext cx="8560915" cy="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00013"/>
            <a:ext cx="872432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88" y="1524795"/>
            <a:ext cx="4130651" cy="4659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in each and 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adaptor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</a:t>
            </a:r>
            <a:r>
              <a:rPr lang="en-US" dirty="0" smtClean="0"/>
              <a:t>card; Ethernet chipset</a:t>
            </a:r>
            <a:endParaRPr lang="en-US" dirty="0"/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attaches into </a:t>
            </a:r>
            <a:r>
              <a:rPr lang="en-US" sz="2400" dirty="0" smtClean="0"/>
              <a:t>host's </a:t>
            </a:r>
            <a:r>
              <a:rPr lang="en-US" sz="2400" dirty="0"/>
              <a:t>system buses</a:t>
            </a:r>
          </a:p>
          <a:p>
            <a:pPr>
              <a:defRPr/>
            </a:pPr>
            <a:r>
              <a:rPr lang="en-US" sz="2400" dirty="0"/>
              <a:t>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29504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trunk port: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/>
              <a:t>frames forwarded within VLAN between </a:t>
            </a:r>
            <a:r>
              <a:rPr lang="en-US" sz="2000"/>
              <a:t>switches </a:t>
            </a:r>
            <a:r>
              <a:rPr lang="en-US" sz="2000" smtClean="0"/>
              <a:t>can</a:t>
            </a:r>
            <a:r>
              <a:rPr lang="en-US" altLang="ja-JP" sz="2000" smtClean="0"/>
              <a:t>'</a:t>
            </a:r>
            <a:r>
              <a:rPr lang="en-US" sz="2000" smtClean="0"/>
              <a:t>t </a:t>
            </a:r>
            <a:r>
              <a:rPr lang="en-US" sz="2000" dirty="0"/>
              <a:t>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/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" y="967297"/>
            <a:ext cx="8620919" cy="5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6485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4908551" y="1428751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5083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2524125" y="2200276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4948238" y="2171701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4981575" y="2176464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7691439" y="2185989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5124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5000625" y="405480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5338764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5487989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8086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8291514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7629525" y="4172489"/>
            <a:ext cx="124906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8624889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8628064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58" y="1091408"/>
            <a:ext cx="6762827" cy="11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2489201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3482975" y="170021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4213225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4941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5195888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7162800" y="1689101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3481671" y="1722438"/>
            <a:ext cx="729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4221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5565776" y="1790701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7135814" y="1809751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2571751" y="1787526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2516827" y="2949576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84" y="5688880"/>
              <a:ext cx="729625" cy="3990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5711826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5935663" y="2954339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7902575" y="293846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6307139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7875589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5619751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5824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4953001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5321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7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904875"/>
            <a:ext cx="4255070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4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Chapter 6: </a:t>
            </a:r>
            <a:r>
              <a:rPr lang="en-US" dirty="0">
                <a:ea typeface="ＭＳ Ｐゴシック" charset="0"/>
              </a:rPr>
              <a:t>summary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371600"/>
            <a:ext cx="79311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principles behind data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>
              <a:defRPr/>
            </a:pPr>
            <a:r>
              <a:rPr lang="en-US" dirty="0" smtClean="0"/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 smtClean="0"/>
              <a:t>Ethernet</a:t>
            </a:r>
          </a:p>
          <a:p>
            <a:pPr lvl="1">
              <a:defRPr/>
            </a:pPr>
            <a:r>
              <a:rPr lang="en-US" dirty="0" smtClean="0"/>
              <a:t>switched LANS, VLANs</a:t>
            </a:r>
          </a:p>
          <a:p>
            <a:pPr lvl="1">
              <a:defRPr/>
            </a:pPr>
            <a:r>
              <a:rPr lang="en-US" dirty="0" smtClean="0"/>
              <a:t>virtualized networks as a link layer: MPLS</a:t>
            </a:r>
          </a:p>
          <a:p>
            <a:pPr>
              <a:defRPr/>
            </a:pPr>
            <a:r>
              <a:rPr lang="en-US" dirty="0" smtClean="0"/>
              <a:t>synthesis: a day in the life of a web request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6: let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7855024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journey down protocol stack </a:t>
            </a:r>
            <a:r>
              <a:rPr lang="en-US" i="1" dirty="0">
                <a:solidFill>
                  <a:srgbClr val="C00000"/>
                </a:solidFill>
              </a:rPr>
              <a:t>complete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(except PHY)</a:t>
            </a:r>
          </a:p>
          <a:p>
            <a:pPr>
              <a:defRPr/>
            </a:pPr>
            <a:r>
              <a:rPr lang="en-US" dirty="0"/>
              <a:t>solid understanding of networking principles, practice</a:t>
            </a:r>
          </a:p>
          <a:p>
            <a:pPr>
              <a:defRPr/>
            </a:pPr>
            <a:r>
              <a:rPr lang="en-US" dirty="0"/>
              <a:t>….. could stop here …. but </a:t>
            </a:r>
            <a:r>
              <a:rPr lang="en-US" i="1" dirty="0">
                <a:solidFill>
                  <a:srgbClr val="C00000"/>
                </a:solidFill>
              </a:rPr>
              <a:t>lots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of interesting topics!</a:t>
            </a:r>
          </a:p>
          <a:p>
            <a:pPr lvl="1">
              <a:defRPr/>
            </a:pPr>
            <a:r>
              <a:rPr lang="en-US" dirty="0"/>
              <a:t>wireless</a:t>
            </a:r>
          </a:p>
          <a:p>
            <a:pPr lvl="1">
              <a:defRPr/>
            </a:pPr>
            <a:r>
              <a:rPr lang="en-US" dirty="0"/>
              <a:t>multimedia</a:t>
            </a:r>
          </a:p>
          <a:p>
            <a:pPr lvl="1">
              <a:defRPr/>
            </a:pPr>
            <a:r>
              <a:rPr lang="en-US" dirty="0"/>
              <a:t>security 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96939"/>
            <a:ext cx="654459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第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6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章后作业选做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题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11608</TotalTime>
  <Words>5725</Words>
  <Application>Microsoft Office PowerPoint</Application>
  <PresentationFormat>宽屏</PresentationFormat>
  <Paragraphs>1453</Paragraphs>
  <Slides>97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8" baseType="lpstr">
      <vt:lpstr>Gulim</vt:lpstr>
      <vt:lpstr>MS Mincho</vt:lpstr>
      <vt:lpstr>ＭＳ Ｐゴシック</vt:lpstr>
      <vt:lpstr>ＭＳ Ｐゴシック</vt:lpstr>
      <vt:lpstr>Stone Sans</vt:lpstr>
      <vt:lpstr>等线</vt:lpstr>
      <vt:lpstr>方正隶变_GBK</vt:lpstr>
      <vt:lpstr>宋体</vt:lpstr>
      <vt:lpstr>微软雅黑</vt:lpstr>
      <vt:lpstr>Arial</vt:lpstr>
      <vt:lpstr>Arial Black</vt:lpstr>
      <vt:lpstr>Comic Sans MS</vt:lpstr>
      <vt:lpstr>Courier New</vt:lpstr>
      <vt:lpstr>Gill Sans MT</vt:lpstr>
      <vt:lpstr>Symbol</vt:lpstr>
      <vt:lpstr>Times New Roman</vt:lpstr>
      <vt:lpstr>Wingdings</vt:lpstr>
      <vt:lpstr>INPAGE</vt:lpstr>
      <vt:lpstr>Cover</vt:lpstr>
      <vt:lpstr>Equation.3</vt:lpstr>
      <vt:lpstr>Equation</vt:lpstr>
      <vt:lpstr>Chapter 6 The Link layer &amp; LANs</vt:lpstr>
      <vt:lpstr>Chapter 6 The Link layer and LANs</vt:lpstr>
      <vt:lpstr>PowerPoint 演示文稿</vt:lpstr>
      <vt:lpstr>PowerPoint 演示文稿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PowerPoint 演示文稿</vt:lpstr>
      <vt:lpstr>Error detection</vt:lpstr>
      <vt:lpstr>Parity checking</vt:lpstr>
      <vt:lpstr>Internet checksum (review)</vt:lpstr>
      <vt:lpstr>Cyclic redundancy check</vt:lpstr>
      <vt:lpstr>CRC example</vt:lpstr>
      <vt:lpstr>Cyclic Redundancy Check</vt:lpstr>
      <vt:lpstr>A binary code sequence can be viewed as a polynomial in binary</vt:lpstr>
      <vt:lpstr>multiplication</vt:lpstr>
      <vt:lpstr>multiplication</vt:lpstr>
      <vt:lpstr>addition</vt:lpstr>
      <vt:lpstr>Cyclic Redundancy Check</vt:lpstr>
      <vt:lpstr>Cyclic Redundancy Check</vt:lpstr>
      <vt:lpstr>Cyclic Redundancy Check</vt:lpstr>
      <vt:lpstr>Proof of CRC Generation</vt:lpstr>
      <vt:lpstr>Example</vt:lpstr>
      <vt:lpstr>Properties of CRC</vt:lpstr>
      <vt:lpstr>Properties of CRC</vt:lpstr>
      <vt:lpstr>Properties of CRC</vt:lpstr>
      <vt:lpstr>Properties of CRC</vt:lpstr>
      <vt:lpstr>PowerPoint 演示文稿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"Taking turns" MAC protocols</vt:lpstr>
      <vt:lpstr>"Taking turns" MAC protocols</vt:lpstr>
      <vt:lpstr>"Taking turns" MAC protocols</vt:lpstr>
      <vt:lpstr>PowerPoint 演示文稿</vt:lpstr>
      <vt:lpstr>PowerPoint 演示文稿</vt:lpstr>
      <vt:lpstr> Summary of MAC protocols</vt:lpstr>
      <vt:lpstr>PowerPoint 演示文稿</vt:lpstr>
      <vt:lpstr>PowerPoint 演示文稿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PowerPoint 演示文稿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PowerPoint 演示文稿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演示文稿</vt:lpstr>
      <vt:lpstr>PowerPoint 演示文稿</vt:lpstr>
      <vt:lpstr>PowerPoint 演示文稿</vt:lpstr>
      <vt:lpstr>PowerPoint 演示文稿</vt:lpstr>
      <vt:lpstr>Chapter 6: summary</vt:lpstr>
      <vt:lpstr>Chapter 6: let's take a breath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640</cp:revision>
  <dcterms:created xsi:type="dcterms:W3CDTF">2015-05-07T17:29:00Z</dcterms:created>
  <dcterms:modified xsi:type="dcterms:W3CDTF">2019-04-17T00:51:54Z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