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0"/>
  </p:notesMasterIdLst>
  <p:handoutMasterIdLst>
    <p:handoutMasterId r:id="rId61"/>
  </p:handoutMasterIdLst>
  <p:sldIdLst>
    <p:sldId id="1894" r:id="rId2"/>
    <p:sldId id="1896" r:id="rId3"/>
    <p:sldId id="2000" r:id="rId4"/>
    <p:sldId id="2004" r:id="rId5"/>
    <p:sldId id="2001" r:id="rId6"/>
    <p:sldId id="2002" r:id="rId7"/>
    <p:sldId id="2003" r:id="rId8"/>
    <p:sldId id="2005" r:id="rId9"/>
    <p:sldId id="2007" r:id="rId10"/>
    <p:sldId id="2008" r:id="rId11"/>
    <p:sldId id="2009" r:id="rId12"/>
    <p:sldId id="2010" r:id="rId13"/>
    <p:sldId id="2011" r:id="rId14"/>
    <p:sldId id="2012" r:id="rId15"/>
    <p:sldId id="2013" r:id="rId16"/>
    <p:sldId id="2006" r:id="rId17"/>
    <p:sldId id="2014" r:id="rId18"/>
    <p:sldId id="2015" r:id="rId19"/>
    <p:sldId id="2016" r:id="rId20"/>
    <p:sldId id="2017" r:id="rId21"/>
    <p:sldId id="2053" r:id="rId22"/>
    <p:sldId id="2056" r:id="rId23"/>
    <p:sldId id="2057" r:id="rId24"/>
    <p:sldId id="2055" r:id="rId25"/>
    <p:sldId id="2054" r:id="rId26"/>
    <p:sldId id="2058" r:id="rId27"/>
    <p:sldId id="2021" r:id="rId28"/>
    <p:sldId id="2022" r:id="rId29"/>
    <p:sldId id="2023" r:id="rId30"/>
    <p:sldId id="2024" r:id="rId31"/>
    <p:sldId id="2026" r:id="rId32"/>
    <p:sldId id="2027" r:id="rId33"/>
    <p:sldId id="2028" r:id="rId34"/>
    <p:sldId id="2029" r:id="rId35"/>
    <p:sldId id="2030" r:id="rId36"/>
    <p:sldId id="2031" r:id="rId37"/>
    <p:sldId id="2032" r:id="rId38"/>
    <p:sldId id="2033" r:id="rId39"/>
    <p:sldId id="2034" r:id="rId40"/>
    <p:sldId id="2035" r:id="rId41"/>
    <p:sldId id="2036" r:id="rId42"/>
    <p:sldId id="2037" r:id="rId43"/>
    <p:sldId id="2038" r:id="rId44"/>
    <p:sldId id="2039" r:id="rId45"/>
    <p:sldId id="2040" r:id="rId46"/>
    <p:sldId id="2041" r:id="rId47"/>
    <p:sldId id="2042" r:id="rId48"/>
    <p:sldId id="2043" r:id="rId49"/>
    <p:sldId id="2044" r:id="rId50"/>
    <p:sldId id="2045" r:id="rId51"/>
    <p:sldId id="2046" r:id="rId52"/>
    <p:sldId id="2047" r:id="rId53"/>
    <p:sldId id="2048" r:id="rId54"/>
    <p:sldId id="2049" r:id="rId55"/>
    <p:sldId id="2050" r:id="rId56"/>
    <p:sldId id="2051" r:id="rId57"/>
    <p:sldId id="2052" r:id="rId58"/>
    <p:sldId id="171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000"/>
          </p14:sldIdLst>
        </p14:section>
        <p14:section name="3.1" id="{8A1B28B8-A12E-4221-A0F4-D6213374A2FF}">
          <p14:sldIdLst>
            <p14:sldId id="2004"/>
            <p14:sldId id="2001"/>
            <p14:sldId id="2002"/>
            <p14:sldId id="2003"/>
          </p14:sldIdLst>
        </p14:section>
        <p14:section name="3.2" id="{5EE811C3-7630-4E5E-815A-355B6345B305}">
          <p14:sldIdLst>
            <p14:sldId id="2005"/>
            <p14:sldId id="2007"/>
            <p14:sldId id="2008"/>
            <p14:sldId id="2009"/>
            <p14:sldId id="2010"/>
            <p14:sldId id="2011"/>
            <p14:sldId id="2012"/>
            <p14:sldId id="2013"/>
          </p14:sldIdLst>
        </p14:section>
        <p14:section name="3.3" id="{0B844C94-7041-4417-99DD-3B5C7358E985}">
          <p14:sldIdLst>
            <p14:sldId id="2006"/>
            <p14:sldId id="2014"/>
            <p14:sldId id="2015"/>
            <p14:sldId id="2016"/>
            <p14:sldId id="2017"/>
          </p14:sldIdLst>
        </p14:section>
        <p14:section name="3.4" id="{0F145D18-C7B6-4942-9A8F-4717B9FA0203}">
          <p14:sldIdLst>
            <p14:sldId id="2053"/>
            <p14:sldId id="2056"/>
            <p14:sldId id="2057"/>
            <p14:sldId id="2055"/>
            <p14:sldId id="2054"/>
            <p14:sldId id="2058"/>
            <p14:sldId id="2021"/>
            <p14:sldId id="2022"/>
            <p14:sldId id="2023"/>
            <p14:sldId id="2024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</p14:sldIdLst>
        </p14:section>
        <p14:section name="summary" id="{0DDBEC4D-E5B1-4326-8077-64B515A6CBE4}">
          <p14:sldIdLst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6C6CC"/>
    <a:srgbClr val="0000FF"/>
    <a:srgbClr val="FF6600"/>
    <a:srgbClr val="242D3C"/>
    <a:srgbClr val="FFD85C"/>
    <a:srgbClr val="FFBA32"/>
    <a:srgbClr val="FFFFFF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garbley</a:t>
            </a:r>
            <a:r>
              <a:rPr lang="en-US" altLang="zh-CN" dirty="0" smtClean="0"/>
              <a:t> gook</a:t>
            </a:r>
          </a:p>
          <a:p>
            <a:r>
              <a:rPr lang="en-US" altLang="zh-CN" dirty="0" smtClean="0"/>
              <a:t>gobbledygook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35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98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SNMP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simple network management</a:t>
            </a:r>
            <a:r>
              <a:rPr lang="en-US" altLang="zh-CN" baseline="0" dirty="0" smtClean="0"/>
              <a:t> protocol, application layer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3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E7221E-3CC2-409C-B2D7-F5954C40F460}" type="slidenum">
              <a:rPr lang="en-US" altLang="zh-CN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</a:t>
            </a: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anything 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about wrapping the carry and adding it to low order </a:t>
            </a: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bit</a:t>
            </a:r>
          </a:p>
          <a:p>
            <a:pPr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 wrapped around4</a:t>
            </a: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0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232248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Chapter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3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Transport Layer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62819"/>
            <a:ext cx="6476998" cy="1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1508124" y="1827874"/>
            <a:ext cx="4875908" cy="337277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segment has source, destination port number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uses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6831014" y="2108201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8616950" y="2108201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6791326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7974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32 bits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7685088" y="3816351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(payload)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7300913" y="2849564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other header fields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7004050" y="5380039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TCP/UDP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027575"/>
            <a:ext cx="5963642" cy="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1412776"/>
            <a:ext cx="4940300" cy="1858963"/>
          </a:xfrm>
        </p:spPr>
        <p:txBody>
          <a:bodyPr/>
          <a:lstStyle/>
          <a:p>
            <a:pPr marL="514350" indent="-457200">
              <a:defRPr/>
            </a:pPr>
            <a:r>
              <a:rPr lang="en-US" i="1" dirty="0">
                <a:ea typeface="ＭＳ Ｐゴシック" charset="0"/>
                <a:cs typeface="+mn-cs"/>
              </a:rPr>
              <a:t>recall:</a:t>
            </a:r>
            <a:r>
              <a:rPr lang="en-US" dirty="0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mySocket1        = new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12534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347663" indent="-290513"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1549152" y="3861048"/>
            <a:ext cx="4114800" cy="2368550"/>
          </a:xfrm>
        </p:spPr>
        <p:txBody>
          <a:bodyPr>
            <a:normAutofit fontScale="92500"/>
          </a:bodyPr>
          <a:lstStyle/>
          <a:p>
            <a:pPr marL="514350" indent="-457200"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  <a:endParaRPr lang="en-US" sz="3000" i="1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6202364" y="1052736"/>
            <a:ext cx="5006204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recall: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when creating datagram to send into UDP socket, must specify</a:t>
            </a:r>
            <a:endParaRPr lang="en-US" sz="2800" i="1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IP address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port #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6784976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. port #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,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dest</a:t>
            </a:r>
            <a:endParaRPr lang="en-US" sz="2400" dirty="0">
              <a:solidFill>
                <a:srgbClr val="000099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2824162" y="3717032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7" y="951136"/>
            <a:ext cx="6272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demux</a:t>
            </a:r>
            <a:r>
              <a:rPr lang="en-US" dirty="0">
                <a:ea typeface="ＭＳ Ｐゴシック" charset="0"/>
                <a:cs typeface="+mj-cs"/>
              </a:rPr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394201" y="1320800"/>
            <a:ext cx="3211513" cy="725488"/>
          </a:xfrm>
        </p:spPr>
        <p:txBody>
          <a:bodyPr>
            <a:normAutofit fontScale="70000" lnSpcReduction="20000"/>
          </a:bodyPr>
          <a:lstStyle/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2362201" y="354647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2362201" y="387032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mySocket1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</a:rPr>
              <a:t>(</a:t>
            </a:r>
            <a:r>
              <a:rPr lang="en-US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mySocket2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endParaRPr lang="en-US" b="1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(9157);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000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2641600" y="5765804"/>
            <a:ext cx="1657350" cy="657226"/>
            <a:chOff x="1310" y="3697"/>
            <a:chExt cx="1044" cy="414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3952876" y="4889504"/>
            <a:ext cx="1704975" cy="657226"/>
            <a:chOff x="2741" y="3750"/>
            <a:chExt cx="1074" cy="414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6967538" y="4889504"/>
            <a:ext cx="1350962" cy="657226"/>
            <a:chOff x="1503" y="3697"/>
            <a:chExt cx="851" cy="414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6218239" y="5743579"/>
            <a:ext cx="1398587" cy="657226"/>
            <a:chOff x="2741" y="3750"/>
            <a:chExt cx="881" cy="414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3962400" cy="46482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587500"/>
            <a:ext cx="41148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56894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4343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1941514" y="19446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5021264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9550401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6388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5716589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2032000" y="6081714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5026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8094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8170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43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9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40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921419"/>
            <a:ext cx="8811640" cy="1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4" y="182564"/>
            <a:ext cx="8811640" cy="9223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User Datagram Protocol </a:t>
            </a:r>
            <a:r>
              <a:rPr lang="en-US" dirty="0">
                <a:ea typeface="ＭＳ Ｐゴシック" charset="0"/>
              </a:rPr>
              <a:t>[RFC 768]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412776"/>
            <a:ext cx="3810000" cy="4648200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2400" dirty="0"/>
              <a:t>“</a:t>
            </a:r>
            <a:r>
              <a:rPr lang="en-US" altLang="ja-JP" sz="2400" dirty="0"/>
              <a:t>no frills,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bare bones</a:t>
            </a:r>
            <a:r>
              <a:rPr lang="ja-JP" altLang="en-US" sz="2400" dirty="0"/>
              <a:t>”</a:t>
            </a:r>
            <a:r>
              <a:rPr lang="en-US" altLang="ja-JP" sz="2400" dirty="0"/>
              <a:t> Internet transport protocol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best effort</a:t>
            </a:r>
            <a:r>
              <a:rPr lang="ja-JP" altLang="en-US" sz="2400" dirty="0"/>
              <a:t>”</a:t>
            </a:r>
            <a:r>
              <a:rPr lang="en-US" altLang="ja-JP" sz="2400" dirty="0"/>
              <a:t> service, UDP segments may be:</a:t>
            </a:r>
          </a:p>
          <a:p>
            <a:pPr lvl="1"/>
            <a:r>
              <a:rPr lang="en-US" altLang="zh-CN" dirty="0" smtClean="0"/>
              <a:t>lost</a:t>
            </a:r>
          </a:p>
          <a:p>
            <a:pPr lvl="1"/>
            <a:r>
              <a:rPr lang="en-US" altLang="zh-CN" dirty="0" smtClean="0"/>
              <a:t>delivered out-of-order to app</a:t>
            </a:r>
          </a:p>
          <a:p>
            <a:r>
              <a:rPr lang="en-US" altLang="zh-CN" sz="2400" i="1" dirty="0">
                <a:solidFill>
                  <a:srgbClr val="CC0000"/>
                </a:solidFill>
              </a:rPr>
              <a:t>connectionless: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lvl="1"/>
            <a:r>
              <a:rPr lang="en-US" altLang="zh-CN" dirty="0" smtClean="0"/>
              <a:t>no handshaking between UDP sender, receiver</a:t>
            </a:r>
          </a:p>
          <a:p>
            <a:pPr lvl="1"/>
            <a:r>
              <a:rPr lang="en-US" altLang="zh-CN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269039" y="134076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UDP use: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streaming multimedia apps (loss tolerant, rate sensitive)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DNS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SNMP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reliable transfer over UDP: 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add reliability at application layer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application-specific error recovery!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50914"/>
            <a:ext cx="5385543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588" y="116632"/>
            <a:ext cx="5773588" cy="9937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segment header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238376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162176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9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1864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source port #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3987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2152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2143126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3800475" y="1947864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308351" y="14827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4257675" y="1714501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2147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005138" y="3306764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(payload)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2598739" y="5222876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3800475" y="2357439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2544764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length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4090989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checksum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5784850" y="1316039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length, in bytes of UDP segment, including header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3402014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6389688" y="3044826"/>
            <a:ext cx="3810000" cy="304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6227764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6459538" y="2643189"/>
            <a:ext cx="3557384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why is there a UDP?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2708920"/>
            <a:ext cx="3657600" cy="3495675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checksum: addition (</a:t>
            </a:r>
            <a:r>
              <a:rPr lang="en-US" altLang="zh-CN" sz="2400" dirty="0" smtClean="0"/>
              <a:t>one</a:t>
            </a:r>
            <a:r>
              <a:rPr lang="en-US" altLang="ja-JP" sz="2400" dirty="0" smtClean="0"/>
              <a:t>'s </a:t>
            </a:r>
            <a:r>
              <a:rPr lang="en-US" altLang="ja-JP" sz="2400" dirty="0"/>
              <a:t>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3200" dirty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1797" y="2564904"/>
            <a:ext cx="4057650" cy="325755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300" dirty="0" smtClean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zh-CN" sz="2400" dirty="0"/>
              <a:t>compute checksum of received segment</a:t>
            </a:r>
          </a:p>
          <a:p>
            <a:r>
              <a:rPr lang="en-US" altLang="zh-CN" sz="2400" dirty="0"/>
              <a:t>check if computed checksum equals checksum field value:</a:t>
            </a:r>
          </a:p>
          <a:p>
            <a:pPr lvl="1"/>
            <a:r>
              <a:rPr lang="en-US" altLang="zh-CN" dirty="0" smtClean="0"/>
              <a:t>NO - error detected</a:t>
            </a:r>
          </a:p>
          <a:p>
            <a:pPr lvl="1"/>
            <a:r>
              <a:rPr lang="en-US" altLang="zh-CN" dirty="0" smtClean="0"/>
              <a:t>YES - no error detected. </a:t>
            </a:r>
            <a:r>
              <a:rPr lang="en-US" altLang="zh-CN" i="1" dirty="0" smtClean="0"/>
              <a:t>But maybe errors nonetheless?</a:t>
            </a:r>
            <a:r>
              <a:rPr lang="en-US" altLang="zh-CN" dirty="0" smtClean="0"/>
              <a:t> More later ….</a:t>
            </a:r>
          </a:p>
          <a:p>
            <a:endParaRPr lang="en-US" altLang="zh-CN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2219325" y="1512889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errors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Comic Sans MS" panose="030F0702030302020204" pitchFamily="66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304866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3 </a:t>
            </a:r>
            <a:r>
              <a:rPr lang="en-US" altLang="zh-CN" dirty="0"/>
              <a:t>Transport Layer</a:t>
            </a:r>
            <a:endParaRPr lang="en-US" altLang="zh-CN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179322"/>
            <a:ext cx="4464496" cy="4625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r>
              <a:rPr lang="en-US" altLang="zh-CN" sz="2400" dirty="0"/>
              <a:t>understand principles behind transport layer </a:t>
            </a:r>
            <a:r>
              <a:rPr lang="en-US" altLang="zh-CN" sz="2400" dirty="0" smtClean="0"/>
              <a:t>services:</a:t>
            </a:r>
            <a:endParaRPr lang="en-US" altLang="zh-CN" sz="2400" dirty="0"/>
          </a:p>
          <a:p>
            <a:pPr lvl="1"/>
            <a:r>
              <a:rPr lang="en-US" altLang="zh-CN" sz="2000" dirty="0"/>
              <a:t>multiplexing, </a:t>
            </a:r>
            <a:r>
              <a:rPr lang="en-US" altLang="zh-CN" sz="2000" dirty="0" err="1"/>
              <a:t>demultiplexing</a:t>
            </a:r>
            <a:endParaRPr lang="en-US" altLang="zh-CN" sz="2000" dirty="0"/>
          </a:p>
          <a:p>
            <a:pPr lvl="1"/>
            <a:r>
              <a:rPr lang="en-US" altLang="zh-CN" sz="2000" dirty="0"/>
              <a:t>reliable data transfer</a:t>
            </a:r>
          </a:p>
          <a:p>
            <a:pPr lvl="1"/>
            <a:r>
              <a:rPr lang="en-US" altLang="zh-CN" sz="2000" dirty="0"/>
              <a:t>flow control</a:t>
            </a:r>
          </a:p>
          <a:p>
            <a:pPr lvl="1"/>
            <a:r>
              <a:rPr lang="en-US" altLang="zh-CN" sz="2000" dirty="0"/>
              <a:t>congestion </a:t>
            </a:r>
            <a:r>
              <a:rPr lang="en-US" altLang="zh-CN" sz="2000" dirty="0" smtClean="0"/>
              <a:t>control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39893" y="1664232"/>
            <a:ext cx="4752528" cy="4320480"/>
          </a:xfrm>
        </p:spPr>
        <p:txBody>
          <a:bodyPr/>
          <a:lstStyle/>
          <a:p>
            <a:r>
              <a:rPr lang="en-US" altLang="zh-CN" sz="2400" dirty="0"/>
              <a:t>learn about Internet transport layer </a:t>
            </a:r>
            <a:r>
              <a:rPr lang="en-US" altLang="zh-CN" sz="2400" dirty="0" smtClean="0"/>
              <a:t>protocols:</a:t>
            </a:r>
            <a:endParaRPr lang="en-US" altLang="zh-CN" sz="2400" dirty="0"/>
          </a:p>
          <a:p>
            <a:pPr lvl="1"/>
            <a:r>
              <a:rPr lang="en-US" altLang="zh-CN" sz="2000" dirty="0"/>
              <a:t>UDP: connectionless transport</a:t>
            </a:r>
          </a:p>
          <a:p>
            <a:pPr lvl="1"/>
            <a:r>
              <a:rPr lang="en-US" altLang="zh-CN" sz="2000" dirty="0"/>
              <a:t>TCP: connection-oriented reliable transport</a:t>
            </a:r>
          </a:p>
          <a:p>
            <a:pPr lvl="1"/>
            <a:r>
              <a:rPr lang="en-US" altLang="zh-CN" sz="2000" dirty="0"/>
              <a:t>TCP congestion control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40595"/>
            <a:ext cx="5800576" cy="8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1  1  1  1  0  0  1  1  0  0  1  1  0  0  1  1  0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1  1  0  1  1  1  0  1  1  1  0  1  1  1  1  0  0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0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</a:rPr>
              <a:t>  </a:t>
            </a: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0  1  0  0  0  1  0  0  0  1  0  0  0  0  1  1</a:t>
            </a:r>
            <a:endParaRPr lang="en-US" sz="2400" b="1" dirty="0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3308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3054896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1</a:t>
            </a:r>
            <a:endParaRPr lang="en-US" b="1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404993" y="3182144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311294" y="3863439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1628669" y="4144817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0099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3308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3215680" y="3500439"/>
            <a:ext cx="6336704" cy="9702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Note: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0318" y="6033461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6C6CC"/>
                </a:solidFill>
              </a:rPr>
              <a:t>https://www.cnblogs.com/noble/p/4144139.html</a:t>
            </a:r>
            <a:endParaRPr lang="zh-CN" altLang="en-US" dirty="0">
              <a:solidFill>
                <a:srgbClr val="16C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3.4 principles of reliable data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402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5095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5683001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7411193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6688389" y="3247575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1119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7853" y="3955405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6265" y="2515245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4809" y="3883397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5543174" y="3523357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7843241" y="351401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7706045" y="3896795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5548900" y="3945490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21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4809" y="2515245"/>
            <a:ext cx="4608512" cy="2573385"/>
            <a:chOff x="3954809" y="2515245"/>
            <a:chExt cx="4608512" cy="2573385"/>
          </a:xfrm>
        </p:grpSpPr>
        <p:sp>
          <p:nvSpPr>
            <p:cNvPr id="13" name="矩形 12"/>
            <p:cNvSpPr/>
            <p:nvPr/>
          </p:nvSpPr>
          <p:spPr bwMode="auto">
            <a:xfrm>
              <a:off x="525095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00FF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sending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" name="流程图: 准备 4"/>
            <p:cNvSpPr/>
            <p:nvPr/>
          </p:nvSpPr>
          <p:spPr bwMode="auto">
            <a:xfrm>
              <a:off x="5683001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7" name="流程图: 准备 16"/>
            <p:cNvSpPr/>
            <p:nvPr/>
          </p:nvSpPr>
          <p:spPr bwMode="auto">
            <a:xfrm>
              <a:off x="7411193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7" name="圆柱形 6"/>
            <p:cNvSpPr/>
            <p:nvPr/>
          </p:nvSpPr>
          <p:spPr bwMode="auto">
            <a:xfrm rot="5400000">
              <a:off x="6688389" y="3247575"/>
              <a:ext cx="283956" cy="1900782"/>
            </a:xfrm>
            <a:prstGeom prst="can">
              <a:avLst>
                <a:gd name="adj" fmla="val 45126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vert270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reliable channel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41119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B05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receiver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97853" y="3955405"/>
              <a:ext cx="738664" cy="11332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transport</a:t>
              </a:r>
            </a:p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96265" y="2515245"/>
              <a:ext cx="738664" cy="12152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application</a:t>
              </a:r>
            </a:p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54809" y="3883397"/>
              <a:ext cx="460851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下箭头 18"/>
            <p:cNvSpPr/>
            <p:nvPr/>
          </p:nvSpPr>
          <p:spPr bwMode="auto">
            <a:xfrm>
              <a:off x="5543174" y="3523357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 rot="10800000">
              <a:off x="7843241" y="3514015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角上箭头 20"/>
            <p:cNvSpPr/>
            <p:nvPr/>
          </p:nvSpPr>
          <p:spPr bwMode="auto">
            <a:xfrm>
              <a:off x="7706045" y="3896795"/>
              <a:ext cx="288033" cy="346031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角上箭头 43"/>
            <p:cNvSpPr/>
            <p:nvPr/>
          </p:nvSpPr>
          <p:spPr bwMode="auto">
            <a:xfrm rot="5400000">
              <a:off x="5548900" y="3945490"/>
              <a:ext cx="374119" cy="288033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7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0602 L -0.13737 0.00602 C -0.20338 0.00602 -0.28463 -0.0375 -0.28463 -0.07292 L -0.28463 -0.1513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7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6" name="流程图: 准备 25"/>
          <p:cNvSpPr/>
          <p:nvPr/>
        </p:nvSpPr>
        <p:spPr bwMode="auto">
          <a:xfrm>
            <a:off x="7471519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7" name="流程图: 准备 26"/>
          <p:cNvSpPr/>
          <p:nvPr/>
        </p:nvSpPr>
        <p:spPr bwMode="auto">
          <a:xfrm>
            <a:off x="8198421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1399" y="3300925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198421" y="3300924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(receiving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77772" y="293597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7655" y="2935977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07423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56240" y="3944089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7248886" y="287198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 rot="10800000">
            <a:off x="8671767" y="285293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0" name="上下箭头 29"/>
          <p:cNvSpPr/>
          <p:nvPr/>
        </p:nvSpPr>
        <p:spPr bwMode="auto">
          <a:xfrm>
            <a:off x="9322095" y="3972399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0" name="上下箭头 49"/>
          <p:cNvSpPr/>
          <p:nvPr/>
        </p:nvSpPr>
        <p:spPr bwMode="auto">
          <a:xfrm>
            <a:off x="6607251" y="3951593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6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52723"/>
            <a:ext cx="7989888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93675"/>
            <a:ext cx="7960328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2541589" y="3106739"/>
            <a:ext cx="853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716963" y="3116264"/>
            <a:ext cx="1178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1952302" y="1460500"/>
            <a:ext cx="3955559" cy="1577975"/>
            <a:chOff x="240" y="920"/>
            <a:chExt cx="2523" cy="99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265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from above, (e.g., by app.). Passed data to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deliver to receiver upper layer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6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984"/>
              <a:chOff x="240" y="942"/>
              <a:chExt cx="2370" cy="984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904" cy="4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1800226" y="4302125"/>
            <a:ext cx="3762375" cy="1941513"/>
            <a:chOff x="174" y="2710"/>
            <a:chExt cx="2370" cy="122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udt_send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,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to transfer packet over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unreliable channel to receiver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7" name="Group 13"/>
            <p:cNvGrpSpPr>
              <a:grpSpLocks/>
            </p:cNvGrpSpPr>
            <p:nvPr/>
          </p:nvGrpSpPr>
          <p:grpSpPr bwMode="auto">
            <a:xfrm>
              <a:off x="174" y="2710"/>
              <a:ext cx="2370" cy="1220"/>
              <a:chOff x="174" y="2710"/>
              <a:chExt cx="2370" cy="122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10"/>
                <a:ext cx="1207" cy="6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6543677" y="4292601"/>
            <a:ext cx="4016375" cy="1717675"/>
            <a:chOff x="3162" y="2704"/>
            <a:chExt cx="2530" cy="1082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94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rdt_rcv</a:t>
              </a:r>
              <a:r>
                <a:rPr lang="en-US" sz="1800" b="1" dirty="0">
                  <a:solidFill>
                    <a:srgbClr val="000099"/>
                  </a:solidFill>
                  <a:latin typeface="Courier New" charset="0"/>
                </a:rPr>
                <a:t>():</a:t>
              </a:r>
              <a:r>
                <a:rPr lang="en-US" sz="1800" dirty="0">
                  <a:solidFill>
                    <a:srgbClr val="000099"/>
                  </a:solidFill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when packet arrives on </a:t>
              </a: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-side of channel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3" name="Group 18"/>
            <p:cNvGrpSpPr>
              <a:grpSpLocks/>
            </p:cNvGrpSpPr>
            <p:nvPr/>
          </p:nvGrpSpPr>
          <p:grpSpPr bwMode="auto">
            <a:xfrm>
              <a:off x="3162" y="2704"/>
              <a:ext cx="2370" cy="1082"/>
              <a:chOff x="3162" y="2704"/>
              <a:chExt cx="2370" cy="1082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3416" y="2704"/>
                <a:ext cx="1115" cy="6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505576" y="1470026"/>
            <a:ext cx="3762375" cy="1584325"/>
            <a:chOff x="3138" y="926"/>
            <a:chExt cx="2370" cy="998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deliver_data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b="1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 to deliver data to upper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982"/>
              <a:chOff x="3138" y="942"/>
              <a:chExt cx="2370" cy="982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3663" y="1344"/>
                <a:ext cx="1047" cy="5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" name="流程图: 准备 27"/>
          <p:cNvSpPr/>
          <p:nvPr/>
        </p:nvSpPr>
        <p:spPr bwMode="auto">
          <a:xfrm>
            <a:off x="5334932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0" name="流程图: 准备 29"/>
          <p:cNvSpPr/>
          <p:nvPr/>
        </p:nvSpPr>
        <p:spPr bwMode="auto">
          <a:xfrm>
            <a:off x="6061834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254812" y="3360734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061834" y="3360733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(receiving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1185" y="299578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51068" y="2995786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70836" y="400389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19653" y="4003898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743389" y="2912745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 bwMode="auto">
          <a:xfrm>
            <a:off x="5112299" y="293179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>
            <a:off x="6535180" y="291274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0" name="上下箭头 39"/>
          <p:cNvSpPr/>
          <p:nvPr/>
        </p:nvSpPr>
        <p:spPr bwMode="auto">
          <a:xfrm>
            <a:off x="7185508" y="4032208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上下箭头 40"/>
          <p:cNvSpPr/>
          <p:nvPr/>
        </p:nvSpPr>
        <p:spPr bwMode="auto">
          <a:xfrm>
            <a:off x="4470664" y="4011402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2" name="圆柱形 41"/>
          <p:cNvSpPr/>
          <p:nvPr/>
        </p:nvSpPr>
        <p:spPr bwMode="auto">
          <a:xfrm rot="5400000">
            <a:off x="5765883" y="3694760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3" name="直角双向箭头 42"/>
          <p:cNvSpPr/>
          <p:nvPr/>
        </p:nvSpPr>
        <p:spPr bwMode="auto">
          <a:xfrm>
            <a:off x="6907402" y="4424503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双向箭头 43"/>
          <p:cNvSpPr/>
          <p:nvPr/>
        </p:nvSpPr>
        <p:spPr bwMode="auto">
          <a:xfrm flipH="1">
            <a:off x="4416788" y="4421374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743389" y="4362451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8351" y="1193800"/>
            <a:ext cx="7947025" cy="3352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we'</a:t>
            </a:r>
            <a:r>
              <a:rPr lang="en-US" altLang="ja-JP" dirty="0" smtClean="0">
                <a:solidFill>
                  <a:srgbClr val="CC0000"/>
                </a:solidFill>
              </a:rPr>
              <a:t>ll:</a:t>
            </a:r>
          </a:p>
          <a:p>
            <a:r>
              <a:rPr lang="en-US" altLang="zh-CN" dirty="0" smtClean="0"/>
              <a:t>incrementally develop sender, receiver sides of </a:t>
            </a:r>
            <a:r>
              <a:rPr lang="en-US" altLang="zh-CN" u="sng" dirty="0" smtClean="0">
                <a:solidFill>
                  <a:srgbClr val="CC0000"/>
                </a:solidFill>
              </a:rPr>
              <a:t>r</a:t>
            </a:r>
            <a:r>
              <a:rPr lang="en-US" altLang="zh-CN" dirty="0" smtClean="0"/>
              <a:t>eliable </a:t>
            </a:r>
            <a:r>
              <a:rPr lang="en-US" altLang="zh-CN" u="sng" dirty="0" smtClean="0">
                <a:solidFill>
                  <a:srgbClr val="CC0000"/>
                </a:solidFill>
              </a:rPr>
              <a:t>d</a:t>
            </a:r>
            <a:r>
              <a:rPr lang="en-US" altLang="zh-CN" dirty="0" smtClean="0"/>
              <a:t>ata </a:t>
            </a:r>
            <a:r>
              <a:rPr lang="en-US" altLang="zh-CN" u="sng" dirty="0" smtClean="0">
                <a:solidFill>
                  <a:srgbClr val="CC0000"/>
                </a:solidFill>
              </a:rPr>
              <a:t>t</a:t>
            </a:r>
            <a:r>
              <a:rPr lang="en-US" altLang="zh-CN" dirty="0" smtClean="0"/>
              <a:t>ransfer protocol (</a:t>
            </a:r>
            <a:r>
              <a:rPr lang="en-US" altLang="zh-CN" dirty="0" err="1" smtClean="0"/>
              <a:t>rdt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consider only unidirectional data transfer</a:t>
            </a:r>
          </a:p>
          <a:p>
            <a:pPr lvl="1"/>
            <a:r>
              <a:rPr lang="en-US" altLang="zh-CN" dirty="0" smtClean="0"/>
              <a:t>but control info will flow on both directions!</a:t>
            </a:r>
          </a:p>
          <a:p>
            <a:r>
              <a:rPr lang="en-US" altLang="zh-CN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684714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619626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27563" y="4816476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0967" name="Freeform 8"/>
          <p:cNvSpPr>
            <a:spLocks/>
          </p:cNvSpPr>
          <p:nvPr/>
        </p:nvSpPr>
        <p:spPr bwMode="auto">
          <a:xfrm>
            <a:off x="5505451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9437689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9372601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9380538" y="4921251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735639" y="4003676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5662613" y="4298951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5629276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647826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00"/>
                </a:solidFill>
              </a:rPr>
              <a:t>state: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when in this </a:t>
            </a:r>
            <a:r>
              <a:rPr lang="ja-JP" altLang="en-US" sz="1800" dirty="0">
                <a:solidFill>
                  <a:srgbClr val="000099"/>
                </a:solidFill>
              </a:rPr>
              <a:t>“</a:t>
            </a:r>
            <a:r>
              <a:rPr lang="en-US" altLang="ja-JP" sz="1800" dirty="0">
                <a:solidFill>
                  <a:srgbClr val="000099"/>
                </a:solidFill>
              </a:rPr>
              <a:t>state</a:t>
            </a:r>
            <a:r>
              <a:rPr lang="ja-JP" altLang="en-US" sz="1800" dirty="0">
                <a:solidFill>
                  <a:srgbClr val="000099"/>
                </a:solidFill>
              </a:rPr>
              <a:t>”</a:t>
            </a:r>
            <a:r>
              <a:rPr lang="en-US" altLang="ja-JP" sz="1800" dirty="0">
                <a:solidFill>
                  <a:srgbClr val="000099"/>
                </a:solidFill>
              </a:rPr>
              <a:t> next state uniquely determined by next event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40975" name="Freeform 17"/>
          <p:cNvSpPr>
            <a:spLocks/>
          </p:cNvSpPr>
          <p:nvPr/>
        </p:nvSpPr>
        <p:spPr bwMode="auto">
          <a:xfrm>
            <a:off x="4905375" y="55626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 flipH="1" flipV="1">
            <a:off x="10048875" y="56007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5429251" y="5305426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6196013" y="5099051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6156325" y="5403851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6105526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40981" name="Picture 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49547"/>
            <a:ext cx="7975672" cy="10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1935162" y="193675"/>
            <a:ext cx="7977261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066" y="139703"/>
            <a:ext cx="9057381" cy="10048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rdt1.0: </a:t>
            </a:r>
            <a:r>
              <a:rPr lang="en-US" dirty="0">
                <a:ea typeface="ＭＳ Ｐゴシック" charset="0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55801" y="1331914"/>
            <a:ext cx="7896225" cy="30194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perfectly reliable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bit errors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loss of packets</a:t>
            </a:r>
            <a:endParaRPr lang="en-US" dirty="0"/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separate FSMs for sender, receiver: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sender sends data into underlying channel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receiver reads data from underlying channel</a:t>
            </a:r>
            <a:endParaRPr lang="en-US" dirty="0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2332039" y="4246564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351584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3141664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3594101" y="4754564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packet = make_pkt(data)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udt_send(packet)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552825" y="4287839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</a:rPr>
              <a:t>rdt_send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(data)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652839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008188" y="4230689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7859713" y="4613276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extract (packet,data)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deliver_data(data)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6640514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6672064" y="4318001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9" name="Freeform 14"/>
          <p:cNvSpPr>
            <a:spLocks/>
          </p:cNvSpPr>
          <p:nvPr/>
        </p:nvSpPr>
        <p:spPr bwMode="auto">
          <a:xfrm>
            <a:off x="7450139" y="4216401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7861300" y="4273551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961314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6316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7875589" y="42926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640139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7485064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42006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6" y="886945"/>
            <a:ext cx="9057381" cy="10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66839"/>
            <a:ext cx="7896225" cy="44481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71539"/>
            <a:ext cx="6403751" cy="10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535113" y="2780929"/>
            <a:ext cx="9144000" cy="3384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3259138" y="3678238"/>
            <a:ext cx="61913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How do humans recover from 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errors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3200" i="1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during conversation?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4" y="998537"/>
            <a:ext cx="6670352" cy="1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1289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FSM specification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2279576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85514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sndpkt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udt_send(sndpkt)</a:t>
            </a:r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633663" y="1535113"/>
            <a:ext cx="104819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46366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udt_send(ACK)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821612" y="4781551"/>
            <a:ext cx="248008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   notcorrupt(rcvpkt)</a:t>
            </a:r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7943850" y="5370513"/>
            <a:ext cx="235784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8" name="Freeform 10"/>
          <p:cNvSpPr>
            <a:spLocks/>
          </p:cNvSpPr>
          <p:nvPr/>
        </p:nvSpPr>
        <p:spPr bwMode="auto">
          <a:xfrm flipV="1">
            <a:off x="2581276" y="1979613"/>
            <a:ext cx="190489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9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2595562" y="3492500"/>
            <a:ext cx="378846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isACK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2697162" y="3816350"/>
            <a:ext cx="36148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20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udt_send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sndpkt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28430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</a:t>
            </a:r>
          </a:p>
          <a:p>
            <a:pPr algn="l"/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isNAK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5180012" y="2600325"/>
            <a:ext cx="206811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76" name="Group 18"/>
          <p:cNvGrpSpPr>
            <a:grpSpLocks/>
          </p:cNvGrpSpPr>
          <p:nvPr/>
        </p:nvGrpSpPr>
        <p:grpSpPr bwMode="auto">
          <a:xfrm>
            <a:off x="8097838" y="2352675"/>
            <a:ext cx="2318642" cy="858838"/>
            <a:chOff x="2222" y="2660"/>
            <a:chExt cx="1212" cy="541"/>
          </a:xfrm>
        </p:grpSpPr>
        <p:sp>
          <p:nvSpPr>
            <p:cNvPr id="4509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Consolas" panose="020B0609020204030204" pitchFamily="49" charset="0"/>
                </a:rPr>
                <a:t>udt_send(NAK)</a:t>
              </a:r>
            </a:p>
          </p:txBody>
        </p:sp>
        <p:sp>
          <p:nvSpPr>
            <p:cNvPr id="4509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 &amp;&amp;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  corrupt(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5093" name="Line 21"/>
            <p:cNvSpPr>
              <a:spLocks noChangeShapeType="1"/>
            </p:cNvSpPr>
            <p:nvPr/>
          </p:nvSpPr>
          <p:spPr bwMode="auto">
            <a:xfrm>
              <a:off x="2378" y="3040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508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78" name="Line 25"/>
          <p:cNvSpPr>
            <a:spLocks noChangeShapeType="1"/>
          </p:cNvSpPr>
          <p:nvPr/>
        </p:nvSpPr>
        <p:spPr bwMode="auto">
          <a:xfrm>
            <a:off x="7858125" y="3497264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9" name="Freeform 26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80" name="Group 27"/>
          <p:cNvGrpSpPr>
            <a:grpSpLocks/>
          </p:cNvGrpSpPr>
          <p:nvPr/>
        </p:nvGrpSpPr>
        <p:grpSpPr bwMode="auto">
          <a:xfrm>
            <a:off x="8288338" y="3568701"/>
            <a:ext cx="1263650" cy="962025"/>
            <a:chOff x="1390" y="3347"/>
            <a:chExt cx="796" cy="606"/>
          </a:xfrm>
        </p:grpSpPr>
        <p:sp>
          <p:nvSpPr>
            <p:cNvPr id="4508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88" name="Text Box 29"/>
            <p:cNvSpPr txBox="1">
              <a:spLocks noChangeArrowheads="1"/>
            </p:cNvSpPr>
            <p:nvPr/>
          </p:nvSpPr>
          <p:spPr bwMode="auto">
            <a:xfrm>
              <a:off x="1430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call from below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81" name="Freeform 30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2420939" y="4154488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8496301" y="1466850"/>
            <a:ext cx="1378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receiver</a:t>
            </a: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1873250" y="2166939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85" name="Text Box 34"/>
          <p:cNvSpPr txBox="1">
            <a:spLocks noChangeArrowheads="1"/>
          </p:cNvSpPr>
          <p:nvPr/>
        </p:nvSpPr>
        <p:spPr bwMode="auto">
          <a:xfrm>
            <a:off x="2555874" y="1212851"/>
            <a:ext cx="2386999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rdt_send(data)</a:t>
            </a: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4421968" y="3789364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08720"/>
            <a:ext cx="7481639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85739"/>
            <a:ext cx="7772400" cy="828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operation with no errors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3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6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6100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6101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61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6127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02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103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5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612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612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6108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2535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2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1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2933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85739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error scenario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5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6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9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7123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71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7124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71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7155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25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6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27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8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715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715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2535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8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9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8077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5181601" y="2216151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5072063" y="2090739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5167314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2959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47145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922339"/>
            <a:ext cx="57007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85739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5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</a:t>
            </a:r>
            <a:r>
              <a:rPr lang="en-US" altLang="zh-CN" sz="2400" dirty="0" smtClean="0"/>
              <a:t>doesn</a:t>
            </a:r>
            <a:r>
              <a:rPr lang="en-US" altLang="ja-JP" sz="2400" dirty="0" smtClean="0"/>
              <a:t>'t </a:t>
            </a:r>
            <a:r>
              <a:rPr lang="en-US" altLang="ja-JP" sz="2400" dirty="0"/>
              <a:t>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can'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3810000" cy="25622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handling duplicates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CN" sz="2400" dirty="0"/>
              <a:t>sender retransmits current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if ACK/NAK corrupted</a:t>
            </a:r>
          </a:p>
          <a:p>
            <a:r>
              <a:rPr lang="en-US" altLang="zh-CN" sz="2400" dirty="0"/>
              <a:t>sender adds </a:t>
            </a:r>
            <a:r>
              <a:rPr lang="en-US" altLang="zh-CN" sz="2400" i="1" dirty="0"/>
              <a:t>sequence number</a:t>
            </a:r>
            <a:r>
              <a:rPr lang="en-US" altLang="zh-CN" sz="2400" dirty="0"/>
              <a:t> to each </a:t>
            </a:r>
            <a:r>
              <a:rPr lang="en-US" altLang="zh-CN" sz="2400" dirty="0" err="1"/>
              <a:t>pkt</a:t>
            </a:r>
            <a:endParaRPr lang="en-US" altLang="zh-CN" sz="2400" dirty="0"/>
          </a:p>
          <a:p>
            <a:r>
              <a:rPr lang="en-US" altLang="zh-CN" sz="2400" dirty="0"/>
              <a:t>receiver discards (</a:t>
            </a:r>
            <a:r>
              <a:rPr lang="en-US" altLang="zh-CN" sz="2400" dirty="0" smtClean="0"/>
              <a:t>doesn</a:t>
            </a:r>
            <a:r>
              <a:rPr lang="en-US" altLang="ja-JP" sz="2400" dirty="0" smtClean="0"/>
              <a:t>'t </a:t>
            </a:r>
            <a:r>
              <a:rPr lang="en-US" altLang="ja-JP" sz="2400" dirty="0"/>
              <a:t>deliver up) duplicate </a:t>
            </a:r>
            <a:r>
              <a:rPr lang="en-US" altLang="ja-JP" sz="2400" dirty="0" err="1"/>
              <a:t>pkt</a:t>
            </a:r>
            <a:endParaRPr lang="en-US" altLang="zh-CN" sz="2400" dirty="0"/>
          </a:p>
        </p:txBody>
      </p:sp>
      <p:pic>
        <p:nvPicPr>
          <p:cNvPr id="48134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2868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3987801" y="4445001"/>
            <a:ext cx="4700487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51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response</a:t>
              </a:r>
            </a:p>
          </p:txBody>
        </p:sp>
      </p:grp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9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6" y="890587"/>
            <a:ext cx="8876134" cy="1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631" y="134145"/>
            <a:ext cx="8919144" cy="974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sender, handles garbled ACK/NAKs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4392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312794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rPr>
              <a:t>Wait for call 0 from above</a:t>
            </a:r>
            <a:endParaRPr lang="en-US" altLang="zh-CN" sz="1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4648201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4662489" y="1265239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4779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4117976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3703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64" name="Group 10"/>
          <p:cNvGrpSpPr>
            <a:grpSpLocks/>
          </p:cNvGrpSpPr>
          <p:nvPr/>
        </p:nvGrpSpPr>
        <p:grpSpPr bwMode="auto">
          <a:xfrm>
            <a:off x="6206376" y="2254250"/>
            <a:ext cx="1089025" cy="865188"/>
            <a:chOff x="2836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36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0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4949826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7113589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437439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7399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7569201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3725864" y="3492501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5124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6494463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4889501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959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006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216776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7345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244726" y="5435601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219326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2335214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162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306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6376988" y="4200526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</a:t>
              </a:r>
            </a:p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 call 1 from above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84" name="Group 34"/>
          <p:cNvGrpSpPr>
            <a:grpSpLocks/>
          </p:cNvGrpSpPr>
          <p:nvPr/>
        </p:nvGrpSpPr>
        <p:grpSpPr bwMode="auto">
          <a:xfrm>
            <a:off x="4252920" y="4146551"/>
            <a:ext cx="1122364" cy="823913"/>
            <a:chOff x="4957" y="3266"/>
            <a:chExt cx="707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5005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1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7727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2878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4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4562476" y="3352800"/>
            <a:ext cx="817563" cy="795338"/>
            <a:chOff x="963" y="1131"/>
            <a:chExt cx="515" cy="501"/>
          </a:xfrm>
        </p:grpSpPr>
        <p:sp>
          <p:nvSpPr>
            <p:cNvPr id="50210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11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0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4398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1" name="Freeform 7"/>
          <p:cNvSpPr>
            <a:spLocks/>
          </p:cNvSpPr>
          <p:nvPr/>
        </p:nvSpPr>
        <p:spPr bwMode="auto">
          <a:xfrm flipV="1">
            <a:off x="5080001" y="260032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640638" y="295910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7643814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has_seq0(rcvpkt)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7727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5" name="Freeform 11"/>
          <p:cNvSpPr>
            <a:spLocks/>
          </p:cNvSpPr>
          <p:nvPr/>
        </p:nvSpPr>
        <p:spPr bwMode="auto">
          <a:xfrm>
            <a:off x="5097464" y="416877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4486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has_seq1(rcvpkt)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4552951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4495801" y="536257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189" name="Group 15"/>
          <p:cNvGrpSpPr>
            <a:grpSpLocks/>
          </p:cNvGrpSpPr>
          <p:nvPr/>
        </p:nvGrpSpPr>
        <p:grpSpPr bwMode="auto">
          <a:xfrm>
            <a:off x="6261100" y="3387726"/>
            <a:ext cx="825500" cy="796925"/>
            <a:chOff x="4398" y="3133"/>
            <a:chExt cx="520" cy="502"/>
          </a:xfrm>
        </p:grpSpPr>
        <p:sp>
          <p:nvSpPr>
            <p:cNvPr id="5020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0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1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90" name="Freeform 18"/>
          <p:cNvSpPr>
            <a:spLocks/>
          </p:cNvSpPr>
          <p:nvPr/>
        </p:nvSpPr>
        <p:spPr bwMode="auto">
          <a:xfrm rot="-1361013">
            <a:off x="6961189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1" name="Text Box 19"/>
          <p:cNvSpPr txBox="1">
            <a:spLocks noChangeArrowheads="1"/>
          </p:cNvSpPr>
          <p:nvPr/>
        </p:nvSpPr>
        <p:spPr bwMode="auto">
          <a:xfrm>
            <a:off x="4648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has_seq0(rcvpkt)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2" name="Line 20"/>
          <p:cNvSpPr>
            <a:spLocks noChangeShapeType="1"/>
          </p:cNvSpPr>
          <p:nvPr/>
        </p:nvSpPr>
        <p:spPr bwMode="auto">
          <a:xfrm>
            <a:off x="4757739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3" name="Text Box 21"/>
          <p:cNvSpPr txBox="1">
            <a:spLocks noChangeArrowheads="1"/>
          </p:cNvSpPr>
          <p:nvPr/>
        </p:nvSpPr>
        <p:spPr bwMode="auto">
          <a:xfrm>
            <a:off x="4660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Freeform 22"/>
          <p:cNvSpPr>
            <a:spLocks/>
          </p:cNvSpPr>
          <p:nvPr/>
        </p:nvSpPr>
        <p:spPr bwMode="auto">
          <a:xfrm rot="1020547">
            <a:off x="6985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7591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>
            <a:off x="7729539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7" name="Text Box 25"/>
          <p:cNvSpPr txBox="1">
            <a:spLocks noChangeArrowheads="1"/>
          </p:cNvSpPr>
          <p:nvPr/>
        </p:nvSpPr>
        <p:spPr bwMode="auto">
          <a:xfrm>
            <a:off x="7599363" y="4424364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717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has_seq1(rcvpkt)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9" name="Line 27"/>
          <p:cNvSpPr>
            <a:spLocks noChangeShapeType="1"/>
          </p:cNvSpPr>
          <p:nvPr/>
        </p:nvSpPr>
        <p:spPr bwMode="auto">
          <a:xfrm>
            <a:off x="1801814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0" name="Text Box 28"/>
          <p:cNvSpPr txBox="1">
            <a:spLocks noChangeArrowheads="1"/>
          </p:cNvSpPr>
          <p:nvPr/>
        </p:nvSpPr>
        <p:spPr bwMode="auto">
          <a:xfrm>
            <a:off x="1665289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1" name="Line 29"/>
          <p:cNvSpPr>
            <a:spLocks noChangeShapeType="1"/>
          </p:cNvSpPr>
          <p:nvPr/>
        </p:nvSpPr>
        <p:spPr bwMode="auto">
          <a:xfrm>
            <a:off x="1803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2" name="Text Box 30"/>
          <p:cNvSpPr txBox="1">
            <a:spLocks noChangeArrowheads="1"/>
          </p:cNvSpPr>
          <p:nvPr/>
        </p:nvSpPr>
        <p:spPr bwMode="auto">
          <a:xfrm>
            <a:off x="1749425" y="4381501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1725613" y="294005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4" name="Freeform 32"/>
          <p:cNvSpPr>
            <a:spLocks/>
          </p:cNvSpPr>
          <p:nvPr/>
        </p:nvSpPr>
        <p:spPr bwMode="auto">
          <a:xfrm rot="20579453" flipH="1">
            <a:off x="3759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5" name="Freeform 33"/>
          <p:cNvSpPr>
            <a:spLocks/>
          </p:cNvSpPr>
          <p:nvPr/>
        </p:nvSpPr>
        <p:spPr bwMode="auto">
          <a:xfrm rot="1361013" flipH="1">
            <a:off x="3746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pic>
        <p:nvPicPr>
          <p:cNvPr id="50206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89" y="864200"/>
            <a:ext cx="8955461" cy="1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515" y="138793"/>
            <a:ext cx="8977436" cy="941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receiver, handles garbled </a:t>
            </a:r>
            <a:r>
              <a:rPr lang="en-US" dirty="0">
                <a:ea typeface="ＭＳ Ｐゴシック" charset="0"/>
              </a:rPr>
              <a:t>ACK/NAKs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sender: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# added to </a:t>
            </a:r>
            <a:r>
              <a:rPr lang="en-US" altLang="zh-CN" dirty="0" err="1" smtClean="0"/>
              <a:t>pkt</a:t>
            </a:r>
            <a:endParaRPr lang="en-US" altLang="zh-CN" dirty="0" smtClean="0"/>
          </a:p>
          <a:p>
            <a:r>
              <a:rPr lang="en-US" altLang="zh-CN" dirty="0" smtClean="0"/>
              <a:t>two seq. #</a:t>
            </a:r>
            <a:r>
              <a:rPr lang="en-US" altLang="ja-JP" dirty="0" smtClean="0"/>
              <a:t>'s (0,1) will suffice.  Why?</a:t>
            </a:r>
          </a:p>
          <a:p>
            <a:r>
              <a:rPr lang="en-US" altLang="zh-CN" dirty="0" smtClean="0"/>
              <a:t>must check if received ACK/NAK corrupted </a:t>
            </a:r>
          </a:p>
          <a:p>
            <a:r>
              <a:rPr lang="en-US" altLang="zh-CN" dirty="0" smtClean="0"/>
              <a:t>twice as many states</a:t>
            </a:r>
          </a:p>
          <a:p>
            <a:pPr lvl="1"/>
            <a:r>
              <a:rPr lang="en-US" altLang="zh-CN" dirty="0" smtClean="0"/>
              <a:t>state must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remember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whether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expected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endParaRPr lang="en-US" altLang="zh-CN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note: receiver can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017589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42989"/>
            <a:ext cx="739541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230189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1581150"/>
            <a:ext cx="8064500" cy="2749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same functionality as rdt2.1, using 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of NAK, receiver sends ACK for last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must </a:t>
            </a:r>
            <a:r>
              <a:rPr lang="en-US" i="1">
                <a:ea typeface="ＭＳ Ｐゴシック" charset="0"/>
              </a:rPr>
              <a:t>explicitly</a:t>
            </a:r>
            <a:r>
              <a:rPr lang="en-US">
                <a:ea typeface="ＭＳ Ｐゴシック" charset="0"/>
              </a:rPr>
              <a:t> include seq # of pkt being ACKed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>
                <a:ea typeface="ＭＳ Ｐゴシック" charset="0"/>
                <a:cs typeface="+mn-cs"/>
              </a:rPr>
              <a:t>retransmit current pkt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869159"/>
            <a:ext cx="7355681" cy="1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3" y="174626"/>
            <a:ext cx="7772400" cy="885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rdt2.2: sender, receiver fragments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3951288" y="1238251"/>
            <a:ext cx="6508750" cy="2841625"/>
            <a:chOff x="1529" y="780"/>
            <a:chExt cx="4100" cy="1790"/>
          </a:xfrm>
        </p:grpSpPr>
        <p:grpSp>
          <p:nvGrpSpPr>
            <p:cNvPr id="53271" name="Group 4"/>
            <p:cNvGrpSpPr>
              <a:grpSpLocks/>
            </p:cNvGrpSpPr>
            <p:nvPr/>
          </p:nvGrpSpPr>
          <p:grpSpPr bwMode="auto">
            <a:xfrm>
              <a:off x="1693" y="1399"/>
              <a:ext cx="688" cy="528"/>
              <a:chOff x="1483" y="2062"/>
              <a:chExt cx="688" cy="528"/>
            </a:xfrm>
          </p:grpSpPr>
          <p:sp>
            <p:nvSpPr>
              <p:cNvPr id="53288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9" name="Text Box 6"/>
              <p:cNvSpPr txBox="1">
                <a:spLocks noChangeArrowheads="1"/>
              </p:cNvSpPr>
              <p:nvPr/>
            </p:nvSpPr>
            <p:spPr bwMode="auto">
              <a:xfrm>
                <a:off x="1502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call 0 from above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72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(0, data, checksum)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9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 corrupt(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||</a:t>
              </a:r>
            </a:p>
            <a:p>
              <a:pPr algn="l"/>
              <a:r>
                <a:rPr lang="en-US" altLang="zh-CN" dirty="0">
                  <a:latin typeface="Arial" panose="020B0604020202020204" pitchFamily="34" charset="0"/>
                </a:rPr>
                <a:t>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(rcvpkt,1)</a:t>
              </a:r>
              <a:r>
                <a:rPr lang="en-US" altLang="zh-CN" dirty="0">
                  <a:latin typeface="Arial" panose="020B0604020202020204" pitchFamily="34" charset="0"/>
                </a:rPr>
                <a:t> 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3280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(rcvpkt,0)</a:t>
              </a:r>
              <a:r>
                <a:rPr lang="en-US" altLang="zh-CN" sz="1000" dirty="0">
                  <a:latin typeface="Arial" panose="020B0604020202020204" pitchFamily="34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84" name="Group 19"/>
            <p:cNvGrpSpPr>
              <a:grpSpLocks/>
            </p:cNvGrpSpPr>
            <p:nvPr/>
          </p:nvGrpSpPr>
          <p:grpSpPr bwMode="auto">
            <a:xfrm>
              <a:off x="3177" y="1365"/>
              <a:ext cx="746" cy="528"/>
              <a:chOff x="1483" y="2062"/>
              <a:chExt cx="746" cy="528"/>
            </a:xfrm>
          </p:grpSpPr>
          <p:sp>
            <p:nvSpPr>
              <p:cNvPr id="53286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7" name="Text Box 21"/>
              <p:cNvSpPr txBox="1">
                <a:spLocks noChangeArrowheads="1"/>
              </p:cNvSpPr>
              <p:nvPr/>
            </p:nvSpPr>
            <p:spPr bwMode="auto">
              <a:xfrm>
                <a:off x="1560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ACK</a:t>
                </a:r>
              </a:p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2189164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1524000" y="3824289"/>
            <a:ext cx="7234238" cy="2535237"/>
            <a:chOff x="0" y="2409"/>
            <a:chExt cx="4557" cy="1597"/>
          </a:xfrm>
        </p:grpSpPr>
        <p:sp>
          <p:nvSpPr>
            <p:cNvPr id="53256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 &amp;&amp; has_seq1(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extract(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rcvpkt,data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deliver_data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</a:p>
            <a:p>
              <a:pPr algn="l"/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(ACK1,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chksum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58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532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Wait for </a:t>
                  </a:r>
                </a:p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0 from below</a:t>
                  </a:r>
                  <a:endParaRPr lang="en-US" altLang="zh-CN" sz="1400" dirty="0">
                    <a:solidFill>
                      <a:srgbClr val="000099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61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rdt_rcv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&amp;&amp; </a:t>
                </a:r>
              </a:p>
              <a:p>
                <a:pPr algn="l"/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   (corrupt(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||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</a:rPr>
                  <a:t>   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))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7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Symbol" charset="0"/>
                </a:rPr>
                <a:t>L</a:t>
              </a:r>
            </a:p>
          </p:txBody>
        </p:sp>
      </p:grpSp>
      <p:sp>
        <p:nvSpPr>
          <p:cNvPr id="4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3.1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2474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19076"/>
            <a:ext cx="7772400" cy="963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rdt3.0: channels with errors </a:t>
            </a:r>
            <a:r>
              <a:rPr lang="en-US" sz="3600" i="1">
                <a:ea typeface="ＭＳ Ｐゴシック" charset="0"/>
              </a:rPr>
              <a:t>and</a:t>
            </a:r>
            <a:r>
              <a:rPr lang="en-US" sz="3600">
                <a:ea typeface="ＭＳ Ｐゴシック" charset="0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smtClean="0">
                <a:solidFill>
                  <a:srgbClr val="CC0000"/>
                </a:solidFill>
              </a:rPr>
              <a:t>new assumption:</a:t>
            </a:r>
            <a:r>
              <a:rPr lang="en-US" altLang="zh-CN" smtClean="0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0"/>
            <a:ext cx="409575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approach:</a:t>
            </a:r>
            <a:r>
              <a:rPr lang="en-US" altLang="zh-CN" dirty="0" smtClean="0"/>
              <a:t> sender waits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reasonable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if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(or ACK) just delayed (not lost):</a:t>
            </a:r>
          </a:p>
          <a:p>
            <a:pPr lvl="1"/>
            <a:r>
              <a:rPr lang="en-US" altLang="zh-CN" dirty="0" smtClean="0"/>
              <a:t>retransmission will be  duplicate, but seq. #</a:t>
            </a:r>
            <a:r>
              <a:rPr lang="en-US" altLang="ja-JP" dirty="0" smtClean="0"/>
              <a:t>'s already handles this</a:t>
            </a:r>
            <a:endParaRPr lang="en-US" altLang="ja-JP" sz="2000" dirty="0"/>
          </a:p>
          <a:p>
            <a:pPr lvl="1"/>
            <a:r>
              <a:rPr lang="en-US" altLang="zh-CN" dirty="0" smtClean="0"/>
              <a:t>receiver must specify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 of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being </a:t>
            </a:r>
            <a:r>
              <a:rPr lang="en-US" altLang="zh-CN" dirty="0" err="1" smtClean="0"/>
              <a:t>ACKed</a:t>
            </a:r>
            <a:endParaRPr lang="en-US" altLang="zh-CN" sz="20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requires countdown timer</a:t>
            </a:r>
          </a:p>
        </p:txBody>
      </p:sp>
      <p:pic>
        <p:nvPicPr>
          <p:cNvPr id="5427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79474"/>
            <a:ext cx="7519366" cy="17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242888"/>
            <a:ext cx="3560763" cy="893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43425" y="1384301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84701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4686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273551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6884988" y="2090739"/>
            <a:ext cx="889000" cy="865187"/>
            <a:chOff x="445" y="1273"/>
            <a:chExt cx="560" cy="545"/>
          </a:xfrm>
        </p:grpSpPr>
        <p:sp>
          <p:nvSpPr>
            <p:cNvPr id="5535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5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ACK0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5" name="Freeform 10"/>
          <p:cNvSpPr>
            <a:spLocks/>
          </p:cNvSpPr>
          <p:nvPr/>
        </p:nvSpPr>
        <p:spPr bwMode="auto">
          <a:xfrm flipV="1">
            <a:off x="4908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6" name="Freeform 11"/>
          <p:cNvSpPr>
            <a:spLocks/>
          </p:cNvSpPr>
          <p:nvPr/>
        </p:nvSpPr>
        <p:spPr bwMode="auto">
          <a:xfrm>
            <a:off x="7593014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8005764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isACK(rcvpkt,1)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8215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9" name="Group 14"/>
          <p:cNvGrpSpPr>
            <a:grpSpLocks/>
          </p:cNvGrpSpPr>
          <p:nvPr/>
        </p:nvGrpSpPr>
        <p:grpSpPr bwMode="auto">
          <a:xfrm>
            <a:off x="6977064" y="4005263"/>
            <a:ext cx="1189037" cy="850900"/>
            <a:chOff x="4090" y="3230"/>
            <a:chExt cx="749" cy="536"/>
          </a:xfrm>
        </p:grpSpPr>
        <p:sp>
          <p:nvSpPr>
            <p:cNvPr id="5535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51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call 1 from above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10" name="Freeform 17"/>
          <p:cNvSpPr>
            <a:spLocks/>
          </p:cNvSpPr>
          <p:nvPr/>
        </p:nvSpPr>
        <p:spPr bwMode="auto">
          <a:xfrm rot="16200000" flipV="1">
            <a:off x="3664745" y="3402807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1" name="Freeform 18"/>
          <p:cNvSpPr>
            <a:spLocks/>
          </p:cNvSpPr>
          <p:nvPr/>
        </p:nvSpPr>
        <p:spPr bwMode="auto">
          <a:xfrm>
            <a:off x="4894264" y="4738689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2" name="Freeform 19"/>
          <p:cNvSpPr>
            <a:spLocks/>
          </p:cNvSpPr>
          <p:nvPr/>
        </p:nvSpPr>
        <p:spPr bwMode="auto">
          <a:xfrm rot="5400000" flipH="1" flipV="1">
            <a:off x="7135020" y="3328195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4840289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4840289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4959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7804151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isACK(rcvpkt,0)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7" name="Line 24"/>
          <p:cNvSpPr>
            <a:spLocks noChangeShapeType="1"/>
          </p:cNvSpPr>
          <p:nvPr/>
        </p:nvSpPr>
        <p:spPr bwMode="auto">
          <a:xfrm>
            <a:off x="7920039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2814639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isACK(rcvpkt,0)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2917826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2432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isACK(rcvpkt,1)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2559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7824789" y="3798889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2424114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4" name="Freeform 31"/>
          <p:cNvSpPr>
            <a:spLocks/>
          </p:cNvSpPr>
          <p:nvPr/>
        </p:nvSpPr>
        <p:spPr bwMode="auto">
          <a:xfrm>
            <a:off x="7762876" y="2338389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8094664" y="2516189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8116889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8205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8" name="Freeform 35"/>
          <p:cNvSpPr>
            <a:spLocks/>
          </p:cNvSpPr>
          <p:nvPr/>
        </p:nvSpPr>
        <p:spPr bwMode="auto">
          <a:xfrm>
            <a:off x="3754438" y="4702176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9" name="Freeform 36"/>
          <p:cNvSpPr>
            <a:spLocks/>
          </p:cNvSpPr>
          <p:nvPr/>
        </p:nvSpPr>
        <p:spPr bwMode="auto">
          <a:xfrm>
            <a:off x="3554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2152650" y="4460876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2166939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2270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3" name="Freeform 40"/>
          <p:cNvSpPr>
            <a:spLocks/>
          </p:cNvSpPr>
          <p:nvPr/>
        </p:nvSpPr>
        <p:spPr bwMode="auto">
          <a:xfrm>
            <a:off x="7950200" y="43735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2560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35" name="Group 42"/>
          <p:cNvGrpSpPr>
            <a:grpSpLocks/>
          </p:cNvGrpSpPr>
          <p:nvPr/>
        </p:nvGrpSpPr>
        <p:grpSpPr bwMode="auto">
          <a:xfrm>
            <a:off x="3943350" y="2135188"/>
            <a:ext cx="1189038" cy="850900"/>
            <a:chOff x="4090" y="3230"/>
            <a:chExt cx="749" cy="536"/>
          </a:xfrm>
        </p:grpSpPr>
        <p:sp>
          <p:nvSpPr>
            <p:cNvPr id="5534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9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call 0from above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6" name="Line 45"/>
          <p:cNvSpPr>
            <a:spLocks noChangeShapeType="1"/>
          </p:cNvSpPr>
          <p:nvPr/>
        </p:nvSpPr>
        <p:spPr bwMode="auto">
          <a:xfrm>
            <a:off x="2647951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37" name="Group 46"/>
          <p:cNvGrpSpPr>
            <a:grpSpLocks/>
          </p:cNvGrpSpPr>
          <p:nvPr/>
        </p:nvGrpSpPr>
        <p:grpSpPr bwMode="auto">
          <a:xfrm>
            <a:off x="4154488" y="3989389"/>
            <a:ext cx="889000" cy="865187"/>
            <a:chOff x="445" y="1273"/>
            <a:chExt cx="560" cy="545"/>
          </a:xfrm>
        </p:grpSpPr>
        <p:sp>
          <p:nvSpPr>
            <p:cNvPr id="5534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ACK1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8" name="Freeform 49"/>
          <p:cNvSpPr>
            <a:spLocks/>
          </p:cNvSpPr>
          <p:nvPr/>
        </p:nvSpPr>
        <p:spPr bwMode="auto">
          <a:xfrm flipH="1" flipV="1">
            <a:off x="3530600" y="17827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8748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5340" name="Text Box 51"/>
          <p:cNvSpPr txBox="1">
            <a:spLocks noChangeArrowheads="1"/>
          </p:cNvSpPr>
          <p:nvPr/>
        </p:nvSpPr>
        <p:spPr bwMode="auto">
          <a:xfrm>
            <a:off x="8281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41" name="Line 52"/>
          <p:cNvSpPr>
            <a:spLocks noChangeShapeType="1"/>
          </p:cNvSpPr>
          <p:nvPr/>
        </p:nvSpPr>
        <p:spPr bwMode="auto">
          <a:xfrm>
            <a:off x="8369301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8651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3000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3403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55345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77889"/>
            <a:ext cx="32083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895476" y="13303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4335463" y="1325564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4338639" y="29495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344989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4341814" y="22637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4338639" y="31750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4338639" y="40005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1824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668463" y="36068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668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1812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657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333876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2873376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2867026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2881313" y="2714626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2867026" y="3179764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2859088" y="2339976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2852738" y="4032251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3160714" y="5111751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6453189" y="132715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8893176" y="132238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8894764" y="423862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8902701" y="50800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8899526" y="22606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8896351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8896351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6381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6226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6226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6370638" y="46418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6215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8891589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7431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7424738" y="4851401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7424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7416801" y="2336801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7410451" y="5302251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7504114" y="6019801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7439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7319964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7448551" y="4003676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6016625" y="3627439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56367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48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717676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416426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416426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397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2947988" y="2486026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1960564" y="11049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4400551" y="11001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4413251" y="38608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410076" y="485775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4406901" y="203835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4425951" y="42830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4403726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1889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1733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1733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1878013" y="441960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722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4398964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2938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2932113" y="4629151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2932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2924176" y="2114551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2917826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2716214" y="5797551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3203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2827339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2955926" y="3781426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1524000" y="3405189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9118601" y="23749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9118601" y="260032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9080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7650163" y="2147889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6662739" y="766764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9102726" y="762001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9096376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9109076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6591300" y="19494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6435725" y="2168526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6424613" y="12065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9101139" y="14890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7640638" y="1276351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7626351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6281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7529514" y="2454276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7658101" y="3443289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6226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8047038" y="2706689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7548564" y="3251201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6416676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 ack1</a:t>
              </a:r>
            </a:p>
          </p:txBody>
        </p:sp>
        <p:grpSp>
          <p:nvGrpSpPr>
            <p:cNvPr id="5740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 err="1">
                    <a:solidFill>
                      <a:srgbClr val="000099"/>
                    </a:solidFill>
                  </a:rPr>
                  <a:t>rcv</a:t>
                </a:r>
                <a:r>
                  <a:rPr lang="en-US" sz="1800" dirty="0">
                    <a:solidFill>
                      <a:srgbClr val="000099"/>
                    </a:solidFill>
                  </a:rPr>
                  <a:t> ack1</a:t>
                </a:r>
              </a:p>
            </p:txBody>
          </p:sp>
        </p:grpSp>
        <p:grpSp>
          <p:nvGrpSpPr>
            <p:cNvPr id="5740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</p:grpSp>
        <p:grpSp>
          <p:nvGrpSpPr>
            <p:cNvPr id="5740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1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8"/>
            <a:ext cx="8372475" cy="990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rdt3.0 is correct, but performance stinks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e.g.: 1 Gbps link, 15 ms prop. delay, 8000 bit packet: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981201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U </a:t>
            </a:r>
            <a:r>
              <a:rPr lang="en-US" altLang="zh-CN" sz="2400" baseline="-25000" dirty="0">
                <a:solidFill>
                  <a:srgbClr val="000099"/>
                </a:solidFill>
                <a:latin typeface="Gill Sans MT" panose="020B0502020104020203" pitchFamily="34" charset="0"/>
              </a:rPr>
              <a:t>sender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: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utilization</a:t>
            </a:r>
            <a:r>
              <a:rPr lang="en-US" altLang="zh-CN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3214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583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2057401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if RTT=30 msec, 1KB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every 30 msec: 33kB/sec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thruput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over 1 Gbps link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network protocol limits use of physical resources!</a:t>
            </a:r>
          </a:p>
        </p:txBody>
      </p:sp>
      <p:pic>
        <p:nvPicPr>
          <p:cNvPr id="58376" name="Picture 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12811"/>
            <a:ext cx="5872161" cy="1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3313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D</a:t>
              </a:r>
              <a:r>
                <a:rPr lang="en-US" sz="2400" i="1" baseline="-25000">
                  <a:solidFill>
                    <a:srgbClr val="000099"/>
                  </a:solidFill>
                  <a:latin typeface="Arial" charset="0"/>
                </a:rPr>
                <a:t>trans</a:t>
              </a: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838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  <a:latin typeface="Comic Sans MS" charset="0"/>
                  </a:rPr>
                  <a:t> </a:t>
                </a:r>
                <a:endParaRPr lang="en-US" sz="240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</a:rPr>
                  <a:t>10</a:t>
                </a:r>
                <a:r>
                  <a:rPr lang="en-US" sz="2400" i="1" baseline="30000">
                    <a:solidFill>
                      <a:srgbClr val="000099"/>
                    </a:solidFill>
                  </a:rPr>
                  <a:t>9 </a:t>
                </a:r>
                <a:r>
                  <a:rPr lang="en-US" sz="2400" i="1">
                    <a:solidFill>
                      <a:srgbClr val="000099"/>
                    </a:solidFill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8 microsecs</a:t>
              </a:r>
            </a:p>
          </p:txBody>
        </p:sp>
      </p:grp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35" y="1084347"/>
            <a:ext cx="7410040" cy="11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3526"/>
            <a:ext cx="7772400" cy="1008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rdt3.0: stop-and-wait operation</a:t>
            </a:r>
          </a:p>
        </p:txBody>
      </p:sp>
      <p:sp>
        <p:nvSpPr>
          <p:cNvPr id="59397" name="Line 3"/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Freeform 12"/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zh-CN" sz="1000">
                <a:latin typeface="Arial" panose="020B0604020202020204" pitchFamily="34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last packet bit transmitted,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5" name="Text Box 21"/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6" name="Line 22"/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packet,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9" name="Freeform 25"/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20" name="Group 26"/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5942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23" name="Object 35"/>
          <p:cNvGraphicFramePr>
            <a:graphicFrameLocks noChangeAspect="1"/>
          </p:cNvGraphicFramePr>
          <p:nvPr/>
        </p:nvGraphicFramePr>
        <p:xfrm>
          <a:off x="2779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594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68" y="935940"/>
            <a:ext cx="4680104" cy="1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pipelining:</a:t>
            </a:r>
            <a:r>
              <a:rPr lang="en-US" altLang="zh-CN" smtClean="0"/>
              <a:t> sender allows multiple, </a:t>
            </a:r>
            <a:r>
              <a:rPr lang="ja-JP" altLang="en-US" smtClean="0"/>
              <a:t>“</a:t>
            </a:r>
            <a:r>
              <a:rPr lang="en-US" altLang="ja-JP" smtClean="0"/>
              <a:t>in-flight</a:t>
            </a:r>
            <a:r>
              <a:rPr lang="ja-JP" altLang="en-US" smtClean="0"/>
              <a:t>”</a:t>
            </a:r>
            <a:r>
              <a:rPr lang="en-US" altLang="ja-JP" smtClean="0"/>
              <a:t>, yet-to-be-acknowledged pkts</a:t>
            </a:r>
          </a:p>
          <a:p>
            <a:pPr lvl="1"/>
            <a:r>
              <a:rPr lang="en-US" altLang="zh-CN" smtClean="0"/>
              <a:t>range of sequence numbers must be increased</a:t>
            </a:r>
          </a:p>
          <a:p>
            <a:pPr lvl="1"/>
            <a:r>
              <a:rPr lang="en-US" altLang="zh-CN" smtClean="0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3075086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/>
          <p:cNvGrpSpPr>
            <a:grpSpLocks/>
          </p:cNvGrpSpPr>
          <p:nvPr/>
        </p:nvGrpSpPr>
        <p:grpSpPr bwMode="auto">
          <a:xfrm>
            <a:off x="2922588" y="3624264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8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0425" name="Freeform 48"/>
          <p:cNvSpPr>
            <a:spLocks/>
          </p:cNvSpPr>
          <p:nvPr/>
        </p:nvSpPr>
        <p:spPr bwMode="auto">
          <a:xfrm>
            <a:off x="8863014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6" name="Group 50"/>
          <p:cNvGrpSpPr>
            <a:grpSpLocks/>
          </p:cNvGrpSpPr>
          <p:nvPr/>
        </p:nvGrpSpPr>
        <p:grpSpPr bwMode="auto">
          <a:xfrm>
            <a:off x="6034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4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0427" name="Group 55"/>
          <p:cNvGrpSpPr>
            <a:grpSpLocks/>
          </p:cNvGrpSpPr>
          <p:nvPr/>
        </p:nvGrpSpPr>
        <p:grpSpPr bwMode="auto">
          <a:xfrm>
            <a:off x="5845175" y="3508375"/>
            <a:ext cx="223838" cy="501650"/>
            <a:chOff x="4140" y="429"/>
            <a:chExt cx="1425" cy="2396"/>
          </a:xfrm>
        </p:grpSpPr>
        <p:sp>
          <p:nvSpPr>
            <p:cNvPr id="60461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63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6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71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72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73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5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8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0428" name="Group 88"/>
          <p:cNvGrpSpPr>
            <a:grpSpLocks/>
          </p:cNvGrpSpPr>
          <p:nvPr/>
        </p:nvGrpSpPr>
        <p:grpSpPr bwMode="auto">
          <a:xfrm>
            <a:off x="8909050" y="3503613"/>
            <a:ext cx="223838" cy="501650"/>
            <a:chOff x="4140" y="429"/>
            <a:chExt cx="1425" cy="2396"/>
          </a:xfrm>
        </p:grpSpPr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31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4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6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9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40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1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3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6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2" y="969170"/>
            <a:ext cx="7734301" cy="1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Pipelining: increased utilization</a:t>
            </a:r>
          </a:p>
        </p:txBody>
      </p:sp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3" name="Freeform 11"/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RTT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bit transmitted, t =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1" name="Text Box 19"/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packet, t = RTT +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65" name="Group 23"/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6149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9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6" name="Freeform 31"/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7" name="Freeform 32"/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8" name="Line 33"/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9" name="Line 34"/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61470" name="Group 35"/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6148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71" name="Group 43"/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6148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8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2" name="Line 51"/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3" name="Text Box 52"/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2</a:t>
            </a:r>
            <a:r>
              <a:rPr lang="en-US" altLang="zh-CN" baseline="30000">
                <a:latin typeface="Arial" panose="020B0604020202020204" pitchFamily="34" charset="0"/>
              </a:rPr>
              <a:t>nd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4" name="Line 53"/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5" name="Line 54"/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6" name="Text Box 55"/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3</a:t>
            </a:r>
            <a:r>
              <a:rPr lang="en-US" altLang="zh-CN" baseline="30000">
                <a:latin typeface="Arial" panose="020B0604020202020204" pitchFamily="34" charset="0"/>
              </a:rPr>
              <a:t>rd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7042150" y="4152901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61479" name="Object 61"/>
          <p:cNvGraphicFramePr>
            <a:graphicFrameLocks noChangeAspect="1"/>
          </p:cNvGraphicFramePr>
          <p:nvPr/>
        </p:nvGraphicFramePr>
        <p:xfrm>
          <a:off x="3079751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6147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9"/>
            <a:ext cx="3954463" cy="484822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can have up to N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receiver only sends </a:t>
            </a:r>
            <a:r>
              <a:rPr lang="en-US" altLang="zh-CN" i="1" dirty="0" smtClean="0">
                <a:solidFill>
                  <a:srgbClr val="CC0000"/>
                </a:solidFill>
              </a:rPr>
              <a:t>cumulative </a:t>
            </a:r>
            <a:r>
              <a:rPr lang="en-US" altLang="zh-CN" i="1" dirty="0" err="1" smtClean="0">
                <a:solidFill>
                  <a:srgbClr val="CC0000"/>
                </a:solidFill>
              </a:rPr>
              <a:t>ack</a:t>
            </a:r>
            <a:endParaRPr lang="en-US" altLang="zh-CN" i="1" dirty="0" smtClean="0">
              <a:solidFill>
                <a:srgbClr val="CC0000"/>
              </a:solidFill>
            </a:endParaRPr>
          </a:p>
          <a:p>
            <a:pPr lvl="1"/>
            <a:r>
              <a:rPr lang="en-US" altLang="zh-CN" dirty="0" smtClean="0"/>
              <a:t>doesn</a:t>
            </a:r>
            <a:r>
              <a:rPr lang="en-US" altLang="ja-JP" dirty="0" smtClean="0"/>
              <a:t>'t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there's a gap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has timer for oldest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 lvl="1"/>
            <a:r>
              <a:rPr lang="en-US" altLang="zh-CN" dirty="0" smtClean="0"/>
              <a:t>when timer expires, retransmit </a:t>
            </a:r>
            <a:r>
              <a:rPr lang="en-US" altLang="zh-CN" i="1" dirty="0" smtClean="0"/>
              <a:t>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455738"/>
            <a:ext cx="428942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can have up to N </a:t>
            </a:r>
            <a:r>
              <a:rPr lang="en-US" altLang="zh-CN" dirty="0" err="1" smtClean="0"/>
              <a:t>unack</a:t>
            </a:r>
            <a:r>
              <a:rPr lang="en-US" altLang="ja-JP" dirty="0" err="1" smtClean="0"/>
              <a:t>'ed</a:t>
            </a:r>
            <a:r>
              <a:rPr lang="en-US" altLang="ja-JP" dirty="0" smtClean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err="1" smtClean="0"/>
              <a:t>rcvr</a:t>
            </a:r>
            <a:r>
              <a:rPr lang="en-US" altLang="zh-CN" dirty="0" smtClean="0"/>
              <a:t> sends </a:t>
            </a:r>
            <a:r>
              <a:rPr lang="en-US" altLang="zh-CN" i="1" dirty="0" smtClean="0">
                <a:solidFill>
                  <a:srgbClr val="CC0000"/>
                </a:solidFill>
              </a:rPr>
              <a:t>individual </a:t>
            </a:r>
            <a:r>
              <a:rPr lang="en-US" altLang="zh-CN" i="1" dirty="0" err="1" smtClean="0">
                <a:solidFill>
                  <a:srgbClr val="CC0000"/>
                </a:solidFill>
              </a:rPr>
              <a:t>ack</a:t>
            </a:r>
            <a:r>
              <a:rPr lang="en-US" altLang="zh-CN" dirty="0" smtClean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dirty="0" smtClean="0"/>
              <a:t>sender maintains timer for each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when timer expires, retransmit only that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>
              <a:lnSpc>
                <a:spcPct val="70000"/>
              </a:lnSpc>
            </a:pPr>
            <a:endParaRPr lang="en-US" altLang="zh-CN" dirty="0" smtClean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k-bit 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# in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header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window</a:t>
            </a:r>
            <a:r>
              <a:rPr lang="ja-JP" altLang="en-US" sz="2400" dirty="0"/>
              <a:t>”</a:t>
            </a:r>
            <a:r>
              <a:rPr lang="en-US" altLang="ja-JP" sz="2400" dirty="0"/>
              <a:t> of up to N, consecutive </a:t>
            </a:r>
            <a:r>
              <a:rPr lang="en-US" altLang="ja-JP" sz="2400" dirty="0" err="1" smtClean="0"/>
              <a:t>unack'ed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pkts</a:t>
            </a:r>
            <a:r>
              <a:rPr lang="en-US" altLang="ja-JP" sz="2400" dirty="0"/>
              <a:t> allowed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446709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000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ACK(n): ACKs all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up to, including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# n - 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cumulative ACK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may receive duplicate ACKs (see receiver)</a:t>
            </a:r>
            <a:endParaRPr lang="en-US" altLang="zh-CN" sz="20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timer for oldest in-flight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</a:t>
            </a:r>
            <a:endParaRPr lang="en-US" altLang="zh-CN" sz="24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pitchFamily="34" charset="0"/>
              </a:rPr>
              <a:t>timeout(n):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retransmit packet n and all higher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#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in window</a:t>
            </a:r>
            <a:endParaRPr lang="en-US" altLang="zh-CN" sz="28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Gill Sans MT" panose="020B0502020104020203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3163889" y="2789239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349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0900"/>
            <a:ext cx="4008437" cy="5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6626226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5" y="1035050"/>
            <a:ext cx="6507162" cy="1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511301"/>
            <a:ext cx="4219576" cy="51149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logical communication</a:t>
            </a:r>
            <a:r>
              <a:rPr lang="en-US" sz="2400" dirty="0">
                <a:ea typeface="ＭＳ Ｐゴシック" charset="0"/>
              </a:rPr>
              <a:t> between app processes running on different hosts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transport protocols run in end systems 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send side: breaks app messages into </a:t>
            </a:r>
            <a:r>
              <a:rPr lang="en-US" sz="1800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sz="1800" dirty="0">
                <a:ea typeface="ＭＳ Ｐゴシック" charset="0"/>
              </a:rPr>
              <a:t>, passes to  network layer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 err="1">
                <a:ea typeface="ＭＳ Ｐゴシック" charset="0"/>
              </a:rPr>
              <a:t>rcv</a:t>
            </a:r>
            <a:r>
              <a:rPr lang="en-US" sz="1800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more than one transport protocol available to apps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9380539" y="4454526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6913564" y="3022601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6986589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GBN: sender extended FSM</a:t>
            </a:r>
            <a:endParaRPr lang="en-US">
              <a:ea typeface="ＭＳ Ｐゴシック" charset="0"/>
              <a:cs typeface="+mj-cs"/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5059363" y="3743326"/>
            <a:ext cx="800100" cy="657225"/>
            <a:chOff x="1939" y="2515"/>
            <a:chExt cx="504" cy="414"/>
          </a:xfrm>
        </p:grpSpPr>
        <p:sp>
          <p:nvSpPr>
            <p:cNvPr id="6453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6453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Wait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3552826" y="2830514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275389" y="3810001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udt_send(sndpkt[base+1])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…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udt_send(sndpkt[nextseqnum-1])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6297614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>
            <a:off x="6381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1" name="Freeform 10"/>
          <p:cNvSpPr>
            <a:spLocks/>
          </p:cNvSpPr>
          <p:nvPr/>
        </p:nvSpPr>
        <p:spPr bwMode="auto">
          <a:xfrm>
            <a:off x="5884863" y="349885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4718051" y="1069976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>
            <a:off x="4826001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4" name="Text Box 13"/>
          <p:cNvSpPr txBox="1">
            <a:spLocks noChangeArrowheads="1"/>
          </p:cNvSpPr>
          <p:nvPr/>
        </p:nvSpPr>
        <p:spPr bwMode="auto">
          <a:xfrm>
            <a:off x="4718051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(nextseqnum &lt; base+N) {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udt_send(sndpkt[nextseqnum])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   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nextseqnum++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refuse_data(data)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5" name="Freeform 14"/>
          <p:cNvSpPr>
            <a:spLocks/>
          </p:cNvSpPr>
          <p:nvPr/>
        </p:nvSpPr>
        <p:spPr bwMode="auto">
          <a:xfrm rot="5142103" flipH="1">
            <a:off x="5311776" y="293370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4867276" y="5478464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 = getacknum(rcvpkt)+1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stop_timer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4879975" y="4978401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notcorrupt(rcvpkt) 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4972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9" name="Freeform 18"/>
          <p:cNvSpPr>
            <a:spLocks/>
          </p:cNvSpPr>
          <p:nvPr/>
        </p:nvSpPr>
        <p:spPr bwMode="auto">
          <a:xfrm>
            <a:off x="5029200" y="4446589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>
            <a:off x="3138489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3011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nextseqnum=1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2774951" y="4289426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&amp;&amp; corrupt(rcvpkt)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V="1">
            <a:off x="2867026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4" name="Freeform 23"/>
          <p:cNvSpPr>
            <a:spLocks/>
          </p:cNvSpPr>
          <p:nvPr/>
        </p:nvSpPr>
        <p:spPr bwMode="auto">
          <a:xfrm>
            <a:off x="4422776" y="4221164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054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64536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2" y="760414"/>
            <a:ext cx="6426993" cy="1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25689" y="3641726"/>
            <a:ext cx="8148637" cy="2854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ACK-only: always send ACK for correctly-received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with highest </a:t>
            </a:r>
            <a:r>
              <a:rPr lang="en-US" altLang="zh-CN" i="1" dirty="0" smtClean="0">
                <a:solidFill>
                  <a:srgbClr val="CC0000"/>
                </a:solidFill>
              </a:rPr>
              <a:t>in-order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</a:p>
          <a:p>
            <a:pPr lvl="1"/>
            <a:r>
              <a:rPr lang="en-US" altLang="zh-CN" dirty="0" smtClean="0"/>
              <a:t>may generate duplicate ACKs</a:t>
            </a:r>
          </a:p>
          <a:p>
            <a:pPr lvl="1"/>
            <a:r>
              <a:rPr lang="en-US" altLang="zh-CN" dirty="0" smtClean="0"/>
              <a:t>need only remember </a:t>
            </a:r>
            <a:r>
              <a:rPr lang="en-US" altLang="zh-CN" b="1" dirty="0" err="1" smtClean="0">
                <a:latin typeface="Courier New" panose="02070309020205020404" pitchFamily="49" charset="0"/>
              </a:rPr>
              <a:t>expectedseqnum</a:t>
            </a:r>
            <a:endParaRPr lang="en-US" altLang="zh-CN" b="1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/>
              <a:t>out-of-order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discard (don</a:t>
            </a:r>
            <a:r>
              <a:rPr lang="en-US" altLang="ja-JP" dirty="0" smtClean="0"/>
              <a:t>'t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zh-CN" dirty="0" smtClean="0"/>
              <a:t>re-ACK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with highest in-order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683125" y="2041526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92638" y="2209801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Wait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368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081463" y="1468439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121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default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202114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5356226" y="1784351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849939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notcurrupt(rcvpkt)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hasseqnum(rcvpkt,expectedseqnum)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919788" y="2246314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54701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expectedseqnum++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 rot="5142103" flipH="1">
            <a:off x="4829176" y="1260476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308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217739" y="2314576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make_pkt(expectedseqnum,ACK,chksum)</a:t>
            </a:r>
          </a:p>
          <a:p>
            <a:pPr algn="l"/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2254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04789"/>
            <a:ext cx="7772400" cy="650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156075" y="1412876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pkt0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pkt1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4476751" y="10414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7507288" y="1060451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7581901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7524751" y="1854201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pkt0, send ack0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pkt1, send ack1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pkt3,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3300414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ack0, send pkt4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ack1, send pkt5</a:t>
            </a:r>
          </a:p>
          <a:p>
            <a:pPr algn="r">
              <a:defRPr/>
            </a:pPr>
            <a:endParaRPr lang="en-US" sz="1800">
              <a:solidFill>
                <a:srgbClr val="000099"/>
              </a:solidFill>
            </a:endParaRPr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3835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4160839" y="4594226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5446713" y="16065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5445126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5461000" y="214471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5467351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5453064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223001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381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449889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5453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5484813" y="3571876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5481639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5341939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5461001" y="47656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5453063" y="50101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5446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5449888" y="54768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7521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pkt4,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7540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pkt5,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7551738" y="5053014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3603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99"/>
                </a:solidFill>
              </a:rPr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706564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663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03389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711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708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1919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704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01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90689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698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695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92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66605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744539"/>
            <a:ext cx="3163391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6515101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6521451" y="4067176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6516688" y="5257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6500813" y="5511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6484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6469063" y="5997576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4272804" cy="14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Selective repeat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zh-CN" dirty="0" smtClean="0"/>
              <a:t>receiver </a:t>
            </a:r>
            <a:r>
              <a:rPr lang="en-US" altLang="zh-CN" i="1" dirty="0" smtClean="0"/>
              <a:t>individually</a:t>
            </a:r>
            <a:r>
              <a:rPr lang="en-US" altLang="zh-CN" dirty="0" smtClean="0"/>
              <a:t> acknowledges all correctly received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, as needed, for eventual in-order delivery to upper layer</a:t>
            </a:r>
          </a:p>
          <a:p>
            <a:r>
              <a:rPr lang="en-US" altLang="zh-CN" dirty="0" smtClean="0"/>
              <a:t>sender only resends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for which ACK not received</a:t>
            </a:r>
          </a:p>
          <a:p>
            <a:pPr lvl="1"/>
            <a:r>
              <a:rPr lang="en-US" altLang="zh-CN" dirty="0" smtClean="0"/>
              <a:t>sender timer for each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pkt</a:t>
            </a:r>
            <a:endParaRPr lang="en-US" altLang="zh-CN" dirty="0" smtClean="0"/>
          </a:p>
          <a:p>
            <a:r>
              <a:rPr lang="en-US" altLang="zh-CN" dirty="0" smtClean="0"/>
              <a:t>sender window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 consecutive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  <a:r>
              <a:rPr lang="en-US" altLang="ja-JP" dirty="0" smtClean="0"/>
              <a:t>'s</a:t>
            </a:r>
          </a:p>
          <a:p>
            <a:pPr lvl="1"/>
            <a:r>
              <a:rPr lang="en-US" altLang="zh-CN" dirty="0" smtClean="0"/>
              <a:t>limits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#s of sent,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1" y="182564"/>
            <a:ext cx="8822753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Selective repeat: sender, receiver windows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68612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9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2917825" y="1917701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552826" y="4516439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861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822325"/>
            <a:ext cx="8660257" cy="1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data from above: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timeout(n):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</a:rPr>
              <a:t>ACK(n)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</a:rPr>
              <a:t>in </a:t>
            </a:r>
            <a:r>
              <a:rPr lang="en-US" sz="1800">
                <a:ea typeface="ＭＳ Ｐゴシック" charset="0"/>
              </a:rPr>
              <a:t>[sendbase,sendbase+N]:</a:t>
            </a:r>
            <a:endParaRPr lang="en-US" sz="240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mark pkt n as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if n smallest unACKed pkt, advance window base to next unACKed seq # 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623393" y="1457325"/>
            <a:ext cx="5234484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2222501" y="1155701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6524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</a:t>
            </a:r>
            <a:r>
              <a:rPr lang="en-US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rcvbase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 ACK(n)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in-order: deliver (also deliver buffered, in-order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pkts</a:t>
            </a:r>
            <a:r>
              <a:rPr lang="en-US" sz="2400" dirty="0">
                <a:latin typeface="Gill Sans MT" charset="0"/>
                <a:ea typeface="ＭＳ Ｐゴシック" charset="0"/>
              </a:rPr>
              <a:t>), advance window to next not-yet-received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ignore 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6486526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6710363" y="1127126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189414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4510089" y="111918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7540626" y="11382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7615238" y="1736726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7558089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buffer, </a:t>
            </a:r>
          </a:p>
          <a:p>
            <a:pPr algn="l">
              <a:defRPr/>
            </a:pPr>
            <a:r>
              <a:rPr lang="en-US" sz="1800"/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3333750" y="3094039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241801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3868739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4194175" y="4672014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5480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5478463" y="19589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5494338" y="2222501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5500688" y="2508251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5486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6256338" y="2257426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6415089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5483225" y="2493964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5486401" y="33305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5518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5514975" y="3024189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375275" y="2212976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5516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7554914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buffer, </a:t>
            </a:r>
          </a:p>
          <a:p>
            <a:pPr algn="l">
              <a:defRPr/>
            </a:pPr>
            <a:r>
              <a:rPr lang="en-US" sz="1800"/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7573964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buffer, </a:t>
            </a:r>
          </a:p>
          <a:p>
            <a:pPr algn="l">
              <a:defRPr/>
            </a:pPr>
            <a:r>
              <a:rPr lang="en-US" sz="1800"/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7585075" y="5130801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3698876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1739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697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1811339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1736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1744664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1741489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1952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1738314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1735139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1724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1731964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1728789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1725614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5489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5541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3814764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3833814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/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6653214" y="5353051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3908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Q: what happens when ack2 arrives?</a:t>
            </a:r>
          </a:p>
        </p:txBody>
      </p: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320" y="114302"/>
            <a:ext cx="4144783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 dirty="0">
                <a:ea typeface="ＭＳ Ｐゴシック" charset="0"/>
              </a:rPr>
              <a:t>Selective repeat:</a:t>
            </a:r>
            <a:br>
              <a:rPr lang="en-US" sz="3600" dirty="0">
                <a:ea typeface="ＭＳ Ｐゴシック" charset="0"/>
              </a:rPr>
            </a:br>
            <a:r>
              <a:rPr lang="en-US" sz="3600" dirty="0">
                <a:ea typeface="ＭＳ Ｐゴシック" charset="0"/>
              </a:rPr>
              <a:t>dilemma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seq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#</a:t>
            </a:r>
            <a:r>
              <a:rPr lang="en-US" altLang="ja-JP" sz="2400" dirty="0" smtClean="0"/>
              <a:t>'s</a:t>
            </a:r>
            <a:r>
              <a:rPr lang="en-US" altLang="ja-JP" sz="2400" dirty="0"/>
              <a:t>: 0, 1, 2, 3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window size=3</a:t>
            </a:r>
            <a:endParaRPr lang="en-US" altLang="zh-CN" sz="2400" dirty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8618539" y="195263"/>
            <a:ext cx="1469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receiver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5857875" y="19843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sender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5943601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8724901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5962651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grpSp>
          <p:nvGrpSpPr>
            <p:cNvPr id="7174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(b) oops!</a:t>
              </a:r>
            </a:p>
          </p:txBody>
        </p:sp>
      </p:grpSp>
      <p:grpSp>
        <p:nvGrpSpPr>
          <p:cNvPr id="71690" name="Group 128"/>
          <p:cNvGrpSpPr>
            <a:grpSpLocks/>
          </p:cNvGrpSpPr>
          <p:nvPr/>
        </p:nvGrpSpPr>
        <p:grpSpPr bwMode="auto">
          <a:xfrm>
            <a:off x="5973764" y="825501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>
                  <a:latin typeface="Arial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172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>
                    <a:latin typeface="Arial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7958139" y="890589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6219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i="1" dirty="0"/>
              <a:t>receiver </a:t>
            </a:r>
            <a:r>
              <a:rPr lang="en-US" altLang="zh-CN" i="1" dirty="0" smtClean="0"/>
              <a:t>can</a:t>
            </a:r>
            <a:r>
              <a:rPr lang="en-US" altLang="ja-JP" i="1" dirty="0" smtClean="0"/>
              <a:t>'t </a:t>
            </a:r>
            <a:r>
              <a:rPr lang="en-US" altLang="ja-JP" i="1" dirty="0"/>
              <a:t>see sender side.</a:t>
            </a:r>
          </a:p>
          <a:p>
            <a:r>
              <a:rPr lang="en-US" altLang="zh-CN" i="1" dirty="0"/>
              <a:t>receiver behavior identical in both cases!</a:t>
            </a:r>
          </a:p>
          <a:p>
            <a:r>
              <a:rPr lang="en-US" altLang="zh-CN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's </a:t>
            </a:r>
            <a:r>
              <a:rPr lang="en-US" altLang="ja-JP" i="1" dirty="0">
                <a:solidFill>
                  <a:srgbClr val="CC0000"/>
                </a:solidFill>
              </a:rPr>
              <a:t>(very) wrong!</a:t>
            </a:r>
            <a:endParaRPr lang="en-US" altLang="zh-CN" i="1" dirty="0">
              <a:solidFill>
                <a:srgbClr val="CC0000"/>
              </a:solidFill>
            </a:endParaRPr>
          </a:p>
        </p:txBody>
      </p:sp>
      <p:pic>
        <p:nvPicPr>
          <p:cNvPr id="71693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1" y="1129364"/>
            <a:ext cx="3940203" cy="12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2070099" y="2732088"/>
            <a:ext cx="380365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receiver sees no difference in two scenarios!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what relationship between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seq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# size and window size to avoid problem in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(b)?</a:t>
            </a:r>
          </a:p>
        </p:txBody>
      </p:sp>
      <p:sp>
        <p:nvSpPr>
          <p:cNvPr id="9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3670"/>
            <a:ext cx="5776912" cy="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589088"/>
            <a:ext cx="4667944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network layer:</a:t>
            </a:r>
            <a:r>
              <a:rPr lang="en-US" sz="3200" dirty="0">
                <a:ea typeface="ＭＳ Ｐゴシック" charset="0"/>
              </a:rPr>
              <a:t> logical communication between hosts</a:t>
            </a:r>
          </a:p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transport layer:</a:t>
            </a:r>
            <a:r>
              <a:rPr lang="en-US" sz="3200" dirty="0">
                <a:ea typeface="ＭＳ Ｐゴシック" charset="0"/>
              </a:rPr>
              <a:t> logical communication between processes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84913" y="2230439"/>
            <a:ext cx="3967162" cy="4249737"/>
          </a:xfr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12 kids in </a:t>
            </a:r>
            <a:r>
              <a:rPr lang="en-US" altLang="zh-CN" sz="2400" i="1" dirty="0" smtClean="0"/>
              <a:t>Ann</a:t>
            </a:r>
            <a:r>
              <a:rPr lang="en-US" altLang="ja-JP" sz="2400" i="1" dirty="0" smtClean="0"/>
              <a:t>'s </a:t>
            </a:r>
            <a:r>
              <a:rPr lang="en-US" altLang="ja-JP" sz="2400" i="1" dirty="0"/>
              <a:t>house sending letters to 12 kids in </a:t>
            </a:r>
            <a:r>
              <a:rPr lang="en-US" altLang="ja-JP" sz="2400" i="1" dirty="0" smtClean="0"/>
              <a:t>Bill's </a:t>
            </a:r>
            <a:r>
              <a:rPr lang="en-US" altLang="ja-JP" sz="2400" i="1" dirty="0"/>
              <a:t>house:</a:t>
            </a:r>
            <a:endParaRPr lang="en-US" altLang="ja-JP" sz="24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transport protocol = Ann and Bill who </a:t>
            </a:r>
            <a:r>
              <a:rPr lang="en-US" altLang="zh-CN" sz="2400" dirty="0" err="1"/>
              <a:t>demux</a:t>
            </a:r>
            <a:r>
              <a:rPr lang="en-US" altLang="zh-CN" sz="2400" dirty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6303964" y="1947864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424614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>
              <a:latin typeface="Gill Sans MT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6572251" y="1524001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36625"/>
            <a:ext cx="7004817" cy="1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3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400176"/>
            <a:ext cx="3971925" cy="5114925"/>
          </a:xfrm>
        </p:spPr>
        <p:txBody>
          <a:bodyPr>
            <a:normAutofit fontScale="92500"/>
          </a:bodyPr>
          <a:lstStyle/>
          <a:p>
            <a:r>
              <a:rPr lang="en-US" altLang="zh-CN" smtClean="0"/>
              <a:t>reliable, in-order delivery (TCP)</a:t>
            </a:r>
          </a:p>
          <a:p>
            <a:pPr lvl="1"/>
            <a:r>
              <a:rPr lang="en-US" altLang="zh-CN" smtClean="0"/>
              <a:t>congestion control </a:t>
            </a:r>
          </a:p>
          <a:p>
            <a:pPr lvl="1"/>
            <a:r>
              <a:rPr lang="en-US" altLang="zh-CN" smtClean="0"/>
              <a:t>flow control</a:t>
            </a:r>
          </a:p>
          <a:p>
            <a:pPr lvl="1"/>
            <a:r>
              <a:rPr lang="en-US" altLang="zh-CN" smtClean="0"/>
              <a:t>connection setup</a:t>
            </a:r>
            <a:endParaRPr lang="en-US" altLang="zh-CN" sz="2800"/>
          </a:p>
          <a:p>
            <a:r>
              <a:rPr lang="en-US" altLang="zh-CN" smtClean="0"/>
              <a:t>unreliable, unordered delivery: UDP</a:t>
            </a:r>
          </a:p>
          <a:p>
            <a:pPr lvl="1"/>
            <a:r>
              <a:rPr lang="en-US" altLang="zh-CN" smtClean="0"/>
              <a:t>no-frills extension of </a:t>
            </a:r>
            <a:r>
              <a:rPr lang="ja-JP" altLang="en-US" smtClean="0"/>
              <a:t>“</a:t>
            </a:r>
            <a:r>
              <a:rPr lang="en-US" altLang="ja-JP" smtClean="0"/>
              <a:t>best-effort</a:t>
            </a:r>
            <a:r>
              <a:rPr lang="ja-JP" altLang="en-US" smtClean="0"/>
              <a:t>”</a:t>
            </a:r>
            <a:r>
              <a:rPr lang="en-US" altLang="ja-JP" smtClean="0"/>
              <a:t> IP</a:t>
            </a:r>
          </a:p>
          <a:p>
            <a:r>
              <a:rPr lang="en-US" altLang="zh-CN" smtClean="0"/>
              <a:t>services not available: </a:t>
            </a:r>
          </a:p>
          <a:p>
            <a:pPr lvl="1"/>
            <a:r>
              <a:rPr lang="en-US" altLang="zh-CN" smtClean="0"/>
              <a:t>delay guarantees</a:t>
            </a:r>
          </a:p>
          <a:p>
            <a:pPr lvl="1"/>
            <a:r>
              <a:rPr lang="en-US" altLang="zh-CN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7980364" y="2490789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8615364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7994651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8553451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8467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8493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8348664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8672514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8529638" y="3978276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8177214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8831264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6883401" y="1330326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9393239" y="4343401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7437439" y="2057401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8253414" y="2479676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8262939" y="1901826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8037514" y="3089276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8624889" y="3594101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8113714" y="4003676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8761414" y="4400551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6913564" y="2911476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4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515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3.2 multiplexing and </a:t>
            </a:r>
            <a:r>
              <a:rPr lang="en-US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76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57485"/>
            <a:ext cx="5467523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6475432" y="1652587"/>
            <a:ext cx="4676053" cy="1624013"/>
            <a:chOff x="3114" y="1041"/>
            <a:chExt cx="2399" cy="1023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114" y="1312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1041"/>
              <a:ext cx="2059" cy="360"/>
              <a:chOff x="1136" y="3732"/>
              <a:chExt cx="1653" cy="360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801"/>
                <a:ext cx="165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err="1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demultiplexing</a:t>
                </a: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1693864" y="1335088"/>
            <a:ext cx="4435476" cy="1466850"/>
            <a:chOff x="259" y="841"/>
            <a:chExt cx="2642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117"/>
              <a:ext cx="263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sockets, add transport header (later used for </a:t>
              </a:r>
              <a:r>
                <a:rPr lang="en-US" sz="2200" dirty="0" err="1">
                  <a:solidFill>
                    <a:srgbClr val="000099"/>
                  </a:solidFill>
                  <a:latin typeface="Comic Sans MS" panose="030F0702030302020204" pitchFamily="66" charset="0"/>
                </a:rPr>
                <a:t>demultiplexing</a:t>
              </a: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2063" cy="291"/>
              <a:chOff x="1101" y="3681"/>
              <a:chExt cx="1981" cy="291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981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5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7967</TotalTime>
  <Words>4746</Words>
  <Application>Microsoft Office PowerPoint</Application>
  <PresentationFormat>宽屏</PresentationFormat>
  <Paragraphs>1233</Paragraphs>
  <Slides>58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MS PGothic</vt:lpstr>
      <vt:lpstr>MS PGothic</vt:lpstr>
      <vt:lpstr>Stone Sans</vt:lpstr>
      <vt:lpstr>宋体</vt:lpstr>
      <vt:lpstr>微软雅黑</vt:lpstr>
      <vt:lpstr>Arial</vt:lpstr>
      <vt:lpstr>Arial Black</vt:lpstr>
      <vt:lpstr>Comic Sans MS</vt:lpstr>
      <vt:lpstr>Consolas</vt:lpstr>
      <vt:lpstr>Courier New</vt:lpstr>
      <vt:lpstr>Gill Sans MT</vt:lpstr>
      <vt:lpstr>Symbol</vt:lpstr>
      <vt:lpstr>Tahoma</vt:lpstr>
      <vt:lpstr>Times New Roman</vt:lpstr>
      <vt:lpstr>Wingdings</vt:lpstr>
      <vt:lpstr>INPAGE</vt:lpstr>
      <vt:lpstr>Picture</vt:lpstr>
      <vt:lpstr>Chapter 3 Transport Layer</vt:lpstr>
      <vt:lpstr>Chapter 3 Transport Layer</vt:lpstr>
      <vt:lpstr>PowerPoint 演示文稿</vt:lpstr>
      <vt:lpstr>PowerPoint 演示文稿</vt:lpstr>
      <vt:lpstr>Transport services and protocols</vt:lpstr>
      <vt:lpstr>Transport vs. network layer</vt:lpstr>
      <vt:lpstr>Internet transport-layer protocols</vt:lpstr>
      <vt:lpstr>PowerPoint 演示文稿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PowerPoint 演示文稿</vt:lpstr>
      <vt:lpstr>UDP: User Datagram Protocol [RFC 768]</vt:lpstr>
      <vt:lpstr>UDP: segment header</vt:lpstr>
      <vt:lpstr>UDP checksum</vt:lpstr>
      <vt:lpstr>Internet checksum: example</vt:lpstr>
      <vt:lpstr>PowerPoint 演示文稿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501</cp:revision>
  <dcterms:created xsi:type="dcterms:W3CDTF">2015-05-07T17:29:00Z</dcterms:created>
  <dcterms:modified xsi:type="dcterms:W3CDTF">2019-03-05T12:43:28Z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