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41"/>
  </p:notesMasterIdLst>
  <p:handoutMasterIdLst>
    <p:handoutMasterId r:id="rId42"/>
  </p:handoutMasterIdLst>
  <p:sldIdLst>
    <p:sldId id="1894" r:id="rId2"/>
    <p:sldId id="1896" r:id="rId3"/>
    <p:sldId id="2112" r:id="rId4"/>
    <p:sldId id="2190" r:id="rId5"/>
    <p:sldId id="2197" r:id="rId6"/>
    <p:sldId id="2198" r:id="rId7"/>
    <p:sldId id="2199" r:id="rId8"/>
    <p:sldId id="2191" r:id="rId9"/>
    <p:sldId id="2200" r:id="rId10"/>
    <p:sldId id="2201" r:id="rId11"/>
    <p:sldId id="2202" r:id="rId12"/>
    <p:sldId id="2203" r:id="rId13"/>
    <p:sldId id="2222" r:id="rId14"/>
    <p:sldId id="2205" r:id="rId15"/>
    <p:sldId id="2206" r:id="rId16"/>
    <p:sldId id="2224" r:id="rId17"/>
    <p:sldId id="2225" r:id="rId18"/>
    <p:sldId id="2207" r:id="rId19"/>
    <p:sldId id="2208" r:id="rId20"/>
    <p:sldId id="2209" r:id="rId21"/>
    <p:sldId id="2210" r:id="rId22"/>
    <p:sldId id="2223" r:id="rId23"/>
    <p:sldId id="2212" r:id="rId24"/>
    <p:sldId id="2213" r:id="rId25"/>
    <p:sldId id="2214" r:id="rId26"/>
    <p:sldId id="2215" r:id="rId27"/>
    <p:sldId id="2216" r:id="rId28"/>
    <p:sldId id="2217" r:id="rId29"/>
    <p:sldId id="2218" r:id="rId30"/>
    <p:sldId id="2219" r:id="rId31"/>
    <p:sldId id="2220" r:id="rId32"/>
    <p:sldId id="2221" r:id="rId33"/>
    <p:sldId id="2192" r:id="rId34"/>
    <p:sldId id="2193" r:id="rId35"/>
    <p:sldId id="2194" r:id="rId36"/>
    <p:sldId id="2195" r:id="rId37"/>
    <p:sldId id="2196" r:id="rId38"/>
    <p:sldId id="2118" r:id="rId39"/>
    <p:sldId id="1711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1894"/>
            <p14:sldId id="1896"/>
            <p14:sldId id="2112"/>
          </p14:sldIdLst>
        </p14:section>
        <p14:section name="5.1" id="{8A1B28B8-A12E-4221-A0F4-D6213374A2FF}">
          <p14:sldIdLst>
            <p14:sldId id="2190"/>
            <p14:sldId id="2197"/>
            <p14:sldId id="2198"/>
            <p14:sldId id="2199"/>
          </p14:sldIdLst>
        </p14:section>
        <p14:section name="5.2" id="{5EE811C3-7630-4E5E-815A-355B6345B305}">
          <p14:sldIdLst>
            <p14:sldId id="2191"/>
            <p14:sldId id="2200"/>
            <p14:sldId id="2201"/>
            <p14:sldId id="2202"/>
            <p14:sldId id="2203"/>
            <p14:sldId id="2222"/>
            <p14:sldId id="2205"/>
            <p14:sldId id="2206"/>
            <p14:sldId id="2224"/>
            <p14:sldId id="2225"/>
            <p14:sldId id="2207"/>
            <p14:sldId id="2208"/>
            <p14:sldId id="2209"/>
            <p14:sldId id="2210"/>
            <p14:sldId id="2223"/>
            <p14:sldId id="2212"/>
            <p14:sldId id="2213"/>
            <p14:sldId id="2214"/>
            <p14:sldId id="2215"/>
            <p14:sldId id="2216"/>
            <p14:sldId id="2217"/>
            <p14:sldId id="2218"/>
            <p14:sldId id="2219"/>
            <p14:sldId id="2220"/>
            <p14:sldId id="2221"/>
          </p14:sldIdLst>
        </p14:section>
        <p14:section name="5.3" id="{0B844C94-7041-4417-99DD-3B5C7358E985}">
          <p14:sldIdLst>
            <p14:sldId id="2192"/>
          </p14:sldIdLst>
        </p14:section>
        <p14:section name="5.4" id="{0F145D18-C7B6-4942-9A8F-4717B9FA0203}">
          <p14:sldIdLst>
            <p14:sldId id="2193"/>
          </p14:sldIdLst>
        </p14:section>
        <p14:section name="5.5" id="{C28BACF4-27F9-4003-8E16-33F13BC5E74F}">
          <p14:sldIdLst>
            <p14:sldId id="2194"/>
          </p14:sldIdLst>
        </p14:section>
        <p14:section name="5.6" id="{9D77BD34-E64F-4C67-AA25-8EBBB4C95F59}">
          <p14:sldIdLst>
            <p14:sldId id="2195"/>
          </p14:sldIdLst>
        </p14:section>
        <p14:section name="5.7" id="{86C18613-7E76-444E-9D90-CE98EA5BB8DC}">
          <p14:sldIdLst>
            <p14:sldId id="2196"/>
          </p14:sldIdLst>
        </p14:section>
        <p14:section name="summary" id="{0DDBEC4D-E5B1-4326-8077-64B515A6CBE4}">
          <p14:sldIdLst>
            <p14:sldId id="2118"/>
            <p14:sldId id="17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16C6CC"/>
    <a:srgbClr val="FFFFFF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7709" autoAdjust="0"/>
  </p:normalViewPr>
  <p:slideViewPr>
    <p:cSldViewPr showGuides="1">
      <p:cViewPr varScale="1">
        <p:scale>
          <a:sx n="105" d="100"/>
          <a:sy n="105" d="100"/>
        </p:scale>
        <p:origin x="618" y="78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40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23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6201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95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029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61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59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887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9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07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7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34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435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3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13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2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9516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22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11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85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1895476" y="715964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4400" dirty="0">
              <a:solidFill>
                <a:srgbClr val="000099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51" y="1916832"/>
            <a:ext cx="8784976" cy="2952328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Chapter 5</a:t>
            </a:r>
            <a:b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Network Layer:</a:t>
            </a:r>
            <a:b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The Control Plane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675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5" name="Picture 7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85235"/>
            <a:ext cx="7772400" cy="12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6" name="Group 2"/>
          <p:cNvGrpSpPr>
            <a:grpSpLocks/>
          </p:cNvGrpSpPr>
          <p:nvPr/>
        </p:nvGrpSpPr>
        <p:grpSpPr bwMode="auto">
          <a:xfrm>
            <a:off x="4724401" y="1406525"/>
            <a:ext cx="3571875" cy="2236788"/>
            <a:chOff x="3162" y="1071"/>
            <a:chExt cx="2250" cy="1409"/>
          </a:xfrm>
        </p:grpSpPr>
        <p:sp>
          <p:nvSpPr>
            <p:cNvPr id="120840" name="Freeform 3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1" name="Freeform 4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2" name="Oval 5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3" name="Line 6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4" name="Line 7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5" name="Rectangle 8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46" name="Oval 9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7" name="Oval 10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8" name="Line 11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49" name="Line 12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0" name="Rectangle 13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51" name="Oval 14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2" name="Oval 15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3" name="Line 16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4" name="Line 17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5" name="Rectangle 18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56" name="Oval 19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7" name="Oval 20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8" name="Line 21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59" name="Line 22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0" name="Rectangle 23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61" name="Oval 24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2" name="Oval 25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3" name="Line 26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4" name="Line 27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5" name="Rectangle 28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66" name="Oval 29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7" name="Oval 30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8" name="Line 31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69" name="Line 32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0" name="Rectangle 33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0871" name="Oval 34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2" name="Freeform 35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3" name="Freeform 36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4" name="Freeform 37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5" name="Freeform 38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6" name="Freeform 39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7" name="Freeform 40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8" name="Freeform 41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79" name="Freeform 42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80" name="Freeform 43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grpSp>
          <p:nvGrpSpPr>
            <p:cNvPr id="120881" name="Group 44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0907" name="Rectangle 4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908" name="Text Box 46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u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0882" name="Group 47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0905" name="Rectangle 4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906" name="Text Box 4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y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0883" name="Group 50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0903" name="Rectangle 5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904" name="Text Box 52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x</a:t>
                </a:r>
              </a:p>
            </p:txBody>
          </p:sp>
        </p:grpSp>
        <p:grpSp>
          <p:nvGrpSpPr>
            <p:cNvPr id="120884" name="Group 53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0901" name="Rectangle 5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902" name="Text Box 55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w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0885" name="Group 56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0899" name="Rectangle 5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900" name="Text Box 58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v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0886" name="Group 59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0897" name="Rectangle 6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0898" name="Text Box 61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z</a:t>
                </a:r>
              </a:p>
            </p:txBody>
          </p:sp>
        </p:grpSp>
        <p:sp>
          <p:nvSpPr>
            <p:cNvPr id="120887" name="Text Box 62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88" name="Text Box 63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89" name="Text Box 64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0" name="Text Box 65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3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1" name="Text Box 66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2" name="Text Box 67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3" name="Text Box 68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4" name="Text Box 69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5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5" name="Text Box 70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3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0896" name="Text Box 71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5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0837" name="Text Box 72"/>
          <p:cNvSpPr txBox="1">
            <a:spLocks noChangeArrowheads="1"/>
          </p:cNvSpPr>
          <p:nvPr/>
        </p:nvSpPr>
        <p:spPr bwMode="auto">
          <a:xfrm>
            <a:off x="2463800" y="3263901"/>
            <a:ext cx="739775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solidFill>
                  <a:srgbClr val="000099"/>
                </a:solidFill>
              </a:rPr>
              <a:t>graph: G = (N,E)</a:t>
            </a:r>
          </a:p>
          <a:p>
            <a:pPr eaLnBrk="1" hangingPunct="1"/>
            <a:endParaRPr lang="en-US" sz="1800">
              <a:solidFill>
                <a:srgbClr val="000099"/>
              </a:solidFill>
            </a:endParaRPr>
          </a:p>
          <a:p>
            <a:pPr eaLnBrk="1" hangingPunct="1"/>
            <a:r>
              <a:rPr lang="en-US" sz="1800">
                <a:solidFill>
                  <a:srgbClr val="000099"/>
                </a:solidFill>
              </a:rPr>
              <a:t>N = set of routers = { u, v, w, x, y, z }</a:t>
            </a:r>
          </a:p>
          <a:p>
            <a:pPr eaLnBrk="1" hangingPunct="1"/>
            <a:endParaRPr lang="en-US" sz="1800">
              <a:solidFill>
                <a:srgbClr val="000099"/>
              </a:solidFill>
            </a:endParaRPr>
          </a:p>
          <a:p>
            <a:pPr eaLnBrk="1" hangingPunct="1"/>
            <a:r>
              <a:rPr lang="en-US" sz="1800">
                <a:solidFill>
                  <a:srgbClr val="000099"/>
                </a:solidFill>
              </a:rPr>
              <a:t>E = set of links ={ (u,v), (u,x), (v,x), (v,w), (x,w), (x,y), (w,y), (w,z), (y,z) }</a:t>
            </a:r>
          </a:p>
        </p:txBody>
      </p:sp>
      <p:sp>
        <p:nvSpPr>
          <p:cNvPr id="75783" name="Rectangle 73"/>
          <p:cNvSpPr>
            <a:spLocks noGrp="1" noChangeArrowheads="1"/>
          </p:cNvSpPr>
          <p:nvPr>
            <p:ph type="title"/>
          </p:nvPr>
        </p:nvSpPr>
        <p:spPr>
          <a:xfrm>
            <a:off x="2057400" y="207964"/>
            <a:ext cx="7772400" cy="796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Graph abstraction of the network</a:t>
            </a:r>
            <a:endParaRPr lang="en-US" sz="4000" dirty="0"/>
          </a:p>
        </p:txBody>
      </p:sp>
      <p:sp>
        <p:nvSpPr>
          <p:cNvPr id="120839" name="Text Box 74"/>
          <p:cNvSpPr txBox="1">
            <a:spLocks noChangeArrowheads="1"/>
          </p:cNvSpPr>
          <p:nvPr/>
        </p:nvSpPr>
        <p:spPr bwMode="auto">
          <a:xfrm>
            <a:off x="2674938" y="5157788"/>
            <a:ext cx="676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i="1" dirty="0">
                <a:solidFill>
                  <a:srgbClr val="000099"/>
                </a:solidFill>
              </a:rPr>
              <a:t>aside:</a:t>
            </a:r>
            <a:r>
              <a:rPr lang="en-US" sz="1800" dirty="0">
                <a:solidFill>
                  <a:srgbClr val="000099"/>
                </a:solidFill>
              </a:rPr>
              <a:t> graph abstraction is useful in other network contexts, e.g., </a:t>
            </a:r>
          </a:p>
          <a:p>
            <a:r>
              <a:rPr lang="en-US" sz="1800" dirty="0">
                <a:solidFill>
                  <a:srgbClr val="000099"/>
                </a:solidFill>
              </a:rPr>
              <a:t>P2P, where </a:t>
            </a:r>
            <a:r>
              <a:rPr lang="en-US" sz="1800" i="1" dirty="0">
                <a:solidFill>
                  <a:srgbClr val="000099"/>
                </a:solidFill>
              </a:rPr>
              <a:t>N</a:t>
            </a:r>
            <a:r>
              <a:rPr lang="en-US" sz="1800" dirty="0">
                <a:solidFill>
                  <a:srgbClr val="000099"/>
                </a:solidFill>
              </a:rPr>
              <a:t> is set of peers and </a:t>
            </a:r>
            <a:r>
              <a:rPr lang="en-US" sz="1800" i="1" dirty="0">
                <a:solidFill>
                  <a:srgbClr val="000099"/>
                </a:solidFill>
              </a:rPr>
              <a:t>E</a:t>
            </a:r>
            <a:r>
              <a:rPr lang="en-US" sz="1800" dirty="0">
                <a:solidFill>
                  <a:srgbClr val="000099"/>
                </a:solidFill>
              </a:rPr>
              <a:t> is set of TCP connections</a:t>
            </a:r>
          </a:p>
        </p:txBody>
      </p:sp>
      <p:sp>
        <p:nvSpPr>
          <p:cNvPr id="8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8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9" name="Picture 7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49519"/>
            <a:ext cx="5118720" cy="103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19075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Graph abstraction: costs</a:t>
            </a:r>
          </a:p>
        </p:txBody>
      </p:sp>
      <p:grpSp>
        <p:nvGrpSpPr>
          <p:cNvPr id="121861" name="Group 3"/>
          <p:cNvGrpSpPr>
            <a:grpSpLocks/>
          </p:cNvGrpSpPr>
          <p:nvPr/>
        </p:nvGrpSpPr>
        <p:grpSpPr bwMode="auto">
          <a:xfrm>
            <a:off x="2444751" y="1495425"/>
            <a:ext cx="3571875" cy="2236788"/>
            <a:chOff x="3162" y="1071"/>
            <a:chExt cx="2250" cy="1409"/>
          </a:xfrm>
        </p:grpSpPr>
        <p:sp>
          <p:nvSpPr>
            <p:cNvPr id="121865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66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67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68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69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0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71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2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3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4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5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76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7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8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79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0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81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2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3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4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5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86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7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8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89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0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91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2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3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4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5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</a:endParaRPr>
            </a:p>
          </p:txBody>
        </p:sp>
        <p:sp>
          <p:nvSpPr>
            <p:cNvPr id="121896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7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8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899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0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1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2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3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4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05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</a:endParaRPr>
            </a:p>
          </p:txBody>
        </p:sp>
        <p:grpSp>
          <p:nvGrpSpPr>
            <p:cNvPr id="121906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1932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33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u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1907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21930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31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y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1908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1928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29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x</a:t>
                </a:r>
              </a:p>
            </p:txBody>
          </p:sp>
        </p:grpSp>
        <p:grpSp>
          <p:nvGrpSpPr>
            <p:cNvPr id="121909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1926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27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w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1910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1924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25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v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1911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1922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21923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rgbClr val="FFFF00"/>
                    </a:solidFill>
                  </a:rPr>
                  <a:t>z</a:t>
                </a:r>
              </a:p>
            </p:txBody>
          </p:sp>
        </p:grpSp>
        <p:sp>
          <p:nvSpPr>
            <p:cNvPr id="121912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3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4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5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3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6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7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1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8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2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19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5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20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3</a:t>
              </a: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121921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</a:rPr>
                <a:t>5</a:t>
              </a:r>
              <a:endParaRPr lang="en-US">
                <a:solidFill>
                  <a:srgbClr val="FFFF00"/>
                </a:solidFill>
              </a:endParaRPr>
            </a:p>
          </p:txBody>
        </p:sp>
      </p:grpSp>
      <p:sp>
        <p:nvSpPr>
          <p:cNvPr id="121862" name="Text Box 73"/>
          <p:cNvSpPr txBox="1">
            <a:spLocks noChangeArrowheads="1"/>
          </p:cNvSpPr>
          <p:nvPr/>
        </p:nvSpPr>
        <p:spPr bwMode="auto">
          <a:xfrm>
            <a:off x="6789738" y="1689100"/>
            <a:ext cx="330090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 smtClean="0">
                <a:solidFill>
                  <a:srgbClr val="000099"/>
                </a:solidFill>
                <a:latin typeface="+mn-lt"/>
              </a:rPr>
              <a:t>c(</a:t>
            </a:r>
            <a:r>
              <a:rPr lang="en-US" sz="1800" dirty="0" err="1" smtClean="0">
                <a:solidFill>
                  <a:srgbClr val="000099"/>
                </a:solidFill>
                <a:latin typeface="+mn-lt"/>
              </a:rPr>
              <a:t>x,x</a:t>
            </a:r>
            <a:r>
              <a:rPr lang="en-US" altLang="ja-JP" sz="1800" dirty="0" smtClean="0">
                <a:solidFill>
                  <a:srgbClr val="000099"/>
                </a:solidFill>
                <a:latin typeface="+mn-lt"/>
              </a:rPr>
              <a:t>') </a:t>
            </a:r>
            <a:r>
              <a:rPr lang="en-US" altLang="ja-JP" sz="1800" dirty="0">
                <a:solidFill>
                  <a:srgbClr val="000099"/>
                </a:solidFill>
                <a:latin typeface="+mn-lt"/>
              </a:rPr>
              <a:t>= cost of link (</a:t>
            </a:r>
            <a:r>
              <a:rPr lang="en-US" altLang="ja-JP" sz="1800" dirty="0" err="1" smtClean="0">
                <a:solidFill>
                  <a:srgbClr val="000099"/>
                </a:solidFill>
                <a:latin typeface="+mn-lt"/>
              </a:rPr>
              <a:t>x,x</a:t>
            </a:r>
            <a:r>
              <a:rPr lang="en-US" altLang="ja-JP" sz="1800" dirty="0" smtClean="0">
                <a:solidFill>
                  <a:srgbClr val="000099"/>
                </a:solidFill>
                <a:latin typeface="+mn-lt"/>
              </a:rPr>
              <a:t>')</a:t>
            </a:r>
            <a:endParaRPr lang="en-US" altLang="ja-JP" sz="1800" dirty="0">
              <a:solidFill>
                <a:srgbClr val="000099"/>
              </a:solidFill>
              <a:latin typeface="+mn-lt"/>
            </a:endParaRPr>
          </a:p>
          <a:p>
            <a:r>
              <a:rPr lang="en-US" sz="1800" dirty="0">
                <a:solidFill>
                  <a:srgbClr val="000099"/>
                </a:solidFill>
                <a:latin typeface="+mn-lt"/>
              </a:rPr>
              <a:t>      e.g., c(</a:t>
            </a:r>
            <a:r>
              <a:rPr lang="en-US" sz="1800" dirty="0" err="1">
                <a:solidFill>
                  <a:srgbClr val="000099"/>
                </a:solidFill>
                <a:latin typeface="+mn-lt"/>
              </a:rPr>
              <a:t>w,z</a:t>
            </a:r>
            <a:r>
              <a:rPr lang="en-US" sz="1800" dirty="0">
                <a:solidFill>
                  <a:srgbClr val="000099"/>
                </a:solidFill>
                <a:latin typeface="+mn-lt"/>
              </a:rPr>
              <a:t>) = 5</a:t>
            </a:r>
          </a:p>
          <a:p>
            <a:endParaRPr lang="en-US" sz="1800" dirty="0">
              <a:solidFill>
                <a:srgbClr val="000099"/>
              </a:solidFill>
              <a:latin typeface="+mn-lt"/>
            </a:endParaRPr>
          </a:p>
          <a:p>
            <a:r>
              <a:rPr lang="en-US" sz="1800" dirty="0">
                <a:solidFill>
                  <a:srgbClr val="000099"/>
                </a:solidFill>
                <a:latin typeface="+mn-lt"/>
              </a:rPr>
              <a:t>cost could always be 1, or </a:t>
            </a:r>
          </a:p>
          <a:p>
            <a:r>
              <a:rPr lang="en-US" sz="1800" dirty="0">
                <a:solidFill>
                  <a:srgbClr val="000099"/>
                </a:solidFill>
                <a:latin typeface="+mn-lt"/>
              </a:rPr>
              <a:t>inversely related to bandwidth,</a:t>
            </a:r>
          </a:p>
          <a:p>
            <a:r>
              <a:rPr lang="en-US" sz="1800" dirty="0">
                <a:solidFill>
                  <a:srgbClr val="000099"/>
                </a:solidFill>
                <a:latin typeface="+mn-lt"/>
              </a:rPr>
              <a:t>or inversely related to </a:t>
            </a:r>
          </a:p>
          <a:p>
            <a:r>
              <a:rPr lang="en-US" sz="1800" dirty="0">
                <a:solidFill>
                  <a:srgbClr val="000099"/>
                </a:solidFill>
                <a:latin typeface="+mn-lt"/>
              </a:rPr>
              <a:t>congestion</a:t>
            </a:r>
          </a:p>
        </p:txBody>
      </p:sp>
      <p:sp>
        <p:nvSpPr>
          <p:cNvPr id="121863" name="Text Box 74"/>
          <p:cNvSpPr txBox="1">
            <a:spLocks noChangeArrowheads="1"/>
          </p:cNvSpPr>
          <p:nvPr/>
        </p:nvSpPr>
        <p:spPr bwMode="auto">
          <a:xfrm>
            <a:off x="2449513" y="4227513"/>
            <a:ext cx="676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cost of path (x</a:t>
            </a:r>
            <a:r>
              <a:rPr lang="en-US" sz="1800" baseline="-25000">
                <a:solidFill>
                  <a:srgbClr val="000099"/>
                </a:solidFill>
              </a:rPr>
              <a:t>1</a:t>
            </a:r>
            <a:r>
              <a:rPr lang="en-US" sz="1800">
                <a:solidFill>
                  <a:srgbClr val="000099"/>
                </a:solidFill>
              </a:rPr>
              <a:t>, x</a:t>
            </a:r>
            <a:r>
              <a:rPr lang="en-US" sz="1800" baseline="-25000">
                <a:solidFill>
                  <a:srgbClr val="000099"/>
                </a:solidFill>
              </a:rPr>
              <a:t>2</a:t>
            </a:r>
            <a:r>
              <a:rPr lang="en-US" sz="1800">
                <a:solidFill>
                  <a:srgbClr val="000099"/>
                </a:solidFill>
              </a:rPr>
              <a:t>, x</a:t>
            </a:r>
            <a:r>
              <a:rPr lang="en-US" sz="1800" baseline="-25000">
                <a:solidFill>
                  <a:srgbClr val="000099"/>
                </a:solidFill>
              </a:rPr>
              <a:t>3</a:t>
            </a:r>
            <a:r>
              <a:rPr lang="en-US" sz="1800">
                <a:solidFill>
                  <a:srgbClr val="000099"/>
                </a:solidFill>
              </a:rPr>
              <a:t>,…, x</a:t>
            </a:r>
            <a:r>
              <a:rPr lang="en-US" sz="1800" baseline="-25000">
                <a:solidFill>
                  <a:srgbClr val="000099"/>
                </a:solidFill>
              </a:rPr>
              <a:t>p</a:t>
            </a:r>
            <a:r>
              <a:rPr lang="en-US" sz="1800">
                <a:solidFill>
                  <a:srgbClr val="000099"/>
                </a:solidFill>
              </a:rPr>
              <a:t>) = c(x</a:t>
            </a:r>
            <a:r>
              <a:rPr lang="en-US" sz="1800" baseline="-25000">
                <a:solidFill>
                  <a:srgbClr val="000099"/>
                </a:solidFill>
              </a:rPr>
              <a:t>1</a:t>
            </a:r>
            <a:r>
              <a:rPr lang="en-US" sz="1800">
                <a:solidFill>
                  <a:srgbClr val="000099"/>
                </a:solidFill>
              </a:rPr>
              <a:t>,x</a:t>
            </a:r>
            <a:r>
              <a:rPr lang="en-US" sz="1800" baseline="-25000">
                <a:solidFill>
                  <a:srgbClr val="000099"/>
                </a:solidFill>
              </a:rPr>
              <a:t>2</a:t>
            </a:r>
            <a:r>
              <a:rPr lang="en-US" sz="1800">
                <a:solidFill>
                  <a:srgbClr val="000099"/>
                </a:solidFill>
              </a:rPr>
              <a:t>) + c(x</a:t>
            </a:r>
            <a:r>
              <a:rPr lang="en-US" sz="1800" baseline="-25000">
                <a:solidFill>
                  <a:srgbClr val="000099"/>
                </a:solidFill>
              </a:rPr>
              <a:t>2</a:t>
            </a:r>
            <a:r>
              <a:rPr lang="en-US" sz="1800">
                <a:solidFill>
                  <a:srgbClr val="000099"/>
                </a:solidFill>
              </a:rPr>
              <a:t>,x</a:t>
            </a:r>
            <a:r>
              <a:rPr lang="en-US" sz="1800" baseline="-25000">
                <a:solidFill>
                  <a:srgbClr val="000099"/>
                </a:solidFill>
              </a:rPr>
              <a:t>3</a:t>
            </a:r>
            <a:r>
              <a:rPr lang="en-US" sz="1800">
                <a:solidFill>
                  <a:srgbClr val="000099"/>
                </a:solidFill>
              </a:rPr>
              <a:t>) + … + c(x</a:t>
            </a:r>
            <a:r>
              <a:rPr lang="en-US" sz="1800" baseline="-25000">
                <a:solidFill>
                  <a:srgbClr val="000099"/>
                </a:solidFill>
              </a:rPr>
              <a:t>p-1</a:t>
            </a:r>
            <a:r>
              <a:rPr lang="en-US" sz="1800">
                <a:solidFill>
                  <a:srgbClr val="000099"/>
                </a:solidFill>
              </a:rPr>
              <a:t>,x</a:t>
            </a:r>
            <a:r>
              <a:rPr lang="en-US" sz="1800" baseline="-25000">
                <a:solidFill>
                  <a:srgbClr val="000099"/>
                </a:solidFill>
              </a:rPr>
              <a:t>p</a:t>
            </a:r>
            <a:r>
              <a:rPr lang="en-US" sz="1800">
                <a:solidFill>
                  <a:srgbClr val="000099"/>
                </a:solidFill>
              </a:rPr>
              <a:t>)  </a:t>
            </a:r>
          </a:p>
        </p:txBody>
      </p:sp>
      <p:sp>
        <p:nvSpPr>
          <p:cNvPr id="121864" name="Text Box 75"/>
          <p:cNvSpPr txBox="1">
            <a:spLocks noChangeArrowheads="1"/>
          </p:cNvSpPr>
          <p:nvPr/>
        </p:nvSpPr>
        <p:spPr bwMode="auto">
          <a:xfrm>
            <a:off x="2316163" y="4981576"/>
            <a:ext cx="9135834" cy="954107"/>
          </a:xfrm>
          <a:prstGeom prst="rect">
            <a:avLst/>
          </a:prstGeom>
          <a:noFill/>
          <a:ln w="2857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key question: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what is the least-cost path between u and z ?</a:t>
            </a:r>
          </a:p>
          <a:p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routing algorithm: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algorithm that finds that least cost path</a:t>
            </a:r>
          </a:p>
        </p:txBody>
      </p:sp>
      <p:sp>
        <p:nvSpPr>
          <p:cNvPr id="81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2" y="879699"/>
            <a:ext cx="7066681" cy="101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463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4000"/>
              <a:t>Routing algorithm classification</a:t>
            </a:r>
            <a:endParaRPr lang="en-US"/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6288" y="1371600"/>
            <a:ext cx="4216400" cy="464820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Q: global or decentralized information?</a:t>
            </a:r>
          </a:p>
          <a:p>
            <a:pPr>
              <a:spcBef>
                <a:spcPct val="40000"/>
              </a:spcBef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global:</a:t>
            </a:r>
          </a:p>
          <a:p>
            <a:r>
              <a:rPr lang="en-US" sz="2400" dirty="0"/>
              <a:t>all routers have complete topology, link cost info</a:t>
            </a:r>
          </a:p>
          <a:p>
            <a:r>
              <a:rPr lang="en-US" altLang="ja-JP" sz="2400" dirty="0" smtClean="0"/>
              <a:t>"link state" </a:t>
            </a:r>
            <a:r>
              <a:rPr lang="en-US" altLang="ja-JP" sz="2400" dirty="0"/>
              <a:t>algorithms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decentralized: </a:t>
            </a:r>
          </a:p>
          <a:p>
            <a:r>
              <a:rPr lang="en-US" sz="2400" dirty="0"/>
              <a:t>router knows physically-connected neighbors, link costs to neighbors</a:t>
            </a:r>
          </a:p>
          <a:p>
            <a:r>
              <a:rPr lang="en-US" sz="2400" dirty="0"/>
              <a:t>iterative process of computation, exchange of info with neighbors</a:t>
            </a:r>
          </a:p>
          <a:p>
            <a:r>
              <a:rPr lang="en-US" altLang="ja-JP" sz="2400" dirty="0" smtClean="0"/>
              <a:t>"distance vector" </a:t>
            </a:r>
            <a:r>
              <a:rPr lang="en-US" altLang="ja-JP" sz="2400" dirty="0"/>
              <a:t>algorithms</a:t>
            </a:r>
            <a:endParaRPr lang="en-US" sz="2400" dirty="0"/>
          </a:p>
        </p:txBody>
      </p:sp>
      <p:sp>
        <p:nvSpPr>
          <p:cNvPr id="7783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362700" y="1347788"/>
            <a:ext cx="38100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Q: static or dynamic</a:t>
            </a:r>
            <a:r>
              <a:rPr lang="en-US" i="1" dirty="0" smtClean="0">
                <a:solidFill>
                  <a:srgbClr val="CC0000"/>
                </a:solidFill>
              </a:rPr>
              <a:t>?</a:t>
            </a:r>
            <a:endParaRPr lang="en-US" sz="2400" i="1" dirty="0">
              <a:solidFill>
                <a:srgbClr val="CC0000"/>
              </a:solidFill>
            </a:endParaRPr>
          </a:p>
          <a:p>
            <a:pPr>
              <a:spcBef>
                <a:spcPts val="1752"/>
              </a:spcBef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static</a:t>
            </a:r>
            <a:r>
              <a:rPr lang="en-US" sz="2400" i="1" dirty="0">
                <a:solidFill>
                  <a:srgbClr val="CC0000"/>
                </a:solidFill>
              </a:rPr>
              <a:t>: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routes change slowly over time</a:t>
            </a:r>
          </a:p>
          <a:p>
            <a:pPr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dynamic: </a:t>
            </a:r>
          </a:p>
          <a:p>
            <a:pPr>
              <a:defRPr/>
            </a:pPr>
            <a:r>
              <a:rPr lang="en-US" sz="2400" dirty="0"/>
              <a:t>routes change more quickly</a:t>
            </a:r>
          </a:p>
          <a:p>
            <a:pPr lvl="1">
              <a:defRPr/>
            </a:pPr>
            <a:r>
              <a:rPr lang="en-US" dirty="0"/>
              <a:t>periodic update</a:t>
            </a:r>
          </a:p>
          <a:p>
            <a:pPr lvl="1">
              <a:defRPr/>
            </a:pPr>
            <a:r>
              <a:rPr lang="en-US" dirty="0"/>
              <a:t>in response to link cost changes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7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5.2 routing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</a:t>
            </a:r>
            <a:r>
              <a:rPr lang="en-US" dirty="0" smtClean="0">
                <a:ea typeface="ＭＳ Ｐゴシック" charset="0"/>
              </a:rPr>
              <a:t>BGP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4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931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81075"/>
            <a:ext cx="7729188" cy="7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 </a:t>
            </a:r>
            <a:r>
              <a:rPr lang="en-US" sz="4000" dirty="0"/>
              <a:t>link-state routing algorithm</a:t>
            </a:r>
            <a:endParaRPr lang="en-US" dirty="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7488" y="1484784"/>
            <a:ext cx="3810000" cy="490378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</a:pPr>
            <a:r>
              <a:rPr lang="en-US" i="1" dirty="0" err="1" smtClean="0">
                <a:solidFill>
                  <a:srgbClr val="CC0000"/>
                </a:solidFill>
              </a:rPr>
              <a:t>Dijkstra</a:t>
            </a:r>
            <a:r>
              <a:rPr lang="en-US" altLang="ja-JP" i="1" dirty="0" err="1" smtClean="0">
                <a:solidFill>
                  <a:srgbClr val="CC0000"/>
                </a:solidFill>
              </a:rPr>
              <a:t>'s</a:t>
            </a:r>
            <a:r>
              <a:rPr lang="en-US" altLang="ja-JP" i="1" dirty="0" smtClean="0">
                <a:solidFill>
                  <a:srgbClr val="CC0000"/>
                </a:solidFill>
              </a:rPr>
              <a:t> </a:t>
            </a:r>
            <a:r>
              <a:rPr lang="en-US" altLang="ja-JP" i="1" dirty="0">
                <a:solidFill>
                  <a:srgbClr val="CC0000"/>
                </a:solidFill>
              </a:rPr>
              <a:t>algorithm</a:t>
            </a:r>
          </a:p>
          <a:p>
            <a:r>
              <a:rPr lang="en-US" sz="2400" dirty="0"/>
              <a:t>net topology, link costs known to all nodes</a:t>
            </a:r>
          </a:p>
          <a:p>
            <a:pPr lvl="1"/>
            <a:r>
              <a:rPr lang="en-US" sz="2000" dirty="0"/>
              <a:t>accomplished via </a:t>
            </a:r>
            <a:r>
              <a:rPr lang="en-US" altLang="ja-JP" sz="2000" dirty="0" smtClean="0"/>
              <a:t>"link </a:t>
            </a:r>
            <a:r>
              <a:rPr lang="en-US" altLang="ja-JP" sz="2000" dirty="0"/>
              <a:t>state </a:t>
            </a:r>
            <a:r>
              <a:rPr lang="en-US" altLang="ja-JP" sz="2000" dirty="0" smtClean="0"/>
              <a:t>broadcast" </a:t>
            </a:r>
            <a:endParaRPr lang="en-US" altLang="ja-JP" sz="2000" dirty="0"/>
          </a:p>
          <a:p>
            <a:pPr lvl="1"/>
            <a:r>
              <a:rPr lang="en-US" sz="2000" dirty="0"/>
              <a:t>all nodes have same info</a:t>
            </a:r>
          </a:p>
          <a:p>
            <a:r>
              <a:rPr lang="en-US" sz="2400" dirty="0"/>
              <a:t>computes least cost paths from one node </a:t>
            </a:r>
            <a:r>
              <a:rPr lang="en-US" sz="2400" dirty="0" smtClean="0"/>
              <a:t>(</a:t>
            </a:r>
            <a:r>
              <a:rPr lang="en-US" altLang="ja-JP" sz="2400" dirty="0" smtClean="0"/>
              <a:t>"source") </a:t>
            </a:r>
            <a:r>
              <a:rPr lang="en-US" altLang="ja-JP" sz="2400" dirty="0"/>
              <a:t>to all other nodes</a:t>
            </a:r>
          </a:p>
          <a:p>
            <a:pPr lvl="1"/>
            <a:r>
              <a:rPr lang="en-US" sz="2000" dirty="0"/>
              <a:t>gives </a:t>
            </a:r>
            <a:r>
              <a:rPr lang="en-US" sz="2000" i="1" dirty="0"/>
              <a:t>forwarding table</a:t>
            </a:r>
            <a:r>
              <a:rPr lang="en-US" sz="2000" dirty="0"/>
              <a:t> for that node</a:t>
            </a:r>
          </a:p>
          <a:p>
            <a:r>
              <a:rPr lang="en-US" sz="2400" dirty="0"/>
              <a:t>iterative: after k iterations, know least cost path to k </a:t>
            </a:r>
            <a:r>
              <a:rPr lang="en-US" sz="2400" dirty="0" err="1"/>
              <a:t>dest</a:t>
            </a:r>
            <a:r>
              <a:rPr lang="en-US" sz="2400" dirty="0" smtClean="0"/>
              <a:t>.</a:t>
            </a:r>
            <a:r>
              <a:rPr lang="en-US" altLang="ja-JP" sz="2400" dirty="0" smtClean="0"/>
              <a:t>'s</a:t>
            </a:r>
            <a:endParaRPr lang="en-US" sz="2400" dirty="0"/>
          </a:p>
        </p:txBody>
      </p:sp>
      <p:sp>
        <p:nvSpPr>
          <p:cNvPr id="1249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79976" y="1471997"/>
            <a:ext cx="5080000" cy="464820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notation: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</a:rPr>
              <a:t>c(</a:t>
            </a:r>
            <a:r>
              <a:rPr lang="en-US" dirty="0" err="1">
                <a:solidFill>
                  <a:srgbClr val="000099"/>
                </a:solidFill>
              </a:rPr>
              <a:t>x,y</a:t>
            </a:r>
            <a:r>
              <a:rPr lang="en-US" dirty="0">
                <a:solidFill>
                  <a:srgbClr val="000099"/>
                </a:solidFill>
              </a:rPr>
              <a:t>):</a:t>
            </a:r>
            <a:r>
              <a:rPr lang="en-US" sz="2400" dirty="0"/>
              <a:t> link cost from node x to y;  = ∞ if not direct neighbors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</a:rPr>
              <a:t>D(v):</a:t>
            </a:r>
            <a:r>
              <a:rPr lang="en-US" sz="2400" dirty="0"/>
              <a:t> current value of cost of path from source to </a:t>
            </a:r>
            <a:r>
              <a:rPr lang="en-US" sz="2400" dirty="0" err="1"/>
              <a:t>dest</a:t>
            </a:r>
            <a:r>
              <a:rPr lang="en-US" sz="2400" dirty="0"/>
              <a:t>. v</a:t>
            </a:r>
          </a:p>
          <a:p>
            <a:pPr>
              <a:lnSpc>
                <a:spcPct val="75000"/>
              </a:lnSpc>
            </a:pPr>
            <a:r>
              <a:rPr lang="en-US" dirty="0">
                <a:solidFill>
                  <a:srgbClr val="000099"/>
                </a:solidFill>
              </a:rPr>
              <a:t>p(v):</a:t>
            </a:r>
            <a:r>
              <a:rPr lang="en-US" sz="2400" dirty="0"/>
              <a:t> predecessor node along path from source to v</a:t>
            </a:r>
          </a:p>
          <a:p>
            <a:pPr>
              <a:lnSpc>
                <a:spcPct val="75000"/>
              </a:lnSpc>
            </a:pPr>
            <a:r>
              <a:rPr lang="en-US" dirty="0" smtClean="0">
                <a:solidFill>
                  <a:srgbClr val="000099"/>
                </a:solidFill>
              </a:rPr>
              <a:t>N</a:t>
            </a:r>
            <a:r>
              <a:rPr lang="en-US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dirty="0" smtClean="0">
                <a:solidFill>
                  <a:srgbClr val="000099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en-US" sz="2400" dirty="0"/>
              <a:t>set of nodes whose least cost path definitively known</a:t>
            </a:r>
          </a:p>
          <a:p>
            <a:pPr>
              <a:lnSpc>
                <a:spcPct val="75000"/>
              </a:lnSpc>
            </a:pPr>
            <a:endParaRPr lang="en-US" dirty="0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0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" y="981076"/>
            <a:ext cx="5203916" cy="17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Dijsktra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</a:t>
            </a:r>
            <a:endParaRPr lang="en-US" dirty="0"/>
          </a:p>
        </p:txBody>
      </p:sp>
      <p:sp>
        <p:nvSpPr>
          <p:cNvPr id="125957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9"/>
                </a:solidFill>
              </a:rPr>
              <a:t>1  </a:t>
            </a:r>
            <a:r>
              <a:rPr lang="en-US" sz="2000" b="1" i="1" dirty="0">
                <a:solidFill>
                  <a:srgbClr val="000099"/>
                </a:solidFill>
              </a:rPr>
              <a:t>Initialization: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2    </a:t>
            </a:r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r>
              <a:rPr lang="en-US" sz="2000" dirty="0">
                <a:solidFill>
                  <a:srgbClr val="000099"/>
                </a:solidFill>
              </a:rPr>
              <a:t>= {u}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3    for all nodes v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4      if v adjacent to u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5          then D(v) = c(</a:t>
            </a:r>
            <a:r>
              <a:rPr lang="en-US" sz="2000" dirty="0" err="1">
                <a:solidFill>
                  <a:srgbClr val="000099"/>
                </a:solidFill>
              </a:rPr>
              <a:t>u,v</a:t>
            </a:r>
            <a:r>
              <a:rPr lang="en-US" sz="2000" dirty="0">
                <a:solidFill>
                  <a:srgbClr val="000099"/>
                </a:solidFill>
              </a:rPr>
              <a:t>)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6      else D(v) = </a:t>
            </a:r>
            <a:r>
              <a:rPr lang="en-US" sz="2000" dirty="0">
                <a:solidFill>
                  <a:srgbClr val="000099"/>
                </a:solidFill>
                <a:cs typeface="Arial" charset="0"/>
              </a:rPr>
              <a:t>∞</a:t>
            </a:r>
            <a:r>
              <a:rPr lang="en-US" sz="2000" dirty="0">
                <a:solidFill>
                  <a:srgbClr val="000099"/>
                </a:solidFill>
              </a:rPr>
              <a:t>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7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8   </a:t>
            </a:r>
            <a:r>
              <a:rPr lang="en-US" sz="2000" b="1" i="1" dirty="0">
                <a:solidFill>
                  <a:srgbClr val="000099"/>
                </a:solidFill>
              </a:rPr>
              <a:t>Loop</a:t>
            </a:r>
            <a:r>
              <a:rPr lang="en-US" sz="2000" i="1" dirty="0">
                <a:solidFill>
                  <a:srgbClr val="000099"/>
                </a:solidFill>
              </a:rPr>
              <a:t> </a:t>
            </a:r>
            <a:endParaRPr lang="en-US" sz="2000" dirty="0">
              <a:solidFill>
                <a:srgbClr val="000099"/>
              </a:solidFill>
            </a:endParaRPr>
          </a:p>
          <a:p>
            <a:r>
              <a:rPr lang="en-US" sz="2000" dirty="0">
                <a:solidFill>
                  <a:srgbClr val="000099"/>
                </a:solidFill>
              </a:rPr>
              <a:t>9     find w not in </a:t>
            </a:r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r>
              <a:rPr lang="en-US" sz="2000" dirty="0">
                <a:solidFill>
                  <a:srgbClr val="000099"/>
                </a:solidFill>
              </a:rPr>
              <a:t>such that D(w) is a minimum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10    add w to </a:t>
            </a:r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endParaRPr lang="en-US" sz="2000" dirty="0">
              <a:solidFill>
                <a:srgbClr val="000099"/>
              </a:solidFill>
            </a:endParaRPr>
          </a:p>
          <a:p>
            <a:r>
              <a:rPr lang="en-US" sz="2000" dirty="0">
                <a:solidFill>
                  <a:srgbClr val="000099"/>
                </a:solidFill>
              </a:rPr>
              <a:t>11    update D(v) for all v adjacent to w and not in </a:t>
            </a:r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r>
              <a:rPr lang="en-US" sz="2000" dirty="0">
                <a:solidFill>
                  <a:srgbClr val="000099"/>
                </a:solidFill>
              </a:rPr>
              <a:t>: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12       </a:t>
            </a:r>
            <a:r>
              <a:rPr lang="en-US" sz="2000" b="1" dirty="0">
                <a:solidFill>
                  <a:srgbClr val="FF0000"/>
                </a:solidFill>
              </a:rPr>
              <a:t>D(v) = min( D(v), D(w) + c(</a:t>
            </a:r>
            <a:r>
              <a:rPr lang="en-US" sz="2000" b="1" dirty="0" err="1">
                <a:solidFill>
                  <a:srgbClr val="FF0000"/>
                </a:solidFill>
              </a:rPr>
              <a:t>w,v</a:t>
            </a:r>
            <a:r>
              <a:rPr lang="en-US" sz="2000" b="1" dirty="0">
                <a:solidFill>
                  <a:srgbClr val="FF0000"/>
                </a:solidFill>
              </a:rPr>
              <a:t>) )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13    /* new cost to v is either old cost to v or known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14     shortest path cost to w plus cost from w to v */ </a:t>
            </a:r>
          </a:p>
          <a:p>
            <a:r>
              <a:rPr lang="en-US" sz="2000" dirty="0">
                <a:solidFill>
                  <a:srgbClr val="000099"/>
                </a:solidFill>
              </a:rPr>
              <a:t>15  </a:t>
            </a:r>
            <a:r>
              <a:rPr lang="en-US" sz="2000" b="1" i="1" dirty="0">
                <a:solidFill>
                  <a:srgbClr val="000099"/>
                </a:solidFill>
              </a:rPr>
              <a:t>until all nodes in </a:t>
            </a:r>
            <a:r>
              <a:rPr lang="en-US" sz="2000" b="1" i="1" dirty="0" smtClean="0">
                <a:solidFill>
                  <a:srgbClr val="000099"/>
                </a:solidFill>
              </a:rPr>
              <a:t>N</a:t>
            </a:r>
            <a:r>
              <a:rPr lang="en-US" sz="2000" b="1" i="1" dirty="0" smtClean="0">
                <a:solidFill>
                  <a:srgbClr val="000099"/>
                </a:solidFill>
                <a:cs typeface="Arial" charset="0"/>
              </a:rPr>
              <a:t>'</a:t>
            </a:r>
            <a:r>
              <a:rPr lang="en-US" sz="2000" dirty="0" smtClean="0">
                <a:solidFill>
                  <a:srgbClr val="000099"/>
                </a:solidFill>
              </a:rPr>
              <a:t> 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125958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2147483647 w 504"/>
              <a:gd name="T1" fmla="*/ 2147483647 h 1818"/>
              <a:gd name="T2" fmla="*/ 2147483647 w 504"/>
              <a:gd name="T3" fmla="*/ 2147483647 h 1818"/>
              <a:gd name="T4" fmla="*/ 2147483647 w 504"/>
              <a:gd name="T5" fmla="*/ 2147483647 h 1818"/>
              <a:gd name="T6" fmla="*/ 2147483647 w 504"/>
              <a:gd name="T7" fmla="*/ 2147483647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44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" y="981076"/>
            <a:ext cx="5203916" cy="17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Dijsktra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</a:t>
            </a:r>
            <a:endParaRPr lang="en-US" dirty="0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1784" y="1417661"/>
            <a:ext cx="77768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buFont typeface="Wingdings" panose="05000000000000000000" charset="0"/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Dijkstra</a:t>
            </a:r>
            <a:r>
              <a:rPr lang="en-US" altLang="zh-CN" sz="1600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最短路径</a:t>
            </a:r>
            <a:r>
              <a:rPr lang="zh-CN" altLang="en-US" sz="1600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算法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G=(V,E)是一个带权有向图，V分成两组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S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和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V=S U 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。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S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为已求出最短路径的顶点集合。初始S中只有一个源点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，以后每求得一条最短路径 , 就将加入S中，直到S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=V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。从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中找出到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最短路径的点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p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依次加入S中。在加入的过程中，保持从v到S中各顶点的最短路径长度不大于从v到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的最短路径长度。每个顶点对应一个距离，S中的顶点的距离就是从v到此顶点的最短路径长度，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中顶点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的距离，是从v到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只包括S中的顶点为中间顶点的当前最短路径长度。流程：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1) 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初始时，S＝{v}，v的距离为0。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=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V-{v}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，若v与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中顶点u有边，则&lt;u,v&gt;正常有权值，若u不是v的邻接点，则&lt;u,v&gt;权值为∞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2) 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从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中选取一个距离v最小的顶点k加入S中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(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该距离就是v到k的最短路径长度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3) 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以k为中间点，修改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中各顶点的距离；若从源点v到顶点u的距离（经过顶点k）比原来距离（不经过顶点k）短，则修改顶点u的距离值为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k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的距离加上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k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u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(k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u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的边的权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，修改后的距离值的顶点k的距离加上边上的权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4) 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重复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2)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和</a:t>
            </a:r>
            <a:r>
              <a:rPr lang="en-US" altLang="zh-CN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3)</a:t>
            </a:r>
            <a:r>
              <a:rPr lang="zh-CN" altLang="en-US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直到所有顶点都包含在S中</a:t>
            </a:r>
            <a:endParaRPr lang="zh-CN" altLang="en-US" dirty="0">
              <a:solidFill>
                <a:srgbClr val="00206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pic>
        <p:nvPicPr>
          <p:cNvPr id="1026" name="Picture 2" descr="Dijkstra's algorithm runtime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24" y="1988840"/>
            <a:ext cx="376355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60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955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44" y="981076"/>
            <a:ext cx="5203916" cy="17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Dijsktra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</a:t>
            </a:r>
            <a:endParaRPr lang="en-US" dirty="0"/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03512" y="1340768"/>
            <a:ext cx="777686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0" algn="just">
              <a:buFont typeface="Wingdings" panose="05000000000000000000" charset="0"/>
              <a:buNone/>
            </a:pPr>
            <a:r>
              <a:rPr lang="en-US" altLang="zh-CN" sz="1600" dirty="0" err="1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Dijkstra</a:t>
            </a:r>
            <a:r>
              <a:rPr lang="en-US" altLang="zh-CN" sz="1600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 </a:t>
            </a:r>
            <a:r>
              <a:rPr lang="zh-CN" altLang="en-US" sz="1600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最短路径算法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G=(V,E)是一个带权有向图，V分成两组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S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和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V=S U 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。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S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为已求出最短路径的顶点集合。初始S中只有一个源点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，以后每求得一条最短路径 , 就将加入S中，直到S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=V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。从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中找出到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最短路径的点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p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依次加入S中。在加入的过程中，保持从v到S中各顶点的最短路径长度不大于从v到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的最短路径长度。每个顶点对应一个距离，S中的顶点的距离就是从v到此顶点的最短路径长度，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中顶点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的距离，是从v到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只包括S中的顶点为中间顶点的当前最短路径长度。流程：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1) 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初始时，S＝{v}，v的距离为0。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=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V-{v}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，若v与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中顶点u有边，则&lt;u,v&gt;正常有权值，若u不是v的邻接点，则&lt;u,v&gt;权值为∞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2) 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从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中选取一个距离v最小的顶点k加入S中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(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该距离就是v到k的最短路径长度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3) 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以k为中间点，修改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中各顶点的距离；若从源点v到顶点u的距离（经过顶点k）比原来距离（不经过顶点k）短，则修改顶点u的距离值为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v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k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的距离加上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k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u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的距离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(k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到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u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的边的权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)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，修改后的距离值的顶点k的距离加上边上的权</a:t>
            </a:r>
          </a:p>
          <a:p>
            <a:pPr lvl="1" indent="0" algn="just"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4) 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重复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2)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和</a:t>
            </a:r>
            <a:r>
              <a:rPr lang="en-US" altLang="zh-CN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3)</a:t>
            </a:r>
            <a:r>
              <a:rPr lang="zh-CN" altLang="en-US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直到所有顶点都包含在S中</a:t>
            </a:r>
          </a:p>
        </p:txBody>
      </p:sp>
    </p:spTree>
    <p:extLst>
      <p:ext uri="{BB962C8B-B14F-4D97-AF65-F5344CB8AC3E}">
        <p14:creationId xmlns:p14="http://schemas.microsoft.com/office/powerpoint/2010/main" val="36975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979" name="Picture 13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952355"/>
            <a:ext cx="7299722" cy="74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6980" name="Group 2"/>
          <p:cNvGrpSpPr>
            <a:grpSpLocks/>
          </p:cNvGrpSpPr>
          <p:nvPr/>
        </p:nvGrpSpPr>
        <p:grpSpPr bwMode="auto">
          <a:xfrm>
            <a:off x="6164264" y="3021825"/>
            <a:ext cx="4217987" cy="3370317"/>
            <a:chOff x="415" y="856"/>
            <a:chExt cx="2910" cy="2262"/>
          </a:xfrm>
        </p:grpSpPr>
        <p:grpSp>
          <p:nvGrpSpPr>
            <p:cNvPr id="127041" name="Group 3"/>
            <p:cNvGrpSpPr>
              <a:grpSpLocks/>
            </p:cNvGrpSpPr>
            <p:nvPr/>
          </p:nvGrpSpPr>
          <p:grpSpPr bwMode="auto">
            <a:xfrm>
              <a:off x="1290" y="1997"/>
              <a:ext cx="316" cy="269"/>
              <a:chOff x="1613" y="2011"/>
              <a:chExt cx="316" cy="269"/>
            </a:xfrm>
          </p:grpSpPr>
          <p:sp>
            <p:nvSpPr>
              <p:cNvPr id="127103" name="Oval 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4" name="Line 5"/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5" name="Line 6"/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6" name="Rectangle 7"/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7" name="Oval 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8" name="Rectangle 9"/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9" name="Text Box 10"/>
              <p:cNvSpPr txBox="1">
                <a:spLocks noChangeArrowheads="1"/>
              </p:cNvSpPr>
              <p:nvPr/>
            </p:nvSpPr>
            <p:spPr bwMode="auto">
              <a:xfrm>
                <a:off x="1632" y="2011"/>
                <a:ext cx="25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w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27042" name="Text Box 11"/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3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43" name="Text Box 12"/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4</a:t>
              </a:r>
              <a:endParaRPr lang="en-US">
                <a:solidFill>
                  <a:srgbClr val="0000FF"/>
                </a:solidFill>
              </a:endParaRPr>
            </a:p>
          </p:txBody>
        </p:sp>
        <p:grpSp>
          <p:nvGrpSpPr>
            <p:cNvPr id="127044" name="Group 13"/>
            <p:cNvGrpSpPr>
              <a:grpSpLocks/>
            </p:cNvGrpSpPr>
            <p:nvPr/>
          </p:nvGrpSpPr>
          <p:grpSpPr bwMode="auto">
            <a:xfrm>
              <a:off x="1299" y="2849"/>
              <a:ext cx="316" cy="269"/>
              <a:chOff x="1613" y="2012"/>
              <a:chExt cx="316" cy="269"/>
            </a:xfrm>
          </p:grpSpPr>
          <p:sp>
            <p:nvSpPr>
              <p:cNvPr id="127096" name="Oval 14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7" name="Line 15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8" name="Line 16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9" name="Rectangle 17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0" name="Oval 18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1" name="Rectangle 19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102" name="Text Box 20"/>
              <p:cNvSpPr txBox="1">
                <a:spLocks noChangeArrowheads="1"/>
              </p:cNvSpPr>
              <p:nvPr/>
            </p:nvSpPr>
            <p:spPr bwMode="auto">
              <a:xfrm>
                <a:off x="1664" y="2012"/>
                <a:ext cx="2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v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7045" name="Group 21"/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127089" name="Oval 22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0" name="Line 23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1" name="Line 24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2" name="Rectangle 25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3" name="Oval 26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4" name="Rectangle 27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95" name="Text Box 28"/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x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27046" name="Group 29"/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127082" name="Oval 30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3" name="Line 31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4" name="Line 32"/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5" name="Rectangle 33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6" name="Oval 34"/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7" name="Rectangle 35"/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8" name="Text Box 36"/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rgbClr val="FFFF00"/>
                    </a:solidFill>
                  </a:rPr>
                  <a:t>u</a:t>
                </a:r>
                <a:endParaRPr lang="en-US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27047" name="Line 37"/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48" name="Line 38"/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49" name="Line 39"/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0" name="Text Box 40"/>
            <p:cNvSpPr txBox="1">
              <a:spLocks noChangeArrowheads="1"/>
            </p:cNvSpPr>
            <p:nvPr/>
          </p:nvSpPr>
          <p:spPr bwMode="auto">
            <a:xfrm>
              <a:off x="772" y="1368"/>
              <a:ext cx="2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5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1" name="Line 41"/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2" name="Text Box 42"/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3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3" name="Freeform 43"/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4" name="Text Box 44"/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0000FF"/>
                  </a:solidFill>
                </a:rPr>
                <a:t>7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127055" name="Line 45"/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6" name="Text Box 46"/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4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57" name="Freeform 47"/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grpSp>
          <p:nvGrpSpPr>
            <p:cNvPr id="127058" name="Group 48"/>
            <p:cNvGrpSpPr>
              <a:grpSpLocks/>
            </p:cNvGrpSpPr>
            <p:nvPr/>
          </p:nvGrpSpPr>
          <p:grpSpPr bwMode="auto">
            <a:xfrm>
              <a:off x="2332" y="1987"/>
              <a:ext cx="316" cy="266"/>
              <a:chOff x="1613" y="1977"/>
              <a:chExt cx="316" cy="266"/>
            </a:xfrm>
          </p:grpSpPr>
          <p:sp>
            <p:nvSpPr>
              <p:cNvPr id="127075" name="Oval 49"/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6" name="Line 50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7" name="Line 51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8" name="Rectangle 52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9" name="Oval 53"/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0" name="Rectangle 54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81" name="Text Box 55"/>
              <p:cNvSpPr txBox="1">
                <a:spLocks noChangeArrowheads="1"/>
              </p:cNvSpPr>
              <p:nvPr/>
            </p:nvSpPr>
            <p:spPr bwMode="auto">
              <a:xfrm>
                <a:off x="1664" y="1977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y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27059" name="Text Box 56"/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8</a:t>
              </a:r>
              <a:endParaRPr lang="en-US">
                <a:solidFill>
                  <a:srgbClr val="0000FF"/>
                </a:solidFill>
              </a:endParaRPr>
            </a:p>
          </p:txBody>
        </p:sp>
        <p:grpSp>
          <p:nvGrpSpPr>
            <p:cNvPr id="127060" name="Group 57"/>
            <p:cNvGrpSpPr>
              <a:grpSpLocks/>
            </p:cNvGrpSpPr>
            <p:nvPr/>
          </p:nvGrpSpPr>
          <p:grpSpPr bwMode="auto">
            <a:xfrm>
              <a:off x="3007" y="2002"/>
              <a:ext cx="318" cy="269"/>
              <a:chOff x="1611" y="2011"/>
              <a:chExt cx="318" cy="269"/>
            </a:xfrm>
          </p:grpSpPr>
          <p:sp>
            <p:nvSpPr>
              <p:cNvPr id="127068" name="Oval 58"/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69" name="Line 59"/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0" name="Line 60"/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1" name="Rectangle 61"/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2" name="Oval 62"/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3" name="Rectangle 63"/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27074" name="Text Box 64"/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6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</a:rPr>
                  <a:t>z</a:t>
                </a:r>
                <a:endParaRPr lang="en-US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127061" name="Line 65"/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2" name="Text Box 66"/>
            <p:cNvSpPr txBox="1">
              <a:spLocks noChangeArrowheads="1"/>
            </p:cNvSpPr>
            <p:nvPr/>
          </p:nvSpPr>
          <p:spPr bwMode="auto">
            <a:xfrm>
              <a:off x="2706" y="2149"/>
              <a:ext cx="21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2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3" name="Line 67"/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4" name="Text Box 68"/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7</a:t>
              </a:r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5" name="Freeform 69"/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6" name="Freeform 70"/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7067" name="Text Box 71"/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</a:rPr>
                <a:t>9</a:t>
              </a:r>
              <a:endParaRPr lang="en-US">
                <a:solidFill>
                  <a:srgbClr val="0000FF"/>
                </a:solidFill>
              </a:endParaRPr>
            </a:p>
          </p:txBody>
        </p:sp>
      </p:grpSp>
      <p:sp>
        <p:nvSpPr>
          <p:cNvPr id="126981" name="Rectangle 72"/>
          <p:cNvSpPr>
            <a:spLocks noChangeArrowheads="1"/>
          </p:cNvSpPr>
          <p:nvPr/>
        </p:nvSpPr>
        <p:spPr bwMode="auto">
          <a:xfrm>
            <a:off x="201136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4000" dirty="0" err="1" smtClean="0">
                <a:solidFill>
                  <a:srgbClr val="000099"/>
                </a:solidFill>
                <a:latin typeface="Comic Sans MS" panose="030F0702030302020204" pitchFamily="66" charset="0"/>
              </a:rPr>
              <a:t>Dijkstra</a:t>
            </a:r>
            <a:r>
              <a:rPr lang="en-US" altLang="ja-JP" sz="4000" dirty="0" err="1" smtClean="0">
                <a:solidFill>
                  <a:srgbClr val="000099"/>
                </a:solidFill>
                <a:latin typeface="Comic Sans MS" panose="030F0702030302020204" pitchFamily="66" charset="0"/>
              </a:rPr>
              <a:t>'s</a:t>
            </a:r>
            <a:r>
              <a:rPr lang="en-US" altLang="ja-JP" sz="4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altLang="ja-JP" sz="4000" dirty="0">
                <a:solidFill>
                  <a:srgbClr val="000099"/>
                </a:solidFill>
                <a:latin typeface="Comic Sans MS" panose="030F0702030302020204" pitchFamily="66" charset="0"/>
              </a:rPr>
              <a:t>algorithm: example</a:t>
            </a:r>
            <a:endParaRPr lang="en-US" sz="44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26982" name="Text Box 73"/>
          <p:cNvSpPr txBox="1">
            <a:spLocks noChangeArrowheads="1"/>
          </p:cNvSpPr>
          <p:nvPr/>
        </p:nvSpPr>
        <p:spPr bwMode="auto">
          <a:xfrm>
            <a:off x="1998664" y="1277939"/>
            <a:ext cx="706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Step</a:t>
            </a:r>
          </a:p>
          <a:p>
            <a:pPr algn="r"/>
            <a:endParaRPr lang="en-US" sz="2000">
              <a:solidFill>
                <a:srgbClr val="000099"/>
              </a:solidFill>
            </a:endParaRPr>
          </a:p>
        </p:txBody>
      </p:sp>
      <p:sp>
        <p:nvSpPr>
          <p:cNvPr id="126983" name="Text Box 74"/>
          <p:cNvSpPr txBox="1">
            <a:spLocks noChangeArrowheads="1"/>
          </p:cNvSpPr>
          <p:nvPr/>
        </p:nvSpPr>
        <p:spPr bwMode="auto">
          <a:xfrm>
            <a:off x="2982913" y="1284289"/>
            <a:ext cx="417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endParaRPr lang="en-US" sz="2000" dirty="0">
              <a:solidFill>
                <a:srgbClr val="000099"/>
              </a:solidFill>
              <a:cs typeface="Arial" charset="0"/>
            </a:endParaRPr>
          </a:p>
        </p:txBody>
      </p:sp>
      <p:sp>
        <p:nvSpPr>
          <p:cNvPr id="126984" name="Text Box 75"/>
          <p:cNvSpPr txBox="1">
            <a:spLocks noChangeArrowheads="1"/>
          </p:cNvSpPr>
          <p:nvPr/>
        </p:nvSpPr>
        <p:spPr bwMode="auto">
          <a:xfrm>
            <a:off x="3567113" y="1009650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</a:t>
            </a:r>
            <a:r>
              <a:rPr lang="en-US" sz="2000" b="1" dirty="0">
                <a:solidFill>
                  <a:srgbClr val="FF0000"/>
                </a:solidFill>
              </a:rPr>
              <a:t>v</a:t>
            </a:r>
            <a:r>
              <a:rPr lang="en-US" sz="2000" dirty="0">
                <a:solidFill>
                  <a:srgbClr val="000099"/>
                </a:solidFill>
              </a:rPr>
              <a:t>)</a:t>
            </a:r>
          </a:p>
          <a:p>
            <a:pPr algn="r"/>
            <a:r>
              <a:rPr lang="en-US" sz="1600" dirty="0">
                <a:solidFill>
                  <a:srgbClr val="000099"/>
                </a:solidFill>
              </a:rPr>
              <a:t>p(v)</a:t>
            </a:r>
          </a:p>
        </p:txBody>
      </p:sp>
      <p:sp>
        <p:nvSpPr>
          <p:cNvPr id="126985" name="Text Box 76"/>
          <p:cNvSpPr txBox="1">
            <a:spLocks noChangeArrowheads="1"/>
          </p:cNvSpPr>
          <p:nvPr/>
        </p:nvSpPr>
        <p:spPr bwMode="auto">
          <a:xfrm>
            <a:off x="2035175" y="1617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26986" name="Text Box 77"/>
          <p:cNvSpPr txBox="1">
            <a:spLocks noChangeArrowheads="1"/>
          </p:cNvSpPr>
          <p:nvPr/>
        </p:nvSpPr>
        <p:spPr bwMode="auto">
          <a:xfrm>
            <a:off x="2039938" y="19145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126987" name="Text Box 78"/>
          <p:cNvSpPr txBox="1">
            <a:spLocks noChangeArrowheads="1"/>
          </p:cNvSpPr>
          <p:nvPr/>
        </p:nvSpPr>
        <p:spPr bwMode="auto">
          <a:xfrm>
            <a:off x="2041525" y="2222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2</a:t>
            </a:r>
          </a:p>
        </p:txBody>
      </p:sp>
      <p:sp>
        <p:nvSpPr>
          <p:cNvPr id="126988" name="Text Box 79"/>
          <p:cNvSpPr txBox="1">
            <a:spLocks noChangeArrowheads="1"/>
          </p:cNvSpPr>
          <p:nvPr/>
        </p:nvSpPr>
        <p:spPr bwMode="auto">
          <a:xfrm>
            <a:off x="2035175" y="25241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126989" name="Text Box 80"/>
          <p:cNvSpPr txBox="1">
            <a:spLocks noChangeArrowheads="1"/>
          </p:cNvSpPr>
          <p:nvPr/>
        </p:nvSpPr>
        <p:spPr bwMode="auto">
          <a:xfrm>
            <a:off x="2033588" y="2827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4</a:t>
            </a:r>
          </a:p>
        </p:txBody>
      </p:sp>
      <p:sp>
        <p:nvSpPr>
          <p:cNvPr id="126990" name="Text Box 81"/>
          <p:cNvSpPr txBox="1">
            <a:spLocks noChangeArrowheads="1"/>
          </p:cNvSpPr>
          <p:nvPr/>
        </p:nvSpPr>
        <p:spPr bwMode="auto">
          <a:xfrm>
            <a:off x="2038350" y="3132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126991" name="Text Box 82"/>
          <p:cNvSpPr txBox="1">
            <a:spLocks noChangeArrowheads="1"/>
          </p:cNvSpPr>
          <p:nvPr/>
        </p:nvSpPr>
        <p:spPr bwMode="auto">
          <a:xfrm>
            <a:off x="4154489" y="1017588"/>
            <a:ext cx="7334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</a:t>
            </a:r>
            <a:r>
              <a:rPr lang="en-US" sz="2000" b="1" dirty="0">
                <a:solidFill>
                  <a:srgbClr val="FF0000"/>
                </a:solidFill>
              </a:rPr>
              <a:t>w</a:t>
            </a:r>
            <a:r>
              <a:rPr lang="en-US" sz="2000" dirty="0">
                <a:solidFill>
                  <a:srgbClr val="000099"/>
                </a:solidFill>
              </a:rPr>
              <a:t>)</a:t>
            </a:r>
          </a:p>
          <a:p>
            <a:pPr algn="r"/>
            <a:r>
              <a:rPr lang="en-US" sz="1600" dirty="0">
                <a:solidFill>
                  <a:srgbClr val="000099"/>
                </a:solidFill>
              </a:rPr>
              <a:t>p(w)</a:t>
            </a:r>
          </a:p>
        </p:txBody>
      </p:sp>
      <p:sp>
        <p:nvSpPr>
          <p:cNvPr id="126992" name="Text Box 83"/>
          <p:cNvSpPr txBox="1">
            <a:spLocks noChangeArrowheads="1"/>
          </p:cNvSpPr>
          <p:nvPr/>
        </p:nvSpPr>
        <p:spPr bwMode="auto">
          <a:xfrm>
            <a:off x="4830763" y="1017588"/>
            <a:ext cx="6778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</a:t>
            </a:r>
            <a:r>
              <a:rPr lang="en-US" sz="2000" b="1" dirty="0">
                <a:solidFill>
                  <a:srgbClr val="FF0000"/>
                </a:solidFill>
              </a:rPr>
              <a:t>x</a:t>
            </a:r>
            <a:r>
              <a:rPr lang="en-US" sz="2000" dirty="0">
                <a:solidFill>
                  <a:srgbClr val="000099"/>
                </a:solidFill>
              </a:rPr>
              <a:t>)</a:t>
            </a:r>
          </a:p>
          <a:p>
            <a:pPr algn="r"/>
            <a:r>
              <a:rPr lang="en-US" sz="1600" dirty="0">
                <a:solidFill>
                  <a:srgbClr val="000099"/>
                </a:solidFill>
              </a:rPr>
              <a:t>p(x)</a:t>
            </a:r>
          </a:p>
        </p:txBody>
      </p:sp>
      <p:sp>
        <p:nvSpPr>
          <p:cNvPr id="126993" name="Text Box 84"/>
          <p:cNvSpPr txBox="1">
            <a:spLocks noChangeArrowheads="1"/>
          </p:cNvSpPr>
          <p:nvPr/>
        </p:nvSpPr>
        <p:spPr bwMode="auto">
          <a:xfrm>
            <a:off x="5470526" y="1017588"/>
            <a:ext cx="677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</a:t>
            </a:r>
            <a:r>
              <a:rPr lang="en-US" sz="2000" b="1" dirty="0">
                <a:solidFill>
                  <a:srgbClr val="FF0000"/>
                </a:solidFill>
              </a:rPr>
              <a:t>y</a:t>
            </a:r>
            <a:r>
              <a:rPr lang="en-US" sz="2000" dirty="0">
                <a:solidFill>
                  <a:srgbClr val="000099"/>
                </a:solidFill>
              </a:rPr>
              <a:t>)</a:t>
            </a:r>
          </a:p>
          <a:p>
            <a:pPr algn="r"/>
            <a:r>
              <a:rPr lang="en-US" sz="1600" dirty="0">
                <a:solidFill>
                  <a:srgbClr val="000099"/>
                </a:solidFill>
              </a:rPr>
              <a:t>p(y)</a:t>
            </a:r>
          </a:p>
        </p:txBody>
      </p:sp>
      <p:sp>
        <p:nvSpPr>
          <p:cNvPr id="126994" name="Text Box 85"/>
          <p:cNvSpPr txBox="1">
            <a:spLocks noChangeArrowheads="1"/>
          </p:cNvSpPr>
          <p:nvPr/>
        </p:nvSpPr>
        <p:spPr bwMode="auto">
          <a:xfrm>
            <a:off x="6102351" y="1022350"/>
            <a:ext cx="663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>
                <a:solidFill>
                  <a:srgbClr val="000099"/>
                </a:solidFill>
              </a:rPr>
              <a:t>D(</a:t>
            </a:r>
            <a:r>
              <a:rPr lang="en-US" sz="2000" b="1" dirty="0">
                <a:solidFill>
                  <a:srgbClr val="FF0000"/>
                </a:solidFill>
              </a:rPr>
              <a:t>z</a:t>
            </a:r>
            <a:r>
              <a:rPr lang="en-US" sz="2000" dirty="0">
                <a:solidFill>
                  <a:srgbClr val="000099"/>
                </a:solidFill>
              </a:rPr>
              <a:t>)</a:t>
            </a:r>
          </a:p>
          <a:p>
            <a:pPr algn="r"/>
            <a:r>
              <a:rPr lang="en-US" sz="1600" dirty="0">
                <a:solidFill>
                  <a:srgbClr val="000099"/>
                </a:solidFill>
              </a:rPr>
              <a:t>p(z)</a:t>
            </a:r>
          </a:p>
        </p:txBody>
      </p:sp>
      <p:sp>
        <p:nvSpPr>
          <p:cNvPr id="126995" name="Line 86"/>
          <p:cNvSpPr>
            <a:spLocks noChangeShapeType="1"/>
          </p:cNvSpPr>
          <p:nvPr/>
        </p:nvSpPr>
        <p:spPr bwMode="auto">
          <a:xfrm>
            <a:off x="2124075" y="1638300"/>
            <a:ext cx="462915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6996" name="Line 87"/>
          <p:cNvSpPr>
            <a:spLocks noChangeShapeType="1"/>
          </p:cNvSpPr>
          <p:nvPr/>
        </p:nvSpPr>
        <p:spPr bwMode="auto">
          <a:xfrm>
            <a:off x="2105025" y="19526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6997" name="Text Box 88"/>
          <p:cNvSpPr txBox="1">
            <a:spLocks noChangeArrowheads="1"/>
          </p:cNvSpPr>
          <p:nvPr/>
        </p:nvSpPr>
        <p:spPr bwMode="auto">
          <a:xfrm>
            <a:off x="3016250" y="16081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</a:t>
            </a:r>
          </a:p>
        </p:txBody>
      </p:sp>
      <p:sp>
        <p:nvSpPr>
          <p:cNvPr id="126998" name="Line 89"/>
          <p:cNvSpPr>
            <a:spLocks noChangeShapeType="1"/>
          </p:cNvSpPr>
          <p:nvPr/>
        </p:nvSpPr>
        <p:spPr bwMode="auto">
          <a:xfrm>
            <a:off x="2105025" y="22479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6999" name="Line 90"/>
          <p:cNvSpPr>
            <a:spLocks noChangeShapeType="1"/>
          </p:cNvSpPr>
          <p:nvPr/>
        </p:nvSpPr>
        <p:spPr bwMode="auto">
          <a:xfrm>
            <a:off x="2105025" y="25622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7000" name="Line 91"/>
          <p:cNvSpPr>
            <a:spLocks noChangeShapeType="1"/>
          </p:cNvSpPr>
          <p:nvPr/>
        </p:nvSpPr>
        <p:spPr bwMode="auto">
          <a:xfrm>
            <a:off x="2089150" y="2865438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7001" name="Line 92"/>
          <p:cNvSpPr>
            <a:spLocks noChangeShapeType="1"/>
          </p:cNvSpPr>
          <p:nvPr/>
        </p:nvSpPr>
        <p:spPr bwMode="auto">
          <a:xfrm>
            <a:off x="2100263" y="3171825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7002" name="Line 93"/>
          <p:cNvSpPr>
            <a:spLocks noChangeShapeType="1"/>
          </p:cNvSpPr>
          <p:nvPr/>
        </p:nvSpPr>
        <p:spPr bwMode="auto">
          <a:xfrm>
            <a:off x="2105025" y="3467100"/>
            <a:ext cx="4629150" cy="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grpSp>
        <p:nvGrpSpPr>
          <p:cNvPr id="9" name="Group 94"/>
          <p:cNvGrpSpPr>
            <a:grpSpLocks/>
          </p:cNvGrpSpPr>
          <p:nvPr/>
        </p:nvGrpSpPr>
        <p:grpSpPr bwMode="auto">
          <a:xfrm>
            <a:off x="3714751" y="1609726"/>
            <a:ext cx="3084513" cy="371475"/>
            <a:chOff x="1380" y="1014"/>
            <a:chExt cx="1943" cy="234"/>
          </a:xfrm>
        </p:grpSpPr>
        <p:sp>
          <p:nvSpPr>
            <p:cNvPr id="127036" name="Text Box 95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  <a:latin typeface="Comic Sans MS" charset="0"/>
                </a:rPr>
                <a:t>∞ </a:t>
              </a:r>
              <a:endParaRPr lang="en-US" sz="2000">
                <a:solidFill>
                  <a:srgbClr val="000099"/>
                </a:solidFill>
              </a:endParaRPr>
            </a:p>
          </p:txBody>
        </p:sp>
        <p:sp>
          <p:nvSpPr>
            <p:cNvPr id="127037" name="Text Box 96"/>
            <p:cNvSpPr txBox="1">
              <a:spLocks noChangeArrowheads="1"/>
            </p:cNvSpPr>
            <p:nvPr/>
          </p:nvSpPr>
          <p:spPr bwMode="auto">
            <a:xfrm>
              <a:off x="2647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  <a:latin typeface="Comic Sans MS" charset="0"/>
                </a:rPr>
                <a:t>∞ </a:t>
              </a:r>
              <a:endParaRPr lang="en-US" sz="2000">
                <a:solidFill>
                  <a:srgbClr val="000099"/>
                </a:solidFill>
              </a:endParaRPr>
            </a:p>
          </p:txBody>
        </p:sp>
        <p:sp>
          <p:nvSpPr>
            <p:cNvPr id="127038" name="Text Box 97"/>
            <p:cNvSpPr txBox="1">
              <a:spLocks noChangeArrowheads="1"/>
            </p:cNvSpPr>
            <p:nvPr/>
          </p:nvSpPr>
          <p:spPr bwMode="auto">
            <a:xfrm>
              <a:off x="1380" y="1017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7,u</a:t>
              </a:r>
            </a:p>
          </p:txBody>
        </p:sp>
        <p:sp>
          <p:nvSpPr>
            <p:cNvPr id="127039" name="Text Box 98"/>
            <p:cNvSpPr txBox="1">
              <a:spLocks noChangeArrowheads="1"/>
            </p:cNvSpPr>
            <p:nvPr/>
          </p:nvSpPr>
          <p:spPr bwMode="auto">
            <a:xfrm>
              <a:off x="1787" y="1015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3,u</a:t>
              </a:r>
            </a:p>
          </p:txBody>
        </p:sp>
        <p:sp>
          <p:nvSpPr>
            <p:cNvPr id="127040" name="Text Box 99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5,u</a:t>
              </a:r>
            </a:p>
          </p:txBody>
        </p:sp>
      </p:grpSp>
      <p:sp>
        <p:nvSpPr>
          <p:cNvPr id="717924" name="Text Box 100"/>
          <p:cNvSpPr txBox="1">
            <a:spLocks noChangeArrowheads="1"/>
          </p:cNvSpPr>
          <p:nvPr/>
        </p:nvSpPr>
        <p:spPr bwMode="auto">
          <a:xfrm>
            <a:off x="2870200" y="1905001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uw</a:t>
            </a:r>
          </a:p>
        </p:txBody>
      </p:sp>
      <p:grpSp>
        <p:nvGrpSpPr>
          <p:cNvPr id="10" name="Group 101"/>
          <p:cNvGrpSpPr>
            <a:grpSpLocks/>
          </p:cNvGrpSpPr>
          <p:nvPr/>
        </p:nvGrpSpPr>
        <p:grpSpPr bwMode="auto">
          <a:xfrm>
            <a:off x="3687763" y="1916114"/>
            <a:ext cx="3122612" cy="371475"/>
            <a:chOff x="1356" y="1014"/>
            <a:chExt cx="1967" cy="234"/>
          </a:xfrm>
        </p:grpSpPr>
        <p:sp>
          <p:nvSpPr>
            <p:cNvPr id="127031" name="Text Box 102"/>
            <p:cNvSpPr txBox="1">
              <a:spLocks noChangeArrowheads="1"/>
            </p:cNvSpPr>
            <p:nvPr/>
          </p:nvSpPr>
          <p:spPr bwMode="auto">
            <a:xfrm>
              <a:off x="3043" y="1014"/>
              <a:ext cx="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  <a:latin typeface="Comic Sans MS" charset="0"/>
                </a:rPr>
                <a:t>∞ </a:t>
              </a:r>
              <a:endParaRPr lang="en-US" sz="2000">
                <a:solidFill>
                  <a:srgbClr val="000099"/>
                </a:solidFill>
              </a:endParaRPr>
            </a:p>
          </p:txBody>
        </p:sp>
        <p:sp>
          <p:nvSpPr>
            <p:cNvPr id="127032" name="Text Box 103"/>
            <p:cNvSpPr txBox="1">
              <a:spLocks noChangeArrowheads="1"/>
            </p:cNvSpPr>
            <p:nvPr/>
          </p:nvSpPr>
          <p:spPr bwMode="auto">
            <a:xfrm>
              <a:off x="2482" y="1014"/>
              <a:ext cx="44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rgbClr val="000099"/>
                  </a:solidFill>
                </a:rPr>
                <a:t>11</a:t>
              </a:r>
              <a:r>
                <a:rPr lang="en-US" sz="1800">
                  <a:solidFill>
                    <a:srgbClr val="000099"/>
                  </a:solidFill>
                </a:rPr>
                <a:t>,w</a:t>
              </a:r>
              <a:r>
                <a:rPr lang="en-US" sz="1800">
                  <a:solidFill>
                    <a:srgbClr val="000099"/>
                  </a:solidFill>
                  <a:latin typeface="Comic Sans MS" charset="0"/>
                </a:rPr>
                <a:t> </a:t>
              </a:r>
              <a:endParaRPr lang="en-US" sz="2000">
                <a:solidFill>
                  <a:srgbClr val="000099"/>
                </a:solidFill>
              </a:endParaRPr>
            </a:p>
          </p:txBody>
        </p:sp>
        <p:sp>
          <p:nvSpPr>
            <p:cNvPr id="127033" name="Text Box 104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6,w</a:t>
              </a:r>
            </a:p>
          </p:txBody>
        </p:sp>
        <p:sp>
          <p:nvSpPr>
            <p:cNvPr id="127034" name="Text Box 105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127035" name="Text Box 106"/>
            <p:cNvSpPr txBox="1">
              <a:spLocks noChangeArrowheads="1"/>
            </p:cNvSpPr>
            <p:nvPr/>
          </p:nvSpPr>
          <p:spPr bwMode="auto">
            <a:xfrm>
              <a:off x="2190" y="1016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5,u</a:t>
              </a: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3686176" y="2214564"/>
            <a:ext cx="3122613" cy="376237"/>
            <a:chOff x="1356" y="1011"/>
            <a:chExt cx="1967" cy="237"/>
          </a:xfrm>
        </p:grpSpPr>
        <p:sp>
          <p:nvSpPr>
            <p:cNvPr id="127026" name="Text Box 108"/>
            <p:cNvSpPr txBox="1">
              <a:spLocks noChangeArrowheads="1"/>
            </p:cNvSpPr>
            <p:nvPr/>
          </p:nvSpPr>
          <p:spPr bwMode="auto">
            <a:xfrm>
              <a:off x="2913" y="1011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rgbClr val="000099"/>
                  </a:solidFill>
                </a:rPr>
                <a:t>14</a:t>
              </a:r>
              <a:r>
                <a:rPr lang="en-US" sz="1800">
                  <a:solidFill>
                    <a:srgbClr val="000099"/>
                  </a:solidFill>
                </a:rPr>
                <a:t>,x </a:t>
              </a:r>
            </a:p>
          </p:txBody>
        </p:sp>
        <p:sp>
          <p:nvSpPr>
            <p:cNvPr id="127027" name="Text Box 109"/>
            <p:cNvSpPr txBox="1">
              <a:spLocks noChangeArrowheads="1"/>
            </p:cNvSpPr>
            <p:nvPr/>
          </p:nvSpPr>
          <p:spPr bwMode="auto">
            <a:xfrm>
              <a:off x="2489" y="1011"/>
              <a:ext cx="43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rgbClr val="000099"/>
                  </a:solidFill>
                </a:rPr>
                <a:t>11,</a:t>
              </a:r>
              <a:r>
                <a:rPr lang="en-US" sz="1800">
                  <a:solidFill>
                    <a:srgbClr val="000099"/>
                  </a:solidFill>
                </a:rPr>
                <a:t>w </a:t>
              </a:r>
              <a:endParaRPr lang="en-US" sz="2000">
                <a:solidFill>
                  <a:srgbClr val="000099"/>
                </a:solidFill>
              </a:endParaRPr>
            </a:p>
          </p:txBody>
        </p:sp>
        <p:sp>
          <p:nvSpPr>
            <p:cNvPr id="127028" name="Text Box 110"/>
            <p:cNvSpPr txBox="1">
              <a:spLocks noChangeArrowheads="1"/>
            </p:cNvSpPr>
            <p:nvPr/>
          </p:nvSpPr>
          <p:spPr bwMode="auto">
            <a:xfrm>
              <a:off x="1356" y="1017"/>
              <a:ext cx="3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800">
                  <a:solidFill>
                    <a:srgbClr val="000099"/>
                  </a:solidFill>
                </a:rPr>
                <a:t>6,w</a:t>
              </a:r>
            </a:p>
          </p:txBody>
        </p:sp>
        <p:sp>
          <p:nvSpPr>
            <p:cNvPr id="127029" name="Text Box 111"/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>
                <a:solidFill>
                  <a:srgbClr val="000099"/>
                </a:solidFill>
              </a:endParaRPr>
            </a:p>
          </p:txBody>
        </p:sp>
        <p:sp>
          <p:nvSpPr>
            <p:cNvPr id="127030" name="Text Box 112"/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endParaRPr lang="en-US" sz="1800">
                <a:solidFill>
                  <a:srgbClr val="000099"/>
                </a:solidFill>
              </a:endParaRPr>
            </a:p>
          </p:txBody>
        </p:sp>
      </p:grpSp>
      <p:sp>
        <p:nvSpPr>
          <p:cNvPr id="717937" name="Oval 113"/>
          <p:cNvSpPr>
            <a:spLocks noChangeArrowheads="1"/>
          </p:cNvSpPr>
          <p:nvPr/>
        </p:nvSpPr>
        <p:spPr bwMode="auto">
          <a:xfrm>
            <a:off x="4352925" y="1666876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717938" name="Oval 114"/>
          <p:cNvSpPr>
            <a:spLocks noChangeArrowheads="1"/>
          </p:cNvSpPr>
          <p:nvPr/>
        </p:nvSpPr>
        <p:spPr bwMode="auto">
          <a:xfrm>
            <a:off x="5006975" y="1952626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717939" name="Text Box 115"/>
          <p:cNvSpPr txBox="1">
            <a:spLocks noChangeArrowheads="1"/>
          </p:cNvSpPr>
          <p:nvPr/>
        </p:nvSpPr>
        <p:spPr bwMode="auto">
          <a:xfrm>
            <a:off x="2763838" y="22145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uwx</a:t>
            </a:r>
          </a:p>
        </p:txBody>
      </p:sp>
      <p:sp>
        <p:nvSpPr>
          <p:cNvPr id="717940" name="Oval 116"/>
          <p:cNvSpPr>
            <a:spLocks noChangeArrowheads="1"/>
          </p:cNvSpPr>
          <p:nvPr/>
        </p:nvSpPr>
        <p:spPr bwMode="auto">
          <a:xfrm>
            <a:off x="3698875" y="227171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717941" name="Text Box 117"/>
          <p:cNvSpPr txBox="1">
            <a:spLocks noChangeArrowheads="1"/>
          </p:cNvSpPr>
          <p:nvPr/>
        </p:nvSpPr>
        <p:spPr bwMode="auto">
          <a:xfrm>
            <a:off x="2668588" y="2500313"/>
            <a:ext cx="704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uwxv</a:t>
            </a:r>
          </a:p>
        </p:txBody>
      </p:sp>
      <p:grpSp>
        <p:nvGrpSpPr>
          <p:cNvPr id="12" name="Group 118"/>
          <p:cNvGrpSpPr>
            <a:grpSpLocks/>
          </p:cNvGrpSpPr>
          <p:nvPr/>
        </p:nvGrpSpPr>
        <p:grpSpPr bwMode="auto">
          <a:xfrm>
            <a:off x="5532439" y="2511426"/>
            <a:ext cx="1273175" cy="366713"/>
            <a:chOff x="1492" y="2777"/>
            <a:chExt cx="802" cy="231"/>
          </a:xfrm>
        </p:grpSpPr>
        <p:sp>
          <p:nvSpPr>
            <p:cNvPr id="127024" name="Text Box 119"/>
            <p:cNvSpPr txBox="1">
              <a:spLocks noChangeArrowheads="1"/>
            </p:cNvSpPr>
            <p:nvPr/>
          </p:nvSpPr>
          <p:spPr bwMode="auto">
            <a:xfrm>
              <a:off x="1884" y="2777"/>
              <a:ext cx="41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rgbClr val="000099"/>
                  </a:solidFill>
                </a:rPr>
                <a:t>14</a:t>
              </a:r>
              <a:r>
                <a:rPr lang="en-US" sz="1800">
                  <a:solidFill>
                    <a:srgbClr val="000099"/>
                  </a:solidFill>
                </a:rPr>
                <a:t>,x </a:t>
              </a:r>
            </a:p>
          </p:txBody>
        </p:sp>
        <p:sp>
          <p:nvSpPr>
            <p:cNvPr id="127025" name="Text Box 120"/>
            <p:cNvSpPr txBox="1">
              <a:spLocks noChangeArrowheads="1"/>
            </p:cNvSpPr>
            <p:nvPr/>
          </p:nvSpPr>
          <p:spPr bwMode="auto">
            <a:xfrm>
              <a:off x="1492" y="2777"/>
              <a:ext cx="4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600">
                  <a:solidFill>
                    <a:srgbClr val="000099"/>
                  </a:solidFill>
                </a:rPr>
                <a:t>10,</a:t>
              </a:r>
              <a:r>
                <a:rPr lang="en-US" sz="1800">
                  <a:solidFill>
                    <a:srgbClr val="000099"/>
                  </a:solidFill>
                </a:rPr>
                <a:t>v </a:t>
              </a:r>
              <a:endParaRPr lang="en-US" sz="2000">
                <a:solidFill>
                  <a:srgbClr val="000099"/>
                </a:solidFill>
              </a:endParaRPr>
            </a:p>
          </p:txBody>
        </p:sp>
      </p:grpSp>
      <p:sp>
        <p:nvSpPr>
          <p:cNvPr id="717945" name="Oval 121"/>
          <p:cNvSpPr>
            <a:spLocks noChangeArrowheads="1"/>
          </p:cNvSpPr>
          <p:nvPr/>
        </p:nvSpPr>
        <p:spPr bwMode="auto">
          <a:xfrm>
            <a:off x="5535614" y="2570164"/>
            <a:ext cx="528637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717946" name="Text Box 122"/>
          <p:cNvSpPr txBox="1">
            <a:spLocks noChangeArrowheads="1"/>
          </p:cNvSpPr>
          <p:nvPr/>
        </p:nvSpPr>
        <p:spPr bwMode="auto">
          <a:xfrm>
            <a:off x="2584450" y="2819401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uwxvy</a:t>
            </a:r>
          </a:p>
        </p:txBody>
      </p:sp>
      <p:sp>
        <p:nvSpPr>
          <p:cNvPr id="717947" name="Text Box 123"/>
          <p:cNvSpPr txBox="1">
            <a:spLocks noChangeArrowheads="1"/>
          </p:cNvSpPr>
          <p:nvPr/>
        </p:nvSpPr>
        <p:spPr bwMode="auto">
          <a:xfrm>
            <a:off x="6162676" y="2830513"/>
            <a:ext cx="650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600">
                <a:solidFill>
                  <a:srgbClr val="000099"/>
                </a:solidFill>
              </a:rPr>
              <a:t>12</a:t>
            </a:r>
            <a:r>
              <a:rPr lang="en-US" sz="1800">
                <a:solidFill>
                  <a:srgbClr val="000099"/>
                </a:solidFill>
              </a:rPr>
              <a:t>,y </a:t>
            </a:r>
          </a:p>
        </p:txBody>
      </p:sp>
      <p:sp>
        <p:nvSpPr>
          <p:cNvPr id="717948" name="Oval 124"/>
          <p:cNvSpPr>
            <a:spLocks noChangeArrowheads="1"/>
          </p:cNvSpPr>
          <p:nvPr/>
        </p:nvSpPr>
        <p:spPr bwMode="auto">
          <a:xfrm>
            <a:off x="6200775" y="2887664"/>
            <a:ext cx="528638" cy="27622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rgbClr val="000099"/>
              </a:solidFill>
              <a:latin typeface="Comic Sans MS" charset="0"/>
            </a:endParaRPr>
          </a:p>
        </p:txBody>
      </p:sp>
      <p:sp>
        <p:nvSpPr>
          <p:cNvPr id="717949" name="Rectangle 125"/>
          <p:cNvSpPr>
            <a:spLocks noChangeArrowheads="1"/>
          </p:cNvSpPr>
          <p:nvPr/>
        </p:nvSpPr>
        <p:spPr bwMode="auto">
          <a:xfrm>
            <a:off x="2062163" y="3775076"/>
            <a:ext cx="3810000" cy="239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notes: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construct shortest path tree by tracing predecessor nodes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ties can exist (can be broken arbitrarily)</a:t>
            </a:r>
          </a:p>
        </p:txBody>
      </p:sp>
      <p:sp>
        <p:nvSpPr>
          <p:cNvPr id="717950" name="Line 126"/>
          <p:cNvSpPr>
            <a:spLocks noChangeShapeType="1"/>
          </p:cNvSpPr>
          <p:nvPr/>
        </p:nvSpPr>
        <p:spPr bwMode="auto">
          <a:xfrm>
            <a:off x="9398000" y="4995863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17951" name="Line 127"/>
          <p:cNvSpPr>
            <a:spLocks noChangeShapeType="1"/>
          </p:cNvSpPr>
          <p:nvPr/>
        </p:nvSpPr>
        <p:spPr bwMode="auto">
          <a:xfrm flipV="1">
            <a:off x="7779027" y="4995863"/>
            <a:ext cx="1333223" cy="110573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17952" name="Line 128"/>
          <p:cNvSpPr>
            <a:spLocks noChangeShapeType="1"/>
          </p:cNvSpPr>
          <p:nvPr/>
        </p:nvSpPr>
        <p:spPr bwMode="auto">
          <a:xfrm>
            <a:off x="7639051" y="51101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17953" name="Line 129"/>
          <p:cNvSpPr>
            <a:spLocks noChangeShapeType="1"/>
          </p:cNvSpPr>
          <p:nvPr/>
        </p:nvSpPr>
        <p:spPr bwMode="auto">
          <a:xfrm flipV="1">
            <a:off x="6430964" y="325278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17954" name="Line 130"/>
          <p:cNvSpPr>
            <a:spLocks noChangeShapeType="1"/>
          </p:cNvSpPr>
          <p:nvPr/>
        </p:nvSpPr>
        <p:spPr bwMode="auto">
          <a:xfrm flipV="1">
            <a:off x="6532563" y="4999038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717955" name="Text Box 131"/>
          <p:cNvSpPr txBox="1">
            <a:spLocks noChangeArrowheads="1"/>
          </p:cNvSpPr>
          <p:nvPr/>
        </p:nvSpPr>
        <p:spPr bwMode="auto">
          <a:xfrm>
            <a:off x="2455863" y="3117851"/>
            <a:ext cx="933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800">
                <a:solidFill>
                  <a:srgbClr val="000099"/>
                </a:solidFill>
              </a:rPr>
              <a:t>uwxvyz</a:t>
            </a:r>
          </a:p>
        </p:txBody>
      </p:sp>
      <p:sp>
        <p:nvSpPr>
          <p:cNvPr id="137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9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1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1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1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1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71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71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1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1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717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71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71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1000"/>
                                        <p:tgtEl>
                                          <p:spTgt spid="71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1000"/>
                                        <p:tgtEl>
                                          <p:spTgt spid="71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924" grpId="0"/>
      <p:bldP spid="717937" grpId="0" animBg="1"/>
      <p:bldP spid="717938" grpId="0" animBg="1"/>
      <p:bldP spid="717939" grpId="0"/>
      <p:bldP spid="717940" grpId="0" animBg="1"/>
      <p:bldP spid="717941" grpId="0"/>
      <p:bldP spid="717945" grpId="0" animBg="1"/>
      <p:bldP spid="717946" grpId="0"/>
      <p:bldP spid="717947" grpId="0"/>
      <p:bldP spid="717948" grpId="0" animBg="1"/>
      <p:bldP spid="717949" grpId="0"/>
      <p:bldP spid="717950" grpId="0" animBg="1"/>
      <p:bldP spid="717951" grpId="0" animBg="1"/>
      <p:bldP spid="717952" grpId="0" animBg="1"/>
      <p:bldP spid="717953" grpId="0" animBg="1"/>
      <p:bldP spid="717954" grpId="0" animBg="1"/>
      <p:bldP spid="7179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03" name="Picture 91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924720"/>
            <a:ext cx="8720137" cy="13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5164" y="130176"/>
            <a:ext cx="8841356" cy="963613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Dijkstra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algorithm: another example</a:t>
            </a:r>
            <a:endParaRPr lang="en-US" dirty="0"/>
          </a:p>
        </p:txBody>
      </p:sp>
      <p:sp>
        <p:nvSpPr>
          <p:cNvPr id="12800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Step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0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1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2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3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4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5</a:t>
            </a:r>
          </a:p>
        </p:txBody>
      </p:sp>
      <p:sp>
        <p:nvSpPr>
          <p:cNvPr id="12800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 dirty="0" smtClean="0">
                <a:solidFill>
                  <a:srgbClr val="000099"/>
                </a:solidFill>
              </a:rPr>
              <a:t>N</a:t>
            </a:r>
            <a:r>
              <a:rPr lang="en-US" sz="2000" dirty="0" smtClean="0">
                <a:solidFill>
                  <a:srgbClr val="000099"/>
                </a:solidFill>
                <a:cs typeface="Arial" charset="0"/>
              </a:rPr>
              <a:t>'</a:t>
            </a:r>
            <a:endParaRPr lang="en-US" sz="2000" dirty="0">
              <a:solidFill>
                <a:srgbClr val="000099"/>
              </a:solidFill>
              <a:cs typeface="Arial" charset="0"/>
            </a:endParaRPr>
          </a:p>
          <a:p>
            <a:pPr algn="r"/>
            <a:r>
              <a:rPr lang="en-US" sz="2000" dirty="0">
                <a:solidFill>
                  <a:srgbClr val="000099"/>
                </a:solidFill>
              </a:rPr>
              <a:t>u</a:t>
            </a: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ux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uxy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uxyv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uxyvw</a:t>
            </a:r>
            <a:endParaRPr lang="en-US" sz="2000" dirty="0">
              <a:solidFill>
                <a:srgbClr val="000099"/>
              </a:solidFill>
            </a:endParaRPr>
          </a:p>
          <a:p>
            <a:pPr algn="r"/>
            <a:r>
              <a:rPr lang="en-US" sz="2000" dirty="0" err="1">
                <a:solidFill>
                  <a:srgbClr val="000099"/>
                </a:solidFill>
              </a:rPr>
              <a:t>uxyvwz</a:t>
            </a:r>
            <a:endParaRPr lang="en-US" sz="2000" dirty="0">
              <a:solidFill>
                <a:srgbClr val="000099"/>
              </a:solidFill>
            </a:endParaRPr>
          </a:p>
        </p:txBody>
      </p:sp>
      <p:sp>
        <p:nvSpPr>
          <p:cNvPr id="12800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D(v),p(v)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2,u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2,u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2,u</a:t>
            </a:r>
          </a:p>
        </p:txBody>
      </p:sp>
      <p:sp>
        <p:nvSpPr>
          <p:cNvPr id="12800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D(w),p(w)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5,u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4,x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3,y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3,y</a:t>
            </a:r>
          </a:p>
        </p:txBody>
      </p:sp>
      <p:sp>
        <p:nvSpPr>
          <p:cNvPr id="12800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D(x),p(x)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1,u</a:t>
            </a:r>
          </a:p>
        </p:txBody>
      </p:sp>
      <p:sp>
        <p:nvSpPr>
          <p:cNvPr id="12801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D(y),p(y)</a:t>
            </a:r>
          </a:p>
          <a:p>
            <a:pPr algn="r"/>
            <a:r>
              <a:rPr lang="en-US" sz="2000">
                <a:solidFill>
                  <a:srgbClr val="000099"/>
                </a:solidFill>
                <a:latin typeface="Comic Sans MS" charset="0"/>
                <a:cs typeface="Arial" charset="0"/>
              </a:rPr>
              <a:t>∞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2,x</a:t>
            </a:r>
          </a:p>
        </p:txBody>
      </p:sp>
      <p:sp>
        <p:nvSpPr>
          <p:cNvPr id="12801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2000">
                <a:solidFill>
                  <a:srgbClr val="000099"/>
                </a:solidFill>
              </a:rPr>
              <a:t>D(z),p(z)</a:t>
            </a:r>
          </a:p>
          <a:p>
            <a:pPr algn="r"/>
            <a:r>
              <a:rPr lang="en-US" sz="1800">
                <a:solidFill>
                  <a:srgbClr val="000099"/>
                </a:solidFill>
                <a:latin typeface="Comic Sans MS" charset="0"/>
              </a:rPr>
              <a:t>∞ </a:t>
            </a:r>
            <a:endParaRPr lang="en-US" sz="2000">
              <a:solidFill>
                <a:srgbClr val="000099"/>
              </a:solidFill>
            </a:endParaRPr>
          </a:p>
          <a:p>
            <a:pPr algn="r"/>
            <a:r>
              <a:rPr lang="en-US" sz="1800">
                <a:solidFill>
                  <a:srgbClr val="000099"/>
                </a:solidFill>
                <a:latin typeface="Comic Sans MS" charset="0"/>
              </a:rPr>
              <a:t>∞ </a:t>
            </a:r>
            <a:endParaRPr lang="en-US" sz="2000">
              <a:solidFill>
                <a:srgbClr val="000099"/>
              </a:solidFill>
            </a:endParaRPr>
          </a:p>
          <a:p>
            <a:pPr algn="r"/>
            <a:r>
              <a:rPr lang="en-US" sz="2000">
                <a:solidFill>
                  <a:srgbClr val="000099"/>
                </a:solidFill>
              </a:rPr>
              <a:t>4,y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4,y</a:t>
            </a:r>
          </a:p>
          <a:p>
            <a:pPr algn="r"/>
            <a:r>
              <a:rPr lang="en-US" sz="2000">
                <a:solidFill>
                  <a:srgbClr val="000099"/>
                </a:solidFill>
              </a:rPr>
              <a:t>4,y</a:t>
            </a:r>
          </a:p>
        </p:txBody>
      </p:sp>
      <p:sp>
        <p:nvSpPr>
          <p:cNvPr id="12801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801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801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801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801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2801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grpSp>
        <p:nvGrpSpPr>
          <p:cNvPr id="128018" name="Group 16"/>
          <p:cNvGrpSpPr>
            <a:grpSpLocks/>
          </p:cNvGrpSpPr>
          <p:nvPr/>
        </p:nvGrpSpPr>
        <p:grpSpPr bwMode="auto">
          <a:xfrm>
            <a:off x="5169397" y="3771161"/>
            <a:ext cx="3571875" cy="2236787"/>
            <a:chOff x="3162" y="1071"/>
            <a:chExt cx="2250" cy="1409"/>
          </a:xfrm>
        </p:grpSpPr>
        <p:sp>
          <p:nvSpPr>
            <p:cNvPr id="12802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2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2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2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2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2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3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3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3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4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4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4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5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2805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5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6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6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6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6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2806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28065" name="Group 58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2809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92" name="Text Box 60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u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8066" name="Group 61"/>
            <p:cNvGrpSpPr>
              <a:grpSpLocks/>
            </p:cNvGrpSpPr>
            <p:nvPr/>
          </p:nvGrpSpPr>
          <p:grpSpPr bwMode="auto">
            <a:xfrm>
              <a:off x="4461" y="2098"/>
              <a:ext cx="196" cy="250"/>
              <a:chOff x="2958" y="2395"/>
              <a:chExt cx="199" cy="250"/>
            </a:xfrm>
          </p:grpSpPr>
          <p:sp>
            <p:nvSpPr>
              <p:cNvPr id="12808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90" name="Text Box 63"/>
              <p:cNvSpPr txBox="1">
                <a:spLocks noChangeArrowheads="1"/>
              </p:cNvSpPr>
              <p:nvPr/>
            </p:nvSpPr>
            <p:spPr bwMode="auto">
              <a:xfrm>
                <a:off x="2958" y="239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y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8067" name="Group 64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2808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88" name="Text Box 66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grpSp>
          <p:nvGrpSpPr>
            <p:cNvPr id="128068" name="Group 67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2808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8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w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8069" name="Group 70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2808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84" name="Text Box 72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v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8070" name="Group 73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2808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28082" name="Text Box 75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bg1"/>
                    </a:solidFill>
                  </a:rPr>
                  <a:t>z</a:t>
                </a:r>
              </a:p>
            </p:txBody>
          </p:sp>
        </p:grpSp>
        <p:sp>
          <p:nvSpPr>
            <p:cNvPr id="128071" name="Text Box 76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2" name="Text Box 77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3" name="Text Box 78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4" name="Text Box 79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5" name="Text Box 80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6" name="Text Box 81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7" name="Text Box 82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8" name="Text Box 83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8079" name="Text Box 84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</a:rPr>
                <a:t>3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8080" name="Text Box 85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</a:rPr>
                <a:t>5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718934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18935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18936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18937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18938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96" name="TextBox 1"/>
          <p:cNvSpPr txBox="1">
            <a:spLocks noChangeArrowheads="1"/>
          </p:cNvSpPr>
          <p:nvPr/>
        </p:nvSpPr>
        <p:spPr bwMode="auto">
          <a:xfrm>
            <a:off x="1863827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* Check </a:t>
            </a:r>
            <a:r>
              <a:rPr lang="en-US" sz="1400" dirty="0">
                <a:solidFill>
                  <a:schemeClr val="bg1"/>
                </a:solidFill>
              </a:rPr>
              <a:t>out the online interactive exercises for more </a:t>
            </a:r>
            <a:r>
              <a:rPr lang="en-US" sz="1400" dirty="0">
                <a:solidFill>
                  <a:schemeClr val="bg1"/>
                </a:solidFill>
              </a:rPr>
              <a:t>examples: h</a:t>
            </a:r>
            <a:r>
              <a:rPr lang="en-US" sz="1200" dirty="0">
                <a:solidFill>
                  <a:schemeClr val="bg1"/>
                </a:solidFill>
              </a:rPr>
              <a:t>ttp</a:t>
            </a:r>
            <a:r>
              <a:rPr lang="en-US" sz="1200" dirty="0">
                <a:solidFill>
                  <a:schemeClr val="bg1"/>
                </a:solidFill>
              </a:rPr>
              <a:t>://gaia.cs.umass.edu/kurose_ross/interactive/</a:t>
            </a:r>
          </a:p>
        </p:txBody>
      </p:sp>
      <p:sp>
        <p:nvSpPr>
          <p:cNvPr id="97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10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934" grpId="0" animBg="1"/>
      <p:bldP spid="718935" grpId="0" animBg="1"/>
      <p:bldP spid="718936" grpId="0" animBg="1"/>
      <p:bldP spid="718937" grpId="0" animBg="1"/>
      <p:bldP spid="7189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Chapter 5 Network Layer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7528" y="1700808"/>
            <a:ext cx="9498905" cy="41764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 smtClean="0">
                <a:solidFill>
                  <a:srgbClr val="CC0000"/>
                </a:solidFill>
              </a:rPr>
              <a:t>our goals:</a:t>
            </a:r>
            <a:r>
              <a:rPr lang="en-US" altLang="zh-CN" dirty="0" smtClean="0">
                <a:solidFill>
                  <a:srgbClr val="CC0000"/>
                </a:solidFill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600" dirty="0"/>
              <a:t>understand principles behind network </a:t>
            </a:r>
            <a:r>
              <a:rPr lang="en-US" altLang="zh-CN" sz="2600" dirty="0" smtClean="0"/>
              <a:t>control plane:</a:t>
            </a:r>
            <a:endParaRPr lang="en-US" altLang="zh-CN" sz="2600" dirty="0"/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 smtClean="0"/>
              <a:t>traditional </a:t>
            </a:r>
            <a:r>
              <a:rPr lang="en-US" altLang="zh-CN" sz="2200" dirty="0"/>
              <a:t>routing algorithms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SDN </a:t>
            </a:r>
            <a:r>
              <a:rPr lang="en-US" altLang="zh-CN" sz="2200" dirty="0" err="1"/>
              <a:t>controlllers</a:t>
            </a:r>
            <a:endParaRPr lang="en-US" altLang="zh-CN" sz="2200" dirty="0"/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Internet Control Message Protocol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network </a:t>
            </a:r>
            <a:r>
              <a:rPr lang="en-US" altLang="zh-CN" sz="2200" dirty="0" smtClean="0"/>
              <a:t>management</a:t>
            </a:r>
            <a:endParaRPr lang="en-US" altLang="zh-CN" sz="2200" dirty="0"/>
          </a:p>
          <a:p>
            <a:pPr>
              <a:lnSpc>
                <a:spcPct val="120000"/>
              </a:lnSpc>
              <a:defRPr/>
            </a:pPr>
            <a:r>
              <a:rPr lang="en-US" altLang="zh-CN" sz="2600" dirty="0" smtClean="0"/>
              <a:t>and their instantiation</a:t>
            </a:r>
            <a:r>
              <a:rPr lang="en-US" altLang="zh-CN" sz="2600" dirty="0"/>
              <a:t>, implementation in the </a:t>
            </a:r>
            <a:r>
              <a:rPr lang="en-US" altLang="zh-CN" sz="2600" dirty="0" smtClean="0"/>
              <a:t>Internet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OSPF, BGP, </a:t>
            </a:r>
            <a:r>
              <a:rPr lang="en-US" altLang="zh-CN" sz="2200" dirty="0" err="1"/>
              <a:t>OpenFlow</a:t>
            </a:r>
            <a:r>
              <a:rPr lang="en-US" altLang="zh-CN" sz="2200" dirty="0"/>
              <a:t>, ODL and ONOS controllers, ICMP, </a:t>
            </a:r>
            <a:r>
              <a:rPr lang="en-US" altLang="zh-CN" sz="2200" dirty="0" smtClean="0"/>
              <a:t>SNMP</a:t>
            </a:r>
            <a:endParaRPr lang="en-US" altLang="zh-CN" sz="2200" dirty="0"/>
          </a:p>
        </p:txBody>
      </p:sp>
      <p:sp>
        <p:nvSpPr>
          <p:cNvPr id="6" name="文本框 5"/>
          <p:cNvSpPr txBox="1"/>
          <p:nvPr/>
        </p:nvSpPr>
        <p:spPr>
          <a:xfrm>
            <a:off x="7428148" y="436102"/>
            <a:ext cx="3276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852488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Dijkstra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algorithm: example (2) </a:t>
            </a:r>
            <a:endParaRPr lang="en-US" sz="4000" dirty="0"/>
          </a:p>
        </p:txBody>
      </p:sp>
      <p:grpSp>
        <p:nvGrpSpPr>
          <p:cNvPr id="129028" name="Group 3"/>
          <p:cNvGrpSpPr>
            <a:grpSpLocks/>
          </p:cNvGrpSpPr>
          <p:nvPr/>
        </p:nvGrpSpPr>
        <p:grpSpPr bwMode="auto">
          <a:xfrm>
            <a:off x="3722688" y="2036764"/>
            <a:ext cx="3244850" cy="1500187"/>
            <a:chOff x="1385" y="1283"/>
            <a:chExt cx="2044" cy="945"/>
          </a:xfrm>
        </p:grpSpPr>
        <p:sp>
          <p:nvSpPr>
            <p:cNvPr id="129047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48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49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0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1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52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3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4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5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6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57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8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59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0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1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62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3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4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5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6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67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8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69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0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1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72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3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4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5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6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</a:endParaRPr>
            </a:p>
          </p:txBody>
        </p:sp>
        <p:sp>
          <p:nvSpPr>
            <p:cNvPr id="129077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8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79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80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sp>
          <p:nvSpPr>
            <p:cNvPr id="129081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129082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29098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99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accent4"/>
                    </a:solidFill>
                  </a:rPr>
                  <a:t>u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29083" name="Group 42"/>
            <p:cNvGrpSpPr>
              <a:grpSpLocks/>
            </p:cNvGrpSpPr>
            <p:nvPr/>
          </p:nvGrpSpPr>
          <p:grpSpPr bwMode="auto">
            <a:xfrm>
              <a:off x="2611" y="1955"/>
              <a:ext cx="196" cy="250"/>
              <a:chOff x="2958" y="2407"/>
              <a:chExt cx="199" cy="250"/>
            </a:xfrm>
          </p:grpSpPr>
          <p:sp>
            <p:nvSpPr>
              <p:cNvPr id="129096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97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07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 dirty="0">
                    <a:solidFill>
                      <a:schemeClr val="accent4"/>
                    </a:solidFill>
                  </a:rPr>
                  <a:t>y</a:t>
                </a:r>
                <a:endParaRPr lang="en-US" dirty="0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29084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2909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95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accent4"/>
                    </a:solidFill>
                  </a:rPr>
                  <a:t>x</a:t>
                </a:r>
              </a:p>
            </p:txBody>
          </p:sp>
        </p:grpSp>
        <p:grpSp>
          <p:nvGrpSpPr>
            <p:cNvPr id="129085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29092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93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accent4"/>
                    </a:solidFill>
                  </a:rPr>
                  <a:t>w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29086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2909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91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accent4"/>
                    </a:solidFill>
                  </a:rPr>
                  <a:t>v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</p:grpSp>
        <p:grpSp>
          <p:nvGrpSpPr>
            <p:cNvPr id="129087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29088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29089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solidFill>
                      <a:schemeClr val="accent4"/>
                    </a:solidFill>
                  </a:rPr>
                  <a:t>z</a:t>
                </a:r>
              </a:p>
            </p:txBody>
          </p:sp>
        </p:grpSp>
      </p:grpSp>
      <p:sp>
        <p:nvSpPr>
          <p:cNvPr id="129029" name="Text Box 57"/>
          <p:cNvSpPr txBox="1">
            <a:spLocks noChangeArrowheads="1"/>
          </p:cNvSpPr>
          <p:nvPr/>
        </p:nvSpPr>
        <p:spPr bwMode="auto">
          <a:xfrm>
            <a:off x="2101851" y="1220788"/>
            <a:ext cx="541686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resulting shortest-path tree from u:</a:t>
            </a:r>
          </a:p>
        </p:txBody>
      </p:sp>
      <p:grpSp>
        <p:nvGrpSpPr>
          <p:cNvPr id="129030" name="Group 58"/>
          <p:cNvGrpSpPr>
            <a:grpSpLocks/>
          </p:cNvGrpSpPr>
          <p:nvPr/>
        </p:nvGrpSpPr>
        <p:grpSpPr bwMode="auto">
          <a:xfrm>
            <a:off x="3792539" y="4224339"/>
            <a:ext cx="2319337" cy="2276475"/>
            <a:chOff x="259" y="2768"/>
            <a:chExt cx="1461" cy="1434"/>
          </a:xfrm>
        </p:grpSpPr>
        <p:sp>
          <p:nvSpPr>
            <p:cNvPr id="129033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9034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129035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v</a:t>
              </a:r>
            </a:p>
          </p:txBody>
        </p:sp>
        <p:sp>
          <p:nvSpPr>
            <p:cNvPr id="129036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x</a:t>
              </a:r>
            </a:p>
          </p:txBody>
        </p:sp>
        <p:sp>
          <p:nvSpPr>
            <p:cNvPr id="129037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y</a:t>
              </a:r>
            </a:p>
          </p:txBody>
        </p:sp>
        <p:sp>
          <p:nvSpPr>
            <p:cNvPr id="129038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w</a:t>
              </a:r>
            </a:p>
          </p:txBody>
        </p:sp>
        <p:sp>
          <p:nvSpPr>
            <p:cNvPr id="129039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z</a:t>
              </a:r>
            </a:p>
          </p:txBody>
        </p:sp>
        <p:sp>
          <p:nvSpPr>
            <p:cNvPr id="129040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(u,v)</a:t>
              </a:r>
            </a:p>
          </p:txBody>
        </p:sp>
        <p:sp>
          <p:nvSpPr>
            <p:cNvPr id="129041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(u,x)</a:t>
              </a:r>
            </a:p>
          </p:txBody>
        </p:sp>
        <p:sp>
          <p:nvSpPr>
            <p:cNvPr id="129042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(u,x)</a:t>
              </a:r>
            </a:p>
          </p:txBody>
        </p:sp>
        <p:sp>
          <p:nvSpPr>
            <p:cNvPr id="129043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(u,x)</a:t>
              </a:r>
            </a:p>
          </p:txBody>
        </p:sp>
        <p:sp>
          <p:nvSpPr>
            <p:cNvPr id="129044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(u,x)</a:t>
              </a:r>
            </a:p>
          </p:txBody>
        </p:sp>
        <p:sp>
          <p:nvSpPr>
            <p:cNvPr id="129045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destination</a:t>
              </a:r>
            </a:p>
          </p:txBody>
        </p:sp>
        <p:sp>
          <p:nvSpPr>
            <p:cNvPr id="129046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0000FF"/>
                  </a:solidFill>
                </a:rPr>
                <a:t>link</a:t>
              </a:r>
            </a:p>
          </p:txBody>
        </p:sp>
      </p:grpSp>
      <p:sp>
        <p:nvSpPr>
          <p:cNvPr id="129031" name="Text Box 73"/>
          <p:cNvSpPr txBox="1">
            <a:spLocks noChangeArrowheads="1"/>
          </p:cNvSpPr>
          <p:nvPr/>
        </p:nvSpPr>
        <p:spPr bwMode="auto">
          <a:xfrm>
            <a:off x="2049463" y="3743325"/>
            <a:ext cx="46281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resulting forwarding table in u:</a:t>
            </a:r>
          </a:p>
        </p:txBody>
      </p:sp>
      <p:pic>
        <p:nvPicPr>
          <p:cNvPr id="129032" name="Picture 7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682" y="849313"/>
            <a:ext cx="764671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96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81063"/>
            <a:ext cx="7270750" cy="8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5241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 err="1" smtClean="0"/>
              <a:t>Dijkstra</a:t>
            </a:r>
            <a:r>
              <a:rPr lang="en-US" altLang="ja-JP" sz="4000" dirty="0" err="1" smtClean="0"/>
              <a:t>'s</a:t>
            </a:r>
            <a:r>
              <a:rPr lang="en-US" altLang="ja-JP" sz="4000" dirty="0" smtClean="0"/>
              <a:t> </a:t>
            </a:r>
            <a:r>
              <a:rPr lang="en-US" altLang="ja-JP" sz="4000" dirty="0"/>
              <a:t>algorithm, discussion</a:t>
            </a:r>
            <a:endParaRPr lang="en-US" dirty="0"/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192338" y="1190626"/>
            <a:ext cx="7353300" cy="2651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algorithm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n nodes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each iteration: need to check all nodes, w, not in N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n(n+1)/2 comparisons: O(n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more efficient implementations possible: O(</a:t>
            </a:r>
            <a:r>
              <a:rPr lang="en-US" sz="2400" dirty="0" err="1"/>
              <a:t>nlogn</a:t>
            </a:r>
            <a:r>
              <a:rPr lang="en-US" sz="2400" dirty="0"/>
              <a:t>)</a:t>
            </a:r>
          </a:p>
          <a:p>
            <a:pPr>
              <a:lnSpc>
                <a:spcPct val="90000"/>
              </a:lnSpc>
              <a:spcBef>
                <a:spcPct val="40000"/>
              </a:spcBef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oscillations possible: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e.g., support link cost equals amount of carried traffic:</a:t>
            </a:r>
          </a:p>
        </p:txBody>
      </p:sp>
      <p:sp>
        <p:nvSpPr>
          <p:cNvPr id="130054" name="Freeform 5"/>
          <p:cNvSpPr>
            <a:spLocks/>
          </p:cNvSpPr>
          <p:nvPr/>
        </p:nvSpPr>
        <p:spPr bwMode="auto">
          <a:xfrm>
            <a:off x="1919289" y="4141789"/>
            <a:ext cx="1971675" cy="1355725"/>
          </a:xfrm>
          <a:custGeom>
            <a:avLst/>
            <a:gdLst>
              <a:gd name="T0" fmla="*/ 2147483647 w 1242"/>
              <a:gd name="T1" fmla="*/ 2147483647 h 854"/>
              <a:gd name="T2" fmla="*/ 2147483647 w 1242"/>
              <a:gd name="T3" fmla="*/ 2147483647 h 854"/>
              <a:gd name="T4" fmla="*/ 2147483647 w 1242"/>
              <a:gd name="T5" fmla="*/ 2147483647 h 854"/>
              <a:gd name="T6" fmla="*/ 2147483647 w 1242"/>
              <a:gd name="T7" fmla="*/ 2147483647 h 854"/>
              <a:gd name="T8" fmla="*/ 2147483647 w 1242"/>
              <a:gd name="T9" fmla="*/ 2147483647 h 854"/>
              <a:gd name="T10" fmla="*/ 2147483647 w 1242"/>
              <a:gd name="T11" fmla="*/ 2147483647 h 854"/>
              <a:gd name="T12" fmla="*/ 2147483647 w 1242"/>
              <a:gd name="T13" fmla="*/ 2147483647 h 854"/>
              <a:gd name="T14" fmla="*/ 2147483647 w 1242"/>
              <a:gd name="T15" fmla="*/ 2147483647 h 854"/>
              <a:gd name="T16" fmla="*/ 2147483647 w 1242"/>
              <a:gd name="T17" fmla="*/ 2147483647 h 854"/>
              <a:gd name="T18" fmla="*/ 2147483647 w 1242"/>
              <a:gd name="T19" fmla="*/ 2147483647 h 85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242"/>
              <a:gd name="T31" fmla="*/ 0 h 854"/>
              <a:gd name="T32" fmla="*/ 1242 w 1242"/>
              <a:gd name="T33" fmla="*/ 854 h 85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242" h="854">
                <a:moveTo>
                  <a:pt x="1" y="381"/>
                </a:moveTo>
                <a:cubicBezTo>
                  <a:pt x="0" y="296"/>
                  <a:pt x="88" y="222"/>
                  <a:pt x="169" y="162"/>
                </a:cubicBezTo>
                <a:cubicBezTo>
                  <a:pt x="250" y="102"/>
                  <a:pt x="378" y="40"/>
                  <a:pt x="487" y="18"/>
                </a:cubicBezTo>
                <a:cubicBezTo>
                  <a:pt x="616" y="6"/>
                  <a:pt x="685" y="0"/>
                  <a:pt x="823" y="30"/>
                </a:cubicBezTo>
                <a:cubicBezTo>
                  <a:pt x="961" y="60"/>
                  <a:pt x="1121" y="165"/>
                  <a:pt x="1183" y="261"/>
                </a:cubicBezTo>
                <a:cubicBezTo>
                  <a:pt x="1242" y="357"/>
                  <a:pt x="1219" y="523"/>
                  <a:pt x="1177" y="609"/>
                </a:cubicBezTo>
                <a:cubicBezTo>
                  <a:pt x="1135" y="695"/>
                  <a:pt x="1049" y="742"/>
                  <a:pt x="928" y="780"/>
                </a:cubicBezTo>
                <a:cubicBezTo>
                  <a:pt x="807" y="818"/>
                  <a:pt x="573" y="854"/>
                  <a:pt x="448" y="837"/>
                </a:cubicBezTo>
                <a:cubicBezTo>
                  <a:pt x="323" y="820"/>
                  <a:pt x="252" y="751"/>
                  <a:pt x="178" y="675"/>
                </a:cubicBezTo>
                <a:cubicBezTo>
                  <a:pt x="104" y="599"/>
                  <a:pt x="2" y="466"/>
                  <a:pt x="1" y="38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55" name="Freeform 6"/>
          <p:cNvSpPr>
            <a:spLocks/>
          </p:cNvSpPr>
          <p:nvPr/>
        </p:nvSpPr>
        <p:spPr bwMode="auto">
          <a:xfrm>
            <a:off x="2320926" y="4479925"/>
            <a:ext cx="390525" cy="2095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0056" name="Group 7"/>
          <p:cNvGrpSpPr>
            <a:grpSpLocks/>
          </p:cNvGrpSpPr>
          <p:nvPr/>
        </p:nvGrpSpPr>
        <p:grpSpPr bwMode="auto">
          <a:xfrm>
            <a:off x="2627313" y="4162426"/>
            <a:ext cx="501650" cy="396875"/>
            <a:chOff x="1747" y="3190"/>
            <a:chExt cx="316" cy="250"/>
          </a:xfrm>
        </p:grpSpPr>
        <p:sp>
          <p:nvSpPr>
            <p:cNvPr id="130276" name="Oval 8"/>
            <p:cNvSpPr>
              <a:spLocks noChangeArrowheads="1"/>
            </p:cNvSpPr>
            <p:nvPr/>
          </p:nvSpPr>
          <p:spPr bwMode="auto">
            <a:xfrm>
              <a:off x="1750" y="330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77" name="Line 9"/>
            <p:cNvSpPr>
              <a:spLocks noChangeShapeType="1"/>
            </p:cNvSpPr>
            <p:nvPr/>
          </p:nvSpPr>
          <p:spPr bwMode="auto">
            <a:xfrm>
              <a:off x="1750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78" name="Line 10"/>
            <p:cNvSpPr>
              <a:spLocks noChangeShapeType="1"/>
            </p:cNvSpPr>
            <p:nvPr/>
          </p:nvSpPr>
          <p:spPr bwMode="auto">
            <a:xfrm>
              <a:off x="2063" y="330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79" name="Rectangle 11"/>
            <p:cNvSpPr>
              <a:spLocks noChangeArrowheads="1"/>
            </p:cNvSpPr>
            <p:nvPr/>
          </p:nvSpPr>
          <p:spPr bwMode="auto">
            <a:xfrm>
              <a:off x="1750" y="3301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30280" name="Oval 12"/>
            <p:cNvSpPr>
              <a:spLocks noChangeArrowheads="1"/>
            </p:cNvSpPr>
            <p:nvPr/>
          </p:nvSpPr>
          <p:spPr bwMode="auto">
            <a:xfrm>
              <a:off x="1747" y="324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281" name="Group 13"/>
            <p:cNvGrpSpPr>
              <a:grpSpLocks/>
            </p:cNvGrpSpPr>
            <p:nvPr/>
          </p:nvGrpSpPr>
          <p:grpSpPr bwMode="auto">
            <a:xfrm>
              <a:off x="1790" y="3190"/>
              <a:ext cx="223" cy="250"/>
              <a:chOff x="2945" y="2425"/>
              <a:chExt cx="226" cy="250"/>
            </a:xfrm>
          </p:grpSpPr>
          <p:sp>
            <p:nvSpPr>
              <p:cNvPr id="130282" name="Rectangle 1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83" name="Text Box 15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A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0057" name="Group 16"/>
          <p:cNvGrpSpPr>
            <a:grpSpLocks/>
          </p:cNvGrpSpPr>
          <p:nvPr/>
        </p:nvGrpSpPr>
        <p:grpSpPr bwMode="auto">
          <a:xfrm>
            <a:off x="1979613" y="4567239"/>
            <a:ext cx="501650" cy="396875"/>
            <a:chOff x="2221" y="3571"/>
            <a:chExt cx="316" cy="250"/>
          </a:xfrm>
        </p:grpSpPr>
        <p:sp>
          <p:nvSpPr>
            <p:cNvPr id="130268" name="Oval 17"/>
            <p:cNvSpPr>
              <a:spLocks noChangeArrowheads="1"/>
            </p:cNvSpPr>
            <p:nvPr/>
          </p:nvSpPr>
          <p:spPr bwMode="auto">
            <a:xfrm>
              <a:off x="2224" y="369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69" name="Line 18"/>
            <p:cNvSpPr>
              <a:spLocks noChangeShapeType="1"/>
            </p:cNvSpPr>
            <p:nvPr/>
          </p:nvSpPr>
          <p:spPr bwMode="auto">
            <a:xfrm>
              <a:off x="2224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70" name="Line 19"/>
            <p:cNvSpPr>
              <a:spLocks noChangeShapeType="1"/>
            </p:cNvSpPr>
            <p:nvPr/>
          </p:nvSpPr>
          <p:spPr bwMode="auto">
            <a:xfrm>
              <a:off x="2537" y="368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71" name="Rectangle 20"/>
            <p:cNvSpPr>
              <a:spLocks noChangeArrowheads="1"/>
            </p:cNvSpPr>
            <p:nvPr/>
          </p:nvSpPr>
          <p:spPr bwMode="auto">
            <a:xfrm>
              <a:off x="2224" y="368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30272" name="Oval 21"/>
            <p:cNvSpPr>
              <a:spLocks noChangeArrowheads="1"/>
            </p:cNvSpPr>
            <p:nvPr/>
          </p:nvSpPr>
          <p:spPr bwMode="auto">
            <a:xfrm>
              <a:off x="2221" y="362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273" name="Group 22"/>
            <p:cNvGrpSpPr>
              <a:grpSpLocks/>
            </p:cNvGrpSpPr>
            <p:nvPr/>
          </p:nvGrpSpPr>
          <p:grpSpPr bwMode="auto">
            <a:xfrm>
              <a:off x="2275" y="3571"/>
              <a:ext cx="232" cy="250"/>
              <a:chOff x="2941" y="2425"/>
              <a:chExt cx="235" cy="250"/>
            </a:xfrm>
          </p:grpSpPr>
          <p:sp>
            <p:nvSpPr>
              <p:cNvPr id="130274" name="Rectangle 2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75" name="Text Box 24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D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0058" name="Group 25"/>
          <p:cNvGrpSpPr>
            <a:grpSpLocks/>
          </p:cNvGrpSpPr>
          <p:nvPr/>
        </p:nvGrpSpPr>
        <p:grpSpPr bwMode="auto">
          <a:xfrm>
            <a:off x="2614613" y="5029201"/>
            <a:ext cx="500062" cy="396875"/>
            <a:chOff x="2903" y="2884"/>
            <a:chExt cx="315" cy="250"/>
          </a:xfrm>
        </p:grpSpPr>
        <p:grpSp>
          <p:nvGrpSpPr>
            <p:cNvPr id="130259" name="Group 26"/>
            <p:cNvGrpSpPr>
              <a:grpSpLocks/>
            </p:cNvGrpSpPr>
            <p:nvPr/>
          </p:nvGrpSpPr>
          <p:grpSpPr bwMode="auto">
            <a:xfrm>
              <a:off x="2903" y="2938"/>
              <a:ext cx="315" cy="144"/>
              <a:chOff x="2903" y="2938"/>
              <a:chExt cx="315" cy="144"/>
            </a:xfrm>
          </p:grpSpPr>
          <p:sp>
            <p:nvSpPr>
              <p:cNvPr id="130263" name="Oval 27"/>
              <p:cNvSpPr>
                <a:spLocks noChangeArrowheads="1"/>
              </p:cNvSpPr>
              <p:nvPr/>
            </p:nvSpPr>
            <p:spPr bwMode="auto">
              <a:xfrm>
                <a:off x="2903" y="3001"/>
                <a:ext cx="312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64" name="Line 28"/>
              <p:cNvSpPr>
                <a:spLocks noChangeShapeType="1"/>
              </p:cNvSpPr>
              <p:nvPr/>
            </p:nvSpPr>
            <p:spPr bwMode="auto">
              <a:xfrm>
                <a:off x="2903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65" name="Line 29"/>
              <p:cNvSpPr>
                <a:spLocks noChangeShapeType="1"/>
              </p:cNvSpPr>
              <p:nvPr/>
            </p:nvSpPr>
            <p:spPr bwMode="auto">
              <a:xfrm>
                <a:off x="3215" y="2994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66" name="Rectangle 30"/>
              <p:cNvSpPr>
                <a:spLocks noChangeArrowheads="1"/>
              </p:cNvSpPr>
              <p:nvPr/>
            </p:nvSpPr>
            <p:spPr bwMode="auto">
              <a:xfrm>
                <a:off x="2903" y="2994"/>
                <a:ext cx="309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267" name="Oval 31"/>
              <p:cNvSpPr>
                <a:spLocks noChangeArrowheads="1"/>
              </p:cNvSpPr>
              <p:nvPr/>
            </p:nvSpPr>
            <p:spPr bwMode="auto">
              <a:xfrm>
                <a:off x="2906" y="2938"/>
                <a:ext cx="312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0260" name="Group 32"/>
            <p:cNvGrpSpPr>
              <a:grpSpLocks/>
            </p:cNvGrpSpPr>
            <p:nvPr/>
          </p:nvGrpSpPr>
          <p:grpSpPr bwMode="auto">
            <a:xfrm>
              <a:off x="2949" y="2884"/>
              <a:ext cx="232" cy="250"/>
              <a:chOff x="2940" y="2425"/>
              <a:chExt cx="235" cy="250"/>
            </a:xfrm>
          </p:grpSpPr>
          <p:sp>
            <p:nvSpPr>
              <p:cNvPr id="130261" name="Rectangle 3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62" name="Text Box 34"/>
              <p:cNvSpPr txBox="1">
                <a:spLocks noChangeArrowheads="1"/>
              </p:cNvSpPr>
              <p:nvPr/>
            </p:nvSpPr>
            <p:spPr bwMode="auto">
              <a:xfrm>
                <a:off x="2940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C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0059" name="Group 35"/>
          <p:cNvGrpSpPr>
            <a:grpSpLocks/>
          </p:cNvGrpSpPr>
          <p:nvPr/>
        </p:nvGrpSpPr>
        <p:grpSpPr bwMode="auto">
          <a:xfrm>
            <a:off x="3268663" y="4581526"/>
            <a:ext cx="501650" cy="396875"/>
            <a:chOff x="2217" y="2884"/>
            <a:chExt cx="316" cy="250"/>
          </a:xfrm>
        </p:grpSpPr>
        <p:sp>
          <p:nvSpPr>
            <p:cNvPr id="130251" name="Oval 36"/>
            <p:cNvSpPr>
              <a:spLocks noChangeArrowheads="1"/>
            </p:cNvSpPr>
            <p:nvPr/>
          </p:nvSpPr>
          <p:spPr bwMode="auto">
            <a:xfrm>
              <a:off x="2220" y="30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52" name="Line 37"/>
            <p:cNvSpPr>
              <a:spLocks noChangeShapeType="1"/>
            </p:cNvSpPr>
            <p:nvPr/>
          </p:nvSpPr>
          <p:spPr bwMode="auto">
            <a:xfrm>
              <a:off x="2220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53" name="Line 38"/>
            <p:cNvSpPr>
              <a:spLocks noChangeShapeType="1"/>
            </p:cNvSpPr>
            <p:nvPr/>
          </p:nvSpPr>
          <p:spPr bwMode="auto">
            <a:xfrm>
              <a:off x="2533" y="29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54" name="Rectangle 39"/>
            <p:cNvSpPr>
              <a:spLocks noChangeArrowheads="1"/>
            </p:cNvSpPr>
            <p:nvPr/>
          </p:nvSpPr>
          <p:spPr bwMode="auto">
            <a:xfrm>
              <a:off x="2220" y="29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130255" name="Oval 40"/>
            <p:cNvSpPr>
              <a:spLocks noChangeArrowheads="1"/>
            </p:cNvSpPr>
            <p:nvPr/>
          </p:nvSpPr>
          <p:spPr bwMode="auto">
            <a:xfrm>
              <a:off x="2217" y="29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256" name="Group 41"/>
            <p:cNvGrpSpPr>
              <a:grpSpLocks/>
            </p:cNvGrpSpPr>
            <p:nvPr/>
          </p:nvGrpSpPr>
          <p:grpSpPr bwMode="auto">
            <a:xfrm>
              <a:off x="2270" y="2884"/>
              <a:ext cx="223" cy="250"/>
              <a:chOff x="2945" y="2425"/>
              <a:chExt cx="226" cy="250"/>
            </a:xfrm>
          </p:grpSpPr>
          <p:sp>
            <p:nvSpPr>
              <p:cNvPr id="130257" name="Rectangle 4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58" name="Text Box 43"/>
              <p:cNvSpPr txBox="1">
                <a:spLocks noChangeArrowheads="1"/>
              </p:cNvSpPr>
              <p:nvPr/>
            </p:nvSpPr>
            <p:spPr bwMode="auto">
              <a:xfrm>
                <a:off x="2945" y="2425"/>
                <a:ext cx="22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bg1"/>
                    </a:solidFill>
                  </a:rPr>
                  <a:t>B</a:t>
                </a:r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30061" name="Freeform 45"/>
          <p:cNvSpPr>
            <a:spLocks/>
          </p:cNvSpPr>
          <p:nvPr/>
        </p:nvSpPr>
        <p:spPr bwMode="auto">
          <a:xfrm flipH="1">
            <a:off x="3006725" y="4479925"/>
            <a:ext cx="338138" cy="204788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62" name="Freeform 46"/>
          <p:cNvSpPr>
            <a:spLocks/>
          </p:cNvSpPr>
          <p:nvPr/>
        </p:nvSpPr>
        <p:spPr bwMode="auto">
          <a:xfrm flipH="1" flipV="1">
            <a:off x="3021014" y="4894263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63" name="Freeform 47"/>
          <p:cNvSpPr>
            <a:spLocks/>
          </p:cNvSpPr>
          <p:nvPr/>
        </p:nvSpPr>
        <p:spPr bwMode="auto">
          <a:xfrm flipV="1">
            <a:off x="2382838" y="4884738"/>
            <a:ext cx="323850" cy="24765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64" name="Text Box 48"/>
          <p:cNvSpPr txBox="1">
            <a:spLocks noChangeArrowheads="1"/>
          </p:cNvSpPr>
          <p:nvPr/>
        </p:nvSpPr>
        <p:spPr bwMode="auto">
          <a:xfrm>
            <a:off x="3151189" y="4343400"/>
            <a:ext cx="4841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1+e</a:t>
            </a:r>
          </a:p>
        </p:txBody>
      </p:sp>
      <p:sp>
        <p:nvSpPr>
          <p:cNvPr id="130065" name="Text Box 49"/>
          <p:cNvSpPr txBox="1">
            <a:spLocks noChangeArrowheads="1"/>
          </p:cNvSpPr>
          <p:nvPr/>
        </p:nvSpPr>
        <p:spPr bwMode="auto">
          <a:xfrm>
            <a:off x="3157539" y="49339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130066" name="Text Box 50"/>
          <p:cNvSpPr txBox="1">
            <a:spLocks noChangeArrowheads="1"/>
          </p:cNvSpPr>
          <p:nvPr/>
        </p:nvSpPr>
        <p:spPr bwMode="auto">
          <a:xfrm>
            <a:off x="2286001" y="495776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0067" name="Line 51"/>
          <p:cNvSpPr>
            <a:spLocks noChangeShapeType="1"/>
          </p:cNvSpPr>
          <p:nvPr/>
        </p:nvSpPr>
        <p:spPr bwMode="auto">
          <a:xfrm flipV="1">
            <a:off x="2854325" y="5351463"/>
            <a:ext cx="0" cy="4000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68" name="Text Box 52"/>
          <p:cNvSpPr txBox="1">
            <a:spLocks noChangeArrowheads="1"/>
          </p:cNvSpPr>
          <p:nvPr/>
        </p:nvSpPr>
        <p:spPr bwMode="auto">
          <a:xfrm>
            <a:off x="2609850" y="55594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rgbClr val="FF0000"/>
                </a:solidFill>
              </a:rPr>
              <a:t>e</a:t>
            </a:r>
            <a:endParaRPr lang="en-US"/>
          </a:p>
        </p:txBody>
      </p:sp>
      <p:sp>
        <p:nvSpPr>
          <p:cNvPr id="130069" name="Line 53"/>
          <p:cNvSpPr>
            <a:spLocks noChangeShapeType="1"/>
          </p:cNvSpPr>
          <p:nvPr/>
        </p:nvSpPr>
        <p:spPr bwMode="auto">
          <a:xfrm flipH="1" flipV="1">
            <a:off x="2035176" y="4884739"/>
            <a:ext cx="4763" cy="3381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70" name="Text Box 54"/>
          <p:cNvSpPr txBox="1">
            <a:spLocks noChangeArrowheads="1"/>
          </p:cNvSpPr>
          <p:nvPr/>
        </p:nvSpPr>
        <p:spPr bwMode="auto">
          <a:xfrm>
            <a:off x="1862138" y="517366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0071" name="Line 55"/>
          <p:cNvSpPr>
            <a:spLocks noChangeShapeType="1"/>
          </p:cNvSpPr>
          <p:nvPr/>
        </p:nvSpPr>
        <p:spPr bwMode="auto">
          <a:xfrm flipV="1">
            <a:off x="3554413" y="4918076"/>
            <a:ext cx="0" cy="4286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72" name="Text Box 56"/>
          <p:cNvSpPr txBox="1">
            <a:spLocks noChangeArrowheads="1"/>
          </p:cNvSpPr>
          <p:nvPr/>
        </p:nvSpPr>
        <p:spPr bwMode="auto">
          <a:xfrm>
            <a:off x="3395663" y="52784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0073" name="Freeform 57"/>
          <p:cNvSpPr>
            <a:spLocks/>
          </p:cNvSpPr>
          <p:nvPr/>
        </p:nvSpPr>
        <p:spPr bwMode="auto">
          <a:xfrm flipH="1" flipV="1">
            <a:off x="2925764" y="4851400"/>
            <a:ext cx="314325" cy="228600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74" name="Freeform 58"/>
          <p:cNvSpPr>
            <a:spLocks/>
          </p:cNvSpPr>
          <p:nvPr/>
        </p:nvSpPr>
        <p:spPr bwMode="auto">
          <a:xfrm flipH="1">
            <a:off x="2473325" y="4860926"/>
            <a:ext cx="304800" cy="219075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75" name="Text Box 59"/>
          <p:cNvSpPr txBox="1">
            <a:spLocks noChangeArrowheads="1"/>
          </p:cNvSpPr>
          <p:nvPr/>
        </p:nvSpPr>
        <p:spPr bwMode="auto">
          <a:xfrm>
            <a:off x="2571751" y="4738688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0076" name="Text Box 60"/>
          <p:cNvSpPr txBox="1">
            <a:spLocks noChangeArrowheads="1"/>
          </p:cNvSpPr>
          <p:nvPr/>
        </p:nvSpPr>
        <p:spPr bwMode="auto">
          <a:xfrm>
            <a:off x="2914651" y="47307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30077" name="Text Box 211"/>
          <p:cNvSpPr txBox="1">
            <a:spLocks noChangeArrowheads="1"/>
          </p:cNvSpPr>
          <p:nvPr/>
        </p:nvSpPr>
        <p:spPr bwMode="auto">
          <a:xfrm>
            <a:off x="2432051" y="5824539"/>
            <a:ext cx="949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000" dirty="0">
                <a:solidFill>
                  <a:srgbClr val="000099"/>
                </a:solidFill>
              </a:rPr>
              <a:t>initially</a:t>
            </a:r>
            <a:endParaRPr lang="en-US" dirty="0">
              <a:solidFill>
                <a:srgbClr val="000099"/>
              </a:solidFill>
            </a:endParaRPr>
          </a:p>
        </p:txBody>
      </p:sp>
      <p:grpSp>
        <p:nvGrpSpPr>
          <p:cNvPr id="11" name="Group 298"/>
          <p:cNvGrpSpPr>
            <a:grpSpLocks/>
          </p:cNvGrpSpPr>
          <p:nvPr/>
        </p:nvGrpSpPr>
        <p:grpSpPr bwMode="auto">
          <a:xfrm>
            <a:off x="4062413" y="4189412"/>
            <a:ext cx="2208212" cy="2301874"/>
            <a:chOff x="1725" y="2639"/>
            <a:chExt cx="1391" cy="1450"/>
          </a:xfrm>
        </p:grpSpPr>
        <p:sp>
          <p:nvSpPr>
            <p:cNvPr id="130203" name="Freeform 61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04" name="Freeform 62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205" name="Group 63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243" name="Oval 64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44" name="Line 65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45" name="Line 66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46" name="Rectangle 67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247" name="Oval 68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248" name="Group 69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249" name="Rectangle 70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50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A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206" name="Group 72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235" name="Oval 73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36" name="Line 74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37" name="Line 75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38" name="Rectangle 76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239" name="Oval 77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240" name="Group 78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241" name="Rectangle 7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4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D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207" name="Group 81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226" name="Group 82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230" name="Oval 83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31" name="Line 84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32" name="Line 85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33" name="Rectangle 86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34" name="Oval 87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0227" name="Group 88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228" name="Rectangle 8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2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C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208" name="Group 91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218" name="Oval 92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19" name="Line 93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20" name="Line 94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221" name="Rectangle 95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222" name="Oval 96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223" name="Group 97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224" name="Rectangle 9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22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B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30209" name="Freeform 101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0" name="Freeform 102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1" name="Freeform 103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2" name="Freeform 107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3" name="Freeform 108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4" name="Text Box 212"/>
            <p:cNvSpPr txBox="1">
              <a:spLocks noChangeArrowheads="1"/>
            </p:cNvSpPr>
            <p:nvPr/>
          </p:nvSpPr>
          <p:spPr bwMode="auto">
            <a:xfrm>
              <a:off x="1725" y="3612"/>
              <a:ext cx="139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215" name="Line 21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6" name="Line 21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217" name="Line 21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130079" name="Freeform 288"/>
          <p:cNvSpPr>
            <a:spLocks/>
          </p:cNvSpPr>
          <p:nvPr/>
        </p:nvSpPr>
        <p:spPr bwMode="auto">
          <a:xfrm>
            <a:off x="2882900" y="4338639"/>
            <a:ext cx="609600" cy="828675"/>
          </a:xfrm>
          <a:custGeom>
            <a:avLst/>
            <a:gdLst>
              <a:gd name="T0" fmla="*/ 0 w 384"/>
              <a:gd name="T1" fmla="*/ 2147483647 h 522"/>
              <a:gd name="T2" fmla="*/ 2147483647 w 384"/>
              <a:gd name="T3" fmla="*/ 2147483647 h 522"/>
              <a:gd name="T4" fmla="*/ 2147483647 w 384"/>
              <a:gd name="T5" fmla="*/ 0 h 522"/>
              <a:gd name="T6" fmla="*/ 0 60000 65536"/>
              <a:gd name="T7" fmla="*/ 0 60000 65536"/>
              <a:gd name="T8" fmla="*/ 0 60000 65536"/>
              <a:gd name="T9" fmla="*/ 0 w 384"/>
              <a:gd name="T10" fmla="*/ 0 h 522"/>
              <a:gd name="T11" fmla="*/ 384 w 384"/>
              <a:gd name="T12" fmla="*/ 522 h 5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84" h="522">
                <a:moveTo>
                  <a:pt x="0" y="522"/>
                </a:moveTo>
                <a:lnTo>
                  <a:pt x="384" y="249"/>
                </a:lnTo>
                <a:lnTo>
                  <a:pt x="12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0080" name="Line 289"/>
          <p:cNvSpPr>
            <a:spLocks noChangeShapeType="1"/>
          </p:cNvSpPr>
          <p:nvPr/>
        </p:nvSpPr>
        <p:spPr bwMode="auto">
          <a:xfrm flipV="1">
            <a:off x="2244726" y="4419600"/>
            <a:ext cx="447675" cy="242888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21186" name="Freeform 290"/>
          <p:cNvSpPr>
            <a:spLocks/>
          </p:cNvSpPr>
          <p:nvPr/>
        </p:nvSpPr>
        <p:spPr bwMode="auto">
          <a:xfrm>
            <a:off x="4467225" y="4391026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" name="Group 291"/>
          <p:cNvGrpSpPr>
            <a:grpSpLocks/>
          </p:cNvGrpSpPr>
          <p:nvPr/>
        </p:nvGrpSpPr>
        <p:grpSpPr bwMode="auto">
          <a:xfrm>
            <a:off x="4292600" y="4376739"/>
            <a:ext cx="1430338" cy="966787"/>
            <a:chOff x="1870" y="2772"/>
            <a:chExt cx="901" cy="609"/>
          </a:xfrm>
        </p:grpSpPr>
        <p:sp>
          <p:nvSpPr>
            <p:cNvPr id="130197" name="Text Box 292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2+e</a:t>
              </a:r>
            </a:p>
          </p:txBody>
        </p:sp>
        <p:sp>
          <p:nvSpPr>
            <p:cNvPr id="130198" name="Text Box 293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199" name="Text Box 294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200" name="Text Box 295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201" name="Text Box 296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1+e</a:t>
              </a:r>
            </a:p>
          </p:txBody>
        </p:sp>
        <p:sp>
          <p:nvSpPr>
            <p:cNvPr id="130202" name="Text Box 297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22" name="Group 299"/>
          <p:cNvGrpSpPr>
            <a:grpSpLocks/>
          </p:cNvGrpSpPr>
          <p:nvPr/>
        </p:nvGrpSpPr>
        <p:grpSpPr bwMode="auto">
          <a:xfrm>
            <a:off x="6332538" y="4197351"/>
            <a:ext cx="2208212" cy="2301876"/>
            <a:chOff x="1725" y="2639"/>
            <a:chExt cx="1391" cy="1450"/>
          </a:xfrm>
        </p:grpSpPr>
        <p:sp>
          <p:nvSpPr>
            <p:cNvPr id="130149" name="Freeform 30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50" name="Freeform 30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151" name="Group 30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89" name="Oval 30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90" name="Line 30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91" name="Line 30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92" name="Rectangle 30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93" name="Oval 30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94" name="Group 30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95" name="Rectangle 30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96" name="Text Box 31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A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152" name="Group 31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81" name="Oval 31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82" name="Line 31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83" name="Line 31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84" name="Rectangle 31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85" name="Oval 31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86" name="Group 31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87" name="Rectangle 31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88" name="Text Box 31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D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153" name="Group 32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72" name="Group 32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76" name="Oval 32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77" name="Line 32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78" name="Line 32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79" name="Rectangle 32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80" name="Oval 32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0173" name="Group 32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74" name="Rectangle 32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75" name="Text Box 32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C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154" name="Group 33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64" name="Oval 33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65" name="Line 33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66" name="Line 33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67" name="Rectangle 33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68" name="Oval 33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69" name="Group 33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70" name="Rectangle 3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71" name="Text Box 33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B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30155" name="Freeform 33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56" name="Freeform 34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57" name="Freeform 34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58" name="Freeform 34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59" name="Freeform 34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60" name="Text Box 344"/>
            <p:cNvSpPr txBox="1">
              <a:spLocks noChangeArrowheads="1"/>
            </p:cNvSpPr>
            <p:nvPr/>
          </p:nvSpPr>
          <p:spPr bwMode="auto">
            <a:xfrm>
              <a:off x="1725" y="3612"/>
              <a:ext cx="139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161" name="Line 34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62" name="Line 34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63" name="Line 34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21124" name="Freeform 228"/>
          <p:cNvSpPr>
            <a:spLocks/>
          </p:cNvSpPr>
          <p:nvPr/>
        </p:nvSpPr>
        <p:spPr bwMode="auto">
          <a:xfrm>
            <a:off x="6743700" y="4332288"/>
            <a:ext cx="1181100" cy="952500"/>
          </a:xfrm>
          <a:custGeom>
            <a:avLst/>
            <a:gdLst>
              <a:gd name="T0" fmla="*/ 0 w 744"/>
              <a:gd name="T1" fmla="*/ 2147483647 h 600"/>
              <a:gd name="T2" fmla="*/ 2147483647 w 744"/>
              <a:gd name="T3" fmla="*/ 2147483647 h 600"/>
              <a:gd name="T4" fmla="*/ 2147483647 w 744"/>
              <a:gd name="T5" fmla="*/ 2147483647 h 600"/>
              <a:gd name="T6" fmla="*/ 2147483647 w 744"/>
              <a:gd name="T7" fmla="*/ 2147483647 h 600"/>
              <a:gd name="T8" fmla="*/ 2147483647 w 744"/>
              <a:gd name="T9" fmla="*/ 0 h 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44"/>
              <a:gd name="T16" fmla="*/ 0 h 600"/>
              <a:gd name="T17" fmla="*/ 744 w 744"/>
              <a:gd name="T18" fmla="*/ 600 h 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44" h="600">
                <a:moveTo>
                  <a:pt x="0" y="294"/>
                </a:moveTo>
                <a:lnTo>
                  <a:pt x="387" y="600"/>
                </a:lnTo>
                <a:lnTo>
                  <a:pt x="744" y="304"/>
                </a:lnTo>
                <a:lnTo>
                  <a:pt x="429" y="66"/>
                </a:lnTo>
                <a:lnTo>
                  <a:pt x="354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21280" name="Group 348"/>
          <p:cNvGrpSpPr>
            <a:grpSpLocks/>
          </p:cNvGrpSpPr>
          <p:nvPr/>
        </p:nvGrpSpPr>
        <p:grpSpPr bwMode="auto">
          <a:xfrm>
            <a:off x="6661150" y="4410075"/>
            <a:ext cx="1493838" cy="990600"/>
            <a:chOff x="-186" y="1184"/>
            <a:chExt cx="941" cy="624"/>
          </a:xfrm>
        </p:grpSpPr>
        <p:sp>
          <p:nvSpPr>
            <p:cNvPr id="130143" name="Text Box 270"/>
            <p:cNvSpPr txBox="1">
              <a:spLocks noChangeArrowheads="1"/>
            </p:cNvSpPr>
            <p:nvPr/>
          </p:nvSpPr>
          <p:spPr bwMode="auto">
            <a:xfrm>
              <a:off x="-186" y="119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144" name="Text Box 274"/>
            <p:cNvSpPr txBox="1">
              <a:spLocks noChangeArrowheads="1"/>
            </p:cNvSpPr>
            <p:nvPr/>
          </p:nvSpPr>
          <p:spPr bwMode="auto">
            <a:xfrm>
              <a:off x="450" y="1184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2+e</a:t>
              </a:r>
            </a:p>
          </p:txBody>
        </p:sp>
        <p:sp>
          <p:nvSpPr>
            <p:cNvPr id="130145" name="Text Box 275"/>
            <p:cNvSpPr txBox="1">
              <a:spLocks noChangeArrowheads="1"/>
            </p:cNvSpPr>
            <p:nvPr/>
          </p:nvSpPr>
          <p:spPr bwMode="auto">
            <a:xfrm>
              <a:off x="340" y="1616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1+e</a:t>
              </a:r>
            </a:p>
          </p:txBody>
        </p:sp>
        <p:sp>
          <p:nvSpPr>
            <p:cNvPr id="130146" name="Text Box 276"/>
            <p:cNvSpPr txBox="1">
              <a:spLocks noChangeArrowheads="1"/>
            </p:cNvSpPr>
            <p:nvPr/>
          </p:nvSpPr>
          <p:spPr bwMode="auto">
            <a:xfrm>
              <a:off x="-132" y="158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30147" name="Text Box 279"/>
            <p:cNvSpPr txBox="1">
              <a:spLocks noChangeArrowheads="1"/>
            </p:cNvSpPr>
            <p:nvPr/>
          </p:nvSpPr>
          <p:spPr bwMode="auto">
            <a:xfrm>
              <a:off x="79" y="1436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148" name="Text Box 280"/>
            <p:cNvSpPr txBox="1">
              <a:spLocks noChangeArrowheads="1"/>
            </p:cNvSpPr>
            <p:nvPr/>
          </p:nvSpPr>
          <p:spPr bwMode="auto">
            <a:xfrm>
              <a:off x="261" y="143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721281" name="Group 349"/>
          <p:cNvGrpSpPr>
            <a:grpSpLocks/>
          </p:cNvGrpSpPr>
          <p:nvPr/>
        </p:nvGrpSpPr>
        <p:grpSpPr bwMode="auto">
          <a:xfrm>
            <a:off x="8485188" y="4195762"/>
            <a:ext cx="2208212" cy="2301874"/>
            <a:chOff x="1725" y="2639"/>
            <a:chExt cx="1391" cy="1450"/>
          </a:xfrm>
        </p:grpSpPr>
        <p:sp>
          <p:nvSpPr>
            <p:cNvPr id="130095" name="Freeform 350"/>
            <p:cNvSpPr>
              <a:spLocks/>
            </p:cNvSpPr>
            <p:nvPr/>
          </p:nvSpPr>
          <p:spPr bwMode="auto">
            <a:xfrm>
              <a:off x="1752" y="2639"/>
              <a:ext cx="1225" cy="854"/>
            </a:xfrm>
            <a:custGeom>
              <a:avLst/>
              <a:gdLst>
                <a:gd name="T0" fmla="*/ 0 w 1225"/>
                <a:gd name="T1" fmla="*/ 387 h 854"/>
                <a:gd name="T2" fmla="*/ 168 w 1225"/>
                <a:gd name="T3" fmla="*/ 162 h 854"/>
                <a:gd name="T4" fmla="*/ 486 w 1225"/>
                <a:gd name="T5" fmla="*/ 18 h 854"/>
                <a:gd name="T6" fmla="*/ 822 w 1225"/>
                <a:gd name="T7" fmla="*/ 30 h 854"/>
                <a:gd name="T8" fmla="*/ 1152 w 1225"/>
                <a:gd name="T9" fmla="*/ 267 h 854"/>
                <a:gd name="T10" fmla="*/ 1188 w 1225"/>
                <a:gd name="T11" fmla="*/ 537 h 854"/>
                <a:gd name="T12" fmla="*/ 927 w 1225"/>
                <a:gd name="T13" fmla="*/ 780 h 854"/>
                <a:gd name="T14" fmla="*/ 447 w 1225"/>
                <a:gd name="T15" fmla="*/ 837 h 854"/>
                <a:gd name="T16" fmla="*/ 177 w 1225"/>
                <a:gd name="T17" fmla="*/ 675 h 854"/>
                <a:gd name="T18" fmla="*/ 0 w 1225"/>
                <a:gd name="T19" fmla="*/ 387 h 85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25"/>
                <a:gd name="T31" fmla="*/ 0 h 854"/>
                <a:gd name="T32" fmla="*/ 1225 w 1225"/>
                <a:gd name="T33" fmla="*/ 854 h 85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25" h="854">
                  <a:moveTo>
                    <a:pt x="0" y="387"/>
                  </a:moveTo>
                  <a:cubicBezTo>
                    <a:pt x="0" y="243"/>
                    <a:pt x="87" y="223"/>
                    <a:pt x="168" y="162"/>
                  </a:cubicBezTo>
                  <a:cubicBezTo>
                    <a:pt x="249" y="101"/>
                    <a:pt x="377" y="40"/>
                    <a:pt x="486" y="18"/>
                  </a:cubicBezTo>
                  <a:cubicBezTo>
                    <a:pt x="615" y="6"/>
                    <a:pt x="684" y="0"/>
                    <a:pt x="822" y="30"/>
                  </a:cubicBezTo>
                  <a:cubicBezTo>
                    <a:pt x="960" y="60"/>
                    <a:pt x="1099" y="169"/>
                    <a:pt x="1152" y="267"/>
                  </a:cubicBezTo>
                  <a:cubicBezTo>
                    <a:pt x="1213" y="351"/>
                    <a:pt x="1225" y="452"/>
                    <a:pt x="1188" y="537"/>
                  </a:cubicBezTo>
                  <a:cubicBezTo>
                    <a:pt x="1151" y="622"/>
                    <a:pt x="1050" y="730"/>
                    <a:pt x="927" y="780"/>
                  </a:cubicBezTo>
                  <a:cubicBezTo>
                    <a:pt x="804" y="830"/>
                    <a:pt x="572" y="854"/>
                    <a:pt x="447" y="837"/>
                  </a:cubicBezTo>
                  <a:cubicBezTo>
                    <a:pt x="322" y="820"/>
                    <a:pt x="251" y="750"/>
                    <a:pt x="177" y="675"/>
                  </a:cubicBezTo>
                  <a:cubicBezTo>
                    <a:pt x="103" y="600"/>
                    <a:pt x="0" y="531"/>
                    <a:pt x="0" y="387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096" name="Freeform 351"/>
            <p:cNvSpPr>
              <a:spLocks/>
            </p:cNvSpPr>
            <p:nvPr/>
          </p:nvSpPr>
          <p:spPr bwMode="auto">
            <a:xfrm>
              <a:off x="2010" y="2852"/>
              <a:ext cx="246" cy="132"/>
            </a:xfrm>
            <a:custGeom>
              <a:avLst/>
              <a:gdLst>
                <a:gd name="T0" fmla="*/ 0 w 342"/>
                <a:gd name="T1" fmla="*/ 9 h 186"/>
                <a:gd name="T2" fmla="*/ 1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30097" name="Group 352"/>
            <p:cNvGrpSpPr>
              <a:grpSpLocks/>
            </p:cNvGrpSpPr>
            <p:nvPr/>
          </p:nvGrpSpPr>
          <p:grpSpPr bwMode="auto">
            <a:xfrm>
              <a:off x="2203" y="2652"/>
              <a:ext cx="316" cy="250"/>
              <a:chOff x="1747" y="3190"/>
              <a:chExt cx="316" cy="250"/>
            </a:xfrm>
          </p:grpSpPr>
          <p:sp>
            <p:nvSpPr>
              <p:cNvPr id="130135" name="Oval 353"/>
              <p:cNvSpPr>
                <a:spLocks noChangeArrowheads="1"/>
              </p:cNvSpPr>
              <p:nvPr/>
            </p:nvSpPr>
            <p:spPr bwMode="auto">
              <a:xfrm>
                <a:off x="1750" y="3308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6" name="Line 354"/>
              <p:cNvSpPr>
                <a:spLocks noChangeShapeType="1"/>
              </p:cNvSpPr>
              <p:nvPr/>
            </p:nvSpPr>
            <p:spPr bwMode="auto">
              <a:xfrm>
                <a:off x="1750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7" name="Line 355"/>
              <p:cNvSpPr>
                <a:spLocks noChangeShapeType="1"/>
              </p:cNvSpPr>
              <p:nvPr/>
            </p:nvSpPr>
            <p:spPr bwMode="auto">
              <a:xfrm>
                <a:off x="2063" y="3301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8" name="Rectangle 356"/>
              <p:cNvSpPr>
                <a:spLocks noChangeArrowheads="1"/>
              </p:cNvSpPr>
              <p:nvPr/>
            </p:nvSpPr>
            <p:spPr bwMode="auto">
              <a:xfrm>
                <a:off x="1750" y="3301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9" name="Oval 357"/>
              <p:cNvSpPr>
                <a:spLocks noChangeArrowheads="1"/>
              </p:cNvSpPr>
              <p:nvPr/>
            </p:nvSpPr>
            <p:spPr bwMode="auto">
              <a:xfrm>
                <a:off x="1747" y="3242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40" name="Group 358"/>
              <p:cNvGrpSpPr>
                <a:grpSpLocks/>
              </p:cNvGrpSpPr>
              <p:nvPr/>
            </p:nvGrpSpPr>
            <p:grpSpPr bwMode="auto">
              <a:xfrm>
                <a:off x="1790" y="3190"/>
                <a:ext cx="223" cy="250"/>
                <a:chOff x="2945" y="2425"/>
                <a:chExt cx="226" cy="250"/>
              </a:xfrm>
            </p:grpSpPr>
            <p:sp>
              <p:nvSpPr>
                <p:cNvPr id="130141" name="Rectangle 359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42" name="Text Box 360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A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098" name="Group 361"/>
            <p:cNvGrpSpPr>
              <a:grpSpLocks/>
            </p:cNvGrpSpPr>
            <p:nvPr/>
          </p:nvGrpSpPr>
          <p:grpSpPr bwMode="auto">
            <a:xfrm>
              <a:off x="1795" y="2907"/>
              <a:ext cx="316" cy="250"/>
              <a:chOff x="2221" y="3571"/>
              <a:chExt cx="316" cy="250"/>
            </a:xfrm>
          </p:grpSpPr>
          <p:sp>
            <p:nvSpPr>
              <p:cNvPr id="130127" name="Oval 362"/>
              <p:cNvSpPr>
                <a:spLocks noChangeArrowheads="1"/>
              </p:cNvSpPr>
              <p:nvPr/>
            </p:nvSpPr>
            <p:spPr bwMode="auto">
              <a:xfrm>
                <a:off x="2224" y="369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28" name="Line 363"/>
              <p:cNvSpPr>
                <a:spLocks noChangeShapeType="1"/>
              </p:cNvSpPr>
              <p:nvPr/>
            </p:nvSpPr>
            <p:spPr bwMode="auto">
              <a:xfrm>
                <a:off x="2224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29" name="Line 364"/>
              <p:cNvSpPr>
                <a:spLocks noChangeShapeType="1"/>
              </p:cNvSpPr>
              <p:nvPr/>
            </p:nvSpPr>
            <p:spPr bwMode="auto">
              <a:xfrm>
                <a:off x="2537" y="368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0" name="Rectangle 365"/>
              <p:cNvSpPr>
                <a:spLocks noChangeArrowheads="1"/>
              </p:cNvSpPr>
              <p:nvPr/>
            </p:nvSpPr>
            <p:spPr bwMode="auto">
              <a:xfrm>
                <a:off x="2224" y="368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31" name="Oval 366"/>
              <p:cNvSpPr>
                <a:spLocks noChangeArrowheads="1"/>
              </p:cNvSpPr>
              <p:nvPr/>
            </p:nvSpPr>
            <p:spPr bwMode="auto">
              <a:xfrm>
                <a:off x="2221" y="362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32" name="Group 367"/>
              <p:cNvGrpSpPr>
                <a:grpSpLocks/>
              </p:cNvGrpSpPr>
              <p:nvPr/>
            </p:nvGrpSpPr>
            <p:grpSpPr bwMode="auto">
              <a:xfrm>
                <a:off x="2275" y="3571"/>
                <a:ext cx="232" cy="250"/>
                <a:chOff x="2941" y="2425"/>
                <a:chExt cx="235" cy="250"/>
              </a:xfrm>
            </p:grpSpPr>
            <p:sp>
              <p:nvSpPr>
                <p:cNvPr id="130133" name="Rectangle 36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34" name="Text Box 369"/>
                <p:cNvSpPr txBox="1">
                  <a:spLocks noChangeArrowheads="1"/>
                </p:cNvSpPr>
                <p:nvPr/>
              </p:nvSpPr>
              <p:spPr bwMode="auto">
                <a:xfrm>
                  <a:off x="2941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D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099" name="Group 370"/>
            <p:cNvGrpSpPr>
              <a:grpSpLocks/>
            </p:cNvGrpSpPr>
            <p:nvPr/>
          </p:nvGrpSpPr>
          <p:grpSpPr bwMode="auto">
            <a:xfrm>
              <a:off x="2195" y="3198"/>
              <a:ext cx="315" cy="250"/>
              <a:chOff x="2903" y="2884"/>
              <a:chExt cx="315" cy="250"/>
            </a:xfrm>
          </p:grpSpPr>
          <p:grpSp>
            <p:nvGrpSpPr>
              <p:cNvPr id="130118" name="Group 371"/>
              <p:cNvGrpSpPr>
                <a:grpSpLocks/>
              </p:cNvGrpSpPr>
              <p:nvPr/>
            </p:nvGrpSpPr>
            <p:grpSpPr bwMode="auto">
              <a:xfrm>
                <a:off x="2903" y="2938"/>
                <a:ext cx="315" cy="144"/>
                <a:chOff x="2903" y="2938"/>
                <a:chExt cx="315" cy="144"/>
              </a:xfrm>
            </p:grpSpPr>
            <p:sp>
              <p:nvSpPr>
                <p:cNvPr id="130122" name="Oval 372"/>
                <p:cNvSpPr>
                  <a:spLocks noChangeArrowheads="1"/>
                </p:cNvSpPr>
                <p:nvPr/>
              </p:nvSpPr>
              <p:spPr bwMode="auto">
                <a:xfrm>
                  <a:off x="2903" y="3001"/>
                  <a:ext cx="312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23" name="Line 373"/>
                <p:cNvSpPr>
                  <a:spLocks noChangeShapeType="1"/>
                </p:cNvSpPr>
                <p:nvPr/>
              </p:nvSpPr>
              <p:spPr bwMode="auto">
                <a:xfrm>
                  <a:off x="2903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24" name="Line 374"/>
                <p:cNvSpPr>
                  <a:spLocks noChangeShapeType="1"/>
                </p:cNvSpPr>
                <p:nvPr/>
              </p:nvSpPr>
              <p:spPr bwMode="auto">
                <a:xfrm>
                  <a:off x="3215" y="2994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25" name="Rectangle 375"/>
                <p:cNvSpPr>
                  <a:spLocks noChangeArrowheads="1"/>
                </p:cNvSpPr>
                <p:nvPr/>
              </p:nvSpPr>
              <p:spPr bwMode="auto">
                <a:xfrm>
                  <a:off x="2903" y="2994"/>
                  <a:ext cx="309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26" name="Oval 376"/>
                <p:cNvSpPr>
                  <a:spLocks noChangeArrowheads="1"/>
                </p:cNvSpPr>
                <p:nvPr/>
              </p:nvSpPr>
              <p:spPr bwMode="auto">
                <a:xfrm>
                  <a:off x="2906" y="2938"/>
                  <a:ext cx="312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0119" name="Group 377"/>
              <p:cNvGrpSpPr>
                <a:grpSpLocks/>
              </p:cNvGrpSpPr>
              <p:nvPr/>
            </p:nvGrpSpPr>
            <p:grpSpPr bwMode="auto">
              <a:xfrm>
                <a:off x="2949" y="2884"/>
                <a:ext cx="232" cy="250"/>
                <a:chOff x="2940" y="2425"/>
                <a:chExt cx="235" cy="250"/>
              </a:xfrm>
            </p:grpSpPr>
            <p:sp>
              <p:nvSpPr>
                <p:cNvPr id="130120" name="Rectangle 3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6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21" name="Text Box 379"/>
                <p:cNvSpPr txBox="1">
                  <a:spLocks noChangeArrowheads="1"/>
                </p:cNvSpPr>
                <p:nvPr/>
              </p:nvSpPr>
              <p:spPr bwMode="auto">
                <a:xfrm>
                  <a:off x="2940" y="2425"/>
                  <a:ext cx="23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C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0100" name="Group 380"/>
            <p:cNvGrpSpPr>
              <a:grpSpLocks/>
            </p:cNvGrpSpPr>
            <p:nvPr/>
          </p:nvGrpSpPr>
          <p:grpSpPr bwMode="auto">
            <a:xfrm>
              <a:off x="2607" y="2916"/>
              <a:ext cx="316" cy="250"/>
              <a:chOff x="2217" y="2884"/>
              <a:chExt cx="316" cy="250"/>
            </a:xfrm>
          </p:grpSpPr>
          <p:sp>
            <p:nvSpPr>
              <p:cNvPr id="130110" name="Oval 381"/>
              <p:cNvSpPr>
                <a:spLocks noChangeArrowheads="1"/>
              </p:cNvSpPr>
              <p:nvPr/>
            </p:nvSpPr>
            <p:spPr bwMode="auto">
              <a:xfrm>
                <a:off x="2220" y="3005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11" name="Line 382"/>
              <p:cNvSpPr>
                <a:spLocks noChangeShapeType="1"/>
              </p:cNvSpPr>
              <p:nvPr/>
            </p:nvSpPr>
            <p:spPr bwMode="auto">
              <a:xfrm>
                <a:off x="2220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12" name="Line 383"/>
              <p:cNvSpPr>
                <a:spLocks noChangeShapeType="1"/>
              </p:cNvSpPr>
              <p:nvPr/>
            </p:nvSpPr>
            <p:spPr bwMode="auto">
              <a:xfrm>
                <a:off x="2533" y="2998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0113" name="Rectangle 384"/>
              <p:cNvSpPr>
                <a:spLocks noChangeArrowheads="1"/>
              </p:cNvSpPr>
              <p:nvPr/>
            </p:nvSpPr>
            <p:spPr bwMode="auto">
              <a:xfrm>
                <a:off x="2220" y="2998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bg1"/>
                  </a:solidFill>
                </a:endParaRPr>
              </a:p>
            </p:txBody>
          </p:sp>
          <p:sp>
            <p:nvSpPr>
              <p:cNvPr id="130114" name="Oval 385"/>
              <p:cNvSpPr>
                <a:spLocks noChangeArrowheads="1"/>
              </p:cNvSpPr>
              <p:nvPr/>
            </p:nvSpPr>
            <p:spPr bwMode="auto">
              <a:xfrm>
                <a:off x="2217" y="2939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30115" name="Group 386"/>
              <p:cNvGrpSpPr>
                <a:grpSpLocks/>
              </p:cNvGrpSpPr>
              <p:nvPr/>
            </p:nvGrpSpPr>
            <p:grpSpPr bwMode="auto">
              <a:xfrm>
                <a:off x="2270" y="2884"/>
                <a:ext cx="223" cy="250"/>
                <a:chOff x="2945" y="2425"/>
                <a:chExt cx="226" cy="250"/>
              </a:xfrm>
            </p:grpSpPr>
            <p:sp>
              <p:nvSpPr>
                <p:cNvPr id="130116" name="Rectangle 38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30117" name="Text Box 388"/>
                <p:cNvSpPr txBox="1">
                  <a:spLocks noChangeArrowheads="1"/>
                </p:cNvSpPr>
                <p:nvPr/>
              </p:nvSpPr>
              <p:spPr bwMode="auto">
                <a:xfrm>
                  <a:off x="2945" y="2425"/>
                  <a:ext cx="2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bg1"/>
                      </a:solidFill>
                    </a:rPr>
                    <a:t>B</a:t>
                  </a:r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p:sp>
          <p:nvSpPr>
            <p:cNvPr id="130101" name="Freeform 389"/>
            <p:cNvSpPr>
              <a:spLocks/>
            </p:cNvSpPr>
            <p:nvPr/>
          </p:nvSpPr>
          <p:spPr bwMode="auto">
            <a:xfrm flipH="1">
              <a:off x="2505" y="2819"/>
              <a:ext cx="198" cy="156"/>
            </a:xfrm>
            <a:custGeom>
              <a:avLst/>
              <a:gdLst>
                <a:gd name="T0" fmla="*/ 0 w 342"/>
                <a:gd name="T1" fmla="*/ 39 h 186"/>
                <a:gd name="T2" fmla="*/ 3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2" name="Freeform 390"/>
            <p:cNvSpPr>
              <a:spLocks/>
            </p:cNvSpPr>
            <p:nvPr/>
          </p:nvSpPr>
          <p:spPr bwMode="auto">
            <a:xfrm flipH="1" flipV="1">
              <a:off x="2484" y="3125"/>
              <a:ext cx="180" cy="141"/>
            </a:xfrm>
            <a:custGeom>
              <a:avLst/>
              <a:gdLst>
                <a:gd name="T0" fmla="*/ 0 w 342"/>
                <a:gd name="T1" fmla="*/ 15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3" name="Freeform 391"/>
            <p:cNvSpPr>
              <a:spLocks/>
            </p:cNvSpPr>
            <p:nvPr/>
          </p:nvSpPr>
          <p:spPr bwMode="auto">
            <a:xfrm flipV="1">
              <a:off x="2031" y="3107"/>
              <a:ext cx="204" cy="156"/>
            </a:xfrm>
            <a:custGeom>
              <a:avLst/>
              <a:gdLst>
                <a:gd name="T0" fmla="*/ 0 w 342"/>
                <a:gd name="T1" fmla="*/ 39 h 186"/>
                <a:gd name="T2" fmla="*/ 4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4" name="Freeform 392"/>
            <p:cNvSpPr>
              <a:spLocks/>
            </p:cNvSpPr>
            <p:nvPr/>
          </p:nvSpPr>
          <p:spPr bwMode="auto">
            <a:xfrm flipH="1" flipV="1">
              <a:off x="2400" y="3086"/>
              <a:ext cx="189" cy="153"/>
            </a:xfrm>
            <a:custGeom>
              <a:avLst/>
              <a:gdLst>
                <a:gd name="T0" fmla="*/ 0 w 342"/>
                <a:gd name="T1" fmla="*/ 32 h 186"/>
                <a:gd name="T2" fmla="*/ 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5" name="Freeform 393"/>
            <p:cNvSpPr>
              <a:spLocks/>
            </p:cNvSpPr>
            <p:nvPr/>
          </p:nvSpPr>
          <p:spPr bwMode="auto">
            <a:xfrm flipH="1">
              <a:off x="2124" y="3083"/>
              <a:ext cx="174" cy="147"/>
            </a:xfrm>
            <a:custGeom>
              <a:avLst/>
              <a:gdLst>
                <a:gd name="T0" fmla="*/ 0 w 342"/>
                <a:gd name="T1" fmla="*/ 22 h 186"/>
                <a:gd name="T2" fmla="*/ 1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6" name="Text Box 394"/>
            <p:cNvSpPr txBox="1">
              <a:spLocks noChangeArrowheads="1"/>
            </p:cNvSpPr>
            <p:nvPr/>
          </p:nvSpPr>
          <p:spPr bwMode="auto">
            <a:xfrm>
              <a:off x="1725" y="3612"/>
              <a:ext cx="1391" cy="4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given these costs,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find new routing….</a:t>
              </a:r>
            </a:p>
            <a:p>
              <a:pPr algn="ctr">
                <a:lnSpc>
                  <a:spcPct val="80000"/>
                </a:lnSpc>
              </a:pPr>
              <a:r>
                <a:rPr lang="en-US" sz="1800" dirty="0">
                  <a:solidFill>
                    <a:srgbClr val="000099"/>
                  </a:solidFill>
                  <a:latin typeface="Gill Sans MT" charset="0"/>
                </a:rPr>
                <a:t>resulting in new costs</a:t>
              </a:r>
            </a:p>
          </p:txBody>
        </p:sp>
        <p:sp>
          <p:nvSpPr>
            <p:cNvPr id="130107" name="Line 395"/>
            <p:cNvSpPr>
              <a:spLocks noChangeShapeType="1"/>
            </p:cNvSpPr>
            <p:nvPr/>
          </p:nvSpPr>
          <p:spPr bwMode="auto">
            <a:xfrm flipV="1">
              <a:off x="2358" y="3407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8" name="Line 396"/>
            <p:cNvSpPr>
              <a:spLocks noChangeShapeType="1"/>
            </p:cNvSpPr>
            <p:nvPr/>
          </p:nvSpPr>
          <p:spPr bwMode="auto">
            <a:xfrm flipV="1">
              <a:off x="1938" y="3119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0109" name="Line 397"/>
            <p:cNvSpPr>
              <a:spLocks noChangeShapeType="1"/>
            </p:cNvSpPr>
            <p:nvPr/>
          </p:nvSpPr>
          <p:spPr bwMode="auto">
            <a:xfrm flipV="1">
              <a:off x="2778" y="3122"/>
              <a:ext cx="0" cy="15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721294" name="Freeform 398"/>
          <p:cNvSpPr>
            <a:spLocks/>
          </p:cNvSpPr>
          <p:nvPr/>
        </p:nvSpPr>
        <p:spPr bwMode="auto">
          <a:xfrm>
            <a:off x="8890000" y="4397376"/>
            <a:ext cx="1193800" cy="866775"/>
          </a:xfrm>
          <a:custGeom>
            <a:avLst/>
            <a:gdLst>
              <a:gd name="T0" fmla="*/ 2147483647 w 752"/>
              <a:gd name="T1" fmla="*/ 2147483647 h 546"/>
              <a:gd name="T2" fmla="*/ 2147483647 w 752"/>
              <a:gd name="T3" fmla="*/ 2147483647 h 546"/>
              <a:gd name="T4" fmla="*/ 0 w 752"/>
              <a:gd name="T5" fmla="*/ 2147483647 h 546"/>
              <a:gd name="T6" fmla="*/ 2147483647 w 752"/>
              <a:gd name="T7" fmla="*/ 0 h 546"/>
              <a:gd name="T8" fmla="*/ 0 60000 65536"/>
              <a:gd name="T9" fmla="*/ 0 60000 65536"/>
              <a:gd name="T10" fmla="*/ 0 60000 65536"/>
              <a:gd name="T11" fmla="*/ 0 60000 65536"/>
              <a:gd name="T12" fmla="*/ 0 w 752"/>
              <a:gd name="T13" fmla="*/ 0 h 546"/>
              <a:gd name="T14" fmla="*/ 752 w 752"/>
              <a:gd name="T15" fmla="*/ 546 h 5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2" h="546">
                <a:moveTo>
                  <a:pt x="752" y="264"/>
                </a:moveTo>
                <a:lnTo>
                  <a:pt x="383" y="546"/>
                </a:lnTo>
                <a:lnTo>
                  <a:pt x="0" y="248"/>
                </a:lnTo>
                <a:lnTo>
                  <a:pt x="383" y="0"/>
                </a:lnTo>
              </a:path>
            </a:pathLst>
          </a:custGeom>
          <a:noFill/>
          <a:ln w="5715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21291" name="Group 399"/>
          <p:cNvGrpSpPr>
            <a:grpSpLocks/>
          </p:cNvGrpSpPr>
          <p:nvPr/>
        </p:nvGrpSpPr>
        <p:grpSpPr bwMode="auto">
          <a:xfrm>
            <a:off x="8715375" y="4383089"/>
            <a:ext cx="1430338" cy="966787"/>
            <a:chOff x="1870" y="2772"/>
            <a:chExt cx="901" cy="609"/>
          </a:xfrm>
        </p:grpSpPr>
        <p:sp>
          <p:nvSpPr>
            <p:cNvPr id="130089" name="Text Box 400"/>
            <p:cNvSpPr txBox="1">
              <a:spLocks noChangeArrowheads="1"/>
            </p:cNvSpPr>
            <p:nvPr/>
          </p:nvSpPr>
          <p:spPr bwMode="auto">
            <a:xfrm>
              <a:off x="1870" y="2772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2+e</a:t>
              </a:r>
            </a:p>
          </p:txBody>
        </p:sp>
        <p:sp>
          <p:nvSpPr>
            <p:cNvPr id="130090" name="Text Box 401"/>
            <p:cNvSpPr txBox="1">
              <a:spLocks noChangeArrowheads="1"/>
            </p:cNvSpPr>
            <p:nvPr/>
          </p:nvSpPr>
          <p:spPr bwMode="auto">
            <a:xfrm>
              <a:off x="2593" y="279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091" name="Text Box 402"/>
            <p:cNvSpPr txBox="1">
              <a:spLocks noChangeArrowheads="1"/>
            </p:cNvSpPr>
            <p:nvPr/>
          </p:nvSpPr>
          <p:spPr bwMode="auto">
            <a:xfrm>
              <a:off x="2501" y="3189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092" name="Text Box 403"/>
            <p:cNvSpPr txBox="1">
              <a:spLocks noChangeArrowheads="1"/>
            </p:cNvSpPr>
            <p:nvPr/>
          </p:nvSpPr>
          <p:spPr bwMode="auto">
            <a:xfrm>
              <a:off x="1987" y="315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130093" name="Text Box 404"/>
            <p:cNvSpPr txBox="1">
              <a:spLocks noChangeArrowheads="1"/>
            </p:cNvSpPr>
            <p:nvPr/>
          </p:nvSpPr>
          <p:spPr bwMode="auto">
            <a:xfrm>
              <a:off x="2135" y="3009"/>
              <a:ext cx="3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1+e</a:t>
              </a:r>
            </a:p>
          </p:txBody>
        </p:sp>
        <p:sp>
          <p:nvSpPr>
            <p:cNvPr id="130094" name="Text Box 405"/>
            <p:cNvSpPr txBox="1">
              <a:spLocks noChangeArrowheads="1"/>
            </p:cNvSpPr>
            <p:nvPr/>
          </p:nvSpPr>
          <p:spPr bwMode="auto">
            <a:xfrm>
              <a:off x="2380" y="300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40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239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30060" name="Text Box 44"/>
          <p:cNvSpPr txBox="1">
            <a:spLocks noChangeArrowheads="1"/>
          </p:cNvSpPr>
          <p:nvPr/>
        </p:nvSpPr>
        <p:spPr bwMode="auto">
          <a:xfrm>
            <a:off x="2322514" y="4333875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104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2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2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186" grpId="0" animBg="1"/>
      <p:bldP spid="721124" grpId="0" animBg="1"/>
      <p:bldP spid="7212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5.2 routing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solidFill>
                  <a:srgbClr val="FF0000"/>
                </a:solidFill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solidFill>
                  <a:srgbClr val="FF0000"/>
                </a:solidFill>
                <a:ea typeface="宋体" panose="02010600030101010101" pitchFamily="2" charset="-122"/>
              </a:rPr>
              <a:t>vector</a:t>
            </a:r>
            <a:endParaRPr lang="en-US" sz="2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7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09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788" y="970186"/>
            <a:ext cx="526534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1990725" y="296864"/>
            <a:ext cx="7772400" cy="8413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8" y="1177443"/>
            <a:ext cx="7953375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Bellman-Ford equation (dynamic programming)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let</a:t>
            </a:r>
          </a:p>
          <a:p>
            <a:pPr>
              <a:buFont typeface="Wingdings" charset="0"/>
              <a:buNone/>
            </a:pPr>
            <a:r>
              <a:rPr lang="en-US" dirty="0"/>
              <a:t>   d</a:t>
            </a:r>
            <a:r>
              <a:rPr lang="en-US" baseline="-25000" dirty="0"/>
              <a:t>x</a:t>
            </a:r>
            <a:r>
              <a:rPr lang="en-US" dirty="0"/>
              <a:t>(y) := cost of least-cost path from x to y</a:t>
            </a:r>
          </a:p>
          <a:p>
            <a:pPr>
              <a:buFont typeface="Wingdings" charset="0"/>
              <a:buNone/>
            </a:pPr>
            <a:r>
              <a:rPr lang="en-US" dirty="0"/>
              <a:t>then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   </a:t>
            </a:r>
            <a:r>
              <a:rPr lang="en-US" sz="3200" dirty="0">
                <a:solidFill>
                  <a:srgbClr val="CC0000"/>
                </a:solidFill>
              </a:rPr>
              <a:t>d</a:t>
            </a:r>
            <a:r>
              <a:rPr lang="en-US" sz="3200" baseline="-25000" dirty="0">
                <a:solidFill>
                  <a:srgbClr val="CC0000"/>
                </a:solidFill>
              </a:rPr>
              <a:t>x</a:t>
            </a:r>
            <a:r>
              <a:rPr lang="en-US" sz="3200" dirty="0">
                <a:solidFill>
                  <a:srgbClr val="CC0000"/>
                </a:solidFill>
              </a:rPr>
              <a:t>(y) = </a:t>
            </a:r>
            <a:r>
              <a:rPr lang="en-US" sz="3200" i="1" dirty="0">
                <a:solidFill>
                  <a:srgbClr val="CC0000"/>
                </a:solidFill>
              </a:rPr>
              <a:t>min</a:t>
            </a:r>
            <a:r>
              <a:rPr lang="en-US" sz="3200" dirty="0">
                <a:solidFill>
                  <a:srgbClr val="CC0000"/>
                </a:solidFill>
              </a:rPr>
              <a:t> {c(</a:t>
            </a:r>
            <a:r>
              <a:rPr lang="en-US" sz="3200" dirty="0" err="1">
                <a:solidFill>
                  <a:srgbClr val="CC0000"/>
                </a:solidFill>
              </a:rPr>
              <a:t>x,v</a:t>
            </a:r>
            <a:r>
              <a:rPr lang="en-US" sz="3200" dirty="0">
                <a:solidFill>
                  <a:srgbClr val="CC0000"/>
                </a:solidFill>
              </a:rPr>
              <a:t>) + d</a:t>
            </a:r>
            <a:r>
              <a:rPr lang="en-US" sz="3200" baseline="-25000" dirty="0">
                <a:solidFill>
                  <a:srgbClr val="CC0000"/>
                </a:solidFill>
              </a:rPr>
              <a:t>v</a:t>
            </a:r>
            <a:r>
              <a:rPr lang="en-US" sz="3200" dirty="0">
                <a:solidFill>
                  <a:srgbClr val="CC0000"/>
                </a:solidFill>
              </a:rPr>
              <a:t>(y) }</a:t>
            </a:r>
          </a:p>
          <a:p>
            <a:pPr>
              <a:buFont typeface="Wingdings" charset="0"/>
              <a:buNone/>
            </a:pPr>
            <a:r>
              <a:rPr lang="en-US" sz="3200" dirty="0"/>
              <a:t>   </a:t>
            </a:r>
          </a:p>
          <a:p>
            <a:pPr>
              <a:buFont typeface="Wingdings" charset="0"/>
              <a:buNone/>
            </a:pPr>
            <a:endParaRPr lang="en-US" dirty="0"/>
          </a:p>
        </p:txBody>
      </p:sp>
      <p:sp>
        <p:nvSpPr>
          <p:cNvPr id="132102" name="Text Box 5"/>
          <p:cNvSpPr txBox="1">
            <a:spLocks noChangeArrowheads="1"/>
          </p:cNvSpPr>
          <p:nvPr/>
        </p:nvSpPr>
        <p:spPr bwMode="auto">
          <a:xfrm>
            <a:off x="3744914" y="4138613"/>
            <a:ext cx="2952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>
                <a:solidFill>
                  <a:srgbClr val="CC0000"/>
                </a:solidFill>
                <a:latin typeface="Comic Sans MS" charset="0"/>
              </a:rPr>
              <a:t>v</a:t>
            </a:r>
          </a:p>
        </p:txBody>
      </p:sp>
      <p:sp>
        <p:nvSpPr>
          <p:cNvPr id="132103" name="Text Box 7"/>
          <p:cNvSpPr txBox="1">
            <a:spLocks noChangeArrowheads="1"/>
          </p:cNvSpPr>
          <p:nvPr/>
        </p:nvSpPr>
        <p:spPr bwMode="auto">
          <a:xfrm>
            <a:off x="4541838" y="5126038"/>
            <a:ext cx="2778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99"/>
                </a:solidFill>
                <a:latin typeface="Comic Sans MS" panose="030F0702030302020204" pitchFamily="66" charset="0"/>
              </a:rPr>
              <a:t>cost to neighbor v</a:t>
            </a:r>
          </a:p>
        </p:txBody>
      </p:sp>
      <p:sp>
        <p:nvSpPr>
          <p:cNvPr id="132104" name="Text Box 8"/>
          <p:cNvSpPr txBox="1">
            <a:spLocks noChangeArrowheads="1"/>
          </p:cNvSpPr>
          <p:nvPr/>
        </p:nvSpPr>
        <p:spPr bwMode="auto">
          <a:xfrm>
            <a:off x="3640138" y="5762625"/>
            <a:ext cx="5112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min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 taken over all neighbors v of x</a:t>
            </a:r>
          </a:p>
        </p:txBody>
      </p:sp>
      <p:sp>
        <p:nvSpPr>
          <p:cNvPr id="132105" name="Text Box 9"/>
          <p:cNvSpPr txBox="1">
            <a:spLocks noChangeArrowheads="1"/>
          </p:cNvSpPr>
          <p:nvPr/>
        </p:nvSpPr>
        <p:spPr bwMode="auto">
          <a:xfrm>
            <a:off x="5654675" y="4730750"/>
            <a:ext cx="55210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cost from neighbor v to destination y</a:t>
            </a:r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3887788" y="4549775"/>
            <a:ext cx="0" cy="12827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>
            <a:off x="4868863" y="4359276"/>
            <a:ext cx="0" cy="8921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32108" name="Line 13"/>
          <p:cNvSpPr>
            <a:spLocks noChangeShapeType="1"/>
          </p:cNvSpPr>
          <p:nvPr/>
        </p:nvSpPr>
        <p:spPr bwMode="auto">
          <a:xfrm>
            <a:off x="6312024" y="4365104"/>
            <a:ext cx="0" cy="4349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mic Sans MS" panose="030F0702030302020204" pitchFamily="66" charset="0"/>
            </a:endParaRPr>
          </a:p>
        </p:txBody>
      </p:sp>
      <p:sp>
        <p:nvSpPr>
          <p:cNvPr id="16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1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23" name="Picture 7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238" y="839789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74626"/>
            <a:ext cx="7772400" cy="874713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Bellman-Ford example </a:t>
            </a:r>
          </a:p>
        </p:txBody>
      </p:sp>
      <p:grpSp>
        <p:nvGrpSpPr>
          <p:cNvPr id="133125" name="Group 3"/>
          <p:cNvGrpSpPr>
            <a:grpSpLocks/>
          </p:cNvGrpSpPr>
          <p:nvPr/>
        </p:nvGrpSpPr>
        <p:grpSpPr bwMode="auto">
          <a:xfrm>
            <a:off x="1800226" y="1470025"/>
            <a:ext cx="3571875" cy="2236788"/>
            <a:chOff x="3162" y="1071"/>
            <a:chExt cx="2250" cy="1409"/>
          </a:xfrm>
        </p:grpSpPr>
        <p:sp>
          <p:nvSpPr>
            <p:cNvPr id="133130" name="Freeform 4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1" name="Freeform 5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2" name="Oval 6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3" name="Line 7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4" name="Line 8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5" name="Rectangle 9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36" name="Oval 10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7" name="Oval 11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8" name="Line 12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9" name="Line 13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0" name="Rectangle 14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1" name="Oval 15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2" name="Oval 16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3" name="Line 17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4" name="Line 18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5" name="Rectangle 19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46" name="Oval 20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7" name="Oval 21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8" name="Line 22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9" name="Line 23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0" name="Rectangle 24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1" name="Oval 25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2" name="Oval 26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3" name="Line 27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4" name="Line 28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5" name="Rectangle 29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56" name="Oval 30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7" name="Oval 31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8" name="Line 32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9" name="Line 33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0" name="Rectangle 34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3161" name="Oval 35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2" name="Freeform 36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3" name="Freeform 37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4" name="Freeform 38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11993521 h 174"/>
                <a:gd name="T2" fmla="*/ 5035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5" name="Freeform 39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6" name="Freeform 40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7" name="Freeform 41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8" name="Freeform 42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9" name="Freeform 43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70" name="Freeform 44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171" name="Group 45"/>
            <p:cNvGrpSpPr>
              <a:grpSpLocks/>
            </p:cNvGrpSpPr>
            <p:nvPr/>
          </p:nvGrpSpPr>
          <p:grpSpPr bwMode="auto">
            <a:xfrm>
              <a:off x="3287" y="1744"/>
              <a:ext cx="205" cy="250"/>
              <a:chOff x="2954" y="2425"/>
              <a:chExt cx="208" cy="250"/>
            </a:xfrm>
          </p:grpSpPr>
          <p:sp>
            <p:nvSpPr>
              <p:cNvPr id="133197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8" name="Text Box 47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u</a:t>
                </a:r>
                <a:endParaRPr lang="en-US"/>
              </a:p>
            </p:txBody>
          </p:sp>
        </p:grpSp>
        <p:grpSp>
          <p:nvGrpSpPr>
            <p:cNvPr id="133172" name="Group 48"/>
            <p:cNvGrpSpPr>
              <a:grpSpLocks/>
            </p:cNvGrpSpPr>
            <p:nvPr/>
          </p:nvGrpSpPr>
          <p:grpSpPr bwMode="auto">
            <a:xfrm>
              <a:off x="4461" y="2128"/>
              <a:ext cx="196" cy="250"/>
              <a:chOff x="2958" y="2425"/>
              <a:chExt cx="199" cy="250"/>
            </a:xfrm>
          </p:grpSpPr>
          <p:sp>
            <p:nvSpPr>
              <p:cNvPr id="133195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6" name="Text Box 50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y</a:t>
                </a:r>
                <a:endParaRPr lang="en-US"/>
              </a:p>
            </p:txBody>
          </p:sp>
        </p:grpSp>
        <p:grpSp>
          <p:nvGrpSpPr>
            <p:cNvPr id="133173" name="Group 51"/>
            <p:cNvGrpSpPr>
              <a:grpSpLocks/>
            </p:cNvGrpSpPr>
            <p:nvPr/>
          </p:nvGrpSpPr>
          <p:grpSpPr bwMode="auto">
            <a:xfrm>
              <a:off x="3772" y="2095"/>
              <a:ext cx="212" cy="288"/>
              <a:chOff x="2951" y="2395"/>
              <a:chExt cx="213" cy="288"/>
            </a:xfrm>
          </p:grpSpPr>
          <p:sp>
            <p:nvSpPr>
              <p:cNvPr id="133193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4" name="Text Box 53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x</a:t>
                </a:r>
              </a:p>
            </p:txBody>
          </p:sp>
        </p:grpSp>
        <p:grpSp>
          <p:nvGrpSpPr>
            <p:cNvPr id="133174" name="Group 54"/>
            <p:cNvGrpSpPr>
              <a:grpSpLocks/>
            </p:cNvGrpSpPr>
            <p:nvPr/>
          </p:nvGrpSpPr>
          <p:grpSpPr bwMode="auto">
            <a:xfrm>
              <a:off x="4438" y="1438"/>
              <a:ext cx="232" cy="250"/>
              <a:chOff x="2941" y="2425"/>
              <a:chExt cx="235" cy="250"/>
            </a:xfrm>
          </p:grpSpPr>
          <p:sp>
            <p:nvSpPr>
              <p:cNvPr id="133191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2" name="Text Box 56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w</a:t>
                </a:r>
                <a:endParaRPr lang="en-US"/>
              </a:p>
            </p:txBody>
          </p:sp>
        </p:grpSp>
        <p:grpSp>
          <p:nvGrpSpPr>
            <p:cNvPr id="133175" name="Group 57"/>
            <p:cNvGrpSpPr>
              <a:grpSpLocks/>
            </p:cNvGrpSpPr>
            <p:nvPr/>
          </p:nvGrpSpPr>
          <p:grpSpPr bwMode="auto">
            <a:xfrm>
              <a:off x="3771" y="1438"/>
              <a:ext cx="196" cy="250"/>
              <a:chOff x="2958" y="2425"/>
              <a:chExt cx="199" cy="250"/>
            </a:xfrm>
          </p:grpSpPr>
          <p:sp>
            <p:nvSpPr>
              <p:cNvPr id="133189" name="Rectangle 5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90" name="Text Box 59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/>
                  <a:t>v</a:t>
                </a:r>
                <a:endParaRPr lang="en-US"/>
              </a:p>
            </p:txBody>
          </p:sp>
        </p:grpSp>
        <p:grpSp>
          <p:nvGrpSpPr>
            <p:cNvPr id="133176" name="Group 60"/>
            <p:cNvGrpSpPr>
              <a:grpSpLocks/>
            </p:cNvGrpSpPr>
            <p:nvPr/>
          </p:nvGrpSpPr>
          <p:grpSpPr bwMode="auto">
            <a:xfrm>
              <a:off x="5025" y="1756"/>
              <a:ext cx="212" cy="288"/>
              <a:chOff x="2949" y="2395"/>
              <a:chExt cx="214" cy="288"/>
            </a:xfrm>
          </p:grpSpPr>
          <p:sp>
            <p:nvSpPr>
              <p:cNvPr id="133187" name="Rectangle 6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88" name="Text Box 62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/>
                  <a:t>z</a:t>
                </a:r>
              </a:p>
            </p:txBody>
          </p:sp>
        </p:grpSp>
        <p:sp>
          <p:nvSpPr>
            <p:cNvPr id="133177" name="Text Box 63"/>
            <p:cNvSpPr txBox="1">
              <a:spLocks noChangeArrowheads="1"/>
            </p:cNvSpPr>
            <p:nvPr/>
          </p:nvSpPr>
          <p:spPr bwMode="auto">
            <a:xfrm>
              <a:off x="3493" y="15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8" name="Text Box 64"/>
            <p:cNvSpPr txBox="1">
              <a:spLocks noChangeArrowheads="1"/>
            </p:cNvSpPr>
            <p:nvPr/>
          </p:nvSpPr>
          <p:spPr bwMode="auto">
            <a:xfrm>
              <a:off x="3841" y="17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79" name="Text Box 65"/>
            <p:cNvSpPr txBox="1">
              <a:spLocks noChangeArrowheads="1"/>
            </p:cNvSpPr>
            <p:nvPr/>
          </p:nvSpPr>
          <p:spPr bwMode="auto">
            <a:xfrm>
              <a:off x="3406" y="200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0" name="Text Box 66"/>
            <p:cNvSpPr txBox="1">
              <a:spLocks noChangeArrowheads="1"/>
            </p:cNvSpPr>
            <p:nvPr/>
          </p:nvSpPr>
          <p:spPr bwMode="auto">
            <a:xfrm>
              <a:off x="4225" y="188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1" name="Text Box 67"/>
            <p:cNvSpPr txBox="1">
              <a:spLocks noChangeArrowheads="1"/>
            </p:cNvSpPr>
            <p:nvPr/>
          </p:nvSpPr>
          <p:spPr bwMode="auto">
            <a:xfrm>
              <a:off x="4162" y="22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2" name="Text Box 68"/>
            <p:cNvSpPr txBox="1">
              <a:spLocks noChangeArrowheads="1"/>
            </p:cNvSpPr>
            <p:nvPr/>
          </p:nvSpPr>
          <p:spPr bwMode="auto">
            <a:xfrm>
              <a:off x="4522" y="180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1</a:t>
              </a:r>
              <a:endParaRPr lang="en-US"/>
            </a:p>
          </p:txBody>
        </p:sp>
        <p:sp>
          <p:nvSpPr>
            <p:cNvPr id="133183" name="Text Box 69"/>
            <p:cNvSpPr txBox="1">
              <a:spLocks noChangeArrowheads="1"/>
            </p:cNvSpPr>
            <p:nvPr/>
          </p:nvSpPr>
          <p:spPr bwMode="auto">
            <a:xfrm>
              <a:off x="4882" y="20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2</a:t>
              </a:r>
              <a:endParaRPr lang="en-US"/>
            </a:p>
          </p:txBody>
        </p:sp>
        <p:sp>
          <p:nvSpPr>
            <p:cNvPr id="133184" name="Text Box 70"/>
            <p:cNvSpPr txBox="1">
              <a:spLocks noChangeArrowheads="1"/>
            </p:cNvSpPr>
            <p:nvPr/>
          </p:nvSpPr>
          <p:spPr bwMode="auto">
            <a:xfrm>
              <a:off x="4855" y="153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  <p:sp>
          <p:nvSpPr>
            <p:cNvPr id="133185" name="Text Box 71"/>
            <p:cNvSpPr txBox="1">
              <a:spLocks noChangeArrowheads="1"/>
            </p:cNvSpPr>
            <p:nvPr/>
          </p:nvSpPr>
          <p:spPr bwMode="auto">
            <a:xfrm>
              <a:off x="4120" y="138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3</a:t>
              </a:r>
              <a:endParaRPr lang="en-US"/>
            </a:p>
          </p:txBody>
        </p:sp>
        <p:sp>
          <p:nvSpPr>
            <p:cNvPr id="133186" name="Text Box 72"/>
            <p:cNvSpPr txBox="1">
              <a:spLocks noChangeArrowheads="1"/>
            </p:cNvSpPr>
            <p:nvPr/>
          </p:nvSpPr>
          <p:spPr bwMode="auto">
            <a:xfrm>
              <a:off x="3769" y="111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5</a:t>
              </a:r>
              <a:endParaRPr lang="en-US"/>
            </a:p>
          </p:txBody>
        </p:sp>
      </p:grpSp>
      <p:sp>
        <p:nvSpPr>
          <p:cNvPr id="133126" name="Text Box 73"/>
          <p:cNvSpPr txBox="1">
            <a:spLocks noChangeArrowheads="1"/>
          </p:cNvSpPr>
          <p:nvPr/>
        </p:nvSpPr>
        <p:spPr bwMode="auto">
          <a:xfrm>
            <a:off x="5289551" y="1770063"/>
            <a:ext cx="504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clearly, d</a:t>
            </a:r>
            <a:r>
              <a:rPr lang="en-US" baseline="-25000"/>
              <a:t>v</a:t>
            </a:r>
            <a:r>
              <a:rPr lang="en-US"/>
              <a:t>(z) = 5, d</a:t>
            </a:r>
            <a:r>
              <a:rPr lang="en-US" baseline="-25000"/>
              <a:t>x</a:t>
            </a:r>
            <a:r>
              <a:rPr lang="en-US"/>
              <a:t>(z) = 3, d</a:t>
            </a:r>
            <a:r>
              <a:rPr lang="en-US" baseline="-25000"/>
              <a:t>w</a:t>
            </a:r>
            <a:r>
              <a:rPr lang="en-US"/>
              <a:t>(z) = 3</a:t>
            </a:r>
          </a:p>
        </p:txBody>
      </p:sp>
      <p:sp>
        <p:nvSpPr>
          <p:cNvPr id="133127" name="Text Box 74"/>
          <p:cNvSpPr txBox="1">
            <a:spLocks noChangeArrowheads="1"/>
          </p:cNvSpPr>
          <p:nvPr/>
        </p:nvSpPr>
        <p:spPr bwMode="auto">
          <a:xfrm>
            <a:off x="5799138" y="2928938"/>
            <a:ext cx="39372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d</a:t>
            </a:r>
            <a:r>
              <a:rPr lang="en-US" baseline="-25000"/>
              <a:t>u</a:t>
            </a:r>
            <a:r>
              <a:rPr lang="en-US"/>
              <a:t>(z) = min { c(u,v) + d</a:t>
            </a:r>
            <a:r>
              <a:rPr lang="en-US" baseline="-25000"/>
              <a:t>v</a:t>
            </a:r>
            <a:r>
              <a:rPr lang="en-US"/>
              <a:t>(z),</a:t>
            </a:r>
          </a:p>
          <a:p>
            <a:r>
              <a:rPr lang="en-US"/>
              <a:t>                    c(u,x) + d</a:t>
            </a:r>
            <a:r>
              <a:rPr lang="en-US" baseline="-25000"/>
              <a:t>x</a:t>
            </a:r>
            <a:r>
              <a:rPr lang="en-US"/>
              <a:t>(z),</a:t>
            </a:r>
          </a:p>
          <a:p>
            <a:r>
              <a:rPr lang="en-US"/>
              <a:t>                    c(u,w) + d</a:t>
            </a:r>
            <a:r>
              <a:rPr lang="en-US" baseline="-25000"/>
              <a:t>w</a:t>
            </a:r>
            <a:r>
              <a:rPr lang="en-US"/>
              <a:t>(z) }</a:t>
            </a:r>
          </a:p>
          <a:p>
            <a:r>
              <a:rPr lang="en-US"/>
              <a:t>         = min {2 + 5,</a:t>
            </a:r>
          </a:p>
          <a:p>
            <a:r>
              <a:rPr lang="en-US"/>
              <a:t>                    1 + 3,</a:t>
            </a:r>
          </a:p>
          <a:p>
            <a:r>
              <a:rPr lang="en-US"/>
              <a:t>                    5 + 3}  = 4</a:t>
            </a:r>
          </a:p>
        </p:txBody>
      </p:sp>
      <p:sp>
        <p:nvSpPr>
          <p:cNvPr id="133128" name="Text Box 75"/>
          <p:cNvSpPr txBox="1">
            <a:spLocks noChangeArrowheads="1"/>
          </p:cNvSpPr>
          <p:nvPr/>
        </p:nvSpPr>
        <p:spPr bwMode="auto">
          <a:xfrm>
            <a:off x="2120644" y="5061409"/>
            <a:ext cx="67659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800" dirty="0">
                <a:latin typeface="Gill Sans MT" charset="0"/>
              </a:rPr>
              <a:t>node achieving minimum is next</a:t>
            </a:r>
          </a:p>
          <a:p>
            <a:pPr>
              <a:lnSpc>
                <a:spcPct val="85000"/>
              </a:lnSpc>
            </a:pPr>
            <a:r>
              <a:rPr lang="en-US" sz="2800" dirty="0">
                <a:latin typeface="Gill Sans MT" charset="0"/>
              </a:rPr>
              <a:t>hop in shortest path, used in</a:t>
            </a:r>
            <a:r>
              <a:rPr lang="en-US" sz="2800" dirty="0">
                <a:latin typeface="Gill Sans MT" charset="0"/>
                <a:ea typeface="MS Mincho" charset="0"/>
                <a:cs typeface="MS Mincho" charset="0"/>
              </a:rPr>
              <a:t> </a:t>
            </a:r>
            <a:r>
              <a:rPr lang="en-US" sz="2800" dirty="0">
                <a:latin typeface="Gill Sans MT" charset="0"/>
              </a:rPr>
              <a:t>forwarding table</a:t>
            </a:r>
          </a:p>
        </p:txBody>
      </p:sp>
      <p:sp>
        <p:nvSpPr>
          <p:cNvPr id="133129" name="Text Box 76"/>
          <p:cNvSpPr txBox="1">
            <a:spLocks noChangeArrowheads="1"/>
          </p:cNvSpPr>
          <p:nvPr/>
        </p:nvSpPr>
        <p:spPr bwMode="auto">
          <a:xfrm>
            <a:off x="5386389" y="2466975"/>
            <a:ext cx="272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B-F equation says:</a:t>
            </a:r>
          </a:p>
        </p:txBody>
      </p:sp>
      <p:sp>
        <p:nvSpPr>
          <p:cNvPr id="82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31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7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79548"/>
            <a:ext cx="5352924" cy="101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34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101" y="1512812"/>
            <a:ext cx="10442499" cy="4004420"/>
          </a:xfrm>
        </p:spPr>
        <p:txBody>
          <a:bodyPr/>
          <a:lstStyle/>
          <a:p>
            <a:r>
              <a:rPr lang="en-US" dirty="0" err="1">
                <a:solidFill>
                  <a:srgbClr val="CC0000"/>
                </a:solidFill>
              </a:rPr>
              <a:t>D</a:t>
            </a:r>
            <a:r>
              <a:rPr lang="en-US" baseline="-25000" dirty="0" err="1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(y)</a:t>
            </a:r>
            <a:r>
              <a:rPr lang="en-US" dirty="0"/>
              <a:t> = estimate of least cost from x to y</a:t>
            </a:r>
          </a:p>
          <a:p>
            <a:pPr lvl="1"/>
            <a:r>
              <a:rPr lang="en-US" dirty="0"/>
              <a:t>x maintains  distance vector </a:t>
            </a:r>
            <a:r>
              <a:rPr lang="en-US" b="1" dirty="0" err="1">
                <a:solidFill>
                  <a:srgbClr val="CC0000"/>
                </a:solidFill>
              </a:rPr>
              <a:t>D</a:t>
            </a:r>
            <a:r>
              <a:rPr lang="en-US" baseline="-25000" dirty="0" err="1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 = [</a:t>
            </a:r>
            <a:r>
              <a:rPr lang="en-US" dirty="0" err="1">
                <a:solidFill>
                  <a:srgbClr val="CC0000"/>
                </a:solidFill>
              </a:rPr>
              <a:t>D</a:t>
            </a:r>
            <a:r>
              <a:rPr lang="en-US" baseline="-25000" dirty="0" err="1">
                <a:solidFill>
                  <a:srgbClr val="CC0000"/>
                </a:solidFill>
              </a:rPr>
              <a:t>x</a:t>
            </a:r>
            <a:r>
              <a:rPr lang="en-US" dirty="0">
                <a:solidFill>
                  <a:srgbClr val="CC0000"/>
                </a:solidFill>
              </a:rPr>
              <a:t>(y): y </a:t>
            </a:r>
            <a:r>
              <a:rPr lang="ru-RU" dirty="0">
                <a:solidFill>
                  <a:srgbClr val="CC0000"/>
                </a:solidFill>
              </a:rPr>
              <a:t>є</a:t>
            </a:r>
            <a:r>
              <a:rPr lang="en-US" dirty="0">
                <a:solidFill>
                  <a:srgbClr val="CC0000"/>
                </a:solidFill>
              </a:rPr>
              <a:t> N ]</a:t>
            </a:r>
          </a:p>
          <a:p>
            <a:r>
              <a:rPr lang="en-US" dirty="0"/>
              <a:t>node x:</a:t>
            </a:r>
          </a:p>
          <a:p>
            <a:pPr lvl="1"/>
            <a:r>
              <a:rPr lang="en-US" sz="2800" dirty="0"/>
              <a:t>knows cost to each neighbor v: </a:t>
            </a:r>
            <a:r>
              <a:rPr lang="en-US" sz="2800" dirty="0">
                <a:solidFill>
                  <a:srgbClr val="CC0000"/>
                </a:solidFill>
              </a:rPr>
              <a:t>c(</a:t>
            </a:r>
            <a:r>
              <a:rPr lang="en-US" sz="2800" dirty="0" err="1">
                <a:solidFill>
                  <a:srgbClr val="CC0000"/>
                </a:solidFill>
              </a:rPr>
              <a:t>x,v</a:t>
            </a:r>
            <a:r>
              <a:rPr lang="en-US" sz="2800" dirty="0">
                <a:solidFill>
                  <a:srgbClr val="CC0000"/>
                </a:solidFill>
              </a:rPr>
              <a:t>)</a:t>
            </a:r>
          </a:p>
          <a:p>
            <a:pPr lvl="1"/>
            <a:r>
              <a:rPr lang="en-US" sz="2800" dirty="0"/>
              <a:t>maintains its </a:t>
            </a:r>
            <a:r>
              <a:rPr lang="en-US" sz="2800" dirty="0" smtClean="0"/>
              <a:t>neighbors</a:t>
            </a:r>
            <a:r>
              <a:rPr lang="en-US" altLang="ja-JP" sz="2800" dirty="0" smtClean="0"/>
              <a:t>' </a:t>
            </a:r>
            <a:r>
              <a:rPr lang="en-US" altLang="ja-JP" sz="2800" dirty="0"/>
              <a:t>distance vectors. For each neighbor v, x maintains </a:t>
            </a:r>
            <a:br>
              <a:rPr lang="en-US" altLang="ja-JP" sz="2800" dirty="0"/>
            </a:br>
            <a:r>
              <a:rPr lang="en-US" altLang="ja-JP" sz="2800" b="1" dirty="0" err="1">
                <a:solidFill>
                  <a:srgbClr val="CC0000"/>
                </a:solidFill>
              </a:rPr>
              <a:t>D</a:t>
            </a:r>
            <a:r>
              <a:rPr lang="en-US" altLang="ja-JP" sz="2800" baseline="-25000" dirty="0" err="1">
                <a:solidFill>
                  <a:srgbClr val="CC0000"/>
                </a:solidFill>
              </a:rPr>
              <a:t>v</a:t>
            </a:r>
            <a:r>
              <a:rPr lang="en-US" altLang="ja-JP" sz="2800" dirty="0">
                <a:solidFill>
                  <a:srgbClr val="CC0000"/>
                </a:solidFill>
              </a:rPr>
              <a:t> = [</a:t>
            </a:r>
            <a:r>
              <a:rPr lang="en-US" altLang="ja-JP" sz="2800" dirty="0" err="1">
                <a:solidFill>
                  <a:srgbClr val="CC0000"/>
                </a:solidFill>
              </a:rPr>
              <a:t>D</a:t>
            </a:r>
            <a:r>
              <a:rPr lang="en-US" altLang="ja-JP" sz="2800" baseline="-25000" dirty="0" err="1">
                <a:solidFill>
                  <a:srgbClr val="CC0000"/>
                </a:solidFill>
              </a:rPr>
              <a:t>v</a:t>
            </a:r>
            <a:r>
              <a:rPr lang="en-US" altLang="ja-JP" sz="2800" dirty="0">
                <a:solidFill>
                  <a:srgbClr val="CC0000"/>
                </a:solidFill>
              </a:rPr>
              <a:t>(y): y </a:t>
            </a:r>
            <a:r>
              <a:rPr lang="ru-RU" altLang="ja-JP" sz="2800" dirty="0">
                <a:solidFill>
                  <a:srgbClr val="CC0000"/>
                </a:solidFill>
              </a:rPr>
              <a:t>є</a:t>
            </a:r>
            <a:r>
              <a:rPr lang="en-US" altLang="ja-JP" sz="2800" dirty="0">
                <a:solidFill>
                  <a:srgbClr val="CC0000"/>
                </a:solidFill>
              </a:rPr>
              <a:t> N ]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rgbClr val="CC0000"/>
              </a:solidFill>
            </a:endParaRPr>
          </a:p>
          <a:p>
            <a:endParaRPr lang="en-US" dirty="0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8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7772400" cy="241458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i="1">
                <a:solidFill>
                  <a:srgbClr val="CC0000"/>
                </a:solidFill>
              </a:rPr>
              <a:t>key idea:</a:t>
            </a:r>
            <a:r>
              <a:rPr lang="en-US" sz="3200">
                <a:solidFill>
                  <a:srgbClr val="CC0000"/>
                </a:solidFill>
              </a:rPr>
              <a:t> </a:t>
            </a:r>
          </a:p>
          <a:p>
            <a:pPr>
              <a:defRPr/>
            </a:pPr>
            <a:r>
              <a:rPr lang="en-US"/>
              <a:t>from time-to-time, each node sends its own distance vector estimate to neighbors</a:t>
            </a:r>
          </a:p>
          <a:p>
            <a:pPr>
              <a:defRPr/>
            </a:pPr>
            <a:r>
              <a:rPr lang="en-US"/>
              <a:t>when x receives new DV estimate from neighbor, it updates its own DV using B-F equation:</a:t>
            </a:r>
          </a:p>
        </p:txBody>
      </p:sp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2527300" y="3819059"/>
            <a:ext cx="79063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x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(y) ← 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min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{c(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x,v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) + 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(y)}  for each node y </a:t>
            </a:r>
            <a:r>
              <a:rPr lang="en-US" sz="2800" i="1" dirty="0">
                <a:solidFill>
                  <a:srgbClr val="CC0000"/>
                </a:solidFill>
                <a:ea typeface="MS Mincho" charset="0"/>
                <a:cs typeface="MS Mincho" charset="0"/>
              </a:rPr>
              <a:t>∊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 N</a:t>
            </a: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1909763" y="4640264"/>
            <a:ext cx="77724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under minor, natural conditions, the estimate </a:t>
            </a:r>
            <a:r>
              <a:rPr lang="en-US" sz="2800" i="1" dirty="0" err="1">
                <a:solidFill>
                  <a:srgbClr val="000099"/>
                </a:solidFill>
                <a:latin typeface="Comic Sans MS" panose="030F0702030302020204" pitchFamily="66" charset="0"/>
                <a:cs typeface="Times New Roman" charset="0"/>
              </a:rPr>
              <a:t>D</a:t>
            </a:r>
            <a:r>
              <a:rPr lang="en-US" sz="2800" i="1" baseline="-30000" dirty="0" err="1">
                <a:solidFill>
                  <a:srgbClr val="000099"/>
                </a:solidFill>
                <a:latin typeface="Comic Sans MS" panose="030F0702030302020204" pitchFamily="66" charset="0"/>
                <a:cs typeface="Times New Roman" charset="0"/>
              </a:rPr>
              <a:t>x</a:t>
            </a:r>
            <a:r>
              <a:rPr lang="en-US" sz="2800" i="1" dirty="0">
                <a:solidFill>
                  <a:srgbClr val="000099"/>
                </a:solidFill>
                <a:latin typeface="Comic Sans MS" panose="030F0702030302020204" pitchFamily="66" charset="0"/>
                <a:cs typeface="Times New Roman" charset="0"/>
              </a:rPr>
              <a:t>(y) converge to the actual least cost </a:t>
            </a: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d</a:t>
            </a:r>
            <a:r>
              <a:rPr lang="en-US" sz="2800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x</a:t>
            </a:r>
            <a:r>
              <a:rPr 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(y)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135174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870510"/>
            <a:ext cx="5280916" cy="104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98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85976" y="1417638"/>
            <a:ext cx="3781425" cy="46482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r>
              <a:rPr lang="en-US" sz="2400" dirty="0"/>
              <a:t>local link cost change </a:t>
            </a:r>
          </a:p>
          <a:p>
            <a:r>
              <a:rPr lang="en-US" sz="2400" dirty="0"/>
              <a:t>DV update message from neighbor</a:t>
            </a:r>
          </a:p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</a:rPr>
              <a:t>distributed:</a:t>
            </a:r>
          </a:p>
          <a:p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lvl="1"/>
            <a:r>
              <a:rPr lang="en-US" sz="2000" dirty="0"/>
              <a:t>neighbors then notify their neighbors if necessary</a:t>
            </a:r>
            <a:endParaRPr lang="en-US" dirty="0"/>
          </a:p>
        </p:txBody>
      </p:sp>
      <p:sp>
        <p:nvSpPr>
          <p:cNvPr id="136196" name="Text Box 4"/>
          <p:cNvSpPr txBox="1">
            <a:spLocks noChangeArrowheads="1"/>
          </p:cNvSpPr>
          <p:nvPr/>
        </p:nvSpPr>
        <p:spPr bwMode="auto">
          <a:xfrm>
            <a:off x="6781800" y="1751014"/>
            <a:ext cx="3706688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  <a:latin typeface="Comic Sans MS" panose="030F0702030302020204" pitchFamily="66" charset="0"/>
              </a:rPr>
              <a:t>wait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for (change in local link cost or </a:t>
            </a:r>
            <a:r>
              <a:rPr lang="en-US" sz="20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msg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from neighbor)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i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recompute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estimates</a:t>
            </a:r>
          </a:p>
          <a:p>
            <a:pPr>
              <a:spcBef>
                <a:spcPct val="50000"/>
              </a:spcBef>
            </a:pPr>
            <a:endParaRPr lang="en-US" sz="2000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if DV to any </a:t>
            </a:r>
            <a:r>
              <a:rPr lang="en-US" sz="2000" dirty="0" err="1">
                <a:solidFill>
                  <a:srgbClr val="000099"/>
                </a:solidFill>
                <a:latin typeface="Comic Sans MS" panose="030F0702030302020204" pitchFamily="66" charset="0"/>
              </a:rPr>
              <a:t>dest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has changed, </a:t>
            </a:r>
            <a:r>
              <a:rPr lang="en-US" i="1" dirty="0">
                <a:solidFill>
                  <a:srgbClr val="0000FF"/>
                </a:solidFill>
                <a:latin typeface="Comic Sans MS" panose="030F0702030302020204" pitchFamily="66" charset="0"/>
              </a:rPr>
              <a:t>notify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 neighbors </a:t>
            </a:r>
            <a:endParaRPr lang="en-US" dirty="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algn="ctr">
              <a:spcBef>
                <a:spcPct val="50000"/>
              </a:spcBef>
            </a:pPr>
            <a:endParaRPr lang="en-US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>
            <a:off x="8335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8315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199" name="Freeform 7"/>
          <p:cNvSpPr>
            <a:spLocks/>
          </p:cNvSpPr>
          <p:nvPr/>
        </p:nvSpPr>
        <p:spPr bwMode="auto">
          <a:xfrm>
            <a:off x="6753226" y="2160588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8"/>
              <a:gd name="T19" fmla="*/ 0 h 2256"/>
              <a:gd name="T20" fmla="*/ 978 w 978"/>
              <a:gd name="T21" fmla="*/ 2256 h 2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6274495" y="1327150"/>
            <a:ext cx="19575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rgbClr val="CC0000"/>
                </a:solidFill>
                <a:latin typeface="Comic Sans MS" panose="030F0702030302020204" pitchFamily="66" charset="0"/>
              </a:rPr>
              <a:t>each node:</a:t>
            </a:r>
          </a:p>
        </p:txBody>
      </p:sp>
      <p:pic>
        <p:nvPicPr>
          <p:cNvPr id="136201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9951" y="1066800"/>
            <a:ext cx="5180185" cy="6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7" name="Rectangle 11"/>
          <p:cNvSpPr>
            <a:spLocks noGrp="1" noChangeArrowheads="1"/>
          </p:cNvSpPr>
          <p:nvPr>
            <p:ph type="title"/>
          </p:nvPr>
        </p:nvSpPr>
        <p:spPr>
          <a:xfrm>
            <a:off x="2057400" y="2397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Distance vector algorithm </a:t>
            </a: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3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Line 3"/>
          <p:cNvSpPr>
            <a:spLocks noChangeShapeType="1"/>
          </p:cNvSpPr>
          <p:nvPr/>
        </p:nvSpPr>
        <p:spPr bwMode="auto">
          <a:xfrm>
            <a:off x="2743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>
            <a:off x="2438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/>
        </p:nvSpPr>
        <p:spPr bwMode="auto">
          <a:xfrm>
            <a:off x="2743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7222" name="Text Box 6"/>
          <p:cNvSpPr txBox="1">
            <a:spLocks noChangeArrowheads="1"/>
          </p:cNvSpPr>
          <p:nvPr/>
        </p:nvSpPr>
        <p:spPr bwMode="auto">
          <a:xfrm>
            <a:off x="2438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7223" name="Text Box 7"/>
          <p:cNvSpPr txBox="1">
            <a:spLocks noChangeArrowheads="1"/>
          </p:cNvSpPr>
          <p:nvPr/>
        </p:nvSpPr>
        <p:spPr bwMode="auto">
          <a:xfrm>
            <a:off x="2438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7224" name="Text Box 8"/>
          <p:cNvSpPr txBox="1">
            <a:spLocks noChangeArrowheads="1"/>
          </p:cNvSpPr>
          <p:nvPr/>
        </p:nvSpPr>
        <p:spPr bwMode="auto">
          <a:xfrm>
            <a:off x="2438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7225" name="Text Box 9"/>
          <p:cNvSpPr txBox="1">
            <a:spLocks noChangeArrowheads="1"/>
          </p:cNvSpPr>
          <p:nvPr/>
        </p:nvSpPr>
        <p:spPr bwMode="auto">
          <a:xfrm>
            <a:off x="2743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0  2   7</a:t>
            </a:r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27432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2971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3352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27432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2971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3352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32" name="Text Box 16"/>
          <p:cNvSpPr txBox="1">
            <a:spLocks noChangeArrowheads="1"/>
          </p:cNvSpPr>
          <p:nvPr/>
        </p:nvSpPr>
        <p:spPr bwMode="auto">
          <a:xfrm rot="-5400000">
            <a:off x="4174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7233" name="Text Box 17"/>
          <p:cNvSpPr txBox="1">
            <a:spLocks noChangeArrowheads="1"/>
          </p:cNvSpPr>
          <p:nvPr/>
        </p:nvSpPr>
        <p:spPr bwMode="auto">
          <a:xfrm>
            <a:off x="2876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7234" name="Text Box 18"/>
          <p:cNvSpPr txBox="1">
            <a:spLocks noChangeArrowheads="1"/>
          </p:cNvSpPr>
          <p:nvPr/>
        </p:nvSpPr>
        <p:spPr bwMode="auto">
          <a:xfrm rot="-5400000">
            <a:off x="2042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7235" name="Text Box 19"/>
          <p:cNvSpPr txBox="1">
            <a:spLocks noChangeArrowheads="1"/>
          </p:cNvSpPr>
          <p:nvPr/>
        </p:nvSpPr>
        <p:spPr bwMode="auto">
          <a:xfrm rot="-5400000">
            <a:off x="2042319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7236" name="Line 20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37" name="Line 21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38" name="Text Box 22"/>
          <p:cNvSpPr txBox="1">
            <a:spLocks noChangeArrowheads="1"/>
          </p:cNvSpPr>
          <p:nvPr/>
        </p:nvSpPr>
        <p:spPr bwMode="auto">
          <a:xfrm>
            <a:off x="4800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4495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7240" name="Text Box 24"/>
          <p:cNvSpPr txBox="1">
            <a:spLocks noChangeArrowheads="1"/>
          </p:cNvSpPr>
          <p:nvPr/>
        </p:nvSpPr>
        <p:spPr bwMode="auto">
          <a:xfrm>
            <a:off x="4495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7241" name="Text Box 25"/>
          <p:cNvSpPr txBox="1">
            <a:spLocks noChangeArrowheads="1"/>
          </p:cNvSpPr>
          <p:nvPr/>
        </p:nvSpPr>
        <p:spPr bwMode="auto">
          <a:xfrm>
            <a:off x="4495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4821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37243" name="Line 29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44" name="Line 30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45" name="Text Box 31"/>
          <p:cNvSpPr txBox="1">
            <a:spLocks noChangeArrowheads="1"/>
          </p:cNvSpPr>
          <p:nvPr/>
        </p:nvSpPr>
        <p:spPr bwMode="auto">
          <a:xfrm>
            <a:off x="2743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7246" name="Text Box 32"/>
          <p:cNvSpPr txBox="1">
            <a:spLocks noChangeArrowheads="1"/>
          </p:cNvSpPr>
          <p:nvPr/>
        </p:nvSpPr>
        <p:spPr bwMode="auto">
          <a:xfrm>
            <a:off x="2438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7247" name="Text Box 33"/>
          <p:cNvSpPr txBox="1">
            <a:spLocks noChangeArrowheads="1"/>
          </p:cNvSpPr>
          <p:nvPr/>
        </p:nvSpPr>
        <p:spPr bwMode="auto">
          <a:xfrm>
            <a:off x="2438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7248" name="Text Box 34"/>
          <p:cNvSpPr txBox="1">
            <a:spLocks noChangeArrowheads="1"/>
          </p:cNvSpPr>
          <p:nvPr/>
        </p:nvSpPr>
        <p:spPr bwMode="auto">
          <a:xfrm>
            <a:off x="2438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7249" name="Text Box 35"/>
          <p:cNvSpPr txBox="1">
            <a:spLocks noChangeArrowheads="1"/>
          </p:cNvSpPr>
          <p:nvPr/>
        </p:nvSpPr>
        <p:spPr bwMode="auto">
          <a:xfrm>
            <a:off x="30480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50" name="Text Box 36"/>
          <p:cNvSpPr txBox="1">
            <a:spLocks noChangeArrowheads="1"/>
          </p:cNvSpPr>
          <p:nvPr/>
        </p:nvSpPr>
        <p:spPr bwMode="auto">
          <a:xfrm>
            <a:off x="33528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51" name="Text Box 37"/>
          <p:cNvSpPr txBox="1">
            <a:spLocks noChangeArrowheads="1"/>
          </p:cNvSpPr>
          <p:nvPr/>
        </p:nvSpPr>
        <p:spPr bwMode="auto">
          <a:xfrm>
            <a:off x="27432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52" name="Text Box 38"/>
          <p:cNvSpPr txBox="1">
            <a:spLocks noChangeArrowheads="1"/>
          </p:cNvSpPr>
          <p:nvPr/>
        </p:nvSpPr>
        <p:spPr bwMode="auto">
          <a:xfrm>
            <a:off x="2971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53" name="Text Box 39"/>
          <p:cNvSpPr txBox="1">
            <a:spLocks noChangeArrowheads="1"/>
          </p:cNvSpPr>
          <p:nvPr/>
        </p:nvSpPr>
        <p:spPr bwMode="auto">
          <a:xfrm>
            <a:off x="3352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54" name="Text Box 40"/>
          <p:cNvSpPr txBox="1">
            <a:spLocks noChangeArrowheads="1"/>
          </p:cNvSpPr>
          <p:nvPr/>
        </p:nvSpPr>
        <p:spPr bwMode="auto">
          <a:xfrm>
            <a:off x="2865439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7255" name="Line 41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56" name="Line 42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57" name="Text Box 43"/>
          <p:cNvSpPr txBox="1">
            <a:spLocks noChangeArrowheads="1"/>
          </p:cNvSpPr>
          <p:nvPr/>
        </p:nvSpPr>
        <p:spPr bwMode="auto">
          <a:xfrm>
            <a:off x="2743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7258" name="Text Box 44"/>
          <p:cNvSpPr txBox="1">
            <a:spLocks noChangeArrowheads="1"/>
          </p:cNvSpPr>
          <p:nvPr/>
        </p:nvSpPr>
        <p:spPr bwMode="auto">
          <a:xfrm>
            <a:off x="2438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7259" name="Text Box 45"/>
          <p:cNvSpPr txBox="1">
            <a:spLocks noChangeArrowheads="1"/>
          </p:cNvSpPr>
          <p:nvPr/>
        </p:nvSpPr>
        <p:spPr bwMode="auto">
          <a:xfrm>
            <a:off x="2438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7260" name="Text Box 46"/>
          <p:cNvSpPr txBox="1">
            <a:spLocks noChangeArrowheads="1"/>
          </p:cNvSpPr>
          <p:nvPr/>
        </p:nvSpPr>
        <p:spPr bwMode="auto">
          <a:xfrm>
            <a:off x="2438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7261" name="Text Box 47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62" name="Text Box 48"/>
          <p:cNvSpPr txBox="1">
            <a:spLocks noChangeArrowheads="1"/>
          </p:cNvSpPr>
          <p:nvPr/>
        </p:nvSpPr>
        <p:spPr bwMode="auto">
          <a:xfrm>
            <a:off x="2971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63" name="Text Box 49"/>
          <p:cNvSpPr txBox="1">
            <a:spLocks noChangeArrowheads="1"/>
          </p:cNvSpPr>
          <p:nvPr/>
        </p:nvSpPr>
        <p:spPr bwMode="auto">
          <a:xfrm>
            <a:off x="3352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7264" name="Text Box 50"/>
          <p:cNvSpPr txBox="1">
            <a:spLocks noChangeArrowheads="1"/>
          </p:cNvSpPr>
          <p:nvPr/>
        </p:nvSpPr>
        <p:spPr bwMode="auto">
          <a:xfrm>
            <a:off x="2743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7</a:t>
            </a:r>
          </a:p>
        </p:txBody>
      </p:sp>
      <p:sp>
        <p:nvSpPr>
          <p:cNvPr id="137265" name="Text Box 51"/>
          <p:cNvSpPr txBox="1">
            <a:spLocks noChangeArrowheads="1"/>
          </p:cNvSpPr>
          <p:nvPr/>
        </p:nvSpPr>
        <p:spPr bwMode="auto">
          <a:xfrm>
            <a:off x="2971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137266" name="Text Box 52"/>
          <p:cNvSpPr txBox="1">
            <a:spLocks noChangeArrowheads="1"/>
          </p:cNvSpPr>
          <p:nvPr/>
        </p:nvSpPr>
        <p:spPr bwMode="auto">
          <a:xfrm>
            <a:off x="3352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37267" name="Text Box 53"/>
          <p:cNvSpPr txBox="1">
            <a:spLocks noChangeArrowheads="1"/>
          </p:cNvSpPr>
          <p:nvPr/>
        </p:nvSpPr>
        <p:spPr bwMode="auto">
          <a:xfrm>
            <a:off x="2887664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7268" name="Text Box 54"/>
          <p:cNvSpPr txBox="1">
            <a:spLocks noChangeArrowheads="1"/>
          </p:cNvSpPr>
          <p:nvPr/>
        </p:nvSpPr>
        <p:spPr bwMode="auto">
          <a:xfrm>
            <a:off x="2743200" y="35004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  <a:p>
            <a:r>
              <a:rPr lang="en-US" sz="1800">
                <a:solidFill>
                  <a:srgbClr val="000099"/>
                </a:solidFill>
              </a:rPr>
              <a:t>2   0   1</a:t>
            </a:r>
          </a:p>
        </p:txBody>
      </p:sp>
      <p:sp>
        <p:nvSpPr>
          <p:cNvPr id="137269" name="Text Box 55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 ∞  ∞</a:t>
            </a:r>
          </a:p>
        </p:txBody>
      </p:sp>
      <p:sp>
        <p:nvSpPr>
          <p:cNvPr id="137270" name="Text Box 56"/>
          <p:cNvSpPr txBox="1">
            <a:spLocks noChangeArrowheads="1"/>
          </p:cNvSpPr>
          <p:nvPr/>
        </p:nvSpPr>
        <p:spPr bwMode="auto">
          <a:xfrm>
            <a:off x="4784725" y="20066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2   0   1</a:t>
            </a:r>
          </a:p>
        </p:txBody>
      </p:sp>
      <p:sp>
        <p:nvSpPr>
          <p:cNvPr id="137271" name="Text Box 57"/>
          <p:cNvSpPr txBox="1">
            <a:spLocks noChangeArrowheads="1"/>
          </p:cNvSpPr>
          <p:nvPr/>
        </p:nvSpPr>
        <p:spPr bwMode="auto">
          <a:xfrm>
            <a:off x="4784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7   1   0</a:t>
            </a:r>
          </a:p>
        </p:txBody>
      </p:sp>
      <p:sp>
        <p:nvSpPr>
          <p:cNvPr id="137272" name="Line 58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3" name="Line 59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4" name="Line 60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5" name="Line 61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6" name="Line 62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7" name="Line 63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8" name="Line 64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79" name="Text Box 65"/>
          <p:cNvSpPr txBox="1">
            <a:spLocks noChangeArrowheads="1"/>
          </p:cNvSpPr>
          <p:nvPr/>
        </p:nvSpPr>
        <p:spPr bwMode="auto">
          <a:xfrm>
            <a:off x="7593013" y="6137276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time</a:t>
            </a:r>
          </a:p>
        </p:txBody>
      </p:sp>
      <p:grpSp>
        <p:nvGrpSpPr>
          <p:cNvPr id="137280" name="Group 66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137296" name="Freeform 67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137297" name="Group 68"/>
            <p:cNvGrpSpPr>
              <a:grpSpLocks/>
            </p:cNvGrpSpPr>
            <p:nvPr/>
          </p:nvGrpSpPr>
          <p:grpSpPr bwMode="auto">
            <a:xfrm>
              <a:off x="2448" y="52"/>
              <a:ext cx="1161" cy="694"/>
              <a:chOff x="-17" y="1264"/>
              <a:chExt cx="1161" cy="694"/>
            </a:xfrm>
          </p:grpSpPr>
          <p:sp>
            <p:nvSpPr>
              <p:cNvPr id="137298" name="Freeform 69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299" name="Oval 70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0" name="Line 71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1" name="Line 72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2" name="Rectangle 73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3" name="Oval 74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4" name="Freeform 75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5" name="Freeform 76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137306" name="Group 77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7328" name="Rectangle 7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2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accent4"/>
                      </a:solidFill>
                    </a:rPr>
                    <a:t>x</a:t>
                  </a:r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</p:grpSp>
          <p:grpSp>
            <p:nvGrpSpPr>
              <p:cNvPr id="137307" name="Group 80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7320" name="Oval 81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21" name="Line 82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22" name="Line 83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23" name="Rectangle 84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24" name="Oval 85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grpSp>
              <p:nvGrpSpPr>
                <p:cNvPr id="137325" name="Group 86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7326" name="Rectangle 87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37327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>
                        <a:solidFill>
                          <a:schemeClr val="accent4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137308" name="Text Box 89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1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09" name="Text Box 90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2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7310" name="Text Box 91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7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137311" name="Group 92"/>
              <p:cNvGrpSpPr>
                <a:grpSpLocks/>
              </p:cNvGrpSpPr>
              <p:nvPr/>
            </p:nvGrpSpPr>
            <p:grpSpPr bwMode="auto">
              <a:xfrm>
                <a:off x="408" y="1264"/>
                <a:ext cx="316" cy="250"/>
                <a:chOff x="1740" y="2284"/>
                <a:chExt cx="316" cy="250"/>
              </a:xfrm>
            </p:grpSpPr>
            <p:sp>
              <p:nvSpPr>
                <p:cNvPr id="137312" name="Oval 93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13" name="Line 94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14" name="Line 95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15" name="Rectangle 96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7316" name="Oval 97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grpSp>
              <p:nvGrpSpPr>
                <p:cNvPr id="137317" name="Group 98"/>
                <p:cNvGrpSpPr>
                  <a:grpSpLocks/>
                </p:cNvGrpSpPr>
                <p:nvPr/>
              </p:nvGrpSpPr>
              <p:grpSpPr bwMode="auto">
                <a:xfrm>
                  <a:off x="1803" y="2284"/>
                  <a:ext cx="196" cy="250"/>
                  <a:chOff x="2958" y="2407"/>
                  <a:chExt cx="198" cy="250"/>
                </a:xfrm>
              </p:grpSpPr>
              <p:sp>
                <p:nvSpPr>
                  <p:cNvPr id="137318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37319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07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 dirty="0">
                        <a:solidFill>
                          <a:schemeClr val="accent4"/>
                        </a:solidFill>
                      </a:rPr>
                      <a:t>y</a:t>
                    </a:r>
                    <a:endParaRPr lang="en-US" dirty="0">
                      <a:solidFill>
                        <a:schemeClr val="accent4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37281" name="Text Box 101"/>
          <p:cNvSpPr txBox="1">
            <a:spLocks noChangeArrowheads="1"/>
          </p:cNvSpPr>
          <p:nvPr/>
        </p:nvSpPr>
        <p:spPr bwMode="auto">
          <a:xfrm>
            <a:off x="1787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FF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7282" name="Oval 104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83" name="Oval 105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84" name="Oval 106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7285" name="Oval 107"/>
          <p:cNvSpPr>
            <a:spLocks noChangeArrowheads="1"/>
          </p:cNvSpPr>
          <p:nvPr/>
        </p:nvSpPr>
        <p:spPr bwMode="auto">
          <a:xfrm>
            <a:off x="4821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28172" name="Rectangle 108"/>
          <p:cNvSpPr>
            <a:spLocks noChangeArrowheads="1"/>
          </p:cNvSpPr>
          <p:nvPr/>
        </p:nvSpPr>
        <p:spPr bwMode="auto">
          <a:xfrm>
            <a:off x="3114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99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99"/>
                </a:solidFill>
                <a:cs typeface="Times New Roman" charset="0"/>
              </a:rPr>
            </a:br>
            <a:r>
              <a:rPr lang="fr-FR">
                <a:solidFill>
                  <a:srgbClr val="000099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728173" name="Line 109"/>
          <p:cNvSpPr>
            <a:spLocks noChangeShapeType="1"/>
          </p:cNvSpPr>
          <p:nvPr/>
        </p:nvSpPr>
        <p:spPr bwMode="auto">
          <a:xfrm flipH="1">
            <a:off x="5284789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28174" name="Rectangle 110"/>
          <p:cNvSpPr>
            <a:spLocks noChangeArrowheads="1"/>
          </p:cNvSpPr>
          <p:nvPr/>
        </p:nvSpPr>
        <p:spPr bwMode="auto">
          <a:xfrm>
            <a:off x="7908925" y="28576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>
                <a:solidFill>
                  <a:srgbClr val="000099"/>
                </a:solidFill>
              </a:rPr>
              <a:t>D</a:t>
            </a:r>
            <a:r>
              <a:rPr lang="fr-FR" i="1" baseline="-25000">
                <a:solidFill>
                  <a:srgbClr val="000099"/>
                </a:solidFill>
              </a:rPr>
              <a:t>x</a:t>
            </a:r>
            <a:r>
              <a:rPr lang="fr-FR" i="1">
                <a:solidFill>
                  <a:srgbClr val="000099"/>
                </a:solidFill>
              </a:rPr>
              <a:t>(z) = </a:t>
            </a:r>
            <a:r>
              <a:rPr lang="fr-FR">
                <a:solidFill>
                  <a:srgbClr val="000099"/>
                </a:solidFill>
              </a:rPr>
              <a:t>min{</a:t>
            </a:r>
            <a:r>
              <a:rPr lang="fr-FR" i="1">
                <a:solidFill>
                  <a:srgbClr val="000099"/>
                </a:solidFill>
              </a:rPr>
              <a:t>c(x,y) + </a:t>
            </a:r>
            <a:br>
              <a:rPr lang="fr-FR" i="1">
                <a:solidFill>
                  <a:srgbClr val="000099"/>
                </a:solidFill>
              </a:rPr>
            </a:br>
            <a:r>
              <a:rPr lang="fr-FR" i="1">
                <a:solidFill>
                  <a:srgbClr val="000099"/>
                </a:solidFill>
              </a:rPr>
              <a:t>      D</a:t>
            </a:r>
            <a:r>
              <a:rPr lang="fr-FR" i="1" baseline="-25000">
                <a:solidFill>
                  <a:srgbClr val="000099"/>
                </a:solidFill>
              </a:rPr>
              <a:t>y</a:t>
            </a:r>
            <a:r>
              <a:rPr lang="fr-FR" i="1">
                <a:solidFill>
                  <a:srgbClr val="000099"/>
                </a:solidFill>
              </a:rPr>
              <a:t>(z), c(x,z) + D</a:t>
            </a:r>
            <a:r>
              <a:rPr lang="fr-FR" i="1" baseline="-25000">
                <a:solidFill>
                  <a:srgbClr val="000099"/>
                </a:solidFill>
              </a:rPr>
              <a:t>z</a:t>
            </a:r>
            <a:r>
              <a:rPr lang="fr-FR" i="1">
                <a:solidFill>
                  <a:srgbClr val="000099"/>
                </a:solidFill>
              </a:rPr>
              <a:t>(z)</a:t>
            </a:r>
            <a:r>
              <a:rPr lang="fr-FR">
                <a:solidFill>
                  <a:srgbClr val="000099"/>
                </a:solidFill>
              </a:rPr>
              <a:t>} </a:t>
            </a:r>
          </a:p>
          <a:p>
            <a:pPr algn="just">
              <a:lnSpc>
                <a:spcPct val="120000"/>
              </a:lnSpc>
            </a:pPr>
            <a:r>
              <a:rPr lang="fr-FR">
                <a:solidFill>
                  <a:srgbClr val="000099"/>
                </a:solidFill>
              </a:rPr>
              <a:t>= min{2+1 , 7+0} = 3</a:t>
            </a:r>
          </a:p>
        </p:txBody>
      </p:sp>
      <p:sp>
        <p:nvSpPr>
          <p:cNvPr id="728175" name="Line 111"/>
          <p:cNvSpPr>
            <a:spLocks noChangeShapeType="1"/>
          </p:cNvSpPr>
          <p:nvPr/>
        </p:nvSpPr>
        <p:spPr bwMode="auto">
          <a:xfrm flipH="1">
            <a:off x="5703889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728176" name="Text Box 112"/>
          <p:cNvSpPr txBox="1">
            <a:spLocks noChangeArrowheads="1"/>
          </p:cNvSpPr>
          <p:nvPr/>
        </p:nvSpPr>
        <p:spPr bwMode="auto">
          <a:xfrm>
            <a:off x="5446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728177" name="Text Box 113"/>
          <p:cNvSpPr txBox="1">
            <a:spLocks noChangeArrowheads="1"/>
          </p:cNvSpPr>
          <p:nvPr/>
        </p:nvSpPr>
        <p:spPr bwMode="auto">
          <a:xfrm>
            <a:off x="5103813" y="167957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</a:t>
            </a:r>
          </a:p>
        </p:txBody>
      </p:sp>
      <p:sp>
        <p:nvSpPr>
          <p:cNvPr id="137292" name="Text Box 114"/>
          <p:cNvSpPr txBox="1">
            <a:spLocks noChangeArrowheads="1"/>
          </p:cNvSpPr>
          <p:nvPr/>
        </p:nvSpPr>
        <p:spPr bwMode="auto">
          <a:xfrm>
            <a:off x="1816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7293" name="Text Box 115"/>
          <p:cNvSpPr txBox="1">
            <a:spLocks noChangeArrowheads="1"/>
          </p:cNvSpPr>
          <p:nvPr/>
        </p:nvSpPr>
        <p:spPr bwMode="auto">
          <a:xfrm>
            <a:off x="1835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7294" name="Text Box 117"/>
          <p:cNvSpPr txBox="1">
            <a:spLocks noChangeArrowheads="1"/>
          </p:cNvSpPr>
          <p:nvPr/>
        </p:nvSpPr>
        <p:spPr bwMode="auto">
          <a:xfrm>
            <a:off x="4937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7295" name="Text Box 118"/>
          <p:cNvSpPr txBox="1">
            <a:spLocks noChangeArrowheads="1"/>
          </p:cNvSpPr>
          <p:nvPr/>
        </p:nvSpPr>
        <p:spPr bwMode="auto">
          <a:xfrm rot="-5400000">
            <a:off x="2085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17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6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172" grpId="0"/>
      <p:bldP spid="728173" grpId="0" animBg="1"/>
      <p:bldP spid="728174" grpId="0"/>
      <p:bldP spid="728175" grpId="0" animBg="1"/>
      <p:bldP spid="728176" grpId="0"/>
      <p:bldP spid="72817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Line 20"/>
          <p:cNvSpPr>
            <a:spLocks noChangeShapeType="1"/>
          </p:cNvSpPr>
          <p:nvPr/>
        </p:nvSpPr>
        <p:spPr bwMode="auto">
          <a:xfrm>
            <a:off x="7010400" y="1524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44" name="Line 21"/>
          <p:cNvSpPr>
            <a:spLocks noChangeShapeType="1"/>
          </p:cNvSpPr>
          <p:nvPr/>
        </p:nvSpPr>
        <p:spPr bwMode="auto">
          <a:xfrm>
            <a:off x="6705600" y="1752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45" name="Text Box 22"/>
          <p:cNvSpPr txBox="1">
            <a:spLocks noChangeArrowheads="1"/>
          </p:cNvSpPr>
          <p:nvPr/>
        </p:nvSpPr>
        <p:spPr bwMode="auto">
          <a:xfrm>
            <a:off x="7010400" y="1366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246" name="Text Box 23"/>
          <p:cNvSpPr txBox="1">
            <a:spLocks noChangeArrowheads="1"/>
          </p:cNvSpPr>
          <p:nvPr/>
        </p:nvSpPr>
        <p:spPr bwMode="auto">
          <a:xfrm>
            <a:off x="6705600" y="174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247" name="Text Box 24"/>
          <p:cNvSpPr txBox="1">
            <a:spLocks noChangeArrowheads="1"/>
          </p:cNvSpPr>
          <p:nvPr/>
        </p:nvSpPr>
        <p:spPr bwMode="auto">
          <a:xfrm>
            <a:off x="6705600" y="205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248" name="Text Box 25"/>
          <p:cNvSpPr txBox="1">
            <a:spLocks noChangeArrowheads="1"/>
          </p:cNvSpPr>
          <p:nvPr/>
        </p:nvSpPr>
        <p:spPr bwMode="auto">
          <a:xfrm>
            <a:off x="6705600" y="2357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249" name="Text Box 26"/>
          <p:cNvSpPr txBox="1">
            <a:spLocks noChangeArrowheads="1"/>
          </p:cNvSpPr>
          <p:nvPr/>
        </p:nvSpPr>
        <p:spPr bwMode="auto">
          <a:xfrm>
            <a:off x="7010400" y="174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0  2   3</a:t>
            </a:r>
          </a:p>
        </p:txBody>
      </p:sp>
      <p:sp>
        <p:nvSpPr>
          <p:cNvPr id="138250" name="Text Box 27"/>
          <p:cNvSpPr txBox="1">
            <a:spLocks noChangeArrowheads="1"/>
          </p:cNvSpPr>
          <p:nvPr/>
        </p:nvSpPr>
        <p:spPr bwMode="auto">
          <a:xfrm rot="-5400000">
            <a:off x="6344444" y="2167732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251" name="Text Box 28"/>
          <p:cNvSpPr txBox="1">
            <a:spLocks noChangeArrowheads="1"/>
          </p:cNvSpPr>
          <p:nvPr/>
        </p:nvSpPr>
        <p:spPr bwMode="auto">
          <a:xfrm>
            <a:off x="7132639" y="12239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252" name="Line 50"/>
          <p:cNvSpPr>
            <a:spLocks noChangeShapeType="1"/>
          </p:cNvSpPr>
          <p:nvPr/>
        </p:nvSpPr>
        <p:spPr bwMode="auto">
          <a:xfrm>
            <a:off x="48006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53" name="Line 51"/>
          <p:cNvSpPr>
            <a:spLocks noChangeShapeType="1"/>
          </p:cNvSpPr>
          <p:nvPr/>
        </p:nvSpPr>
        <p:spPr bwMode="auto">
          <a:xfrm>
            <a:off x="44958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54" name="Text Box 52"/>
          <p:cNvSpPr txBox="1">
            <a:spLocks noChangeArrowheads="1"/>
          </p:cNvSpPr>
          <p:nvPr/>
        </p:nvSpPr>
        <p:spPr bwMode="auto">
          <a:xfrm>
            <a:off x="48006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255" name="Text Box 53"/>
          <p:cNvSpPr txBox="1">
            <a:spLocks noChangeArrowheads="1"/>
          </p:cNvSpPr>
          <p:nvPr/>
        </p:nvSpPr>
        <p:spPr bwMode="auto">
          <a:xfrm>
            <a:off x="44958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256" name="Text Box 54"/>
          <p:cNvSpPr txBox="1">
            <a:spLocks noChangeArrowheads="1"/>
          </p:cNvSpPr>
          <p:nvPr/>
        </p:nvSpPr>
        <p:spPr bwMode="auto">
          <a:xfrm>
            <a:off x="44958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257" name="Text Box 55"/>
          <p:cNvSpPr txBox="1">
            <a:spLocks noChangeArrowheads="1"/>
          </p:cNvSpPr>
          <p:nvPr/>
        </p:nvSpPr>
        <p:spPr bwMode="auto">
          <a:xfrm>
            <a:off x="44958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258" name="Text Box 56"/>
          <p:cNvSpPr txBox="1">
            <a:spLocks noChangeArrowheads="1"/>
          </p:cNvSpPr>
          <p:nvPr/>
        </p:nvSpPr>
        <p:spPr bwMode="auto">
          <a:xfrm>
            <a:off x="4800600" y="34242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0  2   7</a:t>
            </a:r>
          </a:p>
        </p:txBody>
      </p:sp>
      <p:sp>
        <p:nvSpPr>
          <p:cNvPr id="138259" name="Text Box 57"/>
          <p:cNvSpPr txBox="1">
            <a:spLocks noChangeArrowheads="1"/>
          </p:cNvSpPr>
          <p:nvPr/>
        </p:nvSpPr>
        <p:spPr bwMode="auto">
          <a:xfrm rot="-5400000">
            <a:off x="4167982" y="38219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260" name="Text Box 58"/>
          <p:cNvSpPr txBox="1">
            <a:spLocks noChangeArrowheads="1"/>
          </p:cNvSpPr>
          <p:nvPr/>
        </p:nvSpPr>
        <p:spPr bwMode="auto">
          <a:xfrm>
            <a:off x="4945064" y="29003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261" name="Line 59"/>
          <p:cNvSpPr>
            <a:spLocks noChangeShapeType="1"/>
          </p:cNvSpPr>
          <p:nvPr/>
        </p:nvSpPr>
        <p:spPr bwMode="auto">
          <a:xfrm>
            <a:off x="7010400" y="32766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62" name="Line 60"/>
          <p:cNvSpPr>
            <a:spLocks noChangeShapeType="1"/>
          </p:cNvSpPr>
          <p:nvPr/>
        </p:nvSpPr>
        <p:spPr bwMode="auto">
          <a:xfrm>
            <a:off x="6705600" y="3505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63" name="Text Box 61"/>
          <p:cNvSpPr txBox="1">
            <a:spLocks noChangeArrowheads="1"/>
          </p:cNvSpPr>
          <p:nvPr/>
        </p:nvSpPr>
        <p:spPr bwMode="auto">
          <a:xfrm>
            <a:off x="7010400" y="31194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264" name="Text Box 62"/>
          <p:cNvSpPr txBox="1">
            <a:spLocks noChangeArrowheads="1"/>
          </p:cNvSpPr>
          <p:nvPr/>
        </p:nvSpPr>
        <p:spPr bwMode="auto">
          <a:xfrm>
            <a:off x="6705600" y="3500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265" name="Text Box 63"/>
          <p:cNvSpPr txBox="1">
            <a:spLocks noChangeArrowheads="1"/>
          </p:cNvSpPr>
          <p:nvPr/>
        </p:nvSpPr>
        <p:spPr bwMode="auto">
          <a:xfrm>
            <a:off x="6705600" y="3805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266" name="Text Box 64"/>
          <p:cNvSpPr txBox="1">
            <a:spLocks noChangeArrowheads="1"/>
          </p:cNvSpPr>
          <p:nvPr/>
        </p:nvSpPr>
        <p:spPr bwMode="auto">
          <a:xfrm>
            <a:off x="6705600" y="4110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267" name="Text Box 65"/>
          <p:cNvSpPr txBox="1">
            <a:spLocks noChangeArrowheads="1"/>
          </p:cNvSpPr>
          <p:nvPr/>
        </p:nvSpPr>
        <p:spPr bwMode="auto">
          <a:xfrm>
            <a:off x="7010400" y="35004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0  2   3</a:t>
            </a:r>
          </a:p>
        </p:txBody>
      </p:sp>
      <p:sp>
        <p:nvSpPr>
          <p:cNvPr id="138268" name="Text Box 66"/>
          <p:cNvSpPr txBox="1">
            <a:spLocks noChangeArrowheads="1"/>
          </p:cNvSpPr>
          <p:nvPr/>
        </p:nvSpPr>
        <p:spPr bwMode="auto">
          <a:xfrm rot="-5400000">
            <a:off x="6344444" y="389810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269" name="Text Box 67"/>
          <p:cNvSpPr txBox="1">
            <a:spLocks noChangeArrowheads="1"/>
          </p:cNvSpPr>
          <p:nvPr/>
        </p:nvSpPr>
        <p:spPr bwMode="auto">
          <a:xfrm>
            <a:off x="7121525" y="296545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270" name="Line 68"/>
          <p:cNvSpPr>
            <a:spLocks noChangeShapeType="1"/>
          </p:cNvSpPr>
          <p:nvPr/>
        </p:nvSpPr>
        <p:spPr bwMode="auto">
          <a:xfrm>
            <a:off x="69342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71" name="Line 69"/>
          <p:cNvSpPr>
            <a:spLocks noChangeShapeType="1"/>
          </p:cNvSpPr>
          <p:nvPr/>
        </p:nvSpPr>
        <p:spPr bwMode="auto">
          <a:xfrm>
            <a:off x="66294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72" name="Text Box 70"/>
          <p:cNvSpPr txBox="1">
            <a:spLocks noChangeArrowheads="1"/>
          </p:cNvSpPr>
          <p:nvPr/>
        </p:nvSpPr>
        <p:spPr bwMode="auto">
          <a:xfrm>
            <a:off x="69342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273" name="Text Box 71"/>
          <p:cNvSpPr txBox="1">
            <a:spLocks noChangeArrowheads="1"/>
          </p:cNvSpPr>
          <p:nvPr/>
        </p:nvSpPr>
        <p:spPr bwMode="auto">
          <a:xfrm>
            <a:off x="66294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274" name="Text Box 72"/>
          <p:cNvSpPr txBox="1">
            <a:spLocks noChangeArrowheads="1"/>
          </p:cNvSpPr>
          <p:nvPr/>
        </p:nvSpPr>
        <p:spPr bwMode="auto">
          <a:xfrm>
            <a:off x="66294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275" name="Text Box 73"/>
          <p:cNvSpPr txBox="1">
            <a:spLocks noChangeArrowheads="1"/>
          </p:cNvSpPr>
          <p:nvPr/>
        </p:nvSpPr>
        <p:spPr bwMode="auto">
          <a:xfrm>
            <a:off x="66294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276" name="Text Box 74"/>
          <p:cNvSpPr txBox="1">
            <a:spLocks noChangeArrowheads="1"/>
          </p:cNvSpPr>
          <p:nvPr/>
        </p:nvSpPr>
        <p:spPr bwMode="auto">
          <a:xfrm>
            <a:off x="69342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0  2   3</a:t>
            </a:r>
          </a:p>
        </p:txBody>
      </p:sp>
      <p:sp>
        <p:nvSpPr>
          <p:cNvPr id="138277" name="Text Box 75"/>
          <p:cNvSpPr txBox="1">
            <a:spLocks noChangeArrowheads="1"/>
          </p:cNvSpPr>
          <p:nvPr/>
        </p:nvSpPr>
        <p:spPr bwMode="auto">
          <a:xfrm rot="-5400000">
            <a:off x="6279357" y="55633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278" name="Text Box 76"/>
          <p:cNvSpPr txBox="1">
            <a:spLocks noChangeArrowheads="1"/>
          </p:cNvSpPr>
          <p:nvPr/>
        </p:nvSpPr>
        <p:spPr bwMode="auto">
          <a:xfrm>
            <a:off x="7045325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279" name="Line 77"/>
          <p:cNvSpPr>
            <a:spLocks noChangeShapeType="1"/>
          </p:cNvSpPr>
          <p:nvPr/>
        </p:nvSpPr>
        <p:spPr bwMode="auto">
          <a:xfrm>
            <a:off x="4800600" y="4953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80" name="Line 78"/>
          <p:cNvSpPr>
            <a:spLocks noChangeShapeType="1"/>
          </p:cNvSpPr>
          <p:nvPr/>
        </p:nvSpPr>
        <p:spPr bwMode="auto">
          <a:xfrm>
            <a:off x="4495800" y="5181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81" name="Text Box 79"/>
          <p:cNvSpPr txBox="1">
            <a:spLocks noChangeArrowheads="1"/>
          </p:cNvSpPr>
          <p:nvPr/>
        </p:nvSpPr>
        <p:spPr bwMode="auto">
          <a:xfrm>
            <a:off x="4800600" y="47958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282" name="Text Box 80"/>
          <p:cNvSpPr txBox="1">
            <a:spLocks noChangeArrowheads="1"/>
          </p:cNvSpPr>
          <p:nvPr/>
        </p:nvSpPr>
        <p:spPr bwMode="auto">
          <a:xfrm>
            <a:off x="4495800" y="5176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283" name="Text Box 81"/>
          <p:cNvSpPr txBox="1">
            <a:spLocks noChangeArrowheads="1"/>
          </p:cNvSpPr>
          <p:nvPr/>
        </p:nvSpPr>
        <p:spPr bwMode="auto">
          <a:xfrm>
            <a:off x="4495800" y="548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284" name="Text Box 82"/>
          <p:cNvSpPr txBox="1">
            <a:spLocks noChangeArrowheads="1"/>
          </p:cNvSpPr>
          <p:nvPr/>
        </p:nvSpPr>
        <p:spPr bwMode="auto">
          <a:xfrm>
            <a:off x="4495800" y="578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285" name="Text Box 83"/>
          <p:cNvSpPr txBox="1">
            <a:spLocks noChangeArrowheads="1"/>
          </p:cNvSpPr>
          <p:nvPr/>
        </p:nvSpPr>
        <p:spPr bwMode="auto">
          <a:xfrm>
            <a:off x="4800600" y="5176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0  2   7</a:t>
            </a:r>
          </a:p>
        </p:txBody>
      </p:sp>
      <p:sp>
        <p:nvSpPr>
          <p:cNvPr id="138286" name="Text Box 84"/>
          <p:cNvSpPr txBox="1">
            <a:spLocks noChangeArrowheads="1"/>
          </p:cNvSpPr>
          <p:nvPr/>
        </p:nvSpPr>
        <p:spPr bwMode="auto">
          <a:xfrm rot="-5400000">
            <a:off x="4167982" y="55316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287" name="Text Box 85"/>
          <p:cNvSpPr txBox="1">
            <a:spLocks noChangeArrowheads="1"/>
          </p:cNvSpPr>
          <p:nvPr/>
        </p:nvSpPr>
        <p:spPr bwMode="auto">
          <a:xfrm>
            <a:off x="4933950" y="46640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288" name="Text Box 103"/>
          <p:cNvSpPr txBox="1">
            <a:spLocks noChangeArrowheads="1"/>
          </p:cNvSpPr>
          <p:nvPr/>
        </p:nvSpPr>
        <p:spPr bwMode="auto">
          <a:xfrm>
            <a:off x="4800600" y="3771901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2  0   1</a:t>
            </a:r>
          </a:p>
        </p:txBody>
      </p:sp>
      <p:sp>
        <p:nvSpPr>
          <p:cNvPr id="138289" name="Text Box 104"/>
          <p:cNvSpPr txBox="1">
            <a:spLocks noChangeArrowheads="1"/>
          </p:cNvSpPr>
          <p:nvPr/>
        </p:nvSpPr>
        <p:spPr bwMode="auto">
          <a:xfrm>
            <a:off x="4800600" y="4110038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7   1   0</a:t>
            </a:r>
          </a:p>
        </p:txBody>
      </p:sp>
      <p:sp>
        <p:nvSpPr>
          <p:cNvPr id="138290" name="Text Box 105"/>
          <p:cNvSpPr txBox="1">
            <a:spLocks noChangeArrowheads="1"/>
          </p:cNvSpPr>
          <p:nvPr/>
        </p:nvSpPr>
        <p:spPr bwMode="auto">
          <a:xfrm>
            <a:off x="4800600" y="55578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2  0   1</a:t>
            </a:r>
          </a:p>
        </p:txBody>
      </p:sp>
      <p:sp>
        <p:nvSpPr>
          <p:cNvPr id="138291" name="Text Box 106"/>
          <p:cNvSpPr txBox="1">
            <a:spLocks noChangeArrowheads="1"/>
          </p:cNvSpPr>
          <p:nvPr/>
        </p:nvSpPr>
        <p:spPr bwMode="auto">
          <a:xfrm>
            <a:off x="48006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3  1   0</a:t>
            </a:r>
          </a:p>
        </p:txBody>
      </p:sp>
      <p:sp>
        <p:nvSpPr>
          <p:cNvPr id="138292" name="Text Box 107"/>
          <p:cNvSpPr txBox="1">
            <a:spLocks noChangeArrowheads="1"/>
          </p:cNvSpPr>
          <p:nvPr/>
        </p:nvSpPr>
        <p:spPr bwMode="auto">
          <a:xfrm>
            <a:off x="7010400" y="20955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2   0   1</a:t>
            </a:r>
          </a:p>
        </p:txBody>
      </p:sp>
      <p:sp>
        <p:nvSpPr>
          <p:cNvPr id="138293" name="Text Box 108"/>
          <p:cNvSpPr txBox="1">
            <a:spLocks noChangeArrowheads="1"/>
          </p:cNvSpPr>
          <p:nvPr/>
        </p:nvSpPr>
        <p:spPr bwMode="auto">
          <a:xfrm>
            <a:off x="7010400" y="2433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3  1   0</a:t>
            </a:r>
          </a:p>
        </p:txBody>
      </p:sp>
      <p:sp>
        <p:nvSpPr>
          <p:cNvPr id="138294" name="Text Box 109"/>
          <p:cNvSpPr txBox="1">
            <a:spLocks noChangeArrowheads="1"/>
          </p:cNvSpPr>
          <p:nvPr/>
        </p:nvSpPr>
        <p:spPr bwMode="auto">
          <a:xfrm>
            <a:off x="7010400" y="3825876"/>
            <a:ext cx="88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2  0   1</a:t>
            </a:r>
          </a:p>
        </p:txBody>
      </p:sp>
      <p:sp>
        <p:nvSpPr>
          <p:cNvPr id="138295" name="Text Box 110"/>
          <p:cNvSpPr txBox="1">
            <a:spLocks noChangeArrowheads="1"/>
          </p:cNvSpPr>
          <p:nvPr/>
        </p:nvSpPr>
        <p:spPr bwMode="auto">
          <a:xfrm>
            <a:off x="6934200" y="5862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3  1   0</a:t>
            </a:r>
          </a:p>
        </p:txBody>
      </p:sp>
      <p:sp>
        <p:nvSpPr>
          <p:cNvPr id="138296" name="Text Box 111"/>
          <p:cNvSpPr txBox="1">
            <a:spLocks noChangeArrowheads="1"/>
          </p:cNvSpPr>
          <p:nvPr/>
        </p:nvSpPr>
        <p:spPr bwMode="auto">
          <a:xfrm>
            <a:off x="6934200" y="548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2  0   1</a:t>
            </a:r>
          </a:p>
        </p:txBody>
      </p:sp>
      <p:sp>
        <p:nvSpPr>
          <p:cNvPr id="138297" name="Text Box 112"/>
          <p:cNvSpPr txBox="1">
            <a:spLocks noChangeArrowheads="1"/>
          </p:cNvSpPr>
          <p:nvPr/>
        </p:nvSpPr>
        <p:spPr bwMode="auto">
          <a:xfrm>
            <a:off x="7010400" y="41100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3  1   0</a:t>
            </a:r>
          </a:p>
        </p:txBody>
      </p:sp>
      <p:sp>
        <p:nvSpPr>
          <p:cNvPr id="138298" name="Line 113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299" name="Line 114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0" name="Line 116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1" name="Line 118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2" name="Line 119"/>
          <p:cNvSpPr>
            <a:spLocks noChangeShapeType="1"/>
          </p:cNvSpPr>
          <p:nvPr/>
        </p:nvSpPr>
        <p:spPr bwMode="auto">
          <a:xfrm>
            <a:off x="5791200" y="1981200"/>
            <a:ext cx="7620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3" name="Line 120"/>
          <p:cNvSpPr>
            <a:spLocks noChangeShapeType="1"/>
          </p:cNvSpPr>
          <p:nvPr/>
        </p:nvSpPr>
        <p:spPr bwMode="auto">
          <a:xfrm>
            <a:off x="5715000" y="2057400"/>
            <a:ext cx="83820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4" name="Line 121"/>
          <p:cNvSpPr>
            <a:spLocks noChangeShapeType="1"/>
          </p:cNvSpPr>
          <p:nvPr/>
        </p:nvSpPr>
        <p:spPr bwMode="auto">
          <a:xfrm flipV="1">
            <a:off x="5638800" y="2743200"/>
            <a:ext cx="114300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5" name="Line 122"/>
          <p:cNvSpPr>
            <a:spLocks noChangeShapeType="1"/>
          </p:cNvSpPr>
          <p:nvPr/>
        </p:nvSpPr>
        <p:spPr bwMode="auto">
          <a:xfrm flipV="1">
            <a:off x="5638800" y="4419600"/>
            <a:ext cx="1066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6" name="Line 12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7" name="Text Box 124"/>
          <p:cNvSpPr txBox="1">
            <a:spLocks noChangeArrowheads="1"/>
          </p:cNvSpPr>
          <p:nvPr/>
        </p:nvSpPr>
        <p:spPr bwMode="auto">
          <a:xfrm>
            <a:off x="7593013" y="6137276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sp>
        <p:nvSpPr>
          <p:cNvPr id="138308" name="Oval 167"/>
          <p:cNvSpPr>
            <a:spLocks noChangeArrowheads="1"/>
          </p:cNvSpPr>
          <p:nvPr/>
        </p:nvSpPr>
        <p:spPr bwMode="auto">
          <a:xfrm>
            <a:off x="4724400" y="5867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09" name="Line 174"/>
          <p:cNvSpPr>
            <a:spLocks noChangeShapeType="1"/>
          </p:cNvSpPr>
          <p:nvPr/>
        </p:nvSpPr>
        <p:spPr bwMode="auto">
          <a:xfrm>
            <a:off x="27432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10" name="Line 175"/>
          <p:cNvSpPr>
            <a:spLocks noChangeShapeType="1"/>
          </p:cNvSpPr>
          <p:nvPr/>
        </p:nvSpPr>
        <p:spPr bwMode="auto">
          <a:xfrm>
            <a:off x="24384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11" name="Text Box 176"/>
          <p:cNvSpPr txBox="1">
            <a:spLocks noChangeArrowheads="1"/>
          </p:cNvSpPr>
          <p:nvPr/>
        </p:nvSpPr>
        <p:spPr bwMode="auto">
          <a:xfrm>
            <a:off x="27432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312" name="Text Box 177"/>
          <p:cNvSpPr txBox="1">
            <a:spLocks noChangeArrowheads="1"/>
          </p:cNvSpPr>
          <p:nvPr/>
        </p:nvSpPr>
        <p:spPr bwMode="auto">
          <a:xfrm>
            <a:off x="24384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313" name="Text Box 178"/>
          <p:cNvSpPr txBox="1">
            <a:spLocks noChangeArrowheads="1"/>
          </p:cNvSpPr>
          <p:nvPr/>
        </p:nvSpPr>
        <p:spPr bwMode="auto">
          <a:xfrm>
            <a:off x="24384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314" name="Text Box 179"/>
          <p:cNvSpPr txBox="1">
            <a:spLocks noChangeArrowheads="1"/>
          </p:cNvSpPr>
          <p:nvPr/>
        </p:nvSpPr>
        <p:spPr bwMode="auto">
          <a:xfrm>
            <a:off x="24384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315" name="Text Box 180"/>
          <p:cNvSpPr txBox="1">
            <a:spLocks noChangeArrowheads="1"/>
          </p:cNvSpPr>
          <p:nvPr/>
        </p:nvSpPr>
        <p:spPr bwMode="auto">
          <a:xfrm>
            <a:off x="2743200" y="1671638"/>
            <a:ext cx="882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0  2   7</a:t>
            </a:r>
          </a:p>
        </p:txBody>
      </p:sp>
      <p:sp>
        <p:nvSpPr>
          <p:cNvPr id="138316" name="Text Box 181"/>
          <p:cNvSpPr txBox="1">
            <a:spLocks noChangeArrowheads="1"/>
          </p:cNvSpPr>
          <p:nvPr/>
        </p:nvSpPr>
        <p:spPr bwMode="auto">
          <a:xfrm>
            <a:off x="27432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17" name="Text Box 182"/>
          <p:cNvSpPr txBox="1">
            <a:spLocks noChangeArrowheads="1"/>
          </p:cNvSpPr>
          <p:nvPr/>
        </p:nvSpPr>
        <p:spPr bwMode="auto">
          <a:xfrm>
            <a:off x="2971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18" name="Text Box 183"/>
          <p:cNvSpPr txBox="1">
            <a:spLocks noChangeArrowheads="1"/>
          </p:cNvSpPr>
          <p:nvPr/>
        </p:nvSpPr>
        <p:spPr bwMode="auto">
          <a:xfrm>
            <a:off x="3352801" y="20526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19" name="Text Box 184"/>
          <p:cNvSpPr txBox="1">
            <a:spLocks noChangeArrowheads="1"/>
          </p:cNvSpPr>
          <p:nvPr/>
        </p:nvSpPr>
        <p:spPr bwMode="auto">
          <a:xfrm>
            <a:off x="27432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20" name="Text Box 185"/>
          <p:cNvSpPr txBox="1">
            <a:spLocks noChangeArrowheads="1"/>
          </p:cNvSpPr>
          <p:nvPr/>
        </p:nvSpPr>
        <p:spPr bwMode="auto">
          <a:xfrm>
            <a:off x="2971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21" name="Text Box 186"/>
          <p:cNvSpPr txBox="1">
            <a:spLocks noChangeArrowheads="1"/>
          </p:cNvSpPr>
          <p:nvPr/>
        </p:nvSpPr>
        <p:spPr bwMode="auto">
          <a:xfrm>
            <a:off x="3352801" y="23574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22" name="Text Box 187"/>
          <p:cNvSpPr txBox="1">
            <a:spLocks noChangeArrowheads="1"/>
          </p:cNvSpPr>
          <p:nvPr/>
        </p:nvSpPr>
        <p:spPr bwMode="auto">
          <a:xfrm rot="-5400000">
            <a:off x="4174332" y="202644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323" name="Text Box 188"/>
          <p:cNvSpPr txBox="1">
            <a:spLocks noChangeArrowheads="1"/>
          </p:cNvSpPr>
          <p:nvPr/>
        </p:nvSpPr>
        <p:spPr bwMode="auto">
          <a:xfrm>
            <a:off x="2876550" y="1158875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324" name="Text Box 189"/>
          <p:cNvSpPr txBox="1">
            <a:spLocks noChangeArrowheads="1"/>
          </p:cNvSpPr>
          <p:nvPr/>
        </p:nvSpPr>
        <p:spPr bwMode="auto">
          <a:xfrm rot="-5400000">
            <a:off x="2042319" y="3810794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325" name="Text Box 190"/>
          <p:cNvSpPr txBox="1">
            <a:spLocks noChangeArrowheads="1"/>
          </p:cNvSpPr>
          <p:nvPr/>
        </p:nvSpPr>
        <p:spPr bwMode="auto">
          <a:xfrm rot="-5400000">
            <a:off x="2042319" y="5618957"/>
            <a:ext cx="538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38326" name="Line 191"/>
          <p:cNvSpPr>
            <a:spLocks noChangeShapeType="1"/>
          </p:cNvSpPr>
          <p:nvPr/>
        </p:nvSpPr>
        <p:spPr bwMode="auto">
          <a:xfrm>
            <a:off x="4800600" y="1447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27" name="Line 192"/>
          <p:cNvSpPr>
            <a:spLocks noChangeShapeType="1"/>
          </p:cNvSpPr>
          <p:nvPr/>
        </p:nvSpPr>
        <p:spPr bwMode="auto">
          <a:xfrm>
            <a:off x="4495800" y="16764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28" name="Text Box 193"/>
          <p:cNvSpPr txBox="1">
            <a:spLocks noChangeArrowheads="1"/>
          </p:cNvSpPr>
          <p:nvPr/>
        </p:nvSpPr>
        <p:spPr bwMode="auto">
          <a:xfrm>
            <a:off x="4800600" y="12906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329" name="Text Box 194"/>
          <p:cNvSpPr txBox="1">
            <a:spLocks noChangeArrowheads="1"/>
          </p:cNvSpPr>
          <p:nvPr/>
        </p:nvSpPr>
        <p:spPr bwMode="auto">
          <a:xfrm>
            <a:off x="4495800" y="1671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330" name="Text Box 195"/>
          <p:cNvSpPr txBox="1">
            <a:spLocks noChangeArrowheads="1"/>
          </p:cNvSpPr>
          <p:nvPr/>
        </p:nvSpPr>
        <p:spPr bwMode="auto">
          <a:xfrm>
            <a:off x="4495800" y="19764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331" name="Text Box 196"/>
          <p:cNvSpPr txBox="1">
            <a:spLocks noChangeArrowheads="1"/>
          </p:cNvSpPr>
          <p:nvPr/>
        </p:nvSpPr>
        <p:spPr bwMode="auto">
          <a:xfrm>
            <a:off x="4495800" y="2281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332" name="Text Box 197"/>
          <p:cNvSpPr txBox="1">
            <a:spLocks noChangeArrowheads="1"/>
          </p:cNvSpPr>
          <p:nvPr/>
        </p:nvSpPr>
        <p:spPr bwMode="auto">
          <a:xfrm>
            <a:off x="4821238" y="16716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38333" name="Line 198"/>
          <p:cNvSpPr>
            <a:spLocks noChangeShapeType="1"/>
          </p:cNvSpPr>
          <p:nvPr/>
        </p:nvSpPr>
        <p:spPr bwMode="auto">
          <a:xfrm>
            <a:off x="2743200" y="32004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34" name="Line 199"/>
          <p:cNvSpPr>
            <a:spLocks noChangeShapeType="1"/>
          </p:cNvSpPr>
          <p:nvPr/>
        </p:nvSpPr>
        <p:spPr bwMode="auto">
          <a:xfrm>
            <a:off x="2438400" y="3429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35" name="Text Box 200"/>
          <p:cNvSpPr txBox="1">
            <a:spLocks noChangeArrowheads="1"/>
          </p:cNvSpPr>
          <p:nvPr/>
        </p:nvSpPr>
        <p:spPr bwMode="auto">
          <a:xfrm>
            <a:off x="2743200" y="30432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336" name="Text Box 201"/>
          <p:cNvSpPr txBox="1">
            <a:spLocks noChangeArrowheads="1"/>
          </p:cNvSpPr>
          <p:nvPr/>
        </p:nvSpPr>
        <p:spPr bwMode="auto">
          <a:xfrm>
            <a:off x="2438400" y="34242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337" name="Text Box 202"/>
          <p:cNvSpPr txBox="1">
            <a:spLocks noChangeArrowheads="1"/>
          </p:cNvSpPr>
          <p:nvPr/>
        </p:nvSpPr>
        <p:spPr bwMode="auto">
          <a:xfrm>
            <a:off x="2438400" y="3729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338" name="Text Box 203"/>
          <p:cNvSpPr txBox="1">
            <a:spLocks noChangeArrowheads="1"/>
          </p:cNvSpPr>
          <p:nvPr/>
        </p:nvSpPr>
        <p:spPr bwMode="auto">
          <a:xfrm>
            <a:off x="2438400" y="4033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339" name="Text Box 204"/>
          <p:cNvSpPr txBox="1">
            <a:spLocks noChangeArrowheads="1"/>
          </p:cNvSpPr>
          <p:nvPr/>
        </p:nvSpPr>
        <p:spPr bwMode="auto">
          <a:xfrm>
            <a:off x="30480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40" name="Text Box 205"/>
          <p:cNvSpPr txBox="1">
            <a:spLocks noChangeArrowheads="1"/>
          </p:cNvSpPr>
          <p:nvPr/>
        </p:nvSpPr>
        <p:spPr bwMode="auto">
          <a:xfrm>
            <a:off x="3352801" y="34242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41" name="Text Box 206"/>
          <p:cNvSpPr txBox="1">
            <a:spLocks noChangeArrowheads="1"/>
          </p:cNvSpPr>
          <p:nvPr/>
        </p:nvSpPr>
        <p:spPr bwMode="auto">
          <a:xfrm>
            <a:off x="27432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42" name="Text Box 207"/>
          <p:cNvSpPr txBox="1">
            <a:spLocks noChangeArrowheads="1"/>
          </p:cNvSpPr>
          <p:nvPr/>
        </p:nvSpPr>
        <p:spPr bwMode="auto">
          <a:xfrm>
            <a:off x="2971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43" name="Text Box 208"/>
          <p:cNvSpPr txBox="1">
            <a:spLocks noChangeArrowheads="1"/>
          </p:cNvSpPr>
          <p:nvPr/>
        </p:nvSpPr>
        <p:spPr bwMode="auto">
          <a:xfrm>
            <a:off x="3352801" y="4110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44" name="Text Box 209"/>
          <p:cNvSpPr txBox="1">
            <a:spLocks noChangeArrowheads="1"/>
          </p:cNvSpPr>
          <p:nvPr/>
        </p:nvSpPr>
        <p:spPr bwMode="auto">
          <a:xfrm>
            <a:off x="2865439" y="2933700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345" name="Line 210"/>
          <p:cNvSpPr>
            <a:spLocks noChangeShapeType="1"/>
          </p:cNvSpPr>
          <p:nvPr/>
        </p:nvSpPr>
        <p:spPr bwMode="auto">
          <a:xfrm>
            <a:off x="2743200" y="50292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46" name="Line 211"/>
          <p:cNvSpPr>
            <a:spLocks noChangeShapeType="1"/>
          </p:cNvSpPr>
          <p:nvPr/>
        </p:nvSpPr>
        <p:spPr bwMode="auto">
          <a:xfrm>
            <a:off x="2438400" y="5257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47" name="Text Box 212"/>
          <p:cNvSpPr txBox="1">
            <a:spLocks noChangeArrowheads="1"/>
          </p:cNvSpPr>
          <p:nvPr/>
        </p:nvSpPr>
        <p:spPr bwMode="auto">
          <a:xfrm>
            <a:off x="2743200" y="487203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   y   z</a:t>
            </a:r>
          </a:p>
        </p:txBody>
      </p:sp>
      <p:sp>
        <p:nvSpPr>
          <p:cNvPr id="138348" name="Text Box 213"/>
          <p:cNvSpPr txBox="1">
            <a:spLocks noChangeArrowheads="1"/>
          </p:cNvSpPr>
          <p:nvPr/>
        </p:nvSpPr>
        <p:spPr bwMode="auto">
          <a:xfrm>
            <a:off x="2438400" y="52530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x</a:t>
            </a:r>
          </a:p>
        </p:txBody>
      </p:sp>
      <p:sp>
        <p:nvSpPr>
          <p:cNvPr id="138349" name="Text Box 214"/>
          <p:cNvSpPr txBox="1">
            <a:spLocks noChangeArrowheads="1"/>
          </p:cNvSpPr>
          <p:nvPr/>
        </p:nvSpPr>
        <p:spPr bwMode="auto">
          <a:xfrm>
            <a:off x="2438400" y="55578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y</a:t>
            </a:r>
          </a:p>
        </p:txBody>
      </p:sp>
      <p:sp>
        <p:nvSpPr>
          <p:cNvPr id="138350" name="Text Box 215"/>
          <p:cNvSpPr txBox="1">
            <a:spLocks noChangeArrowheads="1"/>
          </p:cNvSpPr>
          <p:nvPr/>
        </p:nvSpPr>
        <p:spPr bwMode="auto">
          <a:xfrm>
            <a:off x="2438400" y="586263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z</a:t>
            </a:r>
          </a:p>
        </p:txBody>
      </p:sp>
      <p:sp>
        <p:nvSpPr>
          <p:cNvPr id="138351" name="Text Box 216"/>
          <p:cNvSpPr txBox="1">
            <a:spLocks noChangeArrowheads="1"/>
          </p:cNvSpPr>
          <p:nvPr/>
        </p:nvSpPr>
        <p:spPr bwMode="auto">
          <a:xfrm>
            <a:off x="2743200" y="5638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52" name="Text Box 217"/>
          <p:cNvSpPr txBox="1">
            <a:spLocks noChangeArrowheads="1"/>
          </p:cNvSpPr>
          <p:nvPr/>
        </p:nvSpPr>
        <p:spPr bwMode="auto">
          <a:xfrm>
            <a:off x="2971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53" name="Text Box 218"/>
          <p:cNvSpPr txBox="1">
            <a:spLocks noChangeArrowheads="1"/>
          </p:cNvSpPr>
          <p:nvPr/>
        </p:nvSpPr>
        <p:spPr bwMode="auto">
          <a:xfrm>
            <a:off x="3352801" y="5634038"/>
            <a:ext cx="347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</p:txBody>
      </p:sp>
      <p:sp>
        <p:nvSpPr>
          <p:cNvPr id="138354" name="Text Box 219"/>
          <p:cNvSpPr txBox="1">
            <a:spLocks noChangeArrowheads="1"/>
          </p:cNvSpPr>
          <p:nvPr/>
        </p:nvSpPr>
        <p:spPr bwMode="auto">
          <a:xfrm>
            <a:off x="27432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7</a:t>
            </a:r>
          </a:p>
        </p:txBody>
      </p:sp>
      <p:sp>
        <p:nvSpPr>
          <p:cNvPr id="138355" name="Text Box 220"/>
          <p:cNvSpPr txBox="1">
            <a:spLocks noChangeArrowheads="1"/>
          </p:cNvSpPr>
          <p:nvPr/>
        </p:nvSpPr>
        <p:spPr bwMode="auto">
          <a:xfrm>
            <a:off x="2971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1</a:t>
            </a:r>
          </a:p>
        </p:txBody>
      </p:sp>
      <p:sp>
        <p:nvSpPr>
          <p:cNvPr id="138356" name="Text Box 221"/>
          <p:cNvSpPr txBox="1">
            <a:spLocks noChangeArrowheads="1"/>
          </p:cNvSpPr>
          <p:nvPr/>
        </p:nvSpPr>
        <p:spPr bwMode="auto">
          <a:xfrm>
            <a:off x="3352800" y="59388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0</a:t>
            </a:r>
          </a:p>
        </p:txBody>
      </p:sp>
      <p:sp>
        <p:nvSpPr>
          <p:cNvPr id="138357" name="Text Box 222"/>
          <p:cNvSpPr txBox="1">
            <a:spLocks noChangeArrowheads="1"/>
          </p:cNvSpPr>
          <p:nvPr/>
        </p:nvSpPr>
        <p:spPr bwMode="auto">
          <a:xfrm>
            <a:off x="2887664" y="4740275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358" name="Text Box 223"/>
          <p:cNvSpPr txBox="1">
            <a:spLocks noChangeArrowheads="1"/>
          </p:cNvSpPr>
          <p:nvPr/>
        </p:nvSpPr>
        <p:spPr bwMode="auto">
          <a:xfrm>
            <a:off x="2743200" y="3467100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</a:t>
            </a:r>
          </a:p>
          <a:p>
            <a:r>
              <a:rPr lang="en-US" sz="1800">
                <a:solidFill>
                  <a:srgbClr val="000099"/>
                </a:solidFill>
              </a:rPr>
              <a:t>2   0   1</a:t>
            </a:r>
          </a:p>
        </p:txBody>
      </p:sp>
      <p:sp>
        <p:nvSpPr>
          <p:cNvPr id="138359" name="Text Box 224"/>
          <p:cNvSpPr txBox="1">
            <a:spLocks noChangeArrowheads="1"/>
          </p:cNvSpPr>
          <p:nvPr/>
        </p:nvSpPr>
        <p:spPr bwMode="auto">
          <a:xfrm>
            <a:off x="2743200" y="5257801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∞ ∞  ∞</a:t>
            </a:r>
          </a:p>
        </p:txBody>
      </p:sp>
      <p:sp>
        <p:nvSpPr>
          <p:cNvPr id="138360" name="Text Box 225"/>
          <p:cNvSpPr txBox="1">
            <a:spLocks noChangeArrowheads="1"/>
          </p:cNvSpPr>
          <p:nvPr/>
        </p:nvSpPr>
        <p:spPr bwMode="auto">
          <a:xfrm>
            <a:off x="4784725" y="2006601"/>
            <a:ext cx="94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2   0   1</a:t>
            </a:r>
          </a:p>
        </p:txBody>
      </p:sp>
      <p:sp>
        <p:nvSpPr>
          <p:cNvPr id="138361" name="Text Box 226"/>
          <p:cNvSpPr txBox="1">
            <a:spLocks noChangeArrowheads="1"/>
          </p:cNvSpPr>
          <p:nvPr/>
        </p:nvSpPr>
        <p:spPr bwMode="auto">
          <a:xfrm>
            <a:off x="4784725" y="2322513"/>
            <a:ext cx="946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7   1   0</a:t>
            </a:r>
          </a:p>
        </p:txBody>
      </p:sp>
      <p:sp>
        <p:nvSpPr>
          <p:cNvPr id="138362" name="Line 227"/>
          <p:cNvSpPr>
            <a:spLocks noChangeShapeType="1"/>
          </p:cNvSpPr>
          <p:nvPr/>
        </p:nvSpPr>
        <p:spPr bwMode="auto">
          <a:xfrm>
            <a:off x="3733800" y="1981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3" name="Line 228"/>
          <p:cNvSpPr>
            <a:spLocks noChangeShapeType="1"/>
          </p:cNvSpPr>
          <p:nvPr/>
        </p:nvSpPr>
        <p:spPr bwMode="auto">
          <a:xfrm>
            <a:off x="3657600" y="2057400"/>
            <a:ext cx="68580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4" name="Line 229"/>
          <p:cNvSpPr>
            <a:spLocks noChangeShapeType="1"/>
          </p:cNvSpPr>
          <p:nvPr/>
        </p:nvSpPr>
        <p:spPr bwMode="auto">
          <a:xfrm flipV="1">
            <a:off x="3657600" y="2514600"/>
            <a:ext cx="762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5" name="Line 230"/>
          <p:cNvSpPr>
            <a:spLocks noChangeShapeType="1"/>
          </p:cNvSpPr>
          <p:nvPr/>
        </p:nvSpPr>
        <p:spPr bwMode="auto">
          <a:xfrm>
            <a:off x="3657600" y="4114800"/>
            <a:ext cx="609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6" name="Line 231"/>
          <p:cNvSpPr>
            <a:spLocks noChangeShapeType="1"/>
          </p:cNvSpPr>
          <p:nvPr/>
        </p:nvSpPr>
        <p:spPr bwMode="auto">
          <a:xfrm flipV="1">
            <a:off x="3657600" y="2590800"/>
            <a:ext cx="83820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7" name="Line 232"/>
          <p:cNvSpPr>
            <a:spLocks noChangeShapeType="1"/>
          </p:cNvSpPr>
          <p:nvPr/>
        </p:nvSpPr>
        <p:spPr bwMode="auto">
          <a:xfrm flipV="1">
            <a:off x="3733800" y="4343400"/>
            <a:ext cx="7620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8" name="Line 233"/>
          <p:cNvSpPr>
            <a:spLocks noChangeShapeType="1"/>
          </p:cNvSpPr>
          <p:nvPr/>
        </p:nvSpPr>
        <p:spPr bwMode="auto">
          <a:xfrm>
            <a:off x="2133600" y="6345238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69" name="Text Box 234"/>
          <p:cNvSpPr txBox="1">
            <a:spLocks noChangeArrowheads="1"/>
          </p:cNvSpPr>
          <p:nvPr/>
        </p:nvSpPr>
        <p:spPr bwMode="auto">
          <a:xfrm>
            <a:off x="7593013" y="6137276"/>
            <a:ext cx="615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time</a:t>
            </a:r>
          </a:p>
        </p:txBody>
      </p:sp>
      <p:grpSp>
        <p:nvGrpSpPr>
          <p:cNvPr id="138370" name="Group 235"/>
          <p:cNvGrpSpPr>
            <a:grpSpLocks/>
          </p:cNvGrpSpPr>
          <p:nvPr/>
        </p:nvGrpSpPr>
        <p:grpSpPr bwMode="auto">
          <a:xfrm>
            <a:off x="8156575" y="2911475"/>
            <a:ext cx="2184400" cy="1212850"/>
            <a:chOff x="2352" y="0"/>
            <a:chExt cx="1376" cy="764"/>
          </a:xfrm>
        </p:grpSpPr>
        <p:sp>
          <p:nvSpPr>
            <p:cNvPr id="138386" name="Freeform 236"/>
            <p:cNvSpPr>
              <a:spLocks/>
            </p:cNvSpPr>
            <p:nvPr/>
          </p:nvSpPr>
          <p:spPr bwMode="auto">
            <a:xfrm>
              <a:off x="2352" y="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</a:endParaRPr>
            </a:p>
          </p:txBody>
        </p:sp>
        <p:grpSp>
          <p:nvGrpSpPr>
            <p:cNvPr id="138387" name="Group 237"/>
            <p:cNvGrpSpPr>
              <a:grpSpLocks/>
            </p:cNvGrpSpPr>
            <p:nvPr/>
          </p:nvGrpSpPr>
          <p:grpSpPr bwMode="auto">
            <a:xfrm>
              <a:off x="2448" y="46"/>
              <a:ext cx="1161" cy="700"/>
              <a:chOff x="-17" y="1258"/>
              <a:chExt cx="1161" cy="700"/>
            </a:xfrm>
          </p:grpSpPr>
          <p:sp>
            <p:nvSpPr>
              <p:cNvPr id="138388" name="Freeform 238"/>
              <p:cNvSpPr>
                <a:spLocks/>
              </p:cNvSpPr>
              <p:nvPr/>
            </p:nvSpPr>
            <p:spPr bwMode="auto">
              <a:xfrm>
                <a:off x="246" y="1476"/>
                <a:ext cx="222" cy="180"/>
              </a:xfrm>
              <a:custGeom>
                <a:avLst/>
                <a:gdLst>
                  <a:gd name="T0" fmla="*/ 0 w 222"/>
                  <a:gd name="T1" fmla="*/ 180 h 180"/>
                  <a:gd name="T2" fmla="*/ 222 w 222"/>
                  <a:gd name="T3" fmla="*/ 0 h 180"/>
                  <a:gd name="T4" fmla="*/ 0 60000 65536"/>
                  <a:gd name="T5" fmla="*/ 0 60000 65536"/>
                  <a:gd name="T6" fmla="*/ 0 w 222"/>
                  <a:gd name="T7" fmla="*/ 0 h 180"/>
                  <a:gd name="T8" fmla="*/ 222 w 222"/>
                  <a:gd name="T9" fmla="*/ 180 h 1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22" h="180">
                    <a:moveTo>
                      <a:pt x="0" y="180"/>
                    </a:moveTo>
                    <a:lnTo>
                      <a:pt x="222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89" name="Oval 239"/>
              <p:cNvSpPr>
                <a:spLocks noChangeArrowheads="1"/>
              </p:cNvSpPr>
              <p:nvPr/>
            </p:nvSpPr>
            <p:spPr bwMode="auto">
              <a:xfrm>
                <a:off x="-14" y="171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0" name="Line 240"/>
              <p:cNvSpPr>
                <a:spLocks noChangeShapeType="1"/>
              </p:cNvSpPr>
              <p:nvPr/>
            </p:nvSpPr>
            <p:spPr bwMode="auto">
              <a:xfrm>
                <a:off x="-14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1" name="Line 241"/>
              <p:cNvSpPr>
                <a:spLocks noChangeShapeType="1"/>
              </p:cNvSpPr>
              <p:nvPr/>
            </p:nvSpPr>
            <p:spPr bwMode="auto">
              <a:xfrm>
                <a:off x="299" y="1705"/>
                <a:ext cx="1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2" name="Rectangle 242"/>
              <p:cNvSpPr>
                <a:spLocks noChangeArrowheads="1"/>
              </p:cNvSpPr>
              <p:nvPr/>
            </p:nvSpPr>
            <p:spPr bwMode="auto">
              <a:xfrm>
                <a:off x="-14" y="170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3" name="Oval 243"/>
              <p:cNvSpPr>
                <a:spLocks noChangeArrowheads="1"/>
              </p:cNvSpPr>
              <p:nvPr/>
            </p:nvSpPr>
            <p:spPr bwMode="auto">
              <a:xfrm>
                <a:off x="-17" y="164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4" name="Freeform 244"/>
              <p:cNvSpPr>
                <a:spLocks/>
              </p:cNvSpPr>
              <p:nvPr/>
            </p:nvSpPr>
            <p:spPr bwMode="auto">
              <a:xfrm>
                <a:off x="651" y="1476"/>
                <a:ext cx="216" cy="189"/>
              </a:xfrm>
              <a:custGeom>
                <a:avLst/>
                <a:gdLst>
                  <a:gd name="T0" fmla="*/ 0 w 216"/>
                  <a:gd name="T1" fmla="*/ 0 h 189"/>
                  <a:gd name="T2" fmla="*/ 216 w 216"/>
                  <a:gd name="T3" fmla="*/ 189 h 189"/>
                  <a:gd name="T4" fmla="*/ 0 60000 65536"/>
                  <a:gd name="T5" fmla="*/ 0 60000 65536"/>
                  <a:gd name="T6" fmla="*/ 0 w 216"/>
                  <a:gd name="T7" fmla="*/ 0 h 189"/>
                  <a:gd name="T8" fmla="*/ 216 w 216"/>
                  <a:gd name="T9" fmla="*/ 189 h 18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6" h="189">
                    <a:moveTo>
                      <a:pt x="0" y="0"/>
                    </a:moveTo>
                    <a:lnTo>
                      <a:pt x="216" y="189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5" name="Freeform 245"/>
              <p:cNvSpPr>
                <a:spLocks/>
              </p:cNvSpPr>
              <p:nvPr/>
            </p:nvSpPr>
            <p:spPr bwMode="auto">
              <a:xfrm>
                <a:off x="303" y="1740"/>
                <a:ext cx="540" cy="3"/>
              </a:xfrm>
              <a:custGeom>
                <a:avLst/>
                <a:gdLst>
                  <a:gd name="T0" fmla="*/ 540 w 540"/>
                  <a:gd name="T1" fmla="*/ 3 h 3"/>
                  <a:gd name="T2" fmla="*/ 0 w 540"/>
                  <a:gd name="T3" fmla="*/ 0 h 3"/>
                  <a:gd name="T4" fmla="*/ 0 60000 65536"/>
                  <a:gd name="T5" fmla="*/ 0 60000 65536"/>
                  <a:gd name="T6" fmla="*/ 0 w 540"/>
                  <a:gd name="T7" fmla="*/ 0 h 3"/>
                  <a:gd name="T8" fmla="*/ 540 w 540"/>
                  <a:gd name="T9" fmla="*/ 3 h 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40" h="3">
                    <a:moveTo>
                      <a:pt x="540" y="3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138396" name="Group 246"/>
              <p:cNvGrpSpPr>
                <a:grpSpLocks/>
              </p:cNvGrpSpPr>
              <p:nvPr/>
            </p:nvGrpSpPr>
            <p:grpSpPr bwMode="auto">
              <a:xfrm>
                <a:off x="39" y="1594"/>
                <a:ext cx="196" cy="250"/>
                <a:chOff x="2959" y="2425"/>
                <a:chExt cx="197" cy="250"/>
              </a:xfrm>
            </p:grpSpPr>
            <p:sp>
              <p:nvSpPr>
                <p:cNvPr id="138418" name="Rectangle 24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19" name="Text Box 248"/>
                <p:cNvSpPr txBox="1">
                  <a:spLocks noChangeArrowheads="1"/>
                </p:cNvSpPr>
                <p:nvPr/>
              </p:nvSpPr>
              <p:spPr bwMode="auto">
                <a:xfrm>
                  <a:off x="2959" y="2425"/>
                  <a:ext cx="197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accent4"/>
                      </a:solidFill>
                    </a:rPr>
                    <a:t>x</a:t>
                  </a:r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</p:grpSp>
          <p:grpSp>
            <p:nvGrpSpPr>
              <p:cNvPr id="138397" name="Group 249"/>
              <p:cNvGrpSpPr>
                <a:grpSpLocks/>
              </p:cNvGrpSpPr>
              <p:nvPr/>
            </p:nvGrpSpPr>
            <p:grpSpPr bwMode="auto">
              <a:xfrm>
                <a:off x="828" y="1576"/>
                <a:ext cx="316" cy="288"/>
                <a:chOff x="1740" y="2272"/>
                <a:chExt cx="316" cy="288"/>
              </a:xfrm>
            </p:grpSpPr>
            <p:sp>
              <p:nvSpPr>
                <p:cNvPr id="138410" name="Oval 250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11" name="Line 251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12" name="Line 252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13" name="Rectangle 253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14" name="Oval 254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grpSp>
              <p:nvGrpSpPr>
                <p:cNvPr id="138415" name="Group 255"/>
                <p:cNvGrpSpPr>
                  <a:grpSpLocks/>
                </p:cNvGrpSpPr>
                <p:nvPr/>
              </p:nvGrpSpPr>
              <p:grpSpPr bwMode="auto">
                <a:xfrm>
                  <a:off x="1795" y="2272"/>
                  <a:ext cx="212" cy="288"/>
                  <a:chOff x="2951" y="2395"/>
                  <a:chExt cx="213" cy="288"/>
                </a:xfrm>
              </p:grpSpPr>
              <p:sp>
                <p:nvSpPr>
                  <p:cNvPr id="138416" name="Rectangle 256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38417" name="Text Box 2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1" y="2395"/>
                    <a:ext cx="213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>
                        <a:solidFill>
                          <a:schemeClr val="accent4"/>
                        </a:solidFill>
                      </a:rPr>
                      <a:t>z</a:t>
                    </a:r>
                  </a:p>
                </p:txBody>
              </p:sp>
            </p:grpSp>
          </p:grpSp>
          <p:sp>
            <p:nvSpPr>
              <p:cNvPr id="138398" name="Text Box 258"/>
              <p:cNvSpPr txBox="1">
                <a:spLocks noChangeArrowheads="1"/>
              </p:cNvSpPr>
              <p:nvPr/>
            </p:nvSpPr>
            <p:spPr bwMode="auto">
              <a:xfrm>
                <a:off x="724" y="13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1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399" name="Text Box 259"/>
              <p:cNvSpPr txBox="1">
                <a:spLocks noChangeArrowheads="1"/>
              </p:cNvSpPr>
              <p:nvPr/>
            </p:nvSpPr>
            <p:spPr bwMode="auto">
              <a:xfrm>
                <a:off x="196" y="1394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2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38400" name="Text Box 260"/>
              <p:cNvSpPr txBox="1">
                <a:spLocks noChangeArrowheads="1"/>
              </p:cNvSpPr>
              <p:nvPr/>
            </p:nvSpPr>
            <p:spPr bwMode="auto">
              <a:xfrm>
                <a:off x="481" y="172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800">
                    <a:solidFill>
                      <a:schemeClr val="accent4"/>
                    </a:solidFill>
                  </a:rPr>
                  <a:t>7</a:t>
                </a:r>
                <a:endParaRPr lang="en-US">
                  <a:solidFill>
                    <a:schemeClr val="accent4"/>
                  </a:solidFill>
                </a:endParaRPr>
              </a:p>
            </p:txBody>
          </p:sp>
          <p:grpSp>
            <p:nvGrpSpPr>
              <p:cNvPr id="138401" name="Group 261"/>
              <p:cNvGrpSpPr>
                <a:grpSpLocks/>
              </p:cNvGrpSpPr>
              <p:nvPr/>
            </p:nvGrpSpPr>
            <p:grpSpPr bwMode="auto">
              <a:xfrm>
                <a:off x="408" y="1258"/>
                <a:ext cx="316" cy="250"/>
                <a:chOff x="1740" y="2278"/>
                <a:chExt cx="316" cy="250"/>
              </a:xfrm>
            </p:grpSpPr>
            <p:sp>
              <p:nvSpPr>
                <p:cNvPr id="138402" name="Oval 262"/>
                <p:cNvSpPr>
                  <a:spLocks noChangeArrowheads="1"/>
                </p:cNvSpPr>
                <p:nvPr/>
              </p:nvSpPr>
              <p:spPr bwMode="auto">
                <a:xfrm>
                  <a:off x="1743" y="2420"/>
                  <a:ext cx="313" cy="81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03" name="Line 263"/>
                <p:cNvSpPr>
                  <a:spLocks noChangeShapeType="1"/>
                </p:cNvSpPr>
                <p:nvPr/>
              </p:nvSpPr>
              <p:spPr bwMode="auto">
                <a:xfrm>
                  <a:off x="1743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04" name="Line 264"/>
                <p:cNvSpPr>
                  <a:spLocks noChangeShapeType="1"/>
                </p:cNvSpPr>
                <p:nvPr/>
              </p:nvSpPr>
              <p:spPr bwMode="auto">
                <a:xfrm>
                  <a:off x="2056" y="2413"/>
                  <a:ext cx="0" cy="5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05" name="Rectangle 265"/>
                <p:cNvSpPr>
                  <a:spLocks noChangeArrowheads="1"/>
                </p:cNvSpPr>
                <p:nvPr/>
              </p:nvSpPr>
              <p:spPr bwMode="auto">
                <a:xfrm>
                  <a:off x="1743" y="2413"/>
                  <a:ext cx="310" cy="49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US" sz="240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138406" name="Oval 266"/>
                <p:cNvSpPr>
                  <a:spLocks noChangeArrowheads="1"/>
                </p:cNvSpPr>
                <p:nvPr/>
              </p:nvSpPr>
              <p:spPr bwMode="auto">
                <a:xfrm>
                  <a:off x="1740" y="2354"/>
                  <a:ext cx="313" cy="95"/>
                </a:xfrm>
                <a:prstGeom prst="ellipse">
                  <a:avLst/>
                </a:prstGeom>
                <a:solidFill>
                  <a:schemeClr val="hlink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</a:endParaRPr>
                </a:p>
              </p:txBody>
            </p:sp>
            <p:grpSp>
              <p:nvGrpSpPr>
                <p:cNvPr id="138407" name="Group 267"/>
                <p:cNvGrpSpPr>
                  <a:grpSpLocks/>
                </p:cNvGrpSpPr>
                <p:nvPr/>
              </p:nvGrpSpPr>
              <p:grpSpPr bwMode="auto">
                <a:xfrm>
                  <a:off x="1803" y="2278"/>
                  <a:ext cx="196" cy="250"/>
                  <a:chOff x="2958" y="2401"/>
                  <a:chExt cx="198" cy="250"/>
                </a:xfrm>
              </p:grpSpPr>
              <p:sp>
                <p:nvSpPr>
                  <p:cNvPr id="138408" name="Rectangle 268"/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2" cy="132"/>
                  </a:xfrm>
                  <a:prstGeom prst="rect">
                    <a:avLst/>
                  </a:prstGeom>
                  <a:solidFill>
                    <a:schemeClr val="hlink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  <p:sp>
                <p:nvSpPr>
                  <p:cNvPr id="138409" name="Text Box 2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58" y="2401"/>
                    <a:ext cx="198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algn="ctr"/>
                    <a:r>
                      <a:rPr lang="en-US" sz="2000">
                        <a:solidFill>
                          <a:schemeClr val="accent4"/>
                        </a:solidFill>
                      </a:rPr>
                      <a:t>y</a:t>
                    </a:r>
                    <a:endParaRPr lang="en-US">
                      <a:solidFill>
                        <a:schemeClr val="accent4"/>
                      </a:solidFill>
                    </a:endParaRPr>
                  </a:p>
                </p:txBody>
              </p:sp>
            </p:grpSp>
          </p:grpSp>
        </p:grpSp>
      </p:grpSp>
      <p:sp>
        <p:nvSpPr>
          <p:cNvPr id="138371" name="Text Box 270"/>
          <p:cNvSpPr txBox="1">
            <a:spLocks noChangeArrowheads="1"/>
          </p:cNvSpPr>
          <p:nvPr/>
        </p:nvSpPr>
        <p:spPr bwMode="auto">
          <a:xfrm>
            <a:off x="1787525" y="110490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x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8372" name="Oval 271"/>
          <p:cNvSpPr>
            <a:spLocks noChangeArrowheads="1"/>
          </p:cNvSpPr>
          <p:nvPr/>
        </p:nvSpPr>
        <p:spPr bwMode="auto">
          <a:xfrm>
            <a:off x="2743200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73" name="Oval 272"/>
          <p:cNvSpPr>
            <a:spLocks noChangeArrowheads="1"/>
          </p:cNvSpPr>
          <p:nvPr/>
        </p:nvSpPr>
        <p:spPr bwMode="auto">
          <a:xfrm>
            <a:off x="2743200" y="37338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74" name="Oval 273"/>
          <p:cNvSpPr>
            <a:spLocks noChangeArrowheads="1"/>
          </p:cNvSpPr>
          <p:nvPr/>
        </p:nvSpPr>
        <p:spPr bwMode="auto">
          <a:xfrm>
            <a:off x="2743200" y="59436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75" name="Oval 274"/>
          <p:cNvSpPr>
            <a:spLocks noChangeArrowheads="1"/>
          </p:cNvSpPr>
          <p:nvPr/>
        </p:nvSpPr>
        <p:spPr bwMode="auto">
          <a:xfrm>
            <a:off x="4821238" y="1676400"/>
            <a:ext cx="10668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76" name="Rectangle 275"/>
          <p:cNvSpPr>
            <a:spLocks noChangeArrowheads="1"/>
          </p:cNvSpPr>
          <p:nvPr/>
        </p:nvSpPr>
        <p:spPr bwMode="auto">
          <a:xfrm>
            <a:off x="3114675" y="187325"/>
            <a:ext cx="4318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fr-FR">
                <a:solidFill>
                  <a:srgbClr val="000099"/>
                </a:solidFill>
                <a:cs typeface="Times New Roman" charset="0"/>
              </a:rPr>
              <a:t>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x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 = min{c(x,y) + 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y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(y), c(x,z) + D</a:t>
            </a:r>
            <a:r>
              <a:rPr lang="fr-FR" baseline="-25000">
                <a:solidFill>
                  <a:srgbClr val="000099"/>
                </a:solidFill>
                <a:cs typeface="Times New Roman" charset="0"/>
              </a:rPr>
              <a:t>z</a:t>
            </a:r>
            <a:r>
              <a:rPr lang="fr-FR">
                <a:solidFill>
                  <a:srgbClr val="000099"/>
                </a:solidFill>
                <a:cs typeface="Times New Roman" charset="0"/>
              </a:rPr>
              <a:t>(y)} </a:t>
            </a:r>
            <a:br>
              <a:rPr lang="fr-FR">
                <a:solidFill>
                  <a:srgbClr val="000099"/>
                </a:solidFill>
                <a:cs typeface="Times New Roman" charset="0"/>
              </a:rPr>
            </a:br>
            <a:r>
              <a:rPr lang="fr-FR">
                <a:solidFill>
                  <a:srgbClr val="000099"/>
                </a:solidFill>
                <a:cs typeface="Times New Roman" charset="0"/>
              </a:rPr>
              <a:t>             = min{2+0 , 7+1} = 2</a:t>
            </a:r>
          </a:p>
        </p:txBody>
      </p:sp>
      <p:sp>
        <p:nvSpPr>
          <p:cNvPr id="138377" name="Line 276"/>
          <p:cNvSpPr>
            <a:spLocks noChangeShapeType="1"/>
          </p:cNvSpPr>
          <p:nvPr/>
        </p:nvSpPr>
        <p:spPr bwMode="auto">
          <a:xfrm flipH="1">
            <a:off x="5284789" y="809625"/>
            <a:ext cx="809625" cy="96678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78" name="Rectangle 277"/>
          <p:cNvSpPr>
            <a:spLocks noChangeArrowheads="1"/>
          </p:cNvSpPr>
          <p:nvPr/>
        </p:nvSpPr>
        <p:spPr bwMode="auto">
          <a:xfrm>
            <a:off x="7908925" y="28576"/>
            <a:ext cx="266700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fr-FR" i="1">
                <a:solidFill>
                  <a:srgbClr val="000099"/>
                </a:solidFill>
              </a:rPr>
              <a:t>D</a:t>
            </a:r>
            <a:r>
              <a:rPr lang="fr-FR" i="1" baseline="-25000">
                <a:solidFill>
                  <a:srgbClr val="000099"/>
                </a:solidFill>
              </a:rPr>
              <a:t>x</a:t>
            </a:r>
            <a:r>
              <a:rPr lang="fr-FR" i="1">
                <a:solidFill>
                  <a:srgbClr val="000099"/>
                </a:solidFill>
              </a:rPr>
              <a:t>(z) = </a:t>
            </a:r>
            <a:r>
              <a:rPr lang="fr-FR">
                <a:solidFill>
                  <a:srgbClr val="000099"/>
                </a:solidFill>
              </a:rPr>
              <a:t>min{</a:t>
            </a:r>
            <a:r>
              <a:rPr lang="fr-FR" i="1">
                <a:solidFill>
                  <a:srgbClr val="000099"/>
                </a:solidFill>
              </a:rPr>
              <a:t>c(x,y) + </a:t>
            </a:r>
            <a:br>
              <a:rPr lang="fr-FR" i="1">
                <a:solidFill>
                  <a:srgbClr val="000099"/>
                </a:solidFill>
              </a:rPr>
            </a:br>
            <a:r>
              <a:rPr lang="fr-FR" i="1">
                <a:solidFill>
                  <a:srgbClr val="000099"/>
                </a:solidFill>
              </a:rPr>
              <a:t>      D</a:t>
            </a:r>
            <a:r>
              <a:rPr lang="fr-FR" i="1" baseline="-25000">
                <a:solidFill>
                  <a:srgbClr val="000099"/>
                </a:solidFill>
              </a:rPr>
              <a:t>y</a:t>
            </a:r>
            <a:r>
              <a:rPr lang="fr-FR" i="1">
                <a:solidFill>
                  <a:srgbClr val="000099"/>
                </a:solidFill>
              </a:rPr>
              <a:t>(z), c(x,z) + D</a:t>
            </a:r>
            <a:r>
              <a:rPr lang="fr-FR" i="1" baseline="-25000">
                <a:solidFill>
                  <a:srgbClr val="000099"/>
                </a:solidFill>
              </a:rPr>
              <a:t>z</a:t>
            </a:r>
            <a:r>
              <a:rPr lang="fr-FR" i="1">
                <a:solidFill>
                  <a:srgbClr val="000099"/>
                </a:solidFill>
              </a:rPr>
              <a:t>(z)</a:t>
            </a:r>
            <a:r>
              <a:rPr lang="fr-FR">
                <a:solidFill>
                  <a:srgbClr val="000099"/>
                </a:solidFill>
              </a:rPr>
              <a:t>} </a:t>
            </a:r>
          </a:p>
          <a:p>
            <a:pPr algn="just">
              <a:lnSpc>
                <a:spcPct val="120000"/>
              </a:lnSpc>
            </a:pPr>
            <a:r>
              <a:rPr lang="fr-FR">
                <a:solidFill>
                  <a:srgbClr val="000099"/>
                </a:solidFill>
              </a:rPr>
              <a:t>= min{2+1 , 7+0} = 3</a:t>
            </a:r>
          </a:p>
        </p:txBody>
      </p:sp>
      <p:sp>
        <p:nvSpPr>
          <p:cNvPr id="138379" name="Line 278"/>
          <p:cNvSpPr>
            <a:spLocks noChangeShapeType="1"/>
          </p:cNvSpPr>
          <p:nvPr/>
        </p:nvSpPr>
        <p:spPr bwMode="auto">
          <a:xfrm flipH="1">
            <a:off x="5703889" y="482600"/>
            <a:ext cx="2586037" cy="13335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000099"/>
              </a:solidFill>
            </a:endParaRPr>
          </a:p>
        </p:txBody>
      </p:sp>
      <p:sp>
        <p:nvSpPr>
          <p:cNvPr id="138380" name="Text Box 279"/>
          <p:cNvSpPr txBox="1">
            <a:spLocks noChangeArrowheads="1"/>
          </p:cNvSpPr>
          <p:nvPr/>
        </p:nvSpPr>
        <p:spPr bwMode="auto">
          <a:xfrm>
            <a:off x="5446713" y="16748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138381" name="Text Box 280"/>
          <p:cNvSpPr txBox="1">
            <a:spLocks noChangeArrowheads="1"/>
          </p:cNvSpPr>
          <p:nvPr/>
        </p:nvSpPr>
        <p:spPr bwMode="auto">
          <a:xfrm>
            <a:off x="5103813" y="1679576"/>
            <a:ext cx="342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99"/>
                </a:solidFill>
              </a:rPr>
              <a:t>2 </a:t>
            </a:r>
          </a:p>
        </p:txBody>
      </p:sp>
      <p:sp>
        <p:nvSpPr>
          <p:cNvPr id="138382" name="Text Box 281"/>
          <p:cNvSpPr txBox="1">
            <a:spLocks noChangeArrowheads="1"/>
          </p:cNvSpPr>
          <p:nvPr/>
        </p:nvSpPr>
        <p:spPr bwMode="auto">
          <a:xfrm>
            <a:off x="1816100" y="2851150"/>
            <a:ext cx="9207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y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8383" name="Text Box 282"/>
          <p:cNvSpPr txBox="1">
            <a:spLocks noChangeArrowheads="1"/>
          </p:cNvSpPr>
          <p:nvPr/>
        </p:nvSpPr>
        <p:spPr bwMode="auto">
          <a:xfrm>
            <a:off x="1835150" y="4699000"/>
            <a:ext cx="9080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node z</a:t>
            </a:r>
          </a:p>
          <a:p>
            <a:pPr algn="r" eaLnBrk="1" hangingPunct="1">
              <a:lnSpc>
                <a:spcPct val="85000"/>
              </a:lnSpc>
            </a:pPr>
            <a:r>
              <a:rPr lang="en-US" sz="1800" b="1" dirty="0">
                <a:solidFill>
                  <a:srgbClr val="FF0000"/>
                </a:solidFill>
              </a:rPr>
              <a:t>table</a:t>
            </a:r>
          </a:p>
        </p:txBody>
      </p:sp>
      <p:sp>
        <p:nvSpPr>
          <p:cNvPr id="138384" name="Text Box 283"/>
          <p:cNvSpPr txBox="1">
            <a:spLocks noChangeArrowheads="1"/>
          </p:cNvSpPr>
          <p:nvPr/>
        </p:nvSpPr>
        <p:spPr bwMode="auto">
          <a:xfrm>
            <a:off x="4937125" y="1143000"/>
            <a:ext cx="706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cost to</a:t>
            </a:r>
          </a:p>
        </p:txBody>
      </p:sp>
      <p:sp>
        <p:nvSpPr>
          <p:cNvPr id="138385" name="Text Box 284"/>
          <p:cNvSpPr txBox="1">
            <a:spLocks noChangeArrowheads="1"/>
          </p:cNvSpPr>
          <p:nvPr/>
        </p:nvSpPr>
        <p:spPr bwMode="auto">
          <a:xfrm rot="-5400000">
            <a:off x="2085182" y="2067719"/>
            <a:ext cx="5381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i="1">
                <a:solidFill>
                  <a:srgbClr val="000099"/>
                </a:solidFill>
              </a:rPr>
              <a:t>from</a:t>
            </a:r>
          </a:p>
        </p:txBody>
      </p:sp>
      <p:sp>
        <p:nvSpPr>
          <p:cNvPr id="183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8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7" name="Picture 15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931068"/>
            <a:ext cx="7405686" cy="134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Distance vector: link cost changes</a:t>
            </a:r>
            <a:endParaRPr lang="en-US"/>
          </a:p>
        </p:txBody>
      </p:sp>
      <p:sp>
        <p:nvSpPr>
          <p:cNvPr id="139269" name="Rectangle 3"/>
          <p:cNvSpPr>
            <a:spLocks noChangeArrowheads="1"/>
          </p:cNvSpPr>
          <p:nvPr/>
        </p:nvSpPr>
        <p:spPr bwMode="auto">
          <a:xfrm>
            <a:off x="2076451" y="1400176"/>
            <a:ext cx="537929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updates routing info, recalculates </a:t>
            </a:r>
            <a:b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</a:b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distance vector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if DV changes, notify neighbors</a:t>
            </a:r>
            <a:r>
              <a:rPr lang="en-US" sz="2200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39270" name="Text Box 4"/>
          <p:cNvSpPr txBox="1">
            <a:spLocks noChangeArrowheads="1"/>
          </p:cNvSpPr>
          <p:nvPr/>
        </p:nvSpPr>
        <p:spPr bwMode="auto">
          <a:xfrm>
            <a:off x="1838325" y="3694114"/>
            <a:ext cx="1184940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ja-JP" dirty="0" smtClean="0">
                <a:solidFill>
                  <a:srgbClr val="CC0000"/>
                </a:solidFill>
                <a:latin typeface="Comic Sans MS" panose="030F0702030302020204" pitchFamily="66" charset="0"/>
              </a:rPr>
              <a:t>"good</a:t>
            </a:r>
            <a:endParaRPr lang="en-US" altLang="ja-JP" dirty="0">
              <a:solidFill>
                <a:srgbClr val="CC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news 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</a:rPr>
              <a:t>travels</a:t>
            </a:r>
          </a:p>
          <a:p>
            <a:pPr>
              <a:lnSpc>
                <a:spcPct val="80000"/>
              </a:lnSpc>
            </a:pPr>
            <a:r>
              <a:rPr lang="en-US" dirty="0" smtClean="0">
                <a:solidFill>
                  <a:srgbClr val="CC0000"/>
                </a:solidFill>
                <a:latin typeface="Comic Sans MS" panose="030F0702030302020204" pitchFamily="66" charset="0"/>
              </a:rPr>
              <a:t>fast</a:t>
            </a:r>
            <a:r>
              <a:rPr lang="en-US" altLang="ja-JP" dirty="0" smtClean="0">
                <a:solidFill>
                  <a:srgbClr val="CC0000"/>
                </a:solidFill>
                <a:latin typeface="Comic Sans MS" panose="030F0702030302020204" pitchFamily="66" charset="0"/>
              </a:rPr>
              <a:t>"</a:t>
            </a:r>
            <a:endParaRPr lang="en-US" sz="1600" dirty="0">
              <a:solidFill>
                <a:srgbClr val="CC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39271" name="Group 5"/>
          <p:cNvGrpSpPr>
            <a:grpSpLocks/>
          </p:cNvGrpSpPr>
          <p:nvPr/>
        </p:nvGrpSpPr>
        <p:grpSpPr bwMode="auto">
          <a:xfrm>
            <a:off x="7362825" y="1609725"/>
            <a:ext cx="2184400" cy="1314450"/>
            <a:chOff x="3625" y="1076"/>
            <a:chExt cx="1376" cy="828"/>
          </a:xfrm>
        </p:grpSpPr>
        <p:sp>
          <p:nvSpPr>
            <p:cNvPr id="139275" name="Freeform 6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76" name="Freeform 7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77" name="Oval 8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78" name="Line 9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79" name="Line 10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0" name="Rectangle 11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1" name="Oval 12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2" name="Freeform 13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3" name="Freeform 14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39284" name="Group 15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39308" name="Rectangle 1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309" name="Text Box 17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chemeClr val="accent4"/>
                    </a:solidFill>
                    <a:latin typeface="Comic Sans MS" panose="030F0702030302020204" pitchFamily="66" charset="0"/>
                  </a:rPr>
                  <a:t>x</a:t>
                </a:r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39285" name="Group 18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39300" name="Oval 19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301" name="Line 20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302" name="Line 21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303" name="Rectangle 22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304" name="Oval 23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39305" name="Group 24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39306" name="Rectangle 25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3930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chemeClr val="accent4"/>
                      </a:solidFill>
                      <a:latin typeface="Comic Sans MS" panose="030F0702030302020204" pitchFamily="66" charset="0"/>
                    </a:rPr>
                    <a:t>z</a:t>
                  </a:r>
                  <a:endParaRPr lang="en-US">
                    <a:solidFill>
                      <a:schemeClr val="accent4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39286" name="Text Box 27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4"/>
                  </a:solidFill>
                  <a:latin typeface="Comic Sans MS" panose="030F0702030302020204" pitchFamily="66" charset="0"/>
                </a:rPr>
                <a:t>1</a:t>
              </a:r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7" name="Text Box 28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4"/>
                  </a:solidFill>
                  <a:latin typeface="Comic Sans MS" panose="030F0702030302020204" pitchFamily="66" charset="0"/>
                </a:rPr>
                <a:t>4</a:t>
              </a:r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88" name="Text Box 29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chemeClr val="accent4"/>
                  </a:solidFill>
                  <a:latin typeface="Comic Sans MS" panose="030F0702030302020204" pitchFamily="66" charset="0"/>
                </a:rPr>
                <a:t>50</a:t>
              </a:r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39289" name="Group 30"/>
            <p:cNvGrpSpPr>
              <a:grpSpLocks/>
            </p:cNvGrpSpPr>
            <p:nvPr/>
          </p:nvGrpSpPr>
          <p:grpSpPr bwMode="auto">
            <a:xfrm>
              <a:off x="4146" y="1178"/>
              <a:ext cx="316" cy="250"/>
              <a:chOff x="1740" y="2270"/>
              <a:chExt cx="316" cy="250"/>
            </a:xfrm>
          </p:grpSpPr>
          <p:sp>
            <p:nvSpPr>
              <p:cNvPr id="139292" name="Oval 31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293" name="Line 32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294" name="Line 33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295" name="Rectangle 34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9296" name="Oval 35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chemeClr val="accent4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39297" name="Group 36"/>
              <p:cNvGrpSpPr>
                <a:grpSpLocks/>
              </p:cNvGrpSpPr>
              <p:nvPr/>
            </p:nvGrpSpPr>
            <p:grpSpPr bwMode="auto">
              <a:xfrm>
                <a:off x="1802" y="2270"/>
                <a:ext cx="199" cy="250"/>
                <a:chOff x="2957" y="2393"/>
                <a:chExt cx="202" cy="250"/>
              </a:xfrm>
            </p:grpSpPr>
            <p:sp>
              <p:nvSpPr>
                <p:cNvPr id="139298" name="Rectangle 37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chemeClr val="accent4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39299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957" y="2393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 dirty="0">
                      <a:solidFill>
                        <a:schemeClr val="accent4"/>
                      </a:solidFill>
                      <a:latin typeface="Comic Sans MS" panose="030F0702030302020204" pitchFamily="66" charset="0"/>
                    </a:rPr>
                    <a:t>y</a:t>
                  </a:r>
                  <a:endParaRPr lang="en-US" dirty="0">
                    <a:solidFill>
                      <a:schemeClr val="accent4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39290" name="Text Box 39"/>
            <p:cNvSpPr txBox="1">
              <a:spLocks noChangeArrowheads="1"/>
            </p:cNvSpPr>
            <p:nvPr/>
          </p:nvSpPr>
          <p:spPr bwMode="auto">
            <a:xfrm>
              <a:off x="3839" y="1076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1</a:t>
              </a:r>
              <a:endParaRPr lang="en-US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9291" name="Line 40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accent4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30153" name="Rectangle 41"/>
          <p:cNvSpPr>
            <a:spLocks noChangeArrowheads="1"/>
          </p:cNvSpPr>
          <p:nvPr/>
        </p:nvSpPr>
        <p:spPr bwMode="auto">
          <a:xfrm>
            <a:off x="3222626" y="3633789"/>
            <a:ext cx="6691313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t</a:t>
            </a:r>
            <a:r>
              <a:rPr lang="en-US" i="1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0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: </a:t>
            </a: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y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 detects link-cost change, updates its DV, informs its neighbors.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730154" name="Rectangle 42"/>
          <p:cNvSpPr>
            <a:spLocks noChangeArrowheads="1"/>
          </p:cNvSpPr>
          <p:nvPr/>
        </p:nvSpPr>
        <p:spPr bwMode="auto">
          <a:xfrm>
            <a:off x="3235325" y="4327525"/>
            <a:ext cx="650398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t</a:t>
            </a:r>
            <a:r>
              <a:rPr lang="en-US" i="1" baseline="-25000" dirty="0">
                <a:solidFill>
                  <a:srgbClr val="000099"/>
                </a:solidFill>
                <a:latin typeface="Comic Sans MS" panose="030F0702030302020204" pitchFamily="66" charset="0"/>
              </a:rPr>
              <a:t>1 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: </a:t>
            </a: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z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 receives update from </a:t>
            </a: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y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, updates its table, computes new least cost to </a:t>
            </a:r>
            <a:r>
              <a:rPr lang="en-US" i="1" dirty="0">
                <a:solidFill>
                  <a:srgbClr val="000099"/>
                </a:solidFill>
                <a:latin typeface="Comic Sans MS" panose="030F0702030302020204" pitchFamily="66" charset="0"/>
              </a:rPr>
              <a:t>x</a:t>
            </a:r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 , sends its neighbors its DV.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730155" name="Rectangle 43"/>
          <p:cNvSpPr>
            <a:spLocks noChangeArrowheads="1"/>
          </p:cNvSpPr>
          <p:nvPr/>
        </p:nvSpPr>
        <p:spPr bwMode="auto">
          <a:xfrm>
            <a:off x="3257550" y="5151439"/>
            <a:ext cx="715803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tabLst>
                <a:tab pos="228600" algn="l"/>
                <a:tab pos="457200" algn="l"/>
              </a:tabLst>
            </a:pPr>
            <a:r>
              <a:rPr lang="en-US" i="1" dirty="0">
                <a:solidFill>
                  <a:srgbClr val="000099"/>
                </a:solidFill>
              </a:rPr>
              <a:t>t</a:t>
            </a:r>
            <a:r>
              <a:rPr lang="en-US" i="1" baseline="-25000" dirty="0">
                <a:solidFill>
                  <a:srgbClr val="000099"/>
                </a:solidFill>
              </a:rPr>
              <a:t>2 </a:t>
            </a:r>
            <a:r>
              <a:rPr lang="en-US" dirty="0">
                <a:solidFill>
                  <a:srgbClr val="000099"/>
                </a:solidFill>
              </a:rPr>
              <a:t>: </a:t>
            </a:r>
            <a:r>
              <a:rPr lang="en-US" i="1" dirty="0">
                <a:solidFill>
                  <a:srgbClr val="000099"/>
                </a:solidFill>
              </a:rPr>
              <a:t>y</a:t>
            </a:r>
            <a:r>
              <a:rPr lang="en-US" dirty="0">
                <a:solidFill>
                  <a:srgbClr val="000099"/>
                </a:solidFill>
              </a:rPr>
              <a:t> receives </a:t>
            </a:r>
            <a:r>
              <a:rPr lang="en-US" i="1" dirty="0" smtClean="0">
                <a:solidFill>
                  <a:srgbClr val="000099"/>
                </a:solidFill>
              </a:rPr>
              <a:t>z</a:t>
            </a:r>
            <a:r>
              <a:rPr lang="en-US" altLang="ja-JP" dirty="0" smtClean="0">
                <a:solidFill>
                  <a:srgbClr val="000099"/>
                </a:solidFill>
              </a:rPr>
              <a:t>'s </a:t>
            </a:r>
            <a:r>
              <a:rPr lang="en-US" altLang="ja-JP" dirty="0">
                <a:solidFill>
                  <a:srgbClr val="000099"/>
                </a:solidFill>
              </a:rPr>
              <a:t>update, updates its distance table.  </a:t>
            </a:r>
            <a:r>
              <a:rPr lang="en-US" altLang="ja-JP" i="1" dirty="0" smtClean="0">
                <a:solidFill>
                  <a:srgbClr val="000099"/>
                </a:solidFill>
              </a:rPr>
              <a:t>y</a:t>
            </a:r>
            <a:r>
              <a:rPr lang="en-US" altLang="ja-JP" dirty="0" smtClean="0">
                <a:solidFill>
                  <a:srgbClr val="000099"/>
                </a:solidFill>
              </a:rPr>
              <a:t>'s </a:t>
            </a:r>
            <a:r>
              <a:rPr lang="en-US" altLang="ja-JP" dirty="0">
                <a:solidFill>
                  <a:srgbClr val="000099"/>
                </a:solidFill>
              </a:rPr>
              <a:t>least costs do </a:t>
            </a:r>
            <a:r>
              <a:rPr lang="en-US" altLang="ja-JP" i="1" dirty="0">
                <a:solidFill>
                  <a:srgbClr val="000099"/>
                </a:solidFill>
              </a:rPr>
              <a:t>not</a:t>
            </a:r>
            <a:r>
              <a:rPr lang="en-US" altLang="ja-JP" dirty="0">
                <a:solidFill>
                  <a:srgbClr val="000099"/>
                </a:solidFill>
              </a:rPr>
              <a:t> change, so </a:t>
            </a:r>
            <a:r>
              <a:rPr lang="en-US" altLang="ja-JP" i="1" dirty="0">
                <a:solidFill>
                  <a:srgbClr val="000099"/>
                </a:solidFill>
              </a:rPr>
              <a:t>y</a:t>
            </a:r>
            <a:r>
              <a:rPr lang="en-US" altLang="ja-JP" dirty="0">
                <a:solidFill>
                  <a:srgbClr val="000099"/>
                </a:solidFill>
              </a:rPr>
              <a:t>  does </a:t>
            </a:r>
            <a:r>
              <a:rPr lang="en-US" altLang="ja-JP" i="1" dirty="0">
                <a:solidFill>
                  <a:srgbClr val="000099"/>
                </a:solidFill>
              </a:rPr>
              <a:t>not</a:t>
            </a:r>
            <a:r>
              <a:rPr lang="en-US" altLang="ja-JP" dirty="0">
                <a:solidFill>
                  <a:srgbClr val="000099"/>
                </a:solidFill>
              </a:rPr>
              <a:t> send a message to </a:t>
            </a:r>
            <a:r>
              <a:rPr lang="en-US" altLang="ja-JP" i="1" dirty="0">
                <a:solidFill>
                  <a:srgbClr val="000099"/>
                </a:solidFill>
              </a:rPr>
              <a:t>z</a:t>
            </a:r>
            <a:r>
              <a:rPr lang="en-US" altLang="ja-JP" dirty="0">
                <a:solidFill>
                  <a:srgbClr val="000099"/>
                </a:solidFill>
              </a:rPr>
              <a:t>. </a:t>
            </a:r>
          </a:p>
          <a:p>
            <a:pPr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49" name="TextBox 1"/>
          <p:cNvSpPr txBox="1">
            <a:spLocks noChangeArrowheads="1"/>
          </p:cNvSpPr>
          <p:nvPr/>
        </p:nvSpPr>
        <p:spPr bwMode="auto">
          <a:xfrm>
            <a:off x="1863827" y="6198762"/>
            <a:ext cx="45071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* Check </a:t>
            </a:r>
            <a:r>
              <a:rPr lang="en-US" sz="1400" dirty="0">
                <a:solidFill>
                  <a:schemeClr val="bg1"/>
                </a:solidFill>
              </a:rPr>
              <a:t>out the online interactive exercises for more </a:t>
            </a:r>
            <a:r>
              <a:rPr lang="en-US" sz="1400" dirty="0">
                <a:solidFill>
                  <a:schemeClr val="bg1"/>
                </a:solidFill>
              </a:rPr>
              <a:t>examples: h</a:t>
            </a:r>
            <a:r>
              <a:rPr lang="en-US" sz="1200" dirty="0">
                <a:solidFill>
                  <a:schemeClr val="bg1"/>
                </a:solidFill>
              </a:rPr>
              <a:t>ttp</a:t>
            </a:r>
            <a:r>
              <a:rPr lang="en-US" sz="1200" dirty="0">
                <a:solidFill>
                  <a:schemeClr val="bg1"/>
                </a:solidFill>
              </a:rPr>
              <a:t>://gaia.cs.umass.edu/kurose_ross/interactive/</a:t>
            </a:r>
          </a:p>
        </p:txBody>
      </p:sp>
      <p:sp>
        <p:nvSpPr>
          <p:cNvPr id="5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53" grpId="0"/>
      <p:bldP spid="730154" grpId="0"/>
      <p:bldP spid="73015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1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2" y="882651"/>
            <a:ext cx="6986165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0292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52401"/>
            <a:ext cx="7772400" cy="1008063"/>
          </a:xfrm>
        </p:spPr>
        <p:txBody>
          <a:bodyPr>
            <a:normAutofit fontScale="90000"/>
          </a:bodyPr>
          <a:lstStyle/>
          <a:p>
            <a:r>
              <a:rPr lang="en-US" sz="3600"/>
              <a:t>Distance vector: link cost changes</a:t>
            </a:r>
            <a:endParaRPr lang="en-US"/>
          </a:p>
        </p:txBody>
      </p:sp>
      <p:sp>
        <p:nvSpPr>
          <p:cNvPr id="140293" name="Rectangle 4"/>
          <p:cNvSpPr>
            <a:spLocks noChangeArrowheads="1"/>
          </p:cNvSpPr>
          <p:nvPr/>
        </p:nvSpPr>
        <p:spPr bwMode="auto">
          <a:xfrm>
            <a:off x="2076451" y="1400176"/>
            <a:ext cx="486727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link cost changes: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node detects local link cost change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i="1" dirty="0">
                <a:solidFill>
                  <a:srgbClr val="CC0000"/>
                </a:solidFill>
                <a:latin typeface="Comic Sans MS" panose="030F0702030302020204" pitchFamily="66" charset="0"/>
              </a:rPr>
              <a:t>bad news travels slow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- 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"count </a:t>
            </a: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to </a:t>
            </a:r>
            <a:r>
              <a:rPr lang="en-US" altLang="ja-JP" sz="24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infinity" </a:t>
            </a:r>
            <a:r>
              <a:rPr lang="en-US" altLang="ja-JP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problem!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44 iterations before algorithm stabilizes: see text</a:t>
            </a:r>
          </a:p>
        </p:txBody>
      </p:sp>
      <p:grpSp>
        <p:nvGrpSpPr>
          <p:cNvPr id="140294" name="Group 6"/>
          <p:cNvGrpSpPr>
            <a:grpSpLocks/>
          </p:cNvGrpSpPr>
          <p:nvPr/>
        </p:nvGrpSpPr>
        <p:grpSpPr bwMode="auto">
          <a:xfrm>
            <a:off x="7362825" y="1609725"/>
            <a:ext cx="2184400" cy="1314450"/>
            <a:chOff x="3625" y="1076"/>
            <a:chExt cx="1376" cy="828"/>
          </a:xfrm>
        </p:grpSpPr>
        <p:sp>
          <p:nvSpPr>
            <p:cNvPr id="140296" name="Freeform 7"/>
            <p:cNvSpPr>
              <a:spLocks/>
            </p:cNvSpPr>
            <p:nvPr/>
          </p:nvSpPr>
          <p:spPr bwMode="auto">
            <a:xfrm>
              <a:off x="3625" y="1140"/>
              <a:ext cx="1376" cy="764"/>
            </a:xfrm>
            <a:custGeom>
              <a:avLst/>
              <a:gdLst>
                <a:gd name="T0" fmla="*/ 113 w 1376"/>
                <a:gd name="T1" fmla="*/ 348 h 764"/>
                <a:gd name="T2" fmla="*/ 395 w 1376"/>
                <a:gd name="T3" fmla="*/ 162 h 764"/>
                <a:gd name="T4" fmla="*/ 710 w 1376"/>
                <a:gd name="T5" fmla="*/ 9 h 764"/>
                <a:gd name="T6" fmla="*/ 1160 w 1376"/>
                <a:gd name="T7" fmla="*/ 219 h 764"/>
                <a:gd name="T8" fmla="*/ 1367 w 1376"/>
                <a:gd name="T9" fmla="*/ 510 h 764"/>
                <a:gd name="T10" fmla="*/ 1103 w 1376"/>
                <a:gd name="T11" fmla="*/ 726 h 764"/>
                <a:gd name="T12" fmla="*/ 578 w 1376"/>
                <a:gd name="T13" fmla="*/ 738 h 764"/>
                <a:gd name="T14" fmla="*/ 77 w 1376"/>
                <a:gd name="T15" fmla="*/ 630 h 764"/>
                <a:gd name="T16" fmla="*/ 113 w 1376"/>
                <a:gd name="T17" fmla="*/ 348 h 7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6"/>
                <a:gd name="T28" fmla="*/ 0 h 764"/>
                <a:gd name="T29" fmla="*/ 1376 w 1376"/>
                <a:gd name="T30" fmla="*/ 764 h 7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6" h="764">
                  <a:moveTo>
                    <a:pt x="113" y="348"/>
                  </a:moveTo>
                  <a:cubicBezTo>
                    <a:pt x="166" y="270"/>
                    <a:pt x="296" y="218"/>
                    <a:pt x="395" y="162"/>
                  </a:cubicBezTo>
                  <a:cubicBezTo>
                    <a:pt x="494" y="106"/>
                    <a:pt x="583" y="0"/>
                    <a:pt x="710" y="9"/>
                  </a:cubicBezTo>
                  <a:cubicBezTo>
                    <a:pt x="837" y="18"/>
                    <a:pt x="1051" y="136"/>
                    <a:pt x="1160" y="219"/>
                  </a:cubicBezTo>
                  <a:cubicBezTo>
                    <a:pt x="1269" y="302"/>
                    <a:pt x="1376" y="426"/>
                    <a:pt x="1367" y="510"/>
                  </a:cubicBezTo>
                  <a:cubicBezTo>
                    <a:pt x="1358" y="594"/>
                    <a:pt x="1234" y="688"/>
                    <a:pt x="1103" y="726"/>
                  </a:cubicBezTo>
                  <a:cubicBezTo>
                    <a:pt x="972" y="764"/>
                    <a:pt x="749" y="754"/>
                    <a:pt x="578" y="738"/>
                  </a:cubicBezTo>
                  <a:cubicBezTo>
                    <a:pt x="407" y="722"/>
                    <a:pt x="154" y="695"/>
                    <a:pt x="77" y="630"/>
                  </a:cubicBezTo>
                  <a:cubicBezTo>
                    <a:pt x="0" y="565"/>
                    <a:pt x="60" y="426"/>
                    <a:pt x="113" y="348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297" name="Freeform 8"/>
            <p:cNvSpPr>
              <a:spLocks/>
            </p:cNvSpPr>
            <p:nvPr/>
          </p:nvSpPr>
          <p:spPr bwMode="auto">
            <a:xfrm>
              <a:off x="3984" y="1404"/>
              <a:ext cx="222" cy="180"/>
            </a:xfrm>
            <a:custGeom>
              <a:avLst/>
              <a:gdLst>
                <a:gd name="T0" fmla="*/ 0 w 222"/>
                <a:gd name="T1" fmla="*/ 180 h 180"/>
                <a:gd name="T2" fmla="*/ 222 w 222"/>
                <a:gd name="T3" fmla="*/ 0 h 180"/>
                <a:gd name="T4" fmla="*/ 0 60000 65536"/>
                <a:gd name="T5" fmla="*/ 0 60000 65536"/>
                <a:gd name="T6" fmla="*/ 0 w 222"/>
                <a:gd name="T7" fmla="*/ 0 h 180"/>
                <a:gd name="T8" fmla="*/ 222 w 222"/>
                <a:gd name="T9" fmla="*/ 180 h 1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2" h="180">
                  <a:moveTo>
                    <a:pt x="0" y="180"/>
                  </a:moveTo>
                  <a:lnTo>
                    <a:pt x="22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298" name="Oval 9"/>
            <p:cNvSpPr>
              <a:spLocks noChangeArrowheads="1"/>
            </p:cNvSpPr>
            <p:nvPr/>
          </p:nvSpPr>
          <p:spPr bwMode="auto">
            <a:xfrm>
              <a:off x="3724" y="164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299" name="Line 10"/>
            <p:cNvSpPr>
              <a:spLocks noChangeShapeType="1"/>
            </p:cNvSpPr>
            <p:nvPr/>
          </p:nvSpPr>
          <p:spPr bwMode="auto">
            <a:xfrm>
              <a:off x="3724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0" name="Line 11"/>
            <p:cNvSpPr>
              <a:spLocks noChangeShapeType="1"/>
            </p:cNvSpPr>
            <p:nvPr/>
          </p:nvSpPr>
          <p:spPr bwMode="auto">
            <a:xfrm>
              <a:off x="4037" y="1633"/>
              <a:ext cx="1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1" name="Rectangle 12"/>
            <p:cNvSpPr>
              <a:spLocks noChangeArrowheads="1"/>
            </p:cNvSpPr>
            <p:nvPr/>
          </p:nvSpPr>
          <p:spPr bwMode="auto">
            <a:xfrm>
              <a:off x="3724" y="163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2" name="Oval 13"/>
            <p:cNvSpPr>
              <a:spLocks noChangeArrowheads="1"/>
            </p:cNvSpPr>
            <p:nvPr/>
          </p:nvSpPr>
          <p:spPr bwMode="auto">
            <a:xfrm>
              <a:off x="3721" y="157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3" name="Freeform 14"/>
            <p:cNvSpPr>
              <a:spLocks/>
            </p:cNvSpPr>
            <p:nvPr/>
          </p:nvSpPr>
          <p:spPr bwMode="auto">
            <a:xfrm>
              <a:off x="4389" y="1404"/>
              <a:ext cx="216" cy="189"/>
            </a:xfrm>
            <a:custGeom>
              <a:avLst/>
              <a:gdLst>
                <a:gd name="T0" fmla="*/ 0 w 216"/>
                <a:gd name="T1" fmla="*/ 0 h 189"/>
                <a:gd name="T2" fmla="*/ 216 w 216"/>
                <a:gd name="T3" fmla="*/ 189 h 189"/>
                <a:gd name="T4" fmla="*/ 0 60000 65536"/>
                <a:gd name="T5" fmla="*/ 0 60000 65536"/>
                <a:gd name="T6" fmla="*/ 0 w 216"/>
                <a:gd name="T7" fmla="*/ 0 h 189"/>
                <a:gd name="T8" fmla="*/ 216 w 21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" h="189">
                  <a:moveTo>
                    <a:pt x="0" y="0"/>
                  </a:moveTo>
                  <a:lnTo>
                    <a:pt x="216" y="189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4" name="Freeform 15"/>
            <p:cNvSpPr>
              <a:spLocks/>
            </p:cNvSpPr>
            <p:nvPr/>
          </p:nvSpPr>
          <p:spPr bwMode="auto">
            <a:xfrm>
              <a:off x="4041" y="1668"/>
              <a:ext cx="540" cy="3"/>
            </a:xfrm>
            <a:custGeom>
              <a:avLst/>
              <a:gdLst>
                <a:gd name="T0" fmla="*/ 540 w 540"/>
                <a:gd name="T1" fmla="*/ 3 h 3"/>
                <a:gd name="T2" fmla="*/ 0 w 540"/>
                <a:gd name="T3" fmla="*/ 0 h 3"/>
                <a:gd name="T4" fmla="*/ 0 60000 65536"/>
                <a:gd name="T5" fmla="*/ 0 60000 65536"/>
                <a:gd name="T6" fmla="*/ 0 w 540"/>
                <a:gd name="T7" fmla="*/ 0 h 3"/>
                <a:gd name="T8" fmla="*/ 540 w 540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0" h="3">
                  <a:moveTo>
                    <a:pt x="540" y="3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40305" name="Group 16"/>
            <p:cNvGrpSpPr>
              <a:grpSpLocks/>
            </p:cNvGrpSpPr>
            <p:nvPr/>
          </p:nvGrpSpPr>
          <p:grpSpPr bwMode="auto">
            <a:xfrm>
              <a:off x="3770" y="1526"/>
              <a:ext cx="210" cy="250"/>
              <a:chOff x="2951" y="2429"/>
              <a:chExt cx="213" cy="250"/>
            </a:xfrm>
          </p:grpSpPr>
          <p:sp>
            <p:nvSpPr>
              <p:cNvPr id="140329" name="Rectangle 17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30" name="Text Box 18"/>
              <p:cNvSpPr txBox="1">
                <a:spLocks noChangeArrowheads="1"/>
              </p:cNvSpPr>
              <p:nvPr/>
            </p:nvSpPr>
            <p:spPr bwMode="auto">
              <a:xfrm>
                <a:off x="2951" y="2429"/>
                <a:ext cx="21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solidFill>
                      <a:srgbClr val="FFFF00"/>
                    </a:solidFill>
                    <a:latin typeface="Comic Sans MS" panose="030F0702030302020204" pitchFamily="66" charset="0"/>
                  </a:rPr>
                  <a:t>x</a:t>
                </a:r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140306" name="Group 19"/>
            <p:cNvGrpSpPr>
              <a:grpSpLocks/>
            </p:cNvGrpSpPr>
            <p:nvPr/>
          </p:nvGrpSpPr>
          <p:grpSpPr bwMode="auto">
            <a:xfrm>
              <a:off x="4566" y="1538"/>
              <a:ext cx="316" cy="250"/>
              <a:chOff x="1740" y="2306"/>
              <a:chExt cx="316" cy="250"/>
            </a:xfrm>
          </p:grpSpPr>
          <p:sp>
            <p:nvSpPr>
              <p:cNvPr id="140321" name="Oval 20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2" name="Line 21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3" name="Line 22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4" name="Rectangle 23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25" name="Oval 24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40326" name="Group 25"/>
              <p:cNvGrpSpPr>
                <a:grpSpLocks/>
              </p:cNvGrpSpPr>
              <p:nvPr/>
            </p:nvGrpSpPr>
            <p:grpSpPr bwMode="auto">
              <a:xfrm>
                <a:off x="1800" y="2306"/>
                <a:ext cx="202" cy="250"/>
                <a:chOff x="2955" y="2429"/>
                <a:chExt cx="205" cy="250"/>
              </a:xfrm>
            </p:grpSpPr>
            <p:sp>
              <p:nvSpPr>
                <p:cNvPr id="140327" name="Rectangle 26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4032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55" y="2429"/>
                  <a:ext cx="205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rgbClr val="FFFF00"/>
                      </a:solidFill>
                      <a:latin typeface="Comic Sans MS" panose="030F0702030302020204" pitchFamily="66" charset="0"/>
                    </a:rPr>
                    <a:t>z</a:t>
                  </a:r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40307" name="Text Box 28"/>
            <p:cNvSpPr txBox="1">
              <a:spLocks noChangeArrowheads="1"/>
            </p:cNvSpPr>
            <p:nvPr/>
          </p:nvSpPr>
          <p:spPr bwMode="auto">
            <a:xfrm>
              <a:off x="4469" y="1328"/>
              <a:ext cx="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  <a:latin typeface="Comic Sans MS" panose="030F0702030302020204" pitchFamily="66" charset="0"/>
                </a:rPr>
                <a:t>1</a:t>
              </a:r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8" name="Text Box 29"/>
            <p:cNvSpPr txBox="1">
              <a:spLocks noChangeArrowheads="1"/>
            </p:cNvSpPr>
            <p:nvPr/>
          </p:nvSpPr>
          <p:spPr bwMode="auto">
            <a:xfrm>
              <a:off x="3930" y="1325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  <a:latin typeface="Comic Sans MS" panose="030F0702030302020204" pitchFamily="66" charset="0"/>
                </a:rPr>
                <a:t>4</a:t>
              </a:r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09" name="Text Box 30"/>
            <p:cNvSpPr txBox="1">
              <a:spLocks noChangeArrowheads="1"/>
            </p:cNvSpPr>
            <p:nvPr/>
          </p:nvSpPr>
          <p:spPr bwMode="auto">
            <a:xfrm>
              <a:off x="4171" y="1658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FF00"/>
                  </a:solidFill>
                  <a:latin typeface="Comic Sans MS" panose="030F0702030302020204" pitchFamily="66" charset="0"/>
                </a:rPr>
                <a:t>50</a:t>
              </a:r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140310" name="Group 31"/>
            <p:cNvGrpSpPr>
              <a:grpSpLocks/>
            </p:cNvGrpSpPr>
            <p:nvPr/>
          </p:nvGrpSpPr>
          <p:grpSpPr bwMode="auto">
            <a:xfrm>
              <a:off x="4146" y="1214"/>
              <a:ext cx="316" cy="250"/>
              <a:chOff x="1740" y="2306"/>
              <a:chExt cx="316" cy="250"/>
            </a:xfrm>
          </p:grpSpPr>
          <p:sp>
            <p:nvSpPr>
              <p:cNvPr id="140313" name="Oval 32"/>
              <p:cNvSpPr>
                <a:spLocks noChangeArrowheads="1"/>
              </p:cNvSpPr>
              <p:nvPr/>
            </p:nvSpPr>
            <p:spPr bwMode="auto">
              <a:xfrm>
                <a:off x="1743" y="2420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4" name="Line 33"/>
              <p:cNvSpPr>
                <a:spLocks noChangeShapeType="1"/>
              </p:cNvSpPr>
              <p:nvPr/>
            </p:nvSpPr>
            <p:spPr bwMode="auto">
              <a:xfrm>
                <a:off x="1743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5" name="Line 34"/>
              <p:cNvSpPr>
                <a:spLocks noChangeShapeType="1"/>
              </p:cNvSpPr>
              <p:nvPr/>
            </p:nvSpPr>
            <p:spPr bwMode="auto">
              <a:xfrm>
                <a:off x="2056" y="2413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6" name="Rectangle 35"/>
              <p:cNvSpPr>
                <a:spLocks noChangeArrowheads="1"/>
              </p:cNvSpPr>
              <p:nvPr/>
            </p:nvSpPr>
            <p:spPr bwMode="auto">
              <a:xfrm>
                <a:off x="1743" y="2413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40317" name="Oval 36"/>
              <p:cNvSpPr>
                <a:spLocks noChangeArrowheads="1"/>
              </p:cNvSpPr>
              <p:nvPr/>
            </p:nvSpPr>
            <p:spPr bwMode="auto">
              <a:xfrm>
                <a:off x="1740" y="2354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FFFF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140318" name="Group 37"/>
              <p:cNvGrpSpPr>
                <a:grpSpLocks/>
              </p:cNvGrpSpPr>
              <p:nvPr/>
            </p:nvGrpSpPr>
            <p:grpSpPr bwMode="auto">
              <a:xfrm>
                <a:off x="1802" y="2306"/>
                <a:ext cx="199" cy="250"/>
                <a:chOff x="2957" y="2429"/>
                <a:chExt cx="202" cy="250"/>
              </a:xfrm>
            </p:grpSpPr>
            <p:sp>
              <p:nvSpPr>
                <p:cNvPr id="140319" name="Rectangle 38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3" cy="132"/>
                </a:xfrm>
                <a:prstGeom prst="rect">
                  <a:avLst/>
                </a:prstGeom>
                <a:solidFill>
                  <a:schemeClr val="hlink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140320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957" y="2429"/>
                  <a:ext cx="202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2000">
                      <a:solidFill>
                        <a:srgbClr val="FFFF00"/>
                      </a:solidFill>
                      <a:latin typeface="Comic Sans MS" panose="030F0702030302020204" pitchFamily="66" charset="0"/>
                    </a:rPr>
                    <a:t>y</a:t>
                  </a:r>
                  <a:endParaRPr lang="en-US">
                    <a:solidFill>
                      <a:srgbClr val="FFFF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40311" name="Text Box 40"/>
            <p:cNvSpPr txBox="1">
              <a:spLocks noChangeArrowheads="1"/>
            </p:cNvSpPr>
            <p:nvPr/>
          </p:nvSpPr>
          <p:spPr bwMode="auto">
            <a:xfrm>
              <a:off x="3784" y="1076"/>
              <a:ext cx="2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60</a:t>
              </a:r>
              <a:endParaRPr lang="en-US" dirty="0">
                <a:solidFill>
                  <a:srgbClr val="FF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0312" name="Line 41"/>
            <p:cNvSpPr>
              <a:spLocks noChangeShapeType="1"/>
            </p:cNvSpPr>
            <p:nvPr/>
          </p:nvSpPr>
          <p:spPr bwMode="auto">
            <a:xfrm flipH="1" flipV="1">
              <a:off x="3948" y="1272"/>
              <a:ext cx="132" cy="22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FF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40295" name="Rectangle 45"/>
          <p:cNvSpPr>
            <a:spLocks noChangeArrowheads="1"/>
          </p:cNvSpPr>
          <p:nvPr/>
        </p:nvSpPr>
        <p:spPr bwMode="auto">
          <a:xfrm>
            <a:off x="2128839" y="3787775"/>
            <a:ext cx="721042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</a:pP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poisoned reverse:</a:t>
            </a:r>
            <a:r>
              <a:rPr lang="en-US" sz="2000" dirty="0">
                <a:latin typeface="Comic Sans MS" panose="030F0702030302020204" pitchFamily="66" charset="0"/>
              </a:rPr>
              <a:t> 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If Z routes through Y to get to X :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Comic Sans MS" panose="030F0702030302020204" pitchFamily="66" charset="0"/>
              <a:buChar char="–"/>
            </a:pP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Z tells Y its (</a:t>
            </a:r>
            <a:r>
              <a:rPr lang="en-US" sz="2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Z</a:t>
            </a:r>
            <a:r>
              <a:rPr lang="en-US" altLang="ja-JP" sz="2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's</a:t>
            </a:r>
            <a:r>
              <a:rPr lang="en-US" altLang="ja-JP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) distance to X is infinite (so Y </a:t>
            </a:r>
            <a:r>
              <a:rPr lang="en-US" altLang="ja-JP" sz="2000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won't </a:t>
            </a:r>
            <a:r>
              <a:rPr lang="en-US" altLang="ja-JP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route to X via Z)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will this completely solve count to infinity problem?</a:t>
            </a:r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70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5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3" y="981869"/>
            <a:ext cx="7483871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Rectangle 2"/>
          <p:cNvSpPr>
            <a:spLocks noGrp="1" noChangeArrowheads="1"/>
          </p:cNvSpPr>
          <p:nvPr>
            <p:ph type="title"/>
          </p:nvPr>
        </p:nvSpPr>
        <p:spPr>
          <a:xfrm>
            <a:off x="2068513" y="452439"/>
            <a:ext cx="7772400" cy="5286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/>
              <a:t>Comparison of LS and DV algorithms</a:t>
            </a:r>
          </a:p>
        </p:txBody>
      </p:sp>
      <p:sp>
        <p:nvSpPr>
          <p:cNvPr id="141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47876" y="1295400"/>
            <a:ext cx="402907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</a:rPr>
              <a:t>message complexity</a:t>
            </a:r>
          </a:p>
          <a:p>
            <a:r>
              <a:rPr lang="en-US" sz="2000" b="1" i="1">
                <a:solidFill>
                  <a:srgbClr val="CC0000"/>
                </a:solidFill>
              </a:rPr>
              <a:t>LS:</a:t>
            </a:r>
            <a:r>
              <a:rPr lang="en-US" sz="2000"/>
              <a:t> with n nodes, E links, O(nE) msgs sent  </a:t>
            </a:r>
          </a:p>
          <a:p>
            <a:r>
              <a:rPr lang="en-US" sz="2000" b="1" i="1">
                <a:solidFill>
                  <a:srgbClr val="CC0000"/>
                </a:solidFill>
              </a:rPr>
              <a:t>DV: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exchange between neighbors only</a:t>
            </a:r>
          </a:p>
          <a:p>
            <a:pPr lvl="1"/>
            <a:r>
              <a:rPr lang="en-US" sz="2000"/>
              <a:t>convergence time varies</a:t>
            </a: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i="1">
                <a:solidFill>
                  <a:srgbClr val="CC0000"/>
                </a:solidFill>
              </a:rPr>
              <a:t>speed of convergence</a:t>
            </a:r>
          </a:p>
          <a:p>
            <a:r>
              <a:rPr lang="en-US" sz="2000" b="1" i="1">
                <a:solidFill>
                  <a:srgbClr val="CC0000"/>
                </a:solidFill>
              </a:rPr>
              <a:t>LS:</a:t>
            </a:r>
            <a:r>
              <a:rPr lang="en-US" sz="2000"/>
              <a:t> O(n</a:t>
            </a:r>
            <a:r>
              <a:rPr lang="en-US" sz="2000" b="1" baseline="30000"/>
              <a:t>2</a:t>
            </a:r>
            <a:r>
              <a:rPr lang="en-US" sz="2000"/>
              <a:t>) algorithm requires O(nE) msgs</a:t>
            </a:r>
          </a:p>
          <a:p>
            <a:pPr lvl="1"/>
            <a:r>
              <a:rPr lang="en-US" sz="2000"/>
              <a:t>may have oscillations</a:t>
            </a:r>
            <a:endParaRPr lang="en-US" sz="1800"/>
          </a:p>
          <a:p>
            <a:r>
              <a:rPr lang="en-US" sz="2000" b="1" i="1">
                <a:solidFill>
                  <a:srgbClr val="CC0000"/>
                </a:solidFill>
              </a:rPr>
              <a:t>DV:</a:t>
            </a:r>
            <a:r>
              <a:rPr lang="en-US" sz="2000"/>
              <a:t> convergence time varies</a:t>
            </a:r>
          </a:p>
          <a:p>
            <a:pPr lvl="1"/>
            <a:r>
              <a:rPr lang="en-US" sz="2000"/>
              <a:t>may be routing loops</a:t>
            </a:r>
          </a:p>
          <a:p>
            <a:pPr lvl="1"/>
            <a:r>
              <a:rPr lang="en-US" sz="2000"/>
              <a:t>count-to-infinity problem</a:t>
            </a:r>
            <a:endParaRPr lang="en-US" sz="1800"/>
          </a:p>
        </p:txBody>
      </p:sp>
      <p:sp>
        <p:nvSpPr>
          <p:cNvPr id="141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267451" y="1328738"/>
            <a:ext cx="4010025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robustness:</a:t>
            </a:r>
            <a:r>
              <a:rPr lang="en-US" sz="2400" dirty="0"/>
              <a:t> what happens if router malfunctions?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LS:</a:t>
            </a:r>
            <a:r>
              <a:rPr lang="en-US" sz="2400" dirty="0"/>
              <a:t> </a:t>
            </a:r>
          </a:p>
          <a:p>
            <a:pPr lvl="1"/>
            <a:r>
              <a:rPr lang="en-US" sz="2000" dirty="0"/>
              <a:t>node can advertise incorrect </a:t>
            </a:r>
            <a:r>
              <a:rPr lang="en-US" sz="2000" i="1" dirty="0"/>
              <a:t>link</a:t>
            </a:r>
            <a:r>
              <a:rPr lang="en-US" sz="2000" dirty="0"/>
              <a:t> cost</a:t>
            </a:r>
          </a:p>
          <a:p>
            <a:pPr lvl="1"/>
            <a:r>
              <a:rPr lang="en-US" sz="2000" dirty="0"/>
              <a:t>each node computes only its </a:t>
            </a:r>
            <a:r>
              <a:rPr lang="en-US" sz="2000" i="1" dirty="0"/>
              <a:t>own</a:t>
            </a:r>
            <a:r>
              <a:rPr lang="en-US" sz="2000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</a:rPr>
              <a:t>DV:</a:t>
            </a:r>
          </a:p>
          <a:p>
            <a:pPr lvl="1"/>
            <a:r>
              <a:rPr lang="en-US" sz="2000" dirty="0"/>
              <a:t>DV node can advertise incorrect </a:t>
            </a:r>
            <a:r>
              <a:rPr lang="en-US" sz="2000" i="1" dirty="0"/>
              <a:t>path</a:t>
            </a:r>
            <a:r>
              <a:rPr lang="en-US" sz="2000" dirty="0"/>
              <a:t> cost</a:t>
            </a:r>
          </a:p>
          <a:p>
            <a:pPr lvl="1"/>
            <a:r>
              <a:rPr lang="en-US" sz="2000" dirty="0"/>
              <a:t>each </a:t>
            </a:r>
            <a:r>
              <a:rPr lang="en-US" sz="2000" dirty="0" smtClean="0"/>
              <a:t>node</a:t>
            </a:r>
            <a:r>
              <a:rPr lang="en-US" altLang="ja-JP" sz="2000" dirty="0" smtClean="0"/>
              <a:t>'s </a:t>
            </a:r>
            <a:r>
              <a:rPr lang="en-US" altLang="ja-JP" sz="2000" dirty="0"/>
              <a:t>table used by others </a:t>
            </a:r>
          </a:p>
          <a:p>
            <a:pPr lvl="2"/>
            <a:r>
              <a:rPr lang="en-US" sz="1800" dirty="0"/>
              <a:t>error propagate thru network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8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5.3 intra-AS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routing in the Internet: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OSPF</a:t>
            </a:r>
            <a:endParaRPr lang="en-US" sz="2600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7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004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5.5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44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29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1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836712"/>
            <a:ext cx="3894583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summary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057401" y="1220841"/>
            <a:ext cx="6955988" cy="4288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i="1" dirty="0" smtClean="0">
                <a:solidFill>
                  <a:srgbClr val="CC0000"/>
                </a:solidFill>
              </a:rPr>
              <a:t>we've </a:t>
            </a:r>
            <a:r>
              <a:rPr lang="en-US" sz="3200" i="1" dirty="0" smtClean="0">
                <a:solidFill>
                  <a:srgbClr val="CC0000"/>
                </a:solidFill>
              </a:rPr>
              <a:t>learned a lot!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approaches to network control plane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 smtClean="0">
                <a:cs typeface="Gill Sans MT"/>
              </a:rPr>
              <a:t>per-router control (traditional)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dirty="0" smtClean="0">
                <a:cs typeface="Gill Sans MT"/>
              </a:rPr>
              <a:t>logically centralized control (software defined networking)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traditional routing algorithms</a:t>
            </a:r>
          </a:p>
          <a:p>
            <a:pPr lvl="1">
              <a:defRPr/>
            </a:pPr>
            <a:r>
              <a:rPr lang="en-US" dirty="0" smtClean="0"/>
              <a:t>implementation in Internet: OSPF, BGP</a:t>
            </a:r>
          </a:p>
          <a:p>
            <a:pPr>
              <a:defRPr/>
            </a:pPr>
            <a:r>
              <a:rPr lang="en-US" dirty="0" smtClean="0"/>
              <a:t>SDN controllers</a:t>
            </a:r>
          </a:p>
          <a:p>
            <a:pPr lvl="1">
              <a:defRPr/>
            </a:pPr>
            <a:r>
              <a:rPr lang="en-US" dirty="0" smtClean="0"/>
              <a:t>implementation in practice: ODL, ONOS</a:t>
            </a:r>
          </a:p>
          <a:p>
            <a:pPr>
              <a:defRPr/>
            </a:pPr>
            <a:r>
              <a:rPr lang="en-US" dirty="0" smtClean="0"/>
              <a:t>Internet Control Message Protocol</a:t>
            </a:r>
          </a:p>
          <a:p>
            <a:pPr>
              <a:defRPr/>
            </a:pPr>
            <a:r>
              <a:rPr lang="en-US" dirty="0" smtClean="0"/>
              <a:t>network management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dirty="0"/>
          </a:p>
        </p:txBody>
      </p:sp>
      <p:sp>
        <p:nvSpPr>
          <p:cNvPr id="12" name="TextBox 1"/>
          <p:cNvSpPr txBox="1"/>
          <p:nvPr/>
        </p:nvSpPr>
        <p:spPr>
          <a:xfrm>
            <a:off x="2232530" y="5721690"/>
            <a:ext cx="3544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0099"/>
                </a:solidFill>
              </a:rPr>
              <a:t>next stop:  link layer!</a:t>
            </a:r>
          </a:p>
        </p:txBody>
      </p:sp>
    </p:spTree>
    <p:extLst>
      <p:ext uri="{BB962C8B-B14F-4D97-AF65-F5344CB8AC3E}">
        <p14:creationId xmlns:p14="http://schemas.microsoft.com/office/powerpoint/2010/main" val="22647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</a:p>
        </p:txBody>
      </p:sp>
      <p:sp>
        <p:nvSpPr>
          <p:cNvPr id="64515" name="文本占位符 645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"/>
            </a:pPr>
            <a:r>
              <a:rPr lang="zh-CN" altLang="en-US" sz="2600" dirty="0" smtClean="0">
                <a:latin typeface="+mj-ea"/>
                <a:ea typeface="+mj-ea"/>
                <a:sym typeface="+mn-ea"/>
              </a:rPr>
              <a:t>选做</a:t>
            </a:r>
            <a:r>
              <a:rPr lang="en-US" altLang="zh-CN" sz="2600" dirty="0" smtClean="0">
                <a:latin typeface="+mj-ea"/>
                <a:ea typeface="+mj-ea"/>
                <a:sym typeface="+mn-ea"/>
              </a:rPr>
              <a:t>5</a:t>
            </a:r>
            <a:r>
              <a:rPr lang="zh-CN" altLang="en-US" sz="2600" dirty="0" smtClean="0">
                <a:latin typeface="+mj-ea"/>
                <a:ea typeface="+mj-ea"/>
                <a:sym typeface="+mn-ea"/>
              </a:rPr>
              <a:t>道</a:t>
            </a:r>
            <a:endParaRPr lang="en-US" altLang="zh-CN" sz="2600" dirty="0" smtClean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zh-CN" altLang="en-US" sz="2600" dirty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5.2 routing </a:t>
            </a:r>
            <a:r>
              <a:rPr lang="en-US" dirty="0" smtClean="0"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03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012" y="902387"/>
            <a:ext cx="5059932" cy="7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N</a:t>
            </a:r>
            <a:r>
              <a:rPr lang="en-US" dirty="0" smtClean="0">
                <a:cs typeface="+mj-cs"/>
              </a:rPr>
              <a:t>etwork</a:t>
            </a:r>
            <a:r>
              <a:rPr lang="en-US" dirty="0">
                <a:cs typeface="+mj-cs"/>
              </a:rPr>
              <a:t>-layer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9473" y="2001353"/>
            <a:ext cx="4278881" cy="130857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defRPr/>
            </a:pPr>
            <a:r>
              <a:rPr lang="en-US" sz="2400" i="1" dirty="0"/>
              <a:t>forwarding:</a:t>
            </a:r>
            <a:r>
              <a:rPr lang="en-US" sz="2400" dirty="0"/>
              <a:t> move packets from </a:t>
            </a:r>
            <a:r>
              <a:rPr lang="en-US" sz="2400" dirty="0" smtClean="0"/>
              <a:t>router</a:t>
            </a:r>
            <a:r>
              <a:rPr lang="en-US" altLang="ja-JP" sz="2400" dirty="0" smtClean="0"/>
              <a:t>'s </a:t>
            </a:r>
            <a:r>
              <a:rPr lang="en-US" altLang="ja-JP" sz="2400" dirty="0"/>
              <a:t>input to appropriate router output</a:t>
            </a:r>
          </a:p>
          <a:p>
            <a:pPr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6428355" y="2211505"/>
            <a:ext cx="2888003" cy="69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sz="3600" i="1" dirty="0">
                <a:solidFill>
                  <a:srgbClr val="000090"/>
                </a:solidFill>
                <a:latin typeface="Comic Sans MS" panose="030F0702030302020204" pitchFamily="66" charset="0"/>
              </a:rPr>
              <a:t>data plane</a:t>
            </a:r>
          </a:p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Comic Sans MS" panose="030F0702030302020204" pitchFamily="66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465818" y="3342608"/>
            <a:ext cx="3293068" cy="814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defRPr/>
            </a:pPr>
            <a:r>
              <a:rPr lang="en-US" sz="3600" i="1" dirty="0">
                <a:solidFill>
                  <a:srgbClr val="000099"/>
                </a:solidFill>
                <a:latin typeface="Comic Sans MS" panose="030F0702030302020204" pitchFamily="66" charset="0"/>
              </a:rPr>
              <a:t>control</a:t>
            </a:r>
            <a:r>
              <a:rPr lang="en-US" sz="3600" b="1" i="1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sz="3600" i="1" dirty="0">
                <a:solidFill>
                  <a:srgbClr val="000099"/>
                </a:solidFill>
                <a:latin typeface="Comic Sans MS" panose="030F0702030302020204" pitchFamily="66" charset="0"/>
              </a:rPr>
              <a:t>plane</a:t>
            </a:r>
            <a:endParaRPr lang="en-US" sz="3600" i="1" dirty="0">
              <a:latin typeface="Comic Sans MS" panose="030F0702030302020204" pitchFamily="66" charset="0"/>
            </a:endParaRP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Comic Sans MS" panose="030F0702030302020204" pitchFamily="66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0449" y="4426071"/>
            <a:ext cx="9155070" cy="14957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  <a:cs typeface="Gill Sans MT"/>
              </a:rPr>
              <a:t>Two approaches to structuring network control plane:</a:t>
            </a:r>
          </a:p>
          <a:p>
            <a:pPr marL="342900" indent="-342900" fontAlgn="base">
              <a:lnSpc>
                <a:spcPct val="9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cs typeface="Gill Sans MT"/>
              </a:rPr>
              <a:t>per-router control (traditional)</a:t>
            </a:r>
            <a:endParaRPr lang="en-US" sz="2400" i="1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90000"/>
              </a:lnSpc>
              <a:spcBef>
                <a:spcPts val="12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cs typeface="Gill Sans MT"/>
              </a:rPr>
              <a:t>logically centralized control (software defined networking)</a:t>
            </a:r>
            <a:endParaRPr lang="en-US" sz="2400" i="1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205672" y="1480084"/>
            <a:ext cx="6338600" cy="579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spcBef>
                <a:spcPts val="600"/>
              </a:spcBef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Comic Sans MS" panose="030F0702030302020204" pitchFamily="66" charset="0"/>
              </a:rPr>
              <a:t>Recall: two network-layer functions: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2147952" y="3135187"/>
            <a:ext cx="4184626" cy="132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i="1" dirty="0">
                <a:solidFill>
                  <a:srgbClr val="0000FF"/>
                </a:solidFill>
                <a:latin typeface="Comic Sans MS" panose="030F0702030302020204" pitchFamily="66" charset="0"/>
              </a:rPr>
              <a:t>routing:</a:t>
            </a:r>
            <a:r>
              <a:rPr lang="en-US" sz="2400" dirty="0"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determine route taken by packets from source to destination</a:t>
            </a:r>
            <a:endParaRPr lang="en-US" sz="2400" i="1" dirty="0">
              <a:solidFill>
                <a:srgbClr val="000099"/>
              </a:solidFill>
              <a:latin typeface="Comic Sans MS" panose="030F0702030302020204" pitchFamily="66" charset="0"/>
              <a:ea typeface="微软雅黑" panose="020B0503020204020204" pitchFamily="34" charset="-122"/>
              <a:cs typeface="+mn-cs"/>
            </a:endParaRPr>
          </a:p>
          <a:p>
            <a:pPr>
              <a:buFont typeface="Wingdings" charset="0"/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6" name="Rectangle 7"/>
          <p:cNvSpPr txBox="1">
            <a:spLocks noChangeArrowheads="1"/>
          </p:cNvSpPr>
          <p:nvPr/>
        </p:nvSpPr>
        <p:spPr>
          <a:xfrm>
            <a:off x="10416480" y="6624784"/>
            <a:ext cx="124847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5.1 introduction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2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1" grpId="0" build="p"/>
      <p:bldP spid="45062" grpId="0"/>
      <p:bldP spid="2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43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604" y="871210"/>
            <a:ext cx="5346483" cy="96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5" name="Freeform 2"/>
          <p:cNvSpPr>
            <a:spLocks/>
          </p:cNvSpPr>
          <p:nvPr/>
        </p:nvSpPr>
        <p:spPr bwMode="auto">
          <a:xfrm>
            <a:off x="4116389" y="5766426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46625" y="5918826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35501" y="6104563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48201" y="6210927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665789" y="6404601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26189" y="5950577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10225" y="6104563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37376" y="6133139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80125" y="5918826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28" name="Group 7"/>
          <p:cNvGrpSpPr>
            <a:grpSpLocks/>
          </p:cNvGrpSpPr>
          <p:nvPr/>
        </p:nvGrpSpPr>
        <p:grpSpPr bwMode="auto">
          <a:xfrm>
            <a:off x="5205413" y="6344277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6" name="Freeform 325"/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7" name="Freeform 326"/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29" name="Group 327"/>
          <p:cNvGrpSpPr>
            <a:grpSpLocks/>
          </p:cNvGrpSpPr>
          <p:nvPr/>
        </p:nvGrpSpPr>
        <p:grpSpPr bwMode="auto">
          <a:xfrm>
            <a:off x="5900738" y="5802938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31" name="Oval 330"/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33" name="Freeform 332"/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34" name="Freeform 333"/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35" name="Freeform 334"/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cxnSp>
          <p:nvCxnSpPr>
            <p:cNvPr id="336" name="Straight Connector 335"/>
            <p:cNvCxnSpPr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0" name="Group 337"/>
          <p:cNvGrpSpPr>
            <a:grpSpLocks/>
          </p:cNvGrpSpPr>
          <p:nvPr/>
        </p:nvGrpSpPr>
        <p:grpSpPr bwMode="auto">
          <a:xfrm>
            <a:off x="6543676" y="6256963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4" name="Freeform 343"/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5" name="Freeform 344"/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1" name="Group 347"/>
          <p:cNvGrpSpPr>
            <a:grpSpLocks/>
          </p:cNvGrpSpPr>
          <p:nvPr/>
        </p:nvGrpSpPr>
        <p:grpSpPr bwMode="auto">
          <a:xfrm>
            <a:off x="7265988" y="5942638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1" name="Oval 350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3" name="Freeform 352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4" name="Freeform 353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55" name="Freeform 354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cxnSp>
          <p:nvCxnSpPr>
            <p:cNvPr id="356" name="Straight Connector 355"/>
            <p:cNvCxnSpPr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32" name="Group 357"/>
          <p:cNvGrpSpPr>
            <a:grpSpLocks/>
          </p:cNvGrpSpPr>
          <p:nvPr/>
        </p:nvGrpSpPr>
        <p:grpSpPr bwMode="auto">
          <a:xfrm>
            <a:off x="4238625" y="5988677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1" name="Oval 360"/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rgbClr val="000099"/>
                </a:solidFill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3" name="Freeform 362"/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4" name="Freeform 363"/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365" name="Freeform 364"/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cxnSp>
          <p:nvCxnSpPr>
            <p:cNvPr id="366" name="Straight Connector 365"/>
            <p:cNvCxnSpPr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281805" y="2660292"/>
            <a:ext cx="5270058" cy="3804634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000099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726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72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1" name="Oval 370"/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3" name="Freeform 372"/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4" name="Freeform 373"/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75" name="Freeform 374"/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376" name="Straight Connector 375"/>
                <p:cNvCxnSpPr>
                  <a:endCxn id="371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18"/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47" name="Picture 86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49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3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1" name="Oval 380"/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3" name="Freeform 382"/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4" name="Freeform 383"/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385" name="Freeform 384"/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386" name="Straight Connector 385"/>
                <p:cNvCxnSpPr>
                  <a:endCxn id="381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/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" name="Group 19"/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8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62" name="Freeform 461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63" name="Freeform 462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64" name="Freeform 463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65" name="Straight Connector 464"/>
                <p:cNvCxnSpPr>
                  <a:endCxn id="460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20"/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187" name="Picture 469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18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76" name="Straight Connector 475"/>
              <p:cNvCxnSpPr>
                <a:stCxn id="47187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39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9" name="Oval 488"/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91" name="Freeform 490"/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92" name="Freeform 491"/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93" name="Freeform 492"/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94" name="Straight Connector 493"/>
                <p:cNvCxnSpPr>
                  <a:endCxn id="489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Connector 494"/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2" name="Group 21"/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60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141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18" name="Oval 517"/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20" name="Freeform 519"/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21" name="Freeform 520"/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522" name="Freeform 521"/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523" name="Straight Connector 522"/>
                <p:cNvCxnSpPr>
                  <a:endCxn id="518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4" name="Straight Connector 523"/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7142" name="Text Box 167"/>
          <p:cNvSpPr txBox="1">
            <a:spLocks noChangeArrowheads="1"/>
          </p:cNvSpPr>
          <p:nvPr/>
        </p:nvSpPr>
        <p:spPr bwMode="auto">
          <a:xfrm>
            <a:off x="2087564" y="277814"/>
            <a:ext cx="53976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Per-router control plane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3352233" y="3016012"/>
            <a:ext cx="5112820" cy="879389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34" name="TextBox 233"/>
            <p:cNvSpPr txBox="1"/>
            <p:nvPr/>
          </p:nvSpPr>
          <p:spPr>
            <a:xfrm>
              <a:off x="1876446" y="783191"/>
              <a:ext cx="94128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>
                  <a:solidFill>
                    <a:schemeClr val="accent4"/>
                  </a:solidFill>
                </a:rPr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>
                  <a:solidFill>
                    <a:schemeClr val="accent4"/>
                  </a:solidFill>
                </a:rPr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99"/>
                </a:solidFill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99"/>
                </a:solidFill>
              </a:endParaRPr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8" name="TextBox 257"/>
          <p:cNvSpPr txBox="1"/>
          <p:nvPr/>
        </p:nvSpPr>
        <p:spPr>
          <a:xfrm>
            <a:off x="2041479" y="1154626"/>
            <a:ext cx="820901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Individual routing algorithm components </a:t>
            </a:r>
            <a:r>
              <a:rPr lang="en-US" sz="2400" i="1" dirty="0">
                <a:solidFill>
                  <a:srgbClr val="0000FF"/>
                </a:solidFill>
                <a:latin typeface="Comic Sans MS" panose="030F0702030302020204" pitchFamily="66" charset="0"/>
              </a:rPr>
              <a:t>in each and every router</a:t>
            </a:r>
            <a:r>
              <a:rPr lang="en-US" sz="2400" i="1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</a:rPr>
              <a:t>interact with each other in control plane to compute forwarding tables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081338" y="3404226"/>
            <a:ext cx="6382224" cy="1053316"/>
            <a:chOff x="1557338" y="3074988"/>
            <a:chExt cx="6382224" cy="1053316"/>
          </a:xfrm>
        </p:grpSpPr>
        <p:sp>
          <p:nvSpPr>
            <p:cNvPr id="47115" name="TextBox 232"/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plane</a:t>
              </a:r>
            </a:p>
          </p:txBody>
        </p:sp>
        <p:sp>
          <p:nvSpPr>
            <p:cNvPr id="47116" name="TextBox 233"/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353357" y="4031985"/>
            <a:ext cx="5126173" cy="1120753"/>
            <a:chOff x="-4746102" y="4471477"/>
            <a:chExt cx="5126173" cy="1120753"/>
          </a:xfrm>
        </p:grpSpPr>
        <p:pic>
          <p:nvPicPr>
            <p:cNvPr id="47268" name="Picture 10" descr="fig42_tabl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6" name="Group 25"/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251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220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91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2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/>
          <p:nvPr/>
        </p:nvGrpSpPr>
        <p:grpSpPr>
          <a:xfrm>
            <a:off x="3806488" y="3212143"/>
            <a:ext cx="4437063" cy="1906161"/>
            <a:chOff x="-4267279" y="3655204"/>
            <a:chExt cx="4437063" cy="1906161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/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/>
            <p:cNvCxnSpPr>
              <a:stCxn id="468" idx="0"/>
            </p:cNvCxnSpPr>
            <p:nvPr/>
          </p:nvCxnSpPr>
          <p:spPr bwMode="auto">
            <a:xfrm>
              <a:off x="-823524" y="4656511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Arrow Connector 503"/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0" name="Rectangle 7"/>
          <p:cNvSpPr txBox="1">
            <a:spLocks noChangeArrowheads="1"/>
          </p:cNvSpPr>
          <p:nvPr/>
        </p:nvSpPr>
        <p:spPr>
          <a:xfrm>
            <a:off x="10416480" y="6624784"/>
            <a:ext cx="124847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5.1 introduction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1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977485" y="2021025"/>
            <a:ext cx="6027737" cy="1440135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251" y="2064703"/>
              <a:ext cx="5043488" cy="10175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39747" y="2067585"/>
              <a:ext cx="198437" cy="1385888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078" y="2061336"/>
              <a:ext cx="220427" cy="1370587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000099"/>
                </a:solidFill>
              </a:endParaRPr>
            </a:p>
          </p:txBody>
        </p:sp>
        <p:grpSp>
          <p:nvGrpSpPr>
            <p:cNvPr id="48316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35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5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5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5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5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5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8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8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5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5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7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7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5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5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6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7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7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6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6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7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7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6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6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7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7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7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7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48317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318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19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20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21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22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23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348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49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24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25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346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47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26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27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28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344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45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29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grpSp>
            <p:nvGrpSpPr>
              <p:cNvPr id="48330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342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48343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48331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2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3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4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5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6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7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8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39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40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8341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000099"/>
                  </a:solidFill>
                </a:endParaRPr>
              </a:p>
            </p:txBody>
          </p:sp>
        </p:grpSp>
      </p:grpSp>
      <p:sp>
        <p:nvSpPr>
          <p:cNvPr id="48129" name="Freeform 2"/>
          <p:cNvSpPr>
            <a:spLocks/>
          </p:cNvSpPr>
          <p:nvPr/>
        </p:nvSpPr>
        <p:spPr bwMode="auto">
          <a:xfrm>
            <a:off x="4116389" y="5749925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86941" y="590073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75817" y="6088063"/>
            <a:ext cx="2259013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88517" y="6192839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706105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66505" y="59340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50541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77692" y="6116639"/>
            <a:ext cx="588963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120441" y="5900739"/>
            <a:ext cx="814388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/>
          <p:nvPr/>
        </p:nvGrpSpPr>
        <p:grpSpPr>
          <a:xfrm>
            <a:off x="3050217" y="3003499"/>
            <a:ext cx="6978041" cy="1102529"/>
            <a:chOff x="1526216" y="3003498"/>
            <a:chExt cx="6978041" cy="1102529"/>
          </a:xfrm>
        </p:grpSpPr>
        <p:sp>
          <p:nvSpPr>
            <p:cNvPr id="48156" name="TextBox 399"/>
            <p:cNvSpPr txBox="1">
              <a:spLocks noChangeArrowheads="1"/>
            </p:cNvSpPr>
            <p:nvPr/>
          </p:nvSpPr>
          <p:spPr bwMode="auto">
            <a:xfrm>
              <a:off x="7700805" y="3628973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plane</a:t>
              </a:r>
            </a:p>
          </p:txBody>
        </p:sp>
        <p:sp>
          <p:nvSpPr>
            <p:cNvPr id="48157" name="TextBox 400"/>
            <p:cNvSpPr txBox="1">
              <a:spLocks noChangeArrowheads="1"/>
            </p:cNvSpPr>
            <p:nvPr/>
          </p:nvSpPr>
          <p:spPr bwMode="auto">
            <a:xfrm>
              <a:off x="7722549" y="300349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>
                  <a:solidFill>
                    <a:srgbClr val="000099"/>
                  </a:solidFill>
                </a:rPr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342"/>
              <a:ext cx="6978041" cy="1215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960115" y="2735109"/>
            <a:ext cx="4296530" cy="320561"/>
            <a:chOff x="2433511" y="2792111"/>
            <a:chExt cx="4296530" cy="320561"/>
          </a:xfrm>
        </p:grpSpPr>
        <p:grpSp>
          <p:nvGrpSpPr>
            <p:cNvPr id="48311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858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5099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7691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46" y="4005099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2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7508" y="3912861"/>
                <a:ext cx="424606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1664" y="4005102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1664" y="4067694"/>
                <a:ext cx="42460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863" y="4005102"/>
                <a:ext cx="1947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3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4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534" y="3912862"/>
                <a:ext cx="424580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664" y="4005103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664" y="4067695"/>
                <a:ext cx="4245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846" y="4005103"/>
                <a:ext cx="0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15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507" y="3912861"/>
                <a:ext cx="424607" cy="329431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664" y="4005102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664" y="4067694"/>
                <a:ext cx="424607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63" y="4005102"/>
                <a:ext cx="1948" cy="23719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/>
          <p:nvPr/>
        </p:nvGrpSpPr>
        <p:grpSpPr>
          <a:xfrm>
            <a:off x="3380417" y="3709935"/>
            <a:ext cx="5211763" cy="2739614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6731" y="5330139"/>
              <a:ext cx="1280789" cy="75908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668" y="5429198"/>
              <a:ext cx="865511" cy="55382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8281" y="5449835"/>
              <a:ext cx="675485" cy="89677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4" y="5470471"/>
              <a:ext cx="514350" cy="40184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960"/>
              <a:ext cx="573725" cy="1015589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9" y="3957585"/>
                <a:ext cx="1027112" cy="611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285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356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356"/>
                  <a:ext cx="567968" cy="111705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7161"/>
                  <a:ext cx="567968" cy="22490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356"/>
                  <a:ext cx="0" cy="111705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4" y="4704509"/>
                <a:ext cx="1028700" cy="52307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9" y="3981398"/>
                <a:ext cx="17462" cy="13017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73"/>
                <a:ext cx="6350" cy="127000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90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6" y="1689305"/>
                  <a:ext cx="1196349" cy="31490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513"/>
                  <a:ext cx="1198173" cy="11295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/>
                <p:nvPr/>
              </p:nvSpPr>
              <p:spPr bwMode="auto">
                <a:xfrm flipV="1">
                  <a:off x="2183302" y="1574638"/>
                  <a:ext cx="1196349" cy="314904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78"/>
                  <a:ext cx="581762" cy="15745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/>
                <p:nvPr/>
              </p:nvSpPr>
              <p:spPr bwMode="auto">
                <a:xfrm>
                  <a:off x="2429502" y="1629404"/>
                  <a:ext cx="703949" cy="11124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Freeform 510"/>
                <p:cNvSpPr/>
                <p:nvPr/>
              </p:nvSpPr>
              <p:spPr bwMode="auto">
                <a:xfrm>
                  <a:off x="2892723" y="1723534"/>
                  <a:ext cx="257142" cy="9584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Freeform 511"/>
                <p:cNvSpPr/>
                <p:nvPr/>
              </p:nvSpPr>
              <p:spPr bwMode="auto">
                <a:xfrm>
                  <a:off x="2416736" y="1725244"/>
                  <a:ext cx="255318" cy="94130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>
                  <a:endCxn id="508" idx="2"/>
                </p:cNvCxnSpPr>
                <p:nvPr/>
              </p:nvCxnSpPr>
              <p:spPr bwMode="auto">
                <a:xfrm flipH="1" flipV="1">
                  <a:off x="2183302" y="1732090"/>
                  <a:ext cx="1824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 bwMode="auto">
                <a:xfrm flipH="1" flipV="1">
                  <a:off x="3381475" y="1728667"/>
                  <a:ext cx="1823" cy="12151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/>
            <p:cNvGrpSpPr/>
            <p:nvPr/>
          </p:nvGrpSpPr>
          <p:grpSpPr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98"/>
                <a:ext cx="1588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71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4" y="4575123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4" y="40274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57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9" y="1736302"/>
                  <a:ext cx="1198746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/>
                <p:nvPr/>
              </p:nvSpPr>
              <p:spPr bwMode="auto">
                <a:xfrm>
                  <a:off x="2430678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5" name="Freeform 544"/>
                <p:cNvSpPr/>
                <p:nvPr/>
              </p:nvSpPr>
              <p:spPr bwMode="auto">
                <a:xfrm>
                  <a:off x="2892025" y="1722222"/>
                  <a:ext cx="260927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6" name="Freeform 545"/>
                <p:cNvSpPr/>
                <p:nvPr/>
              </p:nvSpPr>
              <p:spPr bwMode="auto">
                <a:xfrm>
                  <a:off x="2419334" y="1725039"/>
                  <a:ext cx="253362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endCxn id="542" idx="2"/>
                </p:cNvCxnSpPr>
                <p:nvPr/>
              </p:nvCxnSpPr>
              <p:spPr bwMode="auto">
                <a:xfrm flipH="1" flipV="1">
                  <a:off x="2184879" y="1722222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/>
                <p:cNvCxnSpPr/>
                <p:nvPr/>
              </p:nvCxnSpPr>
              <p:spPr bwMode="auto">
                <a:xfrm flipH="1" flipV="1">
                  <a:off x="3379845" y="1727853"/>
                  <a:ext cx="3780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1" name="Group 30"/>
            <p:cNvGrpSpPr/>
            <p:nvPr/>
          </p:nvGrpSpPr>
          <p:grpSpPr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4" y="4024260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43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5" y="3719722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5" y="3719722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5" y="360574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1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5" y="3719722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885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98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29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62" y="1691248"/>
                  <a:ext cx="1194966" cy="3125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300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/>
                <p:nvPr/>
              </p:nvSpPr>
              <p:spPr bwMode="auto">
                <a:xfrm flipV="1">
                  <a:off x="2184879" y="1564542"/>
                  <a:ext cx="1194966" cy="312543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5" y="1671539"/>
                  <a:ext cx="582357" cy="154863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/>
                <p:nvPr/>
              </p:nvSpPr>
              <p:spPr bwMode="auto">
                <a:xfrm>
                  <a:off x="2430680" y="1629303"/>
                  <a:ext cx="703366" cy="10981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5" name="Freeform 574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6" name="Freeform 575"/>
                <p:cNvSpPr/>
                <p:nvPr/>
              </p:nvSpPr>
              <p:spPr bwMode="auto">
                <a:xfrm>
                  <a:off x="2419334" y="1725037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77" name="Straight Connector 576"/>
                <p:cNvCxnSpPr>
                  <a:endCxn id="572" idx="2"/>
                </p:cNvCxnSpPr>
                <p:nvPr/>
              </p:nvCxnSpPr>
              <p:spPr bwMode="auto">
                <a:xfrm flipH="1" flipV="1">
                  <a:off x="2184879" y="1722222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8" name="Straight Connector 577"/>
                <p:cNvCxnSpPr/>
                <p:nvPr/>
              </p:nvCxnSpPr>
              <p:spPr bwMode="auto">
                <a:xfrm flipH="1" flipV="1">
                  <a:off x="3379845" y="1727853"/>
                  <a:ext cx="3783" cy="121075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8" name="Group 48257"/>
            <p:cNvGrpSpPr/>
            <p:nvPr/>
          </p:nvGrpSpPr>
          <p:grpSpPr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98"/>
                <a:ext cx="1587" cy="136525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15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724"/>
                  <a:ext cx="568606" cy="225532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724"/>
                  <a:ext cx="568606" cy="11155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5744"/>
                  <a:ext cx="568606" cy="2255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724"/>
                  <a:ext cx="0" cy="11155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6" y="4562423"/>
                <a:ext cx="496888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6" y="4014735"/>
                <a:ext cx="3175" cy="145097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0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250"/>
                  <a:ext cx="1194966" cy="31254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79" y="1736302"/>
                  <a:ext cx="1198749" cy="112629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/>
                <p:nvPr/>
              </p:nvSpPr>
              <p:spPr bwMode="auto">
                <a:xfrm flipV="1">
                  <a:off x="2184879" y="1564542"/>
                  <a:ext cx="1194966" cy="312545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539"/>
                  <a:ext cx="582357" cy="1548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/>
                <p:nvPr/>
              </p:nvSpPr>
              <p:spPr bwMode="auto">
                <a:xfrm>
                  <a:off x="2430680" y="1629304"/>
                  <a:ext cx="703366" cy="10981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2" name="Freeform 601"/>
                <p:cNvSpPr/>
                <p:nvPr/>
              </p:nvSpPr>
              <p:spPr bwMode="auto">
                <a:xfrm>
                  <a:off x="2892028" y="1722222"/>
                  <a:ext cx="260925" cy="9573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3" name="Freeform 602"/>
                <p:cNvSpPr/>
                <p:nvPr/>
              </p:nvSpPr>
              <p:spPr bwMode="auto">
                <a:xfrm>
                  <a:off x="2419334" y="1725039"/>
                  <a:ext cx="253364" cy="95734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04" name="Straight Connector 603"/>
                <p:cNvCxnSpPr>
                  <a:endCxn id="599" idx="2"/>
                </p:cNvCxnSpPr>
                <p:nvPr/>
              </p:nvCxnSpPr>
              <p:spPr bwMode="auto">
                <a:xfrm flipH="1" flipV="1">
                  <a:off x="2184879" y="1722222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Straight Connector 604"/>
                <p:cNvCxnSpPr/>
                <p:nvPr/>
              </p:nvCxnSpPr>
              <p:spPr bwMode="auto">
                <a:xfrm flipH="1" flipV="1">
                  <a:off x="3379845" y="1727853"/>
                  <a:ext cx="3783" cy="121077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8259" name="Group 48258"/>
            <p:cNvGrpSpPr/>
            <p:nvPr/>
          </p:nvGrpSpPr>
          <p:grpSpPr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1" y="3994098"/>
                <a:ext cx="1588" cy="13668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87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4" y="3719937"/>
                  <a:ext cx="568606" cy="225319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4" y="3719937"/>
                  <a:ext cx="568606" cy="11144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4" y="3606067"/>
                  <a:ext cx="568606" cy="22531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0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4" y="3719937"/>
                  <a:ext cx="0" cy="11144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310"/>
                <a:ext cx="496887" cy="81280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2035"/>
                <a:ext cx="3175" cy="145256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173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59" y="1691130"/>
                  <a:ext cx="1194966" cy="31506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138"/>
                  <a:ext cx="1198746" cy="11252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/>
                <p:nvPr/>
              </p:nvSpPr>
              <p:spPr bwMode="auto">
                <a:xfrm flipV="1">
                  <a:off x="2184879" y="1564542"/>
                  <a:ext cx="1194966" cy="31506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2" y="1671438"/>
                  <a:ext cx="582357" cy="15753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auto">
                <a:xfrm>
                  <a:off x="2430678" y="1629243"/>
                  <a:ext cx="703366" cy="112522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auto">
                <a:xfrm>
                  <a:off x="2892025" y="1724886"/>
                  <a:ext cx="260927" cy="956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auto">
                <a:xfrm>
                  <a:off x="2419334" y="1727698"/>
                  <a:ext cx="253362" cy="9283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31" name="Straight Connector 630"/>
                <p:cNvCxnSpPr>
                  <a:endCxn id="626" idx="2"/>
                </p:cNvCxnSpPr>
                <p:nvPr/>
              </p:nvCxnSpPr>
              <p:spPr bwMode="auto">
                <a:xfrm flipH="1" flipV="1">
                  <a:off x="2184879" y="1722072"/>
                  <a:ext cx="3780" cy="12096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Straight Connector 631"/>
                <p:cNvCxnSpPr/>
                <p:nvPr/>
              </p:nvCxnSpPr>
              <p:spPr bwMode="auto">
                <a:xfrm flipH="1" flipV="1">
                  <a:off x="3379845" y="1730512"/>
                  <a:ext cx="3780" cy="12096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8" name="Group 27"/>
          <p:cNvGrpSpPr/>
          <p:nvPr/>
        </p:nvGrpSpPr>
        <p:grpSpPr>
          <a:xfrm>
            <a:off x="3905956" y="2475925"/>
            <a:ext cx="4415330" cy="2315048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629"/>
              <a:ext cx="297540" cy="1743187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524" y="2435173"/>
              <a:ext cx="385762" cy="2300562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457" y="2687586"/>
              <a:ext cx="8309" cy="2062635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8735" y="2708225"/>
              <a:ext cx="18344" cy="2037167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455" y="2762199"/>
              <a:ext cx="9009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69" name="Text Box 167"/>
          <p:cNvSpPr txBox="1">
            <a:spLocks noChangeArrowheads="1"/>
          </p:cNvSpPr>
          <p:nvPr/>
        </p:nvSpPr>
        <p:spPr bwMode="auto">
          <a:xfrm>
            <a:off x="2066925" y="236539"/>
            <a:ext cx="75071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Logically centralized control plane</a:t>
            </a:r>
          </a:p>
        </p:txBody>
      </p:sp>
      <p:pic>
        <p:nvPicPr>
          <p:cNvPr id="48170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403" y="819568"/>
            <a:ext cx="7480705" cy="118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71" name="TextBox 335"/>
          <p:cNvSpPr txBox="1">
            <a:spLocks noChangeArrowheads="1"/>
          </p:cNvSpPr>
          <p:nvPr/>
        </p:nvSpPr>
        <p:spPr bwMode="auto">
          <a:xfrm>
            <a:off x="1918448" y="1039915"/>
            <a:ext cx="845661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99"/>
                </a:solidFill>
                <a:latin typeface="Comic Sans MS" panose="030F0702030302020204" pitchFamily="66" charset="0"/>
              </a:rPr>
              <a:t>A distinct (typically remote) controller interacts with local control agents (CAs) in routers to compute forwarding tables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579911" y="4687855"/>
            <a:ext cx="4956877" cy="694339"/>
            <a:chOff x="2055070" y="4690247"/>
            <a:chExt cx="4956877" cy="694339"/>
          </a:xfrm>
        </p:grpSpPr>
        <p:grpSp>
          <p:nvGrpSpPr>
            <p:cNvPr id="48273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952" y="3913304"/>
                <a:ext cx="425766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247" y="4005425"/>
                <a:ext cx="1588" cy="236653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17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952" y="3913304"/>
                <a:ext cx="425765" cy="32877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2186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2186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8247" y="4005425"/>
                <a:ext cx="1588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189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952" y="3912169"/>
                <a:ext cx="425766" cy="33004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2185" y="4004202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2185" y="4067673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8246" y="4004202"/>
                <a:ext cx="1589" cy="23801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952" y="3913304"/>
                <a:ext cx="425766" cy="32877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185" y="4005425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185" y="4068956"/>
                <a:ext cx="425766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246" y="4005425"/>
                <a:ext cx="1589" cy="23665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2" name="Group 347"/>
          <p:cNvGrpSpPr>
            <a:grpSpLocks/>
          </p:cNvGrpSpPr>
          <p:nvPr/>
        </p:nvGrpSpPr>
        <p:grpSpPr bwMode="auto">
          <a:xfrm>
            <a:off x="7380401" y="5944266"/>
            <a:ext cx="588970" cy="242608"/>
            <a:chOff x="1871277" y="1576300"/>
            <a:chExt cx="1128371" cy="437861"/>
          </a:xfrm>
        </p:grpSpPr>
        <p:sp>
          <p:nvSpPr>
            <p:cNvPr id="363" name="Oval 36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8" name="Freeform 36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9" name="Freeform 36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0" name="Straight Connector 369"/>
            <p:cNvCxnSpPr>
              <a:endCxn id="36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2" name="Group 347"/>
          <p:cNvGrpSpPr>
            <a:grpSpLocks/>
          </p:cNvGrpSpPr>
          <p:nvPr/>
        </p:nvGrpSpPr>
        <p:grpSpPr bwMode="auto">
          <a:xfrm>
            <a:off x="5899328" y="5802169"/>
            <a:ext cx="588970" cy="242608"/>
            <a:chOff x="1871277" y="1576300"/>
            <a:chExt cx="1128371" cy="437861"/>
          </a:xfrm>
        </p:grpSpPr>
        <p:sp>
          <p:nvSpPr>
            <p:cNvPr id="373" name="Oval 37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8" name="Freeform 377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9" name="Freeform 378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80" name="Straight Connector 379"/>
            <p:cNvCxnSpPr>
              <a:endCxn id="37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47"/>
          <p:cNvGrpSpPr>
            <a:grpSpLocks/>
          </p:cNvGrpSpPr>
          <p:nvPr/>
        </p:nvGrpSpPr>
        <p:grpSpPr bwMode="auto">
          <a:xfrm>
            <a:off x="4372241" y="5995982"/>
            <a:ext cx="588970" cy="242608"/>
            <a:chOff x="1871277" y="1576300"/>
            <a:chExt cx="1128371" cy="437861"/>
          </a:xfrm>
        </p:grpSpPr>
        <p:sp>
          <p:nvSpPr>
            <p:cNvPr id="383" name="Oval 382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4" name="Rectangle 383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5" name="Oval 384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86" name="Freeform 385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7" name="Freeform 386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0" name="Freeform 389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7" name="Freeform 396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9" name="Straight Connector 398"/>
            <p:cNvCxnSpPr>
              <a:endCxn id="385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1" name="Group 347"/>
          <p:cNvGrpSpPr>
            <a:grpSpLocks/>
          </p:cNvGrpSpPr>
          <p:nvPr/>
        </p:nvGrpSpPr>
        <p:grpSpPr bwMode="auto">
          <a:xfrm>
            <a:off x="6690757" y="6262321"/>
            <a:ext cx="588970" cy="242608"/>
            <a:chOff x="1871277" y="1576300"/>
            <a:chExt cx="1128371" cy="437861"/>
          </a:xfrm>
        </p:grpSpPr>
        <p:sp>
          <p:nvSpPr>
            <p:cNvPr id="402" name="Oval 4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7" name="Freeform 4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8" name="Freeform 4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29" name="Straight Connector 428"/>
            <p:cNvCxnSpPr>
              <a:endCxn id="41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1" name="Group 347"/>
          <p:cNvGrpSpPr>
            <a:grpSpLocks/>
          </p:cNvGrpSpPr>
          <p:nvPr/>
        </p:nvGrpSpPr>
        <p:grpSpPr bwMode="auto">
          <a:xfrm>
            <a:off x="5228088" y="6354901"/>
            <a:ext cx="588970" cy="242608"/>
            <a:chOff x="1871277" y="1576300"/>
            <a:chExt cx="1128371" cy="437861"/>
          </a:xfrm>
        </p:grpSpPr>
        <p:sp>
          <p:nvSpPr>
            <p:cNvPr id="432" name="Oval 4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7" name="Freeform 4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8" name="Freeform 4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39" name="Straight Connector 438"/>
            <p:cNvCxnSpPr>
              <a:endCxn id="4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449876" y="2220187"/>
            <a:ext cx="5095391" cy="2833288"/>
            <a:chOff x="1925876" y="2212958"/>
            <a:chExt cx="5095391" cy="2833288"/>
          </a:xfrm>
        </p:grpSpPr>
        <p:grpSp>
          <p:nvGrpSpPr>
            <p:cNvPr id="12" name="Group 11"/>
            <p:cNvGrpSpPr/>
            <p:nvPr/>
          </p:nvGrpSpPr>
          <p:grpSpPr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308" name="TextBox 389"/>
              <p:cNvSpPr txBox="1">
                <a:spLocks noChangeArrowheads="1"/>
              </p:cNvSpPr>
              <p:nvPr/>
            </p:nvSpPr>
            <p:spPr bwMode="auto">
              <a:xfrm>
                <a:off x="3453027" y="2127167"/>
                <a:ext cx="2056973" cy="289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accent4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42" name="Group 441"/>
            <p:cNvGrpSpPr/>
            <p:nvPr/>
          </p:nvGrpSpPr>
          <p:grpSpPr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2820" y="2011398"/>
                <a:ext cx="3579813" cy="492125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2950"/>
                <a:ext cx="3579813" cy="492125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5" name="TextBox 389"/>
              <p:cNvSpPr txBox="1">
                <a:spLocks noChangeArrowheads="1"/>
              </p:cNvSpPr>
              <p:nvPr/>
            </p:nvSpPr>
            <p:spPr bwMode="auto">
              <a:xfrm>
                <a:off x="3497415" y="2127166"/>
                <a:ext cx="1968204" cy="346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800" dirty="0">
                    <a:solidFill>
                      <a:schemeClr val="bg1"/>
                    </a:solidFill>
                  </a:rPr>
                  <a:t>CA</a:t>
                </a:r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4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52" name="Group 45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56" name="Group 455"/>
            <p:cNvGrpSpPr/>
            <p:nvPr/>
          </p:nvGrpSpPr>
          <p:grpSpPr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57" name="Group 456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58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62" name="Group 461"/>
              <p:cNvGrpSpPr/>
              <p:nvPr/>
            </p:nvGrpSpPr>
            <p:grpSpPr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337" y="4577634"/>
                  <a:ext cx="439424" cy="261732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850" y="4587291"/>
                  <a:ext cx="463568" cy="253053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6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sz="1400" dirty="0">
                    <a:solidFill>
                      <a:schemeClr val="bg1"/>
                    </a:solidFill>
                  </a:rPr>
                  <a:t>CA</a:t>
                </a:r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4175760" y="3017520"/>
            <a:ext cx="3972560" cy="2032000"/>
            <a:chOff x="2651760" y="3017520"/>
            <a:chExt cx="3972560" cy="2032000"/>
          </a:xfrm>
        </p:grpSpPr>
        <p:cxnSp>
          <p:nvCxnSpPr>
            <p:cNvPr id="338" name="Straight Arrow Connector 337"/>
            <p:cNvCxnSpPr/>
            <p:nvPr/>
          </p:nvCxnSpPr>
          <p:spPr bwMode="auto">
            <a:xfrm>
              <a:off x="2651760" y="3017520"/>
              <a:ext cx="0" cy="166624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 bwMode="auto">
            <a:xfrm>
              <a:off x="36474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 bwMode="auto">
            <a:xfrm>
              <a:off x="446024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 bwMode="auto">
            <a:xfrm>
              <a:off x="56591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 bwMode="auto">
            <a:xfrm>
              <a:off x="6624320" y="3017520"/>
              <a:ext cx="0" cy="2032000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5" name="Rectangle 7"/>
          <p:cNvSpPr txBox="1">
            <a:spLocks noChangeArrowheads="1"/>
          </p:cNvSpPr>
          <p:nvPr/>
        </p:nvSpPr>
        <p:spPr>
          <a:xfrm>
            <a:off x="10416480" y="6624784"/>
            <a:ext cx="124847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5.1 introduction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5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9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5.1 introduction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5.2 routing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protocols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>
                <a:ea typeface="宋体" panose="02010600030101010101" pitchFamily="2" charset="-122"/>
              </a:rPr>
              <a:t>link </a:t>
            </a:r>
            <a:r>
              <a:rPr lang="en-US" altLang="zh-CN" sz="2600" dirty="0" smtClean="0">
                <a:ea typeface="宋体" panose="02010600030101010101" pitchFamily="2" charset="-122"/>
              </a:rPr>
              <a:t>state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altLang="zh-CN" sz="2600" dirty="0" smtClean="0">
                <a:ea typeface="宋体" panose="02010600030101010101" pitchFamily="2" charset="-122"/>
              </a:rPr>
              <a:t>distance </a:t>
            </a:r>
            <a:r>
              <a:rPr lang="en-US" altLang="zh-CN" sz="2600" dirty="0">
                <a:ea typeface="宋体" panose="02010600030101010101" pitchFamily="2" charset="-122"/>
              </a:rPr>
              <a:t>vector</a:t>
            </a:r>
            <a:endParaRPr lang="en-US" sz="2600" dirty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5.3 intra-AS </a:t>
            </a:r>
            <a:r>
              <a:rPr lang="en-US" dirty="0">
                <a:ea typeface="ＭＳ Ｐゴシック" charset="0"/>
              </a:rPr>
              <a:t>routing in the Internet: </a:t>
            </a:r>
            <a:r>
              <a:rPr lang="en-US" dirty="0" smtClean="0">
                <a:ea typeface="ＭＳ Ｐゴシック" charset="0"/>
              </a:rPr>
              <a:t>OSPF</a:t>
            </a:r>
            <a:endParaRPr lang="en-US" sz="2600" dirty="0" smtClean="0">
              <a:ea typeface="宋体" panose="02010600030101010101" pitchFamily="2" charset="-122"/>
            </a:endParaRP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5.4 routing among the ISPs: BGP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5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5.5 </a:t>
            </a:r>
            <a:r>
              <a:rPr lang="en-US" dirty="0">
                <a:ea typeface="ＭＳ Ｐゴシック" charset="0"/>
              </a:rPr>
              <a:t>The SDN 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5.6 ICMP: The Internet Control Message Protocol 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5.7 Network management and SNMP</a:t>
            </a:r>
          </a:p>
          <a:p>
            <a:pPr marL="512763" indent="-512763">
              <a:buNone/>
              <a:defRPr/>
            </a:pP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8" y="436102"/>
            <a:ext cx="334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Control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control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3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1" name="Picture 22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326" y="941832"/>
            <a:ext cx="3972409" cy="11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5241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Routing</a:t>
            </a:r>
            <a:r>
              <a:rPr lang="en-US" altLang="ja-JP" sz="4000" dirty="0"/>
              <a:t> protocols</a:t>
            </a:r>
            <a:endParaRPr lang="en-US" dirty="0"/>
          </a:p>
        </p:txBody>
      </p:sp>
      <p:sp>
        <p:nvSpPr>
          <p:cNvPr id="849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46261" y="1363820"/>
            <a:ext cx="7353300" cy="42746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i="1" dirty="0">
                <a:solidFill>
                  <a:srgbClr val="CC0000"/>
                </a:solidFill>
              </a:rPr>
              <a:t>Routing </a:t>
            </a:r>
            <a:r>
              <a:rPr lang="en-US" sz="3200" i="1" dirty="0">
                <a:solidFill>
                  <a:srgbClr val="CC0000"/>
                </a:solidFill>
              </a:rPr>
              <a:t>p</a:t>
            </a:r>
            <a:r>
              <a:rPr lang="en-US" sz="3200" i="1" dirty="0">
                <a:solidFill>
                  <a:srgbClr val="CC0000"/>
                </a:solidFill>
              </a:rPr>
              <a:t>rotocol goal:</a:t>
            </a:r>
            <a:r>
              <a:rPr lang="en-US" sz="3200" dirty="0"/>
              <a:t> </a:t>
            </a:r>
            <a:r>
              <a:rPr lang="en-US" dirty="0"/>
              <a:t>determine </a:t>
            </a:r>
            <a:r>
              <a:rPr lang="en-US" dirty="0" smtClean="0"/>
              <a:t>"good" </a:t>
            </a:r>
            <a:r>
              <a:rPr lang="en-US" dirty="0" smtClean="0"/>
              <a:t>paths </a:t>
            </a:r>
            <a:r>
              <a:rPr lang="en-US" dirty="0"/>
              <a:t>(equivalently, routes), from </a:t>
            </a:r>
            <a:r>
              <a:rPr lang="en-US" dirty="0" smtClean="0"/>
              <a:t>sending hosts </a:t>
            </a:r>
            <a:r>
              <a:rPr lang="en-US" dirty="0"/>
              <a:t>to </a:t>
            </a:r>
            <a:r>
              <a:rPr lang="en-US" dirty="0" smtClean="0"/>
              <a:t>receiving host, </a:t>
            </a:r>
            <a:r>
              <a:rPr lang="en-US" dirty="0"/>
              <a:t>through </a:t>
            </a:r>
            <a:r>
              <a:rPr lang="en-US" dirty="0" smtClean="0"/>
              <a:t>network of routers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 smtClean="0"/>
              <a:t>path: sequence of routers packets will traverse in going from given initial source host to given final destination host</a:t>
            </a:r>
            <a:endParaRPr lang="en-US" dirty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"good": </a:t>
            </a:r>
            <a:r>
              <a:rPr lang="en-US" dirty="0" smtClean="0"/>
              <a:t>least </a:t>
            </a:r>
            <a:r>
              <a:rPr lang="en-US" dirty="0" smtClean="0"/>
              <a:t>"cost", "fastest", "least congested"</a:t>
            </a:r>
            <a:endParaRPr lang="en-US" sz="2400" dirty="0"/>
          </a:p>
          <a:p>
            <a:pPr>
              <a:lnSpc>
                <a:spcPct val="100000"/>
              </a:lnSpc>
              <a:defRPr/>
            </a:pPr>
            <a:r>
              <a:rPr lang="en-US" dirty="0" smtClean="0"/>
              <a:t>routing: a </a:t>
            </a:r>
            <a:r>
              <a:rPr lang="en-US" dirty="0" smtClean="0"/>
              <a:t>"top-10" </a:t>
            </a:r>
            <a:r>
              <a:rPr lang="en-US" dirty="0" smtClean="0"/>
              <a:t>networking challenge!</a:t>
            </a:r>
            <a:endParaRPr lang="en-US" sz="3200" dirty="0"/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10248129" y="6624784"/>
            <a:ext cx="1680519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rgbClr val="FF0000"/>
                </a:solidFill>
                <a:ea typeface="ＭＳ Ｐゴシック" charset="0"/>
              </a:rPr>
              <a:t>5.2 routing protocols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8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13721</TotalTime>
  <Words>3602</Words>
  <Application>Microsoft Office PowerPoint</Application>
  <PresentationFormat>宽屏</PresentationFormat>
  <Paragraphs>844</Paragraphs>
  <Slides>39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1" baseType="lpstr">
      <vt:lpstr>MS Mincho</vt:lpstr>
      <vt:lpstr>MS PGothic</vt:lpstr>
      <vt:lpstr>MS PGothic</vt:lpstr>
      <vt:lpstr>宋体</vt:lpstr>
      <vt:lpstr>微软雅黑</vt:lpstr>
      <vt:lpstr>Arial</vt:lpstr>
      <vt:lpstr>Arial Black</vt:lpstr>
      <vt:lpstr>Comic Sans MS</vt:lpstr>
      <vt:lpstr>Gill Sans MT</vt:lpstr>
      <vt:lpstr>Times New Roman</vt:lpstr>
      <vt:lpstr>Wingdings</vt:lpstr>
      <vt:lpstr>INPAGE</vt:lpstr>
      <vt:lpstr>Chapter 5 Network Layer: The Control Plane</vt:lpstr>
      <vt:lpstr>Chapter 5 Network Layer</vt:lpstr>
      <vt:lpstr>PowerPoint 演示文稿</vt:lpstr>
      <vt:lpstr>PowerPoint 演示文稿</vt:lpstr>
      <vt:lpstr>Network-layer functions</vt:lpstr>
      <vt:lpstr>PowerPoint 演示文稿</vt:lpstr>
      <vt:lpstr>PowerPoint 演示文稿</vt:lpstr>
      <vt:lpstr>PowerPoint 演示文稿</vt:lpstr>
      <vt:lpstr>Routing protocols</vt:lpstr>
      <vt:lpstr>Graph abstraction of the network</vt:lpstr>
      <vt:lpstr>Graph abstraction: costs</vt:lpstr>
      <vt:lpstr>Routing algorithm classification</vt:lpstr>
      <vt:lpstr>PowerPoint 演示文稿</vt:lpstr>
      <vt:lpstr>A link-state routing algorithm</vt:lpstr>
      <vt:lpstr>Dijsktra's algorithm</vt:lpstr>
      <vt:lpstr>Dijsktra's algorithm</vt:lpstr>
      <vt:lpstr>Dijsktra's algorithm</vt:lpstr>
      <vt:lpstr>PowerPoint 演示文稿</vt:lpstr>
      <vt:lpstr>Dijkstra's algorithm: another example</vt:lpstr>
      <vt:lpstr>Dijkstra's algorithm: example (2) </vt:lpstr>
      <vt:lpstr>Dijkstra's algorithm, discussion</vt:lpstr>
      <vt:lpstr>PowerPoint 演示文稿</vt:lpstr>
      <vt:lpstr>Distance vector algorithm </vt:lpstr>
      <vt:lpstr>Bellman-Ford example </vt:lpstr>
      <vt:lpstr>Distance vector algorithm </vt:lpstr>
      <vt:lpstr>Distance vector algorithm </vt:lpstr>
      <vt:lpstr>Distance vector algorithm </vt:lpstr>
      <vt:lpstr>PowerPoint 演示文稿</vt:lpstr>
      <vt:lpstr>PowerPoint 演示文稿</vt:lpstr>
      <vt:lpstr>Distance vector: link cost changes</vt:lpstr>
      <vt:lpstr>Distance vector: link cost changes</vt:lpstr>
      <vt:lpstr>Comparison of LS and DV algorithms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Homework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738</cp:revision>
  <dcterms:created xsi:type="dcterms:W3CDTF">2015-05-07T17:29:00Z</dcterms:created>
  <dcterms:modified xsi:type="dcterms:W3CDTF">2019-04-01T07:13:30Z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