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00"/>
  </p:notesMasterIdLst>
  <p:handoutMasterIdLst>
    <p:handoutMasterId r:id="rId101"/>
  </p:handoutMasterIdLst>
  <p:sldIdLst>
    <p:sldId id="2196" r:id="rId3"/>
    <p:sldId id="1896" r:id="rId4"/>
    <p:sldId id="2000" r:id="rId5"/>
    <p:sldId id="2112" r:id="rId6"/>
    <p:sldId id="2121" r:id="rId7"/>
    <p:sldId id="2122" r:id="rId8"/>
    <p:sldId id="2123" r:id="rId9"/>
    <p:sldId id="2124" r:id="rId10"/>
    <p:sldId id="2125" r:id="rId11"/>
    <p:sldId id="2126" r:id="rId12"/>
    <p:sldId id="2113" r:id="rId13"/>
    <p:sldId id="2127" r:id="rId14"/>
    <p:sldId id="2128" r:id="rId15"/>
    <p:sldId id="2129" r:id="rId16"/>
    <p:sldId id="2130" r:id="rId17"/>
    <p:sldId id="2131" r:id="rId18"/>
    <p:sldId id="2197" r:id="rId19"/>
    <p:sldId id="2198" r:id="rId20"/>
    <p:sldId id="2199" r:id="rId21"/>
    <p:sldId id="2200" r:id="rId22"/>
    <p:sldId id="2201" r:id="rId23"/>
    <p:sldId id="2202" r:id="rId24"/>
    <p:sldId id="2203" r:id="rId25"/>
    <p:sldId id="2204" r:id="rId26"/>
    <p:sldId id="2205" r:id="rId27"/>
    <p:sldId id="2206" r:id="rId28"/>
    <p:sldId id="2207" r:id="rId29"/>
    <p:sldId id="2208" r:id="rId30"/>
    <p:sldId id="2209" r:id="rId31"/>
    <p:sldId id="2210" r:id="rId32"/>
    <p:sldId id="2114" r:id="rId33"/>
    <p:sldId id="2132" r:id="rId34"/>
    <p:sldId id="2133" r:id="rId35"/>
    <p:sldId id="2134" r:id="rId36"/>
    <p:sldId id="2135" r:id="rId37"/>
    <p:sldId id="2136" r:id="rId38"/>
    <p:sldId id="2137" r:id="rId39"/>
    <p:sldId id="2138" r:id="rId40"/>
    <p:sldId id="2139" r:id="rId41"/>
    <p:sldId id="2140" r:id="rId42"/>
    <p:sldId id="2141" r:id="rId43"/>
    <p:sldId id="2142" r:id="rId44"/>
    <p:sldId id="2143" r:id="rId45"/>
    <p:sldId id="2144" r:id="rId46"/>
    <p:sldId id="2145" r:id="rId47"/>
    <p:sldId id="2146" r:id="rId48"/>
    <p:sldId id="2147" r:id="rId49"/>
    <p:sldId id="2148" r:id="rId50"/>
    <p:sldId id="2149" r:id="rId51"/>
    <p:sldId id="2150" r:id="rId52"/>
    <p:sldId id="2151" r:id="rId53"/>
    <p:sldId id="2152" r:id="rId54"/>
    <p:sldId id="2153" r:id="rId55"/>
    <p:sldId id="2154" r:id="rId56"/>
    <p:sldId id="2155" r:id="rId57"/>
    <p:sldId id="2115" r:id="rId58"/>
    <p:sldId id="2190" r:id="rId59"/>
    <p:sldId id="2156" r:id="rId60"/>
    <p:sldId id="2157" r:id="rId61"/>
    <p:sldId id="2158" r:id="rId62"/>
    <p:sldId id="2159" r:id="rId63"/>
    <p:sldId id="2160" r:id="rId64"/>
    <p:sldId id="2161" r:id="rId65"/>
    <p:sldId id="2162" r:id="rId66"/>
    <p:sldId id="2163" r:id="rId67"/>
    <p:sldId id="2164" r:id="rId68"/>
    <p:sldId id="2165" r:id="rId69"/>
    <p:sldId id="2166" r:id="rId70"/>
    <p:sldId id="2191" r:id="rId71"/>
    <p:sldId id="2168" r:id="rId72"/>
    <p:sldId id="2169" r:id="rId73"/>
    <p:sldId id="2170" r:id="rId74"/>
    <p:sldId id="2171" r:id="rId75"/>
    <p:sldId id="2172" r:id="rId76"/>
    <p:sldId id="2173" r:id="rId77"/>
    <p:sldId id="2192" r:id="rId78"/>
    <p:sldId id="2175" r:id="rId79"/>
    <p:sldId id="2176" r:id="rId80"/>
    <p:sldId id="2177" r:id="rId81"/>
    <p:sldId id="2178" r:id="rId82"/>
    <p:sldId id="2179" r:id="rId83"/>
    <p:sldId id="2180" r:id="rId84"/>
    <p:sldId id="2181" r:id="rId85"/>
    <p:sldId id="2182" r:id="rId86"/>
    <p:sldId id="2183" r:id="rId87"/>
    <p:sldId id="2184" r:id="rId88"/>
    <p:sldId id="2185" r:id="rId89"/>
    <p:sldId id="2186" r:id="rId90"/>
    <p:sldId id="2187" r:id="rId91"/>
    <p:sldId id="2188" r:id="rId92"/>
    <p:sldId id="2189" r:id="rId93"/>
    <p:sldId id="2116" r:id="rId94"/>
    <p:sldId id="2117" r:id="rId95"/>
    <p:sldId id="2118" r:id="rId96"/>
    <p:sldId id="2111" r:id="rId97"/>
    <p:sldId id="2120" r:id="rId98"/>
    <p:sldId id="1711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6"/>
            <p14:sldId id="1896"/>
            <p14:sldId id="2000"/>
          </p14:sldIdLst>
        </p14:section>
        <p14:section name="6.1" id="{8A1B28B8-A12E-4221-A0F4-D6213374A2FF}">
          <p14:sldIdLst>
            <p14:sldId id="2112"/>
            <p14:sldId id="2121"/>
            <p14:sldId id="2122"/>
            <p14:sldId id="2123"/>
            <p14:sldId id="2124"/>
            <p14:sldId id="2125"/>
            <p14:sldId id="2126"/>
          </p14:sldIdLst>
        </p14:section>
        <p14:section name="6.2" id="{5EE811C3-7630-4E5E-815A-355B6345B305}">
          <p14:sldIdLst>
            <p14:sldId id="2113"/>
            <p14:sldId id="2127"/>
            <p14:sldId id="2128"/>
            <p14:sldId id="2129"/>
            <p14:sldId id="2130"/>
            <p14:sldId id="2131"/>
            <p14:sldId id="2197"/>
            <p14:sldId id="2198"/>
            <p14:sldId id="2199"/>
            <p14:sldId id="2200"/>
            <p14:sldId id="2201"/>
            <p14:sldId id="2202"/>
            <p14:sldId id="2203"/>
            <p14:sldId id="2204"/>
            <p14:sldId id="2205"/>
            <p14:sldId id="2206"/>
            <p14:sldId id="2207"/>
            <p14:sldId id="2208"/>
            <p14:sldId id="2209"/>
            <p14:sldId id="2210"/>
          </p14:sldIdLst>
        </p14:section>
        <p14:section name="6.3" id="{0B844C94-7041-4417-99DD-3B5C7358E985}">
          <p14:sldIdLst>
            <p14:sldId id="2114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4"/>
            <p14:sldId id="2155"/>
          </p14:sldIdLst>
        </p14:section>
        <p14:section name="6.4" id="{0F145D18-C7B6-4942-9A8F-4717B9FA0203}">
          <p14:sldIdLst>
            <p14:sldId id="2115"/>
            <p14:sldId id="2190"/>
            <p14:sldId id="2156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  <p14:sldId id="2165"/>
            <p14:sldId id="2166"/>
            <p14:sldId id="2191"/>
            <p14:sldId id="2168"/>
            <p14:sldId id="2169"/>
            <p14:sldId id="2170"/>
            <p14:sldId id="2171"/>
            <p14:sldId id="2172"/>
            <p14:sldId id="2173"/>
            <p14:sldId id="2192"/>
            <p14:sldId id="2175"/>
            <p14:sldId id="2176"/>
            <p14:sldId id="2177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</p14:sldIdLst>
        </p14:section>
        <p14:section name="6.5" id="{7ABFF6D7-8BF4-4E86-B0CD-84AA706DD3CA}">
          <p14:sldIdLst>
            <p14:sldId id="2116"/>
          </p14:sldIdLst>
        </p14:section>
        <p14:section name="6.6" id="{0A7FAA5C-EA05-4E8A-8693-2237407ED47A}">
          <p14:sldIdLst>
            <p14:sldId id="2117"/>
          </p14:sldIdLst>
        </p14:section>
        <p14:section name="6.7" id="{35EFC522-5DD1-46FF-8B02-98938A39EF53}">
          <p14:sldIdLst>
            <p14:sldId id="2118"/>
          </p14:sldIdLst>
        </p14:section>
        <p14:section name="summary" id="{0DDBEC4D-E5B1-4326-8077-64B515A6CBE4}">
          <p14:sldIdLst>
            <p14:sldId id="2111"/>
            <p14:sldId id="2120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60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9.wmf"/><Relationship Id="rId4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413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720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97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682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2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581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00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4869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0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hybrid fiber-coaxial cable 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079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3399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649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212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36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139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37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22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9502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6394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latin typeface="Times New Roman" charset="0"/>
                <a:cs typeface="+mn-cs"/>
              </a:rPr>
              <a:t>Pros</a:t>
            </a:r>
            <a:r>
              <a:rPr lang="en-US" baseline="0" dirty="0" smtClean="0">
                <a:latin typeface="Times New Roman" charset="0"/>
                <a:cs typeface="+mn-cs"/>
              </a:rPr>
              <a:t>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利</a:t>
            </a:r>
            <a:endParaRPr lang="en-US" altLang="zh-CN" baseline="0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 smtClean="0">
                <a:latin typeface="Times New Roman" charset="0"/>
                <a:cs typeface="+mn-cs"/>
              </a:rPr>
              <a:t>Cons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弊</a:t>
            </a:r>
            <a:endParaRPr lang="en-US" altLang="zh-CN" baseline="0" dirty="0" smtClean="0">
              <a:latin typeface="Times New Roman" charset="0"/>
              <a:cs typeface="+mn-cs"/>
            </a:endParaRPr>
          </a:p>
          <a:p>
            <a:pPr>
              <a:defRPr/>
            </a:pPr>
            <a:r>
              <a:rPr lang="en-US" baseline="0" dirty="0" smtClean="0">
                <a:latin typeface="Times New Roman" charset="0"/>
                <a:cs typeface="+mn-cs"/>
              </a:rPr>
              <a:t>pros and cons </a:t>
            </a:r>
            <a:r>
              <a:rPr lang="zh-CN" altLang="en-US" baseline="0" dirty="0" smtClean="0">
                <a:latin typeface="Times New Roman" charset="0"/>
                <a:cs typeface="+mn-cs"/>
              </a:rPr>
              <a:t>利弊</a:t>
            </a: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519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22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8503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852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242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3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491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25265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109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57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908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67323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996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55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994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09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5081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54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546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59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6752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60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5752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CCFCE89-56C3-414D-BFB3-B0D9ACE8FC6D}" type="slidenum">
              <a:rPr lang="en-US" i="0" smtClean="0">
                <a:latin typeface="Times New Roman" charset="0"/>
              </a:rPr>
              <a:pPr>
                <a:defRPr/>
              </a:pPr>
              <a:t>61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6232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FBDDC76-7329-B84A-8E56-FF1317E0AB5F}" type="slidenum">
              <a:rPr lang="en-US" i="0" smtClean="0">
                <a:latin typeface="Times New Roman" charset="0"/>
              </a:rPr>
              <a:pPr>
                <a:defRPr/>
              </a:pPr>
              <a:t>62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5340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87D3B6C-C169-0741-98AD-F565A816F2E9}" type="slidenum">
              <a:rPr lang="en-US" i="0" smtClean="0">
                <a:latin typeface="Times New Roman" charset="0"/>
              </a:rPr>
              <a:pPr>
                <a:defRPr/>
              </a:pPr>
              <a:t>63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1897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C6E3BF-3995-EA4B-8E4D-B37DD4BAD334}" type="slidenum">
              <a:rPr lang="en-US" i="0" smtClean="0">
                <a:latin typeface="Times New Roman" charset="0"/>
              </a:rPr>
              <a:pPr>
                <a:defRPr/>
              </a:pPr>
              <a:t>64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0014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0CA0556-2E55-7E49-9536-F0455F7DC450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43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587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B62942-464A-BE4C-976A-09A7C59A25EA}" type="slidenum">
              <a:rPr lang="en-US" i="0" smtClean="0">
                <a:latin typeface="Times New Roman" charset="0"/>
              </a:rPr>
              <a:pPr>
                <a:defRPr/>
              </a:pPr>
              <a:t>66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3849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99BDC0E-1826-674A-906D-54708681E955}" type="slidenum">
              <a:rPr lang="en-US" i="0" smtClean="0">
                <a:latin typeface="Times New Roman" charset="0"/>
              </a:rPr>
              <a:pPr>
                <a:defRPr/>
              </a:pPr>
              <a:t>67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9646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CD8A2B-4DCF-D14C-840D-0D433CEF9CD4}" type="slidenum">
              <a:rPr lang="en-US" i="0" smtClean="0">
                <a:latin typeface="Times New Roman" charset="0"/>
              </a:rPr>
              <a:pPr>
                <a:defRPr/>
              </a:pPr>
              <a:t>68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503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69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36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70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9448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71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819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72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9249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73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6125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74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8610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75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93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3289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6077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77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9713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78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04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79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8887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80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69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81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1153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82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928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83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0646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8599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61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3361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0263EC-9FC8-3E46-A8F2-77E357E79E36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86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2689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7241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8754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94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2304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4513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96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546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34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9753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1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jpeg"/><Relationship Id="rId4" Type="http://schemas.openxmlformats.org/officeDocument/2006/relationships/image" Target="../media/image46.gif"/><Relationship Id="rId9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8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28.png"/><Relationship Id="rId4" Type="http://schemas.openxmlformats.org/officeDocument/2006/relationships/image" Target="../media/image5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6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Link layer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&amp; </a:t>
            </a: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LANs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8286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9451" y="4275138"/>
            <a:ext cx="4067175" cy="19351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sending side:</a:t>
            </a:r>
          </a:p>
          <a:p>
            <a:pPr lvl="1">
              <a:defRPr/>
            </a:pPr>
            <a:r>
              <a:rPr lang="en-US" dirty="0"/>
              <a:t>encapsulates datagram in frame</a:t>
            </a:r>
          </a:p>
          <a:p>
            <a:pPr lvl="1">
              <a:defRPr/>
            </a:pPr>
            <a:r>
              <a:rPr lang="en-US" dirty="0"/>
              <a:t>adds error checking bits, rdt, flow 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4273551"/>
            <a:ext cx="4090988" cy="18510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receiving side</a:t>
            </a:r>
          </a:p>
          <a:p>
            <a:pPr lvl="1">
              <a:defRPr/>
            </a:pPr>
            <a:r>
              <a:rPr lang="en-US" dirty="0"/>
              <a:t>looks for errors, rdt, flow control, </a:t>
            </a:r>
            <a:r>
              <a:rPr lang="en-US" dirty="0" smtClean="0"/>
              <a:t>etc.</a:t>
            </a:r>
            <a:endParaRPr lang="en-US" dirty="0"/>
          </a:p>
          <a:p>
            <a:pPr lvl="1">
              <a:defRPr/>
            </a:pPr>
            <a:r>
              <a:rPr lang="en-US" dirty="0"/>
              <a:t>extracts datagram, passes to upper layer at receiving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481389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3576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3959225" y="277336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3959226" y="23018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3870326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4287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52851" y="15017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619626" y="150336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4075114" y="191770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4999038" y="192087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7356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7834313" y="279241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7834314" y="23209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7745414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8162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7627939" y="15208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8494714" y="152241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7950200" y="193675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8874125" y="193992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3036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7485063" y="187007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6946901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4292601" y="290353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6205538" y="341947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7178676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4397375" y="357505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14400"/>
            <a:ext cx="4876800" cy="104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95224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0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23560"/>
            <a:ext cx="3318520" cy="1016000"/>
          </a:xfrm>
        </p:spPr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284984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647728" y="588198"/>
            <a:ext cx="8331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342900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EDC= Error Detection and Correction bits (redundancy)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D    = Data protected by error checking, may include header fields </a:t>
            </a:r>
            <a:b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endParaRPr lang="en-US" sz="2000" i="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342900" indent="-342900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Error detection not 100% reliable!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protocol may miss some errors, but rarely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larger EDC field yields better detection and correction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908801" y="391636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943872" y="3805239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7" y="778300"/>
            <a:ext cx="3240360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5272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1" y="957924"/>
            <a:ext cx="3165996" cy="9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185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</a:rPr>
              <a:t>d</a:t>
            </a: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5349876" y="1409701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Arial" charset="0"/>
              </a:rPr>
              <a:t> </a:t>
            </a: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096001" y="5338764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334001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6027739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7686676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16338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1464" y="0"/>
            <a:ext cx="5910808" cy="1014412"/>
          </a:xfrm>
        </p:spPr>
        <p:txBody>
          <a:bodyPr/>
          <a:lstStyle/>
          <a:p>
            <a:pPr>
              <a:defRPr/>
            </a:pPr>
            <a:r>
              <a:rPr lang="en-US" dirty="0"/>
              <a:t>Internet checksum </a:t>
            </a:r>
            <a:r>
              <a:rPr lang="en-US" sz="3600" dirty="0"/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519364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checksum: addition </a:t>
            </a:r>
            <a:r>
              <a:rPr lang="en-US" sz="2400"/>
              <a:t>(</a:t>
            </a:r>
            <a:r>
              <a:rPr lang="en-US" sz="2400" smtClean="0"/>
              <a:t>1</a:t>
            </a:r>
            <a:r>
              <a:rPr lang="en-US" altLang="ja-JP" sz="2400" smtClean="0"/>
              <a:t>'</a:t>
            </a:r>
            <a:r>
              <a:rPr lang="en-US" sz="2400" smtClean="0"/>
              <a:t>s </a:t>
            </a:r>
            <a:r>
              <a:rPr lang="en-US" sz="2400" dirty="0"/>
              <a:t>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552701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219324" y="1457326"/>
            <a:ext cx="841318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goal: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detect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errors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</a:t>
            </a:r>
            <a:r>
              <a:rPr lang="en-US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(e.g., flipped bits) in transmitted packet (note: used at transport layer only)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5" y="841374"/>
            <a:ext cx="5832648" cy="67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336900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" y="846963"/>
            <a:ext cx="6192688" cy="61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970"/>
            <a:ext cx="6409531" cy="100488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Cyclic redundancy check</a:t>
            </a:r>
            <a:endParaRPr lang="en-US" sz="4800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19214"/>
            <a:ext cx="7772400" cy="336073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more powerful error-detection coding</a:t>
            </a:r>
          </a:p>
          <a:p>
            <a:pPr>
              <a:defRPr/>
            </a:pPr>
            <a:r>
              <a:rPr lang="en-US" sz="2400" dirty="0"/>
              <a:t>view data bits, </a:t>
            </a:r>
            <a:r>
              <a:rPr lang="en-US" sz="2400" dirty="0">
                <a:solidFill>
                  <a:srgbClr val="CC0000"/>
                </a:solidFill>
              </a:rPr>
              <a:t>D</a:t>
            </a:r>
            <a:r>
              <a:rPr lang="en-US" sz="2400" dirty="0"/>
              <a:t>, as a binary number</a:t>
            </a:r>
          </a:p>
          <a:p>
            <a:pPr>
              <a:defRPr/>
            </a:pPr>
            <a:r>
              <a:rPr lang="en-US" sz="2400" dirty="0"/>
              <a:t>choose r+1 bit pattern (generator), </a:t>
            </a:r>
            <a:r>
              <a:rPr lang="en-US" sz="2400" dirty="0">
                <a:solidFill>
                  <a:srgbClr val="CC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goal: choose r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</a:t>
            </a:r>
          </a:p>
          <a:p>
            <a:pPr lvl="1">
              <a:defRPr/>
            </a:pPr>
            <a:r>
              <a:rPr lang="en-US" sz="2000" dirty="0"/>
              <a:t> &lt;D,R&gt; exactly divisible by G (modulo 2) </a:t>
            </a:r>
          </a:p>
          <a:p>
            <a:pPr lvl="1">
              <a:defRPr/>
            </a:pPr>
            <a:r>
              <a:rPr lang="en-US" sz="2000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/>
              <a:t>can detect all burst errors less than r+1 bits</a:t>
            </a:r>
          </a:p>
          <a:p>
            <a:pPr>
              <a:defRPr/>
            </a:pPr>
            <a:r>
              <a:rPr lang="en-US" sz="2400" dirty="0"/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1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176040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347056" y="61668"/>
            <a:ext cx="3390528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CRC example</a:t>
            </a:r>
            <a:endParaRPr lang="en-US" dirty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05026" y="1447800"/>
            <a:ext cx="3711575" cy="324485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want:</a:t>
            </a:r>
            <a:endParaRPr lang="en-US" sz="3200" dirty="0"/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endParaRPr lang="en-US" sz="3200" dirty="0"/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r>
              <a:rPr lang="en-US" dirty="0"/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751139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dirty="0">
                <a:solidFill>
                  <a:srgbClr val="000099"/>
                </a:solidFill>
                <a:latin typeface="Arial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165601" y="4797426"/>
            <a:ext cx="1336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</a:rPr>
              <a:t>D</a:t>
            </a:r>
            <a:r>
              <a:rPr lang="en-US" sz="2400" baseline="26000" dirty="0">
                <a:latin typeface="Arial" charset="0"/>
              </a:rPr>
              <a:t>.</a:t>
            </a:r>
            <a:r>
              <a:rPr lang="en-US" sz="2400" dirty="0">
                <a:latin typeface="Arial" charset="0"/>
              </a:rPr>
              <a:t>2</a:t>
            </a:r>
            <a:r>
              <a:rPr lang="en-US" sz="2400" baseline="30000" dirty="0">
                <a:latin typeface="Arial" charset="0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08501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579689" y="4622801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6" y="962818"/>
            <a:ext cx="3300672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9624392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error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detection, correction</a:t>
            </a:r>
          </a:p>
        </p:txBody>
      </p:sp>
    </p:spTree>
    <p:extLst>
      <p:ext uri="{BB962C8B-B14F-4D97-AF65-F5344CB8AC3E}">
        <p14:creationId xmlns:p14="http://schemas.microsoft.com/office/powerpoint/2010/main" val="23806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标题 16486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Powerful error detection scheme</a:t>
            </a:r>
          </a:p>
          <a:p>
            <a:r>
              <a:rPr lang="en-US" altLang="zh-CN"/>
              <a:t>Rather than addition, binary division is used </a:t>
            </a:r>
            <a:r>
              <a:rPr lang="en-US" altLang="zh-CN">
                <a:sym typeface="Wingdings" panose="05000000000000000000" pitchFamily="2" charset="2"/>
              </a:rPr>
              <a:t> Finite Algebra Theory (Galois Fields)</a:t>
            </a:r>
            <a:endParaRPr lang="en-US" altLang="zh-CN"/>
          </a:p>
          <a:p>
            <a:r>
              <a:rPr lang="en-US" altLang="zh-CN"/>
              <a:t>Can be easily implemented with small amount of hardware</a:t>
            </a:r>
          </a:p>
          <a:p>
            <a:pPr lvl="1"/>
            <a:r>
              <a:rPr lang="en-US" altLang="zh-CN"/>
              <a:t>Shift registers</a:t>
            </a:r>
          </a:p>
          <a:p>
            <a:pPr lvl="1"/>
            <a:r>
              <a:rPr lang="en-US" altLang="zh-CN"/>
              <a:t>XOR (for addition and subtraction)</a:t>
            </a:r>
          </a:p>
        </p:txBody>
      </p:sp>
    </p:spTree>
    <p:extLst>
      <p:ext uri="{BB962C8B-B14F-4D97-AF65-F5344CB8AC3E}">
        <p14:creationId xmlns:p14="http://schemas.microsoft.com/office/powerpoint/2010/main" val="123872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A binary code sequence can be viewed as</a:t>
            </a:r>
            <a:br>
              <a:rPr lang="en-US" altLang="zh-CN"/>
            </a:br>
            <a:r>
              <a:rPr lang="en-US" altLang="zh-CN"/>
              <a:t>a polynomial in binary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4391025" y="5297170"/>
          <a:ext cx="3409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r:id="rId3" imgW="875665" imgH="203200" progId="Equation.3">
                  <p:embed/>
                </p:oleObj>
              </mc:Choice>
              <mc:Fallback>
                <p:oleObj r:id="rId3" imgW="875665" imgH="2032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1025" y="5297170"/>
                        <a:ext cx="340995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964055" y="3876675"/>
          <a:ext cx="833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r:id="rId5" imgW="2271395" imgH="203200" progId="Equation.3">
                  <p:embed/>
                </p:oleObj>
              </mc:Choice>
              <mc:Fallback>
                <p:oleObj r:id="rId5" imgW="2271395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4055" y="3876675"/>
                        <a:ext cx="8331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文本框 13317"/>
          <p:cNvSpPr txBox="1"/>
          <p:nvPr/>
        </p:nvSpPr>
        <p:spPr>
          <a:xfrm>
            <a:off x="5922010" y="4916805"/>
            <a:ext cx="40132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/>
              <a:t>or</a:t>
            </a:r>
          </a:p>
        </p:txBody>
      </p:sp>
      <p:sp>
        <p:nvSpPr>
          <p:cNvPr id="13319" name="文本框 13318"/>
          <p:cNvSpPr txBox="1"/>
          <p:nvPr/>
        </p:nvSpPr>
        <p:spPr>
          <a:xfrm>
            <a:off x="4455795" y="3403600"/>
            <a:ext cx="322402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WHICH CAN BE VIEWED AS</a:t>
            </a:r>
          </a:p>
        </p:txBody>
      </p:sp>
      <p:sp>
        <p:nvSpPr>
          <p:cNvPr id="13320" name="文本框 13319"/>
          <p:cNvSpPr txBox="1"/>
          <p:nvPr/>
        </p:nvSpPr>
        <p:spPr>
          <a:xfrm>
            <a:off x="2076450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45910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84010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95440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329565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58102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7105650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</p:spTree>
    <p:extLst>
      <p:ext uri="{BB962C8B-B14F-4D97-AF65-F5344CB8AC3E}">
        <p14:creationId xmlns:p14="http://schemas.microsoft.com/office/powerpoint/2010/main" val="140066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multiplication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3155315" y="5241608"/>
          <a:ext cx="430276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r:id="rId3" imgW="1104900" imgH="228600" progId="Equation.3">
                  <p:embed/>
                </p:oleObj>
              </mc:Choice>
              <mc:Fallback>
                <p:oleObj r:id="rId3" imgW="1104900" imgH="2286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315" y="5241608"/>
                        <a:ext cx="430276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/>
        </p:nvGraphicFramePr>
        <p:xfrm>
          <a:off x="1170940" y="3876675"/>
          <a:ext cx="833882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r:id="rId5" imgW="2273300" imgH="203200" progId="Equation.3">
                  <p:embed/>
                </p:oleObj>
              </mc:Choice>
              <mc:Fallback>
                <p:oleObj r:id="rId5" imgW="2273300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940" y="3876675"/>
                        <a:ext cx="833882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1287145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38017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76117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87547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250634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50209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631634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812020" y="252793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56570" y="251142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72875" y="249491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9812655" y="3965575"/>
          <a:ext cx="222440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7" imgW="1066800" imgH="203200" progId="Equation.3">
                  <p:embed/>
                </p:oleObj>
              </mc:Choice>
              <mc:Fallback>
                <p:oleObj r:id="rId7" imgW="10668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12655" y="3965575"/>
                        <a:ext cx="222440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>
            <a:stCxn id="13315" idx="0"/>
          </p:cNvCxnSpPr>
          <p:nvPr/>
        </p:nvCxnSpPr>
        <p:spPr>
          <a:xfrm flipV="1">
            <a:off x="5306695" y="485838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9018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88707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50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1" y="863000"/>
            <a:ext cx="720695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6 The Link layer and LANs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55640" y="1143000"/>
            <a:ext cx="6408712" cy="487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FF0000"/>
                </a:solidFill>
              </a:rPr>
              <a:t>our goals: </a:t>
            </a:r>
          </a:p>
          <a:p>
            <a:pPr>
              <a:defRPr/>
            </a:pPr>
            <a:r>
              <a:rPr lang="en-US" dirty="0" smtClean="0"/>
              <a:t>understand principles behind link layer services:</a:t>
            </a:r>
          </a:p>
          <a:p>
            <a:pPr lvl="1">
              <a:defRPr/>
            </a:pPr>
            <a:r>
              <a:rPr lang="en-US" dirty="0" smtClean="0"/>
              <a:t>error detection, correction</a:t>
            </a:r>
          </a:p>
          <a:p>
            <a:pPr lvl="1">
              <a:defRPr/>
            </a:pPr>
            <a:r>
              <a:rPr lang="en-US" dirty="0" smtClean="0"/>
              <a:t>sharing a broadcast channel: multiple access</a:t>
            </a:r>
          </a:p>
          <a:p>
            <a:pPr lvl="1">
              <a:defRPr/>
            </a:pPr>
            <a:r>
              <a:rPr lang="en-US" dirty="0" smtClean="0"/>
              <a:t>link layer addressing</a:t>
            </a:r>
          </a:p>
          <a:p>
            <a:pPr lvl="1">
              <a:defRPr/>
            </a:pPr>
            <a:r>
              <a:rPr lang="en-US" dirty="0" smtClean="0"/>
              <a:t>local area networks: Ethernet, VLANs</a:t>
            </a:r>
          </a:p>
          <a:p>
            <a:pPr>
              <a:defRPr/>
            </a:pPr>
            <a:r>
              <a:rPr lang="en-US" dirty="0" smtClean="0"/>
              <a:t>instantiation, implementation of various link layer technologies</a:t>
            </a:r>
            <a:endParaRPr lang="en-US" dirty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multiplication</a:t>
            </a:r>
          </a:p>
        </p:txBody>
      </p:sp>
      <p:graphicFrame>
        <p:nvGraphicFramePr>
          <p:cNvPr id="13315" name="对象 13314"/>
          <p:cNvGraphicFramePr/>
          <p:nvPr>
            <p:extLst>
              <p:ext uri="{D42A27DB-BD31-4B8C-83A1-F6EECF244321}">
                <p14:modId xmlns:p14="http://schemas.microsoft.com/office/powerpoint/2010/main" val="3012863243"/>
              </p:ext>
            </p:extLst>
          </p:nvPr>
        </p:nvGraphicFramePr>
        <p:xfrm>
          <a:off x="2512060" y="5528628"/>
          <a:ext cx="558927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3" imgW="1435100" imgH="228600" progId="Equation.3">
                  <p:embed/>
                </p:oleObj>
              </mc:Choice>
              <mc:Fallback>
                <p:oleObj r:id="rId3" imgW="1435100" imgH="2286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2060" y="5528628"/>
                        <a:ext cx="5589270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对象 13316"/>
          <p:cNvGraphicFramePr/>
          <p:nvPr>
            <p:extLst>
              <p:ext uri="{D42A27DB-BD31-4B8C-83A1-F6EECF244321}">
                <p14:modId xmlns:p14="http://schemas.microsoft.com/office/powerpoint/2010/main" val="3239794297"/>
              </p:ext>
            </p:extLst>
          </p:nvPr>
        </p:nvGraphicFramePr>
        <p:xfrm>
          <a:off x="381635" y="3876675"/>
          <a:ext cx="833882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r:id="rId5" imgW="2273300" imgH="203200" progId="Equation.3">
                  <p:embed/>
                </p:oleObj>
              </mc:Choice>
              <mc:Fallback>
                <p:oleObj r:id="rId5" imgW="2273300" imgH="203200" progId="Equation.3">
                  <p:embed/>
                  <p:pic>
                    <p:nvPicPr>
                      <p:cNvPr id="13317" name="对象 133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635" y="3876675"/>
                        <a:ext cx="833882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文本框 13319"/>
          <p:cNvSpPr txBox="1"/>
          <p:nvPr/>
        </p:nvSpPr>
        <p:spPr>
          <a:xfrm>
            <a:off x="569595" y="25412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29406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2" name="文本框 13321"/>
          <p:cNvSpPr txBox="1"/>
          <p:nvPr/>
        </p:nvSpPr>
        <p:spPr>
          <a:xfrm>
            <a:off x="660717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3" name="文本框 13322"/>
          <p:cNvSpPr txBox="1"/>
          <p:nvPr/>
        </p:nvSpPr>
        <p:spPr>
          <a:xfrm>
            <a:off x="8037195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4" name="文本框 13323"/>
          <p:cNvSpPr txBox="1"/>
          <p:nvPr/>
        </p:nvSpPr>
        <p:spPr>
          <a:xfrm>
            <a:off x="1717040" y="2528570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13325" name="文本框 13324"/>
          <p:cNvSpPr txBox="1"/>
          <p:nvPr/>
        </p:nvSpPr>
        <p:spPr>
          <a:xfrm>
            <a:off x="41598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 dirty="0">
                <a:solidFill>
                  <a:srgbClr val="000099"/>
                </a:solidFill>
              </a:rPr>
              <a:t>0</a:t>
            </a: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13326" name="文本框 13325"/>
          <p:cNvSpPr txBox="1"/>
          <p:nvPr/>
        </p:nvSpPr>
        <p:spPr>
          <a:xfrm>
            <a:off x="5455285" y="254444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>
                <a:solidFill>
                  <a:srgbClr val="000099"/>
                </a:solidFill>
              </a:rPr>
              <a:t>1-0-0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237980" y="252793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226040" y="251142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1</a:t>
            </a:r>
            <a:endParaRPr lang="en-US" altLang="zh-CN">
              <a:solidFill>
                <a:srgbClr val="00009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42345" y="2494915"/>
            <a:ext cx="470000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4000">
                <a:solidFill>
                  <a:srgbClr val="000099"/>
                </a:solidFill>
              </a:rPr>
              <a:t>0</a:t>
            </a:r>
            <a:endParaRPr lang="en-US" altLang="zh-CN">
              <a:solidFill>
                <a:srgbClr val="000099"/>
              </a:solidFill>
            </a:endParaRP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908044841"/>
              </p:ext>
            </p:extLst>
          </p:nvPr>
        </p:nvGraphicFramePr>
        <p:xfrm>
          <a:off x="9238615" y="3965575"/>
          <a:ext cx="222440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r:id="rId7" imgW="1066800" imgH="203200" progId="Equation.3">
                  <p:embed/>
                </p:oleObj>
              </mc:Choice>
              <mc:Fallback>
                <p:oleObj r:id="rId7" imgW="1066800" imgH="203200" progId="Equation.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38615" y="3965575"/>
                        <a:ext cx="2224405" cy="713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5306695" y="528891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529018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0887075" y="3406775"/>
            <a:ext cx="0" cy="383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对象 10"/>
          <p:cNvGraphicFramePr/>
          <p:nvPr>
            <p:extLst>
              <p:ext uri="{D42A27DB-BD31-4B8C-83A1-F6EECF244321}">
                <p14:modId xmlns:p14="http://schemas.microsoft.com/office/powerpoint/2010/main" val="3965361235"/>
              </p:ext>
            </p:extLst>
          </p:nvPr>
        </p:nvGraphicFramePr>
        <p:xfrm>
          <a:off x="3008630" y="4809490"/>
          <a:ext cx="9146540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r:id="rId9" imgW="2628900" imgH="203200" progId="Equation.3">
                  <p:embed/>
                </p:oleObj>
              </mc:Choice>
              <mc:Fallback>
                <p:oleObj r:id="rId9" imgW="2628900" imgH="203200" progId="Equation.3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08630" y="4809490"/>
                        <a:ext cx="9146540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4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xfrm>
            <a:off x="1932940" y="762000"/>
            <a:ext cx="8779510" cy="1447800"/>
          </a:xfrm>
          <a:ln>
            <a:solidFill>
              <a:schemeClr val="tx1"/>
            </a:solidFill>
            <a:miter/>
          </a:ln>
        </p:spPr>
        <p:txBody>
          <a:bodyPr anchor="ctr"/>
          <a:lstStyle/>
          <a:p>
            <a:r>
              <a:rPr lang="en-US" altLang="zh-CN"/>
              <a:t>addition</a:t>
            </a:r>
          </a:p>
        </p:txBody>
      </p:sp>
      <p:graphicFrame>
        <p:nvGraphicFramePr>
          <p:cNvPr id="13315" name="对象 13314"/>
          <p:cNvGraphicFramePr/>
          <p:nvPr/>
        </p:nvGraphicFramePr>
        <p:xfrm>
          <a:off x="3522980" y="3714116"/>
          <a:ext cx="385826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3" imgW="990600" imgH="203200" progId="Equation.3">
                  <p:embed/>
                </p:oleObj>
              </mc:Choice>
              <mc:Fallback>
                <p:oleObj r:id="rId3" imgW="990600" imgH="203200" progId="Equation.3">
                  <p:embed/>
                  <p:pic>
                    <p:nvPicPr>
                      <p:cNvPr id="13315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2980" y="3714116"/>
                        <a:ext cx="385826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9243413" y="6696629"/>
            <a:ext cx="2364415" cy="168065"/>
          </a:xfrm>
        </p:spPr>
        <p:txBody>
          <a:bodyPr/>
          <a:lstStyle/>
          <a:p>
            <a:r>
              <a:rPr dirty="0"/>
              <a:t>1-0-0</a:t>
            </a:r>
          </a:p>
        </p:txBody>
      </p:sp>
    </p:spTree>
    <p:extLst>
      <p:ext uri="{BB962C8B-B14F-4D97-AF65-F5344CB8AC3E}">
        <p14:creationId xmlns:p14="http://schemas.microsoft.com/office/powerpoint/2010/main" val="175942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>
          <a:xfrm>
            <a:off x="1101090" y="1412240"/>
            <a:ext cx="10871200" cy="5111750"/>
          </a:xfrm>
        </p:spPr>
        <p:txBody>
          <a:bodyPr/>
          <a:lstStyle/>
          <a:p>
            <a:r>
              <a:rPr lang="en-US" altLang="zh-CN"/>
              <a:t>Let us assume </a:t>
            </a:r>
            <a:r>
              <a:rPr lang="en-US" altLang="zh-CN" i="1"/>
              <a:t>k</a:t>
            </a:r>
            <a:r>
              <a:rPr lang="en-US" altLang="zh-CN"/>
              <a:t> message bits and </a:t>
            </a:r>
            <a:br>
              <a:rPr lang="en-US" altLang="zh-CN"/>
            </a:br>
            <a:r>
              <a:rPr lang="en-US" altLang="zh-CN" i="1"/>
              <a:t>n</a:t>
            </a:r>
            <a:r>
              <a:rPr lang="en-US" altLang="zh-CN"/>
              <a:t> bits of redundancy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Associate bits with coefficients of a polynomial</a:t>
            </a:r>
            <a:br>
              <a:rPr lang="en-US" altLang="zh-CN"/>
            </a:br>
            <a:r>
              <a:rPr lang="en-US" altLang="zh-CN"/>
              <a:t>1     0     1     1      0     1    1</a:t>
            </a:r>
            <a:r>
              <a:rPr lang="en-US" altLang="zh-CN">
                <a:sym typeface="Wingdings" panose="05000000000000000000" pitchFamily="2" charset="2"/>
              </a:rPr>
              <a:t/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1x</a:t>
            </a:r>
            <a:r>
              <a:rPr lang="en-US" altLang="zh-CN" baseline="30000">
                <a:sym typeface="Wingdings" panose="05000000000000000000" pitchFamily="2" charset="2"/>
              </a:rPr>
              <a:t>6</a:t>
            </a:r>
            <a:r>
              <a:rPr lang="en-US" altLang="zh-CN">
                <a:sym typeface="Wingdings" panose="05000000000000000000" pitchFamily="2" charset="2"/>
              </a:rPr>
              <a:t>+0x</a:t>
            </a:r>
            <a:r>
              <a:rPr lang="en-US" altLang="zh-CN" baseline="30000">
                <a:sym typeface="Wingdings" panose="05000000000000000000" pitchFamily="2" charset="2"/>
              </a:rPr>
              <a:t>5</a:t>
            </a:r>
            <a:r>
              <a:rPr lang="en-US" altLang="zh-CN">
                <a:sym typeface="Wingdings" panose="05000000000000000000" pitchFamily="2" charset="2"/>
              </a:rPr>
              <a:t>+1x</a:t>
            </a:r>
            <a:r>
              <a:rPr lang="en-US" altLang="zh-CN" baseline="30000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+1x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+0x</a:t>
            </a:r>
            <a:r>
              <a:rPr lang="en-US" altLang="zh-CN" baseline="30000">
                <a:sym typeface="Wingdings" panose="05000000000000000000" pitchFamily="2" charset="2"/>
              </a:rPr>
              <a:t>2</a:t>
            </a:r>
            <a:r>
              <a:rPr lang="en-US" altLang="zh-CN">
                <a:sym typeface="Wingdings" panose="05000000000000000000" pitchFamily="2" charset="2"/>
              </a:rPr>
              <a:t>+1x+1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en-US" altLang="zh-CN">
                <a:sym typeface="Wingdings" panose="05000000000000000000" pitchFamily="2" charset="2"/>
              </a:rPr>
              <a:t>= x</a:t>
            </a:r>
            <a:r>
              <a:rPr lang="en-US" altLang="zh-CN" baseline="30000">
                <a:sym typeface="Wingdings" panose="05000000000000000000" pitchFamily="2" charset="2"/>
              </a:rPr>
              <a:t>6</a:t>
            </a:r>
            <a:r>
              <a:rPr lang="en-US" altLang="zh-CN">
                <a:sym typeface="Wingdings" panose="05000000000000000000" pitchFamily="2" charset="2"/>
              </a:rPr>
              <a:t>+x</a:t>
            </a:r>
            <a:r>
              <a:rPr lang="en-US" altLang="zh-CN" baseline="30000">
                <a:sym typeface="Wingdings" panose="05000000000000000000" pitchFamily="2" charset="2"/>
              </a:rPr>
              <a:t>4</a:t>
            </a:r>
            <a:r>
              <a:rPr lang="en-US" altLang="zh-CN">
                <a:sym typeface="Wingdings" panose="05000000000000000000" pitchFamily="2" charset="2"/>
              </a:rPr>
              <a:t>+x</a:t>
            </a:r>
            <a:r>
              <a:rPr lang="en-US" altLang="zh-CN" baseline="30000">
                <a:sym typeface="Wingdings" panose="05000000000000000000" pitchFamily="2" charset="2"/>
              </a:rPr>
              <a:t>3</a:t>
            </a:r>
            <a:r>
              <a:rPr lang="en-US" altLang="zh-CN">
                <a:sym typeface="Wingdings" panose="05000000000000000000" pitchFamily="2" charset="2"/>
              </a:rPr>
              <a:t>+x+1</a:t>
            </a:r>
            <a:endParaRPr lang="en-US" altLang="zh-CN"/>
          </a:p>
        </p:txBody>
      </p:sp>
      <p:grpSp>
        <p:nvGrpSpPr>
          <p:cNvPr id="165900" name="组合 165899"/>
          <p:cNvGrpSpPr/>
          <p:nvPr/>
        </p:nvGrpSpPr>
        <p:grpSpPr>
          <a:xfrm>
            <a:off x="4098925" y="2354263"/>
            <a:ext cx="5059363" cy="952499"/>
            <a:chOff x="1622" y="1483"/>
            <a:chExt cx="3187" cy="600"/>
          </a:xfrm>
        </p:grpSpPr>
        <p:sp>
          <p:nvSpPr>
            <p:cNvPr id="165892" name="文本框 165891"/>
            <p:cNvSpPr txBox="1"/>
            <p:nvPr/>
          </p:nvSpPr>
          <p:spPr>
            <a:xfrm>
              <a:off x="1622" y="1483"/>
              <a:ext cx="176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2800" err="1">
                  <a:solidFill>
                    <a:srgbClr val="000099"/>
                  </a:solidFill>
                </a:rPr>
                <a:t>xxxxxxxxxx yyyy</a:t>
              </a:r>
              <a:endParaRPr lang="en-US" altLang="zh-CN" sz="2800">
                <a:solidFill>
                  <a:srgbClr val="000099"/>
                </a:solidFill>
              </a:endParaRPr>
            </a:p>
          </p:txBody>
        </p:sp>
        <p:sp>
          <p:nvSpPr>
            <p:cNvPr id="165893" name="左大括号 165892"/>
            <p:cNvSpPr/>
            <p:nvPr/>
          </p:nvSpPr>
          <p:spPr>
            <a:xfrm rot="-5400000">
              <a:off x="2202" y="1270"/>
              <a:ext cx="73" cy="1137"/>
            </a:xfrm>
            <a:prstGeom prst="leftBrace">
              <a:avLst>
                <a:gd name="adj1" fmla="val 12979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4" name="左大括号 165893"/>
            <p:cNvSpPr/>
            <p:nvPr/>
          </p:nvSpPr>
          <p:spPr>
            <a:xfrm rot="-5400000">
              <a:off x="3037" y="1621"/>
              <a:ext cx="73" cy="435"/>
            </a:xfrm>
            <a:prstGeom prst="leftBrace">
              <a:avLst>
                <a:gd name="adj1" fmla="val 4965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5" name="文本框 165894"/>
            <p:cNvSpPr txBox="1"/>
            <p:nvPr/>
          </p:nvSpPr>
          <p:spPr>
            <a:xfrm>
              <a:off x="2048" y="1851"/>
              <a:ext cx="460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k bits</a:t>
              </a:r>
            </a:p>
          </p:txBody>
        </p:sp>
        <p:sp>
          <p:nvSpPr>
            <p:cNvPr id="165896" name="文本框 165895"/>
            <p:cNvSpPr txBox="1"/>
            <p:nvPr/>
          </p:nvSpPr>
          <p:spPr>
            <a:xfrm>
              <a:off x="2839" y="1851"/>
              <a:ext cx="475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solidFill>
                    <a:srgbClr val="000099"/>
                  </a:solidFill>
                </a:rPr>
                <a:t>n bits</a:t>
              </a:r>
            </a:p>
          </p:txBody>
        </p:sp>
        <p:sp>
          <p:nvSpPr>
            <p:cNvPr id="165898" name="右大括号 165897"/>
            <p:cNvSpPr/>
            <p:nvPr/>
          </p:nvSpPr>
          <p:spPr>
            <a:xfrm>
              <a:off x="3412" y="1555"/>
              <a:ext cx="24" cy="266"/>
            </a:xfrm>
            <a:prstGeom prst="rightBrace">
              <a:avLst>
                <a:gd name="adj1" fmla="val 9236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65899" name="文本框 165898"/>
            <p:cNvSpPr txBox="1"/>
            <p:nvPr/>
          </p:nvSpPr>
          <p:spPr>
            <a:xfrm>
              <a:off x="3461" y="1555"/>
              <a:ext cx="134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dirty="0">
                  <a:solidFill>
                    <a:srgbClr val="000099"/>
                  </a:solidFill>
                </a:rPr>
                <a:t>Block of length </a:t>
              </a:r>
              <a:r>
                <a:rPr lang="en-US" altLang="zh-CN" dirty="0" err="1">
                  <a:solidFill>
                    <a:srgbClr val="000099"/>
                  </a:solidFill>
                </a:rPr>
                <a:t>k+n</a:t>
              </a:r>
              <a:endParaRPr lang="en-US" altLang="zh-CN" dirty="0">
                <a:solidFill>
                  <a:srgbClr val="0000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909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>
          <a:xfrm>
            <a:off x="527050" y="1196975"/>
            <a:ext cx="11137900" cy="4553585"/>
          </a:xfrm>
        </p:spPr>
        <p:txBody>
          <a:bodyPr/>
          <a:lstStyle/>
          <a:p>
            <a:r>
              <a:rPr lang="en-US" altLang="zh-CN" dirty="0"/>
              <a:t>Let </a:t>
            </a:r>
            <a:r>
              <a:rPr lang="en-US" altLang="zh-CN" i="1" dirty="0">
                <a:latin typeface="Times New Roman" panose="02020603050405020304" charset="0"/>
              </a:rPr>
              <a:t>M(x)</a:t>
            </a:r>
            <a:r>
              <a:rPr lang="en-US" altLang="zh-CN" dirty="0"/>
              <a:t> be the </a:t>
            </a:r>
            <a:r>
              <a:rPr lang="en-US" altLang="zh-CN" b="1" dirty="0"/>
              <a:t>message polynomial </a:t>
            </a:r>
            <a:r>
              <a:rPr lang="zh-CN" altLang="en-US" b="1" dirty="0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信息多项式</a:t>
            </a:r>
          </a:p>
          <a:p>
            <a:r>
              <a:rPr lang="en-US" altLang="zh-CN" dirty="0"/>
              <a:t>Let </a:t>
            </a:r>
            <a:r>
              <a:rPr lang="en-US" altLang="zh-CN" i="1" dirty="0">
                <a:latin typeface="Times New Roman" panose="02020603050405020304" charset="0"/>
              </a:rPr>
              <a:t>G(x)</a:t>
            </a:r>
            <a:r>
              <a:rPr lang="en-US" altLang="zh-CN" dirty="0"/>
              <a:t> be the </a:t>
            </a:r>
            <a:r>
              <a:rPr lang="en-US" altLang="zh-CN" b="1" dirty="0"/>
              <a:t>generator polynomial </a:t>
            </a:r>
            <a:r>
              <a:rPr lang="zh-CN" altLang="en-US" b="1" dirty="0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生成多项式</a:t>
            </a:r>
          </a:p>
          <a:p>
            <a:pPr lvl="1"/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is fixed for a given CRC scheme</a:t>
            </a:r>
          </a:p>
          <a:p>
            <a:pPr lvl="1"/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is known both by sender and receiver</a:t>
            </a:r>
          </a:p>
          <a:p>
            <a:r>
              <a:rPr lang="en-US" altLang="zh-CN" dirty="0"/>
              <a:t>Create a block polynomial </a:t>
            </a:r>
            <a:r>
              <a:rPr lang="en-US" altLang="zh-CN" i="1" dirty="0">
                <a:latin typeface="Times New Roman" panose="02020603050405020304" charset="0"/>
              </a:rPr>
              <a:t>C(x)</a:t>
            </a:r>
            <a:r>
              <a:rPr lang="en-US" altLang="zh-CN" dirty="0"/>
              <a:t> based on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M(x)</a:t>
            </a:r>
            <a:r>
              <a:rPr lang="en-US" altLang="zh-CN" dirty="0"/>
              <a:t> and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dirty="0"/>
              <a:t> such that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dirty="0"/>
              <a:t> is divisible by </a:t>
            </a:r>
            <a:r>
              <a:rPr lang="en-US" altLang="zh-CN" i="1" dirty="0">
                <a:latin typeface="Times New Roman" panose="02020603050405020304" charset="0"/>
                <a:sym typeface="+mn-ea"/>
              </a:rPr>
              <a:t>G(x)</a:t>
            </a:r>
            <a:endParaRPr lang="en-US" altLang="zh-CN" dirty="0"/>
          </a:p>
        </p:txBody>
      </p:sp>
      <p:graphicFrame>
        <p:nvGraphicFramePr>
          <p:cNvPr id="166917" name="对象 166916"/>
          <p:cNvGraphicFramePr/>
          <p:nvPr/>
        </p:nvGraphicFramePr>
        <p:xfrm>
          <a:off x="4287520" y="4469131"/>
          <a:ext cx="3218815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3" imgW="1282700" imgH="419100" progId="Equation.3">
                  <p:embed/>
                </p:oleObj>
              </mc:Choice>
              <mc:Fallback>
                <p:oleObj r:id="rId3" imgW="1282700" imgH="419100" progId="Equation.3">
                  <p:embed/>
                  <p:pic>
                    <p:nvPicPr>
                      <p:cNvPr id="166917" name="对象 1669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520" y="4469131"/>
                        <a:ext cx="3218815" cy="1051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2 4"/>
          <p:cNvSpPr/>
          <p:nvPr/>
        </p:nvSpPr>
        <p:spPr>
          <a:xfrm>
            <a:off x="8691880" y="3949700"/>
            <a:ext cx="2160270" cy="6477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862"/>
              <a:gd name="adj6" fmla="val -15235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rgbClr val="002060"/>
                </a:solidFill>
                <a:latin typeface="方正隶变_GBK" panose="02000000000000000000" charset="-122"/>
                <a:ea typeface="方正隶变_GBK" panose="02000000000000000000" charset="-122"/>
              </a:rPr>
              <a:t>码元多项式</a:t>
            </a:r>
          </a:p>
        </p:txBody>
      </p:sp>
    </p:spTree>
    <p:extLst>
      <p:ext uri="{BB962C8B-B14F-4D97-AF65-F5344CB8AC3E}">
        <p14:creationId xmlns:p14="http://schemas.microsoft.com/office/powerpoint/2010/main" val="20995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Cyclic Redundancy Check</a:t>
            </a: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sz="2800"/>
              <a:t>Sending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Multiply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 by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sz="2400"/>
              <a:t> 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Divide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 by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endParaRPr lang="en-US" altLang="zh-CN" sz="2400"/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Ignore the quotient and keep the reminder </a:t>
            </a:r>
            <a:r>
              <a:rPr lang="en-US" altLang="zh-CN" sz="2400" i="1" err="1">
                <a:latin typeface="Times New Roman" panose="02020603050405020304" charset="0"/>
              </a:rPr>
              <a:t>R(x</a:t>
            </a:r>
            <a:r>
              <a:rPr lang="en-US" altLang="zh-CN" sz="2400" i="1">
                <a:latin typeface="Times New Roman" panose="02020603050405020304" charset="0"/>
              </a:rPr>
              <a:t>)</a:t>
            </a:r>
          </a:p>
          <a:p>
            <a:pPr marL="914400" lvl="1" indent="-457200">
              <a:buClr>
                <a:schemeClr val="tx1"/>
              </a:buClr>
              <a:buAutoNum type="arabicPeriod"/>
            </a:pPr>
            <a:r>
              <a:rPr lang="en-US" altLang="zh-CN" sz="2400" err="1"/>
              <a:t>Form and send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 = </a:t>
            </a:r>
            <a:r>
              <a:rPr lang="en-US" altLang="zh-CN" sz="2400" i="1" err="1">
                <a:latin typeface="Times New Roman" panose="02020603050405020304" charset="0"/>
              </a:rPr>
              <a:t>x</a:t>
            </a:r>
            <a:r>
              <a:rPr lang="en-US" altLang="zh-CN" sz="2400" i="1" baseline="30000" err="1">
                <a:latin typeface="Times New Roman" panose="02020603050405020304" charset="0"/>
              </a:rPr>
              <a:t>n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 err="1"/>
              <a:t>+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R(x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/>
              <a:t/>
            </a:r>
            <a:br>
              <a:rPr lang="en-US" altLang="zh-CN" sz="2400"/>
            </a:br>
            <a:endParaRPr lang="en-US" altLang="zh-CN" sz="2400"/>
          </a:p>
          <a:p>
            <a:pPr marL="533400" indent="-533400"/>
            <a:r>
              <a:rPr lang="en-US" altLang="zh-CN" sz="2800"/>
              <a:t>Receiving</a:t>
            </a:r>
          </a:p>
          <a:p>
            <a:pPr marL="914400" lvl="1" indent="-457200">
              <a:buAutoNum type="arabicPeriod"/>
            </a:pPr>
            <a:r>
              <a:rPr lang="en-US" altLang="zh-CN" sz="2400" err="1"/>
              <a:t>Receive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err="1">
                <a:sym typeface="+mn-ea"/>
              </a:rPr>
              <a:t>’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(x)</a:t>
            </a:r>
            <a:endParaRPr lang="en-US" altLang="zh-CN" sz="2400"/>
          </a:p>
          <a:p>
            <a:pPr marL="914400" lvl="1" indent="-457200">
              <a:buAutoNum type="arabicPeriod"/>
            </a:pPr>
            <a:r>
              <a:rPr lang="en-US" altLang="zh-CN" sz="2400" err="1"/>
              <a:t>Divide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err="1">
                <a:sym typeface="+mn-ea"/>
              </a:rPr>
              <a:t>’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(x)</a:t>
            </a:r>
            <a:r>
              <a:rPr lang="en-US" altLang="zh-CN" sz="2400" err="1"/>
              <a:t> by </a:t>
            </a:r>
            <a:r>
              <a:rPr lang="en-US" altLang="zh-CN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i="1">
                <a:latin typeface="Times New Roman" panose="02020603050405020304" charset="0"/>
                <a:sym typeface="+mn-ea"/>
              </a:rPr>
              <a:t>)</a:t>
            </a:r>
            <a:endParaRPr lang="en-US" altLang="zh-CN" sz="2400"/>
          </a:p>
          <a:p>
            <a:pPr marL="914400" lvl="1" indent="-457200">
              <a:buAutoNum type="arabicPeriod"/>
            </a:pPr>
            <a:r>
              <a:rPr lang="en-US" altLang="zh-CN" sz="2400"/>
              <a:t>Accept if remainder is 0, reject otherwise</a:t>
            </a:r>
          </a:p>
        </p:txBody>
      </p:sp>
    </p:spTree>
    <p:extLst>
      <p:ext uri="{BB962C8B-B14F-4D97-AF65-F5344CB8AC3E}">
        <p14:creationId xmlns:p14="http://schemas.microsoft.com/office/powerpoint/2010/main" val="71043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Proof of CRC Generation</a:t>
            </a:r>
          </a:p>
        </p:txBody>
      </p:sp>
      <p:graphicFrame>
        <p:nvGraphicFramePr>
          <p:cNvPr id="168964" name="对象 168963"/>
          <p:cNvGraphicFramePr/>
          <p:nvPr>
            <p:extLst>
              <p:ext uri="{D42A27DB-BD31-4B8C-83A1-F6EECF244321}">
                <p14:modId xmlns:p14="http://schemas.microsoft.com/office/powerpoint/2010/main" val="1884500647"/>
              </p:ext>
            </p:extLst>
          </p:nvPr>
        </p:nvGraphicFramePr>
        <p:xfrm>
          <a:off x="2049780" y="1469867"/>
          <a:ext cx="6019165" cy="311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3" imgW="2794000" imgH="1447800" progId="Equation.3">
                  <p:embed/>
                </p:oleObj>
              </mc:Choice>
              <mc:Fallback>
                <p:oleObj r:id="rId3" imgW="2794000" imgH="1447800" progId="Equation.3">
                  <p:embed/>
                  <p:pic>
                    <p:nvPicPr>
                      <p:cNvPr id="168964" name="对象 1689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9780" y="1469867"/>
                        <a:ext cx="6019165" cy="3119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5" name="直接连接符 168964"/>
          <p:cNvSpPr/>
          <p:nvPr/>
        </p:nvSpPr>
        <p:spPr>
          <a:xfrm>
            <a:off x="5059363" y="4619625"/>
            <a:ext cx="0" cy="422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66" name="文本框 168965"/>
          <p:cNvSpPr txBox="1"/>
          <p:nvPr/>
        </p:nvSpPr>
        <p:spPr>
          <a:xfrm>
            <a:off x="4329113" y="4965700"/>
            <a:ext cx="1505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Remainder 0</a:t>
            </a:r>
          </a:p>
        </p:txBody>
      </p:sp>
      <p:sp>
        <p:nvSpPr>
          <p:cNvPr id="168967" name="直接连接符 168966"/>
          <p:cNvSpPr/>
          <p:nvPr/>
        </p:nvSpPr>
        <p:spPr>
          <a:xfrm>
            <a:off x="6902450" y="4619625"/>
            <a:ext cx="0" cy="422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8968" name="文本框 168967"/>
          <p:cNvSpPr txBox="1"/>
          <p:nvPr/>
        </p:nvSpPr>
        <p:spPr>
          <a:xfrm>
            <a:off x="6172200" y="4965700"/>
            <a:ext cx="15055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Remainder 0</a:t>
            </a:r>
          </a:p>
        </p:txBody>
      </p:sp>
      <p:sp>
        <p:nvSpPr>
          <p:cNvPr id="168969" name="文本框 168968"/>
          <p:cNvSpPr txBox="1"/>
          <p:nvPr/>
        </p:nvSpPr>
        <p:spPr>
          <a:xfrm>
            <a:off x="2032000" y="5376863"/>
            <a:ext cx="6152515" cy="7067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000099"/>
                </a:solidFill>
              </a:rPr>
              <a:t>Note: Binary modular addition is equivalent to </a:t>
            </a:r>
            <a:br>
              <a:rPr lang="en-US" altLang="zh-CN" sz="2000" b="1" dirty="0">
                <a:solidFill>
                  <a:srgbClr val="000099"/>
                </a:solidFill>
              </a:rPr>
            </a:br>
            <a:r>
              <a:rPr lang="en-US" altLang="zh-CN" sz="2000" b="1" dirty="0">
                <a:solidFill>
                  <a:srgbClr val="000099"/>
                </a:solidFill>
              </a:rPr>
              <a:t>          binary modular subtraction </a:t>
            </a:r>
            <a:r>
              <a:rPr lang="en-US" altLang="zh-CN" sz="2000" b="1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R(x)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 </a:t>
            </a:r>
            <a:r>
              <a:rPr lang="en-US" altLang="zh-CN" sz="20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R(x) </a:t>
            </a:r>
            <a:r>
              <a:rPr lang="en-US" altLang="zh-CN" sz="2000" b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282031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标题 1699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文本占位符 169986"/>
          <p:cNvSpPr>
            <a:spLocks noGrp="1"/>
          </p:cNvSpPr>
          <p:nvPr>
            <p:ph type="body" idx="1"/>
          </p:nvPr>
        </p:nvSpPr>
        <p:spPr>
          <a:xfrm>
            <a:off x="1601788" y="1431925"/>
            <a:ext cx="4994275" cy="2490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/>
              <a:t>Send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/>
              <a:t> = 110011 </a:t>
            </a:r>
            <a:r>
              <a:rPr lang="en-US" altLang="zh-CN" sz="1800">
                <a:sym typeface="Wingdings" panose="05000000000000000000" pitchFamily="2" charset="2"/>
              </a:rPr>
              <a:t>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5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+1</a:t>
            </a:r>
            <a:r>
              <a:rPr lang="en-US" altLang="zh-CN" sz="1800">
                <a:sym typeface="Wingdings" panose="05000000000000000000" pitchFamily="2" charset="2"/>
              </a:rPr>
              <a:t>  (6 bits)</a:t>
            </a:r>
          </a:p>
          <a:p>
            <a:pPr lvl="1">
              <a:lnSpc>
                <a:spcPct val="80000"/>
              </a:lnSpc>
            </a:pPr>
            <a:r>
              <a:rPr lang="en-US" altLang="zh-CN" sz="18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 = 11001 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3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+1</a:t>
            </a:r>
            <a:r>
              <a:rPr lang="en-US" altLang="zh-CN" sz="1800">
                <a:sym typeface="Wingdings" panose="05000000000000000000" pitchFamily="2" charset="2"/>
              </a:rPr>
              <a:t>  (5 bits, n = 4)</a:t>
            </a:r>
            <a:br>
              <a:rPr lang="en-US" altLang="zh-CN" sz="1800">
                <a:sym typeface="Wingdings" panose="05000000000000000000" pitchFamily="2" charset="2"/>
              </a:rPr>
            </a:br>
            <a:r>
              <a:rPr lang="en-US" altLang="zh-CN" sz="1800">
                <a:sym typeface="Wingdings" panose="05000000000000000000" pitchFamily="2" charset="2"/>
              </a:rPr>
              <a:t> 4 bits of redundancy</a:t>
            </a:r>
          </a:p>
          <a:p>
            <a:pPr lvl="1">
              <a:lnSpc>
                <a:spcPct val="80000"/>
              </a:lnSpc>
            </a:pPr>
            <a:r>
              <a:rPr lang="en-US" altLang="zh-CN" sz="1800" err="1">
                <a:sym typeface="Wingdings" panose="05000000000000000000" pitchFamily="2" charset="2"/>
              </a:rPr>
              <a:t>Form </a:t>
            </a:r>
            <a:r>
              <a:rPr lang="en-US" altLang="zh-CN" sz="1800" i="1" err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 err="1">
                <a:latin typeface="Times New Roman" panose="02020603050405020304" charset="0"/>
                <a:sym typeface="Wingdings" panose="05000000000000000000" pitchFamily="2" charset="2"/>
              </a:rPr>
              <a:t>n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>
                <a:sym typeface="Wingdings" panose="05000000000000000000" pitchFamily="2" charset="2"/>
              </a:rPr>
              <a:t>  110011 </a:t>
            </a:r>
            <a:r>
              <a:rPr lang="en-US" altLang="zh-CN" sz="1800" u="sng">
                <a:solidFill>
                  <a:srgbClr val="FF0000"/>
                </a:solidFill>
                <a:sym typeface="Wingdings" panose="05000000000000000000" pitchFamily="2" charset="2"/>
              </a:rPr>
              <a:t>0000</a:t>
            </a:r>
            <a:r>
              <a:rPr lang="en-US" altLang="zh-CN" sz="1800">
                <a:sym typeface="Wingdings" panose="05000000000000000000" pitchFamily="2" charset="2"/>
              </a:rPr>
              <a:t> </a:t>
            </a:r>
            <a:br>
              <a:rPr lang="en-US" altLang="zh-CN" sz="1800">
                <a:sym typeface="Wingdings" panose="05000000000000000000" pitchFamily="2" charset="2"/>
              </a:rPr>
            </a:br>
            <a:r>
              <a:rPr lang="en-US" altLang="zh-CN" sz="1800">
                <a:sym typeface="Wingdings" panose="05000000000000000000" pitchFamily="2" charset="2"/>
              </a:rPr>
              <a:t> 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9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8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5</a:t>
            </a:r>
            <a:r>
              <a:rPr lang="en-US" altLang="zh-CN" sz="1800"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1800" i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>
                <a:latin typeface="Times New Roman" panose="02020603050405020304" charset="0"/>
                <a:sym typeface="Wingdings" panose="05000000000000000000" pitchFamily="2" charset="2"/>
              </a:rPr>
              <a:t>4</a:t>
            </a:r>
            <a:endParaRPr lang="en-US" altLang="zh-CN" sz="1800" i="1">
              <a:latin typeface="Times New Roman" panose="02020603050405020304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err="1">
                <a:sym typeface="Wingdings" panose="05000000000000000000" pitchFamily="2" charset="2"/>
              </a:rPr>
              <a:t>Divide </a:t>
            </a:r>
            <a:r>
              <a:rPr lang="en-US" altLang="zh-CN" sz="1800" i="1" err="1"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1800" i="1" baseline="30000" err="1">
                <a:latin typeface="Times New Roman" panose="02020603050405020304" charset="0"/>
                <a:sym typeface="Wingdings" panose="05000000000000000000" pitchFamily="2" charset="2"/>
              </a:rPr>
              <a:t>n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M(x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 err="1">
                <a:sym typeface="Wingdings" panose="05000000000000000000" pitchFamily="2" charset="2"/>
              </a:rPr>
              <a:t> by 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1800" err="1">
                <a:sym typeface="Wingdings" panose="05000000000000000000" pitchFamily="2" charset="2"/>
              </a:rPr>
              <a:t> to find </a:t>
            </a:r>
            <a:r>
              <a:rPr lang="en-US" altLang="zh-CN" sz="1800" i="1" err="1">
                <a:latin typeface="Times New Roman" panose="02020603050405020304" charset="0"/>
                <a:sym typeface="+mn-ea"/>
              </a:rPr>
              <a:t>R(x</a:t>
            </a:r>
            <a:r>
              <a:rPr lang="en-US" altLang="zh-CN" sz="1800" i="1">
                <a:latin typeface="Times New Roman" panose="02020603050405020304" charset="0"/>
                <a:sym typeface="+mn-ea"/>
              </a:rPr>
              <a:t>)</a:t>
            </a:r>
            <a:endParaRPr lang="en-US" altLang="zh-CN" sz="1800">
              <a:sym typeface="Wingdings" panose="05000000000000000000" pitchFamily="2" charset="2"/>
            </a:endParaRPr>
          </a:p>
        </p:txBody>
      </p:sp>
      <p:grpSp>
        <p:nvGrpSpPr>
          <p:cNvPr id="169990" name="组合 169989"/>
          <p:cNvGrpSpPr/>
          <p:nvPr/>
        </p:nvGrpSpPr>
        <p:grpSpPr>
          <a:xfrm>
            <a:off x="2640013" y="3429000"/>
            <a:ext cx="2834911" cy="2227263"/>
            <a:chOff x="703" y="2523"/>
            <a:chExt cx="1687" cy="1355"/>
          </a:xfrm>
        </p:grpSpPr>
        <p:graphicFrame>
          <p:nvGraphicFramePr>
            <p:cNvPr id="169988" name="对象 169987"/>
            <p:cNvGraphicFramePr/>
            <p:nvPr/>
          </p:nvGraphicFramePr>
          <p:xfrm>
            <a:off x="703" y="2523"/>
            <a:ext cx="1263" cy="1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r:id="rId3" imgW="1219200" imgH="1308100" progId="Equation.3">
                    <p:embed/>
                  </p:oleObj>
                </mc:Choice>
                <mc:Fallback>
                  <p:oleObj r:id="rId3" imgW="1219200" imgH="1308100" progId="Equation.3">
                    <p:embed/>
                    <p:pic>
                      <p:nvPicPr>
                        <p:cNvPr id="169988" name="对象 16998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3" y="2523"/>
                          <a:ext cx="1263" cy="1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9989" name="文本框 169988"/>
            <p:cNvSpPr txBox="1"/>
            <p:nvPr/>
          </p:nvSpPr>
          <p:spPr>
            <a:xfrm>
              <a:off x="1927" y="3647"/>
              <a:ext cx="463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l"/>
              <a:r>
                <a:rPr lang="en-US" altLang="zh-CN" err="1">
                  <a:solidFill>
                    <a:srgbClr val="000099"/>
                  </a:solidFill>
                </a:rPr>
                <a:t>= </a:t>
              </a:r>
              <a:r>
                <a:rPr lang="en-US" altLang="zh-CN" i="1" err="1">
                  <a:solidFill>
                    <a:srgbClr val="000099"/>
                  </a:solidFill>
                  <a:latin typeface="Times New Roman" panose="02020603050405020304" charset="0"/>
                  <a:sym typeface="+mn-ea"/>
                </a:rPr>
                <a:t>R(x</a:t>
              </a:r>
              <a:r>
                <a:rPr lang="en-US" altLang="zh-CN" i="1">
                  <a:solidFill>
                    <a:srgbClr val="000099"/>
                  </a:solidFill>
                  <a:latin typeface="Times New Roman" panose="02020603050405020304" charset="0"/>
                  <a:sym typeface="+mn-ea"/>
                </a:rPr>
                <a:t>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169991" name="文本框 169990"/>
          <p:cNvSpPr txBox="1"/>
          <p:nvPr/>
        </p:nvSpPr>
        <p:spPr>
          <a:xfrm>
            <a:off x="2025650" y="5707063"/>
            <a:ext cx="315124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dirty="0">
                <a:solidFill>
                  <a:srgbClr val="000099"/>
                </a:solidFill>
              </a:rPr>
              <a:t>Send the block 110011  </a:t>
            </a:r>
            <a:r>
              <a:rPr lang="en-US" altLang="zh-CN" u="sng" dirty="0">
                <a:solidFill>
                  <a:srgbClr val="FF0000"/>
                </a:solidFill>
              </a:rPr>
              <a:t>1001</a:t>
            </a:r>
          </a:p>
        </p:txBody>
      </p:sp>
      <p:sp>
        <p:nvSpPr>
          <p:cNvPr id="169992" name="矩形 169991"/>
          <p:cNvSpPr/>
          <p:nvPr/>
        </p:nvSpPr>
        <p:spPr>
          <a:xfrm>
            <a:off x="6589713" y="1438275"/>
            <a:ext cx="3192462" cy="2490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>
              <a:lnSpc>
                <a:spcPct val="80000"/>
              </a:lnSpc>
            </a:pPr>
            <a:r>
              <a:rPr lang="en-US" altLang="zh-CN" sz="2000">
                <a:solidFill>
                  <a:srgbClr val="000099"/>
                </a:solidFill>
              </a:rPr>
              <a:t>Receive</a:t>
            </a:r>
          </a:p>
        </p:txBody>
      </p:sp>
      <p:graphicFrame>
        <p:nvGraphicFramePr>
          <p:cNvPr id="169994" name="对象 169993"/>
          <p:cNvGraphicFramePr/>
          <p:nvPr>
            <p:extLst>
              <p:ext uri="{D42A27DB-BD31-4B8C-83A1-F6EECF244321}">
                <p14:modId xmlns:p14="http://schemas.microsoft.com/office/powerpoint/2010/main" val="1580678759"/>
              </p:ext>
            </p:extLst>
          </p:nvPr>
        </p:nvGraphicFramePr>
        <p:xfrm>
          <a:off x="7073900" y="1868488"/>
          <a:ext cx="2144713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5" imgW="1231265" imgH="1155065" progId="Equation.3">
                  <p:embed/>
                </p:oleObj>
              </mc:Choice>
              <mc:Fallback>
                <p:oleObj r:id="rId5" imgW="1231265" imgH="1155065" progId="Equation.3">
                  <p:embed/>
                  <p:pic>
                    <p:nvPicPr>
                      <p:cNvPr id="169994" name="对象 1699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3900" y="1868488"/>
                        <a:ext cx="2144713" cy="196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直接连接符 169995"/>
          <p:cNvSpPr/>
          <p:nvPr/>
        </p:nvSpPr>
        <p:spPr>
          <a:xfrm>
            <a:off x="8823325" y="3813175"/>
            <a:ext cx="0" cy="384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7" name="文本框 169996"/>
          <p:cNvSpPr txBox="1"/>
          <p:nvPr/>
        </p:nvSpPr>
        <p:spPr>
          <a:xfrm>
            <a:off x="8039100" y="4197350"/>
            <a:ext cx="1582484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</a:rPr>
              <a:t>No remainder</a:t>
            </a:r>
          </a:p>
          <a:p>
            <a:r>
              <a:rPr lang="en-US" altLang="zh-CN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>
                <a:solidFill>
                  <a:srgbClr val="000099"/>
                </a:solidFill>
              </a:rPr>
              <a:t>Accept</a:t>
            </a:r>
          </a:p>
        </p:txBody>
      </p:sp>
    </p:spTree>
    <p:extLst>
      <p:ext uri="{BB962C8B-B14F-4D97-AF65-F5344CB8AC3E}">
        <p14:creationId xmlns:p14="http://schemas.microsoft.com/office/powerpoint/2010/main" val="4294926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标题 17100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1011" name="文本占位符 171010"/>
          <p:cNvSpPr>
            <a:spLocks noGrp="1"/>
          </p:cNvSpPr>
          <p:nvPr>
            <p:ph type="body" idx="1"/>
          </p:nvPr>
        </p:nvSpPr>
        <p:spPr>
          <a:xfrm>
            <a:off x="1981200" y="1438275"/>
            <a:ext cx="8229600" cy="1568450"/>
          </a:xfrm>
        </p:spPr>
        <p:txBody>
          <a:bodyPr>
            <a:normAutofit/>
          </a:bodyPr>
          <a:lstStyle/>
          <a:p>
            <a:r>
              <a:rPr lang="en-US" altLang="zh-CN" sz="2400" err="1"/>
              <a:t>Sent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, but received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 </a:t>
            </a:r>
            <a:r>
              <a:rPr lang="en-US" altLang="zh-CN" sz="2400" err="1">
                <a:sym typeface="+mn-ea"/>
              </a:rPr>
              <a:t>’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(x)</a:t>
            </a:r>
            <a:r>
              <a:rPr lang="en-US" altLang="zh-CN" sz="2400" err="1"/>
              <a:t> =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C(x)</a:t>
            </a:r>
            <a:r>
              <a:rPr lang="en-US" altLang="zh-CN" sz="2400" err="1"/>
              <a:t>+</a:t>
            </a:r>
            <a:r>
              <a:rPr lang="en-US" altLang="zh-CN" sz="2400" i="1" err="1">
                <a:latin typeface="Times New Roman" panose="02020603050405020304" charset="0"/>
              </a:rPr>
              <a:t>E(x)</a:t>
            </a:r>
            <a:r>
              <a:rPr lang="en-US" altLang="zh-CN" sz="2400" err="1"/>
              <a:t/>
            </a:r>
            <a:br>
              <a:rPr lang="en-US" altLang="zh-CN" sz="2400" err="1"/>
            </a:br>
            <a:r>
              <a:rPr lang="en-US" altLang="zh-CN" sz="2400" err="1"/>
              <a:t/>
            </a:r>
            <a:br>
              <a:rPr lang="en-US" altLang="zh-CN" sz="2400" err="1"/>
            </a:br>
            <a:r>
              <a:rPr lang="en-US" altLang="zh-CN" sz="2400" err="1"/>
              <a:t>When will 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err="1"/>
              <a:t>/</a:t>
            </a:r>
            <a:r>
              <a:rPr lang="en-US" altLang="zh-CN" sz="2400" i="1" err="1">
                <a:latin typeface="Times New Roman" panose="02020603050405020304" charset="0"/>
                <a:sym typeface="+mn-ea"/>
              </a:rPr>
              <a:t>G(x</a:t>
            </a:r>
            <a:r>
              <a:rPr lang="en-US" altLang="zh-CN" sz="2400" i="1">
                <a:latin typeface="Times New Roman" panose="02020603050405020304" charset="0"/>
                <a:sym typeface="+mn-ea"/>
              </a:rPr>
              <a:t>)</a:t>
            </a:r>
            <a:r>
              <a:rPr lang="en-US" altLang="zh-CN" sz="2400"/>
              <a:t> have no remainder,</a:t>
            </a:r>
            <a:br>
              <a:rPr lang="en-US" altLang="zh-CN" sz="2400"/>
            </a:br>
            <a:r>
              <a:rPr lang="en-US" altLang="zh-CN" sz="2400"/>
              <a:t>i.e., when does CRC fail to catch an error?</a:t>
            </a:r>
          </a:p>
          <a:p>
            <a:pPr>
              <a:buNone/>
            </a:pPr>
            <a:endParaRPr lang="en-US" altLang="zh-CN" sz="2800"/>
          </a:p>
        </p:txBody>
      </p:sp>
      <p:sp>
        <p:nvSpPr>
          <p:cNvPr id="171012" name="矩形 171011"/>
          <p:cNvSpPr/>
          <p:nvPr/>
        </p:nvSpPr>
        <p:spPr>
          <a:xfrm>
            <a:off x="1985963" y="3273425"/>
            <a:ext cx="8229600" cy="299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AutoNum type="arabicPeriod"/>
            </a:pPr>
            <a:r>
              <a:rPr lang="en-US" altLang="zh-CN" sz="2400" b="1" dirty="0">
                <a:solidFill>
                  <a:srgbClr val="000099"/>
                </a:solidFill>
              </a:rPr>
              <a:t>Single Bit Error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has two or more terms,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will not divide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endParaRPr lang="en-US" altLang="zh-CN" sz="2400" dirty="0">
              <a:solidFill>
                <a:srgbClr val="000099"/>
              </a:solidFill>
              <a:sym typeface="Wingdings" panose="05000000000000000000" pitchFamily="2" charset="2"/>
            </a:endParaRPr>
          </a:p>
          <a:p>
            <a:pPr marL="609600" lvl="0" indent="-609600">
              <a:lnSpc>
                <a:spcPct val="90000"/>
              </a:lnSpc>
              <a:buAutoNum type="arabicPeriod"/>
            </a:pPr>
            <a:r>
              <a:rPr lang="en-US" altLang="zh-CN" sz="2400" b="1" dirty="0">
                <a:solidFill>
                  <a:srgbClr val="000099"/>
                </a:solidFill>
                <a:sym typeface="Wingdings" panose="05000000000000000000" pitchFamily="2" charset="2"/>
              </a:rPr>
              <a:t>2 Isolated Single Bit Errors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(double errors)</a:t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&gt; 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E(x)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i-j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+ 1)</a:t>
            </a:r>
            <a:r>
              <a:rPr lang="en-US" altLang="zh-CN" sz="2400" dirty="0">
                <a:solidFill>
                  <a:srgbClr val="000099"/>
                </a:solidFill>
              </a:rPr>
              <a:t/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Provided that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is not divisible by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, a sufficient condition to detect all double errors is that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does not divide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+ 1) </a:t>
            </a:r>
            <a:r>
              <a:rPr lang="en-US" altLang="zh-CN" sz="2400" dirty="0">
                <a:solidFill>
                  <a:srgbClr val="000099"/>
                </a:solidFill>
              </a:rPr>
              <a:t>for any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 </a:t>
            </a:r>
            <a:r>
              <a:rPr lang="en-US" altLang="zh-CN" sz="2400" dirty="0">
                <a:solidFill>
                  <a:srgbClr val="000099"/>
                </a:solidFill>
              </a:rPr>
              <a:t>up to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i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-j</a:t>
            </a:r>
            <a:r>
              <a:rPr lang="en-US" altLang="zh-CN" sz="2400" dirty="0">
                <a:solidFill>
                  <a:srgbClr val="000099"/>
                </a:solidFill>
              </a:rPr>
              <a:t> (i.e.,  block length)</a:t>
            </a:r>
          </a:p>
        </p:txBody>
      </p:sp>
    </p:spTree>
    <p:extLst>
      <p:ext uri="{BB962C8B-B14F-4D97-AF65-F5344CB8AC3E}">
        <p14:creationId xmlns:p14="http://schemas.microsoft.com/office/powerpoint/2010/main" val="728404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7203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2036" name="矩形 172035"/>
          <p:cNvSpPr/>
          <p:nvPr/>
        </p:nvSpPr>
        <p:spPr>
          <a:xfrm>
            <a:off x="1985963" y="1547813"/>
            <a:ext cx="8229600" cy="4300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3"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Odd Number of Bit Errors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is a factor of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, all odd number of bit errors are detected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Proof: </a:t>
            </a:r>
            <a:b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Assume an odd number of errors has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as a factor.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Then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 = 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. 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Evaluate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for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</a:rPr>
              <a:t> = 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(1) = 1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since there are odd number of terms</a:t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 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x+1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(1+1) = 0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x+1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)T(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) = (1+1)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(1) = 0</a:t>
            </a: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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≠ (x+1)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rgbClr val="000099"/>
              </a:solidFill>
              <a:latin typeface="Times New Roman" panose="02020603050405020304" charset="0"/>
              <a:ea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6786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标题 1730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3060" name="矩形 173059"/>
          <p:cNvSpPr/>
          <p:nvPr/>
        </p:nvSpPr>
        <p:spPr>
          <a:xfrm>
            <a:off x="1985963" y="1547813"/>
            <a:ext cx="8229600" cy="43005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</a:rPr>
              <a:t>Short Burst Errors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</a:rPr>
              <a:t>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cs typeface="Arial" panose="020B0604020202020204" pitchFamily="34" charset="0"/>
              </a:rPr>
              <a:t>≤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</a:rPr>
              <a:t>, number of redundant bits)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)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</a:rPr>
              <a:t>t-1</a:t>
            </a:r>
            <a:r>
              <a:rPr lang="en-US" altLang="zh-CN" sz="2400" dirty="0">
                <a:solidFill>
                  <a:srgbClr val="000099"/>
                </a:solidFill>
              </a:rPr>
              <a:t>+…+</a:t>
            </a:r>
            <a:r>
              <a:rPr lang="en-US" altLang="zh-CN" sz="2400" i="1" dirty="0">
                <a:solidFill>
                  <a:srgbClr val="000099"/>
                </a:solidFill>
              </a:rPr>
              <a:t>1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r>
              <a:rPr lang="en-US" altLang="zh-CN" sz="2400" dirty="0">
                <a:solidFill>
                  <a:srgbClr val="000099"/>
                </a:solidFill>
                <a:cs typeface="Times New Roman" panose="02020603050405020304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, starting at bit position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j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If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has an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x</a:t>
            </a:r>
            <a:r>
              <a:rPr lang="en-US" altLang="zh-CN" sz="2400" baseline="30000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sym typeface="Wingdings" panose="05000000000000000000" pitchFamily="2" charset="2"/>
              </a:rPr>
              <a:t> term and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Wingdings" panose="05000000000000000000" pitchFamily="2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cs typeface="Arial" panose="020B0604020202020204" pitchFamily="34" charset="0"/>
              </a:rPr>
              <a:t>≤</a:t>
            </a:r>
            <a:r>
              <a:rPr lang="en-US" altLang="zh-CN" sz="2400" dirty="0">
                <a:solidFill>
                  <a:srgbClr val="000099"/>
                </a:solidFill>
              </a:rPr>
              <a:t>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</a:rPr>
              <a:t>,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</a:rPr>
              <a:t> will not divide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</a:rPr>
              <a:t>) </a:t>
            </a:r>
            <a:br>
              <a:rPr lang="en-US" altLang="zh-CN" sz="2400" dirty="0">
                <a:solidFill>
                  <a:srgbClr val="000099"/>
                </a:solidFill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All errors up to 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are detected</a:t>
            </a:r>
          </a:p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  <a:sym typeface="Symbol" panose="05050102010706020507" pitchFamily="18" charset="2"/>
              </a:rPr>
              <a:t>Long Burst Errors 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+1)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Undetectable only if burst error is the same as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+mn-ea"/>
              </a:rPr>
              <a:t>G(x)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+ … + 1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	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bits between </a:t>
            </a:r>
            <a:r>
              <a:rPr lang="en-US" altLang="zh-CN" sz="2400" i="1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 err="1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and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) = 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1 + … + 1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	must match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Probability of not detecting the error is 2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-(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-1)</a:t>
            </a:r>
            <a:endParaRPr lang="en-US" altLang="zh-CN" sz="2400" dirty="0">
              <a:solidFill>
                <a:srgbClr val="000099"/>
              </a:solidFill>
              <a:sym typeface="Symbol" panose="05050102010706020507" pitchFamily="18" charset="2"/>
            </a:endParaRPr>
          </a:p>
          <a:p>
            <a:pPr marL="609600" lvl="0" indent="-609600">
              <a:lnSpc>
                <a:spcPct val="90000"/>
              </a:lnSpc>
              <a:buClr>
                <a:schemeClr val="tx1"/>
              </a:buClr>
              <a:buAutoNum type="arabicPeriod" startAt="4"/>
            </a:pPr>
            <a:r>
              <a:rPr lang="en-US" altLang="zh-CN" sz="2400" b="1" dirty="0">
                <a:solidFill>
                  <a:srgbClr val="000099"/>
                </a:solidFill>
                <a:sym typeface="Symbol" panose="05050102010706020507" pitchFamily="18" charset="2"/>
              </a:rPr>
              <a:t>Longer Burst Errors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(Length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 &gt; </a:t>
            </a:r>
            <a:r>
              <a:rPr lang="en-US" altLang="zh-CN" sz="2400" i="1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+1)</a:t>
            </a:r>
            <a:b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zh-CN" sz="2400" dirty="0">
                <a:solidFill>
                  <a:srgbClr val="000099"/>
                </a:solidFill>
                <a:sym typeface="Symbol" panose="05050102010706020507" pitchFamily="18" charset="2"/>
              </a:rPr>
              <a:t>Probability of not detecting the error is 2</a:t>
            </a:r>
            <a:r>
              <a:rPr lang="en-US" altLang="zh-CN" sz="2400" baseline="30000" dirty="0">
                <a:solidFill>
                  <a:srgbClr val="000099"/>
                </a:solidFill>
                <a:sym typeface="Symbol" panose="05050102010706020507" pitchFamily="18" charset="2"/>
              </a:rPr>
              <a:t>-</a:t>
            </a:r>
            <a:r>
              <a:rPr lang="en-US" altLang="zh-CN" sz="2400" i="1" baseline="30000" dirty="0">
                <a:solidFill>
                  <a:srgbClr val="000099"/>
                </a:solidFill>
                <a:latin typeface="Times New Roman" panose="02020603050405020304" charset="0"/>
                <a:sym typeface="Symbol" panose="05050102010706020507" pitchFamily="18" charset="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932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6" name="五角星 5"/>
          <p:cNvSpPr/>
          <p:nvPr/>
        </p:nvSpPr>
        <p:spPr bwMode="auto">
          <a:xfrm>
            <a:off x="7176120" y="2204864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五角星 9"/>
          <p:cNvSpPr/>
          <p:nvPr/>
        </p:nvSpPr>
        <p:spPr bwMode="auto">
          <a:xfrm>
            <a:off x="7170768" y="2677888"/>
            <a:ext cx="216024" cy="216024"/>
          </a:xfrm>
          <a:prstGeom prst="star5">
            <a:avLst/>
          </a:prstGeom>
          <a:gradFill flip="none" rotWithShape="1">
            <a:gsLst>
              <a:gs pos="0">
                <a:srgbClr val="FF0000"/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740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Properties of CRC</a:t>
            </a:r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Example:</a:t>
            </a:r>
          </a:p>
          <a:p>
            <a:pPr lvl="1"/>
            <a:r>
              <a:rPr lang="en-US" altLang="zh-CN"/>
              <a:t>CRC-12	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12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11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3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2</a:t>
            </a:r>
            <a:r>
              <a:rPr lang="en-US" altLang="zh-CN" i="1">
                <a:latin typeface="Times New Roman" panose="02020603050405020304" charset="0"/>
              </a:rPr>
              <a:t>+x+</a:t>
            </a:r>
            <a:r>
              <a:rPr lang="en-US" altLang="zh-CN">
                <a:latin typeface="Times New Roman" panose="02020603050405020304" charset="0"/>
              </a:rPr>
              <a:t>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CRC-16	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16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15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2</a:t>
            </a:r>
            <a:r>
              <a:rPr lang="en-US" altLang="zh-CN">
                <a:latin typeface="Times New Roman" panose="02020603050405020304" charset="0"/>
              </a:rPr>
              <a:t>+1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>CRC-CCITT </a:t>
            </a:r>
            <a:r>
              <a:rPr lang="en-US" altLang="zh-CN">
                <a:latin typeface="Times New Roman" panose="02020603050405020304" charset="0"/>
              </a:rPr>
              <a:t>=</a:t>
            </a:r>
            <a:r>
              <a:rPr lang="en-US" altLang="zh-CN"/>
              <a:t> </a:t>
            </a:r>
            <a:r>
              <a:rPr lang="en-US" altLang="zh-CN" i="1">
                <a:latin typeface="Times New Roman" panose="02020603050405020304" charset="0"/>
              </a:rPr>
              <a:t>x</a:t>
            </a:r>
            <a:r>
              <a:rPr lang="en-US" altLang="zh-CN" i="1" baseline="30000">
                <a:latin typeface="Times New Roman" panose="02020603050405020304" charset="0"/>
              </a:rPr>
              <a:t>16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12</a:t>
            </a:r>
            <a:r>
              <a:rPr lang="en-US" altLang="zh-CN" i="1">
                <a:latin typeface="Times New Roman" panose="02020603050405020304" charset="0"/>
              </a:rPr>
              <a:t>+x</a:t>
            </a:r>
            <a:r>
              <a:rPr lang="en-US" altLang="zh-CN" i="1" baseline="30000">
                <a:latin typeface="Times New Roman" panose="02020603050405020304" charset="0"/>
              </a:rPr>
              <a:t>5</a:t>
            </a:r>
            <a:r>
              <a:rPr lang="en-US" altLang="zh-CN">
                <a:latin typeface="Times New Roman" panose="02020603050405020304" charset="0"/>
              </a:rPr>
              <a:t>+1</a:t>
            </a:r>
          </a:p>
          <a:p>
            <a:pPr lvl="1"/>
            <a:r>
              <a:rPr lang="en-US" altLang="zh-CN"/>
              <a:t>CRC-16 and CRC-CCITT catch all</a:t>
            </a:r>
          </a:p>
          <a:p>
            <a:pPr lvl="2"/>
            <a:r>
              <a:rPr lang="en-US" altLang="zh-CN"/>
              <a:t>Single and double errors</a:t>
            </a:r>
          </a:p>
          <a:p>
            <a:pPr lvl="2"/>
            <a:r>
              <a:rPr lang="en-US" altLang="zh-CN"/>
              <a:t>Odd number of bit errors</a:t>
            </a:r>
          </a:p>
          <a:p>
            <a:pPr lvl="2"/>
            <a:r>
              <a:rPr lang="en-US" altLang="zh-CN"/>
              <a:t>Bursts of length 16 or less</a:t>
            </a:r>
          </a:p>
          <a:p>
            <a:pPr lvl="2"/>
            <a:r>
              <a:rPr lang="en-US" altLang="zh-CN"/>
              <a:t>99.997% of 17-bit error bursts</a:t>
            </a:r>
          </a:p>
          <a:p>
            <a:pPr lvl="2"/>
            <a:r>
              <a:rPr lang="en-US" altLang="zh-CN"/>
              <a:t>99.998% of 18-bit and longer error bursts</a:t>
            </a:r>
          </a:p>
        </p:txBody>
      </p:sp>
    </p:spTree>
    <p:extLst>
      <p:ext uri="{BB962C8B-B14F-4D97-AF65-F5344CB8AC3E}">
        <p14:creationId xmlns:p14="http://schemas.microsoft.com/office/powerpoint/2010/main" val="1447510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19" y="946152"/>
            <a:ext cx="7111925" cy="89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5715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Multiple access links, protocols</a:t>
            </a:r>
            <a:endParaRPr lang="en-US" sz="4800" dirty="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9625" y="1109664"/>
            <a:ext cx="7772400" cy="32924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en-US" altLang="ja-JP" dirty="0" smtClean="0"/>
              <a:t>"</a:t>
            </a:r>
            <a:r>
              <a:rPr lang="en-US" dirty="0" smtClean="0"/>
              <a:t>links</a:t>
            </a:r>
            <a:r>
              <a:rPr lang="en-US" altLang="ja-JP" dirty="0" smtClean="0"/>
              <a:t>"</a:t>
            </a:r>
            <a:r>
              <a:rPr lang="en-US" dirty="0" smtClean="0"/>
              <a:t>:</a:t>
            </a:r>
            <a:endParaRPr lang="en-US" dirty="0"/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upstream HFC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6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806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5136900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4064" y="1395413"/>
            <a:ext cx="9616552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out-of-band channel for coordination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6671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830525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1510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84265"/>
            <a:ext cx="6558880" cy="1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pieces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 </a:t>
            </a:r>
            <a:r>
              <a:rPr lang="en-US" sz="2000" dirty="0"/>
              <a:t>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en-US" altLang="ja-JP" sz="2000" dirty="0" smtClean="0"/>
              <a:t>"</a:t>
            </a:r>
            <a:r>
              <a:rPr lang="en-US" sz="2000" dirty="0" smtClean="0"/>
              <a:t>recover</a:t>
            </a:r>
            <a:r>
              <a:rPr lang="en-US" altLang="ja-JP" sz="2000" dirty="0" smtClean="0"/>
              <a:t>"</a:t>
            </a:r>
            <a:r>
              <a:rPr lang="en-US" sz="2000" dirty="0" smtClean="0"/>
              <a:t> </a:t>
            </a:r>
            <a:r>
              <a:rPr lang="en-US" sz="2000" dirty="0"/>
              <a:t>from collisions</a:t>
            </a:r>
            <a:endParaRPr lang="en-US" dirty="0"/>
          </a:p>
          <a:p>
            <a:pPr>
              <a:defRPr/>
            </a:pPr>
            <a:r>
              <a:rPr lang="en-US" altLang="ja-JP" i="1" dirty="0" smtClean="0">
                <a:solidFill>
                  <a:srgbClr val="CC0000"/>
                </a:solidFill>
              </a:rPr>
              <a:t>"</a:t>
            </a:r>
            <a:r>
              <a:rPr lang="en-US" i="1" dirty="0" smtClean="0">
                <a:solidFill>
                  <a:srgbClr val="CC0000"/>
                </a:solidFill>
              </a:rPr>
              <a:t>taking turns</a:t>
            </a:r>
            <a:r>
              <a:rPr lang="en-US" altLang="ja-JP" i="1" dirty="0" smtClean="0">
                <a:solidFill>
                  <a:srgbClr val="CC0000"/>
                </a:solidFill>
              </a:rPr>
              <a:t>"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longer turns</a:t>
            </a:r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6592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5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1087438"/>
            <a:ext cx="87343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188" y="206375"/>
            <a:ext cx="902233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Channel partitioning MAC protocols: TDMA</a:t>
            </a:r>
            <a:endParaRPr lang="en-US" dirty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4538" y="1379539"/>
            <a:ext cx="7772400" cy="293052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access to channel in </a:t>
            </a:r>
            <a:r>
              <a:rPr lang="en-US" dirty="0" smtClean="0"/>
              <a:t>"rounds" 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each station gets fixed length slot (length = </a:t>
            </a:r>
            <a:r>
              <a:rPr lang="en-US" dirty="0" smtClean="0"/>
              <a:t>packet transmission </a:t>
            </a:r>
            <a:r>
              <a:rPr lang="en-US" dirty="0"/>
              <a:t>time) in each round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example: 6-station LAN, 1,3,4 </a:t>
            </a:r>
            <a:r>
              <a:rPr lang="en-US" dirty="0" smtClean="0"/>
              <a:t>have packets to send, </a:t>
            </a:r>
            <a:r>
              <a:rPr lang="en-US" dirty="0"/>
              <a:t>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76514" y="5440363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798764" y="5213350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57614" y="5213350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32276" y="5213350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00350" y="5100639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65788" y="5103814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898776" y="518001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44926" y="516572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10063" y="51720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56264" y="5208589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15114" y="5208589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089776" y="5208589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57850" y="5095875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56276" y="517525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02426" y="51609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67563" y="516731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28136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5761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3386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10113" y="521017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191125" y="520065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3886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086600" y="520065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34338" y="5195889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6761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15350" y="5110164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15113" y="5205414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44925" y="458152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56138" y="491807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11463" y="491331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790825" y="4826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49913" y="48164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08775" y="455453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19988" y="492442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75313" y="4919663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13763" y="4789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484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5650" y="1370013"/>
            <a:ext cx="822325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FDM cable</a:t>
            </a:r>
          </a:p>
        </p:txBody>
      </p:sp>
      <p:pic>
        <p:nvPicPr>
          <p:cNvPr id="82970" name="Picture 7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9" y="1042225"/>
            <a:ext cx="8629650" cy="4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1754188" y="206375"/>
            <a:ext cx="86296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Channel partitioning MAC protocols: FDMA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0687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54463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two or more transmitting nodes </a:t>
            </a:r>
            <a:r>
              <a:rPr lang="en-US" dirty="0">
                <a:ea typeface="MS Mincho" charset="0"/>
                <a:cs typeface="MS Mincho" charset="0"/>
              </a:rPr>
              <a:t>➜</a:t>
            </a:r>
            <a:r>
              <a:rPr lang="en-US" dirty="0"/>
              <a:t> </a:t>
            </a:r>
            <a:r>
              <a:rPr lang="en-US" altLang="ja-JP" dirty="0" smtClean="0"/>
              <a:t>"</a:t>
            </a:r>
            <a:r>
              <a:rPr lang="en-US" dirty="0" smtClean="0"/>
              <a:t>collision</a:t>
            </a:r>
            <a:r>
              <a:rPr lang="en-US" altLang="ja-JP" dirty="0" smtClean="0"/>
              <a:t>"</a:t>
            </a:r>
            <a:r>
              <a:rPr lang="en-US" dirty="0" smtClean="0"/>
              <a:t>,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</a:rPr>
              <a:t>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59602"/>
            <a:ext cx="5064892" cy="12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0664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8039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4110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6.1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96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3335339"/>
            <a:ext cx="3810000" cy="3203575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decentralized: only slots in nodes need to be in sync</a:t>
            </a:r>
          </a:p>
          <a:p>
            <a:pPr>
              <a:defRPr/>
            </a:pPr>
            <a:r>
              <a:rPr lang="en-US" sz="2400" dirty="0"/>
              <a:t>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E</a:t>
              </a:r>
            </a:p>
          </p:txBody>
        </p:sp>
      </p:grpSp>
      <p:sp>
        <p:nvSpPr>
          <p:cNvPr id="6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82114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3356992"/>
            <a:ext cx="4186684" cy="31289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490144" cy="32385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487488" y="1687513"/>
            <a:ext cx="4104457" cy="1400383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efficiency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: long-run </a:t>
            </a:r>
            <a:b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fraction of successful slots </a:t>
            </a:r>
            <a:b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60096" y="4620905"/>
            <a:ext cx="2909390" cy="140038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at best: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10056439" y="4402138"/>
            <a:ext cx="555999" cy="16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1" y="992758"/>
            <a:ext cx="6495379" cy="131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6732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68122"/>
            <a:ext cx="5262736" cy="10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400506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43810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53989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1938" y="134076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746500" y="5175251"/>
            <a:ext cx="5335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Comic Sans MS" panose="030F0702030302020204" pitchFamily="66" charset="0"/>
              </a:rPr>
              <a:t>even </a:t>
            </a: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Comic Sans MS" panose="030F0702030302020204" pitchFamily="66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8832304" y="3574381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23942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1124745"/>
            <a:ext cx="8487098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4" y="228600"/>
            <a:ext cx="877512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7197922" cy="3246437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</a:t>
            </a:r>
            <a:r>
              <a:rPr lang="en-US" dirty="0" smtClean="0"/>
              <a:t>don</a:t>
            </a:r>
            <a:r>
              <a:rPr lang="en-US" altLang="ja-JP" dirty="0" smtClean="0"/>
              <a:t>'</a:t>
            </a:r>
            <a:r>
              <a:rPr lang="en-US" dirty="0" smtClean="0"/>
              <a:t>t </a:t>
            </a:r>
            <a:r>
              <a:rPr lang="en-US" dirty="0"/>
              <a:t>interrupt others!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9007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600200"/>
            <a:ext cx="3597275" cy="46482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 two nodes may not hear </a:t>
            </a:r>
            <a:r>
              <a:rPr lang="en-US" sz="2400"/>
              <a:t>each </a:t>
            </a:r>
            <a:r>
              <a:rPr lang="en-US" sz="2400" smtClean="0"/>
              <a:t>other</a:t>
            </a:r>
            <a:r>
              <a:rPr lang="en-US" altLang="ja-JP" sz="2400" smtClean="0"/>
              <a:t>'</a:t>
            </a:r>
            <a:r>
              <a:rPr lang="en-US" sz="2400" smtClean="0"/>
              <a:t>s </a:t>
            </a:r>
            <a:r>
              <a:rPr lang="en-US" sz="2400" dirty="0"/>
              <a:t>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spatial layout of nodes 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06939"/>
            <a:ext cx="3264692" cy="7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41256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52736"/>
            <a:ext cx="6990928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9" y="1433513"/>
            <a:ext cx="82645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3336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24744"/>
            <a:ext cx="6990928" cy="10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solidFill>
                  <a:srgbClr val="000099"/>
                </a:solidFill>
                <a:latin typeface="Arial" charset="0"/>
              </a:rPr>
              <a:t>spatial layout of nodes </a:t>
            </a:r>
            <a:endParaRPr lang="en-US" sz="2000" dirty="0">
              <a:solidFill>
                <a:srgbClr val="000099"/>
              </a:solidFill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5123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97076" y="1500188"/>
            <a:ext cx="404177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/>
              <a:t>1. 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2. 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3. 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3965575" cy="46482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/>
              <a:t>4. 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5. 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 smtClean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 smtClean="0"/>
              <a:t>{</a:t>
            </a:r>
            <a:r>
              <a:rPr lang="en-US" i="1" dirty="0"/>
              <a:t>0,1,2</a:t>
            </a:r>
            <a:r>
              <a:rPr lang="en-US" i="1" dirty="0" smtClean="0"/>
              <a:t>, …, 2</a:t>
            </a:r>
            <a:r>
              <a:rPr lang="en-US" b="1" i="1" baseline="30000" dirty="0" smtClean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</a:t>
            </a:r>
            <a:r>
              <a:rPr lang="en-US" dirty="0" smtClean="0"/>
              <a:t>bit times</a:t>
            </a:r>
            <a:r>
              <a:rPr lang="en-US" dirty="0"/>
              <a:t>, returns to Step </a:t>
            </a:r>
            <a:r>
              <a:rPr lang="en-US" dirty="0" smtClean="0"/>
              <a:t>2</a:t>
            </a:r>
          </a:p>
          <a:p>
            <a:pPr lvl="1">
              <a:defRPr/>
            </a:pPr>
            <a:r>
              <a:rPr lang="en-US" dirty="0" smtClean="0"/>
              <a:t>longer backoff interval with more collisions</a:t>
            </a: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7" y="906465"/>
            <a:ext cx="6045298" cy="74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33851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764904"/>
          </a:xfrm>
        </p:spPr>
        <p:txBody>
          <a:bodyPr>
            <a:normAutofit fontScale="70000" lnSpcReduction="20000"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326415"/>
              </p:ext>
            </p:extLst>
          </p:nvPr>
        </p:nvGraphicFramePr>
        <p:xfrm>
          <a:off x="4310857" y="4869160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857" y="4869160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4272804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3080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35009"/>
            <a:ext cx="4716463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4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6275" y="1330326"/>
            <a:ext cx="4267200" cy="38020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terminology:</a:t>
            </a:r>
          </a:p>
          <a:p>
            <a:pPr>
              <a:defRPr/>
            </a:pPr>
            <a:r>
              <a:rPr lang="en-US" sz="2400" dirty="0"/>
              <a:t>hosts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defRPr/>
            </a:pPr>
            <a:r>
              <a:rPr lang="en-US" sz="1900" dirty="0"/>
              <a:t>wired links</a:t>
            </a:r>
          </a:p>
          <a:p>
            <a:pPr lvl="1">
              <a:defRPr/>
            </a:pPr>
            <a:r>
              <a:rPr lang="en-US" sz="1900" dirty="0"/>
              <a:t>wireless links</a:t>
            </a:r>
          </a:p>
          <a:p>
            <a:pPr lvl="1">
              <a:defRPr/>
            </a:pPr>
            <a:r>
              <a:rPr lang="en-US" sz="1900" dirty="0"/>
              <a:t>LANs</a:t>
            </a:r>
            <a:endParaRPr lang="en-US" sz="1900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1565434" y="5299140"/>
            <a:ext cx="5650906" cy="103412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data-link layer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to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physically adjacent</a:t>
            </a:r>
            <a:r>
              <a:rPr lang="en-US" sz="2400" i="0" dirty="0">
                <a:latin typeface="Comic Sans MS" panose="030F0702030302020204" pitchFamily="66" charset="0"/>
              </a:rPr>
              <a:t> </a:t>
            </a:r>
            <a:r>
              <a:rPr lang="en-US" sz="2400" i="0" dirty="0">
                <a:solidFill>
                  <a:srgbClr val="000099"/>
                </a:solidFill>
                <a:latin typeface="Comic Sans MS" panose="030F0702030302020204" pitchFamily="66" charset="0"/>
              </a:rPr>
              <a:t>node over a link</a:t>
            </a:r>
            <a:endParaRPr lang="en-US" i="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Comic Sans MS" panose="030F0702030302020204" pitchFamily="66" charset="0"/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3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273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052737"/>
            <a:ext cx="6309965" cy="1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1187" y="1656828"/>
            <a:ext cx="9001000" cy="5111972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efficient at low load: single node can fully utilize channel</a:t>
            </a:r>
          </a:p>
          <a:p>
            <a:pPr marL="638175" lvl="2" indent="-238125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dirty="0" smtClean="0">
                <a:solidFill>
                  <a:srgbClr val="CC0000"/>
                </a:solidFill>
              </a:rPr>
              <a:t>"</a:t>
            </a:r>
            <a:r>
              <a:rPr lang="en-US" dirty="0" smtClean="0">
                <a:solidFill>
                  <a:srgbClr val="CC0000"/>
                </a:solidFill>
              </a:rPr>
              <a:t>taking turns</a:t>
            </a:r>
            <a:r>
              <a:rPr lang="en-US" altLang="ja-JP" dirty="0" smtClean="0">
                <a:solidFill>
                  <a:srgbClr val="CC0000"/>
                </a:solidFill>
              </a:rPr>
              <a:t>"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>
                <a:solidFill>
                  <a:srgbClr val="CC0000"/>
                </a:solidFill>
              </a:rPr>
              <a:t>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best of both worlds!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57466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4563" y="1485900"/>
            <a:ext cx="3460750" cy="506253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master node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invites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slave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dumb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slave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Arial" charset="0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95363"/>
            <a:ext cx="6021933" cy="12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MAC protocols</a:t>
            </a:r>
          </a:p>
        </p:txBody>
      </p:sp>
      <p:sp>
        <p:nvSpPr>
          <p:cNvPr id="41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7211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2124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Comic Sans MS" panose="030F0702030302020204" pitchFamily="66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control </a:t>
            </a:r>
            <a:r>
              <a:rPr lang="en-US" sz="2800" i="1" dirty="0">
                <a:solidFill>
                  <a:srgbClr val="FF0000"/>
                </a:solidFill>
                <a:latin typeface="Comic Sans MS" panose="030F0702030302020204" pitchFamily="66" charset="0"/>
              </a:rPr>
              <a:t>token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passed from one node to next sequentially.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token message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238125" indent="-238125" fontAlgn="base"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concerns: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token overhead 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latency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spcBef>
                <a:spcPct val="20000"/>
              </a:spcBef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single point of failure (token)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998380"/>
            <a:ext cx="6057901" cy="11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Taking turns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MAC protocols</a:t>
            </a: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428558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2708276" y="2614614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99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2147889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2573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000099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2613025" y="2351089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2005013" y="3727451"/>
            <a:ext cx="2001708" cy="811213"/>
            <a:chOff x="3240" y="1830"/>
            <a:chExt cx="1373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8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3087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3427414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3409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>
                <a:solidFill>
                  <a:srgbClr val="000099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2093913" y="4814889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40Mbps downstream (broadcast) channels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single CMTS transmits into channels</a:t>
            </a: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30 Mbps upstream channels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multiple access: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all users contend for certain upstream channel time slots (others assigned)</a:t>
            </a: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794" y="912561"/>
            <a:ext cx="5276536" cy="12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7964489" y="2089151"/>
            <a:ext cx="2268537" cy="1462305"/>
            <a:chOff x="419100" y="1239838"/>
            <a:chExt cx="2268538" cy="1461414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4058" y="2264475"/>
              <a:ext cx="780983" cy="436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5394" y="2331583"/>
              <a:ext cx="712054" cy="264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99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3522663" y="2298701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dirty="0">
                        <a:solidFill>
                          <a:srgbClr val="000099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>
                        <a:solidFill>
                          <a:srgbClr val="000099"/>
                        </a:solidFill>
                      </a:endParaRPr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087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downstream at 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522789" y="3644901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upstream at different frequencies in 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4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17300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2439989" y="4119564"/>
            <a:ext cx="8264523" cy="341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DOCSIS: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data over cable service interface spec </a:t>
            </a:r>
            <a:endParaRPr lang="en-US" sz="28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FDM over upstream, downstream frequency channels</a:t>
            </a:r>
          </a:p>
          <a:p>
            <a:pPr marL="238125" indent="-238125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TDM upstream: some slots assigned, some have contention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downstream MAP frame: assigns upstream slots</a:t>
            </a: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request for upstream slots (and data) transmitted random access (binary backoff) in selected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Comic Sans MS" panose="030F0702030302020204" pitchFamily="66" charset="0"/>
              </a:rPr>
              <a:t> </a:t>
            </a: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2160589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17735" cy="33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17735" cy="338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dirty="0">
                  <a:solidFill>
                    <a:srgbClr val="000099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dirty="0">
                      <a:solidFill>
                        <a:srgbClr val="000099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>
                      <a:solidFill>
                        <a:srgbClr val="000099"/>
                      </a:solidFill>
                    </a:endParaRPr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dirty="0">
                    <a:solidFill>
                      <a:srgbClr val="000099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1905001" y="239714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75423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9" y="920054"/>
            <a:ext cx="5760640" cy="6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1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partitioning,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by time, frequency or code</a:t>
            </a:r>
          </a:p>
          <a:p>
            <a:pPr marL="690563" lvl="1" indent="-233363">
              <a:defRPr/>
            </a:pPr>
            <a:r>
              <a:rPr lang="en-US" sz="2000" dirty="0"/>
              <a:t>Time Division, Frequency Division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 </a:t>
            </a:r>
            <a:r>
              <a:rPr lang="en-US" sz="2400" dirty="0"/>
              <a:t>(dynamic), </a:t>
            </a:r>
          </a:p>
          <a:p>
            <a:pPr marL="690563" lvl="1" indent="-233363">
              <a:defRPr/>
            </a:pPr>
            <a:r>
              <a:rPr lang="en-US" dirty="0"/>
              <a:t>ALOHA, S-ALOHA,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 smtClean="0"/>
              <a:t>Bluetooth</a:t>
            </a:r>
            <a:r>
              <a:rPr lang="en-US" dirty="0"/>
              <a:t>, FDDI, </a:t>
            </a:r>
            <a:r>
              <a:rPr lang="en-US" dirty="0" smtClean="0"/>
              <a:t> </a:t>
            </a:r>
            <a:r>
              <a:rPr lang="en-US" dirty="0"/>
              <a:t>token ring 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408368" y="6624784"/>
            <a:ext cx="223224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6.3 multiple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access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209470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2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0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MAC</a:t>
            </a:r>
            <a:r>
              <a:rPr lang="en-US" dirty="0"/>
              <a:t> addresses and </a:t>
            </a:r>
            <a:r>
              <a:rPr lang="en-US" sz="4000" dirty="0"/>
              <a:t>ARP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1600200"/>
            <a:ext cx="8456936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32-bit IP address: </a:t>
            </a:r>
          </a:p>
          <a:p>
            <a:pPr lvl="1">
              <a:defRPr/>
            </a:pPr>
            <a:r>
              <a:rPr lang="en-US" i="1" dirty="0"/>
              <a:t>network-layer</a:t>
            </a:r>
            <a:r>
              <a:rPr lang="en-US" dirty="0"/>
              <a:t> </a:t>
            </a:r>
            <a:r>
              <a:rPr lang="en-US" dirty="0" smtClean="0"/>
              <a:t>address for interface</a:t>
            </a:r>
            <a:endParaRPr lang="en-US" dirty="0"/>
          </a:p>
          <a:p>
            <a:pPr lvl="1">
              <a:defRPr/>
            </a:pPr>
            <a:r>
              <a:rPr lang="en-US" dirty="0"/>
              <a:t>u</a:t>
            </a:r>
            <a:r>
              <a:rPr lang="en-US" dirty="0" smtClean="0"/>
              <a:t>sed for layer 3 (network layer) forwarding</a:t>
            </a:r>
            <a:endParaRPr lang="en-US" dirty="0"/>
          </a:p>
          <a:p>
            <a:pPr>
              <a:defRPr/>
            </a:pPr>
            <a:r>
              <a:rPr lang="en-US" dirty="0"/>
              <a:t>MAC (or LAN or physical or Ethernet) address: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dirty="0"/>
              <a:t>function: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used 'locally" to get </a:t>
            </a:r>
            <a:r>
              <a:rPr lang="en-US" i="1" dirty="0">
                <a:solidFill>
                  <a:srgbClr val="CC0000"/>
                </a:solidFill>
              </a:rPr>
              <a:t>frame from one interface to another physically-connected interface (same network, in IP-addressing sense)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00003"/>
            <a:ext cx="5424932" cy="11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6456040" y="5333097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(each </a:t>
            </a:r>
            <a:r>
              <a:rPr lang="en-US" altLang="ja-JP" i="0" dirty="0" smtClean="0">
                <a:solidFill>
                  <a:srgbClr val="000099"/>
                </a:solidFill>
                <a:latin typeface="Arial" charset="0"/>
              </a:rPr>
              <a:t>"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</a:rPr>
              <a:t>numeral</a:t>
            </a:r>
            <a:r>
              <a:rPr lang="en-US" altLang="ja-JP" i="0" dirty="0" smtClean="0">
                <a:solidFill>
                  <a:srgbClr val="000099"/>
                </a:solidFill>
                <a:latin typeface="Arial" charset="0"/>
              </a:rPr>
              <a:t>"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</a:rPr>
              <a:t> </a:t>
            </a:r>
            <a:r>
              <a:rPr lang="en-US" i="0" dirty="0">
                <a:solidFill>
                  <a:srgbClr val="000099"/>
                </a:solidFill>
                <a:latin typeface="Arial" charset="0"/>
              </a:rPr>
              <a:t>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3640138" y="5326063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1627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LAN addresses and ARP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109789" y="1309688"/>
            <a:ext cx="7829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000099"/>
                </a:solidFill>
                <a:latin typeface="Comic Sans MS" panose="030F0702030302020204" pitchFamily="66" charset="0"/>
              </a:rPr>
              <a:t>each adapter on LAN has unique </a:t>
            </a:r>
            <a:r>
              <a:rPr lang="en-US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LAN</a:t>
            </a:r>
            <a:r>
              <a:rPr lang="en-US" sz="2800" i="0" dirty="0">
                <a:solidFill>
                  <a:srgbClr val="000099"/>
                </a:solidFill>
                <a:latin typeface="Comic Sans MS" panose="030F0702030302020204" pitchFamily="66" charset="0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FF"/>
                </a:solidFill>
                <a:latin typeface="Arial" charset="0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3676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2824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4833938" y="2808289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5697539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4795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4973639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6523038" y="428942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4899026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2760663" y="4095751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FF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   LAN</a:t>
            </a:r>
          </a:p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(wired or</a:t>
            </a:r>
          </a:p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8251825" y="3941764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953763"/>
            <a:ext cx="4837113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816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997522"/>
            <a:ext cx="3873375" cy="5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244476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6263" y="1547813"/>
            <a:ext cx="4151312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/>
              <a:t>each 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rdt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9" y="1479550"/>
            <a:ext cx="4187825" cy="46482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000" dirty="0"/>
              <a:t>trip from </a:t>
            </a:r>
            <a:r>
              <a:rPr lang="en-US" sz="2000" dirty="0" err="1" smtClean="0"/>
              <a:t>whu</a:t>
            </a:r>
            <a:r>
              <a:rPr lang="en-US" sz="2000" dirty="0" smtClean="0"/>
              <a:t> </a:t>
            </a:r>
            <a:r>
              <a:rPr lang="en-US" sz="2000" dirty="0"/>
              <a:t>to </a:t>
            </a:r>
            <a:r>
              <a:rPr lang="en-US" sz="2000" dirty="0" smtClean="0"/>
              <a:t>Stanford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limo: </a:t>
            </a:r>
            <a:r>
              <a:rPr lang="en-US" sz="2000" dirty="0" err="1" smtClean="0"/>
              <a:t>whu</a:t>
            </a:r>
            <a:r>
              <a:rPr lang="en-US" sz="2000" dirty="0" smtClean="0"/>
              <a:t> campus </a:t>
            </a:r>
            <a:r>
              <a:rPr lang="en-US" sz="2000" dirty="0"/>
              <a:t>to </a:t>
            </a:r>
            <a:r>
              <a:rPr lang="en-US" sz="2000" dirty="0" smtClean="0"/>
              <a:t>WUH</a:t>
            </a:r>
            <a:endParaRPr lang="en-US" sz="2000" dirty="0"/>
          </a:p>
          <a:p>
            <a:pPr lvl="1">
              <a:defRPr/>
            </a:pPr>
            <a:r>
              <a:rPr lang="en-US" sz="2000" dirty="0"/>
              <a:t>plane: </a:t>
            </a:r>
            <a:r>
              <a:rPr lang="en-US" sz="2000" dirty="0" smtClean="0"/>
              <a:t>WUH </a:t>
            </a:r>
            <a:r>
              <a:rPr lang="en-US" sz="2000" dirty="0"/>
              <a:t>to </a:t>
            </a:r>
            <a:r>
              <a:rPr lang="en-US" sz="2000" dirty="0" smtClean="0"/>
              <a:t>SFO</a:t>
            </a:r>
            <a:endParaRPr lang="en-US" sz="2000" dirty="0"/>
          </a:p>
          <a:p>
            <a:pPr lvl="1">
              <a:defRPr/>
            </a:pPr>
            <a:r>
              <a:rPr lang="en-US" sz="2000" dirty="0" err="1" smtClean="0"/>
              <a:t>caltrain</a:t>
            </a:r>
            <a:r>
              <a:rPr lang="en-US" sz="2000" dirty="0"/>
              <a:t>: </a:t>
            </a:r>
            <a:r>
              <a:rPr lang="en-US" sz="2000" dirty="0" smtClean="0"/>
              <a:t>SFO </a:t>
            </a:r>
            <a:r>
              <a:rPr lang="en-US" sz="2000" dirty="0"/>
              <a:t>to </a:t>
            </a:r>
            <a:r>
              <a:rPr lang="en-US" sz="2000" dirty="0" smtClean="0"/>
              <a:t>Palo Alto</a:t>
            </a:r>
            <a:endParaRPr lang="en-US" sz="2000" dirty="0"/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= </a:t>
            </a:r>
            <a:r>
              <a:rPr lang="en-US" sz="2400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= </a:t>
            </a:r>
            <a:r>
              <a:rPr lang="en-US" sz="2400" dirty="0">
                <a:solidFill>
                  <a:srgbClr val="CC0000"/>
                </a:solidFill>
              </a:rPr>
              <a:t>link layer 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C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128148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9301"/>
            <a:ext cx="4614664" cy="14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LAN addresses (more)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1584" y="1196752"/>
            <a:ext cx="9313367" cy="5111972"/>
          </a:xfrm>
        </p:spPr>
        <p:txBody>
          <a:bodyPr/>
          <a:lstStyle/>
          <a:p>
            <a:pPr>
              <a:defRPr/>
            </a:pPr>
            <a:r>
              <a:rPr lang="en-US" dirty="0"/>
              <a:t>MAC address allocation administered by IEEE</a:t>
            </a:r>
          </a:p>
          <a:p>
            <a:pPr>
              <a:defRPr/>
            </a:pPr>
            <a:r>
              <a:rPr lang="en-US" dirty="0"/>
              <a:t>manufacturer buys portion of MAC address space (to assure uniqueness)</a:t>
            </a:r>
          </a:p>
          <a:p>
            <a:pPr>
              <a:defRPr/>
            </a:pPr>
            <a:r>
              <a:rPr lang="en-US" dirty="0"/>
              <a:t>analogy:</a:t>
            </a:r>
          </a:p>
          <a:p>
            <a:pPr lvl="1">
              <a:defRPr/>
            </a:pPr>
            <a:r>
              <a:rPr lang="en-US" dirty="0"/>
              <a:t>MAC address: like Social Security Number</a:t>
            </a:r>
          </a:p>
          <a:p>
            <a:pPr lvl="1">
              <a:defRPr/>
            </a:pPr>
            <a:r>
              <a:rPr lang="en-US" dirty="0"/>
              <a:t>IP address: like postal </a:t>
            </a:r>
            <a:r>
              <a:rPr lang="en-US" dirty="0" smtClean="0"/>
              <a:t>address, zip code</a:t>
            </a:r>
            <a:endParaRPr lang="en-US" dirty="0"/>
          </a:p>
          <a:p>
            <a:pPr>
              <a:defRPr/>
            </a:pPr>
            <a:r>
              <a:rPr lang="en-US" dirty="0"/>
              <a:t> MAC flat address  </a:t>
            </a:r>
            <a:r>
              <a:rPr lang="en-US" dirty="0">
                <a:ea typeface="MS Mincho" charset="0"/>
                <a:cs typeface="MS Mincho" charset="0"/>
              </a:rPr>
              <a:t>➜</a:t>
            </a:r>
            <a:r>
              <a:rPr lang="en-US" dirty="0"/>
              <a:t> portability </a:t>
            </a:r>
          </a:p>
          <a:p>
            <a:pPr lvl="1">
              <a:defRPr/>
            </a:pPr>
            <a:r>
              <a:rPr lang="en-US" dirty="0"/>
              <a:t>can move LAN card from one LAN to another</a:t>
            </a:r>
          </a:p>
          <a:p>
            <a:pPr>
              <a:defRPr/>
            </a:pPr>
            <a:r>
              <a:rPr lang="en-US" dirty="0"/>
              <a:t>IP hierarchical address </a:t>
            </a:r>
            <a:r>
              <a:rPr lang="en-US" i="1" dirty="0"/>
              <a:t>not</a:t>
            </a:r>
            <a:r>
              <a:rPr lang="en-US" dirty="0"/>
              <a:t> portable</a:t>
            </a:r>
          </a:p>
          <a:p>
            <a:pPr lvl="1">
              <a:defRPr/>
            </a:pPr>
            <a:r>
              <a:rPr lang="en-US" dirty="0"/>
              <a:t> address depends on IP subnet to which node is attached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5028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4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032" y="984252"/>
            <a:ext cx="7452344" cy="10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3"/>
          <p:cNvSpPr>
            <a:spLocks noGrp="1" noChangeArrowheads="1"/>
          </p:cNvSpPr>
          <p:nvPr>
            <p:ph type="title"/>
          </p:nvPr>
        </p:nvSpPr>
        <p:spPr>
          <a:xfrm>
            <a:off x="2025650" y="241300"/>
            <a:ext cx="8191500" cy="9017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ARP: address resolution protocol</a:t>
            </a:r>
          </a:p>
        </p:txBody>
      </p:sp>
      <p:sp>
        <p:nvSpPr>
          <p:cNvPr id="3993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10326" y="2119314"/>
            <a:ext cx="4222178" cy="38814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ARP table: </a:t>
            </a:r>
            <a:r>
              <a:rPr lang="en-US" sz="2400" dirty="0"/>
              <a:t>each IP node (host, router) on LAN has table</a:t>
            </a:r>
          </a:p>
          <a:p>
            <a:pPr lvl="1">
              <a:defRPr/>
            </a:pPr>
            <a:r>
              <a:rPr lang="en-US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1800" dirty="0"/>
              <a:t>          </a:t>
            </a:r>
            <a:r>
              <a:rPr lang="en-US" sz="1800" dirty="0">
                <a:solidFill>
                  <a:srgbClr val="CC0000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dirty="0"/>
              <a:t>TTL (Time To Live): time after which address mapping will be forgotten (typically 20 min)</a:t>
            </a:r>
          </a:p>
        </p:txBody>
      </p:sp>
      <p:grpSp>
        <p:nvGrpSpPr>
          <p:cNvPr id="128006" name="Group 41"/>
          <p:cNvGrpSpPr>
            <a:grpSpLocks/>
          </p:cNvGrpSpPr>
          <p:nvPr/>
        </p:nvGrpSpPr>
        <p:grpSpPr bwMode="auto">
          <a:xfrm>
            <a:off x="1930400" y="1298575"/>
            <a:ext cx="4146550" cy="1277938"/>
            <a:chOff x="145" y="937"/>
            <a:chExt cx="2612" cy="805"/>
          </a:xfrm>
        </p:grpSpPr>
        <p:sp>
          <p:nvSpPr>
            <p:cNvPr id="43056" name="Text Box 6"/>
            <p:cNvSpPr txBox="1">
              <a:spLocks noChangeArrowheads="1"/>
            </p:cNvSpPr>
            <p:nvPr/>
          </p:nvSpPr>
          <p:spPr bwMode="auto">
            <a:xfrm>
              <a:off x="232" y="947"/>
              <a:ext cx="2525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2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Question:</a:t>
              </a:r>
              <a:r>
                <a:rPr lang="en-US" sz="2200" i="0" dirty="0">
                  <a:latin typeface="Comic Sans MS" panose="030F0702030302020204" pitchFamily="66" charset="0"/>
                </a:rPr>
                <a:t> </a:t>
              </a:r>
              <a:r>
                <a:rPr lang="en-US" sz="2200" i="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how to determine</a:t>
              </a:r>
            </a:p>
            <a:p>
              <a:pPr>
                <a:defRPr/>
              </a:pPr>
              <a:r>
                <a:rPr lang="en-US" sz="2200" i="0" smtClean="0">
                  <a:solidFill>
                    <a:srgbClr val="000099"/>
                  </a:solidFill>
                  <a:latin typeface="Comic Sans MS" panose="030F0702030302020204" pitchFamily="66" charset="0"/>
                </a:rPr>
                <a:t>interface's </a:t>
              </a:r>
              <a:r>
                <a:rPr lang="en-US" sz="2200" i="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MAC address, knowing its IP address?</a:t>
              </a:r>
            </a:p>
          </p:txBody>
        </p:sp>
        <p:sp>
          <p:nvSpPr>
            <p:cNvPr id="43057" name="Rectangle 7"/>
            <p:cNvSpPr>
              <a:spLocks noChangeArrowheads="1"/>
            </p:cNvSpPr>
            <p:nvPr/>
          </p:nvSpPr>
          <p:spPr bwMode="auto">
            <a:xfrm>
              <a:off x="145" y="937"/>
              <a:ext cx="2609" cy="805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28007" name="Freeform 10"/>
          <p:cNvSpPr>
            <a:spLocks/>
          </p:cNvSpPr>
          <p:nvPr/>
        </p:nvSpPr>
        <p:spPr bwMode="auto">
          <a:xfrm>
            <a:off x="3324226" y="3944939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7" name="Line 18"/>
          <p:cNvSpPr>
            <a:spLocks noChangeShapeType="1"/>
          </p:cNvSpPr>
          <p:nvPr/>
        </p:nvSpPr>
        <p:spPr bwMode="auto">
          <a:xfrm>
            <a:off x="2881313" y="4449763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8" name="Line 19"/>
          <p:cNvSpPr>
            <a:spLocks noChangeShapeType="1"/>
          </p:cNvSpPr>
          <p:nvPr/>
        </p:nvSpPr>
        <p:spPr bwMode="auto">
          <a:xfrm>
            <a:off x="4111625" y="3606800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19" name="Line 20"/>
          <p:cNvSpPr>
            <a:spLocks noChangeShapeType="1"/>
          </p:cNvSpPr>
          <p:nvPr/>
        </p:nvSpPr>
        <p:spPr bwMode="auto">
          <a:xfrm flipH="1">
            <a:off x="4700589" y="457517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0" name="Line 21"/>
          <p:cNvSpPr>
            <a:spLocks noChangeShapeType="1"/>
          </p:cNvSpPr>
          <p:nvPr/>
        </p:nvSpPr>
        <p:spPr bwMode="auto">
          <a:xfrm flipV="1">
            <a:off x="4086225" y="5322889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 flipH="1" flipV="1">
            <a:off x="4202114" y="3538538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 flipV="1">
            <a:off x="5157788" y="4651376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4" name="Text Box 25"/>
          <p:cNvSpPr txBox="1">
            <a:spLocks noChangeArrowheads="1"/>
          </p:cNvSpPr>
          <p:nvPr/>
        </p:nvSpPr>
        <p:spPr bwMode="auto"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 flipH="1">
            <a:off x="4156076" y="5735638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6" name="Text Box 27"/>
          <p:cNvSpPr txBox="1">
            <a:spLocks noChangeArrowheads="1"/>
          </p:cNvSpPr>
          <p:nvPr/>
        </p:nvSpPr>
        <p:spPr bwMode="auto"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2844800" y="4552950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28" name="Text Box 29"/>
          <p:cNvSpPr txBox="1">
            <a:spLocks noChangeArrowheads="1"/>
          </p:cNvSpPr>
          <p:nvPr/>
        </p:nvSpPr>
        <p:spPr bwMode="auto"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43029" name="Text Box 30"/>
          <p:cNvSpPr txBox="1">
            <a:spLocks noChangeArrowheads="1"/>
          </p:cNvSpPr>
          <p:nvPr/>
        </p:nvSpPr>
        <p:spPr bwMode="auto"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FFFFFF"/>
                </a:solidFill>
                <a:latin typeface="Arial" charset="0"/>
              </a:rPr>
              <a:t>LAN</a:t>
            </a:r>
          </a:p>
        </p:txBody>
      </p:sp>
      <p:sp>
        <p:nvSpPr>
          <p:cNvPr id="43030" name="Text Box 31"/>
          <p:cNvSpPr txBox="1">
            <a:spLocks noChangeArrowheads="1"/>
          </p:cNvSpPr>
          <p:nvPr/>
        </p:nvSpPr>
        <p:spPr bwMode="auto"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137.196.7.23</a:t>
            </a:r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533650" y="3921126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2" name="Text Box 33"/>
          <p:cNvSpPr txBox="1">
            <a:spLocks noChangeArrowheads="1"/>
          </p:cNvSpPr>
          <p:nvPr/>
        </p:nvSpPr>
        <p:spPr bwMode="auto"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137.196.7.78</a:t>
            </a:r>
          </a:p>
        </p:txBody>
      </p:sp>
      <p:sp>
        <p:nvSpPr>
          <p:cNvPr id="43033" name="Line 34"/>
          <p:cNvSpPr>
            <a:spLocks noChangeShapeType="1"/>
          </p:cNvSpPr>
          <p:nvPr/>
        </p:nvSpPr>
        <p:spPr bwMode="auto">
          <a:xfrm flipH="1" flipV="1">
            <a:off x="4298950" y="3125788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4" name="Line 35"/>
          <p:cNvSpPr>
            <a:spLocks noChangeShapeType="1"/>
          </p:cNvSpPr>
          <p:nvPr/>
        </p:nvSpPr>
        <p:spPr bwMode="auto">
          <a:xfrm>
            <a:off x="5478463" y="4121151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137.196.7.14</a:t>
            </a:r>
          </a:p>
        </p:txBody>
      </p:sp>
      <p:sp>
        <p:nvSpPr>
          <p:cNvPr id="43036" name="Line 38"/>
          <p:cNvSpPr>
            <a:spLocks noChangeShapeType="1"/>
          </p:cNvSpPr>
          <p:nvPr/>
        </p:nvSpPr>
        <p:spPr bwMode="auto">
          <a:xfrm>
            <a:off x="3660776" y="60023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3037" name="Text Box 39"/>
          <p:cNvSpPr txBox="1">
            <a:spLocks noChangeArrowheads="1"/>
          </p:cNvSpPr>
          <p:nvPr/>
        </p:nvSpPr>
        <p:spPr bwMode="auto"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137.196.7.88</a:t>
            </a:r>
          </a:p>
        </p:txBody>
      </p:sp>
      <p:sp>
        <p:nvSpPr>
          <p:cNvPr id="399403" name="Rectangle 43"/>
          <p:cNvSpPr>
            <a:spLocks noChangeArrowheads="1"/>
          </p:cNvSpPr>
          <p:nvPr/>
        </p:nvSpPr>
        <p:spPr bwMode="auto">
          <a:xfrm rot="-5400000">
            <a:off x="5183982" y="4482307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128030" name="Group 44"/>
          <p:cNvGrpSpPr>
            <a:grpSpLocks/>
          </p:cNvGrpSpPr>
          <p:nvPr/>
        </p:nvGrpSpPr>
        <p:grpSpPr bwMode="auto"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id="1280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28031" name="Group 47"/>
          <p:cNvGrpSpPr>
            <a:grpSpLocks/>
          </p:cNvGrpSpPr>
          <p:nvPr/>
        </p:nvGrpSpPr>
        <p:grpSpPr bwMode="auto"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399408" name="Rectangle 48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pSp>
          <p:nvGrpSpPr>
            <p:cNvPr id="128042" name="Group 49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8043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4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28032" name="Group 52"/>
          <p:cNvGrpSpPr>
            <a:grpSpLocks/>
          </p:cNvGrpSpPr>
          <p:nvPr/>
        </p:nvGrpSpPr>
        <p:grpSpPr bwMode="auto"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399413" name="Rectangle 53"/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Comic Sans MS" pitchFamily="66" charset="0"/>
              </a:endParaRPr>
            </a:p>
          </p:txBody>
        </p:sp>
        <p:grpSp>
          <p:nvGrpSpPr>
            <p:cNvPr id="128038" name="Group 5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8039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040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99418" name="Rectangle 58"/>
          <p:cNvSpPr>
            <a:spLocks noChangeArrowheads="1"/>
          </p:cNvSpPr>
          <p:nvPr/>
        </p:nvSpPr>
        <p:spPr bwMode="auto">
          <a:xfrm>
            <a:off x="4025901" y="5645151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  <a:latin typeface="Comic Sans MS" pitchFamily="66" charset="0"/>
            </a:endParaRPr>
          </a:p>
        </p:txBody>
      </p:sp>
      <p:grpSp>
        <p:nvGrpSpPr>
          <p:cNvPr id="128034" name="Group 59"/>
          <p:cNvGrpSpPr>
            <a:grpSpLocks/>
          </p:cNvGrpSpPr>
          <p:nvPr/>
        </p:nvGrpSpPr>
        <p:grpSpPr bwMode="auto"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id="128035" name="Picture 60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36" name="Freeform 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4234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66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ARP protocol: same LAN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1716472"/>
            <a:ext cx="3810000" cy="46482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defRPr/>
            </a:pPr>
            <a:r>
              <a:rPr lang="en-US" sz="2400" dirty="0"/>
              <a:t>A wants to send datagram to B</a:t>
            </a:r>
          </a:p>
          <a:p>
            <a:pPr marL="681038" lvl="1" indent="-223838">
              <a:defRPr/>
            </a:pPr>
            <a:r>
              <a:rPr lang="en-US" sz="2000" dirty="0" smtClean="0"/>
              <a:t>B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MAC address not in </a:t>
            </a:r>
            <a:r>
              <a:rPr lang="en-US" sz="2000" dirty="0" smtClean="0"/>
              <a:t>A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ARP table.</a:t>
            </a:r>
          </a:p>
          <a:p>
            <a:pPr marL="231775" indent="-231775">
              <a:defRPr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CC0000"/>
                </a:solidFill>
              </a:rPr>
              <a:t>broadcasts</a:t>
            </a:r>
            <a:r>
              <a:rPr lang="en-US" sz="2400" dirty="0"/>
              <a:t> ARP query packet, containing </a:t>
            </a:r>
            <a:r>
              <a:rPr lang="en-US" sz="2400" dirty="0" smtClean="0"/>
              <a:t>B's </a:t>
            </a:r>
            <a:r>
              <a:rPr lang="en-US" sz="2400" dirty="0"/>
              <a:t>IP address </a:t>
            </a:r>
          </a:p>
          <a:p>
            <a:pPr marL="681038" lvl="1" indent="-223838">
              <a:defRPr/>
            </a:pPr>
            <a:r>
              <a:rPr lang="en-US" sz="2000" dirty="0"/>
              <a:t>destination MAC address = FF-FF-FF-FF-FF-FF</a:t>
            </a:r>
          </a:p>
          <a:p>
            <a:pPr marL="681038" lvl="1" indent="-223838">
              <a:defRPr/>
            </a:pPr>
            <a:r>
              <a:rPr lang="en-US" sz="2000" dirty="0"/>
              <a:t>all nodes on LAN receive ARP query </a:t>
            </a:r>
          </a:p>
          <a:p>
            <a:pPr marL="231775" indent="-231775">
              <a:defRPr/>
            </a:pPr>
            <a:r>
              <a:rPr lang="en-US" sz="2400" dirty="0"/>
              <a:t>B receives ARP packet, replies to A with its (</a:t>
            </a:r>
            <a:r>
              <a:rPr lang="en-US" sz="2400" dirty="0" smtClean="0"/>
              <a:t>B's</a:t>
            </a:r>
            <a:r>
              <a:rPr lang="en-US" sz="2400" dirty="0"/>
              <a:t>) MAC address</a:t>
            </a:r>
          </a:p>
          <a:p>
            <a:pPr marL="681038" lvl="1" indent="-223838">
              <a:defRPr/>
            </a:pPr>
            <a:r>
              <a:rPr lang="en-US" sz="2000" dirty="0"/>
              <a:t>frame sent to </a:t>
            </a:r>
            <a:r>
              <a:rPr lang="en-US" sz="2000" dirty="0" smtClean="0"/>
              <a:t>A</a:t>
            </a:r>
            <a:r>
              <a:rPr lang="en-US" altLang="ja-JP" sz="2000" dirty="0" smtClean="0"/>
              <a:t>'</a:t>
            </a:r>
            <a:r>
              <a:rPr lang="en-US" sz="2000" dirty="0" smtClean="0"/>
              <a:t>s </a:t>
            </a:r>
            <a:r>
              <a:rPr lang="en-US" sz="2000" dirty="0"/>
              <a:t>MAC address (unicast)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12024" y="1721008"/>
            <a:ext cx="3810000" cy="4648200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dirty="0"/>
              <a:t>A caches (saves) IP-to-MAC address pair in its ARP table until information becomes old (times out)</a:t>
            </a:r>
            <a:r>
              <a:rPr lang="en-US" sz="2000" dirty="0"/>
              <a:t> </a:t>
            </a:r>
          </a:p>
          <a:p>
            <a:pPr marL="681038" lvl="1" indent="-223838">
              <a:defRPr/>
            </a:pPr>
            <a:r>
              <a:rPr lang="en-US" sz="2000" dirty="0"/>
              <a:t>soft state: information that times out (goes away) unless refreshed</a:t>
            </a:r>
          </a:p>
          <a:p>
            <a:pPr marL="231775" indent="-231775">
              <a:defRPr/>
            </a:pPr>
            <a:r>
              <a:rPr lang="en-US" sz="2400" dirty="0"/>
              <a:t>ARP is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plug-and-play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:</a:t>
            </a:r>
            <a:endParaRPr lang="en-US" sz="2400" dirty="0"/>
          </a:p>
          <a:p>
            <a:pPr marL="681038" lvl="1" indent="-223838">
              <a:defRPr/>
            </a:pPr>
            <a:r>
              <a:rPr lang="en-US" sz="2000" dirty="0"/>
              <a:t>nodes create their ARP tables </a:t>
            </a:r>
            <a:r>
              <a:rPr lang="en-US" sz="2000" i="1" dirty="0"/>
              <a:t>without intervention from net administrator</a:t>
            </a:r>
          </a:p>
        </p:txBody>
      </p:sp>
      <p:pic>
        <p:nvPicPr>
          <p:cNvPr id="130054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68714"/>
            <a:ext cx="504671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00255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76425" y="1057275"/>
            <a:ext cx="8675688" cy="2446020"/>
          </a:xfrm>
        </p:spPr>
        <p:txBody>
          <a:bodyPr>
            <a:normAutofit/>
          </a:bodyPr>
          <a:lstStyle/>
          <a:p>
            <a:pPr marL="111125" indent="-111125">
              <a:buNone/>
              <a:defRPr/>
            </a:pPr>
            <a:r>
              <a:rPr lang="en-US" sz="2400" dirty="0"/>
              <a:t>walkthrough</a:t>
            </a:r>
            <a:r>
              <a:rPr lang="en-US" sz="2400" dirty="0">
                <a:solidFill>
                  <a:srgbClr val="CC0000"/>
                </a:solidFill>
              </a:rPr>
              <a:t>: send datagram from A to B via R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focus </a:t>
            </a:r>
            <a:r>
              <a:rPr lang="en-US" dirty="0"/>
              <a:t>on addressing </a:t>
            </a:r>
            <a:r>
              <a:rPr lang="en-US" dirty="0" smtClean="0"/>
              <a:t>– </a:t>
            </a:r>
            <a:r>
              <a:rPr lang="en-US" dirty="0"/>
              <a:t>at </a:t>
            </a:r>
            <a:r>
              <a:rPr lang="en-US" dirty="0" smtClean="0"/>
              <a:t>IP </a:t>
            </a:r>
            <a:r>
              <a:rPr lang="en-US" dirty="0"/>
              <a:t>(datagram) and MAC layer (frame)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</a:t>
            </a:r>
            <a:r>
              <a:rPr lang="en-US" dirty="0" smtClean="0"/>
              <a:t>B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IP address</a:t>
            </a:r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IP address of first hop router, R (how?</a:t>
            </a:r>
            <a:r>
              <a:rPr lang="en-US" dirty="0" smtClean="0"/>
              <a:t>)</a:t>
            </a:r>
            <a:endParaRPr lang="en-US" dirty="0"/>
          </a:p>
          <a:p>
            <a:pPr marL="231775" lvl="1" indent="-231775">
              <a:lnSpc>
                <a:spcPct val="80000"/>
              </a:lnSpc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assume </a:t>
            </a:r>
            <a:r>
              <a:rPr lang="en-US" dirty="0"/>
              <a:t>A knows </a:t>
            </a:r>
            <a:r>
              <a:rPr lang="en-US" dirty="0" smtClean="0"/>
              <a:t>R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MAC address (how?)</a:t>
            </a:r>
            <a:endParaRPr lang="en-US" sz="2200" dirty="0"/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title"/>
          </p:nvPr>
        </p:nvSpPr>
        <p:spPr>
          <a:xfrm>
            <a:off x="1880903" y="0"/>
            <a:ext cx="835908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132101" name="Group 4"/>
          <p:cNvGrpSpPr>
            <a:grpSpLocks/>
          </p:cNvGrpSpPr>
          <p:nvPr/>
        </p:nvGrpSpPr>
        <p:grpSpPr bwMode="auto">
          <a:xfrm>
            <a:off x="2207568" y="3789040"/>
            <a:ext cx="8235952" cy="2349500"/>
            <a:chOff x="709613" y="3962400"/>
            <a:chExt cx="8235952" cy="2349500"/>
          </a:xfrm>
        </p:grpSpPr>
        <p:grpSp>
          <p:nvGrpSpPr>
            <p:cNvPr id="132103" name="Group 99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216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6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0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04" name="Group 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6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5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6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6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10660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506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506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210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511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511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507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507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507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507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211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507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7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07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508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212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511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511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508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8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508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508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09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213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10732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2132" name="Group 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215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215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5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3" name="Group 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77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4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214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214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214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214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214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510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510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9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2134" name="Group 9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9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213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213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213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pic>
        <p:nvPicPr>
          <p:cNvPr id="132102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867878"/>
            <a:ext cx="8226425" cy="1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4553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94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424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4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6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184" name="Group 96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1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3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4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4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6123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6124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4188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6173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6174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6126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6127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6128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6129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4193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6131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2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3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4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5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6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37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4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6139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4203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6171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6172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6141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2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3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6144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6145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46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4210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4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4212" name="Group 12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423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423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3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44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3" name="Group 125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2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20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4222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3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4224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4225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228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4229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6163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6164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34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4214" name="Group 126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4216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4217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4218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2857" name="AutoShape 153"/>
          <p:cNvSpPr>
            <a:spLocks noChangeArrowheads="1"/>
          </p:cNvSpPr>
          <p:nvPr/>
        </p:nvSpPr>
        <p:spPr bwMode="auto">
          <a:xfrm>
            <a:off x="3911601" y="3086101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title"/>
          </p:nvPr>
        </p:nvSpPr>
        <p:spPr>
          <a:xfrm>
            <a:off x="1919536" y="-111441"/>
            <a:ext cx="833536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712834" name="Group 130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4176" name="Freeform 65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4" name="Rectangle 67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5" name="Text Box 68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6116" name="Line 6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7" name="Line 7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8" name="Line 7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119" name="Line 72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712855" name="Group 151"/>
          <p:cNvGrpSpPr>
            <a:grpSpLocks/>
          </p:cNvGrpSpPr>
          <p:nvPr/>
        </p:nvGrpSpPr>
        <p:grpSpPr bwMode="auto"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134171" name="Group 150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6110" name="Rectangle 123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1" name="Line 124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2" name="Line 125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109" name="Text Box 126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 smtClean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 smtClean="0">
                  <a:solidFill>
                    <a:srgbClr val="000099"/>
                  </a:solidFill>
                  <a:latin typeface="Arial" charset="0"/>
                </a:rPr>
                <a:t>   IP </a:t>
              </a:r>
              <a:r>
                <a:rPr lang="en-US" sz="1200" i="0" dirty="0" err="1" smtClean="0">
                  <a:solidFill>
                    <a:srgbClr val="000099"/>
                  </a:solidFill>
                  <a:latin typeface="Arial" charset="0"/>
                </a:rPr>
                <a:t>dest</a:t>
              </a:r>
              <a:r>
                <a:rPr lang="en-US" sz="1200" i="0" dirty="0" smtClean="0">
                  <a:solidFill>
                    <a:srgbClr val="000099"/>
                  </a:solidFill>
                  <a:latin typeface="Arial" charset="0"/>
                </a:rPr>
                <a:t>: </a:t>
              </a:r>
              <a:r>
                <a:rPr lang="en-US" sz="1200" i="0" dirty="0" smtClean="0">
                  <a:solidFill>
                    <a:srgbClr val="00B050"/>
                  </a:solidFill>
                  <a:latin typeface="Arial" charset="0"/>
                </a:rPr>
                <a:t>222.222.222.222</a:t>
              </a:r>
              <a:endParaRPr lang="en-US" sz="1200" i="0" dirty="0">
                <a:solidFill>
                  <a:srgbClr val="00B050"/>
                </a:solidFill>
                <a:latin typeface="Arial" charset="0"/>
              </a:endParaRPr>
            </a:p>
          </p:txBody>
        </p:sp>
      </p:grpSp>
      <p:grpSp>
        <p:nvGrpSpPr>
          <p:cNvPr id="712845" name="Group 141"/>
          <p:cNvGrpSpPr>
            <a:grpSpLocks/>
          </p:cNvGrpSpPr>
          <p:nvPr/>
        </p:nvGrpSpPr>
        <p:grpSpPr bwMode="auto">
          <a:xfrm>
            <a:off x="3551238" y="2903538"/>
            <a:ext cx="146050" cy="385762"/>
            <a:chOff x="1272" y="1762"/>
            <a:chExt cx="92" cy="243"/>
          </a:xfrm>
        </p:grpSpPr>
        <p:sp>
          <p:nvSpPr>
            <p:cNvPr id="46106" name="Line 127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6107" name="Line 128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2847" name="Rectangle 143"/>
          <p:cNvSpPr>
            <a:spLocks noChangeArrowheads="1"/>
          </p:cNvSpPr>
          <p:nvPr/>
        </p:nvSpPr>
        <p:spPr bwMode="auto">
          <a:xfrm>
            <a:off x="2230438" y="1084262"/>
            <a:ext cx="7772400" cy="35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 creates IP datagram with IP source A, destination B 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712848" name="Rectangle 144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A creates link-layer frame with 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R's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MAC address as destination address, frame contains A-to-B IP datagram</a:t>
            </a:r>
          </a:p>
        </p:txBody>
      </p:sp>
      <p:grpSp>
        <p:nvGrpSpPr>
          <p:cNvPr id="712856" name="Group 152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6094" name="Text Box 135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MAC dest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: E6-E9-00-17-BB-4B</a:t>
              </a:r>
            </a:p>
          </p:txBody>
        </p:sp>
        <p:grpSp>
          <p:nvGrpSpPr>
            <p:cNvPr id="134158" name="Group 14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6100" name="Rectangle 138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1" name="Rectangle 13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2" name="Line 13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3" name="Line 13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4" name="Line 139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05" name="Line 140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096" name="Line 146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7" name="Line 147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8" name="Line 148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6099" name="Line 149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34156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733" y="804865"/>
            <a:ext cx="8341169" cy="11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24733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1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712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857" grpId="0" animBg="1"/>
      <p:bldP spid="712847" grpId="0"/>
      <p:bldP spid="7128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3" name="Group 163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6236" name="Group 164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6295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97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8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25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37" name="Group 165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22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92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93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94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67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715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715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6241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720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720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715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715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715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715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6246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6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6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6256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720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720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717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717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717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7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6263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93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6265" name="Group 193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628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628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8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21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6" name="Group 194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201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73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6275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6277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6278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281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6282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719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719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203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6267" name="Group 195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9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6269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6270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6271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7109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8707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714811" name="Group 59"/>
          <p:cNvGrpSpPr>
            <a:grpSpLocks/>
          </p:cNvGrpSpPr>
          <p:nvPr/>
        </p:nvGrpSpPr>
        <p:grpSpPr bwMode="auto"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136229" name="Freeform 60"/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3" name="Rectangle 61"/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4" name="Text Box 62"/>
            <p:cNvSpPr txBox="1">
              <a:spLocks noChangeArrowheads="1"/>
            </p:cNvSpPr>
            <p:nvPr/>
          </p:nvSpPr>
          <p:spPr bwMode="auto"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45" name="Line 63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6" name="Line 64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7" name="Line 65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48" name="Line 66"/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47111" name="Rectangle 76"/>
          <p:cNvSpPr>
            <a:spLocks noChangeArrowheads="1"/>
          </p:cNvSpPr>
          <p:nvPr/>
        </p:nvSpPr>
        <p:spPr bwMode="auto"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frame sent from A to R</a:t>
            </a:r>
          </a:p>
        </p:txBody>
      </p:sp>
      <p:grpSp>
        <p:nvGrpSpPr>
          <p:cNvPr id="714820" name="Group 68"/>
          <p:cNvGrpSpPr>
            <a:grpSpLocks/>
          </p:cNvGrpSpPr>
          <p:nvPr/>
        </p:nvGrpSpPr>
        <p:grpSpPr bwMode="auto"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47139" name="Rectangle 69"/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0" name="Line 70"/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41" name="Line 71"/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14852" name="Group 100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6221" name="Freeform 93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7135" name="Rectangle 94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6" name="Text Box 95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7137" name="Line 98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38" name="Line 99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4853" name="Rectangle 101"/>
          <p:cNvSpPr>
            <a:spLocks noChangeArrowheads="1"/>
          </p:cNvSpPr>
          <p:nvPr/>
        </p:nvSpPr>
        <p:spPr bwMode="auto"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frame received at R, datagram removed, passed up to IP</a:t>
            </a:r>
          </a:p>
        </p:txBody>
      </p:sp>
      <p:grpSp>
        <p:nvGrpSpPr>
          <p:cNvPr id="714883" name="Group 131"/>
          <p:cNvGrpSpPr>
            <a:grpSpLocks/>
          </p:cNvGrpSpPr>
          <p:nvPr/>
        </p:nvGrpSpPr>
        <p:grpSpPr bwMode="auto"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47121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MAC dest: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E6-E9-00-17-BB-4B</a:t>
              </a:r>
            </a:p>
          </p:txBody>
        </p:sp>
        <p:grpSp>
          <p:nvGrpSpPr>
            <p:cNvPr id="136209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7128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29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0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1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2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47133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7123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4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5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6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7127" name="Text Box 130"/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714898" name="Group 146"/>
          <p:cNvGrpSpPr>
            <a:grpSpLocks/>
          </p:cNvGrpSpPr>
          <p:nvPr/>
        </p:nvGrpSpPr>
        <p:grpSpPr bwMode="auto">
          <a:xfrm>
            <a:off x="4191001" y="2435225"/>
            <a:ext cx="2011363" cy="979488"/>
            <a:chOff x="4493" y="1480"/>
            <a:chExt cx="1267" cy="617"/>
          </a:xfrm>
        </p:grpSpPr>
        <p:sp>
          <p:nvSpPr>
            <p:cNvPr id="47118" name="Line 143"/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19" name="Line 144"/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7120" name="Text Box 145"/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IP src: 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   IP dest: 222.222.222.222</a:t>
              </a:r>
            </a:p>
          </p:txBody>
        </p:sp>
      </p:grpSp>
      <p:pic>
        <p:nvPicPr>
          <p:cNvPr id="136204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846096"/>
            <a:ext cx="8280722" cy="96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0534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1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8.33333E-7 0.13334 L 0.04045 0.16297 L 0.08629 0.16297 L 0.08524 0.01482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6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714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714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1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85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1" name="Group 100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38285" name="Group 101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38344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4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2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286" name="Group 102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7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4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4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4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4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8177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8178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38290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8227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8228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8180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8181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8182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8183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38295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85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6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7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8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89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0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1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0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8193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38305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8225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8226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97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8198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8199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200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38312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0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38314" name="Group 130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38332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38334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35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0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5" name="Group 131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8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22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38324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38326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38327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8330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38331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217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8218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0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38316" name="Group 132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4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383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383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83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718850" name="AutoShape 2"/>
          <p:cNvSpPr>
            <a:spLocks noChangeArrowheads="1"/>
          </p:cNvSpPr>
          <p:nvPr/>
        </p:nvSpPr>
        <p:spPr bwMode="auto">
          <a:xfrm>
            <a:off x="7234239" y="3144838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399" y="0"/>
            <a:ext cx="843121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grpSp>
        <p:nvGrpSpPr>
          <p:cNvPr id="138246" name="Group 67"/>
          <p:cNvGrpSpPr>
            <a:grpSpLocks/>
          </p:cNvGrpSpPr>
          <p:nvPr/>
        </p:nvGrpSpPr>
        <p:grpSpPr bwMode="auto"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38280" name="Group 68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48171" name="Rectangle 69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2" name="Line 70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73" name="Line 71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70" name="Text Box 72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</a:t>
              </a:r>
              <a:r>
                <a:rPr lang="en-US" sz="1200" i="0" dirty="0">
                  <a:latin typeface="Arial" charset="0"/>
                </a:rPr>
                <a:t>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latin typeface="Arial" charset="0"/>
                </a:rPr>
                <a:t>   </a:t>
              </a: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718921" name="Group 73"/>
          <p:cNvGrpSpPr>
            <a:grpSpLocks/>
          </p:cNvGrpSpPr>
          <p:nvPr/>
        </p:nvGrpSpPr>
        <p:grpSpPr bwMode="auto">
          <a:xfrm>
            <a:off x="6864350" y="2952751"/>
            <a:ext cx="146050" cy="385763"/>
            <a:chOff x="1272" y="1762"/>
            <a:chExt cx="92" cy="243"/>
          </a:xfrm>
        </p:grpSpPr>
        <p:sp>
          <p:nvSpPr>
            <p:cNvPr id="48167" name="Line 74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8" name="Line 75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718924" name="Rectangle 76"/>
          <p:cNvSpPr>
            <a:spLocks noChangeArrowheads="1"/>
          </p:cNvSpPr>
          <p:nvPr/>
        </p:nvSpPr>
        <p:spPr bwMode="auto">
          <a:xfrm>
            <a:off x="2230438" y="1084263"/>
            <a:ext cx="7772400" cy="352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718925" name="Rectangle 77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destination address, frame contains A-to-B IP datagram</a:t>
            </a:r>
          </a:p>
        </p:txBody>
      </p:sp>
      <p:grpSp>
        <p:nvGrpSpPr>
          <p:cNvPr id="718926" name="Group 78"/>
          <p:cNvGrpSpPr>
            <a:grpSpLocks/>
          </p:cNvGrpSpPr>
          <p:nvPr/>
        </p:nvGrpSpPr>
        <p:grpSpPr bwMode="auto"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48155" name="Text Box 79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MAC dest: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FF0000"/>
                </a:solidFill>
                <a:latin typeface="Arial" charset="0"/>
              </a:endParaRPr>
            </a:p>
          </p:txBody>
        </p:sp>
        <p:grpSp>
          <p:nvGrpSpPr>
            <p:cNvPr id="138267" name="Group 80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48161" name="Rectangle 81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2" name="Rectangle 82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3" name="Line 83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4" name="Line 84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5" name="Line 85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166" name="Line 86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48157" name="Line 87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8" name="Line 88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9" name="Line 89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60" name="Line 90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1" name="Group 91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38261" name="Freeform 92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151" name="Rectangle 93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2" name="Text Box 94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53" name="Line 95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8154" name="Line 96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38252" name="Group 113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38254" name="Freeform 106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4" name="Rectangle 107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5" name="Text Box 108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8146" name="Line 109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7" name="Line 110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8" name="Line 111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8149" name="Line 112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38253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9" y="763590"/>
            <a:ext cx="8189563" cy="13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9481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189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1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/>
      <p:bldP spid="718924" grpId="0"/>
      <p:bldP spid="7189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89" name="Group 101"/>
          <p:cNvGrpSpPr>
            <a:grpSpLocks/>
          </p:cNvGrpSpPr>
          <p:nvPr/>
        </p:nvGrpSpPr>
        <p:grpSpPr bwMode="auto"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40334" name="Group 102"/>
            <p:cNvGrpSpPr>
              <a:grpSpLocks/>
            </p:cNvGrpSpPr>
            <p:nvPr/>
          </p:nvGrpSpPr>
          <p:grpSpPr bwMode="auto"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4039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9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9930" y="4308572"/>
                <a:ext cx="126470" cy="19607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35" name="Group 103"/>
            <p:cNvGrpSpPr>
              <a:grpSpLocks/>
            </p:cNvGrpSpPr>
            <p:nvPr/>
          </p:nvGrpSpPr>
          <p:grpSpPr bwMode="auto">
            <a:xfrm>
              <a:off x="1046480" y="3962400"/>
              <a:ext cx="1026163" cy="761428"/>
              <a:chOff x="1046480" y="3962400"/>
              <a:chExt cx="1026163" cy="761428"/>
            </a:xfrm>
          </p:grpSpPr>
          <p:sp>
            <p:nvSpPr>
              <p:cNvPr id="158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87" y="4300538"/>
                <a:ext cx="111125" cy="247650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90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91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92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105" name="Text Box 4"/>
            <p:cNvSpPr txBox="1">
              <a:spLocks noChangeArrowheads="1"/>
            </p:cNvSpPr>
            <p:nvPr/>
          </p:nvSpPr>
          <p:spPr bwMode="auto">
            <a:xfrm>
              <a:off x="4224338" y="4381500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rgbClr val="FF0000"/>
                  </a:solidFill>
                </a:rPr>
                <a:t>R</a:t>
              </a:r>
              <a:endParaRPr lang="en-US" dirty="0"/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222.222.222.220</a:t>
              </a:r>
            </a:p>
          </p:txBody>
        </p:sp>
        <p:grpSp>
          <p:nvGrpSpPr>
            <p:cNvPr id="140339" name="Group 23"/>
            <p:cNvGrpSpPr>
              <a:grpSpLocks/>
            </p:cNvGrpSpPr>
            <p:nvPr/>
          </p:nvGrpSpPr>
          <p:grpSpPr bwMode="auto"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49252" name="Text Box 24"/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111.111.111.110</a:t>
                </a:r>
              </a:p>
            </p:txBody>
          </p:sp>
          <p:sp>
            <p:nvSpPr>
              <p:cNvPr id="49253" name="Text Box 25"/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E6-E9-00-17-BB-4B</a:t>
                </a:r>
              </a:p>
            </p:txBody>
          </p:sp>
        </p:grpSp>
        <p:sp>
          <p:nvSpPr>
            <p:cNvPr id="49205" name="Text Box 26"/>
            <p:cNvSpPr txBox="1">
              <a:spLocks noChangeArrowheads="1"/>
            </p:cNvSpPr>
            <p:nvPr/>
          </p:nvSpPr>
          <p:spPr bwMode="auto"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CC-49-DE-D0-AB-7D</a:t>
              </a:r>
            </a:p>
          </p:txBody>
        </p:sp>
        <p:sp>
          <p:nvSpPr>
            <p:cNvPr id="49206" name="Text Box 27"/>
            <p:cNvSpPr txBox="1">
              <a:spLocks noChangeArrowheads="1"/>
            </p:cNvSpPr>
            <p:nvPr/>
          </p:nvSpPr>
          <p:spPr bwMode="auto"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111.111.111.112</a:t>
              </a:r>
            </a:p>
          </p:txBody>
        </p:sp>
        <p:sp>
          <p:nvSpPr>
            <p:cNvPr id="49207" name="Text Box 30"/>
            <p:cNvSpPr txBox="1">
              <a:spLocks noChangeArrowheads="1"/>
            </p:cNvSpPr>
            <p:nvPr/>
          </p:nvSpPr>
          <p:spPr bwMode="auto"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74-29-9C-E8-FF-55</a:t>
              </a:r>
            </a:p>
          </p:txBody>
        </p:sp>
        <p:sp>
          <p:nvSpPr>
            <p:cNvPr id="140344" name="Freeform 39"/>
            <p:cNvSpPr>
              <a:spLocks/>
            </p:cNvSpPr>
            <p:nvPr/>
          </p:nvSpPr>
          <p:spPr bwMode="auto">
            <a:xfrm>
              <a:off x="2365375" y="4437063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210" name="Line 40"/>
            <p:cNvSpPr>
              <a:spLocks noChangeShapeType="1"/>
            </p:cNvSpPr>
            <p:nvPr/>
          </p:nvSpPr>
          <p:spPr bwMode="auto">
            <a:xfrm>
              <a:off x="2062163" y="4416425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1" name="Line 41"/>
            <p:cNvSpPr>
              <a:spLocks noChangeShapeType="1"/>
            </p:cNvSpPr>
            <p:nvPr/>
          </p:nvSpPr>
          <p:spPr bwMode="auto">
            <a:xfrm flipV="1">
              <a:off x="2185988" y="5360988"/>
              <a:ext cx="231775" cy="255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2" name="Line 42"/>
            <p:cNvSpPr>
              <a:spLocks noChangeShapeType="1"/>
            </p:cNvSpPr>
            <p:nvPr/>
          </p:nvSpPr>
          <p:spPr bwMode="auto">
            <a:xfrm>
              <a:off x="3184525" y="4954588"/>
              <a:ext cx="58420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3" name="Line 44"/>
            <p:cNvSpPr>
              <a:spLocks noChangeShapeType="1"/>
            </p:cNvSpPr>
            <p:nvPr/>
          </p:nvSpPr>
          <p:spPr bwMode="auto">
            <a:xfrm flipV="1">
              <a:off x="2101850" y="5711825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4" name="Line 45"/>
            <p:cNvSpPr>
              <a:spLocks noChangeShapeType="1"/>
            </p:cNvSpPr>
            <p:nvPr/>
          </p:nvSpPr>
          <p:spPr bwMode="auto">
            <a:xfrm flipH="1" flipV="1">
              <a:off x="1976438" y="4489450"/>
              <a:ext cx="0" cy="398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5" name="Line 46"/>
            <p:cNvSpPr>
              <a:spLocks noChangeShapeType="1"/>
            </p:cNvSpPr>
            <p:nvPr/>
          </p:nvSpPr>
          <p:spPr bwMode="auto">
            <a:xfrm>
              <a:off x="3854450" y="5021263"/>
              <a:ext cx="0" cy="7508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16" name="Line 47"/>
            <p:cNvSpPr>
              <a:spLocks noChangeShapeType="1"/>
            </p:cNvSpPr>
            <p:nvPr/>
          </p:nvSpPr>
          <p:spPr bwMode="auto">
            <a:xfrm flipH="1" flipV="1">
              <a:off x="4935538" y="5011738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1" name="Text Box 58"/>
            <p:cNvSpPr txBox="1">
              <a:spLocks noChangeArrowheads="1"/>
            </p:cNvSpPr>
            <p:nvPr/>
          </p:nvSpPr>
          <p:spPr bwMode="auto">
            <a:xfrm>
              <a:off x="719138" y="415607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  <p:sp>
          <p:nvSpPr>
            <p:cNvPr id="49218" name="Line 60"/>
            <p:cNvSpPr>
              <a:spLocks noChangeShapeType="1"/>
            </p:cNvSpPr>
            <p:nvPr/>
          </p:nvSpPr>
          <p:spPr bwMode="auto">
            <a:xfrm>
              <a:off x="5045075" y="4921250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54" name="Group 63"/>
            <p:cNvGrpSpPr>
              <a:grpSpLocks/>
            </p:cNvGrpSpPr>
            <p:nvPr/>
          </p:nvGrpSpPr>
          <p:grpSpPr bwMode="auto"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49250" name="Text Box 64"/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  <p:sp>
            <p:nvSpPr>
              <p:cNvPr id="49251" name="Text Box 65"/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</p:txBody>
          </p:sp>
        </p:grpSp>
        <p:sp>
          <p:nvSpPr>
            <p:cNvPr id="49220" name="Line 67"/>
            <p:cNvSpPr>
              <a:spLocks noChangeShapeType="1"/>
            </p:cNvSpPr>
            <p:nvPr/>
          </p:nvSpPr>
          <p:spPr bwMode="auto">
            <a:xfrm flipV="1">
              <a:off x="6943725" y="4416425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1" name="Line 68"/>
            <p:cNvSpPr>
              <a:spLocks noChangeShapeType="1"/>
            </p:cNvSpPr>
            <p:nvPr/>
          </p:nvSpPr>
          <p:spPr bwMode="auto">
            <a:xfrm flipH="1" flipV="1">
              <a:off x="7469188" y="4492625"/>
              <a:ext cx="11112" cy="388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2" name="Text Box 71"/>
            <p:cNvSpPr txBox="1">
              <a:spLocks noChangeArrowheads="1"/>
            </p:cNvSpPr>
            <p:nvPr/>
          </p:nvSpPr>
          <p:spPr bwMode="auto"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222.222.222.221</a:t>
              </a:r>
            </a:p>
          </p:txBody>
        </p:sp>
        <p:sp>
          <p:nvSpPr>
            <p:cNvPr id="49223" name="Text Box 72"/>
            <p:cNvSpPr txBox="1">
              <a:spLocks noChangeArrowheads="1"/>
            </p:cNvSpPr>
            <p:nvPr/>
          </p:nvSpPr>
          <p:spPr bwMode="auto"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88-B2-2F-54-1A-0F</a:t>
              </a:r>
            </a:p>
          </p:txBody>
        </p:sp>
        <p:sp>
          <p:nvSpPr>
            <p:cNvPr id="49224" name="Line 73"/>
            <p:cNvSpPr>
              <a:spLocks noChangeShapeType="1"/>
            </p:cNvSpPr>
            <p:nvPr/>
          </p:nvSpPr>
          <p:spPr bwMode="auto">
            <a:xfrm flipH="1" flipV="1">
              <a:off x="6873875" y="5313363"/>
              <a:ext cx="254000" cy="250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225" name="Line 74"/>
            <p:cNvSpPr>
              <a:spLocks noChangeShapeType="1"/>
            </p:cNvSpPr>
            <p:nvPr/>
          </p:nvSpPr>
          <p:spPr bwMode="auto">
            <a:xfrm flipH="1">
              <a:off x="7208838" y="5654675"/>
              <a:ext cx="4762" cy="201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0361" name="Freeform 75"/>
            <p:cNvSpPr>
              <a:spLocks/>
            </p:cNvSpPr>
            <p:nvPr/>
          </p:nvSpPr>
          <p:spPr bwMode="auto">
            <a:xfrm>
              <a:off x="6203950" y="4440238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1" name="Text Box 76"/>
            <p:cNvSpPr txBox="1">
              <a:spLocks noChangeArrowheads="1"/>
            </p:cNvSpPr>
            <p:nvPr/>
          </p:nvSpPr>
          <p:spPr bwMode="auto">
            <a:xfrm>
              <a:off x="8307388" y="4073525"/>
              <a:ext cx="42351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  <p:grpSp>
          <p:nvGrpSpPr>
            <p:cNvPr id="140363" name="Group 131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40381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4038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8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51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232" y="4309268"/>
                <a:ext cx="127000" cy="195263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4" name="Group 132"/>
            <p:cNvGrpSpPr>
              <a:grpSpLocks/>
            </p:cNvGrpSpPr>
            <p:nvPr/>
          </p:nvGrpSpPr>
          <p:grpSpPr bwMode="auto">
            <a:xfrm>
              <a:off x="3757931" y="4714240"/>
              <a:ext cx="1291589" cy="426719"/>
              <a:chOff x="4011931" y="3379152"/>
              <a:chExt cx="1262062" cy="390207"/>
            </a:xfrm>
          </p:grpSpPr>
          <p:sp>
            <p:nvSpPr>
              <p:cNvPr id="139" name="Rectangle 43"/>
              <p:cNvSpPr>
                <a:spLocks noChangeArrowheads="1"/>
              </p:cNvSpPr>
              <p:nvPr/>
            </p:nvSpPr>
            <p:spPr bwMode="auto">
              <a:xfrm rot="16200000">
                <a:off x="5112705" y="3476529"/>
                <a:ext cx="127747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71" name="Group 1185"/>
              <p:cNvGrpSpPr>
                <a:grpSpLocks/>
              </p:cNvGrpSpPr>
              <p:nvPr/>
            </p:nvGrpSpPr>
            <p:grpSpPr bwMode="auto"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40373" name="Oval 407"/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sp>
              <p:nvSpPr>
                <p:cNvPr id="140375" name="Oval 411"/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2400" dirty="0">
                    <a:latin typeface="Times New Roman" charset="0"/>
                    <a:cs typeface="Arial" charset="0"/>
                  </a:endParaRPr>
                </a:p>
              </p:txBody>
            </p:sp>
            <p:grpSp>
              <p:nvGrpSpPr>
                <p:cNvPr id="140376" name="Group 1189"/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40379" name="Freeform 119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40380" name="Freeform 119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9242" name="Line 1192"/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243" name="Line 1193"/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41" name="Rectangle 43"/>
              <p:cNvSpPr>
                <a:spLocks noChangeArrowheads="1"/>
              </p:cNvSpPr>
              <p:nvPr/>
            </p:nvSpPr>
            <p:spPr bwMode="auto">
              <a:xfrm rot="16200000">
                <a:off x="4046200" y="3485965"/>
                <a:ext cx="126295" cy="19545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</p:grpSp>
        <p:grpSp>
          <p:nvGrpSpPr>
            <p:cNvPr id="140365" name="Group 133"/>
            <p:cNvGrpSpPr>
              <a:grpSpLocks/>
            </p:cNvGrpSpPr>
            <p:nvPr/>
          </p:nvGrpSpPr>
          <p:grpSpPr bwMode="auto">
            <a:xfrm>
              <a:off x="1483360" y="5313680"/>
              <a:ext cx="701043" cy="517588"/>
              <a:chOff x="1046480" y="3962400"/>
              <a:chExt cx="1026163" cy="761428"/>
            </a:xfrm>
          </p:grpSpPr>
          <p:sp>
            <p:nvSpPr>
              <p:cNvPr id="135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438" y="4298853"/>
                <a:ext cx="109762" cy="24863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Comic Sans MS" pitchFamily="66" charset="0"/>
                </a:endParaRPr>
              </a:p>
            </p:txBody>
          </p:sp>
          <p:grpSp>
            <p:nvGrpSpPr>
              <p:cNvPr id="140367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40368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0369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575104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sp>
        <p:nvSpPr>
          <p:cNvPr id="720966" name="Rectangle 70"/>
          <p:cNvSpPr>
            <a:spLocks noChangeArrowheads="1"/>
          </p:cNvSpPr>
          <p:nvPr/>
        </p:nvSpPr>
        <p:spPr bwMode="auto">
          <a:xfrm>
            <a:off x="2230438" y="1084263"/>
            <a:ext cx="7785100" cy="317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720967" name="Rectangle 71"/>
          <p:cNvSpPr>
            <a:spLocks noChangeArrowheads="1"/>
          </p:cNvSpPr>
          <p:nvPr/>
        </p:nvSpPr>
        <p:spPr bwMode="auto"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destination address, frame contains A-to-B IP datagram</a:t>
            </a:r>
          </a:p>
        </p:txBody>
      </p:sp>
      <p:grpSp>
        <p:nvGrpSpPr>
          <p:cNvPr id="720995" name="Group 99"/>
          <p:cNvGrpSpPr>
            <a:grpSpLocks/>
          </p:cNvGrpSpPr>
          <p:nvPr/>
        </p:nvGrpSpPr>
        <p:grpSpPr bwMode="auto"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49176" name="AutoShape 2"/>
            <p:cNvSpPr>
              <a:spLocks noChangeArrowheads="1"/>
            </p:cNvSpPr>
            <p:nvPr/>
          </p:nvSpPr>
          <p:spPr bwMode="auto">
            <a:xfrm>
              <a:off x="3597" y="1981"/>
              <a:ext cx="198" cy="499"/>
            </a:xfrm>
            <a:prstGeom prst="downArrow">
              <a:avLst>
                <a:gd name="adj1" fmla="val 50000"/>
                <a:gd name="adj2" fmla="val 63005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0312" name="Group 61"/>
            <p:cNvGrpSpPr>
              <a:grpSpLocks/>
            </p:cNvGrpSpPr>
            <p:nvPr/>
          </p:nvGrpSpPr>
          <p:grpSpPr bwMode="auto"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40329" name="Group 62"/>
              <p:cNvGrpSpPr>
                <a:grpSpLocks/>
              </p:cNvGrpSpPr>
              <p:nvPr/>
            </p:nvGrpSpPr>
            <p:grpSpPr bwMode="auto"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49196" name="Rectangle 63"/>
                <p:cNvSpPr>
                  <a:spLocks noChangeArrowheads="1"/>
                </p:cNvSpPr>
                <p:nvPr/>
              </p:nvSpPr>
              <p:spPr bwMode="auto"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7" name="Line 64"/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8" name="Line 65"/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95" name="Text Box 66"/>
              <p:cNvSpPr txBox="1">
                <a:spLocks noChangeArrowheads="1"/>
              </p:cNvSpPr>
              <p:nvPr/>
            </p:nvSpPr>
            <p:spPr bwMode="auto"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IP src:</a:t>
                </a:r>
                <a:r>
                  <a:rPr lang="en-US" sz="1200" i="0" dirty="0">
                    <a:latin typeface="Arial" charset="0"/>
                  </a:rPr>
                  <a:t> </a:t>
                </a: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111.111.111.111</a:t>
                </a:r>
              </a:p>
              <a:p>
                <a:pPr>
                  <a:defRPr/>
                </a:pPr>
                <a:r>
                  <a:rPr lang="en-US" sz="1200" i="0" dirty="0">
                    <a:latin typeface="Arial" charset="0"/>
                  </a:rPr>
                  <a:t>   </a:t>
                </a: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IP dest: </a:t>
                </a:r>
                <a:r>
                  <a:rPr lang="en-US" sz="1200" i="0" dirty="0">
                    <a:solidFill>
                      <a:srgbClr val="00B050"/>
                    </a:solidFill>
                    <a:latin typeface="Arial" charset="0"/>
                  </a:rPr>
                  <a:t>222.222.222.222</a:t>
                </a:r>
              </a:p>
            </p:txBody>
          </p:sp>
        </p:grpSp>
        <p:grpSp>
          <p:nvGrpSpPr>
            <p:cNvPr id="140313" name="Group 67"/>
            <p:cNvGrpSpPr>
              <a:grpSpLocks/>
            </p:cNvGrpSpPr>
            <p:nvPr/>
          </p:nvGrpSpPr>
          <p:grpSpPr bwMode="auto">
            <a:xfrm>
              <a:off x="3364" y="1860"/>
              <a:ext cx="92" cy="243"/>
              <a:chOff x="1272" y="1762"/>
              <a:chExt cx="92" cy="243"/>
            </a:xfrm>
          </p:grpSpPr>
          <p:sp>
            <p:nvSpPr>
              <p:cNvPr id="49192" name="Line 68"/>
              <p:cNvSpPr>
                <a:spLocks noChangeShapeType="1"/>
              </p:cNvSpPr>
              <p:nvPr/>
            </p:nvSpPr>
            <p:spPr bwMode="auto">
              <a:xfrm>
                <a:off x="1272" y="1762"/>
                <a:ext cx="0" cy="2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93" name="Line 69"/>
              <p:cNvSpPr>
                <a:spLocks noChangeShapeType="1"/>
              </p:cNvSpPr>
              <p:nvPr/>
            </p:nvSpPr>
            <p:spPr bwMode="auto">
              <a:xfrm>
                <a:off x="1364" y="1878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grpSp>
          <p:nvGrpSpPr>
            <p:cNvPr id="140314" name="Group 72"/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49180" name="Text Box 73"/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MAC src: </a:t>
                </a: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1A-23-F9-CD-06-9B</a:t>
                </a:r>
              </a:p>
              <a:p>
                <a:pPr>
                  <a:defRPr/>
                </a:pPr>
                <a:r>
                  <a:rPr lang="en-US" sz="1200" i="0" dirty="0">
                    <a:solidFill>
                      <a:srgbClr val="000099"/>
                    </a:solidFill>
                    <a:latin typeface="Arial" charset="0"/>
                  </a:rPr>
                  <a:t>  MAC dest</a:t>
                </a:r>
                <a:r>
                  <a:rPr lang="en-US" sz="1200" i="0" dirty="0">
                    <a:latin typeface="Arial" charset="0"/>
                  </a:rPr>
                  <a:t>: </a:t>
                </a:r>
                <a:r>
                  <a:rPr lang="en-US" sz="1200" i="0" dirty="0">
                    <a:solidFill>
                      <a:srgbClr val="0000FF"/>
                    </a:solidFill>
                    <a:latin typeface="Arial" charset="0"/>
                  </a:rPr>
                  <a:t>49-BD-D2-C7-56-2A</a:t>
                </a:r>
              </a:p>
              <a:p>
                <a:pPr>
                  <a:defRPr/>
                </a:pPr>
                <a:endParaRPr lang="en-US" sz="1200" i="0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  <p:grpSp>
            <p:nvGrpSpPr>
              <p:cNvPr id="140316" name="Group 74"/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49186" name="Rectangle 75"/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7" name="Rectangle 76"/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8" name="Line 77"/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89" name="Line 78"/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0" name="Line 79"/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  <p:sp>
              <p:nvSpPr>
                <p:cNvPr id="49191" name="Line 80"/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49182" name="Line 81"/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3" name="Line 82"/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4" name="Line 83"/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185" name="Line 84"/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40296" name="Group 85"/>
          <p:cNvGrpSpPr>
            <a:grpSpLocks/>
          </p:cNvGrpSpPr>
          <p:nvPr/>
        </p:nvGrpSpPr>
        <p:grpSpPr bwMode="auto"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40306" name="Freeform 86"/>
            <p:cNvSpPr>
              <a:spLocks/>
            </p:cNvSpPr>
            <p:nvPr/>
          </p:nvSpPr>
          <p:spPr bwMode="auto">
            <a:xfrm>
              <a:off x="2823" y="2265"/>
              <a:ext cx="564" cy="56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64" h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2" name="Rectangle 87"/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3" name="Text Box 88"/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74" name="Line 89"/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5" name="Line 90"/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720987" name="Group 91"/>
          <p:cNvGrpSpPr>
            <a:grpSpLocks/>
          </p:cNvGrpSpPr>
          <p:nvPr/>
        </p:nvGrpSpPr>
        <p:grpSpPr bwMode="auto"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40299" name="Freeform 92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5" name="Rectangle 93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6" name="Text Box 94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49167" name="Line 95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8" name="Line 96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69" name="Line 97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9170" name="Line 98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40298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871540"/>
            <a:ext cx="8302625" cy="9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57826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2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1.94444E-6 0.19838 L 0.11007 0.1199 L 0.11007 -0.03565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2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66" grpId="0"/>
      <p:bldP spid="72096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37" name="Group 95"/>
          <p:cNvGrpSpPr>
            <a:grpSpLocks/>
          </p:cNvGrpSpPr>
          <p:nvPr/>
        </p:nvGrpSpPr>
        <p:grpSpPr bwMode="auto"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42433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3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56" name="Rectangle 43"/>
            <p:cNvSpPr>
              <a:spLocks noChangeArrowheads="1"/>
            </p:cNvSpPr>
            <p:nvPr/>
          </p:nvSpPr>
          <p:spPr bwMode="auto">
            <a:xfrm rot="16200000">
              <a:off x="7439378" y="4308711"/>
              <a:ext cx="126671" cy="19607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38" name="Group 96"/>
          <p:cNvGrpSpPr>
            <a:grpSpLocks/>
          </p:cNvGrpSpPr>
          <p:nvPr/>
        </p:nvGrpSpPr>
        <p:grpSpPr bwMode="auto">
          <a:xfrm>
            <a:off x="2552020" y="3799113"/>
            <a:ext cx="1027112" cy="762000"/>
            <a:chOff x="1046480" y="3962400"/>
            <a:chExt cx="1026163" cy="761428"/>
          </a:xfrm>
        </p:grpSpPr>
        <p:sp>
          <p:nvSpPr>
            <p:cNvPr id="151" name="Rectangle 48"/>
            <p:cNvSpPr>
              <a:spLocks noChangeArrowheads="1"/>
            </p:cNvSpPr>
            <p:nvPr/>
          </p:nvSpPr>
          <p:spPr bwMode="auto">
            <a:xfrm rot="16200000">
              <a:off x="1893411" y="4300306"/>
              <a:ext cx="111042" cy="24742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30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31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32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98" name="Text Box 4"/>
          <p:cNvSpPr txBox="1">
            <a:spLocks noChangeArrowheads="1"/>
          </p:cNvSpPr>
          <p:nvPr/>
        </p:nvSpPr>
        <p:spPr bwMode="auto">
          <a:xfrm>
            <a:off x="5730195" y="4218214"/>
            <a:ext cx="4074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rgbClr val="FF0000"/>
                </a:solidFill>
              </a:rPr>
              <a:t>R</a:t>
            </a:r>
            <a:endParaRPr lang="en-US" dirty="0"/>
          </a:p>
        </p:txBody>
      </p:sp>
      <p:sp>
        <p:nvSpPr>
          <p:cNvPr id="50181" name="Text Box 21"/>
          <p:cNvSpPr txBox="1">
            <a:spLocks noChangeArrowheads="1"/>
          </p:cNvSpPr>
          <p:nvPr/>
        </p:nvSpPr>
        <p:spPr bwMode="auto"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1A-23-F9-CD-06-9B</a:t>
            </a:r>
          </a:p>
        </p:txBody>
      </p:sp>
      <p:sp>
        <p:nvSpPr>
          <p:cNvPr id="50182" name="Text Box 22"/>
          <p:cNvSpPr txBox="1">
            <a:spLocks noChangeArrowheads="1"/>
          </p:cNvSpPr>
          <p:nvPr/>
        </p:nvSpPr>
        <p:spPr bwMode="auto"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222.222.222.220</a:t>
            </a:r>
          </a:p>
        </p:txBody>
      </p:sp>
      <p:grpSp>
        <p:nvGrpSpPr>
          <p:cNvPr id="142342" name="Group 23"/>
          <p:cNvGrpSpPr>
            <a:grpSpLocks/>
          </p:cNvGrpSpPr>
          <p:nvPr/>
        </p:nvGrpSpPr>
        <p:grpSpPr bwMode="auto"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50268" name="Text Box 24"/>
            <p:cNvSpPr txBox="1">
              <a:spLocks noChangeArrowheads="1"/>
            </p:cNvSpPr>
            <p:nvPr/>
          </p:nvSpPr>
          <p:spPr bwMode="auto"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111.111.111.110</a:t>
              </a:r>
            </a:p>
          </p:txBody>
        </p:sp>
        <p:sp>
          <p:nvSpPr>
            <p:cNvPr id="50269" name="Text Box 25"/>
            <p:cNvSpPr txBox="1">
              <a:spLocks noChangeArrowheads="1"/>
            </p:cNvSpPr>
            <p:nvPr/>
          </p:nvSpPr>
          <p:spPr bwMode="auto"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E6-E9-00-17-BB-4B</a:t>
              </a:r>
            </a:p>
          </p:txBody>
        </p:sp>
      </p:grpSp>
      <p:sp>
        <p:nvSpPr>
          <p:cNvPr id="50184" name="Text Box 26"/>
          <p:cNvSpPr txBox="1">
            <a:spLocks noChangeArrowheads="1"/>
          </p:cNvSpPr>
          <p:nvPr/>
        </p:nvSpPr>
        <p:spPr bwMode="auto"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CC-49-DE-D0-AB-7D</a:t>
            </a:r>
          </a:p>
        </p:txBody>
      </p:sp>
      <p:sp>
        <p:nvSpPr>
          <p:cNvPr id="50185" name="Text Box 27"/>
          <p:cNvSpPr txBox="1">
            <a:spLocks noChangeArrowheads="1"/>
          </p:cNvSpPr>
          <p:nvPr/>
        </p:nvSpPr>
        <p:spPr bwMode="auto"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111.111.111.112</a:t>
            </a:r>
          </a:p>
        </p:txBody>
      </p:sp>
      <p:sp>
        <p:nvSpPr>
          <p:cNvPr id="50186" name="Text Box 30"/>
          <p:cNvSpPr txBox="1">
            <a:spLocks noChangeArrowheads="1"/>
          </p:cNvSpPr>
          <p:nvPr/>
        </p:nvSpPr>
        <p:spPr bwMode="auto"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111.111.111.111</a:t>
            </a:r>
          </a:p>
        </p:txBody>
      </p:sp>
      <p:sp>
        <p:nvSpPr>
          <p:cNvPr id="50187" name="Text Box 33"/>
          <p:cNvSpPr txBox="1">
            <a:spLocks noChangeArrowheads="1"/>
          </p:cNvSpPr>
          <p:nvPr/>
        </p:nvSpPr>
        <p:spPr bwMode="auto"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74-29-9C-E8-FF-55</a:t>
            </a:r>
          </a:p>
        </p:txBody>
      </p:sp>
      <p:sp>
        <p:nvSpPr>
          <p:cNvPr id="142347" name="Freeform 39"/>
          <p:cNvSpPr>
            <a:spLocks/>
          </p:cNvSpPr>
          <p:nvPr/>
        </p:nvSpPr>
        <p:spPr bwMode="auto">
          <a:xfrm>
            <a:off x="3871232" y="4273777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50189" name="Line 40"/>
          <p:cNvSpPr>
            <a:spLocks noChangeShapeType="1"/>
          </p:cNvSpPr>
          <p:nvPr/>
        </p:nvSpPr>
        <p:spPr bwMode="auto">
          <a:xfrm>
            <a:off x="3568020" y="4253138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0" name="Line 41"/>
          <p:cNvSpPr>
            <a:spLocks noChangeShapeType="1"/>
          </p:cNvSpPr>
          <p:nvPr/>
        </p:nvSpPr>
        <p:spPr bwMode="auto">
          <a:xfrm flipV="1">
            <a:off x="3691846" y="5197702"/>
            <a:ext cx="231775" cy="255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1" name="Line 42"/>
          <p:cNvSpPr>
            <a:spLocks noChangeShapeType="1"/>
          </p:cNvSpPr>
          <p:nvPr/>
        </p:nvSpPr>
        <p:spPr bwMode="auto">
          <a:xfrm>
            <a:off x="4690382" y="4791302"/>
            <a:ext cx="58420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2" name="Line 44"/>
          <p:cNvSpPr>
            <a:spLocks noChangeShapeType="1"/>
          </p:cNvSpPr>
          <p:nvPr/>
        </p:nvSpPr>
        <p:spPr bwMode="auto">
          <a:xfrm flipV="1">
            <a:off x="3607707" y="554853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3" name="Line 45"/>
          <p:cNvSpPr>
            <a:spLocks noChangeShapeType="1"/>
          </p:cNvSpPr>
          <p:nvPr/>
        </p:nvSpPr>
        <p:spPr bwMode="auto">
          <a:xfrm flipH="1" flipV="1">
            <a:off x="3482295" y="4326164"/>
            <a:ext cx="0" cy="398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4" name="Line 46"/>
          <p:cNvSpPr>
            <a:spLocks noChangeShapeType="1"/>
          </p:cNvSpPr>
          <p:nvPr/>
        </p:nvSpPr>
        <p:spPr bwMode="auto">
          <a:xfrm>
            <a:off x="5360307" y="4857977"/>
            <a:ext cx="0" cy="750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195" name="Line 47"/>
          <p:cNvSpPr>
            <a:spLocks noChangeShapeType="1"/>
          </p:cNvSpPr>
          <p:nvPr/>
        </p:nvSpPr>
        <p:spPr bwMode="auto">
          <a:xfrm flipH="1" flipV="1">
            <a:off x="6441395" y="484845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14" name="Text Box 58"/>
          <p:cNvSpPr txBox="1">
            <a:spLocks noChangeArrowheads="1"/>
          </p:cNvSpPr>
          <p:nvPr/>
        </p:nvSpPr>
        <p:spPr bwMode="auto">
          <a:xfrm>
            <a:off x="2224995" y="399278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A</a:t>
            </a:r>
          </a:p>
        </p:txBody>
      </p:sp>
      <p:sp>
        <p:nvSpPr>
          <p:cNvPr id="50197" name="Line 60"/>
          <p:cNvSpPr>
            <a:spLocks noChangeShapeType="1"/>
          </p:cNvSpPr>
          <p:nvPr/>
        </p:nvSpPr>
        <p:spPr bwMode="auto">
          <a:xfrm>
            <a:off x="6550933" y="4757963"/>
            <a:ext cx="1198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42357" name="Group 63"/>
          <p:cNvGrpSpPr>
            <a:grpSpLocks/>
          </p:cNvGrpSpPr>
          <p:nvPr/>
        </p:nvGrpSpPr>
        <p:grpSpPr bwMode="auto"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50266" name="Text Box 64"/>
            <p:cNvSpPr txBox="1">
              <a:spLocks noChangeArrowheads="1"/>
            </p:cNvSpPr>
            <p:nvPr/>
          </p:nvSpPr>
          <p:spPr bwMode="auto"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  <p:sp>
          <p:nvSpPr>
            <p:cNvPr id="50267" name="Text Box 65"/>
            <p:cNvSpPr txBox="1">
              <a:spLocks noChangeArrowheads="1"/>
            </p:cNvSpPr>
            <p:nvPr/>
          </p:nvSpPr>
          <p:spPr bwMode="auto"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49-BD-D2-C7-56-2A</a:t>
              </a:r>
            </a:p>
          </p:txBody>
        </p:sp>
      </p:grpSp>
      <p:sp>
        <p:nvSpPr>
          <p:cNvPr id="50199" name="Line 67"/>
          <p:cNvSpPr>
            <a:spLocks noChangeShapeType="1"/>
          </p:cNvSpPr>
          <p:nvPr/>
        </p:nvSpPr>
        <p:spPr bwMode="auto">
          <a:xfrm flipV="1">
            <a:off x="8449582" y="4253138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0" name="Line 68"/>
          <p:cNvSpPr>
            <a:spLocks noChangeShapeType="1"/>
          </p:cNvSpPr>
          <p:nvPr/>
        </p:nvSpPr>
        <p:spPr bwMode="auto">
          <a:xfrm flipH="1" flipV="1">
            <a:off x="8975045" y="4329338"/>
            <a:ext cx="1111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1" name="Text Box 71"/>
          <p:cNvSpPr txBox="1">
            <a:spLocks noChangeArrowheads="1"/>
          </p:cNvSpPr>
          <p:nvPr/>
        </p:nvSpPr>
        <p:spPr bwMode="auto"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B050"/>
                </a:solidFill>
                <a:latin typeface="Arial" charset="0"/>
              </a:rPr>
              <a:t>222.222.222.221</a:t>
            </a:r>
          </a:p>
        </p:txBody>
      </p:sp>
      <p:sp>
        <p:nvSpPr>
          <p:cNvPr id="50202" name="Text Box 72"/>
          <p:cNvSpPr txBox="1">
            <a:spLocks noChangeArrowheads="1"/>
          </p:cNvSpPr>
          <p:nvPr/>
        </p:nvSpPr>
        <p:spPr bwMode="auto"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i="0" dirty="0">
                <a:solidFill>
                  <a:srgbClr val="0000FF"/>
                </a:solidFill>
                <a:latin typeface="Arial" charset="0"/>
              </a:rPr>
              <a:t>88-B2-2F-54-1A-0F</a:t>
            </a:r>
          </a:p>
        </p:txBody>
      </p:sp>
      <p:sp>
        <p:nvSpPr>
          <p:cNvPr id="50203" name="Line 73"/>
          <p:cNvSpPr>
            <a:spLocks noChangeShapeType="1"/>
          </p:cNvSpPr>
          <p:nvPr/>
        </p:nvSpPr>
        <p:spPr bwMode="auto">
          <a:xfrm flipH="1" flipV="1">
            <a:off x="8379732" y="5150077"/>
            <a:ext cx="254000" cy="25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0204" name="Line 74"/>
          <p:cNvSpPr>
            <a:spLocks noChangeShapeType="1"/>
          </p:cNvSpPr>
          <p:nvPr/>
        </p:nvSpPr>
        <p:spPr bwMode="auto">
          <a:xfrm flipH="1">
            <a:off x="8714695" y="5491389"/>
            <a:ext cx="4762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42364" name="Freeform 75"/>
          <p:cNvSpPr>
            <a:spLocks/>
          </p:cNvSpPr>
          <p:nvPr/>
        </p:nvSpPr>
        <p:spPr bwMode="auto">
          <a:xfrm>
            <a:off x="7709808" y="4276952"/>
            <a:ext cx="765175" cy="1081087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4" name="Text Box 76"/>
          <p:cNvSpPr txBox="1">
            <a:spLocks noChangeArrowheads="1"/>
          </p:cNvSpPr>
          <p:nvPr/>
        </p:nvSpPr>
        <p:spPr bwMode="auto">
          <a:xfrm>
            <a:off x="9813245" y="3910239"/>
            <a:ext cx="4235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B</a:t>
            </a:r>
          </a:p>
        </p:txBody>
      </p:sp>
      <p:grpSp>
        <p:nvGrpSpPr>
          <p:cNvPr id="142366" name="Group 124"/>
          <p:cNvGrpSpPr>
            <a:grpSpLocks/>
          </p:cNvGrpSpPr>
          <p:nvPr/>
        </p:nvGrpSpPr>
        <p:grpSpPr bwMode="auto"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42421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242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2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4" name="Rectangle 43"/>
            <p:cNvSpPr>
              <a:spLocks noChangeArrowheads="1"/>
            </p:cNvSpPr>
            <p:nvPr/>
          </p:nvSpPr>
          <p:spPr bwMode="auto">
            <a:xfrm rot="16200000">
              <a:off x="7438796" y="4309366"/>
              <a:ext cx="127142" cy="1952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7" name="Group 125"/>
          <p:cNvGrpSpPr>
            <a:grpSpLocks/>
          </p:cNvGrpSpPr>
          <p:nvPr/>
        </p:nvGrpSpPr>
        <p:grpSpPr bwMode="auto">
          <a:xfrm>
            <a:off x="5263471" y="4551588"/>
            <a:ext cx="1292225" cy="425450"/>
            <a:chOff x="4011931" y="3379152"/>
            <a:chExt cx="1262062" cy="390207"/>
          </a:xfrm>
        </p:grpSpPr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 rot="16200000">
              <a:off x="5112252" y="3476577"/>
              <a:ext cx="128128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11" name="Group 1185"/>
            <p:cNvGrpSpPr>
              <a:grpSpLocks/>
            </p:cNvGrpSpPr>
            <p:nvPr/>
          </p:nvGrpSpPr>
          <p:grpSpPr bwMode="auto"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42413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4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sp>
            <p:nvSpPr>
              <p:cNvPr id="142415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dirty="0">
                  <a:latin typeface="Times New Roman" charset="0"/>
                  <a:cs typeface="Arial" charset="0"/>
                </a:endParaRPr>
              </a:p>
            </p:txBody>
          </p:sp>
          <p:grpSp>
            <p:nvGrpSpPr>
              <p:cNvPr id="142416" name="Group 118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42419" name="Freeform 119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2420" name="Freeform 119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0258" name="Line 119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59" name="Line 1193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134" name="Rectangle 43"/>
            <p:cNvSpPr>
              <a:spLocks noChangeArrowheads="1"/>
            </p:cNvSpPr>
            <p:nvPr/>
          </p:nvSpPr>
          <p:spPr bwMode="auto">
            <a:xfrm rot="16200000">
              <a:off x="4046274" y="3486041"/>
              <a:ext cx="126671" cy="19535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2368" name="Group 126"/>
          <p:cNvGrpSpPr>
            <a:grpSpLocks/>
          </p:cNvGrpSpPr>
          <p:nvPr/>
        </p:nvGrpSpPr>
        <p:grpSpPr bwMode="auto"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8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2407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2408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409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50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41307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Addressing: routing to another LAN</a:t>
            </a:r>
          </a:p>
        </p:txBody>
      </p:sp>
      <p:sp>
        <p:nvSpPr>
          <p:cNvPr id="50213" name="Rectangle 60"/>
          <p:cNvSpPr>
            <a:spLocks noChangeArrowheads="1"/>
          </p:cNvSpPr>
          <p:nvPr/>
        </p:nvSpPr>
        <p:spPr bwMode="auto">
          <a:xfrm>
            <a:off x="2230438" y="1084263"/>
            <a:ext cx="7766957" cy="2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forwards datagram with IP source A, destination B </a:t>
            </a:r>
          </a:p>
        </p:txBody>
      </p:sp>
      <p:sp>
        <p:nvSpPr>
          <p:cNvPr id="50214" name="Rectangle 61"/>
          <p:cNvSpPr>
            <a:spLocks noChangeArrowheads="1"/>
          </p:cNvSpPr>
          <p:nvPr/>
        </p:nvSpPr>
        <p:spPr bwMode="auto"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lvl="1" indent="-231775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 creates link-layer frame with B's MAC address as dest, frame contains A-to-B IP datagram</a:t>
            </a:r>
          </a:p>
        </p:txBody>
      </p:sp>
      <p:sp>
        <p:nvSpPr>
          <p:cNvPr id="723007" name="AutoShape 63"/>
          <p:cNvSpPr>
            <a:spLocks noChangeArrowheads="1"/>
          </p:cNvSpPr>
          <p:nvPr/>
        </p:nvSpPr>
        <p:spPr bwMode="auto">
          <a:xfrm>
            <a:off x="8225746" y="2733901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142375" name="Group 64"/>
          <p:cNvGrpSpPr>
            <a:grpSpLocks/>
          </p:cNvGrpSpPr>
          <p:nvPr/>
        </p:nvGrpSpPr>
        <p:grpSpPr bwMode="auto"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42401" name="Group 65"/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50244" name="Rectangle 66"/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5" name="Line 67"/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46" name="Line 68"/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43" name="Text Box 69"/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IP src: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111.111.111.111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 IP dest: </a:t>
              </a:r>
              <a:r>
                <a:rPr lang="en-US" sz="1200" i="0" dirty="0">
                  <a:solidFill>
                    <a:srgbClr val="00B050"/>
                  </a:solidFill>
                  <a:latin typeface="Arial" charset="0"/>
                </a:rPr>
                <a:t>222.222.222.222</a:t>
              </a:r>
            </a:p>
          </p:txBody>
        </p:sp>
      </p:grpSp>
      <p:grpSp>
        <p:nvGrpSpPr>
          <p:cNvPr id="142376" name="Group 70"/>
          <p:cNvGrpSpPr>
            <a:grpSpLocks/>
          </p:cNvGrpSpPr>
          <p:nvPr/>
        </p:nvGrpSpPr>
        <p:grpSpPr bwMode="auto">
          <a:xfrm>
            <a:off x="7855857" y="2541814"/>
            <a:ext cx="146050" cy="385763"/>
            <a:chOff x="1272" y="1762"/>
            <a:chExt cx="92" cy="243"/>
          </a:xfrm>
        </p:grpSpPr>
        <p:sp>
          <p:nvSpPr>
            <p:cNvPr id="50240" name="Line 71"/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41" name="Line 72"/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723017" name="Group 73"/>
          <p:cNvGrpSpPr>
            <a:grpSpLocks/>
          </p:cNvGrpSpPr>
          <p:nvPr/>
        </p:nvGrpSpPr>
        <p:grpSpPr bwMode="auto"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50228" name="Text Box 74"/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MAC src: 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1A-23-F9-CD-06-9B</a:t>
              </a:r>
            </a:p>
            <a:p>
              <a:pPr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  MAC dest:</a:t>
              </a:r>
              <a:r>
                <a:rPr lang="en-US" sz="1200" i="0" dirty="0">
                  <a:solidFill>
                    <a:srgbClr val="0000FF"/>
                  </a:solidFill>
                  <a:latin typeface="Arial" charset="0"/>
                </a:rPr>
                <a:t> 49-BD-D2-C7-56-2A</a:t>
              </a:r>
            </a:p>
            <a:p>
              <a:pPr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</p:txBody>
        </p:sp>
        <p:grpSp>
          <p:nvGrpSpPr>
            <p:cNvPr id="142388" name="Group 75"/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50234" name="Rectangle 76"/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5" name="Rectangle 77"/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6" name="Line 78"/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7" name="Line 79"/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8" name="Line 80"/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239" name="Line 81"/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</p:grpSp>
        <p:sp>
          <p:nvSpPr>
            <p:cNvPr id="50230" name="Line 82"/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1" name="Line 83"/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2" name="Line 84"/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0233" name="Line 85"/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42378" name="Group 92"/>
          <p:cNvGrpSpPr>
            <a:grpSpLocks/>
          </p:cNvGrpSpPr>
          <p:nvPr/>
        </p:nvGrpSpPr>
        <p:grpSpPr bwMode="auto"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42380" name="Freeform 93"/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2" name="Rectangle 94"/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3" name="Text Box 95"/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endParaRPr lang="en-US" sz="16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IP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</a:rPr>
                <a:t>Phy</a:t>
              </a:r>
            </a:p>
          </p:txBody>
        </p:sp>
        <p:sp>
          <p:nvSpPr>
            <p:cNvPr id="50224" name="Line 96"/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5" name="Line 97"/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6" name="Line 98"/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0227" name="Line 99"/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142379" name="Picture 1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341" y="857253"/>
            <a:ext cx="8295004" cy="10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8453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230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23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00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93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052736"/>
            <a:ext cx="3799333" cy="83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8188" y="1419225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framing, link access:</a:t>
            </a:r>
            <a:r>
              <a:rPr lang="en-US" sz="3200" dirty="0"/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en-US" altLang="ja-JP" dirty="0" smtClean="0"/>
              <a:t>"</a:t>
            </a:r>
            <a:r>
              <a:rPr lang="en-US" dirty="0" smtClean="0"/>
              <a:t>MAC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addresses used in frame headers to identify source, </a:t>
            </a:r>
            <a:r>
              <a:rPr lang="en-US" dirty="0" smtClean="0"/>
              <a:t>destination  </a:t>
            </a:r>
            <a:endParaRPr lang="en-US" dirty="0"/>
          </a:p>
          <a:p>
            <a:pPr lvl="2">
              <a:lnSpc>
                <a:spcPct val="90000"/>
              </a:lnSpc>
              <a:defRPr/>
            </a:pPr>
            <a:r>
              <a:rPr lang="en-US" sz="2400" dirty="0"/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Q:</a:t>
            </a:r>
            <a:r>
              <a:rPr lang="en-US" sz="2400" dirty="0"/>
              <a:t> why both link-level and end-end reliability?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76837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2189" y="1276350"/>
            <a:ext cx="7519987" cy="2133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altLang="ja-JP" sz="2400" dirty="0" smtClean="0"/>
              <a:t>"</a:t>
            </a:r>
            <a:r>
              <a:rPr lang="en-US" sz="2400" dirty="0" smtClean="0"/>
              <a:t>dominant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wired LAN technology: </a:t>
            </a:r>
          </a:p>
          <a:p>
            <a:pPr>
              <a:defRPr/>
            </a:pPr>
            <a:r>
              <a:rPr lang="en-US" sz="2400" dirty="0"/>
              <a:t>single chip, multiple speeds (e.g., Broadcom  BCM5761)</a:t>
            </a:r>
          </a:p>
          <a:p>
            <a:pPr>
              <a:defRPr/>
            </a:pPr>
            <a:r>
              <a:rPr lang="en-US" sz="2400" dirty="0"/>
              <a:t>first widely used LAN technology</a:t>
            </a:r>
          </a:p>
          <a:p>
            <a:pPr>
              <a:defRPr/>
            </a:pPr>
            <a:r>
              <a:rPr lang="en-US" sz="2400" dirty="0"/>
              <a:t>simpler, cheap</a:t>
            </a:r>
          </a:p>
          <a:p>
            <a:pPr>
              <a:defRPr/>
            </a:pPr>
            <a:r>
              <a:rPr lang="en-US" sz="2400" dirty="0"/>
              <a:t>kept up with speed race: 10 Mbps – 10 Gbps 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501" y="3635376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5813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Metcalfe</a:t>
            </a:r>
            <a:r>
              <a:rPr lang="en-US" altLang="ja-JP" dirty="0" smtClean="0">
                <a:solidFill>
                  <a:srgbClr val="000099"/>
                </a:solidFill>
                <a:latin typeface="Arial"/>
                <a:cs typeface="Arial"/>
              </a:rPr>
              <a:t>'</a:t>
            </a:r>
            <a:r>
              <a:rPr lang="en-US" dirty="0" smtClean="0">
                <a:solidFill>
                  <a:srgbClr val="000099"/>
                </a:solidFill>
                <a:latin typeface="Arial"/>
                <a:cs typeface="Arial"/>
              </a:rPr>
              <a:t>s </a:t>
            </a: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15" y="877889"/>
            <a:ext cx="1782662" cy="17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14803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138" y="888206"/>
            <a:ext cx="7013426" cy="129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Ethernet: physical topology</a:t>
            </a: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32001" y="1103313"/>
            <a:ext cx="8297863" cy="2449512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i="1" dirty="0" smtClean="0">
                <a:solidFill>
                  <a:srgbClr val="CC0000"/>
                </a:solidFill>
              </a:rPr>
              <a:t>us: </a:t>
            </a:r>
            <a:r>
              <a:rPr lang="en-US" dirty="0" smtClean="0"/>
              <a:t>popular </a:t>
            </a:r>
            <a:r>
              <a:rPr lang="en-US" dirty="0"/>
              <a:t>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s</a:t>
            </a:r>
            <a:r>
              <a:rPr lang="en-US" i="1" dirty="0" smtClean="0">
                <a:solidFill>
                  <a:srgbClr val="CC0000"/>
                </a:solidFill>
              </a:rPr>
              <a:t>tar: </a:t>
            </a:r>
            <a:r>
              <a:rPr lang="en-US" dirty="0" smtClean="0"/>
              <a:t>prevails today</a:t>
            </a:r>
            <a:endParaRPr lang="en-US" dirty="0"/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active </a:t>
            </a:r>
            <a:r>
              <a:rPr lang="en-US" i="1" dirty="0">
                <a:solidFill>
                  <a:srgbClr val="CC0000"/>
                </a:solidFill>
              </a:rPr>
              <a:t>switch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each </a:t>
            </a:r>
            <a:r>
              <a:rPr lang="en-US" altLang="ja-JP" dirty="0" smtClean="0"/>
              <a:t>"</a:t>
            </a:r>
            <a:r>
              <a:rPr lang="en-US" dirty="0" smtClean="0"/>
              <a:t>spoke</a:t>
            </a:r>
            <a:r>
              <a:rPr lang="en-US" altLang="ja-JP" dirty="0" smtClean="0"/>
              <a:t>"</a:t>
            </a:r>
            <a:r>
              <a:rPr lang="en-US" dirty="0" smtClean="0"/>
              <a:t> </a:t>
            </a:r>
            <a:r>
              <a:rPr lang="en-US" dirty="0"/>
              <a:t>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6840539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8080375" y="4518026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8270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8080375" y="5251451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6988176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7358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3684589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3656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3438526" y="5434014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4156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3948113" y="4275139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3838576" y="5324476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2954339" y="5908676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6513514" y="5691189"/>
            <a:ext cx="6976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4257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3281364" y="3962401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2997201" y="4551364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2803526" y="5110164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3971925" y="5070476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5943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9072564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8021639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7640639" y="3784601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7467601" y="5926139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338" y="4962526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71300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6463" y="1609725"/>
            <a:ext cx="7772400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sending </a:t>
            </a:r>
            <a:r>
              <a:rPr lang="en-US" dirty="0"/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</a:rPr>
              <a:t>Ethernet frame</a:t>
            </a:r>
          </a:p>
          <a:p>
            <a:pPr>
              <a:defRPr/>
            </a:pPr>
            <a:endParaRPr lang="en-US" sz="2400" b="1" dirty="0"/>
          </a:p>
          <a:p>
            <a:pPr>
              <a:defRPr/>
            </a:pPr>
            <a:endParaRPr lang="en-US" sz="2400" b="1" dirty="0"/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preamble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</a:p>
          <a:p>
            <a:pPr>
              <a:defRPr/>
            </a:pPr>
            <a:r>
              <a:rPr lang="en-US" dirty="0"/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/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2" y="881065"/>
            <a:ext cx="5276228" cy="8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3040063" y="2373314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99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63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76" y="1314451"/>
            <a:ext cx="8272463" cy="37893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addresses: </a:t>
            </a:r>
            <a:r>
              <a:rPr lang="en-US" dirty="0"/>
              <a:t>6 </a:t>
            </a:r>
            <a:r>
              <a:rPr lang="en-US" dirty="0" smtClean="0"/>
              <a:t>byte source, destination MAC addresses</a:t>
            </a:r>
            <a:endParaRPr lang="en-US" dirty="0"/>
          </a:p>
          <a:p>
            <a:pPr lvl="1">
              <a:defRPr/>
            </a:pPr>
            <a:r>
              <a:rPr lang="en-US" dirty="0"/>
              <a:t>if adapter receives frame with matching destination address, or with broadcast address (e.g. ARP packet), it passes data in frame to network layer protocol</a:t>
            </a:r>
          </a:p>
          <a:p>
            <a:pPr lvl="1">
              <a:defRPr/>
            </a:pPr>
            <a:r>
              <a:rPr lang="en-US" dirty="0"/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type: </a:t>
            </a:r>
            <a:r>
              <a:rPr lang="en-US" dirty="0"/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CRC: </a:t>
            </a:r>
            <a:r>
              <a:rPr lang="en-US" dirty="0" smtClean="0"/>
              <a:t>cyclic redundancy check </a:t>
            </a:r>
            <a:r>
              <a:rPr lang="en-US" dirty="0"/>
              <a:t>at </a:t>
            </a:r>
            <a:r>
              <a:rPr lang="en-US" dirty="0" smtClean="0"/>
              <a:t>receiver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error detected: frame </a:t>
            </a:r>
            <a:r>
              <a:rPr lang="en-US" dirty="0"/>
              <a:t>is </a:t>
            </a:r>
            <a:r>
              <a:rPr lang="en-US" dirty="0" smtClean="0"/>
              <a:t>dropped</a:t>
            </a:r>
            <a:endParaRPr lang="en-US" dirty="0"/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12" y="1063598"/>
            <a:ext cx="7498072" cy="12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2936876" y="5040314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46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99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59097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247063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connectionless: </a:t>
            </a:r>
            <a:r>
              <a:rPr lang="en-US" dirty="0" smtClean="0"/>
              <a:t>no </a:t>
            </a:r>
            <a:r>
              <a:rPr lang="en-US" dirty="0"/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unreliable: </a:t>
            </a:r>
            <a:r>
              <a:rPr lang="en-US" dirty="0"/>
              <a:t>receiving </a:t>
            </a:r>
            <a:r>
              <a:rPr lang="en-US"/>
              <a:t>NIC </a:t>
            </a:r>
            <a:r>
              <a:rPr lang="en-US" smtClean="0"/>
              <a:t>doesn't </a:t>
            </a:r>
            <a:r>
              <a:rPr lang="en-US" dirty="0"/>
              <a:t>send acks or nacks to sending NIC</a:t>
            </a:r>
          </a:p>
          <a:p>
            <a:pPr lvl="1">
              <a:defRPr/>
            </a:pPr>
            <a:r>
              <a:rPr lang="en-US" sz="2800" dirty="0"/>
              <a:t>data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smtClean="0"/>
              <a:t>Ethernet</a:t>
            </a:r>
            <a:r>
              <a:rPr lang="en-US" altLang="ja-JP" smtClean="0"/>
              <a:t>'</a:t>
            </a:r>
            <a:r>
              <a:rPr lang="en-US" smtClean="0"/>
              <a:t>s </a:t>
            </a:r>
            <a:r>
              <a:rPr lang="en-US" dirty="0" smtClean="0"/>
              <a:t>MAC protocol: unslotted </a:t>
            </a:r>
            <a:r>
              <a:rPr lang="en-US" i="1" dirty="0" smtClean="0">
                <a:solidFill>
                  <a:srgbClr val="CC0000"/>
                </a:solidFill>
              </a:rPr>
              <a:t>CSMA/CD with binary backoff</a:t>
            </a:r>
            <a:endParaRPr lang="en-US" i="1" dirty="0">
              <a:solidFill>
                <a:srgbClr val="CC0000"/>
              </a:solidFill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091183"/>
            <a:ext cx="8204968" cy="10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413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95250"/>
            <a:ext cx="9964215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7713" y="1292226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many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different speeds: 2 Mbps, 10 Mbps, 100 Mbps, 1Gbps, </a:t>
            </a:r>
            <a:r>
              <a:rPr lang="en-US" dirty="0" smtClean="0"/>
              <a:t>10 Gbps, 40 Gbps</a:t>
            </a:r>
            <a:endParaRPr lang="en-US" dirty="0"/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/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4397376" y="4075114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3101976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5754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5768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6937375" y="4079876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>
                <a:solidFill>
                  <a:srgbClr val="000099"/>
                </a:solidFill>
                <a:latin typeface="Arial" charset="0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5922963" y="4794251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5934076" y="5154614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8605838" y="4789489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4411664" y="4684714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7265988" y="4787901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7248526" y="5148264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8612188" y="5143501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7205663" y="4743451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5213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908052"/>
            <a:ext cx="9964215" cy="11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97794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6.4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solidFill>
                  <a:srgbClr val="FF0000"/>
                </a:solidFill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6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0425" y="1071563"/>
            <a:ext cx="8001000" cy="464026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</a:rPr>
              <a:t>active</a:t>
            </a:r>
            <a:r>
              <a:rPr lang="en-US" dirty="0">
                <a:solidFill>
                  <a:srgbClr val="CC0000"/>
                </a:solidFill>
              </a:rPr>
              <a:t> role</a:t>
            </a:r>
          </a:p>
          <a:p>
            <a:pPr lvl="1">
              <a:defRPr/>
            </a:pPr>
            <a:r>
              <a:rPr lang="en-US" sz="2800" dirty="0"/>
              <a:t>store, forward Ethernet frames</a:t>
            </a:r>
          </a:p>
          <a:p>
            <a:pPr lvl="1">
              <a:defRPr/>
            </a:pPr>
            <a:r>
              <a:rPr lang="en-US" sz="2800" dirty="0"/>
              <a:t>examine </a:t>
            </a:r>
            <a:r>
              <a:rPr lang="en-US" sz="2800"/>
              <a:t>incoming </a:t>
            </a:r>
            <a:r>
              <a:rPr lang="en-US" sz="2800" smtClean="0"/>
              <a:t>frame</a:t>
            </a:r>
            <a:r>
              <a:rPr lang="en-US" altLang="ja-JP" sz="2800" smtClean="0"/>
              <a:t>'</a:t>
            </a:r>
            <a:r>
              <a:rPr lang="en-US" sz="2800" smtClean="0"/>
              <a:t>s </a:t>
            </a:r>
            <a:r>
              <a:rPr lang="en-US" sz="2800" dirty="0"/>
              <a:t>MAC address, </a:t>
            </a:r>
            <a:r>
              <a:rPr lang="en-US" sz="2800" dirty="0">
                <a:solidFill>
                  <a:srgbClr val="CC0000"/>
                </a:solidFill>
              </a:rPr>
              <a:t>selectively</a:t>
            </a:r>
            <a:r>
              <a:rPr lang="en-US" sz="2800" dirty="0"/>
              <a:t> forward  frame to one-or-more outgoing links when frame is to be forwarded on segment, uses 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transparent</a:t>
            </a:r>
          </a:p>
          <a:p>
            <a:pPr lvl="1">
              <a:defRPr/>
            </a:pPr>
            <a:r>
              <a:rPr lang="en-US" sz="2800" dirty="0"/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plug-and-play, self-learning</a:t>
            </a:r>
          </a:p>
          <a:p>
            <a:pPr lvl="1">
              <a:defRPr/>
            </a:pPr>
            <a:r>
              <a:rPr lang="en-US" sz="2800" dirty="0"/>
              <a:t>switches do not need to be configured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7" y="793750"/>
            <a:ext cx="3220094" cy="114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08481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2926" y="136525"/>
            <a:ext cx="917961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Switch: </a:t>
            </a:r>
            <a:r>
              <a:rPr lang="en-US" sz="3600" i="1" dirty="0"/>
              <a:t>multiple</a:t>
            </a:r>
            <a:r>
              <a:rPr lang="en-US" sz="3600" dirty="0"/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4" y="1393826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/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Ethernet protocol used on </a:t>
            </a:r>
            <a:r>
              <a:rPr lang="en-US" sz="2400" i="1" dirty="0"/>
              <a:t>each</a:t>
            </a:r>
            <a:r>
              <a:rPr lang="en-US" sz="2400" dirty="0"/>
              <a:t> incoming link, but no collisions; full duplex</a:t>
            </a:r>
          </a:p>
          <a:p>
            <a:pPr lvl="1">
              <a:defRPr/>
            </a:pPr>
            <a:r>
              <a:rPr lang="en-US" dirty="0"/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switching: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 smtClean="0"/>
              <a:t>A-to-A</a:t>
            </a:r>
            <a:r>
              <a:rPr lang="en-US" altLang="ja-JP" sz="2400" dirty="0" smtClean="0"/>
              <a:t>'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dirty="0" smtClean="0"/>
              <a:t>B-to-B</a:t>
            </a:r>
            <a:r>
              <a:rPr lang="en-US" altLang="ja-JP" sz="2400" dirty="0" smtClean="0"/>
              <a:t>'</a:t>
            </a:r>
            <a:r>
              <a:rPr lang="en-US" sz="2400" dirty="0" smtClean="0"/>
              <a:t> </a:t>
            </a:r>
            <a:r>
              <a:rPr lang="en-US" sz="2400" dirty="0"/>
              <a:t>can transmit simultaneously,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394739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  <a:r>
                  <a:rPr lang="en-US" altLang="ja-JP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962025"/>
            <a:ext cx="8641208" cy="181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17453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5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Switch forwarding table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1939" y="1398588"/>
            <a:ext cx="5385853" cy="13081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u="sng" dirty="0" smtClean="0">
                <a:solidFill>
                  <a:srgbClr val="CC0000"/>
                </a:solidFill>
              </a:rPr>
              <a:t>Q: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smtClean="0"/>
              <a:t>how does switch know A</a:t>
            </a:r>
            <a:r>
              <a:rPr lang="en-US" altLang="ja-JP" dirty="0" smtClean="0"/>
              <a:t>'</a:t>
            </a:r>
            <a:r>
              <a:rPr lang="en-US" dirty="0" smtClean="0"/>
              <a:t> reachable via interface 4, B</a:t>
            </a:r>
            <a:r>
              <a:rPr lang="en-US" altLang="ja-JP" dirty="0" smtClean="0"/>
              <a:t>'</a:t>
            </a:r>
            <a:r>
              <a:rPr lang="en-US" dirty="0" smtClean="0"/>
              <a:t> reachable via interface 5?</a:t>
            </a:r>
            <a:endParaRPr lang="en-US" sz="2400" dirty="0"/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A</a:t>
                </a:r>
                <a:r>
                  <a:rPr lang="en-US" altLang="ja-JP" i="0" dirty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81912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B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394739" cy="369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C</a:t>
                </a:r>
                <a:r>
                  <a:rPr lang="en-US" altLang="ja-JP" i="0" smtClean="0">
                    <a:solidFill>
                      <a:srgbClr val="000099"/>
                    </a:solidFill>
                    <a:latin typeface="Arial" charset="0"/>
                    <a:cs typeface="Arial" charset="0"/>
                  </a:rPr>
                  <a:t>'</a:t>
                </a:r>
                <a:endParaRPr lang="en-US" i="0" dirty="0">
                  <a:solidFill>
                    <a:srgbClr val="000099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599450" y="2561433"/>
            <a:ext cx="5073828" cy="246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A:</a:t>
            </a: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each switch has a 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switch table,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each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entry:</a:t>
            </a: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(MAC address of host, interface to reach host, time stamp)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looks like a routing table!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992981"/>
            <a:ext cx="5404370" cy="12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535786" y="4643758"/>
            <a:ext cx="5740563" cy="1809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u="sng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how are entries created, maintained in switch table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? </a:t>
            </a:r>
          </a:p>
          <a:p>
            <a:pPr lvl="1" eaLnBrk="1" hangingPunct="1">
              <a:lnSpc>
                <a:spcPct val="100000"/>
              </a:lnSpc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something like a routing protocol?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3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7318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00708"/>
            <a:ext cx="5247431" cy="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563688"/>
            <a:ext cx="7772400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flow control:</a:t>
            </a:r>
            <a:r>
              <a:rPr lang="en-US" dirty="0">
                <a:solidFill>
                  <a:srgbClr val="CC0000"/>
                </a:solidFill>
              </a:rPr>
              <a:t> </a:t>
            </a:r>
          </a:p>
          <a:p>
            <a:pPr lvl="1">
              <a:defRPr/>
            </a:pPr>
            <a:r>
              <a:rPr lang="en-US" sz="2000" dirty="0"/>
              <a:t>pacing between adjacent sending and receiving nodes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error detection</a:t>
            </a:r>
            <a:r>
              <a:rPr lang="en-US" dirty="0">
                <a:solidFill>
                  <a:srgbClr val="CC0000"/>
                </a:solidFill>
              </a:rPr>
              <a:t>: </a:t>
            </a:r>
          </a:p>
          <a:p>
            <a:pPr lvl="1">
              <a:defRPr/>
            </a:pPr>
            <a:r>
              <a:rPr lang="en-US" sz="2000" dirty="0"/>
              <a:t>errors caused by signal attenuation, noise. </a:t>
            </a:r>
          </a:p>
          <a:p>
            <a:pPr lvl="1">
              <a:defRPr/>
            </a:pPr>
            <a:r>
              <a:rPr lang="en-US" sz="2000" dirty="0"/>
              <a:t>receiver detects presence of errors: </a:t>
            </a:r>
          </a:p>
          <a:p>
            <a:pPr lvl="2">
              <a:defRPr/>
            </a:pPr>
            <a:r>
              <a:rPr lang="en-US" dirty="0"/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error correction: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sz="2000" dirty="0"/>
              <a:t>receiver identifies </a:t>
            </a:r>
            <a:r>
              <a:rPr lang="en-US" sz="2000" i="1" dirty="0">
                <a:solidFill>
                  <a:srgbClr val="CC0000"/>
                </a:solidFill>
              </a:rPr>
              <a:t>and corrects</a:t>
            </a:r>
            <a:r>
              <a:rPr lang="en-US" sz="2000" dirty="0"/>
              <a:t> bit error(s) without resorting to retransmission</a:t>
            </a: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half-duplex and full-duplex</a:t>
            </a:r>
            <a:endParaRPr lang="en-US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with half duplex, nodes at both ends of link can transmit, but not at same time</a:t>
            </a:r>
            <a:endParaRPr lang="en-US" dirty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 (more)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34045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r>
                <a:rPr lang="en-US" altLang="ja-JP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394739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3738" y="1339850"/>
            <a:ext cx="3935412" cy="4114800"/>
          </a:xfrm>
        </p:spPr>
        <p:txBody>
          <a:bodyPr>
            <a:normAutofit fontScale="92500"/>
          </a:bodyPr>
          <a:lstStyle/>
          <a:p>
            <a:pPr marL="231775" indent="-231775">
              <a:defRPr/>
            </a:pPr>
            <a:r>
              <a:rPr lang="en-US" sz="2400" dirty="0"/>
              <a:t>switch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CC0000"/>
                </a:solidFill>
              </a:rPr>
              <a:t>learns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/>
              <a:t>when frame received, switch </a:t>
            </a:r>
            <a:r>
              <a:rPr lang="en-US" altLang="ja-JP" dirty="0" smtClean="0"/>
              <a:t>"</a:t>
            </a:r>
            <a:r>
              <a:rPr lang="en-US" dirty="0" smtClean="0"/>
              <a:t>learns</a:t>
            </a:r>
            <a:r>
              <a:rPr lang="en-US" altLang="ja-JP" dirty="0" smtClean="0"/>
              <a:t>"</a:t>
            </a:r>
            <a:r>
              <a:rPr lang="en-US" dirty="0" smtClean="0"/>
              <a:t>  </a:t>
            </a:r>
            <a:r>
              <a:rPr lang="en-US" dirty="0"/>
              <a:t>location of sender: incoming LAN segment</a:t>
            </a:r>
          </a:p>
          <a:p>
            <a:pPr marL="681038" lvl="1" indent="-223838">
              <a:defRPr/>
            </a:pPr>
            <a:r>
              <a:rPr lang="en-US" dirty="0"/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600" i="0">
                  <a:solidFill>
                    <a:srgbClr val="000099"/>
                  </a:solidFill>
                  <a:latin typeface="Arial" charset="0"/>
                  <a:cs typeface="Arial" charset="0"/>
                </a:rPr>
                <a:t>: </a:t>
              </a:r>
              <a:r>
                <a:rPr lang="en-US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sz="1600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1" y="898525"/>
            <a:ext cx="4416425" cy="13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20669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033588" y="0"/>
            <a:ext cx="859891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6" y="1556792"/>
            <a:ext cx="8579744" cy="4219226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/>
              <a:t>when  </a:t>
            </a:r>
            <a:r>
              <a:rPr lang="en-US" dirty="0"/>
              <a:t>frame </a:t>
            </a:r>
            <a:r>
              <a:rPr lang="en-US" dirty="0" smtClean="0"/>
              <a:t>received at switch:</a:t>
            </a: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1. record </a:t>
            </a:r>
            <a:r>
              <a:rPr lang="en-US" sz="2000" dirty="0" smtClean="0"/>
              <a:t>incoming link, MAC address of sending </a:t>
            </a:r>
            <a:r>
              <a:rPr lang="en-US" sz="2000" dirty="0"/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2. index switch table using MAC </a:t>
            </a:r>
            <a:r>
              <a:rPr lang="en-US" sz="2000" dirty="0" smtClean="0"/>
              <a:t>destination </a:t>
            </a:r>
            <a:r>
              <a:rPr lang="en-US" sz="2000" dirty="0"/>
              <a:t>address</a:t>
            </a:r>
            <a:endParaRPr lang="en-US" sz="2000" b="1" dirty="0">
              <a:solidFill>
                <a:schemeClr val="accent2"/>
              </a:solidFill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000" dirty="0">
                <a:solidFill>
                  <a:srgbClr val="000099"/>
                </a:solidFill>
              </a:rPr>
              <a:t>3. if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/>
              <a:t>entry found for destination</a:t>
            </a:r>
            <a:br>
              <a:rPr lang="en-US" sz="2000" dirty="0"/>
            </a:br>
            <a:r>
              <a:rPr lang="en-US" sz="2000" dirty="0"/>
              <a:t>  </a:t>
            </a:r>
            <a:r>
              <a:rPr lang="en-US" sz="2000" dirty="0">
                <a:solidFill>
                  <a:srgbClr val="000099"/>
                </a:solidFill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b="1" dirty="0">
                <a:solidFill>
                  <a:srgbClr val="000099"/>
                </a:solidFill>
              </a:rPr>
              <a:t>    </a:t>
            </a:r>
            <a:r>
              <a:rPr lang="en-US" sz="2000" b="1" dirty="0" smtClean="0">
                <a:solidFill>
                  <a:srgbClr val="000099"/>
                </a:solidFill>
              </a:rPr>
              <a:t>   </a:t>
            </a:r>
            <a:r>
              <a:rPr lang="en-US" sz="2000" dirty="0">
                <a:solidFill>
                  <a:srgbClr val="000099"/>
                </a:solidFill>
              </a:rPr>
              <a:t>if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destination </a:t>
            </a:r>
            <a:r>
              <a:rPr lang="en-US" sz="2000" dirty="0"/>
              <a:t>on segment from which frame arrived</a:t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en-US" sz="2000" dirty="0" smtClean="0"/>
              <a:t>       </a:t>
            </a:r>
            <a:r>
              <a:rPr lang="en-US" sz="2000" dirty="0" smtClean="0">
                <a:solidFill>
                  <a:srgbClr val="000099"/>
                </a:solidFill>
              </a:rPr>
              <a:t>then</a:t>
            </a:r>
            <a:r>
              <a:rPr lang="en-US" sz="2000" dirty="0" smtClean="0"/>
              <a:t> </a:t>
            </a:r>
            <a:r>
              <a:rPr lang="en-US" sz="2000" dirty="0"/>
              <a:t>drop </a:t>
            </a:r>
            <a:r>
              <a:rPr lang="en-US" sz="2000" dirty="0" smtClean="0"/>
              <a:t>frame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      </a:t>
            </a:r>
            <a:r>
              <a:rPr lang="en-US" sz="2000" dirty="0">
                <a:solidFill>
                  <a:srgbClr val="000099"/>
                </a:solidFill>
              </a:rPr>
              <a:t>else</a:t>
            </a:r>
            <a:r>
              <a:rPr lang="en-US" sz="2000" dirty="0"/>
              <a:t> forward </a:t>
            </a:r>
            <a:r>
              <a:rPr lang="en-US" sz="2000" dirty="0" smtClean="0"/>
              <a:t>frame </a:t>
            </a:r>
            <a:r>
              <a:rPr lang="en-US" sz="2000" dirty="0"/>
              <a:t>on interface </a:t>
            </a:r>
            <a:r>
              <a:rPr lang="en-US" sz="2000" dirty="0" smtClean="0"/>
              <a:t>indicated by entry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</a:t>
            </a:r>
            <a:r>
              <a:rPr lang="en-US" sz="2000" b="1" dirty="0">
                <a:solidFill>
                  <a:schemeClr val="accent2"/>
                </a:solidFill>
              </a:rPr>
              <a:t>  </a:t>
            </a:r>
            <a:r>
              <a:rPr lang="en-US" sz="2000" dirty="0">
                <a:solidFill>
                  <a:srgbClr val="000099"/>
                </a:solidFill>
              </a:rPr>
              <a:t>}</a:t>
            </a:r>
            <a:r>
              <a:rPr lang="en-US" sz="2000" b="1" dirty="0">
                <a:solidFill>
                  <a:schemeClr val="accent2"/>
                </a:solidFill>
              </a:rPr>
              <a:t>   </a:t>
            </a:r>
            <a:endParaRPr lang="en-US" sz="2000" dirty="0"/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0099"/>
                </a:solidFill>
              </a:rPr>
              <a:t>else</a:t>
            </a:r>
            <a:r>
              <a:rPr lang="en-US" sz="2000" dirty="0"/>
              <a:t> </a:t>
            </a:r>
            <a:r>
              <a:rPr lang="en-US" sz="2000" dirty="0" smtClean="0"/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sz="2000" dirty="0"/>
              <a:t> </a:t>
            </a:r>
            <a:r>
              <a:rPr lang="en-US" sz="2000" dirty="0" smtClean="0"/>
              <a:t>                         interface */</a:t>
            </a:r>
            <a:endParaRPr lang="en-US" sz="2000" dirty="0"/>
          </a:p>
          <a:p>
            <a:pPr lvl="3">
              <a:buFontTx/>
              <a:buNone/>
              <a:defRPr/>
            </a:pPr>
            <a:r>
              <a:rPr lang="en-US" sz="2000" dirty="0"/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2" y="841375"/>
            <a:ext cx="7915919" cy="1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41099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81912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394739" cy="369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  <a:r>
                <a:rPr lang="en-US" altLang="ja-JP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76" y="97219"/>
            <a:ext cx="750887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8518526" y="525464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5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Dest</a:t>
              </a:r>
              <a:r>
                <a:rPr lang="en-US" sz="1600" i="0">
                  <a:solidFill>
                    <a:srgbClr val="000099"/>
                  </a:solidFill>
                  <a:latin typeface="Arial" charset="0"/>
                  <a:cs typeface="Arial" charset="0"/>
                </a:rPr>
                <a:t>: </a:t>
              </a:r>
              <a:r>
                <a:rPr lang="en-US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z="1600" i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sz="1600" i="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6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>
                  <a:solidFill>
                    <a:srgbClr val="FFFFFF"/>
                  </a:solidFill>
                  <a:latin typeface="Arial" charset="0"/>
                  <a:cs typeface="Arial" charset="0"/>
                </a:rPr>
                <a:t>A 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endParaRPr lang="en-US" i="0" dirty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950104" y="1563526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frame </a:t>
            </a:r>
            <a:r>
              <a:rPr lang="en-US" dirty="0" smtClean="0"/>
              <a:t>destination, A', location unknown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5009379" y="1914445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'</a:t>
              </a:r>
              <a:r>
                <a:rPr 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 </a:t>
              </a:r>
              <a:r>
                <a:rPr lang="en-US" i="0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983432" y="2484437"/>
            <a:ext cx="41656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destination A location known:</a:t>
            </a: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  <a:r>
                <a:rPr lang="en-US" altLang="ja-JP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'</a:t>
              </a:r>
              <a:endParaRPr lang="en-US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1311105" y="2853084"/>
            <a:ext cx="4240655" cy="140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8" y="937789"/>
            <a:ext cx="7214303" cy="154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1493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2070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22500" y="1320801"/>
            <a:ext cx="7881938" cy="6826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dirty="0" smtClean="0"/>
              <a:t>self-learning switches </a:t>
            </a:r>
            <a:r>
              <a:rPr lang="en-US" dirty="0"/>
              <a:t>can be connected </a:t>
            </a:r>
            <a:r>
              <a:rPr lang="en-US" dirty="0" smtClean="0"/>
              <a:t>together:</a:t>
            </a:r>
            <a:endParaRPr lang="en-US" dirty="0"/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sending from A to G - how does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know to forward frame destined to G via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4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 and S</a:t>
            </a:r>
            <a:r>
              <a:rPr lang="en-US" sz="2800" baseline="-25000" dirty="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?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u="sng" dirty="0">
                <a:solidFill>
                  <a:srgbClr val="CC0000"/>
                </a:solidFill>
                <a:latin typeface="Comic Sans MS" panose="030F0702030302020204" pitchFamily="66" charset="0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self learning! (works exactly the same as in single-switch case!)</a:t>
            </a:r>
            <a:endParaRPr lang="en-US" sz="28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830934"/>
            <a:ext cx="4952947" cy="7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680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18115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Self-learning multi-switch example</a:t>
            </a:r>
            <a:endParaRPr lang="en-US" dirty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163" y="1143000"/>
            <a:ext cx="7772400" cy="67539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/>
              <a:t>Suppose C sends frame to I, I responds to C</a:t>
            </a:r>
            <a:endParaRPr lang="en-US" dirty="0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2238374" y="5301207"/>
            <a:ext cx="8754170" cy="120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show switch tables and </a:t>
            </a:r>
            <a:r>
              <a:rPr lang="en-US" sz="2800" dirty="0" smtClean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packet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forwarding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in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1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2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S</a:t>
            </a:r>
            <a:r>
              <a:rPr lang="en-US" sz="2400" baseline="-25000" dirty="0">
                <a:solidFill>
                  <a:srgbClr val="000099"/>
                </a:solidFill>
                <a:latin typeface="Gill Sans MT" charset="0"/>
              </a:rPr>
              <a:t>3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,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S</a:t>
            </a:r>
            <a:r>
              <a:rPr lang="en-US" sz="2400" baseline="-25000" dirty="0" smtClean="0">
                <a:solidFill>
                  <a:srgbClr val="000099"/>
                </a:solidFill>
                <a:latin typeface="Gill Sans MT" charset="0"/>
              </a:rPr>
              <a:t>4  </a:t>
            </a:r>
            <a:r>
              <a:rPr lang="en-US" sz="2400" dirty="0" smtClean="0">
                <a:solidFill>
                  <a:srgbClr val="000099"/>
                </a:solidFill>
                <a:latin typeface="Gill Sans MT" charset="0"/>
              </a:rPr>
              <a:t> </a:t>
            </a:r>
            <a:endParaRPr lang="en-US" sz="2400" dirty="0">
              <a:solidFill>
                <a:srgbClr val="000099"/>
              </a:solidFill>
              <a:latin typeface="Gill Sans MT" charset="0"/>
            </a:endParaRP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2482851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3903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824" y="838202"/>
            <a:ext cx="7993951" cy="12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2135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3703638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3675064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5915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6108700" y="3309939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6211888" y="2692401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6005514" y="2370139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4911726" y="2524126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3519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4516512" y="2608264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chemeClr val="accent4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FFFFFF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2989264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3376613" y="4802189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3795714" y="4830764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4014789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4246563" y="5256214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4651376" y="52673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4549776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7208839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7596188" y="5070476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8015289" y="5099051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6183314" y="5068889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5719763" y="502285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6138864" y="505142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8043864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28" y="820457"/>
            <a:ext cx="4325676" cy="117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92894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9925" y="39688"/>
            <a:ext cx="456088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Switches vs. routers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6913" y="1341439"/>
            <a:ext cx="3967162" cy="49942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80000"/>
              </a:lnSpc>
              <a:buNone/>
              <a:defRPr/>
            </a:pPr>
            <a:r>
              <a:rPr lang="en-US" sz="2400" dirty="0"/>
              <a:t>both are store-and-forward: 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routers: </a:t>
            </a:r>
            <a:r>
              <a:rPr lang="en-US" sz="2400" dirty="0"/>
              <a:t>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switches</a:t>
            </a:r>
            <a:r>
              <a:rPr lang="en-US" sz="2400" i="1" dirty="0"/>
              <a:t>: </a:t>
            </a:r>
            <a:r>
              <a:rPr lang="en-US" sz="2400" dirty="0"/>
              <a:t>link-layer devices (examine link-layer headers)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sz="2400" i="1" dirty="0">
              <a:solidFill>
                <a:srgbClr val="CC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both have forwarding tables: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routers: </a:t>
            </a:r>
            <a:r>
              <a:rPr lang="en-US" sz="2400" dirty="0"/>
              <a:t>compute tables using routing algorithms,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</a:rPr>
              <a:t>switches: </a:t>
            </a:r>
            <a:r>
              <a:rPr lang="en-US" sz="2400" dirty="0"/>
              <a:t>learn forwarding table using flooding, learning, MAC addresses </a:t>
            </a:r>
          </a:p>
        </p:txBody>
      </p:sp>
      <p:sp>
        <p:nvSpPr>
          <p:cNvPr id="179205" name="Freeform 3"/>
          <p:cNvSpPr>
            <a:spLocks/>
          </p:cNvSpPr>
          <p:nvPr/>
        </p:nvSpPr>
        <p:spPr bwMode="auto">
          <a:xfrm flipH="1">
            <a:off x="8067676" y="2103439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6" name="Freeform 10"/>
          <p:cNvSpPr>
            <a:spLocks/>
          </p:cNvSpPr>
          <p:nvPr/>
        </p:nvSpPr>
        <p:spPr bwMode="auto">
          <a:xfrm>
            <a:off x="8054976" y="844551"/>
            <a:ext cx="360363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207" name="Rectangle 23"/>
          <p:cNvSpPr>
            <a:spLocks noChangeArrowheads="1"/>
          </p:cNvSpPr>
          <p:nvPr/>
        </p:nvSpPr>
        <p:spPr bwMode="auto"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8" name="Rectangle 24"/>
          <p:cNvSpPr>
            <a:spLocks noChangeArrowheads="1"/>
          </p:cNvSpPr>
          <p:nvPr/>
        </p:nvSpPr>
        <p:spPr bwMode="auto">
          <a:xfrm>
            <a:off x="6783389" y="9223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09" name="Line 25"/>
          <p:cNvSpPr>
            <a:spLocks noChangeShapeType="1"/>
          </p:cNvSpPr>
          <p:nvPr/>
        </p:nvSpPr>
        <p:spPr bwMode="auto">
          <a:xfrm>
            <a:off x="6783388" y="1239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0" name="Text Box 26"/>
          <p:cNvSpPr txBox="1">
            <a:spLocks noChangeArrowheads="1"/>
          </p:cNvSpPr>
          <p:nvPr/>
        </p:nvSpPr>
        <p:spPr bwMode="auto"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11" name="Line 27"/>
          <p:cNvSpPr>
            <a:spLocks noChangeShapeType="1"/>
          </p:cNvSpPr>
          <p:nvPr/>
        </p:nvSpPr>
        <p:spPr bwMode="auto">
          <a:xfrm>
            <a:off x="6791325" y="15605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2" name="Line 28"/>
          <p:cNvSpPr>
            <a:spLocks noChangeShapeType="1"/>
          </p:cNvSpPr>
          <p:nvPr/>
        </p:nvSpPr>
        <p:spPr bwMode="auto">
          <a:xfrm>
            <a:off x="6796088" y="1841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13" name="Line 29"/>
          <p:cNvSpPr>
            <a:spLocks noChangeShapeType="1"/>
          </p:cNvSpPr>
          <p:nvPr/>
        </p:nvSpPr>
        <p:spPr bwMode="auto">
          <a:xfrm>
            <a:off x="6796088" y="2117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79214" name="Group 88"/>
          <p:cNvGrpSpPr>
            <a:grpSpLocks/>
          </p:cNvGrpSpPr>
          <p:nvPr/>
        </p:nvGrpSpPr>
        <p:grpSpPr bwMode="auto"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79263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4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5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79266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  <p:sp>
          <p:nvSpPr>
            <p:cNvPr id="179267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</p:grpSp>
      <p:grpSp>
        <p:nvGrpSpPr>
          <p:cNvPr id="179215" name="Group 94"/>
          <p:cNvGrpSpPr>
            <a:grpSpLocks/>
          </p:cNvGrpSpPr>
          <p:nvPr/>
        </p:nvGrpSpPr>
        <p:grpSpPr bwMode="auto"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7925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6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7926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i="0" dirty="0">
                  <a:solidFill>
                    <a:srgbClr val="000099"/>
                  </a:solidFill>
                  <a:latin typeface="Arial" charset="0"/>
                  <a:cs typeface="Arial" charset="0"/>
                </a:rPr>
                <a:t>physical</a:t>
              </a:r>
            </a:p>
          </p:txBody>
        </p:sp>
      </p:grpSp>
      <p:sp>
        <p:nvSpPr>
          <p:cNvPr id="179216" name="Text Box 167"/>
          <p:cNvSpPr txBox="1">
            <a:spLocks noChangeArrowheads="1"/>
          </p:cNvSpPr>
          <p:nvPr/>
        </p:nvSpPr>
        <p:spPr bwMode="auto"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i="0" dirty="0">
                <a:solidFill>
                  <a:srgbClr val="000000"/>
                </a:solidFill>
                <a:latin typeface="Arial" charset="0"/>
                <a:cs typeface="Arial" charset="0"/>
              </a:rPr>
              <a:t>switch</a:t>
            </a:r>
          </a:p>
        </p:txBody>
      </p:sp>
      <p:grpSp>
        <p:nvGrpSpPr>
          <p:cNvPr id="179217" name="Group 39"/>
          <p:cNvGrpSpPr>
            <a:grpSpLocks/>
          </p:cNvGrpSpPr>
          <p:nvPr/>
        </p:nvGrpSpPr>
        <p:grpSpPr bwMode="auto"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71738" name="Rectangle 40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8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18" name="Rectangle 57"/>
          <p:cNvSpPr>
            <a:spLocks noChangeArrowheads="1"/>
          </p:cNvSpPr>
          <p:nvPr/>
        </p:nvSpPr>
        <p:spPr bwMode="auto"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19" name="Rectangle 58"/>
          <p:cNvSpPr>
            <a:spLocks noChangeArrowheads="1"/>
          </p:cNvSpPr>
          <p:nvPr/>
        </p:nvSpPr>
        <p:spPr bwMode="auto">
          <a:xfrm>
            <a:off x="6684964" y="466566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79220" name="Line 59"/>
          <p:cNvSpPr>
            <a:spLocks noChangeShapeType="1"/>
          </p:cNvSpPr>
          <p:nvPr/>
        </p:nvSpPr>
        <p:spPr bwMode="auto">
          <a:xfrm>
            <a:off x="6684963" y="49831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1" name="Text Box 60"/>
          <p:cNvSpPr txBox="1">
            <a:spLocks noChangeArrowheads="1"/>
          </p:cNvSpPr>
          <p:nvPr/>
        </p:nvSpPr>
        <p:spPr bwMode="auto"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i="0" dirty="0">
                <a:solidFill>
                  <a:srgbClr val="000099"/>
                </a:solidFill>
                <a:latin typeface="Arial" charset="0"/>
                <a:cs typeface="Arial" charset="0"/>
              </a:rPr>
              <a:t>physical</a:t>
            </a:r>
          </a:p>
        </p:txBody>
      </p:sp>
      <p:sp>
        <p:nvSpPr>
          <p:cNvPr id="179222" name="Line 61"/>
          <p:cNvSpPr>
            <a:spLocks noChangeShapeType="1"/>
          </p:cNvSpPr>
          <p:nvPr/>
        </p:nvSpPr>
        <p:spPr bwMode="auto">
          <a:xfrm>
            <a:off x="6692900" y="53038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179223" name="Line 62"/>
          <p:cNvSpPr>
            <a:spLocks noChangeShapeType="1"/>
          </p:cNvSpPr>
          <p:nvPr/>
        </p:nvSpPr>
        <p:spPr bwMode="auto">
          <a:xfrm>
            <a:off x="6697663" y="55848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4" name="Line 63"/>
          <p:cNvSpPr>
            <a:spLocks noChangeShapeType="1"/>
          </p:cNvSpPr>
          <p:nvPr/>
        </p:nvSpPr>
        <p:spPr bwMode="auto">
          <a:xfrm>
            <a:off x="6697663" y="58610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9225" name="Freeform 49"/>
          <p:cNvSpPr>
            <a:spLocks/>
          </p:cNvSpPr>
          <p:nvPr/>
        </p:nvSpPr>
        <p:spPr bwMode="auto">
          <a:xfrm>
            <a:off x="7996238" y="4600576"/>
            <a:ext cx="381000" cy="1857375"/>
          </a:xfrm>
          <a:custGeom>
            <a:avLst/>
            <a:gdLst>
              <a:gd name="T0" fmla="*/ 0 w 240"/>
              <a:gd name="T1" fmla="*/ 2147483647 h 1170"/>
              <a:gd name="T2" fmla="*/ 2147483647 w 240"/>
              <a:gd name="T3" fmla="*/ 0 h 1170"/>
              <a:gd name="T4" fmla="*/ 2147483647 w 240"/>
              <a:gd name="T5" fmla="*/ 2147483647 h 1170"/>
              <a:gd name="T6" fmla="*/ 2147483647 w 240"/>
              <a:gd name="T7" fmla="*/ 2147483647 h 1170"/>
              <a:gd name="T8" fmla="*/ 0 w 240"/>
              <a:gd name="T9" fmla="*/ 2147483647 h 11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0" h="117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6" name="Group 50"/>
          <p:cNvGrpSpPr>
            <a:grpSpLocks/>
          </p:cNvGrpSpPr>
          <p:nvPr/>
        </p:nvGrpSpPr>
        <p:grpSpPr bwMode="auto"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71736" name="Rectangle 51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6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sp>
        <p:nvSpPr>
          <p:cNvPr id="179227" name="Freeform 53"/>
          <p:cNvSpPr>
            <a:spLocks/>
          </p:cNvSpPr>
          <p:nvPr/>
        </p:nvSpPr>
        <p:spPr bwMode="auto">
          <a:xfrm>
            <a:off x="6805614" y="723900"/>
            <a:ext cx="2924175" cy="5314950"/>
          </a:xfrm>
          <a:custGeom>
            <a:avLst/>
            <a:gdLst>
              <a:gd name="T0" fmla="*/ 2147483647 w 1842"/>
              <a:gd name="T1" fmla="*/ 0 h 3348"/>
              <a:gd name="T2" fmla="*/ 2147483647 w 1842"/>
              <a:gd name="T3" fmla="*/ 2147483647 h 3348"/>
              <a:gd name="T4" fmla="*/ 2147483647 w 1842"/>
              <a:gd name="T5" fmla="*/ 2147483647 h 3348"/>
              <a:gd name="T6" fmla="*/ 2147483647 w 1842"/>
              <a:gd name="T7" fmla="*/ 2147483647 h 3348"/>
              <a:gd name="T8" fmla="*/ 2147483647 w 1842"/>
              <a:gd name="T9" fmla="*/ 2147483647 h 3348"/>
              <a:gd name="T10" fmla="*/ 2147483647 w 1842"/>
              <a:gd name="T11" fmla="*/ 2147483647 h 3348"/>
              <a:gd name="T12" fmla="*/ 2147483647 w 1842"/>
              <a:gd name="T13" fmla="*/ 2147483647 h 3348"/>
              <a:gd name="T14" fmla="*/ 2147483647 w 1842"/>
              <a:gd name="T15" fmla="*/ 2147483647 h 3348"/>
              <a:gd name="T16" fmla="*/ 2147483647 w 1842"/>
              <a:gd name="T17" fmla="*/ 2147483647 h 3348"/>
              <a:gd name="T18" fmla="*/ 2147483647 w 1842"/>
              <a:gd name="T19" fmla="*/ 2147483647 h 3348"/>
              <a:gd name="T20" fmla="*/ 2147483647 w 1842"/>
              <a:gd name="T21" fmla="*/ 2147483647 h 3348"/>
              <a:gd name="T22" fmla="*/ 2147483647 w 1842"/>
              <a:gd name="T23" fmla="*/ 2147483647 h 3348"/>
              <a:gd name="T24" fmla="*/ 0 w 1842"/>
              <a:gd name="T25" fmla="*/ 2147483647 h 334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842" h="3348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28" name="Group 54"/>
          <p:cNvGrpSpPr>
            <a:grpSpLocks/>
          </p:cNvGrpSpPr>
          <p:nvPr/>
        </p:nvGrpSpPr>
        <p:grpSpPr bwMode="auto"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71734" name="Rectangle 55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4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29" name="Group 57"/>
          <p:cNvGrpSpPr>
            <a:grpSpLocks/>
          </p:cNvGrpSpPr>
          <p:nvPr/>
        </p:nvGrpSpPr>
        <p:grpSpPr bwMode="auto"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71732" name="Rectangle 58"/>
            <p:cNvSpPr>
              <a:spLocks noChangeArrowheads="1"/>
            </p:cNvSpPr>
            <p:nvPr/>
          </p:nvSpPr>
          <p:spPr bwMode="auto">
            <a:xfrm>
              <a:off x="998" y="1113"/>
              <a:ext cx="690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2" name="Text Box 7"/>
            <p:cNvSpPr txBox="1">
              <a:spLocks noChangeArrowheads="1"/>
            </p:cNvSpPr>
            <p:nvPr/>
          </p:nvSpPr>
          <p:spPr bwMode="auto"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frame</a:t>
              </a:r>
            </a:p>
          </p:txBody>
        </p:sp>
      </p:grpSp>
      <p:grpSp>
        <p:nvGrpSpPr>
          <p:cNvPr id="179230" name="Group 60"/>
          <p:cNvGrpSpPr>
            <a:grpSpLocks/>
          </p:cNvGrpSpPr>
          <p:nvPr/>
        </p:nvGrpSpPr>
        <p:grpSpPr bwMode="auto"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71730" name="Rectangle 61"/>
            <p:cNvSpPr>
              <a:spLocks noChangeArrowheads="1"/>
            </p:cNvSpPr>
            <p:nvPr/>
          </p:nvSpPr>
          <p:spPr bwMode="auto">
            <a:xfrm>
              <a:off x="1082" y="939"/>
              <a:ext cx="576" cy="13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CC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9250" name="Text Box 4"/>
            <p:cNvSpPr txBox="1">
              <a:spLocks noChangeArrowheads="1"/>
            </p:cNvSpPr>
            <p:nvPr/>
          </p:nvSpPr>
          <p:spPr bwMode="auto"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i="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datagram</a:t>
              </a:r>
            </a:p>
          </p:txBody>
        </p:sp>
      </p:grpSp>
      <p:sp>
        <p:nvSpPr>
          <p:cNvPr id="179231" name="Freeform 63"/>
          <p:cNvSpPr>
            <a:spLocks/>
          </p:cNvSpPr>
          <p:nvPr/>
        </p:nvSpPr>
        <p:spPr bwMode="auto">
          <a:xfrm>
            <a:off x="7948613" y="3533776"/>
            <a:ext cx="361950" cy="923925"/>
          </a:xfrm>
          <a:custGeom>
            <a:avLst/>
            <a:gdLst>
              <a:gd name="T0" fmla="*/ 2147483647 w 228"/>
              <a:gd name="T1" fmla="*/ 0 h 582"/>
              <a:gd name="T2" fmla="*/ 2147483647 w 228"/>
              <a:gd name="T3" fmla="*/ 2147483647 h 582"/>
              <a:gd name="T4" fmla="*/ 2147483647 w 228"/>
              <a:gd name="T5" fmla="*/ 2147483647 h 582"/>
              <a:gd name="T6" fmla="*/ 0 w 228"/>
              <a:gd name="T7" fmla="*/ 2147483647 h 582"/>
              <a:gd name="T8" fmla="*/ 2147483647 w 228"/>
              <a:gd name="T9" fmla="*/ 0 h 5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28" h="582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0000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79232" name="Group 44"/>
          <p:cNvGrpSpPr>
            <a:grpSpLocks/>
          </p:cNvGrpSpPr>
          <p:nvPr/>
        </p:nvGrpSpPr>
        <p:grpSpPr bwMode="auto"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id="17924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9233" name="Group 44"/>
          <p:cNvGrpSpPr>
            <a:grpSpLocks/>
          </p:cNvGrpSpPr>
          <p:nvPr/>
        </p:nvGrpSpPr>
        <p:grpSpPr bwMode="auto"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id="17924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924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17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79236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" name="Group 347"/>
          <p:cNvGrpSpPr>
            <a:grpSpLocks/>
          </p:cNvGrpSpPr>
          <p:nvPr/>
        </p:nvGrpSpPr>
        <p:grpSpPr bwMode="auto"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72" name="Oval 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4" name="Oval 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Freeform 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6" name="Freeform 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79" name="Straight Connector 78"/>
            <p:cNvCxnSpPr>
              <a:endCxn id="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09514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2717802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2849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4141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4252914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4313239" y="2132014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4194176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3562351" y="2024064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2759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2452689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2676526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2917826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2190188" y="3337114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2424730" y="3632281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2729634" y="3651959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3044826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3178175" y="3787776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3413126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3352801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2963165" y="3892843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3227024" y="3936949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6" y="3365501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313" y="3633789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3472687" y="3587499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4887914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5111751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5353051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4710503" y="3516928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4860124" y="3805311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5165029" y="3824988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4297363" y="3667126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4029076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4270376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4379920" y="3771382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3777390" y="3774776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4082294" y="3794454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6" y="3508376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5370514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151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5465687" y="3547463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4573941" y="1757678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4922721" y="2086773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2413" y="1365251"/>
            <a:ext cx="3911600" cy="389572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</a:rPr>
              <a:t>consider</a:t>
            </a:r>
            <a:r>
              <a:rPr lang="en-US" i="1" dirty="0" smtClean="0"/>
              <a:t>:</a:t>
            </a:r>
            <a:endParaRPr lang="en-US" i="1" dirty="0"/>
          </a:p>
          <a:p>
            <a:pPr marL="231775" indent="-231775">
              <a:defRPr/>
            </a:pPr>
            <a:r>
              <a:rPr lang="en-US" sz="2400" dirty="0"/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/>
              <a:t>single broadcast domain:</a:t>
            </a:r>
          </a:p>
          <a:p>
            <a:pPr marL="681038" lvl="1" indent="-223838">
              <a:defRPr/>
            </a:pPr>
            <a:r>
              <a:rPr lang="en-US" dirty="0"/>
              <a:t>all layer-2 broadcast traffic (ARP, </a:t>
            </a:r>
            <a:r>
              <a:rPr lang="en-US" dirty="0" smtClean="0"/>
              <a:t>DHCP, unknown location of destination MAC address) must cross </a:t>
            </a:r>
            <a:r>
              <a:rPr lang="en-US" dirty="0"/>
              <a:t>entire LAN </a:t>
            </a:r>
            <a:endParaRPr lang="en-US" dirty="0" smtClean="0"/>
          </a:p>
          <a:p>
            <a:pPr marL="681038" lvl="1" indent="-223838">
              <a:defRPr/>
            </a:pPr>
            <a:r>
              <a:rPr lang="en-US" dirty="0" smtClean="0"/>
              <a:t>security</a:t>
            </a:r>
            <a:r>
              <a:rPr lang="en-US" dirty="0"/>
              <a:t>/privacy, efficiency </a:t>
            </a:r>
            <a:r>
              <a:rPr lang="en-US" dirty="0" smtClean="0"/>
              <a:t>issues</a:t>
            </a:r>
            <a:endParaRPr lang="en-US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1870076" y="3976689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3533776" y="4227514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5024439" y="4068764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99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99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2" y="906464"/>
            <a:ext cx="3678238" cy="1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3144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9151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9067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6994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>
          <a:xfrm>
            <a:off x="527053" y="260351"/>
            <a:ext cx="1896540" cy="720724"/>
          </a:xfrm>
        </p:spPr>
        <p:txBody>
          <a:bodyPr/>
          <a:lstStyle/>
          <a:p>
            <a:pPr>
              <a:defRPr/>
            </a:pPr>
            <a:r>
              <a:rPr lang="en-US" dirty="0"/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59896" y="363240"/>
            <a:ext cx="5441148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solidFill>
                  <a:srgbClr val="CC0000"/>
                </a:solidFill>
              </a:rPr>
              <a:t>port-based VLAN: </a:t>
            </a:r>
            <a:r>
              <a:rPr lang="en-US" sz="2400" dirty="0"/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</a:rPr>
              <a:t>single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physical switch ……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2142211" y="2265363"/>
            <a:ext cx="30076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  <a:cs typeface="Arial" charset="0"/>
              </a:rPr>
              <a:t>switch(es) supporting VLAN capabilities can be configured to define multiple </a:t>
            </a:r>
            <a:r>
              <a:rPr lang="en-US" sz="2000" b="1" u="sng" dirty="0">
                <a:solidFill>
                  <a:srgbClr val="FF0000"/>
                </a:solidFill>
                <a:latin typeface="Comic Sans MS" panose="030F0702030302020204" pitchFamily="66" charset="0"/>
                <a:cs typeface="Arial" charset="0"/>
              </a:rPr>
              <a:t>virtual</a:t>
            </a:r>
            <a:r>
              <a:rPr lang="en-US" sz="2000" i="0" dirty="0">
                <a:solidFill>
                  <a:srgbClr val="000099"/>
                </a:solidFill>
                <a:latin typeface="Comic Sans MS" panose="030F0702030302020204" pitchFamily="66" charset="0"/>
                <a:cs typeface="Arial" charset="0"/>
              </a:rPr>
              <a:t> 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2006601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2166939" y="1543051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6986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9058276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8167689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7272338" y="188436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6986589" y="187642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6988175" y="209232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6904038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8167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6958014" y="161766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9361489" y="162083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7359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7832726" y="166528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8767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7567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7277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6986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7848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8472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9063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7785100" y="20447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8104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8980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8085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6913563" y="203517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7780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6226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6611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7331076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9051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8339138" y="221456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8329614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9185275" y="195738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6216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8378826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8975725" y="182562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7102476" y="2190751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7394576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7981951" y="21923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831373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8301038" y="19748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9175751" y="19716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6765925" y="255587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5689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6218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6938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7954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8462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9326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26075" y="3695701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99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99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dirty="0">
                    <a:solidFill>
                      <a:srgbClr val="000099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99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defRPr/>
              </a:pP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… operates as </a:t>
              </a:r>
              <a:r>
                <a:rPr lang="en-US" sz="2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multiple</a:t>
              </a: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dirty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solidFill>
                    <a:srgbClr val="000099"/>
                  </a:solidFill>
                </a:endParaRPr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49" y="828675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66473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9255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7181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7173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9245601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8355014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7459663" y="2843214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7173914" y="2835276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7175500" y="3051176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7091363" y="27940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8355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7145339" y="2576514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9548814" y="2579689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7546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8020051" y="2624139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8955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7754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7464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7173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8035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8659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9250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7972425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8291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9167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8272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7100888" y="30035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7967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6413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6799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7518401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9239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8526463" y="3173414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8516939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9372600" y="2916239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6403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8566151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9163050" y="27844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7289801" y="31591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7581901" y="31464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8169276" y="315118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8501063" y="314801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8488363" y="293370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9363076" y="293052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6953250" y="352425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1836739" y="1309688"/>
            <a:ext cx="4249737" cy="1763712"/>
          </a:xfrm>
        </p:spPr>
        <p:txBody>
          <a:bodyPr>
            <a:normAutofit fontScale="85000" lnSpcReduction="10000"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frames to/from ports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-8 can </a:t>
            </a:r>
            <a:r>
              <a:rPr lang="en-US" sz="2400" i="1" dirty="0"/>
              <a:t>only</a:t>
            </a:r>
            <a:r>
              <a:rPr lang="en-US" sz="2400" dirty="0"/>
              <a:t> reach ports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-8</a:t>
            </a:r>
          </a:p>
          <a:p>
            <a:pPr marL="681038" lvl="1" indent="-223838">
              <a:defRPr/>
            </a:pPr>
            <a:r>
              <a:rPr lang="en-US" sz="2000" dirty="0"/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1809751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fontAlgn="base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CC0000"/>
                </a:solidFill>
                <a:latin typeface="Comic Sans MS" panose="030F0702030302020204" pitchFamily="66" charset="0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ports can be dynamically assigned among VLANs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8180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solidFill>
                  <a:srgbClr val="000099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1844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31775" indent="-231775" fontAlgn="base">
                <a:lnSpc>
                  <a:spcPct val="90000"/>
                </a:lnSpc>
                <a:spcBef>
                  <a:spcPct val="20000"/>
                </a:spcBef>
                <a:buSzPct val="70000"/>
                <a:buFont typeface="Wingdings" panose="05000000000000000000" pitchFamily="2" charset="2"/>
                <a:buChar char="v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forwarding between VLANS: </a:t>
              </a:r>
              <a:r>
                <a:rPr lang="en-US" sz="24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done via routing (just as with separate switches)</a:t>
              </a:r>
              <a:endPara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  <a:p>
              <a:pPr marL="681038" lvl="1" indent="-223838" fontAlgn="base">
                <a:lnSpc>
                  <a:spcPct val="90000"/>
                </a:lnSpc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in practice vendors sell combined switches plus routers</a:t>
              </a:r>
              <a:endParaRPr lang="en-US" sz="17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Comic Sans MS" panose="030F0702030302020204" pitchFamily="66" charset="0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Comic Sans MS" panose="030F0702030302020204" pitchFamily="66" charset="0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Comic Sans MS" panose="030F0702030302020204" pitchFamily="66" charset="0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5800726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6248401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7010401" y="3454401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8016876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8585201" y="3454401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9439276" y="3302001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188075" y="2549526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17945"/>
            <a:ext cx="3696740" cy="90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8224820" y="1533220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40519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7180264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7" y="958279"/>
            <a:ext cx="8560915" cy="94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0" y="100013"/>
            <a:ext cx="872432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6288" y="1524795"/>
            <a:ext cx="4130651" cy="4659312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/>
              <a:t>in each and every host</a:t>
            </a:r>
          </a:p>
          <a:p>
            <a:pPr>
              <a:defRPr/>
            </a:pPr>
            <a:r>
              <a:rPr lang="en-US" sz="2400" dirty="0"/>
              <a:t>link layer implemented in 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adaptor</a:t>
            </a:r>
            <a:r>
              <a:rPr lang="en-US" altLang="ja-JP" sz="2400" dirty="0" smtClean="0"/>
              <a:t>"</a:t>
            </a:r>
            <a:r>
              <a:rPr lang="en-US" sz="2400" dirty="0" smtClean="0"/>
              <a:t> </a:t>
            </a:r>
            <a:r>
              <a:rPr lang="en-US" sz="2400" dirty="0"/>
              <a:t>(aka </a:t>
            </a:r>
            <a:r>
              <a:rPr lang="en-US" sz="2400" i="1" dirty="0">
                <a:solidFill>
                  <a:srgbClr val="CC0000"/>
                </a:solidFill>
              </a:rPr>
              <a:t>network interface card</a:t>
            </a:r>
            <a:r>
              <a:rPr lang="en-US" sz="2400" dirty="0"/>
              <a:t> NIC) or on a chip</a:t>
            </a:r>
          </a:p>
          <a:p>
            <a:pPr lvl="1">
              <a:defRPr/>
            </a:pPr>
            <a:r>
              <a:rPr lang="en-US" dirty="0"/>
              <a:t>Ethernet card, 802.11 </a:t>
            </a:r>
            <a:r>
              <a:rPr lang="en-US" dirty="0" smtClean="0"/>
              <a:t>card; Ethernet chipset</a:t>
            </a:r>
            <a:endParaRPr lang="en-US" dirty="0"/>
          </a:p>
          <a:p>
            <a:pPr lvl="1">
              <a:defRPr/>
            </a:pPr>
            <a:r>
              <a:rPr lang="en-US" dirty="0"/>
              <a:t>implements link, physical layer</a:t>
            </a:r>
          </a:p>
          <a:p>
            <a:pPr>
              <a:defRPr/>
            </a:pPr>
            <a:r>
              <a:rPr lang="en-US" sz="2400" dirty="0"/>
              <a:t>attaches into </a:t>
            </a:r>
            <a:r>
              <a:rPr lang="en-US" sz="2400" dirty="0" smtClean="0"/>
              <a:t>host's </a:t>
            </a:r>
            <a:r>
              <a:rPr lang="en-US" sz="2400" dirty="0"/>
              <a:t>system buses</a:t>
            </a:r>
          </a:p>
          <a:p>
            <a:pPr>
              <a:defRPr/>
            </a:pPr>
            <a:r>
              <a:rPr lang="en-US" sz="2400" dirty="0"/>
              <a:t>combination of hardware, software, firmware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7653339" y="2614614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8102600" y="4552951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8102601" y="396557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8154989" y="348456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8020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8415338" y="366553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7908926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8728076" y="296862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8212139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9085264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8415338" y="4273551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8413750" y="4806951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9210675" y="3662364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solidFill>
                  <a:srgbClr val="000099"/>
                </a:solidFill>
                <a:latin typeface="Arial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9028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7875588" y="385445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solidFill>
                  <a:srgbClr val="000099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solidFill>
                    <a:srgbClr val="000099"/>
                  </a:solidFill>
                  <a:latin typeface="Arial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904330" y="6624784"/>
            <a:ext cx="199803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6.1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introduction, services</a:t>
            </a:r>
          </a:p>
        </p:txBody>
      </p:sp>
    </p:spTree>
    <p:extLst>
      <p:ext uri="{BB962C8B-B14F-4D97-AF65-F5344CB8AC3E}">
        <p14:creationId xmlns:p14="http://schemas.microsoft.com/office/powerpoint/2010/main" val="295042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4938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8115301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8405814" y="2108201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7824789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7824789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7496176" y="2105026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VLANS 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trunk port: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carries frames between VLANS defined over multiple physical switches</a:t>
            </a:r>
          </a:p>
          <a:p>
            <a:pPr marL="681038" lvl="1" indent="-223838">
              <a:defRPr/>
            </a:pPr>
            <a:r>
              <a:rPr lang="en-US" sz="2000" dirty="0"/>
              <a:t>frames forwarded within VLAN between </a:t>
            </a:r>
            <a:r>
              <a:rPr lang="en-US" sz="2000"/>
              <a:t>switches </a:t>
            </a:r>
            <a:r>
              <a:rPr lang="en-US" sz="2000" smtClean="0"/>
              <a:t>can</a:t>
            </a:r>
            <a:r>
              <a:rPr lang="en-US" altLang="ja-JP" sz="2000" smtClean="0"/>
              <a:t>'</a:t>
            </a:r>
            <a:r>
              <a:rPr lang="en-US" sz="2000" smtClean="0"/>
              <a:t>t </a:t>
            </a:r>
            <a:r>
              <a:rPr lang="en-US" sz="2000" dirty="0"/>
              <a:t>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/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2865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2857501" y="2097089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4929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4038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3143251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2857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2859089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2774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4038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2828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5232400" y="1619251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3230563" y="1663701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3703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4638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3438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3148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2857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3719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4343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4933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3656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397510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3956050" y="2047876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2784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3651250" y="182880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2097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2482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3201988" y="2225676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4922838" y="2587626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4210050" y="2212976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4200526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5056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2087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4249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4846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2973388" y="2189164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3265488" y="21859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3852863" y="2190751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4184651" y="2187576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4171951" y="1973264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504666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2636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8412163" y="2105026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8401051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7510464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8110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7815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8405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7427913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8318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7656513" y="2193926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8518526" y="1976439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7496176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7678739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7878764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8704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7493001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7493000" y="2092326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7507288" y="2216151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7962900" y="1990726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8523289" y="1987551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7948613" y="1970089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7756525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8115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7172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8037513" y="1835151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7761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8037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8337550" y="2054226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4851401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1778001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2143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2814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3941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4378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5232401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7081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8707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7781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" y="967297"/>
            <a:ext cx="8620919" cy="59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164851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4908551" y="1428751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99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5083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2524125" y="2200276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4948238" y="2171701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4981575" y="2176464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7691439" y="2185989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5124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5000625" y="4054803"/>
            <a:ext cx="25298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5338764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field like IP TOS)</a:t>
            </a:r>
            <a:r>
              <a:rPr lang="en-US" altLang="ko-KR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5487989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8086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8291514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7629525" y="4172489"/>
            <a:ext cx="124906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dirty="0">
                <a:solidFill>
                  <a:srgbClr val="000099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8624889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8628064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758" y="1091408"/>
            <a:ext cx="6762827" cy="11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2489201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3482975" y="170021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4213225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4941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5195888" y="1703389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7162800" y="1689101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3481671" y="1722438"/>
            <a:ext cx="7296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4221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5565776" y="1790701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7135814" y="1809751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2571751" y="1787526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2516827" y="2949576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312884" y="5688880"/>
              <a:ext cx="729625" cy="3990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5711826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5935663" y="2954339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7902575" y="2938464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6307139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7875589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5619751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5824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4953001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5321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1" name="Rectangle 7"/>
          <p:cNvSpPr txBox="1">
            <a:spLocks noChangeArrowheads="1"/>
          </p:cNvSpPr>
          <p:nvPr/>
        </p:nvSpPr>
        <p:spPr>
          <a:xfrm>
            <a:off x="10632504" y="6624784"/>
            <a:ext cx="100811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6.4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25978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6.5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7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5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6.1 </a:t>
            </a:r>
            <a:r>
              <a:rPr lang="en-US" dirty="0">
                <a:ea typeface="ＭＳ Ｐゴシック" charset="0"/>
              </a:rPr>
              <a:t>introduction,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6.2 error detection, correction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6.3 multiple access protocols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6.4 </a:t>
            </a:r>
            <a:r>
              <a:rPr lang="en-US" dirty="0" smtClean="0">
                <a:ea typeface="ＭＳ Ｐゴシック" charset="0"/>
              </a:rPr>
              <a:t>LANs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addressing, ARP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Ethernet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switches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VLANS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6.5 </a:t>
            </a:r>
            <a:r>
              <a:rPr lang="en-US" dirty="0">
                <a:ea typeface="ＭＳ Ｐゴシック" charset="0"/>
              </a:rPr>
              <a:t>link virtualization: MPLS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6.6 data center networking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6.7 a day in the life of a web request</a:t>
            </a: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7400" y="863002"/>
            <a:ext cx="7278959" cy="4571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6 The Link layer and LANs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904875"/>
            <a:ext cx="4255070" cy="14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97063" y="188914"/>
            <a:ext cx="7772400" cy="98107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Chapter 6: </a:t>
            </a:r>
            <a:r>
              <a:rPr lang="en-US" dirty="0">
                <a:ea typeface="ＭＳ Ｐゴシック" charset="0"/>
              </a:rPr>
              <a:t>summary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057400" y="1371600"/>
            <a:ext cx="793115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principles behind data link layer services:</a:t>
            </a:r>
          </a:p>
          <a:p>
            <a:pPr lvl="1">
              <a:defRPr/>
            </a:pPr>
            <a:r>
              <a:rPr lang="en-US" dirty="0" smtClean="0"/>
              <a:t>error detection, correction</a:t>
            </a:r>
          </a:p>
          <a:p>
            <a:pPr lvl="1">
              <a:defRPr/>
            </a:pPr>
            <a:r>
              <a:rPr lang="en-US" dirty="0" smtClean="0"/>
              <a:t>sharing a broadcast channel: multiple access</a:t>
            </a:r>
          </a:p>
          <a:p>
            <a:pPr lvl="1">
              <a:defRPr/>
            </a:pPr>
            <a:r>
              <a:rPr lang="en-US" dirty="0" smtClean="0"/>
              <a:t>link layer addressing</a:t>
            </a:r>
          </a:p>
          <a:p>
            <a:pPr>
              <a:defRPr/>
            </a:pPr>
            <a:r>
              <a:rPr lang="en-US" dirty="0" smtClean="0"/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 smtClean="0"/>
              <a:t>Ethernet</a:t>
            </a:r>
          </a:p>
          <a:p>
            <a:pPr lvl="1">
              <a:defRPr/>
            </a:pPr>
            <a:r>
              <a:rPr lang="en-US" dirty="0" smtClean="0"/>
              <a:t>switched LANS, VLANs</a:t>
            </a:r>
          </a:p>
          <a:p>
            <a:pPr lvl="1">
              <a:defRPr/>
            </a:pPr>
            <a:r>
              <a:rPr lang="en-US" dirty="0" smtClean="0"/>
              <a:t>virtualized networks as a link layer: MPLS</a:t>
            </a:r>
          </a:p>
          <a:p>
            <a:pPr>
              <a:defRPr/>
            </a:pPr>
            <a:r>
              <a:rPr lang="en-US" dirty="0" smtClean="0"/>
              <a:t>synthesis: a day in the life of a web request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0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Chapter 6: let</a:t>
            </a:r>
            <a:r>
              <a:rPr lang="en-US" altLang="ja-JP" dirty="0" smtClean="0"/>
              <a:t>'</a:t>
            </a:r>
            <a:r>
              <a:rPr lang="en-US" dirty="0" smtClean="0"/>
              <a:t>s </a:t>
            </a:r>
            <a:r>
              <a:rPr lang="en-US" dirty="0"/>
              <a:t>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71600"/>
            <a:ext cx="7855024" cy="4648200"/>
          </a:xfrm>
        </p:spPr>
        <p:txBody>
          <a:bodyPr/>
          <a:lstStyle/>
          <a:p>
            <a:pPr>
              <a:defRPr/>
            </a:pPr>
            <a:r>
              <a:rPr lang="en-US" dirty="0"/>
              <a:t>journey down protocol stack </a:t>
            </a:r>
            <a:r>
              <a:rPr lang="en-US" i="1" dirty="0">
                <a:solidFill>
                  <a:srgbClr val="C00000"/>
                </a:solidFill>
              </a:rPr>
              <a:t>complete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(except PHY)</a:t>
            </a:r>
          </a:p>
          <a:p>
            <a:pPr>
              <a:defRPr/>
            </a:pPr>
            <a:r>
              <a:rPr lang="en-US" dirty="0"/>
              <a:t>solid understanding of networking principles, practice</a:t>
            </a:r>
          </a:p>
          <a:p>
            <a:pPr>
              <a:defRPr/>
            </a:pPr>
            <a:r>
              <a:rPr lang="en-US" dirty="0"/>
              <a:t>….. could stop here …. but </a:t>
            </a:r>
            <a:r>
              <a:rPr lang="en-US" i="1" dirty="0">
                <a:solidFill>
                  <a:srgbClr val="C00000"/>
                </a:solidFill>
              </a:rPr>
              <a:t>lots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of interesting topics!</a:t>
            </a:r>
          </a:p>
          <a:p>
            <a:pPr lvl="1">
              <a:defRPr/>
            </a:pPr>
            <a:r>
              <a:rPr lang="en-US" dirty="0"/>
              <a:t>wireless</a:t>
            </a:r>
          </a:p>
          <a:p>
            <a:pPr lvl="1">
              <a:defRPr/>
            </a:pPr>
            <a:r>
              <a:rPr lang="en-US" dirty="0"/>
              <a:t>multimedia</a:t>
            </a:r>
          </a:p>
          <a:p>
            <a:pPr lvl="1">
              <a:defRPr/>
            </a:pPr>
            <a:r>
              <a:rPr lang="en-US" dirty="0"/>
              <a:t>security </a:t>
            </a:r>
          </a:p>
          <a:p>
            <a:pPr>
              <a:defRPr/>
            </a:pPr>
            <a:endParaRPr lang="en-US" sz="2400" dirty="0"/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896939"/>
            <a:ext cx="6544592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90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第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6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章后作业选做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题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12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11578</TotalTime>
  <Words>5720</Words>
  <Application>Microsoft Office PowerPoint</Application>
  <PresentationFormat>宽屏</PresentationFormat>
  <Paragraphs>1451</Paragraphs>
  <Slides>97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18" baseType="lpstr">
      <vt:lpstr>Gulim</vt:lpstr>
      <vt:lpstr>MS Mincho</vt:lpstr>
      <vt:lpstr>MS PGothic</vt:lpstr>
      <vt:lpstr>MS PGothic</vt:lpstr>
      <vt:lpstr>Stone Sans</vt:lpstr>
      <vt:lpstr>等线</vt:lpstr>
      <vt:lpstr>方正隶变_GBK</vt:lpstr>
      <vt:lpstr>宋体</vt:lpstr>
      <vt:lpstr>微软雅黑</vt:lpstr>
      <vt:lpstr>Arial</vt:lpstr>
      <vt:lpstr>Arial Black</vt:lpstr>
      <vt:lpstr>Comic Sans MS</vt:lpstr>
      <vt:lpstr>Courier New</vt:lpstr>
      <vt:lpstr>Gill Sans MT</vt:lpstr>
      <vt:lpstr>Symbol</vt:lpstr>
      <vt:lpstr>Times New Roman</vt:lpstr>
      <vt:lpstr>Wingdings</vt:lpstr>
      <vt:lpstr>INPAGE</vt:lpstr>
      <vt:lpstr>Cover</vt:lpstr>
      <vt:lpstr>Equation</vt:lpstr>
      <vt:lpstr>Equation.3</vt:lpstr>
      <vt:lpstr>Chapter 6 The Link layer &amp; LANs</vt:lpstr>
      <vt:lpstr>Chapter 6 The Link layer and LANs</vt:lpstr>
      <vt:lpstr>PowerPoint 演示文稿</vt:lpstr>
      <vt:lpstr>PowerPoint 演示文稿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PowerPoint 演示文稿</vt:lpstr>
      <vt:lpstr>Error detection</vt:lpstr>
      <vt:lpstr>Parity checking</vt:lpstr>
      <vt:lpstr>Internet checksum (review)</vt:lpstr>
      <vt:lpstr>Cyclic redundancy check</vt:lpstr>
      <vt:lpstr>CRC example</vt:lpstr>
      <vt:lpstr>Cyclic Redundancy Check</vt:lpstr>
      <vt:lpstr>A binary code sequence can be viewed as a polynomial in binary</vt:lpstr>
      <vt:lpstr>multiplication</vt:lpstr>
      <vt:lpstr>multiplication</vt:lpstr>
      <vt:lpstr>addition</vt:lpstr>
      <vt:lpstr>Cyclic Redundancy Check</vt:lpstr>
      <vt:lpstr>Cyclic Redundancy Check</vt:lpstr>
      <vt:lpstr>Cyclic Redundancy Check</vt:lpstr>
      <vt:lpstr>Proof of CRC Generation</vt:lpstr>
      <vt:lpstr>Example</vt:lpstr>
      <vt:lpstr>Properties of CRC</vt:lpstr>
      <vt:lpstr>Properties of CRC</vt:lpstr>
      <vt:lpstr>Properties of CRC</vt:lpstr>
      <vt:lpstr>Properties of CRC</vt:lpstr>
      <vt:lpstr>PowerPoint 演示文稿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"Taking turns" MAC protocols</vt:lpstr>
      <vt:lpstr>"Taking turns" MAC protocols</vt:lpstr>
      <vt:lpstr>"Taking turns" MAC protocols</vt:lpstr>
      <vt:lpstr>PowerPoint 演示文稿</vt:lpstr>
      <vt:lpstr>PowerPoint 演示文稿</vt:lpstr>
      <vt:lpstr> Summary of MAC protocols</vt:lpstr>
      <vt:lpstr>PowerPoint 演示文稿</vt:lpstr>
      <vt:lpstr>PowerPoint 演示文稿</vt:lpstr>
      <vt:lpstr>MAC addresses and ARP</vt:lpstr>
      <vt:lpstr>LAN addresses and ARP</vt:lpstr>
      <vt:lpstr>LAN addresses (more)</vt:lpstr>
      <vt:lpstr>ARP: address resolution protocol</vt:lpstr>
      <vt:lpstr>ARP protocol: same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Addressing: routing to another LAN</vt:lpstr>
      <vt:lpstr>PowerPoint 演示文稿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PowerPoint 演示文稿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Switches vs. routers</vt:lpstr>
      <vt:lpstr>VLANs: motivation</vt:lpstr>
      <vt:lpstr>VLANs</vt:lpstr>
      <vt:lpstr>Port-based VLAN</vt:lpstr>
      <vt:lpstr>VLANS spanning multiple switches</vt:lpstr>
      <vt:lpstr>PowerPoint 演示文稿</vt:lpstr>
      <vt:lpstr>PowerPoint 演示文稿</vt:lpstr>
      <vt:lpstr>PowerPoint 演示文稿</vt:lpstr>
      <vt:lpstr>PowerPoint 演示文稿</vt:lpstr>
      <vt:lpstr>Chapter 6: summary</vt:lpstr>
      <vt:lpstr>Chapter 6: let's take a breath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638</cp:revision>
  <dcterms:created xsi:type="dcterms:W3CDTF">2015-05-07T17:29:00Z</dcterms:created>
  <dcterms:modified xsi:type="dcterms:W3CDTF">2019-04-16T10:30:53Z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