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4"/>
  </p:notesMasterIdLst>
  <p:handoutMasterIdLst>
    <p:handoutMasterId r:id="rId75"/>
  </p:handoutMasterIdLst>
  <p:sldIdLst>
    <p:sldId id="2113" r:id="rId2"/>
    <p:sldId id="1894" r:id="rId3"/>
    <p:sldId id="1896" r:id="rId4"/>
    <p:sldId id="2112" r:id="rId5"/>
    <p:sldId id="2114" r:id="rId6"/>
    <p:sldId id="2119" r:id="rId7"/>
    <p:sldId id="2120" r:id="rId8"/>
    <p:sldId id="2121" r:id="rId9"/>
    <p:sldId id="2122" r:id="rId10"/>
    <p:sldId id="2123" r:id="rId11"/>
    <p:sldId id="2124" r:id="rId12"/>
    <p:sldId id="2125" r:id="rId13"/>
    <p:sldId id="2115" r:id="rId14"/>
    <p:sldId id="2126" r:id="rId15"/>
    <p:sldId id="2127" r:id="rId16"/>
    <p:sldId id="2128" r:id="rId17"/>
    <p:sldId id="2129" r:id="rId18"/>
    <p:sldId id="2130" r:id="rId19"/>
    <p:sldId id="2131" r:id="rId20"/>
    <p:sldId id="2132" r:id="rId21"/>
    <p:sldId id="2133" r:id="rId22"/>
    <p:sldId id="2134" r:id="rId23"/>
    <p:sldId id="2135" r:id="rId24"/>
    <p:sldId id="2136" r:id="rId25"/>
    <p:sldId id="2137" r:id="rId26"/>
    <p:sldId id="2138" r:id="rId27"/>
    <p:sldId id="2139" r:id="rId28"/>
    <p:sldId id="2140" r:id="rId29"/>
    <p:sldId id="2141" r:id="rId30"/>
    <p:sldId id="2142" r:id="rId31"/>
    <p:sldId id="2143" r:id="rId32"/>
    <p:sldId id="2116" r:id="rId33"/>
    <p:sldId id="2180" r:id="rId34"/>
    <p:sldId id="2144" r:id="rId35"/>
    <p:sldId id="2145" r:id="rId36"/>
    <p:sldId id="2146" r:id="rId37"/>
    <p:sldId id="2147" r:id="rId38"/>
    <p:sldId id="2148" r:id="rId39"/>
    <p:sldId id="2149" r:id="rId40"/>
    <p:sldId id="2150" r:id="rId41"/>
    <p:sldId id="2151" r:id="rId42"/>
    <p:sldId id="2152" r:id="rId43"/>
    <p:sldId id="2153" r:id="rId44"/>
    <p:sldId id="2154" r:id="rId45"/>
    <p:sldId id="2155" r:id="rId46"/>
    <p:sldId id="2156" r:id="rId47"/>
    <p:sldId id="2157" r:id="rId48"/>
    <p:sldId id="2158" r:id="rId49"/>
    <p:sldId id="2159" r:id="rId50"/>
    <p:sldId id="2160" r:id="rId51"/>
    <p:sldId id="2161" r:id="rId52"/>
    <p:sldId id="2162" r:id="rId53"/>
    <p:sldId id="2163" r:id="rId54"/>
    <p:sldId id="2164" r:id="rId55"/>
    <p:sldId id="2165" r:id="rId56"/>
    <p:sldId id="2166" r:id="rId57"/>
    <p:sldId id="2167" r:id="rId58"/>
    <p:sldId id="2168" r:id="rId59"/>
    <p:sldId id="2169" r:id="rId60"/>
    <p:sldId id="2170" r:id="rId61"/>
    <p:sldId id="2171" r:id="rId62"/>
    <p:sldId id="2181" r:id="rId63"/>
    <p:sldId id="2173" r:id="rId64"/>
    <p:sldId id="2174" r:id="rId65"/>
    <p:sldId id="2175" r:id="rId66"/>
    <p:sldId id="2176" r:id="rId67"/>
    <p:sldId id="2177" r:id="rId68"/>
    <p:sldId id="2178" r:id="rId69"/>
    <p:sldId id="2179" r:id="rId70"/>
    <p:sldId id="2117" r:id="rId71"/>
    <p:sldId id="2118" r:id="rId72"/>
    <p:sldId id="1711" r:id="rId7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EDAD6AFF-0795-4588-9F7E-3A3D48CD1264}">
          <p14:sldIdLst>
            <p14:sldId id="2113"/>
            <p14:sldId id="1894"/>
            <p14:sldId id="1896"/>
            <p14:sldId id="2112"/>
          </p14:sldIdLst>
        </p14:section>
        <p14:section name="4.1" id="{8A1B28B8-A12E-4221-A0F4-D6213374A2FF}">
          <p14:sldIdLst>
            <p14:sldId id="2114"/>
            <p14:sldId id="2119"/>
            <p14:sldId id="2120"/>
            <p14:sldId id="2121"/>
            <p14:sldId id="2122"/>
            <p14:sldId id="2123"/>
            <p14:sldId id="2124"/>
            <p14:sldId id="2125"/>
          </p14:sldIdLst>
        </p14:section>
        <p14:section name="4.2" id="{5EE811C3-7630-4E5E-815A-355B6345B305}">
          <p14:sldIdLst>
            <p14:sldId id="2115"/>
            <p14:sldId id="2126"/>
            <p14:sldId id="2127"/>
            <p14:sldId id="2128"/>
            <p14:sldId id="2129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</p14:sldIdLst>
        </p14:section>
        <p14:section name="4.3" id="{0B844C94-7041-4417-99DD-3B5C7358E985}">
          <p14:sldIdLst>
            <p14:sldId id="2116"/>
            <p14:sldId id="2180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  <p14:sldId id="2156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  <p14:sldId id="2165"/>
            <p14:sldId id="2166"/>
            <p14:sldId id="2167"/>
            <p14:sldId id="2168"/>
            <p14:sldId id="2169"/>
            <p14:sldId id="2170"/>
            <p14:sldId id="2171"/>
            <p14:sldId id="2181"/>
            <p14:sldId id="2173"/>
            <p14:sldId id="2174"/>
            <p14:sldId id="2175"/>
            <p14:sldId id="2176"/>
            <p14:sldId id="2177"/>
            <p14:sldId id="2178"/>
            <p14:sldId id="2179"/>
          </p14:sldIdLst>
        </p14:section>
        <p14:section name="4.4" id="{0F145D18-C7B6-4942-9A8F-4717B9FA0203}">
          <p14:sldIdLst>
            <p14:sldId id="2117"/>
          </p14:sldIdLst>
        </p14:section>
        <p14:section name="summary" id="{0DDBEC4D-E5B1-4326-8077-64B515A6CBE4}">
          <p14:sldIdLst>
            <p14:sldId id="2118"/>
            <p14:sldId id="17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754">
          <p15:clr>
            <a:srgbClr val="A4A3A4"/>
          </p15:clr>
        </p15:guide>
        <p15:guide id="4" orient="horz" pos="3974">
          <p15:clr>
            <a:srgbClr val="A4A3A4"/>
          </p15:clr>
        </p15:guide>
        <p15:guide id="5" orient="horz" pos="4080">
          <p15:clr>
            <a:srgbClr val="A4A3A4"/>
          </p15:clr>
        </p15:guide>
        <p15:guide id="6" orient="horz" pos="4271">
          <p15:clr>
            <a:srgbClr val="A4A3A4"/>
          </p15:clr>
        </p15:guide>
        <p15:guide id="7" orient="horz" pos="3777">
          <p15:clr>
            <a:srgbClr val="A4A3A4"/>
          </p15:clr>
        </p15:guide>
        <p15:guide id="8" pos="7302">
          <p15:clr>
            <a:srgbClr val="A4A3A4"/>
          </p15:clr>
        </p15:guide>
        <p15:guide id="9" pos="332">
          <p15:clr>
            <a:srgbClr val="A4A3A4"/>
          </p15:clr>
        </p15:guide>
        <p15:guide id="10" pos="3840">
          <p15:clr>
            <a:srgbClr val="A4A3A4"/>
          </p15:clr>
        </p15:guide>
        <p15:guide id="11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08">
          <p15:clr>
            <a:srgbClr val="A4A3A4"/>
          </p15:clr>
        </p15:guide>
        <p15:guide id="2" orient="horz" pos="520">
          <p15:clr>
            <a:srgbClr val="A4A3A4"/>
          </p15:clr>
        </p15:guide>
        <p15:guide id="3" orient="horz" pos="5440">
          <p15:clr>
            <a:srgbClr val="A4A3A4"/>
          </p15:clr>
        </p15:guide>
        <p15:guide id="4" orient="horz" pos="5768">
          <p15:clr>
            <a:srgbClr val="A4A3A4"/>
          </p15:clr>
        </p15:guide>
        <p15:guide id="5" orient="horz" pos="5576">
          <p15:clr>
            <a:srgbClr val="A4A3A4"/>
          </p15:clr>
        </p15:guide>
        <p15:guide id="6" orient="horz" pos="5694">
          <p15:clr>
            <a:srgbClr val="A4A3A4"/>
          </p15:clr>
        </p15:guide>
        <p15:guide id="7" pos="3974">
          <p15:clr>
            <a:srgbClr val="A4A3A4"/>
          </p15:clr>
        </p15:guide>
        <p15:guide id="8" pos="3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00FF"/>
    <a:srgbClr val="16C6CC"/>
    <a:srgbClr val="FFFFFF"/>
    <a:srgbClr val="FF6600"/>
    <a:srgbClr val="242D3C"/>
    <a:srgbClr val="FFD85C"/>
    <a:srgbClr val="FFBA32"/>
    <a:srgbClr val="E45327"/>
    <a:srgbClr val="7D7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87709" autoAdjust="0"/>
  </p:normalViewPr>
  <p:slideViewPr>
    <p:cSldViewPr showGuides="1">
      <p:cViewPr varScale="1">
        <p:scale>
          <a:sx n="100" d="100"/>
          <a:sy n="100" d="100"/>
        </p:scale>
        <p:origin x="234" y="144"/>
      </p:cViewPr>
      <p:guideLst>
        <p:guide orient="horz" pos="164"/>
        <p:guide orient="horz" pos="618"/>
        <p:guide orient="horz" pos="754"/>
        <p:guide orient="horz" pos="3974"/>
        <p:guide orient="horz" pos="4080"/>
        <p:guide orient="horz" pos="4271"/>
        <p:guide orient="horz" pos="3777"/>
        <p:guide pos="7302"/>
        <p:guide pos="332"/>
        <p:guide pos="3840"/>
        <p:guide pos="3744"/>
      </p:guideLst>
    </p:cSldViewPr>
  </p:slideViewPr>
  <p:outlineViewPr>
    <p:cViewPr>
      <p:scale>
        <a:sx n="33" d="100"/>
        <a:sy n="33" d="100"/>
      </p:scale>
      <p:origin x="0" y="-4176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36348"/>
    </p:cViewPr>
  </p:sorterViewPr>
  <p:notesViewPr>
    <p:cSldViewPr>
      <p:cViewPr varScale="1">
        <p:scale>
          <a:sx n="91" d="100"/>
          <a:sy n="91" d="100"/>
        </p:scale>
        <p:origin x="3750" y="96"/>
      </p:cViewPr>
      <p:guideLst>
        <p:guide orient="horz" pos="3008"/>
        <p:guide orient="horz" pos="520"/>
        <p:guide orient="horz" pos="5440"/>
        <p:guide orient="horz" pos="5768"/>
        <p:guide orient="horz" pos="5576"/>
        <p:guide orient="horz" pos="5694"/>
        <p:guide pos="3974"/>
        <p:guide pos="35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229" y="107503"/>
            <a:ext cx="4320496" cy="2398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1989137" y="351842"/>
            <a:ext cx="4319587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algn="l"/>
            <a:fld id="{CB446F43-867F-4F64-92FD-6C8496B9358B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518112" y="8748464"/>
            <a:ext cx="2971800" cy="32194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085183" y="8748464"/>
            <a:ext cx="1223541" cy="3235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15FF29FA-1BF5-411D-8347-0A24CCE555CE}" type="slidenum">
              <a:rPr lang="zh-CN" altLang="en-US" dirty="0" smtClean="0"/>
              <a:t>‹#›</a:t>
            </a:fld>
            <a:r>
              <a:rPr lang="zh-CN" altLang="en-US" dirty="0" smtClean="0"/>
              <a:t> 页 讲义</a:t>
            </a:r>
            <a:endParaRPr lang="zh-CN" altLang="en-US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3429000" y="1312195"/>
            <a:ext cx="2879725" cy="1603621"/>
            <a:chOff x="0" y="1312195"/>
            <a:chExt cx="6858000" cy="1603621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3429000" y="3980364"/>
            <a:ext cx="2879725" cy="1603621"/>
            <a:chOff x="0" y="1312195"/>
            <a:chExt cx="6858000" cy="1603621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/>
          <p:cNvGrpSpPr/>
          <p:nvPr/>
        </p:nvGrpSpPr>
        <p:grpSpPr>
          <a:xfrm>
            <a:off x="3429000" y="6629089"/>
            <a:ext cx="2879725" cy="1603621"/>
            <a:chOff x="0" y="1312195"/>
            <a:chExt cx="6858000" cy="1603621"/>
          </a:xfrm>
        </p:grpSpPr>
        <p:cxnSp>
          <p:nvCxnSpPr>
            <p:cNvPr id="26" name="直接连接符 25"/>
            <p:cNvCxnSpPr/>
            <p:nvPr/>
          </p:nvCxnSpPr>
          <p:spPr>
            <a:xfrm>
              <a:off x="0" y="131219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0" y="171310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0" y="2114005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0" y="2514910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0" y="2915816"/>
              <a:ext cx="6858000" cy="0"/>
            </a:xfrm>
            <a:prstGeom prst="line">
              <a:avLst/>
            </a:prstGeom>
            <a:ln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3328526" y="989904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rgbClr val="C0C0C0"/>
                </a:solidFill>
              </a:rPr>
              <a:t>此处记录讲义</a:t>
            </a:r>
            <a:endParaRPr lang="zh-CN" altLang="en-US" sz="1400" dirty="0">
              <a:solidFill>
                <a:srgbClr val="C0C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28526" y="3672587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sp>
        <p:nvSpPr>
          <p:cNvPr id="37" name="矩形 36"/>
          <p:cNvSpPr/>
          <p:nvPr/>
        </p:nvSpPr>
        <p:spPr>
          <a:xfrm>
            <a:off x="3328526" y="6321312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C0C0"/>
                </a:solidFill>
              </a:rPr>
              <a:t>此处记录讲义</a:t>
            </a:r>
          </a:p>
        </p:txBody>
      </p:sp>
      <p:pic>
        <p:nvPicPr>
          <p:cNvPr id="38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2929386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5581827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" descr="E:\设计素材\shado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275" y="8232710"/>
            <a:ext cx="2663701" cy="309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E:\设计素材\sha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5292080"/>
            <a:ext cx="5759450" cy="374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988840" y="114299"/>
            <a:ext cx="4319884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此处添加页眉信息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988840" y="347370"/>
            <a:ext cx="4319885" cy="2330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D51D64F8-606E-4201-A2DE-1AF0754CE781}" type="datetimeFigureOut">
              <a:rPr lang="zh-CN" altLang="en-US" smtClean="0"/>
              <a:t>2019/3/25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04813" y="971550"/>
            <a:ext cx="7670801" cy="43164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49275" y="5508104"/>
            <a:ext cx="5759450" cy="28780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49523" y="8748465"/>
            <a:ext cx="2971800" cy="2875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zh-CN" altLang="en-US" dirty="0" smtClean="0"/>
              <a:t>此处添加页脚信息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748713"/>
            <a:ext cx="2424112" cy="2873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zh-CN" altLang="en-US" dirty="0" smtClean="0"/>
              <a:t>第 </a:t>
            </a:r>
            <a:fld id="{CE884005-AAD7-43DA-8323-709AF992FEE5}" type="slidenum">
              <a:rPr lang="zh-CN" altLang="en-US" dirty="0" smtClean="0"/>
              <a:t>‹#›</a:t>
            </a:fld>
            <a:r>
              <a:rPr lang="zh-CN" altLang="en-US" dirty="0" smtClean="0"/>
              <a:t> 页</a:t>
            </a:r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0" y="723669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549275" y="114299"/>
            <a:ext cx="1368152" cy="46614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0" y="8676457"/>
            <a:ext cx="68580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1pPr>
    <a:lvl2pPr marL="6286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2pPr>
    <a:lvl3pPr marL="10858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3pPr>
    <a:lvl4pPr marL="15430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4pPr>
    <a:lvl5pPr marL="2000250" indent="-171450" algn="l" defTabSz="914400" rtl="0" eaLnBrk="1" fontAlgn="ctr" latinLnBrk="0" hangingPunct="1">
      <a:buSzPct val="70000"/>
      <a:buFont typeface="Wingdings" panose="05000000000000000000" pitchFamily="2" charset="2"/>
      <a:buChar char="l"/>
      <a:defRPr sz="1200" kern="1200">
        <a:solidFill>
          <a:schemeClr val="tx1">
            <a:lumMod val="75000"/>
            <a:lumOff val="25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1313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femtosecond: </a:t>
            </a:r>
            <a:r>
              <a:rPr lang="zh-CN" altLang="en-US" dirty="0" smtClean="0"/>
              <a:t>飞秒 </a:t>
            </a:r>
            <a:r>
              <a:rPr lang="en-US" altLang="zh-CN" dirty="0" smtClean="0"/>
              <a:t>—— one quadrillionth, or one millionth of one billionth, of a second</a:t>
            </a:r>
          </a:p>
          <a:p>
            <a:r>
              <a:rPr lang="en-US" altLang="zh-CN" dirty="0" smtClean="0"/>
              <a:t>picosecond:  </a:t>
            </a:r>
            <a:r>
              <a:rPr lang="zh-CN" altLang="en-US" dirty="0" smtClean="0"/>
              <a:t>皮秒 </a:t>
            </a:r>
            <a:r>
              <a:rPr lang="en-US" altLang="zh-CN" dirty="0" smtClean="0"/>
              <a:t>—— one trillionth, or one millionth of one millionth of a second</a:t>
            </a:r>
          </a:p>
          <a:p>
            <a:r>
              <a:rPr lang="en-US" altLang="zh-CN" dirty="0" smtClean="0"/>
              <a:t>nanosecond</a:t>
            </a:r>
            <a:r>
              <a:rPr lang="zh-CN" altLang="en-US" dirty="0" smtClean="0"/>
              <a:t>：纳秒 </a:t>
            </a:r>
            <a:r>
              <a:rPr lang="en-US" altLang="zh-CN" dirty="0" smtClean="0"/>
              <a:t>—— one billionth of a second</a:t>
            </a:r>
          </a:p>
          <a:p>
            <a:r>
              <a:rPr lang="en-US" altLang="zh-CN" dirty="0" smtClean="0"/>
              <a:t>microsecond: </a:t>
            </a:r>
            <a:r>
              <a:rPr lang="zh-CN" altLang="en-US" dirty="0" smtClean="0"/>
              <a:t>微秒 </a:t>
            </a:r>
            <a:r>
              <a:rPr lang="en-US" altLang="zh-CN" dirty="0" smtClean="0"/>
              <a:t>—— one millionth</a:t>
            </a:r>
            <a:r>
              <a:rPr lang="en-US" altLang="zh-CN" baseline="0" dirty="0" smtClean="0"/>
              <a:t> of a second</a:t>
            </a:r>
          </a:p>
          <a:p>
            <a:r>
              <a:rPr lang="en-US" altLang="zh-CN" baseline="0" dirty="0" smtClean="0"/>
              <a:t>millisecond:  </a:t>
            </a:r>
            <a:r>
              <a:rPr lang="zh-CN" altLang="en-US" baseline="0" dirty="0" smtClean="0"/>
              <a:t>毫秒 </a:t>
            </a:r>
            <a:r>
              <a:rPr lang="en-US" altLang="zh-CN" baseline="0" dirty="0" smtClean="0"/>
              <a:t>—— one thousandth of a second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17567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line termination: </a:t>
            </a:r>
            <a:r>
              <a:rPr lang="zh-CN" altLang="en-US" dirty="0" smtClean="0"/>
              <a:t>线路端接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5412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三态内容可寻址存储器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Tenary</a:t>
            </a:r>
            <a:r>
              <a:rPr lang="en-US" altLang="zh-CN" dirty="0" smtClean="0"/>
              <a:t> Content Address Memory)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19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8612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bus contention</a:t>
            </a:r>
            <a:r>
              <a:rPr lang="en-US" altLang="zh-CN" baseline="0" dirty="0" smtClean="0"/>
              <a:t> (</a:t>
            </a:r>
            <a:r>
              <a:rPr lang="zh-CN" altLang="en-US" baseline="0" dirty="0" smtClean="0"/>
              <a:t>总线竞争</a:t>
            </a:r>
            <a:r>
              <a:rPr lang="en-US" altLang="zh-CN" baseline="0" dirty="0" smtClean="0"/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1109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banyan network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榕树网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23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9414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5639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7538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21E24F4-6A6A-481C-B1CA-2652465EE42B}" type="slidenum">
              <a:rPr lang="en-US" altLang="zh-CN" sz="1300">
                <a:latin typeface="Times New Roman" panose="02020603050405020304" pitchFamily="18" charset="0"/>
              </a:rPr>
              <a:pPr/>
              <a:t>28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5327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09B56B8-0FBD-4067-82D5-088CEF0F23D2}" type="slidenum">
              <a:rPr lang="en-US" altLang="zh-CN" sz="1300">
                <a:latin typeface="Times New Roman" panose="02020603050405020304" pitchFamily="18" charset="0"/>
              </a:rPr>
              <a:pPr/>
              <a:t>29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5624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20A03E7-E8BA-412C-9EB5-7BF45A6AE5FA}" type="slidenum">
              <a:rPr lang="en-US" altLang="zh-CN" sz="1300">
                <a:latin typeface="Times New Roman" panose="02020603050405020304" pitchFamily="18" charset="0"/>
              </a:rPr>
              <a:pPr/>
              <a:t>30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21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8940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BD057DA-1C54-4FF3-A4FB-33CD74DC1726}" type="slidenum">
              <a:rPr lang="en-US" altLang="zh-CN" sz="1300">
                <a:latin typeface="Times New Roman" panose="02020603050405020304" pitchFamily="18" charset="0"/>
              </a:rPr>
              <a:pPr/>
              <a:t>31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加权公平队列</a:t>
            </a:r>
            <a:endParaRPr lang="zh-CN" altLang="zh-CN" dirty="0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2472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32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151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35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716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36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33666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763C7C9-CD1C-42CE-805F-45C8BED8BFC3}" type="slidenum">
              <a:rPr lang="en-US" altLang="zh-CN" sz="1300">
                <a:latin typeface="Times New Roman" panose="02020603050405020304" pitchFamily="18" charset="0"/>
              </a:rPr>
              <a:pPr/>
              <a:t>46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73762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6F62A9E-18D7-4681-9DA9-DF635269F4AD}" type="slidenum">
              <a:rPr lang="en-US" altLang="zh-CN" sz="1300">
                <a:latin typeface="Times New Roman" panose="02020603050405020304" pitchFamily="18" charset="0"/>
              </a:rPr>
              <a:pPr/>
              <a:t>47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90803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5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52B54E-77E5-4CA5-BA63-A9ACB1BBEB88}" type="slidenum">
              <a:rPr lang="en-US" altLang="zh-CN" sz="12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zh-CN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91316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64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40671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70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06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71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594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dirty="0" smtClean="0"/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644AC77-3AF4-497C-8596-BE06FB85339B}" type="slidenum">
              <a:rPr lang="en-US" altLang="zh-CN" sz="1300">
                <a:latin typeface="Times New Roman" panose="02020603050405020304" pitchFamily="18" charset="0"/>
              </a:rPr>
              <a:pPr/>
              <a:t>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10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4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marR="0" lvl="0" indent="-1714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70000"/>
              <a:buFont typeface="Wingdings" panose="05000000000000000000" pitchFamily="2" charset="2"/>
              <a:buChar char="l"/>
              <a:tabLst/>
              <a:defRPr/>
            </a:pPr>
            <a:r>
              <a:rPr lang="en-US" altLang="zh-CN" dirty="0" smtClean="0"/>
              <a:t>SDN: software defined network</a:t>
            </a:r>
            <a:endParaRPr lang="zh-CN" altLang="zh-CN" dirty="0" smtClean="0"/>
          </a:p>
          <a:p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5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4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7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945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11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7990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未定比特速率（</a:t>
            </a:r>
            <a:r>
              <a:rPr lang="en-US" altLang="zh-CN" dirty="0" smtClean="0"/>
              <a:t>UBR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Unspecified Bit Rate</a:t>
            </a:r>
            <a:r>
              <a:rPr lang="zh-CN" altLang="en-US" dirty="0" smtClean="0"/>
              <a:t>）：对传输速率没有指定，但可靠性要求很高，即所谓</a:t>
            </a:r>
            <a:r>
              <a:rPr lang="en-US" altLang="zh-CN" dirty="0" smtClean="0"/>
              <a:t>"</a:t>
            </a:r>
            <a:r>
              <a:rPr lang="zh-CN" altLang="en-US" dirty="0" smtClean="0"/>
              <a:t>尽力传输</a:t>
            </a:r>
            <a:r>
              <a:rPr lang="en-US" altLang="zh-CN" dirty="0" smtClean="0"/>
              <a:t>"</a:t>
            </a:r>
            <a:r>
              <a:rPr lang="zh-CN" altLang="en-US" dirty="0" smtClean="0"/>
              <a:t>（</a:t>
            </a:r>
            <a:r>
              <a:rPr lang="en-US" altLang="zh-CN" dirty="0" smtClean="0"/>
              <a:t>Best Effort</a:t>
            </a:r>
            <a:r>
              <a:rPr lang="zh-CN" altLang="en-US" dirty="0" smtClean="0"/>
              <a:t>），用于局域网仿真（</a:t>
            </a:r>
            <a:r>
              <a:rPr lang="en-US" altLang="zh-CN" dirty="0" smtClean="0"/>
              <a:t>LAN Emulation</a:t>
            </a:r>
            <a:r>
              <a:rPr lang="zh-CN" altLang="en-US" dirty="0" smtClean="0"/>
              <a:t>）。</a:t>
            </a:r>
          </a:p>
          <a:p>
            <a:r>
              <a:rPr lang="zh-CN" altLang="en-US" dirty="0" smtClean="0"/>
              <a:t>不变比特速率（</a:t>
            </a:r>
            <a:r>
              <a:rPr lang="en-US" altLang="zh-CN" dirty="0" smtClean="0"/>
              <a:t>CBR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Constant Bit Rate</a:t>
            </a:r>
            <a:r>
              <a:rPr lang="zh-CN" altLang="en-US" dirty="0" smtClean="0"/>
              <a:t>）：有固定的带宽（速率）要求，适用实时的话音和视频信号传输。</a:t>
            </a:r>
          </a:p>
          <a:p>
            <a:r>
              <a:rPr lang="zh-CN" altLang="en-US" dirty="0" smtClean="0"/>
              <a:t>可用比特速率（</a:t>
            </a:r>
            <a:r>
              <a:rPr lang="en-US" altLang="zh-CN" dirty="0" smtClean="0"/>
              <a:t>ABR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Available Bit Rate</a:t>
            </a:r>
            <a:r>
              <a:rPr lang="zh-CN" altLang="en-US" dirty="0" smtClean="0"/>
              <a:t>）：只需指定峰值（</a:t>
            </a:r>
            <a:r>
              <a:rPr lang="en-US" altLang="zh-CN" dirty="0" smtClean="0"/>
              <a:t>Peak</a:t>
            </a:r>
            <a:r>
              <a:rPr lang="zh-CN" altLang="en-US" dirty="0" smtClean="0"/>
              <a:t>）和谷值（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）信元速率，应用不多。</a:t>
            </a:r>
          </a:p>
          <a:p>
            <a:r>
              <a:rPr lang="zh-CN" altLang="en-US" dirty="0" smtClean="0"/>
              <a:t>可变比特速率（</a:t>
            </a:r>
            <a:r>
              <a:rPr lang="en-US" altLang="zh-CN" dirty="0" smtClean="0"/>
              <a:t>VBR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Variable Bit Rate</a:t>
            </a:r>
            <a:r>
              <a:rPr lang="zh-CN" altLang="en-US" dirty="0" smtClean="0"/>
              <a:t>）：允许随时可变的带宽，但必须指定峰值带宽、最大突发数据长度和必须维持的最低速率。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zh-CN" altLang="en-US" smtClean="0"/>
              <a:t>第 </a:t>
            </a:r>
            <a:fld id="{CE884005-AAD7-43DA-8323-709AF992FEE5}" type="slidenum">
              <a:rPr lang="zh-CN" altLang="en-US" smtClean="0"/>
              <a:t>12</a:t>
            </a:fld>
            <a:r>
              <a:rPr lang="zh-CN" altLang="en-US" smtClean="0"/>
              <a:t> 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546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 smtClean="0"/>
              <a:t>SDN: software defined network</a:t>
            </a:r>
            <a:endParaRPr lang="zh-CN" altLang="zh-CN" dirty="0" smtClean="0"/>
          </a:p>
        </p:txBody>
      </p:sp>
      <p:sp>
        <p:nvSpPr>
          <p:cNvPr id="34819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39980E-67CA-4F7D-92F3-CF696D997CCF}" type="slidenum">
              <a:rPr lang="en-US" altLang="zh-CN" sz="1300">
                <a:latin typeface="Times New Roman" panose="02020603050405020304" pitchFamily="18" charset="0"/>
              </a:rPr>
              <a:pPr/>
              <a:t>13</a:t>
            </a:fld>
            <a:endParaRPr lang="en-US" altLang="zh-CN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061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636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-TEX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sz="2800" b="0">
                <a:solidFill>
                  <a:srgbClr val="000099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defRPr sz="2400">
                <a:solidFill>
                  <a:srgbClr val="000099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sz="2000">
                <a:solidFill>
                  <a:srgbClr val="000099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sz="1800">
                <a:solidFill>
                  <a:srgbClr val="000099"/>
                </a:solidFill>
              </a:defRPr>
            </a:lvl5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063037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364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-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5270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1250" y="1125538"/>
            <a:ext cx="54737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51459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527051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527051" y="1844825"/>
            <a:ext cx="5469467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1250" y="1125538"/>
            <a:ext cx="54737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400" b="0">
                <a:solidFill>
                  <a:srgbClr val="00009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7" y="1844825"/>
            <a:ext cx="5471584" cy="4463901"/>
          </a:xfrm>
        </p:spPr>
        <p:txBody>
          <a:bodyPr>
            <a:normAutofit/>
          </a:bodyPr>
          <a:lstStyle>
            <a:lvl1pPr>
              <a:defRPr sz="2000">
                <a:solidFill>
                  <a:srgbClr val="000099"/>
                </a:solidFill>
              </a:defRPr>
            </a:lvl1pPr>
            <a:lvl2pPr>
              <a:defRPr sz="1800">
                <a:solidFill>
                  <a:srgbClr val="000099"/>
                </a:solidFill>
              </a:defRPr>
            </a:lvl2pPr>
            <a:lvl3pPr>
              <a:defRPr sz="1600">
                <a:solidFill>
                  <a:srgbClr val="000099"/>
                </a:solidFill>
              </a:defRPr>
            </a:lvl3pPr>
            <a:lvl4pPr>
              <a:defRPr sz="1400">
                <a:solidFill>
                  <a:srgbClr val="000099"/>
                </a:solidFill>
              </a:defRPr>
            </a:lvl4pPr>
            <a:lvl5pPr>
              <a:defRPr sz="1400">
                <a:solidFill>
                  <a:srgbClr val="000099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8405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27051" y="273051"/>
            <a:ext cx="11137900" cy="7080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/>
            </a:lvl1pPr>
          </a:lstStyle>
          <a:p>
            <a:pPr marL="0" lvl="0"/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27382" y="1125538"/>
            <a:ext cx="6898217" cy="5183187"/>
          </a:xfrm>
          <a:ln>
            <a:solidFill>
              <a:schemeClr val="tx2"/>
            </a:solidFill>
          </a:ln>
        </p:spPr>
        <p:txBody>
          <a:bodyPr>
            <a:normAutofit/>
          </a:bodyPr>
          <a:lstStyle>
            <a:lvl1pPr>
              <a:defRPr sz="2800">
                <a:solidFill>
                  <a:srgbClr val="000099"/>
                </a:solidFill>
              </a:defRPr>
            </a:lvl1pPr>
            <a:lvl2pPr>
              <a:defRPr sz="2400">
                <a:solidFill>
                  <a:srgbClr val="000099"/>
                </a:solidFill>
              </a:defRPr>
            </a:lvl2pPr>
            <a:lvl3pPr>
              <a:defRPr sz="2000">
                <a:solidFill>
                  <a:srgbClr val="000099"/>
                </a:solidFill>
              </a:defRPr>
            </a:lvl3pPr>
            <a:lvl4pPr>
              <a:defRPr sz="1800">
                <a:solidFill>
                  <a:srgbClr val="000099"/>
                </a:solidFill>
              </a:defRPr>
            </a:lvl4pPr>
            <a:lvl5pPr>
              <a:defRPr sz="1800">
                <a:solidFill>
                  <a:srgbClr val="000099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  <a:p>
            <a:pPr lvl="3"/>
            <a:r>
              <a:rPr lang="en-US" altLang="zh-CN" dirty="0" smtClean="0"/>
              <a:t>Add text here</a:t>
            </a:r>
          </a:p>
          <a:p>
            <a:pPr lvl="4"/>
            <a:r>
              <a:rPr lang="en-US" altLang="zh-CN" dirty="0" smtClean="0"/>
              <a:t>Add text here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7536161" y="1125538"/>
            <a:ext cx="4093633" cy="5183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99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dirty="0" smtClean="0"/>
              <a:t>Add title here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8885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27050" y="1125538"/>
            <a:ext cx="11137900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latin typeface="Comic Sans MS" panose="030F0702030302020204" pitchFamily="66" charset="0"/>
              </a:rPr>
              <a:t>Add title here</a:t>
            </a:r>
            <a:endParaRPr lang="zh-CN" alt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9676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-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" y="1125538"/>
            <a:ext cx="12191999" cy="5111774"/>
          </a:xfrm>
          <a:ln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 smtClean="0"/>
              <a:t>Add picture</a:t>
            </a:r>
            <a:endParaRPr lang="zh-CN" altLang="en-US" dirty="0"/>
          </a:p>
        </p:txBody>
      </p:sp>
      <p:sp>
        <p:nvSpPr>
          <p:cNvPr id="14" name="标题 1"/>
          <p:cNvSpPr txBox="1"/>
          <p:nvPr userDrawn="1"/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Add title here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9406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785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直接连接符 22"/>
          <p:cNvCxnSpPr/>
          <p:nvPr userDrawn="1"/>
        </p:nvCxnSpPr>
        <p:spPr>
          <a:xfrm>
            <a:off x="-168696" y="6760418"/>
            <a:ext cx="10585176" cy="0"/>
          </a:xfrm>
          <a:prstGeom prst="line">
            <a:avLst/>
          </a:prstGeom>
          <a:ln w="1905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0416480" y="6760418"/>
            <a:ext cx="1248471" cy="0"/>
          </a:xfrm>
          <a:prstGeom prst="line">
            <a:avLst/>
          </a:prstGeom>
          <a:ln w="190500" cap="rnd">
            <a:solidFill>
              <a:schemeClr val="accent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27052" y="260351"/>
            <a:ext cx="11137899" cy="72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Add title here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27052" y="1196752"/>
            <a:ext cx="11137899" cy="5111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Add text here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Add text here</a:t>
            </a:r>
          </a:p>
          <a:p>
            <a:pPr lvl="2"/>
            <a:r>
              <a:rPr lang="en-US" altLang="zh-CN" dirty="0" smtClean="0"/>
              <a:t>Add text here</a:t>
            </a:r>
          </a:p>
        </p:txBody>
      </p:sp>
      <p:cxnSp>
        <p:nvCxnSpPr>
          <p:cNvPr id="26" name="直接连接符 25"/>
          <p:cNvCxnSpPr/>
          <p:nvPr userDrawn="1"/>
        </p:nvCxnSpPr>
        <p:spPr>
          <a:xfrm>
            <a:off x="11952263" y="6760418"/>
            <a:ext cx="480441" cy="0"/>
          </a:xfrm>
          <a:prstGeom prst="line">
            <a:avLst/>
          </a:prstGeom>
          <a:ln w="190500" cap="rnd">
            <a:solidFill>
              <a:schemeClr val="accent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1"/>
          <p:cNvSpPr/>
          <p:nvPr userDrawn="1"/>
        </p:nvSpPr>
        <p:spPr>
          <a:xfrm>
            <a:off x="0" y="6605644"/>
            <a:ext cx="2094920" cy="285669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zh-CN" sz="1400" dirty="0" smtClean="0">
                <a:solidFill>
                  <a:schemeClr val="accent4"/>
                </a:solidFill>
              </a:rPr>
              <a:t>SPRING 2019</a:t>
            </a:r>
            <a:endParaRPr lang="en-US" altLang="zh-CN" sz="1400" dirty="0">
              <a:solidFill>
                <a:schemeClr val="accent4"/>
              </a:solidFill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9827585" y="6689935"/>
            <a:ext cx="2364415" cy="168065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lang="en-US" altLang="zh-CN" sz="11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F4BA8F-7B64-4198-9505-0CB5D4D3B366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3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8" r:id="rId2"/>
    <p:sldLayoutId id="2147483699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 baseline="0">
          <a:solidFill>
            <a:schemeClr val="accent1"/>
          </a:solidFill>
          <a:latin typeface="Comic Sans MS" panose="030F0702030302020204" pitchFamily="66" charset="0"/>
          <a:ea typeface="微软雅黑" panose="020B0503020204020204" pitchFamily="34" charset="-122"/>
          <a:cs typeface="+mj-cs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Pct val="70000"/>
        <a:buFont typeface="Wingdings" panose="05000000000000000000" pitchFamily="2" charset="2"/>
        <a:buChar char="v"/>
        <a:defRPr sz="2800" b="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24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20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3pPr>
      <a:lvl4pPr marL="16002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4pPr>
      <a:lvl5pPr marL="20574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Comic Sans MS" panose="030F0702030302020204" pitchFamily="66" charset="0"/>
        <a:buChar char="»"/>
        <a:defRPr sz="1800" kern="1200" baseline="0">
          <a:solidFill>
            <a:srgbClr val="000099"/>
          </a:solidFill>
          <a:latin typeface="Comic Sans MS" panose="030F0702030302020204" pitchFamily="66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7052" y="404020"/>
            <a:ext cx="11137899" cy="72072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a problem from </a:t>
            </a:r>
            <a:r>
              <a:rPr lang="en-US" altLang="zh-CN" dirty="0" err="1" smtClean="0"/>
              <a:t>whu</a:t>
            </a:r>
            <a:r>
              <a:rPr lang="en-US" altLang="zh-CN" dirty="0" smtClean="0"/>
              <a:t> postgraduate entrance examination2019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2" y="1484784"/>
            <a:ext cx="11137899" cy="295232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现有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拥塞窗口</a:t>
            </a:r>
            <a:r>
              <a:rPr lang="en-US" altLang="zh-CN" dirty="0" err="1" smtClean="0">
                <a:solidFill>
                  <a:srgbClr val="000099"/>
                </a:solidFill>
                <a:latin typeface="+mn-ea"/>
                <a:ea typeface="+mn-ea"/>
              </a:rPr>
              <a:t>cwnd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和传输轮次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n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的关系如表所示。解答以下问题：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1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在慢开始阶段的时间间隔（以轮次表示）（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2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TCP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在拥塞避免阶段的时间间隔（以轮次表示）（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3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）指出在第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11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轮次，门限</a:t>
            </a:r>
            <a:r>
              <a:rPr lang="en-US" altLang="zh-CN" dirty="0" err="1" smtClean="0">
                <a:solidFill>
                  <a:srgbClr val="000099"/>
                </a:solidFill>
                <a:latin typeface="+mn-ea"/>
                <a:ea typeface="+mn-ea"/>
              </a:rPr>
              <a:t>ssthresh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的值是多少？假设在第一轮次发送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的第一个报文段，指出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A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的第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55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个报文段在第几个轮次发送（</a:t>
            </a:r>
            <a:r>
              <a:rPr lang="en-US" altLang="zh-CN" dirty="0" smtClean="0">
                <a:solidFill>
                  <a:srgbClr val="000099"/>
                </a:solidFill>
                <a:latin typeface="+mn-ea"/>
                <a:ea typeface="+mn-ea"/>
              </a:rPr>
              <a:t>4</a:t>
            </a:r>
            <a:r>
              <a:rPr lang="zh-CN" altLang="en-US" dirty="0" smtClean="0">
                <a:solidFill>
                  <a:srgbClr val="000099"/>
                </a:solidFill>
                <a:latin typeface="+mn-ea"/>
                <a:ea typeface="+mn-ea"/>
              </a:rPr>
              <a:t>分）</a:t>
            </a:r>
            <a:endParaRPr lang="en-US" altLang="zh-CN" dirty="0" smtClean="0">
              <a:solidFill>
                <a:srgbClr val="000099"/>
              </a:solidFill>
              <a:latin typeface="+mn-ea"/>
              <a:ea typeface="+mn-ea"/>
            </a:endParaRPr>
          </a:p>
          <a:p>
            <a:endParaRPr lang="zh-CN" altLang="en-US" dirty="0">
              <a:solidFill>
                <a:srgbClr val="000099"/>
              </a:solidFill>
              <a:latin typeface="+mn-ea"/>
              <a:ea typeface="+mn-ea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25629"/>
              </p:ext>
            </p:extLst>
          </p:nvPr>
        </p:nvGraphicFramePr>
        <p:xfrm>
          <a:off x="503707" y="4221088"/>
          <a:ext cx="1116124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62006754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472563727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3551320908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466495561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472084805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70945929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880154874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784325991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3072748222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2069813563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2747001209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4154853183"/>
                    </a:ext>
                  </a:extLst>
                </a:gridCol>
                <a:gridCol w="739174">
                  <a:extLst>
                    <a:ext uri="{9D8B030D-6E8A-4147-A177-3AD203B41FA5}">
                      <a16:colId xmlns:a16="http://schemas.microsoft.com/office/drawing/2014/main" val="19590699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3708593863"/>
                    </a:ext>
                  </a:extLst>
                </a:gridCol>
                <a:gridCol w="739175">
                  <a:extLst>
                    <a:ext uri="{9D8B030D-6E8A-4147-A177-3AD203B41FA5}">
                      <a16:colId xmlns:a16="http://schemas.microsoft.com/office/drawing/2014/main" val="12000076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35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solidFill>
                            <a:srgbClr val="0000FF"/>
                          </a:solidFill>
                        </a:rPr>
                        <a:t>cwnd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4846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39416" y="5301208"/>
            <a:ext cx="64087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000099"/>
                </a:solidFill>
              </a:rPr>
              <a:t>(1) TCP</a:t>
            </a:r>
            <a:r>
              <a:rPr lang="zh-CN" altLang="en-US" sz="2000" dirty="0" smtClean="0">
                <a:solidFill>
                  <a:srgbClr val="000099"/>
                </a:solidFill>
              </a:rPr>
              <a:t>在慢开始阶段的时间间隔</a:t>
            </a:r>
            <a:r>
              <a:rPr lang="en-US" altLang="zh-CN" sz="2000" dirty="0" smtClean="0">
                <a:solidFill>
                  <a:srgbClr val="000099"/>
                </a:solidFill>
              </a:rPr>
              <a:t>: [1, 4]</a:t>
            </a:r>
            <a:r>
              <a:rPr lang="zh-CN" altLang="en-US" sz="2000" dirty="0" smtClean="0">
                <a:solidFill>
                  <a:srgbClr val="000099"/>
                </a:solidFill>
              </a:rPr>
              <a:t>、</a:t>
            </a:r>
            <a:r>
              <a:rPr lang="en-US" altLang="zh-CN" sz="2000" dirty="0" smtClean="0">
                <a:solidFill>
                  <a:srgbClr val="000099"/>
                </a:solidFill>
              </a:rPr>
              <a:t>[9, 12];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</a:rPr>
              <a:t>(2) TCP</a:t>
            </a:r>
            <a:r>
              <a:rPr lang="zh-CN" altLang="en-US" sz="2000" dirty="0" smtClean="0">
                <a:solidFill>
                  <a:srgbClr val="000099"/>
                </a:solidFill>
              </a:rPr>
              <a:t>在拥塞避免阶段的时间间隔</a:t>
            </a:r>
            <a:r>
              <a:rPr lang="en-US" altLang="zh-CN" sz="2000" dirty="0" smtClean="0">
                <a:solidFill>
                  <a:srgbClr val="000099"/>
                </a:solidFill>
              </a:rPr>
              <a:t>: [5, 8]</a:t>
            </a:r>
            <a:r>
              <a:rPr lang="zh-CN" altLang="en-US" sz="2000" dirty="0" smtClean="0">
                <a:solidFill>
                  <a:srgbClr val="000099"/>
                </a:solidFill>
              </a:rPr>
              <a:t>、</a:t>
            </a:r>
            <a:r>
              <a:rPr lang="en-US" altLang="zh-CN" sz="2000" dirty="0" smtClean="0">
                <a:solidFill>
                  <a:srgbClr val="000099"/>
                </a:solidFill>
              </a:rPr>
              <a:t>[13, 14];</a:t>
            </a:r>
          </a:p>
          <a:p>
            <a:r>
              <a:rPr lang="en-US" altLang="zh-CN" sz="2000" dirty="0" smtClean="0">
                <a:solidFill>
                  <a:srgbClr val="000099"/>
                </a:solidFill>
              </a:rPr>
              <a:t>(3) </a:t>
            </a:r>
            <a:r>
              <a:rPr lang="zh-CN" altLang="en-US" sz="2000" dirty="0" smtClean="0">
                <a:solidFill>
                  <a:srgbClr val="000099"/>
                </a:solidFill>
              </a:rPr>
              <a:t>阈值为</a:t>
            </a:r>
            <a:r>
              <a:rPr lang="en-US" altLang="zh-CN" sz="2000" dirty="0" smtClean="0">
                <a:solidFill>
                  <a:srgbClr val="000099"/>
                </a:solidFill>
              </a:rPr>
              <a:t>6</a:t>
            </a:r>
            <a:r>
              <a:rPr lang="zh-CN" altLang="en-US" sz="2000" dirty="0" smtClean="0">
                <a:solidFill>
                  <a:srgbClr val="000099"/>
                </a:solidFill>
              </a:rPr>
              <a:t>，第</a:t>
            </a:r>
            <a:r>
              <a:rPr lang="en-US" altLang="zh-CN" sz="2000" dirty="0" smtClean="0">
                <a:solidFill>
                  <a:srgbClr val="000099"/>
                </a:solidFill>
              </a:rPr>
              <a:t>8</a:t>
            </a:r>
            <a:r>
              <a:rPr lang="zh-CN" altLang="en-US" sz="2000" dirty="0" smtClean="0">
                <a:solidFill>
                  <a:srgbClr val="000099"/>
                </a:solidFill>
              </a:rPr>
              <a:t>轮次发送。</a:t>
            </a:r>
            <a:endParaRPr lang="zh-CN" altLang="en-US" sz="2000" dirty="0">
              <a:solidFill>
                <a:srgbClr val="000099"/>
              </a:solidFill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10344472" y="6624784"/>
            <a:ext cx="2304256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Review Problem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6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2978150" y="2020888"/>
            <a:ext cx="6027738" cy="1439862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8421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8455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6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57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8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59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0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85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6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1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2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83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4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3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64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65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81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2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6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467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79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80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68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69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0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1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2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73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4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5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6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77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78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48422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8423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4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25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6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27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28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8453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4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29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30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8451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2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1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32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48433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8449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50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4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435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8447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48448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48436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37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38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39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0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441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2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3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4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/>
                <a:endParaRPr lang="zh-CN" altLang="zh-CN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48445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48446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</p:grpSp>
      <p:sp>
        <p:nvSpPr>
          <p:cNvPr id="48130" name="Freeform 2"/>
          <p:cNvSpPr>
            <a:spLocks/>
          </p:cNvSpPr>
          <p:nvPr/>
        </p:nvSpPr>
        <p:spPr bwMode="auto">
          <a:xfrm>
            <a:off x="4116389" y="574992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86314" y="5900738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75188" y="6088063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87889" y="6192839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705476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65876" y="5934076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49913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77063" y="6116639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119814" y="5900739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8261" name="Group 48260"/>
          <p:cNvGrpSpPr>
            <a:grpSpLocks/>
          </p:cNvGrpSpPr>
          <p:nvPr/>
        </p:nvGrpSpPr>
        <p:grpSpPr bwMode="auto">
          <a:xfrm>
            <a:off x="3049588" y="3003550"/>
            <a:ext cx="6978650" cy="1102530"/>
            <a:chOff x="1526216" y="3003498"/>
            <a:chExt cx="6978041" cy="1102529"/>
          </a:xfrm>
        </p:grpSpPr>
        <p:sp>
          <p:nvSpPr>
            <p:cNvPr id="48415" name="TextBox 399"/>
            <p:cNvSpPr txBox="1">
              <a:spLocks noChangeArrowheads="1"/>
            </p:cNvSpPr>
            <p:nvPr/>
          </p:nvSpPr>
          <p:spPr bwMode="auto">
            <a:xfrm>
              <a:off x="7700832" y="3628973"/>
              <a:ext cx="62223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99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99"/>
                  </a:solidFill>
                </a:rPr>
                <a:t>plane</a:t>
              </a:r>
            </a:p>
          </p:txBody>
        </p:sp>
        <p:sp>
          <p:nvSpPr>
            <p:cNvPr id="48416" name="TextBox 400"/>
            <p:cNvSpPr txBox="1">
              <a:spLocks noChangeArrowheads="1"/>
            </p:cNvSpPr>
            <p:nvPr/>
          </p:nvSpPr>
          <p:spPr bwMode="auto">
            <a:xfrm>
              <a:off x="7722580" y="3003498"/>
              <a:ext cx="721609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960814" y="2735264"/>
            <a:ext cx="4295775" cy="320675"/>
            <a:chOff x="2433511" y="2792111"/>
            <a:chExt cx="4296530" cy="320561"/>
          </a:xfrm>
        </p:grpSpPr>
        <p:grpSp>
          <p:nvGrpSpPr>
            <p:cNvPr id="48390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1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2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3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94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260" name="Group 48259"/>
          <p:cNvGrpSpPr>
            <a:grpSpLocks/>
          </p:cNvGrpSpPr>
          <p:nvPr/>
        </p:nvGrpSpPr>
        <p:grpSpPr bwMode="auto">
          <a:xfrm>
            <a:off x="3379788" y="3709989"/>
            <a:ext cx="5211762" cy="2740025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8277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8371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75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1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12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13" name="Straight Connector 512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4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8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2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55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45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46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47" name="Straight Connector 546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8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79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0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33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75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76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77" name="Straight Connector 576"/>
                <p:cNvCxnSpPr>
                  <a:cxnSpLocks noChangeShapeType="1"/>
                  <a:endCxn id="5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8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0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08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311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02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03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604" name="Straight Connector 603"/>
                <p:cNvCxnSpPr>
                  <a:cxnSpLocks noChangeShapeType="1"/>
                  <a:endCxn id="599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5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8281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6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289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631" name="Straight Connector 630"/>
                <p:cNvCxnSpPr>
                  <a:cxnSpLocks noChangeShapeType="1"/>
                  <a:endCxn id="62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2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3905251" y="2476501"/>
            <a:ext cx="4416425" cy="2314575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143" name="Text Box 167"/>
          <p:cNvSpPr txBox="1">
            <a:spLocks noChangeArrowheads="1"/>
          </p:cNvSpPr>
          <p:nvPr/>
        </p:nvSpPr>
        <p:spPr bwMode="auto">
          <a:xfrm>
            <a:off x="2066926" y="236538"/>
            <a:ext cx="750718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>
                <a:solidFill>
                  <a:srgbClr val="000099"/>
                </a:solidFill>
                <a:latin typeface="Comic Sans MS" panose="030F0702030302020204" pitchFamily="66" charset="0"/>
              </a:rPr>
              <a:t>Logically centralized control plane</a:t>
            </a:r>
          </a:p>
        </p:txBody>
      </p:sp>
      <p:pic>
        <p:nvPicPr>
          <p:cNvPr id="48144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36712"/>
            <a:ext cx="7469083" cy="15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TextBox 335"/>
          <p:cNvSpPr txBox="1">
            <a:spLocks noChangeArrowheads="1"/>
          </p:cNvSpPr>
          <p:nvPr/>
        </p:nvSpPr>
        <p:spPr bwMode="auto">
          <a:xfrm>
            <a:off x="2154238" y="1063626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A distinct (typically remote) controller interacts with local control agents (CAs)</a:t>
            </a:r>
          </a:p>
        </p:txBody>
      </p: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579813" y="4687889"/>
            <a:ext cx="4957762" cy="693737"/>
            <a:chOff x="2055070" y="4690247"/>
            <a:chExt cx="4956877" cy="694339"/>
          </a:xfrm>
        </p:grpSpPr>
        <p:grpSp>
          <p:nvGrpSpPr>
            <p:cNvPr id="48242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3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4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5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246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147" name="Group 347"/>
          <p:cNvGrpSpPr>
            <a:grpSpLocks/>
          </p:cNvGrpSpPr>
          <p:nvPr/>
        </p:nvGrpSpPr>
        <p:grpSpPr bwMode="auto">
          <a:xfrm>
            <a:off x="7380288" y="5943600"/>
            <a:ext cx="588962" cy="242888"/>
            <a:chOff x="1871277" y="1576300"/>
            <a:chExt cx="1128371" cy="437861"/>
          </a:xfrm>
        </p:grpSpPr>
        <p:sp>
          <p:nvSpPr>
            <p:cNvPr id="363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70" name="Straight Connector 369"/>
            <p:cNvCxnSpPr>
              <a:cxnSpLocks noChangeShapeType="1"/>
              <a:endCxn id="365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8" name="Group 347"/>
          <p:cNvGrpSpPr>
            <a:grpSpLocks/>
          </p:cNvGrpSpPr>
          <p:nvPr/>
        </p:nvGrpSpPr>
        <p:grpSpPr bwMode="auto">
          <a:xfrm>
            <a:off x="5899151" y="5802314"/>
            <a:ext cx="588963" cy="242887"/>
            <a:chOff x="1871277" y="1576300"/>
            <a:chExt cx="1128371" cy="437861"/>
          </a:xfrm>
        </p:grpSpPr>
        <p:sp>
          <p:nvSpPr>
            <p:cNvPr id="373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80" name="Straight Connector 379"/>
            <p:cNvCxnSpPr>
              <a:cxnSpLocks noChangeShapeType="1"/>
              <a:endCxn id="375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49" name="Group 347"/>
          <p:cNvGrpSpPr>
            <a:grpSpLocks/>
          </p:cNvGrpSpPr>
          <p:nvPr/>
        </p:nvGrpSpPr>
        <p:grpSpPr bwMode="auto">
          <a:xfrm>
            <a:off x="6691313" y="6262689"/>
            <a:ext cx="588962" cy="242887"/>
            <a:chOff x="1871277" y="1576300"/>
            <a:chExt cx="1128371" cy="437861"/>
          </a:xfrm>
        </p:grpSpPr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29" name="Straight Connector 428"/>
            <p:cNvCxnSpPr>
              <a:cxnSpLocks noChangeShapeType="1"/>
              <a:endCxn id="41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8150" name="Group 347"/>
          <p:cNvGrpSpPr>
            <a:grpSpLocks/>
          </p:cNvGrpSpPr>
          <p:nvPr/>
        </p:nvGrpSpPr>
        <p:grpSpPr bwMode="auto">
          <a:xfrm>
            <a:off x="5227638" y="6354764"/>
            <a:ext cx="588962" cy="242887"/>
            <a:chOff x="1871277" y="1576300"/>
            <a:chExt cx="1128371" cy="437861"/>
          </a:xfrm>
        </p:grpSpPr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439" name="Straight Connector 438"/>
            <p:cNvCxnSpPr>
              <a:cxnSpLocks noChangeShapeType="1"/>
              <a:endCxn id="434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3449639" y="2220913"/>
            <a:ext cx="5095875" cy="2832100"/>
            <a:chOff x="1925876" y="2212958"/>
            <a:chExt cx="5095391" cy="2833288"/>
          </a:xfrm>
        </p:grpSpPr>
        <p:grpSp>
          <p:nvGrpSpPr>
            <p:cNvPr id="48178" name="Group 11"/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5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Remote Controller</a:t>
                </a:r>
              </a:p>
            </p:txBody>
          </p:sp>
        </p:grpSp>
        <p:grpSp>
          <p:nvGrpSpPr>
            <p:cNvPr id="48179" name="Group 441"/>
            <p:cNvGrpSpPr>
              <a:grpSpLocks/>
            </p:cNvGrpSpPr>
            <p:nvPr/>
          </p:nvGrpSpPr>
          <p:grpSpPr bwMode="auto">
            <a:xfrm>
              <a:off x="1925876" y="4223578"/>
              <a:ext cx="923837" cy="406570"/>
              <a:chOff x="2705100" y="2011480"/>
              <a:chExt cx="3598690" cy="49442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8202" name="TextBox 389"/>
              <p:cNvSpPr txBox="1">
                <a:spLocks noChangeArrowheads="1"/>
              </p:cNvSpPr>
              <p:nvPr/>
            </p:nvSpPr>
            <p:spPr bwMode="auto">
              <a:xfrm>
                <a:off x="3497507" y="2127168"/>
                <a:ext cx="1968016" cy="3463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800">
                    <a:solidFill>
                      <a:schemeClr val="bg1"/>
                    </a:solidFill>
                  </a:rPr>
                  <a:t>CA</a:t>
                </a:r>
              </a:p>
            </p:txBody>
          </p:sp>
        </p:grpSp>
        <p:grpSp>
          <p:nvGrpSpPr>
            <p:cNvPr id="48180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48196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7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1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8192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93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2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8188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9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8183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8184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8185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ts val="1475"/>
                  </a:lnSpc>
                </a:pPr>
                <a:r>
                  <a:rPr lang="en-US" altLang="zh-CN" sz="1400">
                    <a:solidFill>
                      <a:schemeClr val="bg1"/>
                    </a:solidFill>
                  </a:rPr>
                  <a:t>CA</a:t>
                </a:r>
                <a:endParaRPr lang="en-US" altLang="zh-CN" sz="18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8154" name="Group 1"/>
          <p:cNvGrpSpPr>
            <a:grpSpLocks/>
          </p:cNvGrpSpPr>
          <p:nvPr/>
        </p:nvGrpSpPr>
        <p:grpSpPr bwMode="auto">
          <a:xfrm>
            <a:off x="2462214" y="5527676"/>
            <a:ext cx="2704851" cy="902475"/>
            <a:chOff x="938213" y="5237163"/>
            <a:chExt cx="2704851" cy="902474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157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1</a:t>
              </a:r>
            </a:p>
          </p:txBody>
        </p:sp>
        <p:sp>
          <p:nvSpPr>
            <p:cNvPr id="48158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2</a:t>
              </a:r>
            </a:p>
          </p:txBody>
        </p:sp>
        <p:grpSp>
          <p:nvGrpSpPr>
            <p:cNvPr id="48159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524150"/>
              <a:chOff x="-4079003" y="2717403"/>
              <a:chExt cx="1616718" cy="525347"/>
            </a:xfrm>
          </p:grpSpPr>
          <p:sp>
            <p:nvSpPr>
              <p:cNvPr id="48172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3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4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5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8176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876" cy="2776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accent4"/>
                    </a:solidFill>
                  </a:rPr>
                  <a:t>0111</a:t>
                </a:r>
              </a:p>
            </p:txBody>
          </p:sp>
          <p:sp>
            <p:nvSpPr>
              <p:cNvPr id="48177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48160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4"/>
                </a:solidFill>
              </a:endParaRPr>
            </a:p>
          </p:txBody>
        </p:sp>
        <p:grpSp>
          <p:nvGrpSpPr>
            <p:cNvPr id="48161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accent4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chemeClr val="accent4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chemeClr val="accent4"/>
                  </a:solidFill>
                </a:endParaRPr>
              </a:p>
            </p:txBody>
          </p:sp>
          <p:cxnSp>
            <p:nvCxnSpPr>
              <p:cNvPr id="450" name="Straight Connector 449"/>
              <p:cNvCxnSpPr>
                <a:cxnSpLocks noChangeShapeType="1"/>
                <a:endCxn id="354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8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8162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chemeClr val="accent4"/>
                  </a:solidFill>
                </a:rPr>
                <a:t>3</a:t>
              </a:r>
            </a:p>
          </p:txBody>
        </p:sp>
      </p:grpSp>
      <p:sp>
        <p:nvSpPr>
          <p:cNvPr id="48155" name="TextBox 6"/>
          <p:cNvSpPr txBox="1">
            <a:spLocks noChangeArrowheads="1"/>
          </p:cNvSpPr>
          <p:nvPr/>
        </p:nvSpPr>
        <p:spPr bwMode="auto">
          <a:xfrm>
            <a:off x="1720851" y="490378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99"/>
                </a:solidFill>
              </a:rPr>
              <a:t>values in arriving </a:t>
            </a:r>
          </a:p>
          <a:p>
            <a:r>
              <a:rPr lang="en-US" altLang="zh-CN" sz="1400" dirty="0">
                <a:solidFill>
                  <a:srgbClr val="000099"/>
                </a:solidFill>
              </a:rPr>
              <a:t>packet header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357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1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Network service model</a:t>
            </a:r>
          </a:p>
        </p:txBody>
      </p:sp>
      <p:sp>
        <p:nvSpPr>
          <p:cNvPr id="49154" name="Rectangle 13"/>
          <p:cNvSpPr>
            <a:spLocks noChangeArrowheads="1"/>
          </p:cNvSpPr>
          <p:nvPr/>
        </p:nvSpPr>
        <p:spPr bwMode="auto">
          <a:xfrm>
            <a:off x="2133601" y="1430338"/>
            <a:ext cx="84268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Q: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What </a:t>
            </a:r>
            <a:r>
              <a:rPr lang="en-US" altLang="zh-CN" sz="2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service model</a:t>
            </a:r>
            <a:r>
              <a:rPr lang="en-US" altLang="zh-CN" sz="2800" dirty="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for 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channel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transporting datagrams from sender to receiver?</a:t>
            </a:r>
            <a:endParaRPr lang="en-US" altLang="zh-CN" sz="2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1966913" y="2587625"/>
            <a:ext cx="3810000" cy="2528888"/>
          </a:xfrm>
        </p:spPr>
        <p:txBody>
          <a:bodyPr>
            <a:normAutofit fontScale="92500"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example services for individual datagrams:</a:t>
            </a:r>
          </a:p>
          <a:p>
            <a:pPr>
              <a:defRPr/>
            </a:pP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delivery</a:t>
            </a:r>
          </a:p>
          <a:p>
            <a:pPr>
              <a:defRPr/>
            </a:pP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delivery with less than 40 </a:t>
            </a:r>
            <a:r>
              <a:rPr lang="en-US" sz="24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msec</a:t>
            </a:r>
            <a:r>
              <a:rPr 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delay</a:t>
            </a:r>
          </a:p>
        </p:txBody>
      </p:sp>
      <p:sp>
        <p:nvSpPr>
          <p:cNvPr id="49156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6083300" y="2579689"/>
            <a:ext cx="3810000" cy="368617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example services for a flow of datagrams: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in-order datagram delivery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guaranteed minimum bandwidth to flow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restrictions on changes in inter-packet spacing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4915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55327"/>
            <a:ext cx="4704852" cy="97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5015881" y="6624784"/>
            <a:ext cx="3312367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4.1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.2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Network service model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7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976536"/>
            <a:ext cx="6250781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41301"/>
            <a:ext cx="7772400" cy="97472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Network layer service models: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833564" y="1506539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>
                <a:solidFill>
                  <a:srgbClr val="000099"/>
                </a:solidFill>
              </a:rPr>
              <a:t>Network</a:t>
            </a: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Architecture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Internet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</a:p>
          <a:p>
            <a:pPr algn="r"/>
            <a:endParaRPr lang="en-US" altLang="zh-CN" sz="2000">
              <a:solidFill>
                <a:srgbClr val="000099"/>
              </a:solidFill>
            </a:endParaRPr>
          </a:p>
          <a:p>
            <a:pPr algn="r"/>
            <a:r>
              <a:rPr lang="en-US" altLang="zh-CN" sz="2000">
                <a:solidFill>
                  <a:srgbClr val="000099"/>
                </a:solidFill>
              </a:rPr>
              <a:t>ATM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3490914" y="1506539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Service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Model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best effort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CBR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VBR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ABR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UBR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4824414" y="1801814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Bandwidth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none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constant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rate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guaranteed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rate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guaranteed 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minimum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none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2" name="Text Box 11"/>
          <p:cNvSpPr txBox="1">
            <a:spLocks noChangeArrowheads="1"/>
          </p:cNvSpPr>
          <p:nvPr/>
        </p:nvSpPr>
        <p:spPr bwMode="auto">
          <a:xfrm>
            <a:off x="6224589" y="1801814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Loss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3" name="Text Box 12"/>
          <p:cNvSpPr txBox="1">
            <a:spLocks noChangeArrowheads="1"/>
          </p:cNvSpPr>
          <p:nvPr/>
        </p:nvSpPr>
        <p:spPr bwMode="auto">
          <a:xfrm>
            <a:off x="6948488" y="1811339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Order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4" name="Text Box 13"/>
          <p:cNvSpPr txBox="1">
            <a:spLocks noChangeArrowheads="1"/>
          </p:cNvSpPr>
          <p:nvPr/>
        </p:nvSpPr>
        <p:spPr bwMode="auto">
          <a:xfrm>
            <a:off x="7805739" y="1811339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Timing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5" name="Text Box 14"/>
          <p:cNvSpPr txBox="1">
            <a:spLocks noChangeArrowheads="1"/>
          </p:cNvSpPr>
          <p:nvPr/>
        </p:nvSpPr>
        <p:spPr bwMode="auto">
          <a:xfrm>
            <a:off x="8805864" y="1525589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feedback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 (inferred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via loss)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congestion</a:t>
            </a:r>
          </a:p>
          <a:p>
            <a:r>
              <a:rPr lang="en-US" altLang="zh-CN" sz="2000">
                <a:solidFill>
                  <a:srgbClr val="000099"/>
                </a:solidFill>
              </a:rPr>
              <a:t>yes</a:t>
            </a:r>
          </a:p>
          <a:p>
            <a:endParaRPr lang="en-US" altLang="zh-CN" sz="2000">
              <a:solidFill>
                <a:srgbClr val="000099"/>
              </a:solidFill>
            </a:endParaRPr>
          </a:p>
          <a:p>
            <a:r>
              <a:rPr lang="en-US" altLang="zh-CN" sz="2000">
                <a:solidFill>
                  <a:srgbClr val="000099"/>
                </a:solidFill>
              </a:rPr>
              <a:t>no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6" name="Text Box 15"/>
          <p:cNvSpPr txBox="1">
            <a:spLocks noChangeArrowheads="1"/>
          </p:cNvSpPr>
          <p:nvPr/>
        </p:nvSpPr>
        <p:spPr bwMode="auto">
          <a:xfrm>
            <a:off x="6196013" y="1374776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Guarantees ?</a:t>
            </a:r>
            <a:endParaRPr lang="en-US" altLang="zh-CN">
              <a:solidFill>
                <a:srgbClr val="0000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7" name="Line 16"/>
          <p:cNvSpPr>
            <a:spLocks noChangeShapeType="1"/>
          </p:cNvSpPr>
          <p:nvPr/>
        </p:nvSpPr>
        <p:spPr bwMode="auto">
          <a:xfrm flipV="1">
            <a:off x="4914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8" name="Line 19"/>
          <p:cNvSpPr>
            <a:spLocks noChangeShapeType="1"/>
          </p:cNvSpPr>
          <p:nvPr/>
        </p:nvSpPr>
        <p:spPr bwMode="auto">
          <a:xfrm>
            <a:off x="2170114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89" name="Line 25"/>
          <p:cNvSpPr>
            <a:spLocks noChangeShapeType="1"/>
          </p:cNvSpPr>
          <p:nvPr/>
        </p:nvSpPr>
        <p:spPr bwMode="auto">
          <a:xfrm>
            <a:off x="2428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0" name="Line 26"/>
          <p:cNvSpPr>
            <a:spLocks noChangeShapeType="1"/>
          </p:cNvSpPr>
          <p:nvPr/>
        </p:nvSpPr>
        <p:spPr bwMode="auto">
          <a:xfrm>
            <a:off x="2425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1" name="Line 27"/>
          <p:cNvSpPr>
            <a:spLocks noChangeShapeType="1"/>
          </p:cNvSpPr>
          <p:nvPr/>
        </p:nvSpPr>
        <p:spPr bwMode="auto">
          <a:xfrm>
            <a:off x="2422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0192" name="Line 28"/>
          <p:cNvSpPr>
            <a:spLocks noChangeShapeType="1"/>
          </p:cNvSpPr>
          <p:nvPr/>
        </p:nvSpPr>
        <p:spPr bwMode="auto">
          <a:xfrm>
            <a:off x="2430464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9" name="Rectangle 7"/>
          <p:cNvSpPr txBox="1">
            <a:spLocks noChangeArrowheads="1"/>
          </p:cNvSpPr>
          <p:nvPr/>
        </p:nvSpPr>
        <p:spPr>
          <a:xfrm>
            <a:off x="5015881" y="6624784"/>
            <a:ext cx="3312367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4.1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.2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Network service model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3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4.2 </a:t>
            </a:r>
            <a:r>
              <a:rPr lang="en-US" dirty="0" smtClean="0">
                <a:solidFill>
                  <a:srgbClr val="FF0000"/>
                </a:solidFill>
                <a:ea typeface="ＭＳ Ｐゴシック" charset="0"/>
              </a:rPr>
              <a:t>What's </a:t>
            </a: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0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Router architecture overview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grpSp>
        <p:nvGrpSpPr>
          <p:cNvPr id="52226" name="Group 60"/>
          <p:cNvGrpSpPr>
            <a:grpSpLocks/>
          </p:cNvGrpSpPr>
          <p:nvPr/>
        </p:nvGrpSpPr>
        <p:grpSpPr bwMode="auto">
          <a:xfrm>
            <a:off x="4311651" y="3333750"/>
            <a:ext cx="1609725" cy="2343150"/>
            <a:chOff x="2418" y="1882"/>
            <a:chExt cx="1014" cy="1476"/>
          </a:xfrm>
        </p:grpSpPr>
        <p:sp>
          <p:nvSpPr>
            <p:cNvPr id="52278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9" name="Text Box 48"/>
            <p:cNvSpPr txBox="1">
              <a:spLocks noChangeArrowheads="1"/>
            </p:cNvSpPr>
            <p:nvPr/>
          </p:nvSpPr>
          <p:spPr bwMode="auto">
            <a:xfrm>
              <a:off x="2525" y="2418"/>
              <a:ext cx="795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high-seed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fabric</a:t>
              </a:r>
            </a:p>
          </p:txBody>
        </p:sp>
      </p:grpSp>
      <p:sp>
        <p:nvSpPr>
          <p:cNvPr id="52227" name="Rectangle 46"/>
          <p:cNvSpPr>
            <a:spLocks noChangeArrowheads="1"/>
          </p:cNvSpPr>
          <p:nvPr/>
        </p:nvSpPr>
        <p:spPr bwMode="auto">
          <a:xfrm>
            <a:off x="4329114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2228" name="Text Box 47"/>
          <p:cNvSpPr txBox="1">
            <a:spLocks noChangeArrowheads="1"/>
          </p:cNvSpPr>
          <p:nvPr/>
        </p:nvSpPr>
        <p:spPr bwMode="auto">
          <a:xfrm>
            <a:off x="4506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routing 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processor</a:t>
            </a:r>
          </a:p>
        </p:txBody>
      </p:sp>
      <p:sp>
        <p:nvSpPr>
          <p:cNvPr id="52229" name="Line 50"/>
          <p:cNvSpPr>
            <a:spLocks noChangeShapeType="1"/>
          </p:cNvSpPr>
          <p:nvPr/>
        </p:nvSpPr>
        <p:spPr bwMode="auto">
          <a:xfrm>
            <a:off x="5057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52230" name="Group 17"/>
          <p:cNvGrpSpPr>
            <a:grpSpLocks/>
          </p:cNvGrpSpPr>
          <p:nvPr/>
        </p:nvGrpSpPr>
        <p:grpSpPr bwMode="auto">
          <a:xfrm>
            <a:off x="2268539" y="3348039"/>
            <a:ext cx="2033587" cy="566737"/>
            <a:chOff x="930" y="1989"/>
            <a:chExt cx="1482" cy="357"/>
          </a:xfrm>
        </p:grpSpPr>
        <p:sp>
          <p:nvSpPr>
            <p:cNvPr id="52273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4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5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6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7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1" name="Group 18"/>
          <p:cNvGrpSpPr>
            <a:grpSpLocks/>
          </p:cNvGrpSpPr>
          <p:nvPr/>
        </p:nvGrpSpPr>
        <p:grpSpPr bwMode="auto">
          <a:xfrm>
            <a:off x="2257425" y="5086350"/>
            <a:ext cx="2058988" cy="566738"/>
            <a:chOff x="930" y="1989"/>
            <a:chExt cx="1482" cy="357"/>
          </a:xfrm>
        </p:grpSpPr>
        <p:sp>
          <p:nvSpPr>
            <p:cNvPr id="52268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9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0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1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72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2" name="Group 29"/>
          <p:cNvGrpSpPr>
            <a:grpSpLocks/>
          </p:cNvGrpSpPr>
          <p:nvPr/>
        </p:nvGrpSpPr>
        <p:grpSpPr bwMode="auto">
          <a:xfrm rot="2656396">
            <a:off x="2887663" y="4238625"/>
            <a:ext cx="546100" cy="546100"/>
            <a:chOff x="354" y="2715"/>
            <a:chExt cx="344" cy="344"/>
          </a:xfrm>
        </p:grpSpPr>
        <p:sp>
          <p:nvSpPr>
            <p:cNvPr id="52264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5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6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67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sp>
        <p:nvSpPr>
          <p:cNvPr id="52233" name="Text Box 57"/>
          <p:cNvSpPr txBox="1">
            <a:spLocks noChangeArrowheads="1"/>
          </p:cNvSpPr>
          <p:nvPr/>
        </p:nvSpPr>
        <p:spPr bwMode="auto">
          <a:xfrm>
            <a:off x="2163763" y="57324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router input ports</a:t>
            </a:r>
          </a:p>
        </p:txBody>
      </p:sp>
      <p:grpSp>
        <p:nvGrpSpPr>
          <p:cNvPr id="52234" name="Group 37"/>
          <p:cNvGrpSpPr>
            <a:grpSpLocks/>
          </p:cNvGrpSpPr>
          <p:nvPr/>
        </p:nvGrpSpPr>
        <p:grpSpPr bwMode="auto">
          <a:xfrm>
            <a:off x="5868989" y="3352800"/>
            <a:ext cx="1957387" cy="566738"/>
            <a:chOff x="-51" y="2454"/>
            <a:chExt cx="1482" cy="357"/>
          </a:xfrm>
        </p:grpSpPr>
        <p:grpSp>
          <p:nvGrpSpPr>
            <p:cNvPr id="52258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60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1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2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63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52259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5" name="Group 38"/>
          <p:cNvGrpSpPr>
            <a:grpSpLocks/>
          </p:cNvGrpSpPr>
          <p:nvPr/>
        </p:nvGrpSpPr>
        <p:grpSpPr bwMode="auto">
          <a:xfrm>
            <a:off x="5888038" y="5086350"/>
            <a:ext cx="2011362" cy="566738"/>
            <a:chOff x="-51" y="2454"/>
            <a:chExt cx="1482" cy="357"/>
          </a:xfrm>
        </p:grpSpPr>
        <p:grpSp>
          <p:nvGrpSpPr>
            <p:cNvPr id="52252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54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5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6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52257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52253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2236" name="Group 51"/>
          <p:cNvGrpSpPr>
            <a:grpSpLocks/>
          </p:cNvGrpSpPr>
          <p:nvPr/>
        </p:nvGrpSpPr>
        <p:grpSpPr bwMode="auto">
          <a:xfrm rot="2656396">
            <a:off x="6754813" y="4229100"/>
            <a:ext cx="546100" cy="546100"/>
            <a:chOff x="354" y="2715"/>
            <a:chExt cx="344" cy="344"/>
          </a:xfrm>
        </p:grpSpPr>
        <p:sp>
          <p:nvSpPr>
            <p:cNvPr id="52248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49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50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2251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sp>
        <p:nvSpPr>
          <p:cNvPr id="52237" name="Text Box 58"/>
          <p:cNvSpPr txBox="1">
            <a:spLocks noChangeArrowheads="1"/>
          </p:cNvSpPr>
          <p:nvPr/>
        </p:nvSpPr>
        <p:spPr bwMode="auto">
          <a:xfrm>
            <a:off x="6188075" y="577373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router output ports</a:t>
            </a:r>
          </a:p>
        </p:txBody>
      </p:sp>
      <p:pic>
        <p:nvPicPr>
          <p:cNvPr id="52238" name="Picture 6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7568" y="855317"/>
            <a:ext cx="6645298" cy="125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>
            <a:cxnSpLocks noChangeShapeType="1"/>
          </p:cNvCxnSpPr>
          <p:nvPr/>
        </p:nvCxnSpPr>
        <p:spPr bwMode="auto">
          <a:xfrm>
            <a:off x="2257426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8164514" y="3179763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forwarding data plane  </a:t>
            </a:r>
            <a:r>
              <a:rPr lang="en-US" altLang="zh-CN" sz="1600" dirty="0">
                <a:solidFill>
                  <a:srgbClr val="000099"/>
                </a:solidFill>
              </a:rPr>
              <a:t>(hardware) </a:t>
            </a:r>
            <a:r>
              <a:rPr lang="en-US" altLang="zh-CN" sz="1600" dirty="0" smtClean="0">
                <a:solidFill>
                  <a:srgbClr val="000099"/>
                </a:solidFill>
              </a:rPr>
              <a:t>operates </a:t>
            </a:r>
            <a:r>
              <a:rPr lang="en-US" altLang="zh-CN" sz="1600" dirty="0">
                <a:solidFill>
                  <a:srgbClr val="000099"/>
                </a:solidFill>
              </a:rPr>
              <a:t>in nanosecond timeframe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77126" y="2076451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routing, management</a:t>
            </a:r>
          </a:p>
          <a:p>
            <a:pPr algn="r"/>
            <a:r>
              <a:rPr lang="en-US" altLang="zh-CN" sz="1600" i="1" dirty="0">
                <a:solidFill>
                  <a:srgbClr val="CC0000"/>
                </a:solidFill>
              </a:rPr>
              <a:t>control plane </a:t>
            </a:r>
            <a:r>
              <a:rPr lang="en-US" altLang="zh-CN" sz="1600" dirty="0">
                <a:solidFill>
                  <a:srgbClr val="000099"/>
                </a:solidFill>
              </a:rPr>
              <a:t>(software)</a:t>
            </a:r>
          </a:p>
          <a:p>
            <a:pPr algn="r"/>
            <a:r>
              <a:rPr lang="en-US" altLang="zh-CN" sz="1600" dirty="0">
                <a:solidFill>
                  <a:srgbClr val="000099"/>
                </a:solidFill>
              </a:rPr>
              <a:t>operates in millisecond </a:t>
            </a:r>
          </a:p>
          <a:p>
            <a:pPr algn="r"/>
            <a:r>
              <a:rPr lang="en-US" altLang="zh-CN" sz="1600" dirty="0">
                <a:solidFill>
                  <a:srgbClr val="000099"/>
                </a:solidFill>
              </a:rPr>
              <a:t>time frame</a:t>
            </a:r>
          </a:p>
        </p:txBody>
      </p:sp>
      <p:sp>
        <p:nvSpPr>
          <p:cNvPr id="52242" name="Freeform 10"/>
          <p:cNvSpPr>
            <a:spLocks/>
          </p:cNvSpPr>
          <p:nvPr/>
        </p:nvSpPr>
        <p:spPr bwMode="auto">
          <a:xfrm>
            <a:off x="3722688" y="266700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2243" name="Freeform 11"/>
          <p:cNvSpPr>
            <a:spLocks/>
          </p:cNvSpPr>
          <p:nvPr/>
        </p:nvSpPr>
        <p:spPr bwMode="auto">
          <a:xfrm>
            <a:off x="1379537" y="647700"/>
            <a:ext cx="8802688" cy="2197100"/>
          </a:xfrm>
          <a:custGeom>
            <a:avLst/>
            <a:gdLst>
              <a:gd name="T0" fmla="*/ 8252106 w 8802811"/>
              <a:gd name="T1" fmla="*/ 0 h 2197979"/>
              <a:gd name="T2" fmla="*/ 8288733 w 8802811"/>
              <a:gd name="T3" fmla="*/ 352707 h 2197979"/>
              <a:gd name="T4" fmla="*/ 8300945 w 8802811"/>
              <a:gd name="T5" fmla="*/ 985142 h 2197979"/>
              <a:gd name="T6" fmla="*/ 8313157 w 8802811"/>
              <a:gd name="T7" fmla="*/ 1204063 h 2197979"/>
              <a:gd name="T8" fmla="*/ 8337573 w 8802811"/>
              <a:gd name="T9" fmla="*/ 1374335 h 2197979"/>
              <a:gd name="T10" fmla="*/ 8313157 w 8802811"/>
              <a:gd name="T11" fmla="*/ 1301360 h 2197979"/>
              <a:gd name="T12" fmla="*/ 8300945 w 8802811"/>
              <a:gd name="T13" fmla="*/ 1216224 h 2197979"/>
              <a:gd name="T14" fmla="*/ 8288733 w 8802811"/>
              <a:gd name="T15" fmla="*/ 1167577 h 2197979"/>
              <a:gd name="T16" fmla="*/ 8252106 w 8802811"/>
              <a:gd name="T17" fmla="*/ 985142 h 2197979"/>
              <a:gd name="T18" fmla="*/ 8239894 w 8802811"/>
              <a:gd name="T19" fmla="*/ 851357 h 2197979"/>
              <a:gd name="T20" fmla="*/ 8215466 w 8802811"/>
              <a:gd name="T21" fmla="*/ 681086 h 2197979"/>
              <a:gd name="T22" fmla="*/ 8203254 w 8802811"/>
              <a:gd name="T23" fmla="*/ 547302 h 2197979"/>
              <a:gd name="T24" fmla="*/ 8178839 w 8802811"/>
              <a:gd name="T25" fmla="*/ 547302 h 2197979"/>
              <a:gd name="T26" fmla="*/ 8178839 w 8802811"/>
              <a:gd name="T27" fmla="*/ 547302 h 2197979"/>
              <a:gd name="T28" fmla="*/ 8410838 w 8802811"/>
              <a:gd name="T29" fmla="*/ 620274 h 2197979"/>
              <a:gd name="T30" fmla="*/ 8471893 w 8802811"/>
              <a:gd name="T31" fmla="*/ 681086 h 2197979"/>
              <a:gd name="T32" fmla="*/ 8557363 w 8802811"/>
              <a:gd name="T33" fmla="*/ 790546 h 2197979"/>
              <a:gd name="T34" fmla="*/ 8581787 w 8802811"/>
              <a:gd name="T35" fmla="*/ 863520 h 2197979"/>
              <a:gd name="T36" fmla="*/ 8618427 w 8802811"/>
              <a:gd name="T37" fmla="*/ 948655 h 2197979"/>
              <a:gd name="T38" fmla="*/ 8691690 w 8802811"/>
              <a:gd name="T39" fmla="*/ 1179738 h 2197979"/>
              <a:gd name="T40" fmla="*/ 8703889 w 8802811"/>
              <a:gd name="T41" fmla="*/ 1252712 h 2197979"/>
              <a:gd name="T42" fmla="*/ 8716105 w 8802811"/>
              <a:gd name="T43" fmla="*/ 1337848 h 2197979"/>
              <a:gd name="T44" fmla="*/ 8740529 w 8802811"/>
              <a:gd name="T45" fmla="*/ 1398658 h 2197979"/>
              <a:gd name="T46" fmla="*/ 8801584 w 8802811"/>
              <a:gd name="T47" fmla="*/ 1398658 h 2197979"/>
              <a:gd name="T48" fmla="*/ 8801584 w 8802811"/>
              <a:gd name="T49" fmla="*/ 1398658 h 2197979"/>
              <a:gd name="T50" fmla="*/ 8789368 w 8802811"/>
              <a:gd name="T51" fmla="*/ 1666229 h 2197979"/>
              <a:gd name="T52" fmla="*/ 8789368 w 8802811"/>
              <a:gd name="T53" fmla="*/ 1666229 h 2197979"/>
              <a:gd name="T54" fmla="*/ 8703889 w 8802811"/>
              <a:gd name="T55" fmla="*/ 1568931 h 2197979"/>
              <a:gd name="T56" fmla="*/ 8642842 w 8802811"/>
              <a:gd name="T57" fmla="*/ 1508118 h 2197979"/>
              <a:gd name="T58" fmla="*/ 8581787 w 8802811"/>
              <a:gd name="T59" fmla="*/ 1410821 h 2197979"/>
              <a:gd name="T60" fmla="*/ 8508524 w 8802811"/>
              <a:gd name="T61" fmla="*/ 1325685 h 2197979"/>
              <a:gd name="T62" fmla="*/ 8435261 w 8802811"/>
              <a:gd name="T63" fmla="*/ 1228387 h 2197979"/>
              <a:gd name="T64" fmla="*/ 8300945 w 8802811"/>
              <a:gd name="T65" fmla="*/ 1033790 h 2197979"/>
              <a:gd name="T66" fmla="*/ 8227678 w 8802811"/>
              <a:gd name="T67" fmla="*/ 912168 h 2197979"/>
              <a:gd name="T68" fmla="*/ 8215466 w 8802811"/>
              <a:gd name="T69" fmla="*/ 875682 h 2197979"/>
              <a:gd name="T70" fmla="*/ 8191051 w 8802811"/>
              <a:gd name="T71" fmla="*/ 839194 h 2197979"/>
              <a:gd name="T72" fmla="*/ 8178839 w 8802811"/>
              <a:gd name="T73" fmla="*/ 790546 h 2197979"/>
              <a:gd name="T74" fmla="*/ 8129991 w 8802811"/>
              <a:gd name="T75" fmla="*/ 717572 h 2197979"/>
              <a:gd name="T76" fmla="*/ 8117788 w 8802811"/>
              <a:gd name="T77" fmla="*/ 705410 h 2197979"/>
              <a:gd name="T78" fmla="*/ 8215466 w 8802811"/>
              <a:gd name="T79" fmla="*/ 778383 h 2197979"/>
              <a:gd name="T80" fmla="*/ 8252106 w 8802811"/>
              <a:gd name="T81" fmla="*/ 814870 h 2197979"/>
              <a:gd name="T82" fmla="*/ 8361996 w 8802811"/>
              <a:gd name="T83" fmla="*/ 912168 h 2197979"/>
              <a:gd name="T84" fmla="*/ 8435261 w 8802811"/>
              <a:gd name="T85" fmla="*/ 1009466 h 2197979"/>
              <a:gd name="T86" fmla="*/ 8471893 w 8802811"/>
              <a:gd name="T87" fmla="*/ 1045954 h 2197979"/>
              <a:gd name="T88" fmla="*/ 8459685 w 8802811"/>
              <a:gd name="T89" fmla="*/ 1033790 h 2197979"/>
              <a:gd name="T90" fmla="*/ 632656 w 8802811"/>
              <a:gd name="T91" fmla="*/ 2152719 h 2197979"/>
              <a:gd name="T92" fmla="*/ 1524038 w 8802811"/>
              <a:gd name="T93" fmla="*/ 2189205 h 2197979"/>
              <a:gd name="T94" fmla="*/ 1035614 w 8802811"/>
              <a:gd name="T95" fmla="*/ 2152719 h 2197979"/>
              <a:gd name="T96" fmla="*/ 547181 w 8802811"/>
              <a:gd name="T97" fmla="*/ 2104070 h 2197979"/>
              <a:gd name="T98" fmla="*/ 70968 w 8802811"/>
              <a:gd name="T99" fmla="*/ 207974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zh-CN" altLang="en-US"/>
          </a:p>
        </p:txBody>
      </p:sp>
      <p:cxnSp>
        <p:nvCxnSpPr>
          <p:cNvPr id="14" name="Elbow Connector 13"/>
          <p:cNvCxnSpPr>
            <a:cxnSpLocks noChangeShapeType="1"/>
            <a:endCxn id="52271" idx="0"/>
          </p:cNvCxnSpPr>
          <p:nvPr/>
        </p:nvCxnSpPr>
        <p:spPr bwMode="auto">
          <a:xfrm rot="5400000">
            <a:off x="2739232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5" name="Content Placeholder 1"/>
          <p:cNvSpPr>
            <a:spLocks noGrp="1"/>
          </p:cNvSpPr>
          <p:nvPr>
            <p:ph idx="1"/>
          </p:nvPr>
        </p:nvSpPr>
        <p:spPr>
          <a:xfrm>
            <a:off x="2057400" y="1287464"/>
            <a:ext cx="7772400" cy="585787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high-level view of generic router architecture:</a:t>
            </a:r>
          </a:p>
        </p:txBody>
      </p:sp>
      <p:sp>
        <p:nvSpPr>
          <p:cNvPr id="5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" name="矩形 1"/>
          <p:cNvSpPr/>
          <p:nvPr/>
        </p:nvSpPr>
        <p:spPr>
          <a:xfrm>
            <a:off x="489913" y="2132856"/>
            <a:ext cx="33476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dirty="0">
                <a:solidFill>
                  <a:srgbClr val="16C6CC"/>
                </a:solidFill>
              </a:rPr>
              <a:t>decentralized </a:t>
            </a:r>
            <a:r>
              <a:rPr lang="en-US" altLang="zh-CN" dirty="0" smtClean="0">
                <a:solidFill>
                  <a:srgbClr val="16C6CC"/>
                </a:solidFill>
              </a:rPr>
              <a:t>switching:</a:t>
            </a:r>
          </a:p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forwarding </a:t>
            </a:r>
            <a:r>
              <a:rPr lang="en-US" altLang="zh-CN" dirty="0">
                <a:solidFill>
                  <a:srgbClr val="16C6CC"/>
                </a:solidFill>
              </a:rPr>
              <a:t>decisions can be made locally, at each input port</a:t>
            </a:r>
            <a:endParaRPr lang="zh-CN" altLang="en-US" dirty="0">
              <a:solidFill>
                <a:srgbClr val="16C6CC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139618" y="3882895"/>
            <a:ext cx="1261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forwarding</a:t>
            </a:r>
          </a:p>
          <a:p>
            <a:pPr algn="r"/>
            <a:r>
              <a:rPr lang="en-US" altLang="zh-CN" dirty="0" smtClean="0">
                <a:solidFill>
                  <a:srgbClr val="16C6CC"/>
                </a:solidFill>
              </a:rPr>
              <a:t> </a:t>
            </a:r>
            <a:r>
              <a:rPr lang="en-US" altLang="zh-CN" dirty="0">
                <a:solidFill>
                  <a:srgbClr val="16C6CC"/>
                </a:solidFill>
              </a:rPr>
              <a:t>table</a:t>
            </a:r>
            <a:endParaRPr lang="zh-CN" altLang="en-US" dirty="0">
              <a:solidFill>
                <a:srgbClr val="16C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77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 bwMode="auto">
          <a:xfrm>
            <a:off x="8513762" y="692696"/>
            <a:ext cx="695325" cy="2880320"/>
          </a:xfrm>
          <a:prstGeom prst="rect">
            <a:avLst/>
          </a:prstGeom>
          <a:pattFill prst="shingle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sp>
        <p:nvSpPr>
          <p:cNvPr id="53265" name="Rectangle 46"/>
          <p:cNvSpPr>
            <a:spLocks noChangeArrowheads="1"/>
          </p:cNvSpPr>
          <p:nvPr/>
        </p:nvSpPr>
        <p:spPr bwMode="auto">
          <a:xfrm>
            <a:off x="8328248" y="1819276"/>
            <a:ext cx="1055688" cy="8286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fabric</a:t>
            </a:r>
          </a:p>
        </p:txBody>
      </p:sp>
      <p:pic>
        <p:nvPicPr>
          <p:cNvPr id="53249" name="Picture 5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7969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0" name="Rectangle 12"/>
          <p:cNvSpPr>
            <a:spLocks noChangeArrowheads="1"/>
          </p:cNvSpPr>
          <p:nvPr/>
        </p:nvSpPr>
        <p:spPr bwMode="auto">
          <a:xfrm>
            <a:off x="3441701" y="1306514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53251" name="Rectangle 13"/>
          <p:cNvSpPr>
            <a:spLocks noChangeArrowheads="1"/>
          </p:cNvSpPr>
          <p:nvPr/>
        </p:nvSpPr>
        <p:spPr bwMode="auto">
          <a:xfrm>
            <a:off x="3597275" y="1820864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line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termination</a:t>
            </a:r>
          </a:p>
        </p:txBody>
      </p:sp>
      <p:sp>
        <p:nvSpPr>
          <p:cNvPr id="53252" name="Rectangle 14"/>
          <p:cNvSpPr>
            <a:spLocks noChangeArrowheads="1"/>
          </p:cNvSpPr>
          <p:nvPr/>
        </p:nvSpPr>
        <p:spPr bwMode="auto">
          <a:xfrm>
            <a:off x="5221289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3253" name="Rectangle 15"/>
          <p:cNvSpPr>
            <a:spLocks noChangeArrowheads="1"/>
          </p:cNvSpPr>
          <p:nvPr/>
        </p:nvSpPr>
        <p:spPr bwMode="auto">
          <a:xfrm>
            <a:off x="6572251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3254" name="Line 16"/>
          <p:cNvSpPr>
            <a:spLocks noChangeShapeType="1"/>
          </p:cNvSpPr>
          <p:nvPr/>
        </p:nvSpPr>
        <p:spPr bwMode="auto">
          <a:xfrm>
            <a:off x="3165476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5" name="Line 30"/>
          <p:cNvSpPr>
            <a:spLocks noChangeShapeType="1"/>
          </p:cNvSpPr>
          <p:nvPr/>
        </p:nvSpPr>
        <p:spPr bwMode="auto">
          <a:xfrm>
            <a:off x="5033963" y="2211389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6" name="Line 31"/>
          <p:cNvSpPr>
            <a:spLocks noChangeShapeType="1"/>
          </p:cNvSpPr>
          <p:nvPr/>
        </p:nvSpPr>
        <p:spPr bwMode="auto">
          <a:xfrm>
            <a:off x="6376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7" name="Line 32"/>
          <p:cNvSpPr>
            <a:spLocks noChangeShapeType="1"/>
          </p:cNvSpPr>
          <p:nvPr/>
        </p:nvSpPr>
        <p:spPr bwMode="auto">
          <a:xfrm flipV="1">
            <a:off x="7767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3258" name="Rectangle 33"/>
          <p:cNvSpPr>
            <a:spLocks noChangeArrowheads="1"/>
          </p:cNvSpPr>
          <p:nvPr/>
        </p:nvSpPr>
        <p:spPr bwMode="auto">
          <a:xfrm>
            <a:off x="5254625" y="1801814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(receive)</a:t>
            </a:r>
          </a:p>
        </p:txBody>
      </p:sp>
      <p:sp>
        <p:nvSpPr>
          <p:cNvPr id="53259" name="Text Box 35"/>
          <p:cNvSpPr txBox="1">
            <a:spLocks noChangeArrowheads="1"/>
          </p:cNvSpPr>
          <p:nvPr/>
        </p:nvSpPr>
        <p:spPr bwMode="auto">
          <a:xfrm>
            <a:off x="6604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lookup,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forwarding</a:t>
            </a: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queueing</a:t>
            </a:r>
          </a:p>
        </p:txBody>
      </p:sp>
      <p:sp>
        <p:nvSpPr>
          <p:cNvPr id="53260" name="Rectangle 3"/>
          <p:cNvSpPr>
            <a:spLocks noGrp="1" noChangeArrowheads="1"/>
          </p:cNvSpPr>
          <p:nvPr>
            <p:ph type="title"/>
          </p:nvPr>
        </p:nvSpPr>
        <p:spPr>
          <a:xfrm>
            <a:off x="1946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Input port functions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326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18075" y="3746500"/>
            <a:ext cx="5456238" cy="26670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lang="en-US" altLang="zh-CN" sz="2400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</a:t>
            </a:r>
            <a:r>
              <a:rPr lang="en-US" altLang="en-US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match plus action</a:t>
            </a:r>
            <a:r>
              <a:rPr lang="en-US" altLang="en-US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 complete input port processing at </a:t>
            </a:r>
            <a:r>
              <a:rPr lang="en-US" altLang="ja-JP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'line speed'</a:t>
            </a:r>
            <a:endParaRPr lang="en-US" altLang="ja-JP" sz="2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queuing: if datagrams arrive faster than forwarding rate into switch fabric</a:t>
            </a:r>
          </a:p>
        </p:txBody>
      </p:sp>
      <p:sp>
        <p:nvSpPr>
          <p:cNvPr id="53262" name="Text Box 5"/>
          <p:cNvSpPr txBox="1">
            <a:spLocks noChangeArrowheads="1"/>
          </p:cNvSpPr>
          <p:nvPr/>
        </p:nvSpPr>
        <p:spPr bwMode="auto">
          <a:xfrm>
            <a:off x="1725614" y="3054351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physical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bit-level reception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3263" name="Text Box 6"/>
          <p:cNvSpPr txBox="1">
            <a:spLocks noChangeArrowheads="1"/>
          </p:cNvSpPr>
          <p:nvPr/>
        </p:nvSpPr>
        <p:spPr bwMode="auto">
          <a:xfrm>
            <a:off x="2093913" y="3783014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data link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e.g., Ethernet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see chapter 5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3264" name="Line 45"/>
          <p:cNvSpPr>
            <a:spLocks noChangeShapeType="1"/>
          </p:cNvSpPr>
          <p:nvPr/>
        </p:nvSpPr>
        <p:spPr bwMode="auto">
          <a:xfrm>
            <a:off x="8493126" y="690564"/>
            <a:ext cx="11113" cy="2865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53266" name="Group 56"/>
          <p:cNvGrpSpPr>
            <a:grpSpLocks/>
          </p:cNvGrpSpPr>
          <p:nvPr/>
        </p:nvGrpSpPr>
        <p:grpSpPr bwMode="auto">
          <a:xfrm>
            <a:off x="6699251" y="2062163"/>
            <a:ext cx="993775" cy="468312"/>
            <a:chOff x="310" y="3526"/>
            <a:chExt cx="1040" cy="457"/>
          </a:xfrm>
        </p:grpSpPr>
        <p:sp>
          <p:nvSpPr>
            <p:cNvPr id="53272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3273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4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5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6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7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8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79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3280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3267" name="Line 58"/>
          <p:cNvSpPr>
            <a:spLocks noChangeShapeType="1"/>
          </p:cNvSpPr>
          <p:nvPr/>
        </p:nvSpPr>
        <p:spPr bwMode="auto">
          <a:xfrm flipV="1">
            <a:off x="3910014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8" name="Line 59"/>
          <p:cNvSpPr>
            <a:spLocks noChangeShapeType="1"/>
          </p:cNvSpPr>
          <p:nvPr/>
        </p:nvSpPr>
        <p:spPr bwMode="auto">
          <a:xfrm flipV="1">
            <a:off x="3929063" y="2940051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9" name="Line 60"/>
          <p:cNvSpPr>
            <a:spLocks noChangeShapeType="1"/>
          </p:cNvSpPr>
          <p:nvPr/>
        </p:nvSpPr>
        <p:spPr bwMode="auto">
          <a:xfrm flipV="1">
            <a:off x="6434139" y="3070226"/>
            <a:ext cx="669925" cy="790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3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8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/>
          <p:cNvSpPr/>
          <p:nvPr/>
        </p:nvSpPr>
        <p:spPr bwMode="auto">
          <a:xfrm>
            <a:off x="8513762" y="692696"/>
            <a:ext cx="695325" cy="2880320"/>
          </a:xfrm>
          <a:prstGeom prst="rect">
            <a:avLst/>
          </a:prstGeom>
          <a:pattFill prst="shingle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4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Stone Sans" pitchFamily="2" charset="0"/>
              <a:ea typeface="宋体" panose="02010600030101010101" pitchFamily="2" charset="-122"/>
            </a:endParaRPr>
          </a:p>
        </p:txBody>
      </p:sp>
      <p:pic>
        <p:nvPicPr>
          <p:cNvPr id="54273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3" y="879699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4" name="Rectangle 12"/>
          <p:cNvSpPr>
            <a:spLocks noChangeArrowheads="1"/>
          </p:cNvSpPr>
          <p:nvPr/>
        </p:nvSpPr>
        <p:spPr bwMode="auto">
          <a:xfrm>
            <a:off x="3441701" y="1306514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5" name="Rectangle 13"/>
          <p:cNvSpPr>
            <a:spLocks noChangeArrowheads="1"/>
          </p:cNvSpPr>
          <p:nvPr/>
        </p:nvSpPr>
        <p:spPr bwMode="auto">
          <a:xfrm>
            <a:off x="3597275" y="1820864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line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termination</a:t>
            </a:r>
          </a:p>
        </p:txBody>
      </p:sp>
      <p:sp>
        <p:nvSpPr>
          <p:cNvPr id="54276" name="Rectangle 14"/>
          <p:cNvSpPr>
            <a:spLocks noChangeArrowheads="1"/>
          </p:cNvSpPr>
          <p:nvPr/>
        </p:nvSpPr>
        <p:spPr bwMode="auto">
          <a:xfrm>
            <a:off x="5221289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7" name="Rectangle 15"/>
          <p:cNvSpPr>
            <a:spLocks noChangeArrowheads="1"/>
          </p:cNvSpPr>
          <p:nvPr/>
        </p:nvSpPr>
        <p:spPr bwMode="auto">
          <a:xfrm>
            <a:off x="6572251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4278" name="Line 16"/>
          <p:cNvSpPr>
            <a:spLocks noChangeShapeType="1"/>
          </p:cNvSpPr>
          <p:nvPr/>
        </p:nvSpPr>
        <p:spPr bwMode="auto">
          <a:xfrm>
            <a:off x="3165476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79" name="Line 30"/>
          <p:cNvSpPr>
            <a:spLocks noChangeShapeType="1"/>
          </p:cNvSpPr>
          <p:nvPr/>
        </p:nvSpPr>
        <p:spPr bwMode="auto">
          <a:xfrm>
            <a:off x="5033963" y="2211389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0" name="Line 31"/>
          <p:cNvSpPr>
            <a:spLocks noChangeShapeType="1"/>
          </p:cNvSpPr>
          <p:nvPr/>
        </p:nvSpPr>
        <p:spPr bwMode="auto">
          <a:xfrm>
            <a:off x="6376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1" name="Line 32"/>
          <p:cNvSpPr>
            <a:spLocks noChangeShapeType="1"/>
          </p:cNvSpPr>
          <p:nvPr/>
        </p:nvSpPr>
        <p:spPr bwMode="auto">
          <a:xfrm flipV="1">
            <a:off x="7767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82" name="Rectangle 33"/>
          <p:cNvSpPr>
            <a:spLocks noChangeArrowheads="1"/>
          </p:cNvSpPr>
          <p:nvPr/>
        </p:nvSpPr>
        <p:spPr bwMode="auto">
          <a:xfrm>
            <a:off x="5254625" y="1801814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(receive)</a:t>
            </a:r>
          </a:p>
        </p:txBody>
      </p:sp>
      <p:sp>
        <p:nvSpPr>
          <p:cNvPr id="54283" name="Text Box 35"/>
          <p:cNvSpPr txBox="1">
            <a:spLocks noChangeArrowheads="1"/>
          </p:cNvSpPr>
          <p:nvPr/>
        </p:nvSpPr>
        <p:spPr bwMode="auto">
          <a:xfrm>
            <a:off x="6604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lookup,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forwarding</a:t>
            </a: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endParaRPr lang="en-US" altLang="zh-CN" sz="1800">
              <a:solidFill>
                <a:srgbClr val="000099"/>
              </a:solidFill>
            </a:endParaRP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queueing</a:t>
            </a:r>
          </a:p>
        </p:txBody>
      </p:sp>
      <p:sp>
        <p:nvSpPr>
          <p:cNvPr id="54284" name="Rectangle 3"/>
          <p:cNvSpPr>
            <a:spLocks noGrp="1" noChangeArrowheads="1"/>
          </p:cNvSpPr>
          <p:nvPr>
            <p:ph type="title"/>
          </p:nvPr>
        </p:nvSpPr>
        <p:spPr>
          <a:xfrm>
            <a:off x="1946275" y="29368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Input port functions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428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918075" y="3714328"/>
            <a:ext cx="5456238" cy="2667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decentralized switching</a:t>
            </a:r>
            <a:r>
              <a:rPr lang="en-US" altLang="zh-CN" sz="2400" i="1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using header field values, lookup output port using forwarding table in input port memory 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</a:t>
            </a:r>
            <a:r>
              <a:rPr lang="en-US" altLang="en-US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match plus action</a:t>
            </a:r>
            <a:r>
              <a:rPr lang="en-US" altLang="en-US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zh-CN" sz="22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destination-based forwarding: </a:t>
            </a: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only on destination IP address (traditional)</a:t>
            </a:r>
            <a:endParaRPr lang="en-US" altLang="ja-JP" sz="22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zh-CN" sz="22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 based on any set of header field values</a:t>
            </a:r>
          </a:p>
        </p:txBody>
      </p:sp>
      <p:sp>
        <p:nvSpPr>
          <p:cNvPr id="54286" name="Text Box 5"/>
          <p:cNvSpPr txBox="1">
            <a:spLocks noChangeArrowheads="1"/>
          </p:cNvSpPr>
          <p:nvPr/>
        </p:nvSpPr>
        <p:spPr bwMode="auto">
          <a:xfrm>
            <a:off x="1725614" y="3054351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physical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bit-level reception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4287" name="Text Box 6"/>
          <p:cNvSpPr txBox="1">
            <a:spLocks noChangeArrowheads="1"/>
          </p:cNvSpPr>
          <p:nvPr/>
        </p:nvSpPr>
        <p:spPr bwMode="auto">
          <a:xfrm>
            <a:off x="2093913" y="3783014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 sz="2000" dirty="0">
                <a:solidFill>
                  <a:srgbClr val="0000FF"/>
                </a:solidFill>
              </a:rPr>
              <a:t>data link layer: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e.g., Ethernet</a:t>
            </a:r>
          </a:p>
          <a:p>
            <a:pPr algn="r"/>
            <a:r>
              <a:rPr lang="en-US" altLang="zh-CN" sz="2000" dirty="0">
                <a:solidFill>
                  <a:srgbClr val="000099"/>
                </a:solidFill>
              </a:rPr>
              <a:t>see chapter 5</a:t>
            </a:r>
            <a:endParaRPr lang="en-US" altLang="zh-CN" sz="1800" dirty="0">
              <a:solidFill>
                <a:srgbClr val="000099"/>
              </a:solidFill>
            </a:endParaRPr>
          </a:p>
        </p:txBody>
      </p:sp>
      <p:sp>
        <p:nvSpPr>
          <p:cNvPr id="54288" name="Line 45"/>
          <p:cNvSpPr>
            <a:spLocks noChangeShapeType="1"/>
          </p:cNvSpPr>
          <p:nvPr/>
        </p:nvSpPr>
        <p:spPr bwMode="auto">
          <a:xfrm>
            <a:off x="8493126" y="690564"/>
            <a:ext cx="11113" cy="2865437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89" name="Rectangle 46"/>
          <p:cNvSpPr>
            <a:spLocks noChangeArrowheads="1"/>
          </p:cNvSpPr>
          <p:nvPr/>
        </p:nvSpPr>
        <p:spPr bwMode="auto">
          <a:xfrm>
            <a:off x="8328248" y="1819276"/>
            <a:ext cx="1055688" cy="82867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rgbClr val="000099"/>
                </a:solidFill>
              </a:rPr>
              <a:t>fabric</a:t>
            </a:r>
          </a:p>
        </p:txBody>
      </p:sp>
      <p:grpSp>
        <p:nvGrpSpPr>
          <p:cNvPr id="54290" name="Group 56"/>
          <p:cNvGrpSpPr>
            <a:grpSpLocks/>
          </p:cNvGrpSpPr>
          <p:nvPr/>
        </p:nvGrpSpPr>
        <p:grpSpPr bwMode="auto">
          <a:xfrm>
            <a:off x="6699251" y="2062163"/>
            <a:ext cx="993775" cy="468312"/>
            <a:chOff x="310" y="3526"/>
            <a:chExt cx="1040" cy="457"/>
          </a:xfrm>
        </p:grpSpPr>
        <p:sp>
          <p:nvSpPr>
            <p:cNvPr id="54296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54297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298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299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0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1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2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3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54304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4291" name="Line 58"/>
          <p:cNvSpPr>
            <a:spLocks noChangeShapeType="1"/>
          </p:cNvSpPr>
          <p:nvPr/>
        </p:nvSpPr>
        <p:spPr bwMode="auto">
          <a:xfrm flipV="1">
            <a:off x="3910014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4292" name="Line 59"/>
          <p:cNvSpPr>
            <a:spLocks noChangeShapeType="1"/>
          </p:cNvSpPr>
          <p:nvPr/>
        </p:nvSpPr>
        <p:spPr bwMode="auto">
          <a:xfrm flipV="1">
            <a:off x="3929063" y="2940051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4293" name="Line 60"/>
          <p:cNvSpPr>
            <a:spLocks noChangeShapeType="1"/>
          </p:cNvSpPr>
          <p:nvPr/>
        </p:nvSpPr>
        <p:spPr bwMode="auto">
          <a:xfrm flipV="1">
            <a:off x="6627813" y="3070225"/>
            <a:ext cx="476250" cy="577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5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>
            <a:spLocks noChangeArrowheads="1"/>
          </p:cNvSpPr>
          <p:nvPr/>
        </p:nvSpPr>
        <p:spPr bwMode="auto">
          <a:xfrm>
            <a:off x="2152651" y="1555750"/>
            <a:ext cx="52355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zh-CN" sz="1800" b="1">
                <a:solidFill>
                  <a:srgbClr val="000099"/>
                </a:solidFill>
                <a:cs typeface="Times New Roman" panose="02020603050405020304" pitchFamily="18" charset="0"/>
              </a:rPr>
              <a:t>Destination Address Range</a:t>
            </a:r>
          </a:p>
          <a:p>
            <a:pPr algn="just"/>
            <a:endParaRPr lang="en-US" altLang="zh-CN" sz="1800" b="1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11001000 00010111 00010000 00000000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r>
              <a:rPr lang="en-US" altLang="zh-CN" sz="1800">
                <a:solidFill>
                  <a:srgbClr val="000099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       </a:t>
            </a:r>
            <a:endParaRPr lang="en-US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11001000 00010111 00010111 11111111</a:t>
            </a:r>
          </a:p>
          <a:p>
            <a:pPr algn="just"/>
            <a:endParaRPr lang="en-US" altLang="zh-CN" sz="1800" b="1">
              <a:solidFill>
                <a:srgbClr val="000099"/>
              </a:solidFill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11001000 00010111 00011000 11111111  </a:t>
            </a:r>
          </a:p>
          <a:p>
            <a:pPr algn="just"/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11001000 00010111 00011001 00000000</a:t>
            </a:r>
            <a:endParaRPr lang="en-US" altLang="zh-CN" sz="2000" b="1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through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r>
              <a:rPr lang="en-US" altLang="zh-CN" sz="1800" b="1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11001000 00010111 00011111 11111111  </a:t>
            </a:r>
          </a:p>
          <a:p>
            <a:pPr algn="just"/>
            <a:endParaRPr lang="en-US" altLang="zh-CN" sz="1800">
              <a:solidFill>
                <a:srgbClr val="000099"/>
              </a:solidFill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otherwise</a:t>
            </a:r>
          </a:p>
        </p:txBody>
      </p:sp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7577138" y="1557339"/>
            <a:ext cx="155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Link Interface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 u="sng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1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endParaRPr lang="en-US" altLang="zh-CN" sz="1800">
              <a:solidFill>
                <a:srgbClr val="000099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3  </a:t>
            </a:r>
            <a:endParaRPr lang="en-US" altLang="zh-CN" sz="2000">
              <a:solidFill>
                <a:srgbClr val="000099"/>
              </a:solidFill>
            </a:endParaRPr>
          </a:p>
          <a:p>
            <a:pPr algn="just"/>
            <a:endParaRPr lang="en-US" altLang="zh-CN" sz="18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sp>
        <p:nvSpPr>
          <p:cNvPr id="55299" name="Rectangle 6"/>
          <p:cNvSpPr>
            <a:spLocks noChangeArrowheads="1"/>
          </p:cNvSpPr>
          <p:nvPr/>
        </p:nvSpPr>
        <p:spPr bwMode="auto">
          <a:xfrm>
            <a:off x="2160589" y="1266826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55300" name="Line 7"/>
          <p:cNvSpPr>
            <a:spLocks noChangeShapeType="1"/>
          </p:cNvSpPr>
          <p:nvPr/>
        </p:nvSpPr>
        <p:spPr bwMode="auto">
          <a:xfrm>
            <a:off x="2149476" y="208438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1" name="Line 8"/>
          <p:cNvSpPr>
            <a:spLocks noChangeShapeType="1"/>
          </p:cNvSpPr>
          <p:nvPr/>
        </p:nvSpPr>
        <p:spPr bwMode="auto">
          <a:xfrm>
            <a:off x="2176464" y="31194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2" name="Line 9"/>
          <p:cNvSpPr>
            <a:spLocks noChangeShapeType="1"/>
          </p:cNvSpPr>
          <p:nvPr/>
        </p:nvSpPr>
        <p:spPr bwMode="auto">
          <a:xfrm>
            <a:off x="2170114" y="42418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3" name="Line 10"/>
          <p:cNvSpPr>
            <a:spLocks noChangeShapeType="1"/>
          </p:cNvSpPr>
          <p:nvPr/>
        </p:nvSpPr>
        <p:spPr bwMode="auto">
          <a:xfrm>
            <a:off x="2163764" y="5343525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5304" name="Line 11"/>
          <p:cNvSpPr>
            <a:spLocks noChangeShapeType="1"/>
          </p:cNvSpPr>
          <p:nvPr/>
        </p:nvSpPr>
        <p:spPr bwMode="auto">
          <a:xfrm>
            <a:off x="7453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5305" name="Text Box 12"/>
          <p:cNvSpPr txBox="1">
            <a:spLocks noChangeArrowheads="1"/>
          </p:cNvSpPr>
          <p:nvPr/>
        </p:nvSpPr>
        <p:spPr bwMode="auto">
          <a:xfrm>
            <a:off x="2089151" y="6007101"/>
            <a:ext cx="82397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i="1" dirty="0">
                <a:solidFill>
                  <a:srgbClr val="FF0000"/>
                </a:solidFill>
                <a:latin typeface="Comic Sans MS" panose="030F0702030302020204" pitchFamily="66" charset="0"/>
              </a:rPr>
              <a:t>Q: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but what happens if ranges </a:t>
            </a:r>
            <a:r>
              <a:rPr lang="en-US" altLang="zh-CN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don</a:t>
            </a:r>
            <a:r>
              <a:rPr lang="en-US" altLang="ja-JP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't </a:t>
            </a:r>
            <a:r>
              <a:rPr lang="en-US" altLang="ja-JP" dirty="0">
                <a:solidFill>
                  <a:srgbClr val="000099"/>
                </a:solidFill>
                <a:latin typeface="Comic Sans MS" panose="030F0702030302020204" pitchFamily="66" charset="0"/>
              </a:rPr>
              <a:t>divide up so nicely? </a:t>
            </a:r>
            <a:endParaRPr lang="en-US" altLang="zh-CN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pic>
        <p:nvPicPr>
          <p:cNvPr id="55306" name="Picture 1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838" y="827459"/>
            <a:ext cx="6703466" cy="81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2057401" y="107950"/>
            <a:ext cx="6918919" cy="863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Destination-based forwarding</a:t>
            </a:r>
          </a:p>
        </p:txBody>
      </p:sp>
      <p:sp>
        <p:nvSpPr>
          <p:cNvPr id="55308" name="TextBox 1"/>
          <p:cNvSpPr txBox="1">
            <a:spLocks noChangeArrowheads="1"/>
          </p:cNvSpPr>
          <p:nvPr/>
        </p:nvSpPr>
        <p:spPr bwMode="auto">
          <a:xfrm>
            <a:off x="4929189" y="1036638"/>
            <a:ext cx="20716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</a:rPr>
              <a:t>forwarding table</a:t>
            </a:r>
          </a:p>
        </p:txBody>
      </p:sp>
      <p:sp>
        <p:nvSpPr>
          <p:cNvPr id="1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33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3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601" y="836712"/>
            <a:ext cx="5008488" cy="98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2" name="Rectangle 20"/>
          <p:cNvSpPr>
            <a:spLocks noChangeArrowheads="1"/>
          </p:cNvSpPr>
          <p:nvPr/>
        </p:nvSpPr>
        <p:spPr bwMode="auto">
          <a:xfrm>
            <a:off x="1958974" y="1335088"/>
            <a:ext cx="8124825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latin typeface="Comic Sans MS" panose="030F0702030302020204" pitchFamily="66" charset="0"/>
            </a:endParaRPr>
          </a:p>
        </p:txBody>
      </p:sp>
      <p:sp>
        <p:nvSpPr>
          <p:cNvPr id="56323" name="Rectangle 18"/>
          <p:cNvSpPr>
            <a:spLocks noChangeArrowheads="1"/>
          </p:cNvSpPr>
          <p:nvPr/>
        </p:nvSpPr>
        <p:spPr bwMode="auto">
          <a:xfrm>
            <a:off x="5800726" y="5673726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6324" name="Rectangle 17"/>
          <p:cNvSpPr>
            <a:spLocks noChangeArrowheads="1"/>
          </p:cNvSpPr>
          <p:nvPr/>
        </p:nvSpPr>
        <p:spPr bwMode="auto">
          <a:xfrm>
            <a:off x="5807076" y="6069014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9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Longest prefix matching</a:t>
            </a:r>
          </a:p>
        </p:txBody>
      </p:sp>
      <p:sp>
        <p:nvSpPr>
          <p:cNvPr id="56326" name="Rectangle 5"/>
          <p:cNvSpPr>
            <a:spLocks noChangeArrowheads="1"/>
          </p:cNvSpPr>
          <p:nvPr/>
        </p:nvSpPr>
        <p:spPr bwMode="auto">
          <a:xfrm>
            <a:off x="2589214" y="2989264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zh-CN" sz="200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zh-CN" sz="2000">
              <a:solidFill>
                <a:srgbClr val="000099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zh-CN" sz="2000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  <a:cs typeface="Times New Roman" panose="02020603050405020304" pitchFamily="18" charset="0"/>
              </a:rPr>
              <a:t>otherwise  </a:t>
            </a:r>
            <a:r>
              <a:rPr lang="en-US" altLang="zh-CN" sz="1800">
                <a:solidFill>
                  <a:srgbClr val="000099"/>
                </a:solidFill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6327" name="Rectangle 7"/>
          <p:cNvSpPr>
            <a:spLocks noChangeArrowheads="1"/>
          </p:cNvSpPr>
          <p:nvPr/>
        </p:nvSpPr>
        <p:spPr bwMode="auto">
          <a:xfrm>
            <a:off x="2482851" y="6026151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DA: </a:t>
            </a:r>
            <a:r>
              <a:rPr lang="en-US" altLang="zh-CN" sz="1800" dirty="0" smtClean="0">
                <a:solidFill>
                  <a:srgbClr val="000099"/>
                </a:solidFill>
              </a:rPr>
              <a:t> 11001000  </a:t>
            </a:r>
            <a:r>
              <a:rPr lang="en-US" altLang="zh-CN" sz="1800" dirty="0">
                <a:solidFill>
                  <a:srgbClr val="000099"/>
                </a:solidFill>
              </a:rPr>
              <a:t>00010111  00011000  10101010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6328" name="Text Box 8"/>
          <p:cNvSpPr txBox="1">
            <a:spLocks noChangeArrowheads="1"/>
          </p:cNvSpPr>
          <p:nvPr/>
        </p:nvSpPr>
        <p:spPr bwMode="auto">
          <a:xfrm>
            <a:off x="1804989" y="5272089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99"/>
                </a:solidFill>
              </a:rPr>
              <a:t>examples:</a:t>
            </a:r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2468563" y="5641976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DA: </a:t>
            </a:r>
            <a:r>
              <a:rPr lang="en-US" altLang="zh-CN" sz="1800" dirty="0" smtClean="0">
                <a:solidFill>
                  <a:srgbClr val="000099"/>
                </a:solidFill>
              </a:rPr>
              <a:t> 11001000  </a:t>
            </a:r>
            <a:r>
              <a:rPr lang="en-US" altLang="zh-CN" sz="1800" dirty="0">
                <a:solidFill>
                  <a:srgbClr val="000099"/>
                </a:solidFill>
              </a:rPr>
              <a:t>00010111  00010110  10100001 </a:t>
            </a:r>
          </a:p>
        </p:txBody>
      </p:sp>
      <p:sp>
        <p:nvSpPr>
          <p:cNvPr id="56330" name="Text Box 15"/>
          <p:cNvSpPr txBox="1">
            <a:spLocks noChangeArrowheads="1"/>
          </p:cNvSpPr>
          <p:nvPr/>
        </p:nvSpPr>
        <p:spPr bwMode="auto">
          <a:xfrm>
            <a:off x="7786688" y="5640389"/>
            <a:ext cx="219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dirty="0">
                <a:solidFill>
                  <a:srgbClr val="CC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  <p:sp>
        <p:nvSpPr>
          <p:cNvPr id="56331" name="Text Box 16"/>
          <p:cNvSpPr txBox="1">
            <a:spLocks noChangeArrowheads="1"/>
          </p:cNvSpPr>
          <p:nvPr/>
        </p:nvSpPr>
        <p:spPr bwMode="auto">
          <a:xfrm>
            <a:off x="7834313" y="5991226"/>
            <a:ext cx="21948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CC0000"/>
                </a:solidFill>
                <a:latin typeface="Comic Sans MS" panose="030F0702030302020204" pitchFamily="66" charset="0"/>
              </a:rPr>
              <a:t>which interface?</a:t>
            </a:r>
          </a:p>
        </p:txBody>
      </p:sp>
      <p:sp>
        <p:nvSpPr>
          <p:cNvPr id="56333" name="Text Box 22"/>
          <p:cNvSpPr txBox="1">
            <a:spLocks noChangeArrowheads="1"/>
          </p:cNvSpPr>
          <p:nvPr/>
        </p:nvSpPr>
        <p:spPr bwMode="auto">
          <a:xfrm>
            <a:off x="2082800" y="1036638"/>
            <a:ext cx="4168129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longest prefix matching</a:t>
            </a:r>
          </a:p>
        </p:txBody>
      </p:sp>
      <p:sp>
        <p:nvSpPr>
          <p:cNvPr id="56334" name="Rectangle 24"/>
          <p:cNvSpPr>
            <a:spLocks noChangeArrowheads="1"/>
          </p:cNvSpPr>
          <p:nvPr/>
        </p:nvSpPr>
        <p:spPr bwMode="auto">
          <a:xfrm>
            <a:off x="2516188" y="3022601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56335" name="Line 25"/>
          <p:cNvSpPr>
            <a:spLocks noChangeShapeType="1"/>
          </p:cNvSpPr>
          <p:nvPr/>
        </p:nvSpPr>
        <p:spPr bwMode="auto">
          <a:xfrm>
            <a:off x="2516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6" name="Line 26"/>
          <p:cNvSpPr>
            <a:spLocks noChangeShapeType="1"/>
          </p:cNvSpPr>
          <p:nvPr/>
        </p:nvSpPr>
        <p:spPr bwMode="auto">
          <a:xfrm>
            <a:off x="2546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7" name="Line 27"/>
          <p:cNvSpPr>
            <a:spLocks noChangeShapeType="1"/>
          </p:cNvSpPr>
          <p:nvPr/>
        </p:nvSpPr>
        <p:spPr bwMode="auto">
          <a:xfrm>
            <a:off x="2520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8" name="Line 28"/>
          <p:cNvSpPr>
            <a:spLocks noChangeShapeType="1"/>
          </p:cNvSpPr>
          <p:nvPr/>
        </p:nvSpPr>
        <p:spPr bwMode="auto">
          <a:xfrm>
            <a:off x="2517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39" name="Line 29"/>
          <p:cNvSpPr>
            <a:spLocks noChangeShapeType="1"/>
          </p:cNvSpPr>
          <p:nvPr/>
        </p:nvSpPr>
        <p:spPr bwMode="auto">
          <a:xfrm>
            <a:off x="7700963" y="3022601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56340" name="Text Box 30"/>
          <p:cNvSpPr txBox="1">
            <a:spLocks noChangeArrowheads="1"/>
          </p:cNvSpPr>
          <p:nvPr/>
        </p:nvSpPr>
        <p:spPr bwMode="auto">
          <a:xfrm>
            <a:off x="7999413" y="2965451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Link interface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1800">
                <a:solidFill>
                  <a:srgbClr val="000099"/>
                </a:solidFill>
              </a:rPr>
              <a:t>3</a:t>
            </a:r>
          </a:p>
        </p:txBody>
      </p:sp>
      <p:sp>
        <p:nvSpPr>
          <p:cNvPr id="2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56332" name="Text Box 19"/>
          <p:cNvSpPr txBox="1">
            <a:spLocks noChangeArrowheads="1"/>
          </p:cNvSpPr>
          <p:nvPr/>
        </p:nvSpPr>
        <p:spPr bwMode="auto">
          <a:xfrm>
            <a:off x="2095500" y="1490663"/>
            <a:ext cx="798830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when looking for forwarding table entry for given destination address, use </a:t>
            </a:r>
            <a:r>
              <a:rPr lang="en-US" altLang="zh-CN" sz="2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longest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address prefix that matches destination address.</a:t>
            </a: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01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3900" y="-6826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Longest prefix matching</a:t>
            </a:r>
          </a:p>
        </p:txBody>
      </p:sp>
      <p:sp>
        <p:nvSpPr>
          <p:cNvPr id="57346" name="Content Placeholder 1"/>
          <p:cNvSpPr>
            <a:spLocks noGrp="1"/>
          </p:cNvSpPr>
          <p:nvPr>
            <p:ph idx="1"/>
          </p:nvPr>
        </p:nvSpPr>
        <p:spPr>
          <a:xfrm>
            <a:off x="2036763" y="1366838"/>
            <a:ext cx="7772400" cy="4648200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</a:t>
            </a:r>
            <a:r>
              <a:rPr lang="en-US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ll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see</a:t>
            </a:r>
            <a:r>
              <a:rPr lang="en-US" altLang="zh-CN" i="1" dirty="0" smtClean="0">
                <a:solidFill>
                  <a:srgbClr val="00009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why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longest prefix matching is used shortly, when we study addressing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longest prefix matching: often performed using ternary content addressable memories (TCAMs)</a:t>
            </a:r>
          </a:p>
          <a:p>
            <a:pPr lvl="1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content addressable: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present address to TCAM: retrieve address in one clock cycle, regardless of table size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Cisco Catalyst: can up ~1M routing table entries in TCAM</a:t>
            </a:r>
          </a:p>
        </p:txBody>
      </p:sp>
      <p:pic>
        <p:nvPicPr>
          <p:cNvPr id="57347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077" y="777875"/>
            <a:ext cx="4963020" cy="13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" name="矩形 1"/>
          <p:cNvSpPr/>
          <p:nvPr/>
        </p:nvSpPr>
        <p:spPr>
          <a:xfrm>
            <a:off x="10128448" y="314096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苏州雄立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3935760" y="6624784"/>
            <a:ext cx="446449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4.2.1 Input Port Processing and Destination-Based Forwarding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7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Rectangle 3"/>
          <p:cNvSpPr>
            <a:spLocks noChangeArrowheads="1"/>
          </p:cNvSpPr>
          <p:nvPr/>
        </p:nvSpPr>
        <p:spPr bwMode="auto">
          <a:xfrm>
            <a:off x="1895476" y="715964"/>
            <a:ext cx="4487863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>
              <a:solidFill>
                <a:srgbClr val="000099"/>
              </a:solidFill>
              <a:latin typeface="Gill Sans MT" panose="020B0502020104020203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0851" y="1916832"/>
            <a:ext cx="8784976" cy="2952328"/>
          </a:xfrm>
        </p:spPr>
        <p:txBody>
          <a:bodyPr>
            <a:noAutofit/>
          </a:bodyPr>
          <a:lstStyle/>
          <a:p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Chapter 4</a:t>
            </a:r>
            <a:b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Network Layer:</a:t>
            </a:r>
            <a:b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</a:br>
            <a:r>
              <a:rPr lang="en-US" altLang="zh-CN" sz="6000" dirty="0">
                <a:solidFill>
                  <a:srgbClr val="000099"/>
                </a:solidFill>
                <a:cs typeface="Arial" panose="020B0604020202020204" pitchFamily="34" charset="0"/>
              </a:rPr>
              <a:t>The Data </a:t>
            </a:r>
            <a:r>
              <a:rPr lang="en-US" altLang="zh-CN" sz="6000" dirty="0" smtClean="0">
                <a:solidFill>
                  <a:srgbClr val="000099"/>
                </a:solidFill>
                <a:cs typeface="Arial" panose="020B0604020202020204" pitchFamily="34" charset="0"/>
              </a:rPr>
              <a:t>Plane</a:t>
            </a:r>
            <a:endParaRPr lang="zh-CN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675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69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898730"/>
            <a:ext cx="4032250" cy="15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1965325" y="24765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fabrics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25675" y="1177925"/>
            <a:ext cx="7772400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n-cs"/>
              </a:rPr>
              <a:t>transfer packet from input buffer to appropriate output buffer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switching rate: rate at which packets can be transfer from inputs to outputs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000" dirty="0"/>
              <a:t>often measured as multiple of input/output line rate</a:t>
            </a:r>
            <a:endParaRPr lang="en-US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sz="2000" dirty="0"/>
              <a:t>N inputs: switching rate N times line rate desirable</a:t>
            </a:r>
            <a:endParaRPr 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three types of switching fabrics</a:t>
            </a:r>
            <a:endParaRPr 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8372" name="Group 30"/>
          <p:cNvGrpSpPr>
            <a:grpSpLocks/>
          </p:cNvGrpSpPr>
          <p:nvPr/>
        </p:nvGrpSpPr>
        <p:grpSpPr bwMode="auto">
          <a:xfrm>
            <a:off x="2266950" y="4507631"/>
            <a:ext cx="890588" cy="215900"/>
            <a:chOff x="876" y="2800"/>
            <a:chExt cx="642" cy="175"/>
          </a:xfrm>
        </p:grpSpPr>
        <p:sp>
          <p:nvSpPr>
            <p:cNvPr id="58502" name="Rectangle 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3" name="Rectangle 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4" name="Rectangle 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5" name="Rectangle 1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6" name="Line 1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3" name="Group 45"/>
          <p:cNvGrpSpPr>
            <a:grpSpLocks/>
          </p:cNvGrpSpPr>
          <p:nvPr/>
        </p:nvGrpSpPr>
        <p:grpSpPr bwMode="auto">
          <a:xfrm>
            <a:off x="2243139" y="4902919"/>
            <a:ext cx="890587" cy="215900"/>
            <a:chOff x="876" y="2800"/>
            <a:chExt cx="642" cy="175"/>
          </a:xfrm>
        </p:grpSpPr>
        <p:sp>
          <p:nvSpPr>
            <p:cNvPr id="58497" name="Rectangle 46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8" name="Rectangle 47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9" name="Rectangle 48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0" name="Rectangle 49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501" name="Line 50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8374" name="Group 51"/>
          <p:cNvGrpSpPr>
            <a:grpSpLocks/>
          </p:cNvGrpSpPr>
          <p:nvPr/>
        </p:nvGrpSpPr>
        <p:grpSpPr bwMode="auto">
          <a:xfrm>
            <a:off x="2238375" y="5329956"/>
            <a:ext cx="890588" cy="215900"/>
            <a:chOff x="876" y="2800"/>
            <a:chExt cx="642" cy="175"/>
          </a:xfrm>
        </p:grpSpPr>
        <p:sp>
          <p:nvSpPr>
            <p:cNvPr id="58492" name="Rectangle 52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3" name="Rectangle 53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4" name="Rectangle 54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5" name="Rectangle 55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58496" name="Line 56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8375" name="Rectangle 57"/>
          <p:cNvSpPr>
            <a:spLocks noChangeArrowheads="1"/>
          </p:cNvSpPr>
          <p:nvPr/>
        </p:nvSpPr>
        <p:spPr bwMode="auto">
          <a:xfrm>
            <a:off x="3125788" y="4425081"/>
            <a:ext cx="704850" cy="11763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grpSp>
        <p:nvGrpSpPr>
          <p:cNvPr id="58376" name="Group 64"/>
          <p:cNvGrpSpPr>
            <a:grpSpLocks/>
          </p:cNvGrpSpPr>
          <p:nvPr/>
        </p:nvGrpSpPr>
        <p:grpSpPr bwMode="auto">
          <a:xfrm>
            <a:off x="3835400" y="4506044"/>
            <a:ext cx="890588" cy="215900"/>
            <a:chOff x="455" y="3463"/>
            <a:chExt cx="561" cy="136"/>
          </a:xfrm>
        </p:grpSpPr>
        <p:sp>
          <p:nvSpPr>
            <p:cNvPr id="58487" name="Rectangle 59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8" name="Rectangle 60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9" name="Rectangle 61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90" name="Rectangle 62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91" name="Line 63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77" name="Group 65"/>
          <p:cNvGrpSpPr>
            <a:grpSpLocks/>
          </p:cNvGrpSpPr>
          <p:nvPr/>
        </p:nvGrpSpPr>
        <p:grpSpPr bwMode="auto">
          <a:xfrm>
            <a:off x="3840164" y="4898156"/>
            <a:ext cx="890587" cy="215900"/>
            <a:chOff x="455" y="3463"/>
            <a:chExt cx="561" cy="136"/>
          </a:xfrm>
        </p:grpSpPr>
        <p:sp>
          <p:nvSpPr>
            <p:cNvPr id="58482" name="Rectangle 6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3" name="Rectangle 6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4" name="Rectangle 6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5" name="Rectangle 6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6" name="Line 7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78" name="Group 71"/>
          <p:cNvGrpSpPr>
            <a:grpSpLocks/>
          </p:cNvGrpSpPr>
          <p:nvPr/>
        </p:nvGrpSpPr>
        <p:grpSpPr bwMode="auto">
          <a:xfrm>
            <a:off x="3835400" y="5325194"/>
            <a:ext cx="890588" cy="215900"/>
            <a:chOff x="455" y="3463"/>
            <a:chExt cx="561" cy="136"/>
          </a:xfrm>
        </p:grpSpPr>
        <p:sp>
          <p:nvSpPr>
            <p:cNvPr id="58477" name="Rectangle 7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8" name="Rectangle 7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9" name="Rectangle 7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0" name="Rectangle 7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81" name="Line 7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79" name="Text Box 78"/>
          <p:cNvSpPr txBox="1">
            <a:spLocks noChangeArrowheads="1"/>
          </p:cNvSpPr>
          <p:nvPr/>
        </p:nvSpPr>
        <p:spPr bwMode="auto">
          <a:xfrm>
            <a:off x="2959100" y="5810969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memory</a:t>
            </a:r>
          </a:p>
        </p:txBody>
      </p:sp>
      <p:sp>
        <p:nvSpPr>
          <p:cNvPr id="58380" name="Text Box 79"/>
          <p:cNvSpPr txBox="1">
            <a:spLocks noChangeArrowheads="1"/>
          </p:cNvSpPr>
          <p:nvPr/>
        </p:nvSpPr>
        <p:spPr bwMode="auto">
          <a:xfrm>
            <a:off x="3057526" y="4742581"/>
            <a:ext cx="8239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memory</a:t>
            </a:r>
          </a:p>
        </p:txBody>
      </p:sp>
      <p:grpSp>
        <p:nvGrpSpPr>
          <p:cNvPr id="58381" name="Group 80"/>
          <p:cNvGrpSpPr>
            <a:grpSpLocks/>
          </p:cNvGrpSpPr>
          <p:nvPr/>
        </p:nvGrpSpPr>
        <p:grpSpPr bwMode="auto">
          <a:xfrm>
            <a:off x="5172075" y="4491756"/>
            <a:ext cx="890588" cy="215900"/>
            <a:chOff x="876" y="2800"/>
            <a:chExt cx="642" cy="175"/>
          </a:xfrm>
        </p:grpSpPr>
        <p:sp>
          <p:nvSpPr>
            <p:cNvPr id="58472" name="Rectangle 8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3" name="Rectangle 8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4" name="Rectangle 8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5" name="Rectangle 8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6" name="Line 8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2" name="Group 86"/>
          <p:cNvGrpSpPr>
            <a:grpSpLocks/>
          </p:cNvGrpSpPr>
          <p:nvPr/>
        </p:nvGrpSpPr>
        <p:grpSpPr bwMode="auto">
          <a:xfrm>
            <a:off x="5170489" y="4887044"/>
            <a:ext cx="890587" cy="215900"/>
            <a:chOff x="876" y="2800"/>
            <a:chExt cx="642" cy="175"/>
          </a:xfrm>
        </p:grpSpPr>
        <p:sp>
          <p:nvSpPr>
            <p:cNvPr id="58467" name="Rectangle 87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8" name="Rectangle 88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9" name="Rectangle 89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0" name="Rectangle 90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71" name="Line 91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3" name="Group 92"/>
          <p:cNvGrpSpPr>
            <a:grpSpLocks/>
          </p:cNvGrpSpPr>
          <p:nvPr/>
        </p:nvGrpSpPr>
        <p:grpSpPr bwMode="auto">
          <a:xfrm>
            <a:off x="5165725" y="5314081"/>
            <a:ext cx="890588" cy="215900"/>
            <a:chOff x="876" y="2800"/>
            <a:chExt cx="642" cy="175"/>
          </a:xfrm>
        </p:grpSpPr>
        <p:sp>
          <p:nvSpPr>
            <p:cNvPr id="58462" name="Rectangle 93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3" name="Rectangle 94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4" name="Rectangle 95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5" name="Rectangle 96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6" name="Line 97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84" name="Line 98"/>
          <p:cNvSpPr>
            <a:spLocks noChangeShapeType="1"/>
          </p:cNvSpPr>
          <p:nvPr/>
        </p:nvSpPr>
        <p:spPr bwMode="auto">
          <a:xfrm>
            <a:off x="6073775" y="4494931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58385" name="Group 99"/>
          <p:cNvGrpSpPr>
            <a:grpSpLocks/>
          </p:cNvGrpSpPr>
          <p:nvPr/>
        </p:nvGrpSpPr>
        <p:grpSpPr bwMode="auto">
          <a:xfrm>
            <a:off x="6127750" y="4479056"/>
            <a:ext cx="890588" cy="215900"/>
            <a:chOff x="455" y="3463"/>
            <a:chExt cx="561" cy="136"/>
          </a:xfrm>
        </p:grpSpPr>
        <p:sp>
          <p:nvSpPr>
            <p:cNvPr id="58457" name="Rectangle 10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8" name="Rectangle 10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9" name="Rectangle 10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0" name="Rectangle 10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61" name="Line 10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6" name="Group 105"/>
          <p:cNvGrpSpPr>
            <a:grpSpLocks/>
          </p:cNvGrpSpPr>
          <p:nvPr/>
        </p:nvGrpSpPr>
        <p:grpSpPr bwMode="auto">
          <a:xfrm>
            <a:off x="6132514" y="4871169"/>
            <a:ext cx="890587" cy="215900"/>
            <a:chOff x="455" y="3463"/>
            <a:chExt cx="561" cy="136"/>
          </a:xfrm>
        </p:grpSpPr>
        <p:sp>
          <p:nvSpPr>
            <p:cNvPr id="58452" name="Rectangle 106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3" name="Rectangle 107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4" name="Rectangle 108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5" name="Rectangle 109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6" name="Line 110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87" name="Group 111"/>
          <p:cNvGrpSpPr>
            <a:grpSpLocks/>
          </p:cNvGrpSpPr>
          <p:nvPr/>
        </p:nvGrpSpPr>
        <p:grpSpPr bwMode="auto">
          <a:xfrm>
            <a:off x="6127750" y="5298206"/>
            <a:ext cx="890588" cy="215900"/>
            <a:chOff x="455" y="3463"/>
            <a:chExt cx="561" cy="136"/>
          </a:xfrm>
        </p:grpSpPr>
        <p:sp>
          <p:nvSpPr>
            <p:cNvPr id="58447" name="Rectangle 112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8" name="Rectangle 113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9" name="Rectangle 114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0" name="Rectangle 115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51" name="Line 116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58388" name="Text Box 117"/>
          <p:cNvSpPr txBox="1">
            <a:spLocks noChangeArrowheads="1"/>
          </p:cNvSpPr>
          <p:nvPr/>
        </p:nvSpPr>
        <p:spPr bwMode="auto">
          <a:xfrm>
            <a:off x="5810250" y="5807794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bus</a:t>
            </a:r>
          </a:p>
        </p:txBody>
      </p:sp>
      <p:grpSp>
        <p:nvGrpSpPr>
          <p:cNvPr id="58389" name="Group 118"/>
          <p:cNvGrpSpPr>
            <a:grpSpLocks/>
          </p:cNvGrpSpPr>
          <p:nvPr/>
        </p:nvGrpSpPr>
        <p:grpSpPr bwMode="auto">
          <a:xfrm>
            <a:off x="7615239" y="4458419"/>
            <a:ext cx="890587" cy="215900"/>
            <a:chOff x="876" y="2800"/>
            <a:chExt cx="642" cy="175"/>
          </a:xfrm>
        </p:grpSpPr>
        <p:sp>
          <p:nvSpPr>
            <p:cNvPr id="58442" name="Rectangle 11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3" name="Rectangle 12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4" name="Rectangle 12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5" name="Rectangle 12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6" name="Line 12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0" name="Group 124"/>
          <p:cNvGrpSpPr>
            <a:grpSpLocks/>
          </p:cNvGrpSpPr>
          <p:nvPr/>
        </p:nvGrpSpPr>
        <p:grpSpPr bwMode="auto">
          <a:xfrm>
            <a:off x="7591425" y="4853706"/>
            <a:ext cx="890588" cy="215900"/>
            <a:chOff x="876" y="2800"/>
            <a:chExt cx="642" cy="175"/>
          </a:xfrm>
        </p:grpSpPr>
        <p:sp>
          <p:nvSpPr>
            <p:cNvPr id="58437" name="Rectangle 12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8" name="Rectangle 12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9" name="Rectangle 12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0" name="Rectangle 12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41" name="Line 12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1" name="Group 130"/>
          <p:cNvGrpSpPr>
            <a:grpSpLocks/>
          </p:cNvGrpSpPr>
          <p:nvPr/>
        </p:nvGrpSpPr>
        <p:grpSpPr bwMode="auto">
          <a:xfrm>
            <a:off x="7586664" y="5280744"/>
            <a:ext cx="890587" cy="215900"/>
            <a:chOff x="876" y="2800"/>
            <a:chExt cx="642" cy="175"/>
          </a:xfrm>
        </p:grpSpPr>
        <p:sp>
          <p:nvSpPr>
            <p:cNvPr id="58432" name="Rectangle 13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3" name="Rectangle 13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4" name="Rectangle 13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5" name="Rectangle 13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8436" name="Line 13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58392" name="Group 154"/>
          <p:cNvGrpSpPr>
            <a:grpSpLocks/>
          </p:cNvGrpSpPr>
          <p:nvPr/>
        </p:nvGrpSpPr>
        <p:grpSpPr bwMode="auto">
          <a:xfrm rot="5400000">
            <a:off x="8710613" y="5477594"/>
            <a:ext cx="895350" cy="1035050"/>
            <a:chOff x="2954" y="2776"/>
            <a:chExt cx="564" cy="652"/>
          </a:xfrm>
        </p:grpSpPr>
        <p:grpSp>
          <p:nvGrpSpPr>
            <p:cNvPr id="58414" name="Group 136"/>
            <p:cNvGrpSpPr>
              <a:grpSpLocks/>
            </p:cNvGrpSpPr>
            <p:nvPr/>
          </p:nvGrpSpPr>
          <p:grpSpPr bwMode="auto">
            <a:xfrm>
              <a:off x="2954" y="2776"/>
              <a:ext cx="561" cy="136"/>
              <a:chOff x="455" y="3463"/>
              <a:chExt cx="561" cy="136"/>
            </a:xfrm>
          </p:grpSpPr>
          <p:sp>
            <p:nvSpPr>
              <p:cNvPr id="58427" name="Rectangle 137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8" name="Rectangle 138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9" name="Rectangle 139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30" name="Rectangle 140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31" name="Line 141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8415" name="Group 142"/>
            <p:cNvGrpSpPr>
              <a:grpSpLocks/>
            </p:cNvGrpSpPr>
            <p:nvPr/>
          </p:nvGrpSpPr>
          <p:grpSpPr bwMode="auto">
            <a:xfrm>
              <a:off x="2957" y="3023"/>
              <a:ext cx="561" cy="136"/>
              <a:chOff x="455" y="3463"/>
              <a:chExt cx="561" cy="136"/>
            </a:xfrm>
          </p:grpSpPr>
          <p:sp>
            <p:nvSpPr>
              <p:cNvPr id="58422" name="Rectangle 143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3" name="Rectangle 144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4" name="Rectangle 145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5" name="Rectangle 146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6" name="Line 147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58416" name="Group 148"/>
            <p:cNvGrpSpPr>
              <a:grpSpLocks/>
            </p:cNvGrpSpPr>
            <p:nvPr/>
          </p:nvGrpSpPr>
          <p:grpSpPr bwMode="auto">
            <a:xfrm>
              <a:off x="2954" y="3292"/>
              <a:ext cx="561" cy="136"/>
              <a:chOff x="455" y="3463"/>
              <a:chExt cx="561" cy="136"/>
            </a:xfrm>
          </p:grpSpPr>
          <p:sp>
            <p:nvSpPr>
              <p:cNvPr id="58417" name="Rectangle 149"/>
              <p:cNvSpPr>
                <a:spLocks noChangeArrowheads="1"/>
              </p:cNvSpPr>
              <p:nvPr/>
            </p:nvSpPr>
            <p:spPr bwMode="auto">
              <a:xfrm>
                <a:off x="496" y="3465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18" name="Rectangle 150"/>
              <p:cNvSpPr>
                <a:spLocks noChangeArrowheads="1"/>
              </p:cNvSpPr>
              <p:nvPr/>
            </p:nvSpPr>
            <p:spPr bwMode="auto">
              <a:xfrm>
                <a:off x="769" y="3504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19" name="Rectangle 151"/>
              <p:cNvSpPr>
                <a:spLocks noChangeArrowheads="1"/>
              </p:cNvSpPr>
              <p:nvPr/>
            </p:nvSpPr>
            <p:spPr bwMode="auto">
              <a:xfrm>
                <a:off x="642" y="3479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0" name="Rectangle 152"/>
              <p:cNvSpPr>
                <a:spLocks noChangeArrowheads="1"/>
              </p:cNvSpPr>
              <p:nvPr/>
            </p:nvSpPr>
            <p:spPr bwMode="auto">
              <a:xfrm>
                <a:off x="515" y="3484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58421" name="Line 153"/>
              <p:cNvSpPr>
                <a:spLocks noChangeShapeType="1"/>
              </p:cNvSpPr>
              <p:nvPr/>
            </p:nvSpPr>
            <p:spPr bwMode="auto">
              <a:xfrm flipV="1">
                <a:off x="453" y="3529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58393" name="Line 155"/>
          <p:cNvSpPr>
            <a:spLocks noChangeShapeType="1"/>
          </p:cNvSpPr>
          <p:nvPr/>
        </p:nvSpPr>
        <p:spPr bwMode="auto">
          <a:xfrm>
            <a:off x="8505826" y="4564781"/>
            <a:ext cx="10636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4" name="Line 156"/>
          <p:cNvSpPr>
            <a:spLocks noChangeShapeType="1"/>
          </p:cNvSpPr>
          <p:nvPr/>
        </p:nvSpPr>
        <p:spPr bwMode="auto">
          <a:xfrm flipV="1">
            <a:off x="8467725" y="4952132"/>
            <a:ext cx="11112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5" name="Line 157"/>
          <p:cNvSpPr>
            <a:spLocks noChangeShapeType="1"/>
          </p:cNvSpPr>
          <p:nvPr/>
        </p:nvSpPr>
        <p:spPr bwMode="auto">
          <a:xfrm>
            <a:off x="8467726" y="5383931"/>
            <a:ext cx="11017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6" name="Line 158"/>
          <p:cNvSpPr>
            <a:spLocks noChangeShapeType="1"/>
          </p:cNvSpPr>
          <p:nvPr/>
        </p:nvSpPr>
        <p:spPr bwMode="auto">
          <a:xfrm flipV="1">
            <a:off x="8750300" y="4564781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7" name="Line 159"/>
          <p:cNvSpPr>
            <a:spLocks noChangeShapeType="1"/>
          </p:cNvSpPr>
          <p:nvPr/>
        </p:nvSpPr>
        <p:spPr bwMode="auto">
          <a:xfrm flipV="1">
            <a:off x="9172575" y="4564781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8" name="Line 160"/>
          <p:cNvSpPr>
            <a:spLocks noChangeShapeType="1"/>
          </p:cNvSpPr>
          <p:nvPr/>
        </p:nvSpPr>
        <p:spPr bwMode="auto">
          <a:xfrm flipV="1">
            <a:off x="9569450" y="4555256"/>
            <a:ext cx="0" cy="9779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399" name="Oval 161"/>
          <p:cNvSpPr>
            <a:spLocks noChangeArrowheads="1"/>
          </p:cNvSpPr>
          <p:nvPr/>
        </p:nvSpPr>
        <p:spPr bwMode="auto">
          <a:xfrm>
            <a:off x="8709025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0" name="Oval 162"/>
          <p:cNvSpPr>
            <a:spLocks noChangeArrowheads="1"/>
          </p:cNvSpPr>
          <p:nvPr/>
        </p:nvSpPr>
        <p:spPr bwMode="auto">
          <a:xfrm>
            <a:off x="8709025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1" name="Oval 163"/>
          <p:cNvSpPr>
            <a:spLocks noChangeArrowheads="1"/>
          </p:cNvSpPr>
          <p:nvPr/>
        </p:nvSpPr>
        <p:spPr bwMode="auto">
          <a:xfrm>
            <a:off x="8702675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2" name="Oval 164"/>
          <p:cNvSpPr>
            <a:spLocks noChangeArrowheads="1"/>
          </p:cNvSpPr>
          <p:nvPr/>
        </p:nvSpPr>
        <p:spPr bwMode="auto">
          <a:xfrm>
            <a:off x="9134475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3" name="Oval 165"/>
          <p:cNvSpPr>
            <a:spLocks noChangeArrowheads="1"/>
          </p:cNvSpPr>
          <p:nvPr/>
        </p:nvSpPr>
        <p:spPr bwMode="auto">
          <a:xfrm>
            <a:off x="9134475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4" name="Oval 166"/>
          <p:cNvSpPr>
            <a:spLocks noChangeArrowheads="1"/>
          </p:cNvSpPr>
          <p:nvPr/>
        </p:nvSpPr>
        <p:spPr bwMode="auto">
          <a:xfrm>
            <a:off x="9128125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5" name="Oval 167"/>
          <p:cNvSpPr>
            <a:spLocks noChangeArrowheads="1"/>
          </p:cNvSpPr>
          <p:nvPr/>
        </p:nvSpPr>
        <p:spPr bwMode="auto">
          <a:xfrm>
            <a:off x="9525000" y="4526681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6" name="Oval 168"/>
          <p:cNvSpPr>
            <a:spLocks noChangeArrowheads="1"/>
          </p:cNvSpPr>
          <p:nvPr/>
        </p:nvSpPr>
        <p:spPr bwMode="auto">
          <a:xfrm>
            <a:off x="9525000" y="491085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7" name="Oval 169"/>
          <p:cNvSpPr>
            <a:spLocks noChangeArrowheads="1"/>
          </p:cNvSpPr>
          <p:nvPr/>
        </p:nvSpPr>
        <p:spPr bwMode="auto">
          <a:xfrm>
            <a:off x="9518650" y="5336306"/>
            <a:ext cx="88900" cy="889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58408" name="Text Box 170"/>
          <p:cNvSpPr txBox="1">
            <a:spLocks noChangeArrowheads="1"/>
          </p:cNvSpPr>
          <p:nvPr/>
        </p:nvSpPr>
        <p:spPr bwMode="auto">
          <a:xfrm>
            <a:off x="7423150" y="5814144"/>
            <a:ext cx="1060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FF"/>
                </a:solidFill>
              </a:rPr>
              <a:t>crossbar</a:t>
            </a:r>
          </a:p>
        </p:txBody>
      </p:sp>
      <p:sp>
        <p:nvSpPr>
          <p:cNvPr id="58409" name="Freeform 171"/>
          <p:cNvSpPr>
            <a:spLocks/>
          </p:cNvSpPr>
          <p:nvPr/>
        </p:nvSpPr>
        <p:spPr bwMode="auto">
          <a:xfrm>
            <a:off x="2114551" y="4550494"/>
            <a:ext cx="2798763" cy="412750"/>
          </a:xfrm>
          <a:custGeom>
            <a:avLst/>
            <a:gdLst>
              <a:gd name="T0" fmla="*/ 0 w 1763"/>
              <a:gd name="T1" fmla="*/ 0 h 260"/>
              <a:gd name="T2" fmla="*/ 2147483647 w 1763"/>
              <a:gd name="T3" fmla="*/ 0 h 260"/>
              <a:gd name="T4" fmla="*/ 2147483647 w 1763"/>
              <a:gd name="T5" fmla="*/ 2147483647 h 260"/>
              <a:gd name="T6" fmla="*/ 2147483647 w 1763"/>
              <a:gd name="T7" fmla="*/ 2147483647 h 260"/>
              <a:gd name="T8" fmla="*/ 0 60000 65536"/>
              <a:gd name="T9" fmla="*/ 0 60000 65536"/>
              <a:gd name="T10" fmla="*/ 0 60000 65536"/>
              <a:gd name="T11" fmla="*/ 0 60000 65536"/>
              <a:gd name="T12" fmla="*/ 0 w 1763"/>
              <a:gd name="T13" fmla="*/ 0 h 260"/>
              <a:gd name="T14" fmla="*/ 1763 w 1763"/>
              <a:gd name="T15" fmla="*/ 260 h 2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63" h="260">
                <a:moveTo>
                  <a:pt x="0" y="0"/>
                </a:moveTo>
                <a:lnTo>
                  <a:pt x="689" y="0"/>
                </a:lnTo>
                <a:lnTo>
                  <a:pt x="1054" y="260"/>
                </a:lnTo>
                <a:lnTo>
                  <a:pt x="1763" y="26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8410" name="Freeform 172"/>
          <p:cNvSpPr>
            <a:spLocks/>
          </p:cNvSpPr>
          <p:nvPr/>
        </p:nvSpPr>
        <p:spPr bwMode="auto">
          <a:xfrm>
            <a:off x="5165725" y="4520331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8411" name="Freeform 173"/>
          <p:cNvSpPr>
            <a:spLocks/>
          </p:cNvSpPr>
          <p:nvPr/>
        </p:nvSpPr>
        <p:spPr bwMode="auto">
          <a:xfrm>
            <a:off x="7562850" y="4510806"/>
            <a:ext cx="1543050" cy="2014538"/>
          </a:xfrm>
          <a:custGeom>
            <a:avLst/>
            <a:gdLst>
              <a:gd name="T0" fmla="*/ 0 w 972"/>
              <a:gd name="T1" fmla="*/ 2147483647 h 1266"/>
              <a:gd name="T2" fmla="*/ 2147483647 w 972"/>
              <a:gd name="T3" fmla="*/ 0 h 1266"/>
              <a:gd name="T4" fmla="*/ 2147483647 w 972"/>
              <a:gd name="T5" fmla="*/ 2147483647 h 1266"/>
              <a:gd name="T6" fmla="*/ 0 60000 65536"/>
              <a:gd name="T7" fmla="*/ 0 60000 65536"/>
              <a:gd name="T8" fmla="*/ 0 60000 65536"/>
              <a:gd name="T9" fmla="*/ 0 w 972"/>
              <a:gd name="T10" fmla="*/ 0 h 1266"/>
              <a:gd name="T11" fmla="*/ 972 w 972"/>
              <a:gd name="T12" fmla="*/ 1266 h 126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1266">
                <a:moveTo>
                  <a:pt x="0" y="3"/>
                </a:moveTo>
                <a:lnTo>
                  <a:pt x="969" y="0"/>
                </a:lnTo>
                <a:lnTo>
                  <a:pt x="972" y="126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1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39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5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3" name="Picture 4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826" y="864840"/>
            <a:ext cx="5014913" cy="11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6463" y="263525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via memory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77924"/>
            <a:ext cx="6982544" cy="2419208"/>
          </a:xfrm>
        </p:spPr>
        <p:txBody>
          <a:bodyPr>
            <a:normAutofit lnSpcReduction="10000"/>
          </a:bodyPr>
          <a:lstStyle/>
          <a:p>
            <a:pPr marL="234950" indent="-23495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first generation routers:</a:t>
            </a:r>
          </a:p>
          <a:p>
            <a:pPr marL="234950" indent="-234950"/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traditional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computers with switching under direct control of CPU</a:t>
            </a:r>
          </a:p>
          <a:p>
            <a:pPr marL="234950" indent="-234950"/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packet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copied to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system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memory</a:t>
            </a:r>
          </a:p>
          <a:p>
            <a:pPr marL="234950" indent="-234950"/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speed limited by memory bandwidth (2 bus crossings per datagram)</a:t>
            </a:r>
            <a:endParaRPr lang="en-US" altLang="zh-CN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59396" name="Group 42"/>
          <p:cNvGrpSpPr>
            <a:grpSpLocks/>
          </p:cNvGrpSpPr>
          <p:nvPr/>
        </p:nvGrpSpPr>
        <p:grpSpPr bwMode="auto">
          <a:xfrm>
            <a:off x="3084514" y="4032251"/>
            <a:ext cx="6611937" cy="1787525"/>
            <a:chOff x="983" y="2540"/>
            <a:chExt cx="4165" cy="1126"/>
          </a:xfrm>
        </p:grpSpPr>
        <p:sp>
          <p:nvSpPr>
            <p:cNvPr id="59403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4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input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Ethernet)</a:t>
              </a:r>
            </a:p>
          </p:txBody>
        </p:sp>
        <p:sp>
          <p:nvSpPr>
            <p:cNvPr id="59405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59406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7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59408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output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port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(e.g.,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0000FF"/>
                  </a:solidFill>
                </a:rPr>
                <a:t>Ethernet)</a:t>
              </a:r>
            </a:p>
          </p:txBody>
        </p:sp>
        <p:sp>
          <p:nvSpPr>
            <p:cNvPr id="59409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0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1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2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59413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</a:rPr>
                <a:t>system bus</a:t>
              </a:r>
            </a:p>
          </p:txBody>
        </p:sp>
      </p:grpSp>
      <p:pic>
        <p:nvPicPr>
          <p:cNvPr id="59397" name="Picture 4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538" y="4225926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4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418941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1901826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437294" name="Rectangle 46"/>
          <p:cNvSpPr>
            <a:spLocks noChangeArrowheads="1"/>
          </p:cNvSpPr>
          <p:nvPr/>
        </p:nvSpPr>
        <p:spPr bwMode="auto">
          <a:xfrm>
            <a:off x="1914525" y="4470401"/>
            <a:ext cx="446088" cy="2127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23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2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59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3.33333E-6 L 0.13229 3.33333E-6 L 0.13633 0.13495 L 0.31432 0.13495 L 0.31432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716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3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125 -1.11111E-6 L 0.12773 0.1382 L 0.26107 0.13588 L 0.26016 0.03843 " pathEditMode="relative" rAng="0" ptsTypes="AAAAA">
                                      <p:cBhvr>
                                        <p:cTn id="13" dur="2000" fill="hold"/>
                                        <p:tgtEl>
                                          <p:spTgt spid="437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47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432 0.04074 L 0.32995 0.04074 L 0.32995 0.12847 L 0.52643 0.12361 L 0.5276 -0.00162 L 0.68646 -0.00162 " pathEditMode="relative" rAng="0" ptsTypes="AAAAAA">
                                      <p:cBhvr>
                                        <p:cTn id="17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07" y="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  <p:bldP spid="437294" grpId="0" animBg="1"/>
      <p:bldP spid="43729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7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951" y="1018381"/>
            <a:ext cx="4443089" cy="10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8" name="Rectangle 6"/>
          <p:cNvSpPr>
            <a:spLocks noGrp="1" noChangeArrowheads="1"/>
          </p:cNvSpPr>
          <p:nvPr>
            <p:ph type="title"/>
          </p:nvPr>
        </p:nvSpPr>
        <p:spPr>
          <a:xfrm>
            <a:off x="1973263" y="385763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Switching via a bus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155825" y="1530350"/>
            <a:ext cx="5608638" cy="4071938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cs typeface="+mn-cs"/>
              </a:rPr>
              <a:t>datagram from input port </a:t>
            </a:r>
            <a:r>
              <a:rPr lang="en-US" dirty="0" smtClean="0">
                <a:cs typeface="+mn-cs"/>
              </a:rPr>
              <a:t>memory to </a:t>
            </a:r>
            <a:r>
              <a:rPr lang="en-US" dirty="0">
                <a:cs typeface="+mn-cs"/>
              </a:rPr>
              <a:t>output port memory via a shared bus</a:t>
            </a:r>
          </a:p>
          <a:p>
            <a:pPr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bus contention:</a:t>
            </a:r>
            <a:r>
              <a:rPr lang="en-US" dirty="0">
                <a:cs typeface="+mn-cs"/>
              </a:rPr>
              <a:t>  switching speed limited by bus bandwidth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dirty="0">
                <a:cs typeface="+mn-cs"/>
              </a:rPr>
              <a:t>32 </a:t>
            </a:r>
            <a:r>
              <a:rPr lang="en-US" dirty="0" err="1">
                <a:cs typeface="+mn-cs"/>
              </a:rPr>
              <a:t>Gbps</a:t>
            </a:r>
            <a:r>
              <a:rPr lang="en-US" dirty="0">
                <a:cs typeface="+mn-cs"/>
              </a:rPr>
              <a:t> bus, Cisco 5600: sufficient speed for access and enterprise routers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0420" name="Group 8"/>
          <p:cNvGrpSpPr>
            <a:grpSpLocks/>
          </p:cNvGrpSpPr>
          <p:nvPr/>
        </p:nvGrpSpPr>
        <p:grpSpPr bwMode="auto">
          <a:xfrm>
            <a:off x="7932739" y="2435225"/>
            <a:ext cx="890587" cy="215900"/>
            <a:chOff x="876" y="2800"/>
            <a:chExt cx="642" cy="175"/>
          </a:xfrm>
        </p:grpSpPr>
        <p:sp>
          <p:nvSpPr>
            <p:cNvPr id="60456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7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8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9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60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1" name="Group 14"/>
          <p:cNvGrpSpPr>
            <a:grpSpLocks/>
          </p:cNvGrpSpPr>
          <p:nvPr/>
        </p:nvGrpSpPr>
        <p:grpSpPr bwMode="auto">
          <a:xfrm>
            <a:off x="7931150" y="2830513"/>
            <a:ext cx="890588" cy="215900"/>
            <a:chOff x="876" y="2800"/>
            <a:chExt cx="642" cy="175"/>
          </a:xfrm>
        </p:grpSpPr>
        <p:sp>
          <p:nvSpPr>
            <p:cNvPr id="60451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2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3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4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5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2" name="Group 20"/>
          <p:cNvGrpSpPr>
            <a:grpSpLocks/>
          </p:cNvGrpSpPr>
          <p:nvPr/>
        </p:nvGrpSpPr>
        <p:grpSpPr bwMode="auto">
          <a:xfrm>
            <a:off x="7926389" y="3257550"/>
            <a:ext cx="890587" cy="215900"/>
            <a:chOff x="876" y="2800"/>
            <a:chExt cx="642" cy="175"/>
          </a:xfrm>
        </p:grpSpPr>
        <p:sp>
          <p:nvSpPr>
            <p:cNvPr id="60446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7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8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9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50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3" name="Line 26"/>
          <p:cNvSpPr>
            <a:spLocks noChangeShapeType="1"/>
          </p:cNvSpPr>
          <p:nvPr/>
        </p:nvSpPr>
        <p:spPr bwMode="auto">
          <a:xfrm>
            <a:off x="8834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60424" name="Group 27"/>
          <p:cNvGrpSpPr>
            <a:grpSpLocks/>
          </p:cNvGrpSpPr>
          <p:nvPr/>
        </p:nvGrpSpPr>
        <p:grpSpPr bwMode="auto">
          <a:xfrm>
            <a:off x="8888414" y="2422525"/>
            <a:ext cx="890587" cy="215900"/>
            <a:chOff x="455" y="3463"/>
            <a:chExt cx="561" cy="136"/>
          </a:xfrm>
        </p:grpSpPr>
        <p:sp>
          <p:nvSpPr>
            <p:cNvPr id="60441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2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3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4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5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5" name="Group 33"/>
          <p:cNvGrpSpPr>
            <a:grpSpLocks/>
          </p:cNvGrpSpPr>
          <p:nvPr/>
        </p:nvGrpSpPr>
        <p:grpSpPr bwMode="auto">
          <a:xfrm>
            <a:off x="8893175" y="2814638"/>
            <a:ext cx="890588" cy="215900"/>
            <a:chOff x="455" y="3463"/>
            <a:chExt cx="561" cy="136"/>
          </a:xfrm>
        </p:grpSpPr>
        <p:sp>
          <p:nvSpPr>
            <p:cNvPr id="60436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7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8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9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40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0426" name="Group 39"/>
          <p:cNvGrpSpPr>
            <a:grpSpLocks/>
          </p:cNvGrpSpPr>
          <p:nvPr/>
        </p:nvGrpSpPr>
        <p:grpSpPr bwMode="auto">
          <a:xfrm>
            <a:off x="8888414" y="3241675"/>
            <a:ext cx="890587" cy="215900"/>
            <a:chOff x="455" y="3463"/>
            <a:chExt cx="561" cy="136"/>
          </a:xfrm>
        </p:grpSpPr>
        <p:sp>
          <p:nvSpPr>
            <p:cNvPr id="60431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2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3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4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0435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0427" name="Text Box 45"/>
          <p:cNvSpPr txBox="1">
            <a:spLocks noChangeArrowheads="1"/>
          </p:cNvSpPr>
          <p:nvPr/>
        </p:nvSpPr>
        <p:spPr bwMode="auto">
          <a:xfrm>
            <a:off x="8570914" y="36782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bus</a:t>
            </a:r>
          </a:p>
        </p:txBody>
      </p:sp>
      <p:sp>
        <p:nvSpPr>
          <p:cNvPr id="60428" name="Freeform 46"/>
          <p:cNvSpPr>
            <a:spLocks/>
          </p:cNvSpPr>
          <p:nvPr/>
        </p:nvSpPr>
        <p:spPr bwMode="auto">
          <a:xfrm>
            <a:off x="7926388" y="2463800"/>
            <a:ext cx="2006600" cy="400050"/>
          </a:xfrm>
          <a:custGeom>
            <a:avLst/>
            <a:gdLst>
              <a:gd name="T0" fmla="*/ 0 w 1264"/>
              <a:gd name="T1" fmla="*/ 2147483647 h 252"/>
              <a:gd name="T2" fmla="*/ 2147483647 w 1264"/>
              <a:gd name="T3" fmla="*/ 0 h 252"/>
              <a:gd name="T4" fmla="*/ 2147483647 w 1264"/>
              <a:gd name="T5" fmla="*/ 2147483647 h 252"/>
              <a:gd name="T6" fmla="*/ 2147483647 w 1264"/>
              <a:gd name="T7" fmla="*/ 2147483647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45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29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00" y="922562"/>
            <a:ext cx="7772400" cy="115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1955800" y="241301"/>
            <a:ext cx="7772400" cy="8540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1" y="1325563"/>
            <a:ext cx="5934075" cy="44116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overcome  bus bandwidth limitations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dirty="0">
                <a:cs typeface="+mn-cs"/>
              </a:rPr>
              <a:t>banyan networks, crossbar, other interconnection nets initially developed to connect processors in multiprocessor</a:t>
            </a:r>
            <a:endParaRPr lang="en-US" sz="3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advanced design: fragmenting datagram into fixed length cells, switch cells through the fabric. </a:t>
            </a:r>
            <a:endParaRPr lang="en-US" sz="33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10000"/>
              </a:lnSpc>
              <a:defRPr/>
            </a:pPr>
            <a:r>
              <a:rPr lang="en-US" dirty="0">
                <a:cs typeface="+mn-cs"/>
              </a:rPr>
              <a:t>Cisco 12000: switches 60 </a:t>
            </a:r>
            <a:r>
              <a:rPr lang="en-US" dirty="0" err="1">
                <a:cs typeface="+mn-cs"/>
              </a:rPr>
              <a:t>Gbps</a:t>
            </a:r>
            <a:r>
              <a:rPr lang="en-US" dirty="0">
                <a:cs typeface="+mn-cs"/>
              </a:rPr>
              <a:t> through the interconnection network</a:t>
            </a:r>
            <a:endParaRPr lang="en-US" sz="33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1444" name="Group 58"/>
          <p:cNvGrpSpPr>
            <a:grpSpLocks/>
          </p:cNvGrpSpPr>
          <p:nvPr/>
        </p:nvGrpSpPr>
        <p:grpSpPr bwMode="auto">
          <a:xfrm>
            <a:off x="7708901" y="2535239"/>
            <a:ext cx="2252663" cy="2066925"/>
            <a:chOff x="3812" y="2763"/>
            <a:chExt cx="1419" cy="1302"/>
          </a:xfrm>
        </p:grpSpPr>
        <p:grpSp>
          <p:nvGrpSpPr>
            <p:cNvPr id="61447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1496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7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8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9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500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48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1491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2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3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4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5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49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1486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7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8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89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61490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1450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61468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1481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2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3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4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69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1476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7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8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9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80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470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1471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2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3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4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61475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451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2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3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4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5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6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457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58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59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0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1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2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3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4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5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61466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35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dirty="0" smtClean="0">
                  <a:solidFill>
                    <a:srgbClr val="0000FF"/>
                  </a:solidFill>
                </a:rPr>
                <a:t>crossbar</a:t>
              </a:r>
            </a:p>
            <a:p>
              <a:r>
                <a:rPr lang="zh-CN" altLang="en-US" sz="2000" dirty="0" smtClean="0">
                  <a:solidFill>
                    <a:srgbClr val="0000FF"/>
                  </a:solidFill>
                  <a:latin typeface="+mn-ea"/>
                  <a:ea typeface="+mn-ea"/>
                </a:rPr>
                <a:t>交叉式</a:t>
              </a:r>
              <a:endParaRPr lang="en-US" altLang="zh-CN" sz="2000" dirty="0">
                <a:solidFill>
                  <a:srgbClr val="0000FF"/>
                </a:solidFill>
                <a:latin typeface="+mn-ea"/>
                <a:ea typeface="+mn-ea"/>
              </a:endParaRPr>
            </a:p>
          </p:txBody>
        </p:sp>
        <p:sp>
          <p:nvSpPr>
            <p:cNvPr id="61467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308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2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61" name="Rectangle 7"/>
          <p:cNvSpPr txBox="1">
            <a:spLocks noChangeArrowheads="1"/>
          </p:cNvSpPr>
          <p:nvPr/>
        </p:nvSpPr>
        <p:spPr>
          <a:xfrm>
            <a:off x="5231905" y="6624784"/>
            <a:ext cx="2088231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4.2.2 Switching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566277" y="1525358"/>
            <a:ext cx="2347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i</a:t>
            </a:r>
            <a:r>
              <a:rPr lang="en-US" altLang="zh-CN" dirty="0" smtClean="0">
                <a:solidFill>
                  <a:srgbClr val="0000FF"/>
                </a:solidFill>
              </a:rPr>
              <a:t>nterconnection net</a:t>
            </a:r>
          </a:p>
          <a:p>
            <a:r>
              <a:rPr lang="zh-CN" altLang="en-US" dirty="0" smtClean="0">
                <a:solidFill>
                  <a:srgbClr val="0000FF"/>
                </a:solidFill>
              </a:rPr>
              <a:t>（片内）互联线网络</a:t>
            </a:r>
            <a:endParaRPr lang="zh-CN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0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5" name="Picture 7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2" y="807690"/>
            <a:ext cx="3777679" cy="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921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zh-CN" sz="3600">
                <a:ea typeface="ＭＳ Ｐゴシック" panose="020B0600070205080204" pitchFamily="34" charset="-128"/>
              </a:rPr>
              <a:t>Input port queuing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55838" y="980728"/>
            <a:ext cx="8160642" cy="264953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fabric slower than input ports combined -&gt; queueing may occur at input queues </a:t>
            </a:r>
          </a:p>
          <a:p>
            <a:pPr lvl="1"/>
            <a:r>
              <a:rPr lang="en-US" altLang="zh-CN" sz="2000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queueing delay and loss due to input buffer overflow!</a:t>
            </a:r>
            <a:endParaRPr lang="en-US" altLang="zh-CN" sz="2000" dirty="0" smtClean="0">
              <a:solidFill>
                <a:srgbClr val="CC0000"/>
              </a:solidFill>
              <a:ea typeface="ＭＳ Ｐゴシック" panose="020B0600070205080204" pitchFamily="34" charset="-128"/>
            </a:endParaRPr>
          </a:p>
          <a:p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Head-of-the-Line (HOL) blocking: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queued datagram at front of queue prevents others in queue from moving forward</a:t>
            </a:r>
          </a:p>
        </p:txBody>
      </p:sp>
      <p:grpSp>
        <p:nvGrpSpPr>
          <p:cNvPr id="62468" name="Group 7"/>
          <p:cNvGrpSpPr>
            <a:grpSpLocks/>
          </p:cNvGrpSpPr>
          <p:nvPr/>
        </p:nvGrpSpPr>
        <p:grpSpPr bwMode="auto">
          <a:xfrm>
            <a:off x="2913063" y="3562622"/>
            <a:ext cx="3027362" cy="1809750"/>
            <a:chOff x="523" y="976"/>
            <a:chExt cx="2099" cy="1356"/>
          </a:xfrm>
        </p:grpSpPr>
        <p:sp>
          <p:nvSpPr>
            <p:cNvPr id="62515" name="Rectangle 8"/>
            <p:cNvSpPr>
              <a:spLocks noChangeArrowheads="1"/>
            </p:cNvSpPr>
            <p:nvPr/>
          </p:nvSpPr>
          <p:spPr bwMode="auto">
            <a:xfrm>
              <a:off x="1208" y="976"/>
              <a:ext cx="745" cy="13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2516" name="Group 9"/>
            <p:cNvGrpSpPr>
              <a:grpSpLocks/>
            </p:cNvGrpSpPr>
            <p:nvPr/>
          </p:nvGrpSpPr>
          <p:grpSpPr bwMode="auto">
            <a:xfrm>
              <a:off x="804" y="997"/>
              <a:ext cx="249" cy="1295"/>
              <a:chOff x="748" y="997"/>
              <a:chExt cx="249" cy="1295"/>
            </a:xfrm>
          </p:grpSpPr>
          <p:sp>
            <p:nvSpPr>
              <p:cNvPr id="62535" name="Rectangle 10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6" name="Rectangle 11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7" name="Rectangle 12"/>
              <p:cNvSpPr>
                <a:spLocks noChangeArrowheads="1"/>
              </p:cNvSpPr>
              <p:nvPr/>
            </p:nvSpPr>
            <p:spPr bwMode="auto">
              <a:xfrm>
                <a:off x="748" y="1938"/>
                <a:ext cx="240" cy="35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2517" name="Group 13"/>
            <p:cNvGrpSpPr>
              <a:grpSpLocks/>
            </p:cNvGrpSpPr>
            <p:nvPr/>
          </p:nvGrpSpPr>
          <p:grpSpPr bwMode="auto">
            <a:xfrm>
              <a:off x="2109" y="1002"/>
              <a:ext cx="249" cy="1295"/>
              <a:chOff x="748" y="997"/>
              <a:chExt cx="249" cy="1295"/>
            </a:xfrm>
          </p:grpSpPr>
          <p:sp>
            <p:nvSpPr>
              <p:cNvPr id="62532" name="Rectangle 14"/>
              <p:cNvSpPr>
                <a:spLocks noChangeArrowheads="1"/>
              </p:cNvSpPr>
              <p:nvPr/>
            </p:nvSpPr>
            <p:spPr bwMode="auto">
              <a:xfrm>
                <a:off x="759" y="997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3" name="Rectangle 15"/>
              <p:cNvSpPr>
                <a:spLocks noChangeArrowheads="1"/>
              </p:cNvSpPr>
              <p:nvPr/>
            </p:nvSpPr>
            <p:spPr bwMode="auto">
              <a:xfrm>
                <a:off x="750" y="1472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4" name="Rectangle 16"/>
              <p:cNvSpPr>
                <a:spLocks noChangeArrowheads="1"/>
              </p:cNvSpPr>
              <p:nvPr/>
            </p:nvSpPr>
            <p:spPr bwMode="auto">
              <a:xfrm>
                <a:off x="748" y="1940"/>
                <a:ext cx="238" cy="35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8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62518" name="Line 17"/>
            <p:cNvSpPr>
              <a:spLocks noChangeShapeType="1"/>
            </p:cNvSpPr>
            <p:nvPr/>
          </p:nvSpPr>
          <p:spPr bwMode="auto">
            <a:xfrm>
              <a:off x="1946" y="1181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19" name="Line 18"/>
            <p:cNvSpPr>
              <a:spLocks noChangeShapeType="1"/>
            </p:cNvSpPr>
            <p:nvPr/>
          </p:nvSpPr>
          <p:spPr bwMode="auto">
            <a:xfrm>
              <a:off x="1940" y="164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0" name="Line 19"/>
            <p:cNvSpPr>
              <a:spLocks noChangeShapeType="1"/>
            </p:cNvSpPr>
            <p:nvPr/>
          </p:nvSpPr>
          <p:spPr bwMode="auto">
            <a:xfrm>
              <a:off x="1940" y="2119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1" name="Line 20"/>
            <p:cNvSpPr>
              <a:spLocks noChangeShapeType="1"/>
            </p:cNvSpPr>
            <p:nvPr/>
          </p:nvSpPr>
          <p:spPr bwMode="auto">
            <a:xfrm>
              <a:off x="1044" y="1164"/>
              <a:ext cx="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2" name="Line 21"/>
            <p:cNvSpPr>
              <a:spLocks noChangeShapeType="1"/>
            </p:cNvSpPr>
            <p:nvPr/>
          </p:nvSpPr>
          <p:spPr bwMode="auto">
            <a:xfrm>
              <a:off x="1038" y="1629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523" name="Line 22"/>
            <p:cNvSpPr>
              <a:spLocks noChangeShapeType="1"/>
            </p:cNvSpPr>
            <p:nvPr/>
          </p:nvSpPr>
          <p:spPr bwMode="auto">
            <a:xfrm>
              <a:off x="1038" y="2102"/>
              <a:ext cx="1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62524" name="Group 23"/>
            <p:cNvGrpSpPr>
              <a:grpSpLocks/>
            </p:cNvGrpSpPr>
            <p:nvPr/>
          </p:nvGrpSpPr>
          <p:grpSpPr bwMode="auto">
            <a:xfrm>
              <a:off x="523" y="1169"/>
              <a:ext cx="288" cy="939"/>
              <a:chOff x="-60" y="1148"/>
              <a:chExt cx="168" cy="939"/>
            </a:xfrm>
          </p:grpSpPr>
          <p:sp>
            <p:nvSpPr>
              <p:cNvPr id="62529" name="Line 24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0" name="Line 25"/>
              <p:cNvSpPr>
                <a:spLocks noChangeShapeType="1"/>
              </p:cNvSpPr>
              <p:nvPr/>
            </p:nvSpPr>
            <p:spPr bwMode="auto">
              <a:xfrm>
                <a:off x="-60" y="161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31" name="Line 26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62525" name="Group 27"/>
            <p:cNvGrpSpPr>
              <a:grpSpLocks/>
            </p:cNvGrpSpPr>
            <p:nvPr/>
          </p:nvGrpSpPr>
          <p:grpSpPr bwMode="auto">
            <a:xfrm>
              <a:off x="2334" y="1173"/>
              <a:ext cx="288" cy="939"/>
              <a:chOff x="-60" y="1148"/>
              <a:chExt cx="168" cy="939"/>
            </a:xfrm>
          </p:grpSpPr>
          <p:sp>
            <p:nvSpPr>
              <p:cNvPr id="62526" name="Line 28"/>
              <p:cNvSpPr>
                <a:spLocks noChangeShapeType="1"/>
              </p:cNvSpPr>
              <p:nvPr/>
            </p:nvSpPr>
            <p:spPr bwMode="auto">
              <a:xfrm>
                <a:off x="-54" y="1148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27" name="Line 29"/>
              <p:cNvSpPr>
                <a:spLocks noChangeShapeType="1"/>
              </p:cNvSpPr>
              <p:nvPr/>
            </p:nvSpPr>
            <p:spPr bwMode="auto">
              <a:xfrm>
                <a:off x="-60" y="161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28" name="Line 30"/>
              <p:cNvSpPr>
                <a:spLocks noChangeShapeType="1"/>
              </p:cNvSpPr>
              <p:nvPr/>
            </p:nvSpPr>
            <p:spPr bwMode="auto">
              <a:xfrm>
                <a:off x="-60" y="2087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2469" name="Rectangle 55"/>
          <p:cNvSpPr>
            <a:spLocks noChangeArrowheads="1"/>
          </p:cNvSpPr>
          <p:nvPr/>
        </p:nvSpPr>
        <p:spPr bwMode="auto">
          <a:xfrm>
            <a:off x="3365501" y="3559448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0" name="Rectangle 56"/>
          <p:cNvSpPr>
            <a:spLocks noChangeArrowheads="1"/>
          </p:cNvSpPr>
          <p:nvPr/>
        </p:nvSpPr>
        <p:spPr bwMode="auto">
          <a:xfrm>
            <a:off x="3351213" y="4291285"/>
            <a:ext cx="252412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1" name="Rectangle 57"/>
          <p:cNvSpPr>
            <a:spLocks noChangeArrowheads="1"/>
          </p:cNvSpPr>
          <p:nvPr/>
        </p:nvSpPr>
        <p:spPr bwMode="auto">
          <a:xfrm>
            <a:off x="3349626" y="4926286"/>
            <a:ext cx="252413" cy="1301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2" name="Rectangle 58"/>
          <p:cNvSpPr>
            <a:spLocks noChangeArrowheads="1"/>
          </p:cNvSpPr>
          <p:nvPr/>
        </p:nvSpPr>
        <p:spPr bwMode="auto">
          <a:xfrm>
            <a:off x="3006726" y="3554685"/>
            <a:ext cx="252413" cy="13176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3" name="Rectangle 59"/>
          <p:cNvSpPr>
            <a:spLocks noChangeArrowheads="1"/>
          </p:cNvSpPr>
          <p:nvPr/>
        </p:nvSpPr>
        <p:spPr bwMode="auto">
          <a:xfrm>
            <a:off x="3001963" y="4915173"/>
            <a:ext cx="252412" cy="131763"/>
          </a:xfrm>
          <a:prstGeom prst="rect">
            <a:avLst/>
          </a:prstGeom>
          <a:solidFill>
            <a:srgbClr val="00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474" name="Line 60"/>
          <p:cNvSpPr>
            <a:spLocks noChangeShapeType="1"/>
          </p:cNvSpPr>
          <p:nvPr/>
        </p:nvSpPr>
        <p:spPr bwMode="auto">
          <a:xfrm>
            <a:off x="3657600" y="3615011"/>
            <a:ext cx="1479550" cy="15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2475" name="Freeform 61"/>
          <p:cNvSpPr>
            <a:spLocks/>
          </p:cNvSpPr>
          <p:nvPr/>
        </p:nvSpPr>
        <p:spPr bwMode="auto">
          <a:xfrm>
            <a:off x="3702051" y="4013472"/>
            <a:ext cx="1395413" cy="979488"/>
          </a:xfrm>
          <a:custGeom>
            <a:avLst/>
            <a:gdLst>
              <a:gd name="T0" fmla="*/ 0 w 967"/>
              <a:gd name="T1" fmla="*/ 2147483647 h 735"/>
              <a:gd name="T2" fmla="*/ 2147483647 w 967"/>
              <a:gd name="T3" fmla="*/ 2147483647 h 735"/>
              <a:gd name="T4" fmla="*/ 2147483647 w 967"/>
              <a:gd name="T5" fmla="*/ 0 h 735"/>
              <a:gd name="T6" fmla="*/ 0 60000 65536"/>
              <a:gd name="T7" fmla="*/ 0 60000 65536"/>
              <a:gd name="T8" fmla="*/ 0 60000 65536"/>
              <a:gd name="T9" fmla="*/ 0 w 967"/>
              <a:gd name="T10" fmla="*/ 0 h 735"/>
              <a:gd name="T11" fmla="*/ 967 w 967"/>
              <a:gd name="T12" fmla="*/ 735 h 7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67" h="735">
                <a:moveTo>
                  <a:pt x="0" y="733"/>
                </a:moveTo>
                <a:lnTo>
                  <a:pt x="522" y="735"/>
                </a:lnTo>
                <a:lnTo>
                  <a:pt x="96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2476" name="Text Box 62"/>
          <p:cNvSpPr txBox="1">
            <a:spLocks noChangeArrowheads="1"/>
          </p:cNvSpPr>
          <p:nvPr/>
        </p:nvSpPr>
        <p:spPr bwMode="auto">
          <a:xfrm>
            <a:off x="2873375" y="5469211"/>
            <a:ext cx="33909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output port contention: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  <a:t>only one red datagram can be transferred.</a:t>
            </a:r>
            <a:br>
              <a: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rPr>
            </a:br>
            <a:r>
              <a:rPr lang="en-US" altLang="zh-CN" sz="1800" i="1" dirty="0">
                <a:solidFill>
                  <a:srgbClr val="0000FF"/>
                </a:solidFill>
                <a:latin typeface="Comic Sans MS" panose="030F0702030302020204" pitchFamily="66" charset="0"/>
              </a:rPr>
              <a:t>lower red packet is blocked</a:t>
            </a:r>
          </a:p>
        </p:txBody>
      </p:sp>
      <p:sp>
        <p:nvSpPr>
          <p:cNvPr id="62477" name="Text Box 64"/>
          <p:cNvSpPr txBox="1">
            <a:spLocks noChangeArrowheads="1"/>
          </p:cNvSpPr>
          <p:nvPr/>
        </p:nvSpPr>
        <p:spPr bwMode="auto">
          <a:xfrm>
            <a:off x="4051301" y="4359548"/>
            <a:ext cx="7477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switch</a:t>
            </a:r>
          </a:p>
          <a:p>
            <a:r>
              <a:rPr lang="en-US" altLang="zh-CN" sz="1600">
                <a:solidFill>
                  <a:srgbClr val="0000FF"/>
                </a:solidFill>
              </a:rPr>
              <a:t>fabric</a:t>
            </a:r>
          </a:p>
        </p:txBody>
      </p:sp>
      <p:sp>
        <p:nvSpPr>
          <p:cNvPr id="62478" name="Line 73"/>
          <p:cNvSpPr>
            <a:spLocks noChangeShapeType="1"/>
          </p:cNvSpPr>
          <p:nvPr/>
        </p:nvSpPr>
        <p:spPr bwMode="auto">
          <a:xfrm>
            <a:off x="3648076" y="4359547"/>
            <a:ext cx="1458913" cy="19050"/>
          </a:xfrm>
          <a:prstGeom prst="line">
            <a:avLst/>
          </a:prstGeom>
          <a:noFill/>
          <a:ln w="28575">
            <a:solidFill>
              <a:srgbClr val="000099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7" name="Group 79"/>
          <p:cNvGrpSpPr>
            <a:grpSpLocks/>
          </p:cNvGrpSpPr>
          <p:nvPr/>
        </p:nvGrpSpPr>
        <p:grpSpPr bwMode="auto">
          <a:xfrm>
            <a:off x="6403976" y="3583260"/>
            <a:ext cx="3027363" cy="3086100"/>
            <a:chOff x="3074" y="2025"/>
            <a:chExt cx="1907" cy="1944"/>
          </a:xfrm>
        </p:grpSpPr>
        <p:grpSp>
          <p:nvGrpSpPr>
            <p:cNvPr id="62482" name="Group 31"/>
            <p:cNvGrpSpPr>
              <a:grpSpLocks/>
            </p:cNvGrpSpPr>
            <p:nvPr/>
          </p:nvGrpSpPr>
          <p:grpSpPr bwMode="auto">
            <a:xfrm>
              <a:off x="3074" y="2047"/>
              <a:ext cx="1907" cy="1140"/>
              <a:chOff x="523" y="976"/>
              <a:chExt cx="2099" cy="1356"/>
            </a:xfrm>
          </p:grpSpPr>
          <p:sp>
            <p:nvSpPr>
              <p:cNvPr id="62492" name="Rectangle 32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2493" name="Group 33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2512" name="Rectangle 34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3" name="Rectangle 35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4" name="Rectangle 36"/>
                <p:cNvSpPr>
                  <a:spLocks noChangeArrowheads="1"/>
                </p:cNvSpPr>
                <p:nvPr/>
              </p:nvSpPr>
              <p:spPr bwMode="auto">
                <a:xfrm>
                  <a:off x="748" y="1938"/>
                  <a:ext cx="240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2494" name="Group 37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2509" name="Rectangle 38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0" name="Rectangle 39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11" name="Rectangle 40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2495" name="Line 41"/>
              <p:cNvSpPr>
                <a:spLocks noChangeShapeType="1"/>
              </p:cNvSpPr>
              <p:nvPr/>
            </p:nvSpPr>
            <p:spPr bwMode="auto">
              <a:xfrm>
                <a:off x="1946" y="1181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6" name="Line 42"/>
              <p:cNvSpPr>
                <a:spLocks noChangeShapeType="1"/>
              </p:cNvSpPr>
              <p:nvPr/>
            </p:nvSpPr>
            <p:spPr bwMode="auto">
              <a:xfrm>
                <a:off x="1940" y="164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7" name="Line 43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8" name="Line 44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499" name="Line 45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2500" name="Line 46"/>
              <p:cNvSpPr>
                <a:spLocks noChangeShapeType="1"/>
              </p:cNvSpPr>
              <p:nvPr/>
            </p:nvSpPr>
            <p:spPr bwMode="auto">
              <a:xfrm>
                <a:off x="1038" y="2102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2501" name="Group 47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2506" name="Line 48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7" name="Line 49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8" name="Line 50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2502" name="Group 51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2503" name="Line 52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4" name="Line 53"/>
                <p:cNvSpPr>
                  <a:spLocks noChangeShapeType="1"/>
                </p:cNvSpPr>
                <p:nvPr/>
              </p:nvSpPr>
              <p:spPr bwMode="auto">
                <a:xfrm>
                  <a:off x="-60" y="1615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2505" name="Line 54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62483" name="Text Box 63"/>
            <p:cNvSpPr txBox="1">
              <a:spLocks noChangeArrowheads="1"/>
            </p:cNvSpPr>
            <p:nvPr/>
          </p:nvSpPr>
          <p:spPr bwMode="auto">
            <a:xfrm>
              <a:off x="3287" y="3219"/>
              <a:ext cx="1407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  <a:latin typeface="Comic Sans MS" panose="030F0702030302020204" pitchFamily="66" charset="0"/>
                </a:rPr>
                <a:t>one packet time later: green packet experiences HOL blocking</a:t>
              </a:r>
              <a:endParaRPr lang="en-US" altLang="zh-CN" sz="1800" i="1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2484" name="Text Box 65"/>
            <p:cNvSpPr txBox="1">
              <a:spLocks noChangeArrowheads="1"/>
            </p:cNvSpPr>
            <p:nvPr/>
          </p:nvSpPr>
          <p:spPr bwMode="auto">
            <a:xfrm>
              <a:off x="3778" y="2507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2485" name="Rectangle 66"/>
            <p:cNvSpPr>
              <a:spLocks noChangeArrowheads="1"/>
            </p:cNvSpPr>
            <p:nvPr/>
          </p:nvSpPr>
          <p:spPr bwMode="auto">
            <a:xfrm>
              <a:off x="4551" y="2025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6" name="Rectangle 69"/>
            <p:cNvSpPr>
              <a:spLocks noChangeArrowheads="1"/>
            </p:cNvSpPr>
            <p:nvPr/>
          </p:nvSpPr>
          <p:spPr bwMode="auto">
            <a:xfrm>
              <a:off x="3363" y="2050"/>
              <a:ext cx="159" cy="82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7" name="Rectangle 70"/>
            <p:cNvSpPr>
              <a:spLocks noChangeArrowheads="1"/>
            </p:cNvSpPr>
            <p:nvPr/>
          </p:nvSpPr>
          <p:spPr bwMode="auto">
            <a:xfrm>
              <a:off x="3360" y="2916"/>
              <a:ext cx="159" cy="83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88" name="Freeform 71"/>
            <p:cNvSpPr>
              <a:spLocks/>
            </p:cNvSpPr>
            <p:nvPr/>
          </p:nvSpPr>
          <p:spPr bwMode="auto">
            <a:xfrm>
              <a:off x="3585" y="2324"/>
              <a:ext cx="878" cy="618"/>
            </a:xfrm>
            <a:custGeom>
              <a:avLst/>
              <a:gdLst>
                <a:gd name="T0" fmla="*/ 0 w 967"/>
                <a:gd name="T1" fmla="*/ 65 h 735"/>
                <a:gd name="T2" fmla="*/ 134 w 967"/>
                <a:gd name="T3" fmla="*/ 65 h 735"/>
                <a:gd name="T4" fmla="*/ 251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489" name="Freeform 72"/>
            <p:cNvSpPr>
              <a:spLocks/>
            </p:cNvSpPr>
            <p:nvPr/>
          </p:nvSpPr>
          <p:spPr bwMode="auto">
            <a:xfrm>
              <a:off x="3573" y="2134"/>
              <a:ext cx="860" cy="437"/>
            </a:xfrm>
            <a:custGeom>
              <a:avLst/>
              <a:gdLst>
                <a:gd name="T0" fmla="*/ 0 w 860"/>
                <a:gd name="T1" fmla="*/ 3 h 437"/>
                <a:gd name="T2" fmla="*/ 468 w 860"/>
                <a:gd name="T3" fmla="*/ 0 h 437"/>
                <a:gd name="T4" fmla="*/ 860 w 860"/>
                <a:gd name="T5" fmla="*/ 437 h 437"/>
                <a:gd name="T6" fmla="*/ 0 60000 65536"/>
                <a:gd name="T7" fmla="*/ 0 60000 65536"/>
                <a:gd name="T8" fmla="*/ 0 60000 65536"/>
                <a:gd name="T9" fmla="*/ 0 w 860"/>
                <a:gd name="T10" fmla="*/ 0 h 437"/>
                <a:gd name="T11" fmla="*/ 860 w 860"/>
                <a:gd name="T12" fmla="*/ 437 h 4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60" h="437">
                  <a:moveTo>
                    <a:pt x="0" y="3"/>
                  </a:moveTo>
                  <a:lnTo>
                    <a:pt x="468" y="0"/>
                  </a:lnTo>
                  <a:lnTo>
                    <a:pt x="860" y="437"/>
                  </a:ln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2490" name="Rectangle 76"/>
            <p:cNvSpPr>
              <a:spLocks noChangeArrowheads="1"/>
            </p:cNvSpPr>
            <p:nvPr/>
          </p:nvSpPr>
          <p:spPr bwMode="auto">
            <a:xfrm>
              <a:off x="3141" y="2890"/>
              <a:ext cx="159" cy="83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2491" name="Rectangle 77"/>
            <p:cNvSpPr>
              <a:spLocks noChangeArrowheads="1"/>
            </p:cNvSpPr>
            <p:nvPr/>
          </p:nvSpPr>
          <p:spPr bwMode="auto">
            <a:xfrm>
              <a:off x="4542" y="2518"/>
              <a:ext cx="159" cy="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75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2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9" name="Picture 2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4860" y="949548"/>
            <a:ext cx="3053028" cy="10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27238" y="255588"/>
            <a:ext cx="7772400" cy="68580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Output ports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94091" y="3645024"/>
            <a:ext cx="6186085" cy="1160460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>
            <a:no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sz="1800" i="1" dirty="0">
                <a:solidFill>
                  <a:srgbClr val="CC0000"/>
                </a:solidFill>
              </a:rPr>
              <a:t>buffering</a:t>
            </a:r>
            <a:r>
              <a:rPr lang="en-US" sz="1800" dirty="0"/>
              <a:t> required when datagrams arrive from fabric faster than the transmission rate</a:t>
            </a:r>
            <a:endParaRPr lang="en-US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sz="1800" i="1" dirty="0">
                <a:solidFill>
                  <a:srgbClr val="CC0000"/>
                </a:solidFill>
              </a:rPr>
              <a:t>scheduling discipline</a:t>
            </a:r>
            <a:r>
              <a:rPr lang="en-US" sz="1800" dirty="0"/>
              <a:t> chooses among queued datagrams for transmission</a:t>
            </a:r>
            <a:endParaRPr lang="en-US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3930651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3493" name="Rectangle 6"/>
          <p:cNvSpPr>
            <a:spLocks noChangeArrowheads="1"/>
          </p:cNvSpPr>
          <p:nvPr/>
        </p:nvSpPr>
        <p:spPr bwMode="auto">
          <a:xfrm>
            <a:off x="6853239" y="1931989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line</a:t>
            </a:r>
          </a:p>
          <a:p>
            <a:pPr algn="ctr"/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5543551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zh-CN" altLang="zh-CN" sz="160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sp>
        <p:nvSpPr>
          <p:cNvPr id="63495" name="Line 10"/>
          <p:cNvSpPr>
            <a:spLocks noChangeShapeType="1"/>
          </p:cNvSpPr>
          <p:nvPr/>
        </p:nvSpPr>
        <p:spPr bwMode="auto">
          <a:xfrm>
            <a:off x="5365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6" name="Line 11"/>
          <p:cNvSpPr>
            <a:spLocks noChangeShapeType="1"/>
          </p:cNvSpPr>
          <p:nvPr/>
        </p:nvSpPr>
        <p:spPr bwMode="auto">
          <a:xfrm>
            <a:off x="6699250" y="2335214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7" name="Line 12"/>
          <p:cNvSpPr>
            <a:spLocks noChangeShapeType="1"/>
          </p:cNvSpPr>
          <p:nvPr/>
        </p:nvSpPr>
        <p:spPr bwMode="auto">
          <a:xfrm flipV="1">
            <a:off x="8256588" y="2376489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498" name="Rectangle 13"/>
          <p:cNvSpPr>
            <a:spLocks noChangeArrowheads="1"/>
          </p:cNvSpPr>
          <p:nvPr/>
        </p:nvSpPr>
        <p:spPr bwMode="auto">
          <a:xfrm>
            <a:off x="5576889" y="1968501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63499" name="Rectangle 16"/>
          <p:cNvSpPr>
            <a:spLocks noChangeArrowheads="1"/>
          </p:cNvSpPr>
          <p:nvPr/>
        </p:nvSpPr>
        <p:spPr bwMode="auto">
          <a:xfrm>
            <a:off x="2371725" y="1762126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</a:pPr>
            <a:r>
              <a:rPr lang="en-US" altLang="zh-CN" sz="1600">
                <a:solidFill>
                  <a:srgbClr val="0000FF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63500" name="Group 28"/>
          <p:cNvGrpSpPr>
            <a:grpSpLocks/>
          </p:cNvGrpSpPr>
          <p:nvPr/>
        </p:nvGrpSpPr>
        <p:grpSpPr bwMode="auto">
          <a:xfrm>
            <a:off x="4083051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63" y="917"/>
              <a:ext cx="66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datagram</a:t>
              </a:r>
            </a:p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buffer</a:t>
              </a:r>
            </a:p>
            <a:p>
              <a:pPr algn="ctr"/>
              <a:endParaRPr lang="en-US" altLang="zh-CN" sz="1600">
                <a:solidFill>
                  <a:srgbClr val="0000FF"/>
                </a:solidFill>
              </a:endParaRPr>
            </a:p>
            <a:p>
              <a:pPr algn="ctr"/>
              <a:endParaRPr lang="en-US" altLang="zh-CN" sz="1600">
                <a:solidFill>
                  <a:srgbClr val="0000FF"/>
                </a:solidFill>
              </a:endParaRPr>
            </a:p>
            <a:p>
              <a:pPr algn="ctr"/>
              <a:r>
                <a:rPr lang="en-US" altLang="zh-CN" sz="1600">
                  <a:solidFill>
                    <a:srgbClr val="0000FF"/>
                  </a:solidFill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FF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3501" name="Line 27"/>
          <p:cNvSpPr>
            <a:spLocks noChangeShapeType="1"/>
          </p:cNvSpPr>
          <p:nvPr/>
        </p:nvSpPr>
        <p:spPr bwMode="auto">
          <a:xfrm>
            <a:off x="3294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502" name="Line 9"/>
          <p:cNvSpPr>
            <a:spLocks noChangeShapeType="1"/>
          </p:cNvSpPr>
          <p:nvPr/>
        </p:nvSpPr>
        <p:spPr bwMode="auto">
          <a:xfrm flipV="1">
            <a:off x="3286126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63503" name="TextBox 1"/>
          <p:cNvSpPr txBox="1">
            <a:spLocks noChangeArrowheads="1"/>
          </p:cNvSpPr>
          <p:nvPr/>
        </p:nvSpPr>
        <p:spPr bwMode="auto">
          <a:xfrm>
            <a:off x="5746751" y="293688"/>
            <a:ext cx="4587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i="1">
                <a:solidFill>
                  <a:srgbClr val="CC0000"/>
                </a:solidFill>
                <a:latin typeface="Tahoma" panose="020B0604030504040204" pitchFamily="34" charset="0"/>
              </a:rPr>
              <a:t>This slide in HUGELY important!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481639" y="4758978"/>
            <a:ext cx="4822825" cy="83026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Datagram (packets) can be lost due to congestion, lack of buffers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4198939" y="5693494"/>
            <a:ext cx="6124575" cy="831850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Priority scheduling – who gets best performance, network neutrality</a:t>
            </a:r>
          </a:p>
        </p:txBody>
      </p:sp>
      <p:sp>
        <p:nvSpPr>
          <p:cNvPr id="34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540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3" name="Picture 8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9788" y="879698"/>
            <a:ext cx="5354364" cy="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96850"/>
            <a:ext cx="7772400" cy="730250"/>
          </a:xfrm>
        </p:spPr>
        <p:txBody>
          <a:bodyPr/>
          <a:lstStyle/>
          <a:p>
            <a:r>
              <a:rPr lang="en-US" altLang="zh-CN" sz="4000" dirty="0">
                <a:ea typeface="ＭＳ Ｐゴシック" panose="020B0600070205080204" pitchFamily="34" charset="-128"/>
              </a:rPr>
              <a:t>Output port queueing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25" y="4602164"/>
            <a:ext cx="7772400" cy="11906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buffering when arrival rate via switch exceeds output line speed</a:t>
            </a:r>
          </a:p>
          <a:p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queueing (delay) and loss due to output port buffer overflow!</a:t>
            </a:r>
            <a:endParaRPr lang="en-US" altLang="zh-CN" smtClean="0">
              <a:solidFill>
                <a:srgbClr val="CC0000"/>
              </a:solidFill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64516" name="Group 78"/>
          <p:cNvGrpSpPr>
            <a:grpSpLocks/>
          </p:cNvGrpSpPr>
          <p:nvPr/>
        </p:nvGrpSpPr>
        <p:grpSpPr bwMode="auto">
          <a:xfrm>
            <a:off x="2408239" y="1477963"/>
            <a:ext cx="7412037" cy="2870200"/>
            <a:chOff x="550" y="931"/>
            <a:chExt cx="4669" cy="1808"/>
          </a:xfrm>
        </p:grpSpPr>
        <p:grpSp>
          <p:nvGrpSpPr>
            <p:cNvPr id="64519" name="Group 29"/>
            <p:cNvGrpSpPr>
              <a:grpSpLocks/>
            </p:cNvGrpSpPr>
            <p:nvPr/>
          </p:nvGrpSpPr>
          <p:grpSpPr bwMode="auto">
            <a:xfrm>
              <a:off x="699" y="948"/>
              <a:ext cx="2099" cy="1356"/>
              <a:chOff x="523" y="976"/>
              <a:chExt cx="2099" cy="1356"/>
            </a:xfrm>
          </p:grpSpPr>
          <p:sp>
            <p:nvSpPr>
              <p:cNvPr id="64565" name="Rectangle 6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66" name="Group 10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85" name="Rectangle 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6" name="Rectangle 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7" name="Rectangle 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67" name="Group 11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82" name="Rectangle 12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3" name="Rectangle 13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4" name="Rectangle 14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4568" name="Line 15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69" name="Line 16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0" name="Line 17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1" name="Line 18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2" name="Line 19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73" name="Line 20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74" name="Group 24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79" name="Line 2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0" name="Line 2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81" name="Line 2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75" name="Group 25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76" name="Line 26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77" name="Line 27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78" name="Line 28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grpSp>
          <p:nvGrpSpPr>
            <p:cNvPr id="64520" name="Group 30"/>
            <p:cNvGrpSpPr>
              <a:grpSpLocks/>
            </p:cNvGrpSpPr>
            <p:nvPr/>
          </p:nvGrpSpPr>
          <p:grpSpPr bwMode="auto">
            <a:xfrm>
              <a:off x="3120" y="931"/>
              <a:ext cx="2099" cy="1356"/>
              <a:chOff x="523" y="976"/>
              <a:chExt cx="2099" cy="1356"/>
            </a:xfrm>
          </p:grpSpPr>
          <p:sp>
            <p:nvSpPr>
              <p:cNvPr id="64542" name="Rectangle 31"/>
              <p:cNvSpPr>
                <a:spLocks noChangeArrowheads="1"/>
              </p:cNvSpPr>
              <p:nvPr/>
            </p:nvSpPr>
            <p:spPr bwMode="auto">
              <a:xfrm>
                <a:off x="1208" y="976"/>
                <a:ext cx="745" cy="13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43" name="Group 32"/>
              <p:cNvGrpSpPr>
                <a:grpSpLocks/>
              </p:cNvGrpSpPr>
              <p:nvPr/>
            </p:nvGrpSpPr>
            <p:grpSpPr bwMode="auto">
              <a:xfrm>
                <a:off x="804" y="997"/>
                <a:ext cx="249" cy="1295"/>
                <a:chOff x="748" y="997"/>
                <a:chExt cx="249" cy="1295"/>
              </a:xfrm>
            </p:grpSpPr>
            <p:sp>
              <p:nvSpPr>
                <p:cNvPr id="64562" name="Rectangle 33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3" name="Rectangle 34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4" name="Rectangle 35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44" name="Group 36"/>
              <p:cNvGrpSpPr>
                <a:grpSpLocks/>
              </p:cNvGrpSpPr>
              <p:nvPr/>
            </p:nvGrpSpPr>
            <p:grpSpPr bwMode="auto">
              <a:xfrm>
                <a:off x="2109" y="1002"/>
                <a:ext cx="249" cy="1295"/>
                <a:chOff x="748" y="997"/>
                <a:chExt cx="249" cy="1295"/>
              </a:xfrm>
            </p:grpSpPr>
            <p:sp>
              <p:nvSpPr>
                <p:cNvPr id="64559" name="Rectangle 37"/>
                <p:cNvSpPr>
                  <a:spLocks noChangeArrowheads="1"/>
                </p:cNvSpPr>
                <p:nvPr/>
              </p:nvSpPr>
              <p:spPr bwMode="auto">
                <a:xfrm>
                  <a:off x="759" y="997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0" name="Rectangle 38"/>
                <p:cNvSpPr>
                  <a:spLocks noChangeArrowheads="1"/>
                </p:cNvSpPr>
                <p:nvPr/>
              </p:nvSpPr>
              <p:spPr bwMode="auto">
                <a:xfrm>
                  <a:off x="750" y="1472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61" name="Rectangle 39"/>
                <p:cNvSpPr>
                  <a:spLocks noChangeArrowheads="1"/>
                </p:cNvSpPr>
                <p:nvPr/>
              </p:nvSpPr>
              <p:spPr bwMode="auto">
                <a:xfrm>
                  <a:off x="748" y="1940"/>
                  <a:ext cx="238" cy="352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8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4545" name="Line 40"/>
              <p:cNvSpPr>
                <a:spLocks noChangeShapeType="1"/>
              </p:cNvSpPr>
              <p:nvPr/>
            </p:nvSpPr>
            <p:spPr bwMode="auto">
              <a:xfrm>
                <a:off x="1946" y="1180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6" name="Line 41"/>
              <p:cNvSpPr>
                <a:spLocks noChangeShapeType="1"/>
              </p:cNvSpPr>
              <p:nvPr/>
            </p:nvSpPr>
            <p:spPr bwMode="auto">
              <a:xfrm>
                <a:off x="1940" y="1645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7" name="Line 42"/>
              <p:cNvSpPr>
                <a:spLocks noChangeShapeType="1"/>
              </p:cNvSpPr>
              <p:nvPr/>
            </p:nvSpPr>
            <p:spPr bwMode="auto">
              <a:xfrm>
                <a:off x="1940" y="211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8" name="Line 43"/>
              <p:cNvSpPr>
                <a:spLocks noChangeShapeType="1"/>
              </p:cNvSpPr>
              <p:nvPr/>
            </p:nvSpPr>
            <p:spPr bwMode="auto">
              <a:xfrm>
                <a:off x="1044" y="1164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49" name="Line 44"/>
              <p:cNvSpPr>
                <a:spLocks noChangeShapeType="1"/>
              </p:cNvSpPr>
              <p:nvPr/>
            </p:nvSpPr>
            <p:spPr bwMode="auto">
              <a:xfrm>
                <a:off x="1038" y="1629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64550" name="Line 45"/>
              <p:cNvSpPr>
                <a:spLocks noChangeShapeType="1"/>
              </p:cNvSpPr>
              <p:nvPr/>
            </p:nvSpPr>
            <p:spPr bwMode="auto">
              <a:xfrm>
                <a:off x="1038" y="2103"/>
                <a:ext cx="16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64551" name="Group 46"/>
              <p:cNvGrpSpPr>
                <a:grpSpLocks/>
              </p:cNvGrpSpPr>
              <p:nvPr/>
            </p:nvGrpSpPr>
            <p:grpSpPr bwMode="auto">
              <a:xfrm>
                <a:off x="523" y="1169"/>
                <a:ext cx="288" cy="939"/>
                <a:chOff x="-60" y="1148"/>
                <a:chExt cx="168" cy="939"/>
              </a:xfrm>
            </p:grpSpPr>
            <p:sp>
              <p:nvSpPr>
                <p:cNvPr id="64556" name="Line 47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7" name="Line 48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8" name="Line 49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64552" name="Group 50"/>
              <p:cNvGrpSpPr>
                <a:grpSpLocks/>
              </p:cNvGrpSpPr>
              <p:nvPr/>
            </p:nvGrpSpPr>
            <p:grpSpPr bwMode="auto">
              <a:xfrm>
                <a:off x="2334" y="1173"/>
                <a:ext cx="288" cy="939"/>
                <a:chOff x="-60" y="1148"/>
                <a:chExt cx="168" cy="939"/>
              </a:xfrm>
            </p:grpSpPr>
            <p:sp>
              <p:nvSpPr>
                <p:cNvPr id="64553" name="Line 51"/>
                <p:cNvSpPr>
                  <a:spLocks noChangeShapeType="1"/>
                </p:cNvSpPr>
                <p:nvPr/>
              </p:nvSpPr>
              <p:spPr bwMode="auto">
                <a:xfrm>
                  <a:off x="-54" y="1148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4" name="Line 52"/>
                <p:cNvSpPr>
                  <a:spLocks noChangeShapeType="1"/>
                </p:cNvSpPr>
                <p:nvPr/>
              </p:nvSpPr>
              <p:spPr bwMode="auto">
                <a:xfrm>
                  <a:off x="-60" y="1613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64555" name="Line 53"/>
                <p:cNvSpPr>
                  <a:spLocks noChangeShapeType="1"/>
                </p:cNvSpPr>
                <p:nvPr/>
              </p:nvSpPr>
              <p:spPr bwMode="auto">
                <a:xfrm>
                  <a:off x="-60" y="2087"/>
                  <a:ext cx="16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</p:grpSp>
        <p:sp>
          <p:nvSpPr>
            <p:cNvPr id="64521" name="Rectangle 54"/>
            <p:cNvSpPr>
              <a:spLocks noChangeArrowheads="1"/>
            </p:cNvSpPr>
            <p:nvPr/>
          </p:nvSpPr>
          <p:spPr bwMode="auto">
            <a:xfrm>
              <a:off x="1012" y="101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2" name="Rectangle 55"/>
            <p:cNvSpPr>
              <a:spLocks noChangeArrowheads="1"/>
            </p:cNvSpPr>
            <p:nvPr/>
          </p:nvSpPr>
          <p:spPr bwMode="auto">
            <a:xfrm>
              <a:off x="1003" y="1494"/>
              <a:ext cx="175" cy="98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3" name="Rectangle 56"/>
            <p:cNvSpPr>
              <a:spLocks noChangeArrowheads="1"/>
            </p:cNvSpPr>
            <p:nvPr/>
          </p:nvSpPr>
          <p:spPr bwMode="auto">
            <a:xfrm>
              <a:off x="994" y="196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4" name="Rectangle 57"/>
            <p:cNvSpPr>
              <a:spLocks noChangeArrowheads="1"/>
            </p:cNvSpPr>
            <p:nvPr/>
          </p:nvSpPr>
          <p:spPr bwMode="auto">
            <a:xfrm>
              <a:off x="764" y="1017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5" name="Rectangle 58"/>
            <p:cNvSpPr>
              <a:spLocks noChangeArrowheads="1"/>
            </p:cNvSpPr>
            <p:nvPr/>
          </p:nvSpPr>
          <p:spPr bwMode="auto">
            <a:xfrm>
              <a:off x="760" y="1953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26" name="Line 60"/>
            <p:cNvSpPr>
              <a:spLocks noChangeShapeType="1"/>
            </p:cNvSpPr>
            <p:nvPr/>
          </p:nvSpPr>
          <p:spPr bwMode="auto">
            <a:xfrm>
              <a:off x="1215" y="1054"/>
              <a:ext cx="1026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27" name="Freeform 62"/>
            <p:cNvSpPr>
              <a:spLocks/>
            </p:cNvSpPr>
            <p:nvPr/>
          </p:nvSpPr>
          <p:spPr bwMode="auto">
            <a:xfrm>
              <a:off x="1246" y="1285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28" name="Text Box 63"/>
            <p:cNvSpPr txBox="1">
              <a:spLocks noChangeArrowheads="1"/>
            </p:cNvSpPr>
            <p:nvPr/>
          </p:nvSpPr>
          <p:spPr bwMode="auto">
            <a:xfrm>
              <a:off x="933" y="2335"/>
              <a:ext cx="154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at </a:t>
              </a:r>
              <a:r>
                <a:rPr lang="en-US" altLang="zh-CN" sz="1800" i="1">
                  <a:solidFill>
                    <a:srgbClr val="0000FF"/>
                  </a:solidFill>
                </a:rPr>
                <a:t>t,</a:t>
              </a:r>
              <a:r>
                <a:rPr lang="en-US" altLang="zh-CN" sz="1800">
                  <a:solidFill>
                    <a:srgbClr val="0000FF"/>
                  </a:solidFill>
                </a:rPr>
                <a:t> packets more</a:t>
              </a:r>
            </a:p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from input to output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  <p:sp>
          <p:nvSpPr>
            <p:cNvPr id="64529" name="Text Box 64"/>
            <p:cNvSpPr txBox="1">
              <a:spLocks noChangeArrowheads="1"/>
            </p:cNvSpPr>
            <p:nvPr/>
          </p:nvSpPr>
          <p:spPr bwMode="auto">
            <a:xfrm>
              <a:off x="3354" y="2325"/>
              <a:ext cx="154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FF"/>
                  </a:solidFill>
                </a:rPr>
                <a:t>one packet time later</a:t>
              </a:r>
              <a:endParaRPr lang="en-US" altLang="zh-CN" sz="1800" i="1">
                <a:solidFill>
                  <a:srgbClr val="0000FF"/>
                </a:solidFill>
              </a:endParaRPr>
            </a:p>
          </p:txBody>
        </p:sp>
        <p:sp>
          <p:nvSpPr>
            <p:cNvPr id="64530" name="Text Box 66"/>
            <p:cNvSpPr txBox="1">
              <a:spLocks noChangeArrowheads="1"/>
            </p:cNvSpPr>
            <p:nvPr/>
          </p:nvSpPr>
          <p:spPr bwMode="auto">
            <a:xfrm>
              <a:off x="1488" y="1545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4531" name="Text Box 67"/>
            <p:cNvSpPr txBox="1">
              <a:spLocks noChangeArrowheads="1"/>
            </p:cNvSpPr>
            <p:nvPr/>
          </p:nvSpPr>
          <p:spPr bwMode="auto">
            <a:xfrm>
              <a:off x="3895" y="1479"/>
              <a:ext cx="471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switch</a:t>
              </a:r>
            </a:p>
            <a:p>
              <a:r>
                <a:rPr lang="en-US" altLang="zh-CN" sz="1600">
                  <a:solidFill>
                    <a:srgbClr val="0000FF"/>
                  </a:solidFill>
                </a:rPr>
                <a:t>fabric</a:t>
              </a:r>
            </a:p>
          </p:txBody>
        </p:sp>
        <p:sp>
          <p:nvSpPr>
            <p:cNvPr id="64532" name="Rectangle 68"/>
            <p:cNvSpPr>
              <a:spLocks noChangeArrowheads="1"/>
            </p:cNvSpPr>
            <p:nvPr/>
          </p:nvSpPr>
          <p:spPr bwMode="auto">
            <a:xfrm>
              <a:off x="4746" y="972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3" name="Rectangle 69"/>
            <p:cNvSpPr>
              <a:spLocks noChangeArrowheads="1"/>
            </p:cNvSpPr>
            <p:nvPr/>
          </p:nvSpPr>
          <p:spPr bwMode="auto">
            <a:xfrm>
              <a:off x="4746" y="14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4" name="Rectangle 70"/>
            <p:cNvSpPr>
              <a:spLocks noChangeArrowheads="1"/>
            </p:cNvSpPr>
            <p:nvPr/>
          </p:nvSpPr>
          <p:spPr bwMode="auto">
            <a:xfrm>
              <a:off x="4743" y="1099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5" name="Rectangle 71"/>
            <p:cNvSpPr>
              <a:spLocks noChangeArrowheads="1"/>
            </p:cNvSpPr>
            <p:nvPr/>
          </p:nvSpPr>
          <p:spPr bwMode="auto">
            <a:xfrm>
              <a:off x="3445" y="1001"/>
              <a:ext cx="175" cy="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6" name="Rectangle 72"/>
            <p:cNvSpPr>
              <a:spLocks noChangeArrowheads="1"/>
            </p:cNvSpPr>
            <p:nvPr/>
          </p:nvSpPr>
          <p:spPr bwMode="auto">
            <a:xfrm>
              <a:off x="3434" y="1965"/>
              <a:ext cx="175" cy="9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37" name="Freeform 73"/>
            <p:cNvSpPr>
              <a:spLocks/>
            </p:cNvSpPr>
            <p:nvPr/>
          </p:nvSpPr>
          <p:spPr bwMode="auto">
            <a:xfrm>
              <a:off x="3682" y="1261"/>
              <a:ext cx="967" cy="735"/>
            </a:xfrm>
            <a:custGeom>
              <a:avLst/>
              <a:gdLst>
                <a:gd name="T0" fmla="*/ 0 w 967"/>
                <a:gd name="T1" fmla="*/ 733 h 735"/>
                <a:gd name="T2" fmla="*/ 522 w 967"/>
                <a:gd name="T3" fmla="*/ 735 h 735"/>
                <a:gd name="T4" fmla="*/ 967 w 967"/>
                <a:gd name="T5" fmla="*/ 0 h 735"/>
                <a:gd name="T6" fmla="*/ 0 60000 65536"/>
                <a:gd name="T7" fmla="*/ 0 60000 65536"/>
                <a:gd name="T8" fmla="*/ 0 60000 65536"/>
                <a:gd name="T9" fmla="*/ 0 w 967"/>
                <a:gd name="T10" fmla="*/ 0 h 735"/>
                <a:gd name="T11" fmla="*/ 967 w 967"/>
                <a:gd name="T12" fmla="*/ 735 h 7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7" h="735">
                  <a:moveTo>
                    <a:pt x="0" y="733"/>
                  </a:moveTo>
                  <a:lnTo>
                    <a:pt x="522" y="735"/>
                  </a:lnTo>
                  <a:lnTo>
                    <a:pt x="967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38" name="Freeform 74"/>
            <p:cNvSpPr>
              <a:spLocks/>
            </p:cNvSpPr>
            <p:nvPr/>
          </p:nvSpPr>
          <p:spPr bwMode="auto">
            <a:xfrm>
              <a:off x="3669" y="1051"/>
              <a:ext cx="988" cy="951"/>
            </a:xfrm>
            <a:custGeom>
              <a:avLst/>
              <a:gdLst>
                <a:gd name="T0" fmla="*/ 0 w 1002"/>
                <a:gd name="T1" fmla="*/ 29707 h 480"/>
                <a:gd name="T2" fmla="*/ 429 w 1002"/>
                <a:gd name="T3" fmla="*/ 0 h 480"/>
                <a:gd name="T4" fmla="*/ 822 w 1002"/>
                <a:gd name="T5" fmla="*/ 6892561 h 480"/>
                <a:gd name="T6" fmla="*/ 0 60000 65536"/>
                <a:gd name="T7" fmla="*/ 0 60000 65536"/>
                <a:gd name="T8" fmla="*/ 0 60000 65536"/>
                <a:gd name="T9" fmla="*/ 0 w 1002"/>
                <a:gd name="T10" fmla="*/ 0 h 480"/>
                <a:gd name="T11" fmla="*/ 1002 w 1002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2" h="480">
                  <a:moveTo>
                    <a:pt x="0" y="2"/>
                  </a:moveTo>
                  <a:lnTo>
                    <a:pt x="522" y="0"/>
                  </a:lnTo>
                  <a:lnTo>
                    <a:pt x="1002" y="480"/>
                  </a:lnTo>
                </a:path>
              </a:pathLst>
            </a:custGeom>
            <a:noFill/>
            <a:ln w="28575" cap="flat" cmpd="sng">
              <a:solidFill>
                <a:srgbClr val="008000"/>
              </a:solidFill>
              <a:prstDash val="dash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39" name="Line 75"/>
            <p:cNvSpPr>
              <a:spLocks noChangeShapeType="1"/>
            </p:cNvSpPr>
            <p:nvPr/>
          </p:nvSpPr>
          <p:spPr bwMode="auto">
            <a:xfrm>
              <a:off x="1208" y="1545"/>
              <a:ext cx="1012" cy="1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64540" name="Rectangle 76"/>
            <p:cNvSpPr>
              <a:spLocks noChangeArrowheads="1"/>
            </p:cNvSpPr>
            <p:nvPr/>
          </p:nvSpPr>
          <p:spPr bwMode="auto">
            <a:xfrm>
              <a:off x="550" y="1010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64541" name="Rectangle 77"/>
            <p:cNvSpPr>
              <a:spLocks noChangeArrowheads="1"/>
            </p:cNvSpPr>
            <p:nvPr/>
          </p:nvSpPr>
          <p:spPr bwMode="auto">
            <a:xfrm>
              <a:off x="3194" y="997"/>
              <a:ext cx="175" cy="9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77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74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66067"/>
            <a:ext cx="4344812" cy="8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much buffering?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879642"/>
            <a:ext cx="11137899" cy="2304256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RFC 3439 rule of thumb: average buffering equal to </a:t>
            </a:r>
            <a:r>
              <a:rPr lang="ja-JP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typical</a:t>
            </a:r>
            <a:r>
              <a:rPr lang="ja-JP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RTT (say 250 </a:t>
            </a:r>
            <a:r>
              <a:rPr lang="en-US" altLang="ja-JP" dirty="0" err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msec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times link capacity C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e.g., C = 10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Gpbs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link: 2.5 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Gbit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 buffer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recent recommendation: with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flows, buffering equal to </a:t>
            </a:r>
          </a:p>
        </p:txBody>
      </p:sp>
      <p:sp>
        <p:nvSpPr>
          <p:cNvPr id="13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231904" y="3933056"/>
                <a:ext cx="1224136" cy="8899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𝑅𝑇𝑇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04" y="3933056"/>
                <a:ext cx="1224136" cy="889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4.2.4 Where Does Queuing Occur?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7772400" cy="1143001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Scheduling mechanisms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39850"/>
            <a:ext cx="8262938" cy="3582988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choose next packet to send on link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FIFO (first in first out) 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in order of arrival to queue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real-world example?</a:t>
            </a:r>
          </a:p>
          <a:p>
            <a:pPr lvl="1"/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</a:rPr>
              <a:t>discard policy: 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if packet arrives to full queue: who to discard?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tail drop: </a:t>
            </a:r>
            <a:r>
              <a:rPr lang="en-US" altLang="zh-CN" sz="2400" dirty="0">
                <a:ea typeface="宋体" panose="02010600030101010101" pitchFamily="2" charset="-122"/>
              </a:rPr>
              <a:t>drop arriving packet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priority: </a:t>
            </a:r>
            <a:r>
              <a:rPr lang="en-US" altLang="zh-CN" sz="2400" dirty="0">
                <a:ea typeface="宋体" panose="02010600030101010101" pitchFamily="2" charset="-122"/>
              </a:rPr>
              <a:t>drop/remove on priority basis</a:t>
            </a:r>
          </a:p>
          <a:p>
            <a:pPr lvl="2">
              <a:lnSpc>
                <a:spcPts val="2275"/>
              </a:lnSpc>
            </a:pPr>
            <a:r>
              <a:rPr lang="en-US" altLang="zh-CN" sz="2400" i="1" dirty="0">
                <a:solidFill>
                  <a:srgbClr val="000099"/>
                </a:solidFill>
                <a:ea typeface="宋体" panose="02010600030101010101" pitchFamily="2" charset="-122"/>
              </a:rPr>
              <a:t>random: </a:t>
            </a:r>
            <a:r>
              <a:rPr lang="en-US" altLang="zh-CN" sz="2400" dirty="0">
                <a:ea typeface="宋体" panose="02010600030101010101" pitchFamily="2" charset="-122"/>
              </a:rPr>
              <a:t>drop/remove randomly</a:t>
            </a:r>
          </a:p>
        </p:txBody>
      </p:sp>
      <p:pic>
        <p:nvPicPr>
          <p:cNvPr id="66563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27897"/>
            <a:ext cx="5786412" cy="7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4" name="Group 25"/>
          <p:cNvGrpSpPr>
            <a:grpSpLocks/>
          </p:cNvGrpSpPr>
          <p:nvPr/>
        </p:nvGrpSpPr>
        <p:grpSpPr bwMode="auto">
          <a:xfrm>
            <a:off x="5295900" y="5132388"/>
            <a:ext cx="939800" cy="565150"/>
            <a:chOff x="1670312" y="2562997"/>
            <a:chExt cx="940317" cy="565219"/>
          </a:xfrm>
        </p:grpSpPr>
        <p:grpSp>
          <p:nvGrpSpPr>
            <p:cNvPr id="66575" name="Group 28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66577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66578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79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0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1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76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66565" name="Oval 27"/>
          <p:cNvSpPr>
            <a:spLocks noChangeArrowheads="1"/>
          </p:cNvSpPr>
          <p:nvPr/>
        </p:nvSpPr>
        <p:spPr bwMode="auto">
          <a:xfrm>
            <a:off x="6323014" y="5103813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cxnSp>
        <p:nvCxnSpPr>
          <p:cNvPr id="66566" name="Straight Arrow Connector 11"/>
          <p:cNvCxnSpPr>
            <a:cxnSpLocks noChangeShapeType="1"/>
          </p:cNvCxnSpPr>
          <p:nvPr/>
        </p:nvCxnSpPr>
        <p:spPr bwMode="auto">
          <a:xfrm>
            <a:off x="4056063" y="5414963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7" name="TextBox 17"/>
          <p:cNvSpPr txBox="1">
            <a:spLocks noChangeArrowheads="1"/>
          </p:cNvSpPr>
          <p:nvPr/>
        </p:nvSpPr>
        <p:spPr bwMode="auto">
          <a:xfrm>
            <a:off x="5038726" y="5699126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queue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(waiting area)</a:t>
            </a:r>
          </a:p>
        </p:txBody>
      </p:sp>
      <p:sp>
        <p:nvSpPr>
          <p:cNvPr id="66568" name="TextBox 18"/>
          <p:cNvSpPr txBox="1">
            <a:spLocks noChangeArrowheads="1"/>
          </p:cNvSpPr>
          <p:nvPr/>
        </p:nvSpPr>
        <p:spPr bwMode="auto">
          <a:xfrm>
            <a:off x="4197350" y="5459414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packet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</a:p>
        </p:txBody>
      </p:sp>
      <p:cxnSp>
        <p:nvCxnSpPr>
          <p:cNvPr id="66569" name="Straight Arrow Connector 20"/>
          <p:cNvCxnSpPr>
            <a:cxnSpLocks noChangeShapeType="1"/>
          </p:cNvCxnSpPr>
          <p:nvPr/>
        </p:nvCxnSpPr>
        <p:spPr bwMode="auto">
          <a:xfrm>
            <a:off x="7156451" y="5400676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0" name="TextBox 22"/>
          <p:cNvSpPr txBox="1">
            <a:spLocks noChangeArrowheads="1"/>
          </p:cNvSpPr>
          <p:nvPr/>
        </p:nvSpPr>
        <p:spPr bwMode="auto">
          <a:xfrm>
            <a:off x="7248525" y="5508625"/>
            <a:ext cx="104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packet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6571" name="TextBox 23"/>
          <p:cNvSpPr txBox="1">
            <a:spLocks noChangeArrowheads="1"/>
          </p:cNvSpPr>
          <p:nvPr/>
        </p:nvSpPr>
        <p:spPr bwMode="auto">
          <a:xfrm>
            <a:off x="6238875" y="5703889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link</a:t>
            </a:r>
          </a:p>
          <a:p>
            <a:pPr algn="ctr"/>
            <a:r>
              <a:rPr lang="en-US" altLang="zh-CN" sz="1400">
                <a:solidFill>
                  <a:srgbClr val="0000FF"/>
                </a:solidFill>
                <a:cs typeface="Arial" panose="020B0604020202020204" pitchFamily="34" charset="0"/>
              </a:rPr>
              <a:t> (server)</a:t>
            </a:r>
          </a:p>
        </p:txBody>
      </p:sp>
      <p:cxnSp>
        <p:nvCxnSpPr>
          <p:cNvPr id="66572" name="Straight Arrow Connector 52"/>
          <p:cNvCxnSpPr>
            <a:cxnSpLocks noChangeShapeType="1"/>
            <a:stCxn id="66576" idx="3"/>
            <a:endCxn id="66565" idx="2"/>
          </p:cNvCxnSpPr>
          <p:nvPr/>
        </p:nvCxnSpPr>
        <p:spPr bwMode="auto">
          <a:xfrm>
            <a:off x="6235701" y="5414964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25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14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09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2" y="831850"/>
            <a:ext cx="5661868" cy="109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-14288"/>
            <a:ext cx="7772400" cy="1143001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priority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536" y="1289051"/>
            <a:ext cx="3885953" cy="510381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priority scheduling: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send highest priority queued packet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multiple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classes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with different priorities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class may depend on marking or other header info, e.g. IP source/</a:t>
            </a:r>
            <a:r>
              <a:rPr lang="en-US" altLang="zh-CN" dirty="0" err="1" smtClean="0">
                <a:ea typeface="ＭＳ Ｐゴシック" panose="020B0600070205080204" pitchFamily="34" charset="-128"/>
              </a:rPr>
              <a:t>dest</a:t>
            </a:r>
            <a:r>
              <a:rPr lang="en-US" altLang="zh-CN" dirty="0" smtClean="0">
                <a:ea typeface="ＭＳ Ｐゴシック" panose="020B0600070205080204" pitchFamily="34" charset="-128"/>
              </a:rPr>
              <a:t>, port numbers, etc.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real world example? </a:t>
            </a:r>
          </a:p>
        </p:txBody>
      </p:sp>
      <p:grpSp>
        <p:nvGrpSpPr>
          <p:cNvPr id="68612" name="Group 8"/>
          <p:cNvGrpSpPr>
            <a:grpSpLocks/>
          </p:cNvGrpSpPr>
          <p:nvPr/>
        </p:nvGrpSpPr>
        <p:grpSpPr bwMode="auto">
          <a:xfrm>
            <a:off x="6207125" y="1214439"/>
            <a:ext cx="4051300" cy="2263775"/>
            <a:chOff x="251257" y="1325350"/>
            <a:chExt cx="4051177" cy="2263278"/>
          </a:xfrm>
        </p:grpSpPr>
        <p:grpSp>
          <p:nvGrpSpPr>
            <p:cNvPr id="68695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68711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8725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2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68730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1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2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3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4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5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6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0000FF"/>
                    </a:solidFill>
                    <a:latin typeface="Comic Sans MS" pitchFamily="66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8712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68715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17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>
                      <a:solidFill>
                        <a:srgbClr val="0000FF"/>
                      </a:solidFill>
                    </a:endParaRPr>
                  </a:p>
                </p:txBody>
              </p:sp>
              <p:cxnSp>
                <p:nvCxnSpPr>
                  <p:cNvPr id="68718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19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0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1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2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3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4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8716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68713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714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cxnSp>
          <p:nvCxnSpPr>
            <p:cNvPr id="68696" name="Straight Arrow Connector 10"/>
            <p:cNvCxnSpPr>
              <a:cxnSpLocks noChangeShapeType="1"/>
              <a:stCxn id="68713" idx="0"/>
              <a:endCxn id="68717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7" name="Straight Arrow Connector 11"/>
            <p:cNvCxnSpPr>
              <a:cxnSpLocks noChangeShapeType="1"/>
              <a:stCxn id="68713" idx="0"/>
              <a:endCxn id="68729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8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9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0" name="Straight Arrow Connector 14"/>
            <p:cNvCxnSpPr>
              <a:cxnSpLocks noChangeShapeType="1"/>
              <a:endCxn id="68714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1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2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3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high priority queue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4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low priority queue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5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8706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classify</a:t>
              </a:r>
            </a:p>
          </p:txBody>
        </p:sp>
        <p:cxnSp>
          <p:nvCxnSpPr>
            <p:cNvPr id="68707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8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9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8710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link</a:t>
              </a:r>
            </a:p>
            <a:p>
              <a:pPr algn="ctr"/>
              <a:r>
                <a:rPr lang="en-US" altLang="zh-CN" sz="1400">
                  <a:solidFill>
                    <a:srgbClr val="0000FF"/>
                  </a:solidFill>
                  <a:cs typeface="Arial" panose="020B0604020202020204" pitchFamily="34" charset="0"/>
                </a:rPr>
                <a:t> (server)</a:t>
              </a:r>
            </a:p>
          </p:txBody>
        </p:sp>
      </p:grpSp>
      <p:cxnSp>
        <p:nvCxnSpPr>
          <p:cNvPr id="68613" name="Straight Connector 49"/>
          <p:cNvCxnSpPr>
            <a:cxnSpLocks noChangeShapeType="1"/>
          </p:cNvCxnSpPr>
          <p:nvPr/>
        </p:nvCxnSpPr>
        <p:spPr bwMode="auto">
          <a:xfrm>
            <a:off x="7013576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14" name="Straight Connector 50"/>
          <p:cNvCxnSpPr>
            <a:cxnSpLocks noChangeShapeType="1"/>
          </p:cNvCxnSpPr>
          <p:nvPr/>
        </p:nvCxnSpPr>
        <p:spPr bwMode="auto">
          <a:xfrm>
            <a:off x="7015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7123113" y="4467226"/>
            <a:ext cx="347662" cy="754063"/>
            <a:chOff x="2797204" y="2989241"/>
            <a:chExt cx="347099" cy="755477"/>
          </a:xfrm>
        </p:grpSpPr>
        <p:sp>
          <p:nvSpPr>
            <p:cNvPr id="68691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92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93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94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7472364" y="4471988"/>
            <a:ext cx="346075" cy="755650"/>
            <a:chOff x="2797204" y="2989241"/>
            <a:chExt cx="347099" cy="755477"/>
          </a:xfrm>
        </p:grpSpPr>
        <p:sp>
          <p:nvSpPr>
            <p:cNvPr id="68687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8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9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90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7823201" y="4467225"/>
            <a:ext cx="346075" cy="755650"/>
            <a:chOff x="997686" y="3954289"/>
            <a:chExt cx="347099" cy="755477"/>
          </a:xfrm>
        </p:grpSpPr>
        <p:sp>
          <p:nvSpPr>
            <p:cNvPr id="68683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4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85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86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8178801" y="4465638"/>
            <a:ext cx="347663" cy="754062"/>
            <a:chOff x="2797204" y="2989241"/>
            <a:chExt cx="347099" cy="755477"/>
          </a:xfrm>
        </p:grpSpPr>
        <p:sp>
          <p:nvSpPr>
            <p:cNvPr id="68679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80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1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82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9240838" y="4473575"/>
            <a:ext cx="347662" cy="755650"/>
            <a:chOff x="997686" y="3954289"/>
            <a:chExt cx="347099" cy="755477"/>
          </a:xfrm>
        </p:grpSpPr>
        <p:sp>
          <p:nvSpPr>
            <p:cNvPr id="68675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68676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77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8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9086850" y="3776664"/>
            <a:ext cx="298450" cy="657225"/>
            <a:chOff x="4760251" y="2300242"/>
            <a:chExt cx="298780" cy="656159"/>
          </a:xfrm>
        </p:grpSpPr>
        <p:cxnSp>
          <p:nvCxnSpPr>
            <p:cNvPr id="68671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72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8673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4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9445625" y="5243513"/>
            <a:ext cx="298450" cy="677862"/>
            <a:chOff x="5119335" y="3766271"/>
            <a:chExt cx="298780" cy="677232"/>
          </a:xfrm>
        </p:grpSpPr>
        <p:cxnSp>
          <p:nvCxnSpPr>
            <p:cNvPr id="68667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8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8669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70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7100888" y="3505201"/>
            <a:ext cx="298450" cy="936625"/>
            <a:chOff x="2774212" y="2028763"/>
            <a:chExt cx="298780" cy="935975"/>
          </a:xfrm>
        </p:grpSpPr>
        <p:cxnSp>
          <p:nvCxnSpPr>
            <p:cNvPr id="68663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4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8665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66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8042275" y="5246689"/>
            <a:ext cx="298450" cy="674687"/>
            <a:chOff x="3715481" y="3769050"/>
            <a:chExt cx="298780" cy="675327"/>
          </a:xfrm>
        </p:grpSpPr>
        <p:cxnSp>
          <p:nvCxnSpPr>
            <p:cNvPr id="68659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0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8661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62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6951663" y="3794125"/>
            <a:ext cx="298450" cy="641350"/>
            <a:chOff x="2625635" y="2316906"/>
            <a:chExt cx="298780" cy="640969"/>
          </a:xfrm>
        </p:grpSpPr>
        <p:cxnSp>
          <p:nvCxnSpPr>
            <p:cNvPr id="68655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6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8657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8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7334250" y="5253038"/>
            <a:ext cx="298450" cy="660400"/>
            <a:chOff x="3007422" y="3776327"/>
            <a:chExt cx="298780" cy="659661"/>
          </a:xfrm>
        </p:grpSpPr>
        <p:cxnSp>
          <p:nvCxnSpPr>
            <p:cNvPr id="68651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2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8653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4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7232650" y="3810000"/>
            <a:ext cx="298450" cy="642938"/>
            <a:chOff x="2905934" y="2332859"/>
            <a:chExt cx="298780" cy="642655"/>
          </a:xfrm>
        </p:grpSpPr>
        <p:cxnSp>
          <p:nvCxnSpPr>
            <p:cNvPr id="68647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8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8649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50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7693025" y="5248276"/>
            <a:ext cx="298450" cy="669925"/>
            <a:chOff x="3366049" y="3770526"/>
            <a:chExt cx="298780" cy="670225"/>
          </a:xfrm>
        </p:grpSpPr>
        <p:cxnSp>
          <p:nvCxnSpPr>
            <p:cNvPr id="68643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4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8645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46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8389939" y="5237163"/>
            <a:ext cx="300037" cy="679450"/>
            <a:chOff x="4064326" y="3759579"/>
            <a:chExt cx="298780" cy="680611"/>
          </a:xfrm>
        </p:grpSpPr>
        <p:cxnSp>
          <p:nvCxnSpPr>
            <p:cNvPr id="68639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0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8641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42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7854950" y="3789363"/>
            <a:ext cx="298450" cy="647700"/>
            <a:chOff x="3528567" y="2312591"/>
            <a:chExt cx="298780" cy="646584"/>
          </a:xfrm>
        </p:grpSpPr>
        <p:cxnSp>
          <p:nvCxnSpPr>
            <p:cNvPr id="68635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36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8637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68638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FF"/>
                    </a:solidFill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68630" name="TextBox 126"/>
          <p:cNvSpPr txBox="1">
            <a:spLocks noChangeArrowheads="1"/>
          </p:cNvSpPr>
          <p:nvPr/>
        </p:nvSpPr>
        <p:spPr bwMode="auto">
          <a:xfrm>
            <a:off x="6267451" y="4062414"/>
            <a:ext cx="7617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68631" name="TextBox 127"/>
          <p:cNvSpPr txBox="1">
            <a:spLocks noChangeArrowheads="1"/>
          </p:cNvSpPr>
          <p:nvPr/>
        </p:nvSpPr>
        <p:spPr bwMode="auto">
          <a:xfrm>
            <a:off x="6291264" y="5260976"/>
            <a:ext cx="103906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8632" name="TextBox 128"/>
          <p:cNvSpPr txBox="1">
            <a:spLocks noChangeArrowheads="1"/>
          </p:cNvSpPr>
          <p:nvPr/>
        </p:nvSpPr>
        <p:spPr bwMode="auto">
          <a:xfrm>
            <a:off x="6313489" y="4567239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ts val="1275"/>
              </a:lnSpc>
            </a:pPr>
            <a:r>
              <a:rPr lang="en-US" altLang="zh-CN" sz="1400" i="1">
                <a:solidFill>
                  <a:srgbClr val="0000FF"/>
                </a:solidFill>
                <a:cs typeface="Arial" panose="020B0604020202020204" pitchFamily="34" charset="0"/>
              </a:rPr>
              <a:t>packet in service</a:t>
            </a:r>
          </a:p>
        </p:txBody>
      </p:sp>
      <p:sp>
        <p:nvSpPr>
          <p:cNvPr id="128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12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13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35843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3" y="0"/>
            <a:ext cx="7772400" cy="1143000"/>
          </a:xfrm>
        </p:spPr>
        <p:txBody>
          <a:bodyPr/>
          <a:lstStyle/>
          <a:p>
            <a:r>
              <a:rPr lang="en-US" altLang="zh-CN" dirty="0" smtClean="0"/>
              <a:t>Chapter 4 Network Layer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1700808"/>
            <a:ext cx="9289032" cy="376184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u="sng" dirty="0" smtClean="0">
                <a:solidFill>
                  <a:srgbClr val="CC0000"/>
                </a:solidFill>
              </a:rPr>
              <a:t>our goals:</a:t>
            </a:r>
            <a:r>
              <a:rPr lang="en-US" altLang="zh-CN" dirty="0" smtClean="0">
                <a:solidFill>
                  <a:srgbClr val="CC0000"/>
                </a:solidFill>
              </a:rPr>
              <a:t>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understand principles behind network layer services, focusing on data plane: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network layer service models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forwarding versus routing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how a router works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/>
              <a:t>generalized forwarding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600" dirty="0"/>
              <a:t>instantiation, implementation in the Internet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7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74956"/>
            <a:ext cx="6054824" cy="10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still more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6288" y="1214437"/>
            <a:ext cx="8154168" cy="169749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Round Robin (RR) scheduling: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multiple classes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cyclically scan class queues, sending one complete packet from each class (if available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</a:t>
            </a: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70660" name="Group 1"/>
          <p:cNvGrpSpPr>
            <a:grpSpLocks/>
          </p:cNvGrpSpPr>
          <p:nvPr/>
        </p:nvGrpSpPr>
        <p:grpSpPr bwMode="auto">
          <a:xfrm>
            <a:off x="3656014" y="3421064"/>
            <a:ext cx="3978275" cy="2414587"/>
            <a:chOff x="4743786" y="3505977"/>
            <a:chExt cx="3978331" cy="2414740"/>
          </a:xfrm>
        </p:grpSpPr>
        <p:cxnSp>
          <p:nvCxnSpPr>
            <p:cNvPr id="70663" name="Straight Connector 6"/>
            <p:cNvCxnSpPr>
              <a:cxnSpLocks noChangeShapeType="1"/>
            </p:cNvCxnSpPr>
            <p:nvPr/>
          </p:nvCxnSpPr>
          <p:spPr bwMode="auto">
            <a:xfrm>
              <a:off x="5489275" y="4460807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664" name="Straight Connector 7"/>
            <p:cNvCxnSpPr>
              <a:cxnSpLocks noChangeShapeType="1"/>
            </p:cNvCxnSpPr>
            <p:nvPr/>
          </p:nvCxnSpPr>
          <p:spPr bwMode="auto">
            <a:xfrm>
              <a:off x="5491778" y="5232334"/>
              <a:ext cx="32303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665" name="Group 8"/>
            <p:cNvGrpSpPr>
              <a:grpSpLocks/>
            </p:cNvGrpSpPr>
            <p:nvPr/>
          </p:nvGrpSpPr>
          <p:grpSpPr bwMode="auto">
            <a:xfrm>
              <a:off x="5599591" y="4466455"/>
              <a:ext cx="347099" cy="755477"/>
              <a:chOff x="2797204" y="2989241"/>
              <a:chExt cx="347099" cy="755477"/>
            </a:xfrm>
          </p:grpSpPr>
          <p:sp>
            <p:nvSpPr>
              <p:cNvPr id="70733" name="Rectangle 9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34" name="Group 10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35" name="Oval 1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36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0666" name="Group 13"/>
            <p:cNvGrpSpPr>
              <a:grpSpLocks/>
            </p:cNvGrpSpPr>
            <p:nvPr/>
          </p:nvGrpSpPr>
          <p:grpSpPr bwMode="auto">
            <a:xfrm>
              <a:off x="6300545" y="4463205"/>
              <a:ext cx="347099" cy="755477"/>
              <a:chOff x="2797204" y="2989241"/>
              <a:chExt cx="347099" cy="755477"/>
            </a:xfrm>
          </p:grpSpPr>
          <p:sp>
            <p:nvSpPr>
              <p:cNvPr id="70729" name="Rectangle 1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30" name="Group 1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31" name="Oval 1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32" name="TextBox 1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70667" name="Group 18"/>
            <p:cNvGrpSpPr>
              <a:grpSpLocks/>
            </p:cNvGrpSpPr>
            <p:nvPr/>
          </p:nvGrpSpPr>
          <p:grpSpPr bwMode="auto">
            <a:xfrm>
              <a:off x="5949418" y="4467757"/>
              <a:ext cx="347099" cy="755477"/>
              <a:chOff x="997686" y="3954289"/>
              <a:chExt cx="347099" cy="755477"/>
            </a:xfrm>
          </p:grpSpPr>
          <p:sp>
            <p:nvSpPr>
              <p:cNvPr id="70725" name="Rectangle 1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26" name="Group 2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27" name="Oval 2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8" name="TextBox 2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3</a:t>
                  </a:r>
                </a:p>
              </p:txBody>
            </p:sp>
          </p:grpSp>
        </p:grpSp>
        <p:grpSp>
          <p:nvGrpSpPr>
            <p:cNvPr id="70668" name="Group 23"/>
            <p:cNvGrpSpPr>
              <a:grpSpLocks/>
            </p:cNvGrpSpPr>
            <p:nvPr/>
          </p:nvGrpSpPr>
          <p:grpSpPr bwMode="auto">
            <a:xfrm>
              <a:off x="6655307" y="4464973"/>
              <a:ext cx="347099" cy="755477"/>
              <a:chOff x="2797204" y="2989241"/>
              <a:chExt cx="347099" cy="755477"/>
            </a:xfrm>
          </p:grpSpPr>
          <p:sp>
            <p:nvSpPr>
              <p:cNvPr id="70721" name="Rectangle 24"/>
              <p:cNvSpPr>
                <a:spLocks noChangeArrowheads="1"/>
              </p:cNvSpPr>
              <p:nvPr/>
            </p:nvSpPr>
            <p:spPr bwMode="auto">
              <a:xfrm>
                <a:off x="2797204" y="2989241"/>
                <a:ext cx="347099" cy="755477"/>
              </a:xfrm>
              <a:prstGeom prst="rect">
                <a:avLst/>
              </a:prstGeom>
              <a:solidFill>
                <a:srgbClr val="CC0000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22" name="Group 25"/>
              <p:cNvGrpSpPr>
                <a:grpSpLocks/>
              </p:cNvGrpSpPr>
              <p:nvPr/>
            </p:nvGrpSpPr>
            <p:grpSpPr bwMode="auto">
              <a:xfrm>
                <a:off x="2821701" y="3197503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23" name="Oval 26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4" name="TextBox 27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0669" name="Group 28"/>
            <p:cNvGrpSpPr>
              <a:grpSpLocks/>
            </p:cNvGrpSpPr>
            <p:nvPr/>
          </p:nvGrpSpPr>
          <p:grpSpPr bwMode="auto">
            <a:xfrm>
              <a:off x="7717471" y="4473145"/>
              <a:ext cx="347099" cy="755477"/>
              <a:chOff x="997686" y="3954289"/>
              <a:chExt cx="347099" cy="755477"/>
            </a:xfrm>
          </p:grpSpPr>
          <p:sp>
            <p:nvSpPr>
              <p:cNvPr id="70717" name="Rectangle 29"/>
              <p:cNvSpPr>
                <a:spLocks noChangeArrowheads="1"/>
              </p:cNvSpPr>
              <p:nvPr/>
            </p:nvSpPr>
            <p:spPr bwMode="auto">
              <a:xfrm>
                <a:off x="997686" y="3954289"/>
                <a:ext cx="347099" cy="755477"/>
              </a:xfrm>
              <a:prstGeom prst="rect">
                <a:avLst/>
              </a:prstGeom>
              <a:solidFill>
                <a:srgbClr val="006633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grpSp>
            <p:nvGrpSpPr>
              <p:cNvPr id="70718" name="Group 30"/>
              <p:cNvGrpSpPr>
                <a:grpSpLocks/>
              </p:cNvGrpSpPr>
              <p:nvPr/>
            </p:nvGrpSpPr>
            <p:grpSpPr bwMode="auto">
              <a:xfrm>
                <a:off x="1022183" y="4162551"/>
                <a:ext cx="298780" cy="338554"/>
                <a:chOff x="2821701" y="3197503"/>
                <a:chExt cx="298780" cy="338554"/>
              </a:xfrm>
            </p:grpSpPr>
            <p:sp>
              <p:nvSpPr>
                <p:cNvPr id="70719" name="Oval 31"/>
                <p:cNvSpPr>
                  <a:spLocks noChangeArrowheads="1"/>
                </p:cNvSpPr>
                <p:nvPr/>
              </p:nvSpPr>
              <p:spPr bwMode="auto">
                <a:xfrm>
                  <a:off x="2862541" y="327101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20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2821701" y="3197503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70670" name="Group 33"/>
            <p:cNvGrpSpPr>
              <a:grpSpLocks/>
            </p:cNvGrpSpPr>
            <p:nvPr/>
          </p:nvGrpSpPr>
          <p:grpSpPr bwMode="auto">
            <a:xfrm>
              <a:off x="7562638" y="3777456"/>
              <a:ext cx="298780" cy="656159"/>
              <a:chOff x="4760251" y="2300242"/>
              <a:chExt cx="298780" cy="656159"/>
            </a:xfrm>
          </p:grpSpPr>
          <p:cxnSp>
            <p:nvCxnSpPr>
              <p:cNvPr id="70713" name="Straight Connector 34"/>
              <p:cNvCxnSpPr>
                <a:cxnSpLocks noChangeShapeType="1"/>
              </p:cNvCxnSpPr>
              <p:nvPr/>
            </p:nvCxnSpPr>
            <p:spPr bwMode="auto">
              <a:xfrm>
                <a:off x="4912310" y="259295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14" name="Group 35"/>
              <p:cNvGrpSpPr>
                <a:grpSpLocks/>
              </p:cNvGrpSpPr>
              <p:nvPr/>
            </p:nvGrpSpPr>
            <p:grpSpPr bwMode="auto">
              <a:xfrm>
                <a:off x="4760251" y="2300242"/>
                <a:ext cx="298780" cy="338554"/>
                <a:chOff x="6623318" y="3519940"/>
                <a:chExt cx="298780" cy="338554"/>
              </a:xfrm>
            </p:grpSpPr>
            <p:sp>
              <p:nvSpPr>
                <p:cNvPr id="70715" name="Oval 36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16" name="TextBox 37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grpSp>
          <p:nvGrpSpPr>
            <p:cNvPr id="70671" name="Group 38"/>
            <p:cNvGrpSpPr>
              <a:grpSpLocks/>
            </p:cNvGrpSpPr>
            <p:nvPr/>
          </p:nvGrpSpPr>
          <p:grpSpPr bwMode="auto">
            <a:xfrm>
              <a:off x="7921722" y="5243485"/>
              <a:ext cx="298780" cy="677232"/>
              <a:chOff x="5119335" y="3766271"/>
              <a:chExt cx="298780" cy="677232"/>
            </a:xfrm>
          </p:grpSpPr>
          <p:cxnSp>
            <p:nvCxnSpPr>
              <p:cNvPr id="70709" name="Straight Connector 39"/>
              <p:cNvCxnSpPr>
                <a:cxnSpLocks noChangeShapeType="1"/>
              </p:cNvCxnSpPr>
              <p:nvPr/>
            </p:nvCxnSpPr>
            <p:spPr bwMode="auto">
              <a:xfrm>
                <a:off x="5256634" y="3766271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0066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10" name="Group 40"/>
              <p:cNvGrpSpPr>
                <a:grpSpLocks/>
              </p:cNvGrpSpPr>
              <p:nvPr/>
            </p:nvGrpSpPr>
            <p:grpSpPr bwMode="auto">
              <a:xfrm>
                <a:off x="5119335" y="4104949"/>
                <a:ext cx="298780" cy="338554"/>
                <a:chOff x="6623318" y="3519940"/>
                <a:chExt cx="298780" cy="338554"/>
              </a:xfrm>
            </p:grpSpPr>
            <p:sp>
              <p:nvSpPr>
                <p:cNvPr id="70711" name="Oval 41"/>
                <p:cNvSpPr>
                  <a:spLocks noChangeArrowheads="1"/>
                </p:cNvSpPr>
                <p:nvPr/>
              </p:nvSpPr>
              <p:spPr bwMode="auto">
                <a:xfrm>
                  <a:off x="6668221" y="3597533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006633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12" name="TextBox 42"/>
                <p:cNvSpPr txBox="1">
                  <a:spLocks noChangeArrowheads="1"/>
                </p:cNvSpPr>
                <p:nvPr/>
              </p:nvSpPr>
              <p:spPr bwMode="auto">
                <a:xfrm>
                  <a:off x="6623318" y="3519940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5</a:t>
                  </a:r>
                </a:p>
              </p:txBody>
            </p:sp>
          </p:grpSp>
        </p:grpSp>
        <p:cxnSp>
          <p:nvCxnSpPr>
            <p:cNvPr id="70672" name="Straight Connector 44"/>
            <p:cNvCxnSpPr>
              <a:cxnSpLocks noChangeShapeType="1"/>
            </p:cNvCxnSpPr>
            <p:nvPr/>
          </p:nvCxnSpPr>
          <p:spPr bwMode="auto">
            <a:xfrm>
              <a:off x="5719372" y="3788391"/>
              <a:ext cx="12403" cy="653561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3" name="Oval 46"/>
            <p:cNvSpPr>
              <a:spLocks noChangeArrowheads="1"/>
            </p:cNvSpPr>
            <p:nvPr/>
          </p:nvSpPr>
          <p:spPr bwMode="auto">
            <a:xfrm>
              <a:off x="5613334" y="3583570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CC0000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74" name="TextBox 47"/>
            <p:cNvSpPr txBox="1">
              <a:spLocks noChangeArrowheads="1"/>
            </p:cNvSpPr>
            <p:nvPr/>
          </p:nvSpPr>
          <p:spPr bwMode="auto">
            <a:xfrm>
              <a:off x="5580789" y="3505977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2</a:t>
              </a:r>
            </a:p>
          </p:txBody>
        </p:sp>
        <p:cxnSp>
          <p:nvCxnSpPr>
            <p:cNvPr id="70675" name="Straight Connector 49"/>
            <p:cNvCxnSpPr>
              <a:cxnSpLocks noChangeShapeType="1"/>
            </p:cNvCxnSpPr>
            <p:nvPr/>
          </p:nvCxnSpPr>
          <p:spPr bwMode="auto">
            <a:xfrm>
              <a:off x="6296825" y="524207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76" name="Oval 51"/>
            <p:cNvSpPr>
              <a:spLocks noChangeArrowheads="1"/>
            </p:cNvSpPr>
            <p:nvPr/>
          </p:nvSpPr>
          <p:spPr bwMode="auto">
            <a:xfrm>
              <a:off x="6202528" y="5656439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77" name="TextBox 52"/>
            <p:cNvSpPr txBox="1">
              <a:spLocks noChangeArrowheads="1"/>
            </p:cNvSpPr>
            <p:nvPr/>
          </p:nvSpPr>
          <p:spPr bwMode="auto">
            <a:xfrm>
              <a:off x="6165793" y="5578846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70678" name="Group 53"/>
            <p:cNvGrpSpPr>
              <a:grpSpLocks/>
            </p:cNvGrpSpPr>
            <p:nvPr/>
          </p:nvGrpSpPr>
          <p:grpSpPr bwMode="auto">
            <a:xfrm>
              <a:off x="5428022" y="3794120"/>
              <a:ext cx="298780" cy="640969"/>
              <a:chOff x="2625635" y="2316906"/>
              <a:chExt cx="298780" cy="640969"/>
            </a:xfrm>
          </p:grpSpPr>
          <p:cxnSp>
            <p:nvCxnSpPr>
              <p:cNvPr id="70705" name="Straight Connector 54"/>
              <p:cNvCxnSpPr>
                <a:cxnSpLocks noChangeShapeType="1"/>
              </p:cNvCxnSpPr>
              <p:nvPr/>
            </p:nvCxnSpPr>
            <p:spPr bwMode="auto">
              <a:xfrm>
                <a:off x="2774013" y="25944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06" name="Group 55"/>
              <p:cNvGrpSpPr>
                <a:grpSpLocks/>
              </p:cNvGrpSpPr>
              <p:nvPr/>
            </p:nvGrpSpPr>
            <p:grpSpPr bwMode="auto">
              <a:xfrm>
                <a:off x="2625635" y="2316906"/>
                <a:ext cx="298780" cy="338554"/>
                <a:chOff x="7118580" y="4088704"/>
                <a:chExt cx="298780" cy="338554"/>
              </a:xfrm>
            </p:grpSpPr>
            <p:sp>
              <p:nvSpPr>
                <p:cNvPr id="70707" name="Oval 5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8" name="TextBox 57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grpSp>
          <p:nvGrpSpPr>
            <p:cNvPr id="70679" name="Group 58"/>
            <p:cNvGrpSpPr>
              <a:grpSpLocks/>
            </p:cNvGrpSpPr>
            <p:nvPr/>
          </p:nvGrpSpPr>
          <p:grpSpPr bwMode="auto">
            <a:xfrm>
              <a:off x="5809809" y="5253541"/>
              <a:ext cx="298780" cy="659661"/>
              <a:chOff x="3007422" y="3776327"/>
              <a:chExt cx="298780" cy="659661"/>
            </a:xfrm>
          </p:grpSpPr>
          <p:cxnSp>
            <p:nvCxnSpPr>
              <p:cNvPr id="70701" name="Straight Connector 59"/>
              <p:cNvCxnSpPr>
                <a:cxnSpLocks noChangeShapeType="1"/>
              </p:cNvCxnSpPr>
              <p:nvPr/>
            </p:nvCxnSpPr>
            <p:spPr bwMode="auto">
              <a:xfrm>
                <a:off x="3148837" y="3776327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702" name="Group 60"/>
              <p:cNvGrpSpPr>
                <a:grpSpLocks/>
              </p:cNvGrpSpPr>
              <p:nvPr/>
            </p:nvGrpSpPr>
            <p:grpSpPr bwMode="auto">
              <a:xfrm>
                <a:off x="3007422" y="4097434"/>
                <a:ext cx="298780" cy="338554"/>
                <a:chOff x="7118580" y="4088704"/>
                <a:chExt cx="298780" cy="338554"/>
              </a:xfrm>
            </p:grpSpPr>
            <p:sp>
              <p:nvSpPr>
                <p:cNvPr id="70703" name="Oval 6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4" name="TextBox 62"/>
                <p:cNvSpPr txBox="1">
                  <a:spLocks noChangeArrowheads="1"/>
                </p:cNvSpPr>
                <p:nvPr/>
              </p:nvSpPr>
              <p:spPr bwMode="auto">
                <a:xfrm>
                  <a:off x="7118580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1</a:t>
                  </a:r>
                </a:p>
              </p:txBody>
            </p:sp>
          </p:grpSp>
        </p:grpSp>
        <p:cxnSp>
          <p:nvCxnSpPr>
            <p:cNvPr id="70680" name="Straight Connector 64"/>
            <p:cNvCxnSpPr>
              <a:cxnSpLocks noChangeShapeType="1"/>
            </p:cNvCxnSpPr>
            <p:nvPr/>
          </p:nvCxnSpPr>
          <p:spPr bwMode="auto">
            <a:xfrm>
              <a:off x="5847222" y="4089283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681" name="Oval 66"/>
            <p:cNvSpPr>
              <a:spLocks noChangeArrowheads="1"/>
            </p:cNvSpPr>
            <p:nvPr/>
          </p:nvSpPr>
          <p:spPr bwMode="auto">
            <a:xfrm>
              <a:off x="5745055" y="3887666"/>
              <a:ext cx="220510" cy="20009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006633"/>
              </a:solidFill>
              <a:round/>
              <a:headEnd/>
              <a:tailEnd/>
            </a:ln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0682" name="TextBox 67"/>
            <p:cNvSpPr txBox="1">
              <a:spLocks noChangeArrowheads="1"/>
            </p:cNvSpPr>
            <p:nvPr/>
          </p:nvSpPr>
          <p:spPr bwMode="auto">
            <a:xfrm>
              <a:off x="5712513" y="3814265"/>
              <a:ext cx="29878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cs typeface="Arial" panose="020B0604020202020204" pitchFamily="34" charset="0"/>
                </a:rPr>
                <a:t>3</a:t>
              </a:r>
            </a:p>
          </p:txBody>
        </p:sp>
        <p:grpSp>
          <p:nvGrpSpPr>
            <p:cNvPr id="70683" name="Group 68"/>
            <p:cNvGrpSpPr>
              <a:grpSpLocks/>
            </p:cNvGrpSpPr>
            <p:nvPr/>
          </p:nvGrpSpPr>
          <p:grpSpPr bwMode="auto">
            <a:xfrm>
              <a:off x="6527391" y="5239838"/>
              <a:ext cx="298484" cy="670246"/>
              <a:chOff x="3366049" y="3770526"/>
              <a:chExt cx="298484" cy="670246"/>
            </a:xfrm>
          </p:grpSpPr>
          <p:cxnSp>
            <p:nvCxnSpPr>
              <p:cNvPr id="70697" name="Straight Connector 69"/>
              <p:cNvCxnSpPr>
                <a:cxnSpLocks noChangeShapeType="1"/>
              </p:cNvCxnSpPr>
              <p:nvPr/>
            </p:nvCxnSpPr>
            <p:spPr bwMode="auto">
              <a:xfrm>
                <a:off x="3496795" y="3770526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8" name="Group 70"/>
              <p:cNvGrpSpPr>
                <a:grpSpLocks/>
              </p:cNvGrpSpPr>
              <p:nvPr/>
            </p:nvGrpSpPr>
            <p:grpSpPr bwMode="auto">
              <a:xfrm>
                <a:off x="3366049" y="4102197"/>
                <a:ext cx="298484" cy="338575"/>
                <a:chOff x="7126748" y="4088704"/>
                <a:chExt cx="298484" cy="338575"/>
              </a:xfrm>
            </p:grpSpPr>
            <p:sp>
              <p:nvSpPr>
                <p:cNvPr id="70699" name="Oval 7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700" name="TextBox 7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484" cy="3385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 dirty="0" smtClean="0">
                      <a:cs typeface="Arial" panose="020B0604020202020204" pitchFamily="34" charset="0"/>
                    </a:rPr>
                    <a:t>2</a:t>
                  </a:r>
                  <a:endParaRPr lang="en-US" altLang="zh-CN" sz="1600" dirty="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0684" name="Group 73"/>
            <p:cNvGrpSpPr>
              <a:grpSpLocks/>
            </p:cNvGrpSpPr>
            <p:nvPr/>
          </p:nvGrpSpPr>
          <p:grpSpPr bwMode="auto">
            <a:xfrm>
              <a:off x="6866713" y="5236793"/>
              <a:ext cx="298780" cy="680611"/>
              <a:chOff x="4064326" y="3759579"/>
              <a:chExt cx="298780" cy="680611"/>
            </a:xfrm>
          </p:grpSpPr>
          <p:cxnSp>
            <p:nvCxnSpPr>
              <p:cNvPr id="70693" name="Straight Connector 74"/>
              <p:cNvCxnSpPr>
                <a:cxnSpLocks noChangeShapeType="1"/>
              </p:cNvCxnSpPr>
              <p:nvPr/>
            </p:nvCxnSpPr>
            <p:spPr bwMode="auto">
              <a:xfrm>
                <a:off x="4196385" y="3759579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4" name="Group 75"/>
              <p:cNvGrpSpPr>
                <a:grpSpLocks/>
              </p:cNvGrpSpPr>
              <p:nvPr/>
            </p:nvGrpSpPr>
            <p:grpSpPr bwMode="auto">
              <a:xfrm>
                <a:off x="4064326" y="4101636"/>
                <a:ext cx="298780" cy="338554"/>
                <a:chOff x="7126748" y="4088704"/>
                <a:chExt cx="298780" cy="338554"/>
              </a:xfrm>
            </p:grpSpPr>
            <p:sp>
              <p:nvSpPr>
                <p:cNvPr id="70695" name="Oval 76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696" name="TextBox 77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grpSp>
          <p:nvGrpSpPr>
            <p:cNvPr id="70685" name="Group 78"/>
            <p:cNvGrpSpPr>
              <a:grpSpLocks/>
            </p:cNvGrpSpPr>
            <p:nvPr/>
          </p:nvGrpSpPr>
          <p:grpSpPr bwMode="auto">
            <a:xfrm>
              <a:off x="6330954" y="3789805"/>
              <a:ext cx="298780" cy="646584"/>
              <a:chOff x="3528567" y="2312591"/>
              <a:chExt cx="298780" cy="646584"/>
            </a:xfrm>
          </p:grpSpPr>
          <p:cxnSp>
            <p:nvCxnSpPr>
              <p:cNvPr id="70689" name="Straight Connector 79"/>
              <p:cNvCxnSpPr>
                <a:cxnSpLocks noChangeShapeType="1"/>
              </p:cNvCxnSpPr>
              <p:nvPr/>
            </p:nvCxnSpPr>
            <p:spPr bwMode="auto">
              <a:xfrm>
                <a:off x="3677779" y="2595730"/>
                <a:ext cx="12251" cy="363445"/>
              </a:xfrm>
              <a:prstGeom prst="line">
                <a:avLst/>
              </a:prstGeom>
              <a:noFill/>
              <a:ln w="22225">
                <a:solidFill>
                  <a:srgbClr val="CC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70690" name="Group 80"/>
              <p:cNvGrpSpPr>
                <a:grpSpLocks/>
              </p:cNvGrpSpPr>
              <p:nvPr/>
            </p:nvGrpSpPr>
            <p:grpSpPr bwMode="auto">
              <a:xfrm>
                <a:off x="3528567" y="2312591"/>
                <a:ext cx="298780" cy="338554"/>
                <a:chOff x="7126748" y="4088704"/>
                <a:chExt cx="298780" cy="338554"/>
              </a:xfrm>
            </p:grpSpPr>
            <p:sp>
              <p:nvSpPr>
                <p:cNvPr id="70691" name="Oval 81"/>
                <p:cNvSpPr>
                  <a:spLocks noChangeArrowheads="1"/>
                </p:cNvSpPr>
                <p:nvPr/>
              </p:nvSpPr>
              <p:spPr bwMode="auto">
                <a:xfrm>
                  <a:off x="7163482" y="4166297"/>
                  <a:ext cx="220510" cy="200099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CC0000"/>
                  </a:solidFill>
                  <a:round/>
                  <a:headEnd/>
                  <a:tailEnd/>
                </a:ln>
              </p:spPr>
              <p:txBody>
                <a:bodyPr wrap="none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0692" name="TextBox 82"/>
                <p:cNvSpPr txBox="1">
                  <a:spLocks noChangeArrowheads="1"/>
                </p:cNvSpPr>
                <p:nvPr/>
              </p:nvSpPr>
              <p:spPr bwMode="auto">
                <a:xfrm>
                  <a:off x="7126748" y="4088704"/>
                  <a:ext cx="298780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600">
                      <a:cs typeface="Arial" panose="020B0604020202020204" pitchFamily="34" charset="0"/>
                    </a:rPr>
                    <a:t>4</a:t>
                  </a:r>
                </a:p>
              </p:txBody>
            </p:sp>
          </p:grpSp>
        </p:grpSp>
        <p:sp>
          <p:nvSpPr>
            <p:cNvPr id="70686" name="TextBox 83"/>
            <p:cNvSpPr txBox="1">
              <a:spLocks noChangeArrowheads="1"/>
            </p:cNvSpPr>
            <p:nvPr/>
          </p:nvSpPr>
          <p:spPr bwMode="auto">
            <a:xfrm>
              <a:off x="4743786" y="4062076"/>
              <a:ext cx="761758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70687" name="TextBox 84"/>
            <p:cNvSpPr txBox="1">
              <a:spLocks noChangeArrowheads="1"/>
            </p:cNvSpPr>
            <p:nvPr/>
          </p:nvSpPr>
          <p:spPr bwMode="auto">
            <a:xfrm>
              <a:off x="4767502" y="5260730"/>
              <a:ext cx="1039082" cy="3077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70688" name="TextBox 85"/>
            <p:cNvSpPr txBox="1">
              <a:spLocks noChangeArrowheads="1"/>
            </p:cNvSpPr>
            <p:nvPr/>
          </p:nvSpPr>
          <p:spPr bwMode="auto">
            <a:xfrm>
              <a:off x="4789885" y="4566958"/>
              <a:ext cx="860255" cy="593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275"/>
                </a:lnSpc>
              </a:pPr>
              <a:r>
                <a:rPr lang="en-US" altLang="zh-CN" sz="1400" i="1" dirty="0">
                  <a:solidFill>
                    <a:srgbClr val="0000FF"/>
                  </a:solidFill>
                  <a:cs typeface="Arial" panose="020B0604020202020204" pitchFamily="34" charset="0"/>
                </a:rPr>
                <a:t>packet in service</a:t>
              </a:r>
            </a:p>
          </p:txBody>
        </p:sp>
      </p:grpSp>
      <p:sp>
        <p:nvSpPr>
          <p:cNvPr id="82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81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276350"/>
            <a:ext cx="7772400" cy="251269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Weighted Fair Queuing (WFQ):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Round Robin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each class gets weighted amount of service in each cycle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72707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908720"/>
            <a:ext cx="6042694" cy="62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7938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Scheduling policies: still more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480376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 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What's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inside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a router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4799015" y="6624784"/>
            <a:ext cx="2521122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4.2.5 Packet Scheduling </a:t>
            </a:r>
            <a:endParaRPr lang="en-US" altLang="zh-CN" sz="1200" dirty="0">
              <a:solidFill>
                <a:schemeClr val="accent4"/>
              </a:solidFill>
              <a:cs typeface="Arial" panose="020B0604020202020204" pitchFamily="34" charset="0"/>
            </a:endParaRP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519936" y="4667274"/>
            <a:ext cx="929850" cy="357110"/>
            <a:chOff x="1670312" y="2562997"/>
            <a:chExt cx="929822" cy="565219"/>
          </a:xfrm>
        </p:grpSpPr>
        <p:grpSp>
          <p:nvGrpSpPr>
            <p:cNvPr id="40" name="Group 3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Straight Connector 4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Rectangle 40"/>
            <p:cNvSpPr/>
            <p:nvPr/>
          </p:nvSpPr>
          <p:spPr>
            <a:xfrm>
              <a:off x="2254738" y="2571262"/>
              <a:ext cx="336062" cy="547076"/>
            </a:xfrm>
            <a:prstGeom prst="rect">
              <a:avLst/>
            </a:prstGeom>
            <a:gradFill flip="none" rotWithShape="1">
              <a:gsLst>
                <a:gs pos="99000">
                  <a:srgbClr val="006633">
                    <a:alpha val="71000"/>
                  </a:srgbClr>
                </a:gs>
                <a:gs pos="100000">
                  <a:srgbClr val="FFFFFF"/>
                </a:gs>
              </a:gsLst>
              <a:lin ang="0" scaled="1"/>
              <a:tileRect/>
            </a:gradFill>
            <a:ln w="15875">
              <a:noFill/>
            </a:ln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5509440" y="4074142"/>
            <a:ext cx="940346" cy="406772"/>
            <a:chOff x="1670312" y="2562997"/>
            <a:chExt cx="940317" cy="565219"/>
          </a:xfrm>
        </p:grpSpPr>
        <p:grpSp>
          <p:nvGrpSpPr>
            <p:cNvPr id="30" name="Group 2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2" name="Rectangle 3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33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C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28" name="Isosceles Triangle 27"/>
          <p:cNvSpPr>
            <a:spLocks noChangeArrowheads="1"/>
          </p:cNvSpPr>
          <p:nvPr/>
        </p:nvSpPr>
        <p:spPr bwMode="auto">
          <a:xfrm rot="5400000">
            <a:off x="4708849" y="4630705"/>
            <a:ext cx="575153" cy="430249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6915293" y="4564490"/>
            <a:ext cx="632958" cy="628951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cxnSp>
        <p:nvCxnSpPr>
          <p:cNvPr id="11" name="Straight Arrow Connector 10"/>
          <p:cNvCxnSpPr>
            <a:cxnSpLocks noChangeShapeType="1"/>
            <a:stCxn id="28" idx="0"/>
            <a:endCxn id="32" idx="1"/>
          </p:cNvCxnSpPr>
          <p:nvPr/>
        </p:nvCxnSpPr>
        <p:spPr bwMode="auto">
          <a:xfrm flipV="1">
            <a:off x="5211550" y="4276786"/>
            <a:ext cx="297890" cy="56904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cxnSpLocks noChangeShapeType="1"/>
            <a:stCxn id="28" idx="0"/>
            <a:endCxn id="42" idx="1"/>
          </p:cNvCxnSpPr>
          <p:nvPr/>
        </p:nvCxnSpPr>
        <p:spPr bwMode="auto">
          <a:xfrm flipV="1">
            <a:off x="5211550" y="4845178"/>
            <a:ext cx="308386" cy="652"/>
          </a:xfrm>
          <a:prstGeom prst="straightConnector1">
            <a:avLst/>
          </a:prstGeom>
          <a:noFill/>
          <a:ln w="1905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cxnSpLocks noChangeShapeType="1"/>
          </p:cNvCxnSpPr>
          <p:nvPr/>
        </p:nvCxnSpPr>
        <p:spPr bwMode="auto">
          <a:xfrm flipV="1">
            <a:off x="4187650" y="4607654"/>
            <a:ext cx="485393" cy="608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 flipV="1">
            <a:off x="4184438" y="4845829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>
            <a:cxnSpLocks noChangeShapeType="1"/>
            <a:stCxn id="31" idx="3"/>
            <a:endCxn id="29" idx="1"/>
          </p:cNvCxnSpPr>
          <p:nvPr/>
        </p:nvCxnSpPr>
        <p:spPr bwMode="auto">
          <a:xfrm>
            <a:off x="6449786" y="4276948"/>
            <a:ext cx="558202" cy="379650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Arrow Connector 15"/>
          <p:cNvCxnSpPr>
            <a:cxnSpLocks noChangeShapeType="1"/>
            <a:stCxn id="56" idx="3"/>
          </p:cNvCxnSpPr>
          <p:nvPr/>
        </p:nvCxnSpPr>
        <p:spPr bwMode="auto">
          <a:xfrm flipV="1">
            <a:off x="6449786" y="5066645"/>
            <a:ext cx="542946" cy="340459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>
            <a:off x="7543785" y="4877466"/>
            <a:ext cx="257399" cy="0"/>
          </a:xfrm>
          <a:prstGeom prst="straightConnector1">
            <a:avLst/>
          </a:prstGeom>
          <a:ln>
            <a:headEnd/>
            <a:tailEnd type="none" w="med" len="med"/>
          </a:ln>
          <a:ex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999151" y="4050353"/>
            <a:ext cx="7729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classify</a:t>
            </a:r>
          </a:p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arrivals</a:t>
            </a:r>
            <a:endParaRPr lang="en-US" altLang="zh-CN" sz="14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7918557" y="4721630"/>
            <a:ext cx="485393" cy="6084"/>
          </a:xfrm>
          <a:prstGeom prst="straightConnector1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V="1">
            <a:off x="7918556" y="4884155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7768065" y="4337390"/>
            <a:ext cx="1043018" cy="30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>
                <a:solidFill>
                  <a:srgbClr val="0000FF"/>
                </a:solidFill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7031412" y="5162403"/>
            <a:ext cx="4539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400" dirty="0" smtClean="0">
                <a:solidFill>
                  <a:srgbClr val="0000FF"/>
                </a:solidFill>
                <a:cs typeface="Arial" panose="020B0604020202020204" pitchFamily="34" charset="0"/>
              </a:rPr>
              <a:t>link</a:t>
            </a:r>
            <a:endParaRPr lang="en-US" altLang="zh-CN" sz="14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cxnSp>
        <p:nvCxnSpPr>
          <p:cNvPr id="51" name="Straight Arrow Connector 22"/>
          <p:cNvCxnSpPr>
            <a:cxnSpLocks noChangeShapeType="1"/>
          </p:cNvCxnSpPr>
          <p:nvPr/>
        </p:nvCxnSpPr>
        <p:spPr bwMode="auto">
          <a:xfrm flipV="1">
            <a:off x="7933946" y="5076170"/>
            <a:ext cx="485393" cy="608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Arrow Connector 22"/>
          <p:cNvCxnSpPr>
            <a:cxnSpLocks noChangeShapeType="1"/>
          </p:cNvCxnSpPr>
          <p:nvPr/>
        </p:nvCxnSpPr>
        <p:spPr bwMode="auto">
          <a:xfrm flipV="1">
            <a:off x="4187650" y="5083988"/>
            <a:ext cx="485393" cy="608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3" name="Group 25"/>
          <p:cNvGrpSpPr>
            <a:grpSpLocks/>
          </p:cNvGrpSpPr>
          <p:nvPr/>
        </p:nvGrpSpPr>
        <p:grpSpPr bwMode="auto">
          <a:xfrm>
            <a:off x="5519936" y="5229200"/>
            <a:ext cx="929850" cy="357110"/>
            <a:chOff x="1670312" y="2562997"/>
            <a:chExt cx="929822" cy="565219"/>
          </a:xfrm>
        </p:grpSpPr>
        <p:sp>
          <p:nvSpPr>
            <p:cNvPr id="55" name="Rectangle 40"/>
            <p:cNvSpPr/>
            <p:nvPr/>
          </p:nvSpPr>
          <p:spPr>
            <a:xfrm>
              <a:off x="2036730" y="2571262"/>
              <a:ext cx="554070" cy="547076"/>
            </a:xfrm>
            <a:prstGeom prst="rect">
              <a:avLst/>
            </a:prstGeom>
            <a:gradFill flip="none" rotWithShape="1">
              <a:gsLst>
                <a:gs pos="99000">
                  <a:srgbClr val="0000FF"/>
                </a:gs>
                <a:gs pos="100000">
                  <a:srgbClr val="FFFFFF"/>
                </a:gs>
              </a:gsLst>
              <a:lin ang="0" scaled="1"/>
              <a:tileRect/>
            </a:gradFill>
            <a:ln w="15875">
              <a:noFill/>
            </a:ln>
          </p:spPr>
          <p:txBody>
            <a:bodyPr wrap="none"/>
            <a:lstStyle/>
            <a:p>
              <a:pPr>
                <a:defRPr/>
              </a:pPr>
              <a:endParaRPr lang="en-US">
                <a:solidFill>
                  <a:srgbClr val="0000FF"/>
                </a:solidFill>
                <a:latin typeface="Comic Sans MS" pitchFamily="66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54" name="Group 39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56" name="Rectangle 41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57" name="Straight Connector 42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Straight Connector 43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Straight Connector 44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0" name="Straight Connector 45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1" name="Straight Connector 46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2" name="Straight Connector 47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3" name="Straight Connector 48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64" name="Straight Arrow Connector 11"/>
          <p:cNvCxnSpPr>
            <a:cxnSpLocks noChangeShapeType="1"/>
            <a:stCxn id="28" idx="0"/>
            <a:endCxn id="56" idx="1"/>
          </p:cNvCxnSpPr>
          <p:nvPr/>
        </p:nvCxnSpPr>
        <p:spPr bwMode="auto">
          <a:xfrm>
            <a:off x="5211550" y="4845830"/>
            <a:ext cx="308386" cy="561274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Arrow Connector 22"/>
          <p:cNvCxnSpPr>
            <a:cxnSpLocks noChangeShapeType="1"/>
          </p:cNvCxnSpPr>
          <p:nvPr/>
        </p:nvCxnSpPr>
        <p:spPr bwMode="auto">
          <a:xfrm flipV="1">
            <a:off x="6460282" y="4845829"/>
            <a:ext cx="485393" cy="6084"/>
          </a:xfrm>
          <a:prstGeom prst="straightConnector1">
            <a:avLst/>
          </a:prstGeom>
          <a:noFill/>
          <a:ln w="19050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曲线连接符 64"/>
          <p:cNvCxnSpPr/>
          <p:nvPr/>
        </p:nvCxnSpPr>
        <p:spPr>
          <a:xfrm rot="5400000" flipV="1">
            <a:off x="6575733" y="4249439"/>
            <a:ext cx="258086" cy="125048"/>
          </a:xfrm>
          <a:prstGeom prst="curvedConnector3">
            <a:avLst>
              <a:gd name="adj1" fmla="val 507638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/>
              <p:cNvSpPr txBox="1"/>
              <p:nvPr/>
            </p:nvSpPr>
            <p:spPr>
              <a:xfrm>
                <a:off x="6439290" y="4784197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9" name="文本框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90" y="4784197"/>
                <a:ext cx="327269" cy="276999"/>
              </a:xfrm>
              <a:prstGeom prst="rect">
                <a:avLst/>
              </a:prstGeom>
              <a:blipFill>
                <a:blip r:embed="rId4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/>
              <p:cNvSpPr txBox="1"/>
              <p:nvPr/>
            </p:nvSpPr>
            <p:spPr>
              <a:xfrm>
                <a:off x="6503749" y="4061297"/>
                <a:ext cx="321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749" y="4061297"/>
                <a:ext cx="321948" cy="276999"/>
              </a:xfrm>
              <a:prstGeom prst="rect">
                <a:avLst/>
              </a:prstGeom>
              <a:blipFill>
                <a:blip r:embed="rId5"/>
                <a:stretch>
                  <a:fillRect l="-9434" r="-5660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/>
              <p:cNvSpPr txBox="1"/>
              <p:nvPr/>
            </p:nvSpPr>
            <p:spPr>
              <a:xfrm>
                <a:off x="6541942" y="5441569"/>
                <a:ext cx="327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1942" y="5441569"/>
                <a:ext cx="327269" cy="276999"/>
              </a:xfrm>
              <a:prstGeom prst="rect">
                <a:avLst/>
              </a:prstGeom>
              <a:blipFill>
                <a:blip r:embed="rId6"/>
                <a:stretch>
                  <a:fillRect l="-9259" r="-7407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92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23330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TELNET</a:t>
            </a:r>
          </a:p>
        </p:txBody>
      </p:sp>
      <p:sp>
        <p:nvSpPr>
          <p:cNvPr id="4" name="矩形 3"/>
          <p:cNvSpPr/>
          <p:nvPr/>
        </p:nvSpPr>
        <p:spPr>
          <a:xfrm>
            <a:off x="210244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HTTP</a:t>
            </a:r>
          </a:p>
        </p:txBody>
      </p:sp>
      <p:sp>
        <p:nvSpPr>
          <p:cNvPr id="5" name="矩形 4"/>
          <p:cNvSpPr/>
          <p:nvPr/>
        </p:nvSpPr>
        <p:spPr>
          <a:xfrm>
            <a:off x="31426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FTP</a:t>
            </a:r>
          </a:p>
        </p:txBody>
      </p:sp>
      <p:sp>
        <p:nvSpPr>
          <p:cNvPr id="6" name="矩形 5"/>
          <p:cNvSpPr/>
          <p:nvPr/>
        </p:nvSpPr>
        <p:spPr>
          <a:xfrm>
            <a:off x="418291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SMTP</a:t>
            </a:r>
          </a:p>
        </p:txBody>
      </p:sp>
      <p:sp>
        <p:nvSpPr>
          <p:cNvPr id="7" name="矩形 6"/>
          <p:cNvSpPr/>
          <p:nvPr/>
        </p:nvSpPr>
        <p:spPr>
          <a:xfrm>
            <a:off x="6283691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DNS</a:t>
            </a:r>
          </a:p>
        </p:txBody>
      </p:sp>
      <p:sp>
        <p:nvSpPr>
          <p:cNvPr id="8" name="矩形 7"/>
          <p:cNvSpPr/>
          <p:nvPr/>
        </p:nvSpPr>
        <p:spPr>
          <a:xfrm>
            <a:off x="7326462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RIP</a:t>
            </a:r>
          </a:p>
        </p:txBody>
      </p:sp>
      <p:sp>
        <p:nvSpPr>
          <p:cNvPr id="9" name="矩形 8"/>
          <p:cNvSpPr/>
          <p:nvPr/>
        </p:nvSpPr>
        <p:spPr>
          <a:xfrm>
            <a:off x="8370080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SNMP</a:t>
            </a:r>
          </a:p>
        </p:txBody>
      </p:sp>
      <p:sp>
        <p:nvSpPr>
          <p:cNvPr id="10" name="矩形 9"/>
          <p:cNvSpPr/>
          <p:nvPr/>
        </p:nvSpPr>
        <p:spPr>
          <a:xfrm>
            <a:off x="9413698" y="1665788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DHCP</a:t>
            </a:r>
          </a:p>
        </p:txBody>
      </p:sp>
      <p:sp>
        <p:nvSpPr>
          <p:cNvPr id="11" name="矩形 10"/>
          <p:cNvSpPr/>
          <p:nvPr/>
        </p:nvSpPr>
        <p:spPr>
          <a:xfrm>
            <a:off x="418291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TCP</a:t>
            </a:r>
          </a:p>
        </p:txBody>
      </p:sp>
      <p:sp>
        <p:nvSpPr>
          <p:cNvPr id="12" name="矩形 11"/>
          <p:cNvSpPr/>
          <p:nvPr/>
        </p:nvSpPr>
        <p:spPr>
          <a:xfrm>
            <a:off x="7326462" y="3086903"/>
            <a:ext cx="854023" cy="400350"/>
          </a:xfrm>
          <a:prstGeom prst="rect">
            <a:avLst/>
          </a:prstGeom>
          <a:gradFill>
            <a:gsLst>
              <a:gs pos="0">
                <a:srgbClr val="00B05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UDP</a:t>
            </a:r>
          </a:p>
        </p:txBody>
      </p:sp>
      <p:sp>
        <p:nvSpPr>
          <p:cNvPr id="13" name="矩形 12"/>
          <p:cNvSpPr/>
          <p:nvPr/>
        </p:nvSpPr>
        <p:spPr>
          <a:xfrm>
            <a:off x="5233302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IP</a:t>
            </a:r>
          </a:p>
        </p:txBody>
      </p:sp>
      <p:sp>
        <p:nvSpPr>
          <p:cNvPr id="14" name="矩形 13"/>
          <p:cNvSpPr/>
          <p:nvPr/>
        </p:nvSpPr>
        <p:spPr>
          <a:xfrm>
            <a:off x="2685621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IMCP</a:t>
            </a:r>
          </a:p>
        </p:txBody>
      </p:sp>
      <p:sp>
        <p:nvSpPr>
          <p:cNvPr id="15" name="矩形 14"/>
          <p:cNvSpPr/>
          <p:nvPr/>
        </p:nvSpPr>
        <p:spPr>
          <a:xfrm>
            <a:off x="3725854" y="3885063"/>
            <a:ext cx="854023" cy="40035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OSPF</a:t>
            </a:r>
          </a:p>
        </p:txBody>
      </p:sp>
      <p:sp>
        <p:nvSpPr>
          <p:cNvPr id="16" name="矩形 15"/>
          <p:cNvSpPr/>
          <p:nvPr/>
        </p:nvSpPr>
        <p:spPr>
          <a:xfrm>
            <a:off x="6937116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ARP</a:t>
            </a:r>
          </a:p>
        </p:txBody>
      </p:sp>
      <p:sp>
        <p:nvSpPr>
          <p:cNvPr id="17" name="矩形 16"/>
          <p:cNvSpPr/>
          <p:nvPr/>
        </p:nvSpPr>
        <p:spPr>
          <a:xfrm>
            <a:off x="7979887" y="4501246"/>
            <a:ext cx="854023" cy="400350"/>
          </a:xfrm>
          <a:prstGeom prst="rect">
            <a:avLst/>
          </a:prstGeom>
          <a:gradFill>
            <a:gsLst>
              <a:gs pos="0">
                <a:srgbClr val="7B32B2"/>
              </a:gs>
              <a:gs pos="100000">
                <a:srgbClr val="401A5D"/>
              </a:gs>
            </a:gsLst>
            <a:lin ang="5400000" scaled="0"/>
          </a:gradFill>
          <a:ln w="12700" cap="flat" cmpd="sng" algn="ctr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>
                <a:solidFill>
                  <a:srgbClr val="FFFF00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RARP</a:t>
            </a:r>
          </a:p>
        </p:txBody>
      </p:sp>
      <p:cxnSp>
        <p:nvCxnSpPr>
          <p:cNvPr id="19" name="直接箭头连接符 18"/>
          <p:cNvCxnSpPr>
            <a:stCxn id="4" idx="2"/>
          </p:cNvCxnSpPr>
          <p:nvPr/>
        </p:nvCxnSpPr>
        <p:spPr>
          <a:xfrm>
            <a:off x="2529883" y="2066138"/>
            <a:ext cx="1751213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0" name="直接箭头连接符 19"/>
          <p:cNvCxnSpPr>
            <a:stCxn id="5" idx="2"/>
          </p:cNvCxnSpPr>
          <p:nvPr/>
        </p:nvCxnSpPr>
        <p:spPr>
          <a:xfrm>
            <a:off x="3570114" y="2066138"/>
            <a:ext cx="837941" cy="99791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1" name="直接箭头连接符 20"/>
          <p:cNvCxnSpPr>
            <a:stCxn id="6" idx="2"/>
            <a:endCxn id="11" idx="0"/>
          </p:cNvCxnSpPr>
          <p:nvPr/>
        </p:nvCxnSpPr>
        <p:spPr>
          <a:xfrm>
            <a:off x="4610347" y="2066137"/>
            <a:ext cx="0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2" name="直接箭头连接符 21"/>
          <p:cNvCxnSpPr>
            <a:stCxn id="3" idx="2"/>
          </p:cNvCxnSpPr>
          <p:nvPr/>
        </p:nvCxnSpPr>
        <p:spPr>
          <a:xfrm flipH="1">
            <a:off x="4879504" y="2066138"/>
            <a:ext cx="781232" cy="104361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3" name="直接箭头连接符 22"/>
          <p:cNvCxnSpPr>
            <a:stCxn id="7" idx="2"/>
          </p:cNvCxnSpPr>
          <p:nvPr/>
        </p:nvCxnSpPr>
        <p:spPr>
          <a:xfrm>
            <a:off x="6711126" y="2066138"/>
            <a:ext cx="771075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4" name="直接箭头连接符 23"/>
          <p:cNvCxnSpPr>
            <a:stCxn id="8" idx="2"/>
          </p:cNvCxnSpPr>
          <p:nvPr/>
        </p:nvCxnSpPr>
        <p:spPr>
          <a:xfrm flipH="1">
            <a:off x="7627783" y="2066138"/>
            <a:ext cx="126114" cy="1024997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5" name="直接箭头连接符 24"/>
          <p:cNvCxnSpPr>
            <a:stCxn id="9" idx="2"/>
            <a:endCxn id="12" idx="0"/>
          </p:cNvCxnSpPr>
          <p:nvPr/>
        </p:nvCxnSpPr>
        <p:spPr>
          <a:xfrm flipH="1">
            <a:off x="7753897" y="2066137"/>
            <a:ext cx="1043618" cy="1020765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6" name="直接箭头连接符 25"/>
          <p:cNvCxnSpPr>
            <a:stCxn id="10" idx="2"/>
          </p:cNvCxnSpPr>
          <p:nvPr/>
        </p:nvCxnSpPr>
        <p:spPr>
          <a:xfrm flipH="1">
            <a:off x="8072145" y="2066137"/>
            <a:ext cx="1768987" cy="100722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7" name="直接箭头连接符 26"/>
          <p:cNvCxnSpPr>
            <a:stCxn id="11" idx="2"/>
            <a:endCxn id="13" idx="0"/>
          </p:cNvCxnSpPr>
          <p:nvPr/>
        </p:nvCxnSpPr>
        <p:spPr>
          <a:xfrm>
            <a:off x="4610347" y="3487252"/>
            <a:ext cx="1050389" cy="101399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8" name="直接箭头连接符 27"/>
          <p:cNvCxnSpPr>
            <a:stCxn id="12" idx="2"/>
          </p:cNvCxnSpPr>
          <p:nvPr/>
        </p:nvCxnSpPr>
        <p:spPr>
          <a:xfrm flipH="1">
            <a:off x="5841020" y="3487252"/>
            <a:ext cx="1912876" cy="1000451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29" name="直接箭头连接符 28"/>
          <p:cNvCxnSpPr>
            <a:endCxn id="13" idx="1"/>
          </p:cNvCxnSpPr>
          <p:nvPr/>
        </p:nvCxnSpPr>
        <p:spPr>
          <a:xfrm>
            <a:off x="4579876" y="4297262"/>
            <a:ext cx="653425" cy="404582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>
            <a:off x="3113056" y="4285413"/>
            <a:ext cx="2120246" cy="55608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31" name="直接连接符 30"/>
          <p:cNvCxnSpPr/>
          <p:nvPr/>
        </p:nvCxnSpPr>
        <p:spPr>
          <a:xfrm>
            <a:off x="490046" y="1340768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直接连接符 31"/>
          <p:cNvCxnSpPr/>
          <p:nvPr/>
        </p:nvCxnSpPr>
        <p:spPr>
          <a:xfrm>
            <a:off x="490046" y="2588369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直接连接符 32"/>
          <p:cNvCxnSpPr/>
          <p:nvPr/>
        </p:nvCxnSpPr>
        <p:spPr>
          <a:xfrm>
            <a:off x="490046" y="3686157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直接连接符 33"/>
          <p:cNvCxnSpPr/>
          <p:nvPr/>
        </p:nvCxnSpPr>
        <p:spPr>
          <a:xfrm>
            <a:off x="490046" y="5107272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文本框 34"/>
          <p:cNvSpPr txBox="1"/>
          <p:nvPr/>
        </p:nvSpPr>
        <p:spPr>
          <a:xfrm>
            <a:off x="473118" y="1799520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application 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07368" y="2953171"/>
            <a:ext cx="1629330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transport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473118" y="4285413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n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etwork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328889" y="332656"/>
            <a:ext cx="565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rgbClr val="002060"/>
                </a:solidFill>
                <a:latin typeface="Comic Sans MS" panose="030F0702030302020204" pitchFamily="66" charset="0"/>
                <a:ea typeface="微软雅黑" panose="020B0502040204020203" pitchFamily="34" charset="-122"/>
              </a:rPr>
              <a:t>The Internet Hourglass</a:t>
            </a:r>
            <a:endParaRPr lang="zh-CN" altLang="en-US" sz="3600" dirty="0">
              <a:solidFill>
                <a:srgbClr val="002060"/>
              </a:solidFill>
              <a:latin typeface="Comic Sans MS" panose="030F0702030302020204" pitchFamily="66" charset="0"/>
              <a:ea typeface="微软雅黑" panose="020B0502040204020203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3118" y="5508201"/>
            <a:ext cx="1427038" cy="584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99" dirty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</a:t>
            </a:r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ink</a:t>
            </a:r>
          </a:p>
          <a:p>
            <a:pPr algn="ctr"/>
            <a:r>
              <a:rPr lang="en-US" altLang="zh-CN" sz="1599" dirty="0" smtClean="0">
                <a:solidFill>
                  <a:srgbClr val="002060"/>
                </a:solidFill>
                <a:latin typeface="微软雅黑" panose="020B0502040204020203" pitchFamily="34" charset="-122"/>
                <a:ea typeface="微软雅黑" panose="020B0502040204020203" pitchFamily="34" charset="-122"/>
              </a:rPr>
              <a:t>layer</a:t>
            </a:r>
            <a:endParaRPr lang="zh-CN" altLang="en-US" sz="1599" dirty="0">
              <a:solidFill>
                <a:srgbClr val="002060"/>
              </a:solidFill>
              <a:latin typeface="微软雅黑" panose="020B0502040204020203" pitchFamily="34" charset="-122"/>
              <a:ea typeface="微软雅黑" panose="020B0502040204020203" pitchFamily="34" charset="-122"/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521336" y="6309320"/>
            <a:ext cx="11545816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矩形 41"/>
          <p:cNvSpPr/>
          <p:nvPr/>
        </p:nvSpPr>
        <p:spPr>
          <a:xfrm>
            <a:off x="3176957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err="1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ethernet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452492" y="5645044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802.11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731410" y="5648982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SONET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010328" y="5663450"/>
            <a:ext cx="854023" cy="2840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accent6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0" tIns="0" rIns="0" bIns="0" numCol="1" anchor="ctr" anchorCtr="0" compatLnSpc="1"/>
          <a:lstStyle/>
          <a:p>
            <a:pPr algn="ctr" defTabSz="121880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599" dirty="0" smtClean="0">
                <a:solidFill>
                  <a:srgbClr val="0000FF"/>
                </a:solidFill>
                <a:latin typeface="Arial" panose="020B0604020202020204" pitchFamily="34" charset="0"/>
                <a:ea typeface="微软雅黑" panose="020B0502040204020203" pitchFamily="34" charset="-122"/>
              </a:rPr>
              <a:t>ATM</a:t>
            </a:r>
            <a:endParaRPr lang="en-US" altLang="zh-CN" sz="1599" dirty="0">
              <a:solidFill>
                <a:srgbClr val="0000FF"/>
              </a:solidFill>
              <a:latin typeface="Arial" panose="020B0604020202020204" pitchFamily="34" charset="0"/>
              <a:ea typeface="微软雅黑" panose="020B0502040204020203" pitchFamily="34" charset="-122"/>
            </a:endParaRPr>
          </a:p>
        </p:txBody>
      </p:sp>
      <p:cxnSp>
        <p:nvCxnSpPr>
          <p:cNvPr id="46" name="直接箭头连接符 45"/>
          <p:cNvCxnSpPr>
            <a:stCxn id="42" idx="0"/>
            <a:endCxn id="13" idx="2"/>
          </p:cNvCxnSpPr>
          <p:nvPr/>
        </p:nvCxnSpPr>
        <p:spPr>
          <a:xfrm flipV="1">
            <a:off x="3603969" y="4901596"/>
            <a:ext cx="2056345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47" name="直接箭头连接符 46"/>
          <p:cNvCxnSpPr>
            <a:stCxn id="43" idx="0"/>
            <a:endCxn id="13" idx="2"/>
          </p:cNvCxnSpPr>
          <p:nvPr/>
        </p:nvCxnSpPr>
        <p:spPr>
          <a:xfrm flipV="1">
            <a:off x="4879504" y="4901596"/>
            <a:ext cx="780810" cy="743448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0" name="直接箭头连接符 49"/>
          <p:cNvCxnSpPr>
            <a:stCxn id="44" idx="0"/>
            <a:endCxn id="13" idx="2"/>
          </p:cNvCxnSpPr>
          <p:nvPr/>
        </p:nvCxnSpPr>
        <p:spPr>
          <a:xfrm flipH="1" flipV="1">
            <a:off x="5660314" y="4901596"/>
            <a:ext cx="498108" cy="747386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  <p:cxnSp>
        <p:nvCxnSpPr>
          <p:cNvPr id="53" name="直接箭头连接符 52"/>
          <p:cNvCxnSpPr>
            <a:stCxn id="45" idx="0"/>
            <a:endCxn id="13" idx="2"/>
          </p:cNvCxnSpPr>
          <p:nvPr/>
        </p:nvCxnSpPr>
        <p:spPr>
          <a:xfrm flipH="1" flipV="1">
            <a:off x="5660314" y="4901596"/>
            <a:ext cx="1777026" cy="761854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1C4885"/>
            </a:solidFill>
            <a:prstDash val="solid"/>
            <a:round/>
            <a:headEnd type="arrow" w="med" len="med"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427110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ChangeArrowheads="1"/>
          </p:cNvSpPr>
          <p:nvPr/>
        </p:nvSpPr>
        <p:spPr bwMode="auto">
          <a:xfrm>
            <a:off x="3228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78" name="Rectangle 3"/>
          <p:cNvSpPr>
            <a:spLocks noChangeArrowheads="1"/>
          </p:cNvSpPr>
          <p:nvPr/>
        </p:nvSpPr>
        <p:spPr bwMode="auto">
          <a:xfrm>
            <a:off x="3162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>
          <a:xfrm>
            <a:off x="1943100" y="133350"/>
            <a:ext cx="7772400" cy="1143000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The Internet network layer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grpSp>
        <p:nvGrpSpPr>
          <p:cNvPr id="75780" name="Group 6"/>
          <p:cNvGrpSpPr>
            <a:grpSpLocks/>
          </p:cNvGrpSpPr>
          <p:nvPr/>
        </p:nvGrpSpPr>
        <p:grpSpPr bwMode="auto">
          <a:xfrm>
            <a:off x="5287964" y="3479800"/>
            <a:ext cx="1258887" cy="1214438"/>
            <a:chOff x="3992" y="2883"/>
            <a:chExt cx="613" cy="765"/>
          </a:xfrm>
        </p:grpSpPr>
        <p:sp>
          <p:nvSpPr>
            <p:cNvPr id="75805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6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7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 dirty="0">
                  <a:solidFill>
                    <a:srgbClr val="000099"/>
                  </a:solidFill>
                </a:rPr>
                <a:t>forwarding</a:t>
              </a:r>
            </a:p>
            <a:p>
              <a:pPr algn="ctr"/>
              <a:r>
                <a:rPr lang="en-US" altLang="zh-CN" sz="1800" dirty="0">
                  <a:solidFill>
                    <a:srgbClr val="000099"/>
                  </a:solidFill>
                </a:rPr>
                <a:t>table</a:t>
              </a:r>
            </a:p>
          </p:txBody>
        </p:sp>
        <p:sp>
          <p:nvSpPr>
            <p:cNvPr id="75808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09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0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1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2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813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2082801" y="1189038"/>
            <a:ext cx="7534275" cy="43815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2400"/>
              <a:t>host, router network layer functions:</a:t>
            </a:r>
          </a:p>
        </p:txBody>
      </p:sp>
      <p:sp>
        <p:nvSpPr>
          <p:cNvPr id="75782" name="Line 17"/>
          <p:cNvSpPr>
            <a:spLocks noChangeShapeType="1"/>
          </p:cNvSpPr>
          <p:nvPr/>
        </p:nvSpPr>
        <p:spPr bwMode="auto">
          <a:xfrm flipV="1">
            <a:off x="3152776" y="5410201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3" name="Line 18"/>
          <p:cNvSpPr>
            <a:spLocks noChangeShapeType="1"/>
          </p:cNvSpPr>
          <p:nvPr/>
        </p:nvSpPr>
        <p:spPr bwMode="auto">
          <a:xfrm flipV="1">
            <a:off x="3181351" y="488632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84" name="Rectangle 20"/>
          <p:cNvSpPr>
            <a:spLocks noChangeArrowheads="1"/>
          </p:cNvSpPr>
          <p:nvPr/>
        </p:nvSpPr>
        <p:spPr bwMode="auto">
          <a:xfrm>
            <a:off x="3438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85" name="Rectangle 21"/>
          <p:cNvSpPr>
            <a:spLocks noChangeArrowheads="1"/>
          </p:cNvSpPr>
          <p:nvPr/>
        </p:nvSpPr>
        <p:spPr bwMode="auto">
          <a:xfrm>
            <a:off x="3371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86" name="Text Box 22"/>
          <p:cNvSpPr txBox="1">
            <a:spLocks noChangeArrowheads="1"/>
          </p:cNvSpPr>
          <p:nvPr/>
        </p:nvSpPr>
        <p:spPr bwMode="auto">
          <a:xfrm>
            <a:off x="3287688" y="2714626"/>
            <a:ext cx="2089465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routing protocols</a:t>
            </a:r>
          </a:p>
          <a:p>
            <a:pPr>
              <a:buFontTx/>
              <a:buChar char="•"/>
            </a:pP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path selection</a:t>
            </a:r>
          </a:p>
          <a:p>
            <a:pPr>
              <a:buFontTx/>
              <a:buChar char="•"/>
            </a:pP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 RIP, OSPF, BGP</a:t>
            </a:r>
            <a:endParaRPr lang="en-US" altLang="zh-CN" sz="1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5787" name="Freeform 23"/>
          <p:cNvSpPr>
            <a:spLocks/>
          </p:cNvSpPr>
          <p:nvPr/>
        </p:nvSpPr>
        <p:spPr bwMode="auto">
          <a:xfrm>
            <a:off x="4667250" y="3657601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7 w 396"/>
              <a:gd name="T3" fmla="*/ 2147483647 h 246"/>
              <a:gd name="T4" fmla="*/ 2147483647 w 396"/>
              <a:gd name="T5" fmla="*/ 2147483647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788" name="Group 24"/>
          <p:cNvGrpSpPr>
            <a:grpSpLocks/>
          </p:cNvGrpSpPr>
          <p:nvPr/>
        </p:nvGrpSpPr>
        <p:grpSpPr bwMode="auto">
          <a:xfrm>
            <a:off x="6616701" y="2576513"/>
            <a:ext cx="3000375" cy="1181100"/>
            <a:chOff x="102" y="1272"/>
            <a:chExt cx="1890" cy="744"/>
          </a:xfrm>
        </p:grpSpPr>
        <p:sp>
          <p:nvSpPr>
            <p:cNvPr id="75802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3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75804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75" cy="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  <a:latin typeface="Comic Sans MS" panose="030F0702030302020204" pitchFamily="66" charset="0"/>
                </a:rPr>
                <a:t>IP protocol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addressing conventions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datagram format</a:t>
              </a:r>
            </a:p>
            <a:p>
              <a:pPr>
                <a:buFontTx/>
                <a:buChar char="•"/>
              </a:pPr>
              <a:r>
                <a:rPr lang="en-US" altLang="zh-CN" sz="1600" dirty="0">
                  <a:solidFill>
                    <a:srgbClr val="000099"/>
                  </a:solidFill>
                  <a:latin typeface="Comic Sans MS" panose="030F0702030302020204" pitchFamily="66" charset="0"/>
                </a:rPr>
                <a:t> packet handling conventions</a:t>
              </a:r>
              <a:endPara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75789" name="Rectangle 29"/>
          <p:cNvSpPr>
            <a:spLocks noChangeArrowheads="1"/>
          </p:cNvSpPr>
          <p:nvPr/>
        </p:nvSpPr>
        <p:spPr bwMode="auto">
          <a:xfrm>
            <a:off x="6740526" y="3878264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90" name="Rectangle 30"/>
          <p:cNvSpPr>
            <a:spLocks noChangeArrowheads="1"/>
          </p:cNvSpPr>
          <p:nvPr/>
        </p:nvSpPr>
        <p:spPr bwMode="auto">
          <a:xfrm>
            <a:off x="6673851" y="3946526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75791" name="Text Box 31"/>
          <p:cNvSpPr txBox="1">
            <a:spLocks noChangeArrowheads="1"/>
          </p:cNvSpPr>
          <p:nvPr/>
        </p:nvSpPr>
        <p:spPr bwMode="auto">
          <a:xfrm>
            <a:off x="6686550" y="3911601"/>
            <a:ext cx="1900238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  <a:latin typeface="Comic Sans MS" panose="030F0702030302020204" pitchFamily="66" charset="0"/>
              </a:rPr>
              <a:t>ICMP protocol</a:t>
            </a:r>
          </a:p>
          <a:p>
            <a:pPr>
              <a:buFontTx/>
              <a:buChar char="•"/>
            </a:pPr>
            <a:r>
              <a:rPr lang="en-US" altLang="zh-CN" sz="1600" dirty="0">
                <a:latin typeface="Comic Sans MS" panose="030F0702030302020204" pitchFamily="66" charset="0"/>
              </a:rPr>
              <a:t> </a:t>
            </a: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error reporting</a:t>
            </a:r>
          </a:p>
          <a:p>
            <a:pPr>
              <a:buFontTx/>
              <a:buChar char="•"/>
            </a:pPr>
            <a:r>
              <a:rPr lang="en-US" altLang="zh-CN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 router </a:t>
            </a:r>
            <a:r>
              <a:rPr lang="ja-JP" altLang="en-US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signaling</a:t>
            </a:r>
            <a:r>
              <a:rPr lang="ja-JP" altLang="en-US" sz="16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endParaRPr lang="en-US" altLang="zh-CN" sz="1800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75792" name="Line 32"/>
          <p:cNvSpPr>
            <a:spLocks noChangeShapeType="1"/>
          </p:cNvSpPr>
          <p:nvPr/>
        </p:nvSpPr>
        <p:spPr bwMode="auto">
          <a:xfrm flipV="1">
            <a:off x="3181351" y="2466976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3" name="Text Box 33"/>
          <p:cNvSpPr txBox="1">
            <a:spLocks noChangeArrowheads="1"/>
          </p:cNvSpPr>
          <p:nvPr/>
        </p:nvSpPr>
        <p:spPr bwMode="auto">
          <a:xfrm>
            <a:off x="4622800" y="198913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transport layer: TCP, UDP</a:t>
            </a:r>
          </a:p>
        </p:txBody>
      </p:sp>
      <p:sp>
        <p:nvSpPr>
          <p:cNvPr id="75794" name="Text Box 34"/>
          <p:cNvSpPr txBox="1">
            <a:spLocks noChangeArrowheads="1"/>
          </p:cNvSpPr>
          <p:nvPr/>
        </p:nvSpPr>
        <p:spPr bwMode="auto">
          <a:xfrm>
            <a:off x="5737225" y="49609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link layer</a:t>
            </a:r>
          </a:p>
        </p:txBody>
      </p:sp>
      <p:sp>
        <p:nvSpPr>
          <p:cNvPr id="75795" name="Text Box 35"/>
          <p:cNvSpPr txBox="1">
            <a:spLocks noChangeArrowheads="1"/>
          </p:cNvSpPr>
          <p:nvPr/>
        </p:nvSpPr>
        <p:spPr bwMode="auto">
          <a:xfrm>
            <a:off x="5584825" y="54848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chemeClr val="bg2"/>
                </a:solidFill>
              </a:rPr>
              <a:t>physical layer</a:t>
            </a:r>
          </a:p>
        </p:txBody>
      </p:sp>
      <p:sp>
        <p:nvSpPr>
          <p:cNvPr id="75796" name="Text Box 36"/>
          <p:cNvSpPr txBox="1">
            <a:spLocks noChangeArrowheads="1"/>
          </p:cNvSpPr>
          <p:nvPr/>
        </p:nvSpPr>
        <p:spPr bwMode="auto">
          <a:xfrm>
            <a:off x="1832139" y="3259139"/>
            <a:ext cx="12634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r>
              <a:rPr lang="en-US" altLang="zh-CN">
                <a:solidFill>
                  <a:srgbClr val="CC0000"/>
                </a:solidFill>
              </a:rPr>
              <a:t>network</a:t>
            </a:r>
          </a:p>
          <a:p>
            <a:pPr algn="r"/>
            <a:r>
              <a:rPr lang="en-US" altLang="zh-CN">
                <a:solidFill>
                  <a:srgbClr val="CC0000"/>
                </a:solidFill>
              </a:rPr>
              <a:t>layer</a:t>
            </a:r>
            <a:endParaRPr lang="en-US" altLang="zh-CN" sz="1800">
              <a:solidFill>
                <a:srgbClr val="CC0000"/>
              </a:solidFill>
            </a:endParaRPr>
          </a:p>
        </p:txBody>
      </p:sp>
      <p:sp>
        <p:nvSpPr>
          <p:cNvPr id="75797" name="Line 37"/>
          <p:cNvSpPr>
            <a:spLocks noChangeShapeType="1"/>
          </p:cNvSpPr>
          <p:nvPr/>
        </p:nvSpPr>
        <p:spPr bwMode="auto">
          <a:xfrm flipV="1">
            <a:off x="2905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798" name="Line 38"/>
          <p:cNvSpPr>
            <a:spLocks noChangeShapeType="1"/>
          </p:cNvSpPr>
          <p:nvPr/>
        </p:nvSpPr>
        <p:spPr bwMode="auto">
          <a:xfrm>
            <a:off x="2905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5799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021559"/>
            <a:ext cx="7033220" cy="67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75443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1" name="Group 55"/>
          <p:cNvGrpSpPr>
            <a:grpSpLocks/>
          </p:cNvGrpSpPr>
          <p:nvPr/>
        </p:nvGrpSpPr>
        <p:grpSpPr bwMode="auto">
          <a:xfrm>
            <a:off x="4586288" y="963613"/>
            <a:ext cx="4127500" cy="5326062"/>
            <a:chOff x="1929" y="607"/>
            <a:chExt cx="2600" cy="3355"/>
          </a:xfrm>
        </p:grpSpPr>
        <p:sp>
          <p:nvSpPr>
            <p:cNvPr id="76832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6833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</a:endParaRPr>
            </a:p>
          </p:txBody>
        </p:sp>
        <p:sp>
          <p:nvSpPr>
            <p:cNvPr id="76834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ver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35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length</a:t>
              </a:r>
            </a:p>
          </p:txBody>
        </p:sp>
        <p:sp>
          <p:nvSpPr>
            <p:cNvPr id="76836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37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38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39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0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1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data 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(variable length,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typically a TCP </a:t>
              </a:r>
            </a:p>
            <a:p>
              <a:pPr algn="ctr"/>
              <a:r>
                <a:rPr lang="en-US" altLang="zh-CN" sz="2000">
                  <a:solidFill>
                    <a:srgbClr val="000099"/>
                  </a:solidFill>
                </a:rPr>
                <a:t>or UDP segment)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2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16-bit identifier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43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4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45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header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checksum</a:t>
              </a:r>
            </a:p>
          </p:txBody>
        </p:sp>
        <p:sp>
          <p:nvSpPr>
            <p:cNvPr id="76846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time to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live</a:t>
              </a:r>
            </a:p>
          </p:txBody>
        </p:sp>
        <p:sp>
          <p:nvSpPr>
            <p:cNvPr id="76847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 source IP address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8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head.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len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49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type of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service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50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1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2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3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flgs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54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5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fragment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offset</a:t>
              </a:r>
              <a:endParaRPr lang="en-US" altLang="zh-CN" sz="2000">
                <a:solidFill>
                  <a:srgbClr val="000099"/>
                </a:solidFill>
              </a:endParaRPr>
            </a:p>
          </p:txBody>
        </p:sp>
        <p:sp>
          <p:nvSpPr>
            <p:cNvPr id="76856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7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8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59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upper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 layer</a:t>
              </a:r>
            </a:p>
          </p:txBody>
        </p:sp>
        <p:sp>
          <p:nvSpPr>
            <p:cNvPr id="76860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61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32 bit destination IP address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  <p:sp>
          <p:nvSpPr>
            <p:cNvPr id="76862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63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options (if any)</a:t>
              </a:r>
              <a:endParaRPr lang="en-US" altLang="zh-CN">
                <a:solidFill>
                  <a:srgbClr val="000099"/>
                </a:solidFill>
              </a:endParaRPr>
            </a:p>
          </p:txBody>
        </p:sp>
      </p:grp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2044700" y="0"/>
            <a:ext cx="7772400" cy="781050"/>
          </a:xfrm>
        </p:spPr>
        <p:txBody>
          <a:bodyPr/>
          <a:lstStyle/>
          <a:p>
            <a:r>
              <a:rPr lang="en-US" altLang="zh-CN" sz="4000" dirty="0" smtClean="0">
                <a:ea typeface="ＭＳ Ｐゴシック" panose="020B0600070205080204" pitchFamily="34" charset="-128"/>
              </a:rPr>
              <a:t>IPv4 </a:t>
            </a:r>
            <a:r>
              <a:rPr lang="en-US" altLang="zh-CN" sz="4000" dirty="0">
                <a:ea typeface="ＭＳ Ｐゴシック" panose="020B0600070205080204" pitchFamily="34" charset="-128"/>
              </a:rPr>
              <a:t>datagram format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2292350" y="858838"/>
            <a:ext cx="2501900" cy="792162"/>
            <a:chOff x="484" y="541"/>
            <a:chExt cx="1576" cy="499"/>
          </a:xfrm>
        </p:grpSpPr>
        <p:sp>
          <p:nvSpPr>
            <p:cNvPr id="76830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IP protocol version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number</a:t>
              </a:r>
              <a:endParaRPr lang="en-US" altLang="zh-CN" sz="1000">
                <a:solidFill>
                  <a:srgbClr val="000099"/>
                </a:solidFill>
              </a:endParaRPr>
            </a:p>
          </p:txBody>
        </p:sp>
        <p:sp>
          <p:nvSpPr>
            <p:cNvPr id="76831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Group 57"/>
          <p:cNvGrpSpPr>
            <a:grpSpLocks/>
          </p:cNvGrpSpPr>
          <p:nvPr/>
        </p:nvGrpSpPr>
        <p:grpSpPr bwMode="auto">
          <a:xfrm>
            <a:off x="2782889" y="1406525"/>
            <a:ext cx="2416175" cy="641350"/>
            <a:chOff x="793" y="886"/>
            <a:chExt cx="1522" cy="404"/>
          </a:xfrm>
        </p:grpSpPr>
        <p:sp>
          <p:nvSpPr>
            <p:cNvPr id="76828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header length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 (bytes)</a:t>
              </a:r>
              <a:endParaRPr lang="en-US" altLang="zh-CN" sz="1000">
                <a:solidFill>
                  <a:srgbClr val="000099"/>
                </a:solidFill>
              </a:endParaRPr>
            </a:p>
          </p:txBody>
        </p:sp>
        <p:sp>
          <p:nvSpPr>
            <p:cNvPr id="76829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2251076" y="2732088"/>
            <a:ext cx="3624263" cy="1592262"/>
            <a:chOff x="458" y="1721"/>
            <a:chExt cx="2283" cy="1003"/>
          </a:xfrm>
        </p:grpSpPr>
        <p:sp>
          <p:nvSpPr>
            <p:cNvPr id="76826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upper layer protocol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to deliver payload to</a:t>
              </a:r>
            </a:p>
          </p:txBody>
        </p:sp>
        <p:sp>
          <p:nvSpPr>
            <p:cNvPr id="76827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8370888" y="1054101"/>
            <a:ext cx="2176462" cy="735013"/>
            <a:chOff x="4313" y="664"/>
            <a:chExt cx="1371" cy="463"/>
          </a:xfrm>
        </p:grpSpPr>
        <p:sp>
          <p:nvSpPr>
            <p:cNvPr id="76824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total datagram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length (bytes)</a:t>
              </a:r>
            </a:p>
          </p:txBody>
        </p:sp>
        <p:sp>
          <p:nvSpPr>
            <p:cNvPr id="76825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2727326" y="1760539"/>
            <a:ext cx="3119438" cy="568325"/>
            <a:chOff x="758" y="1109"/>
            <a:chExt cx="1965" cy="358"/>
          </a:xfrm>
        </p:grpSpPr>
        <p:sp>
          <p:nvSpPr>
            <p:cNvPr id="76822" name="Text Box 35"/>
            <p:cNvSpPr txBox="1">
              <a:spLocks noChangeArrowheads="1"/>
            </p:cNvSpPr>
            <p:nvPr/>
          </p:nvSpPr>
          <p:spPr bwMode="auto">
            <a:xfrm>
              <a:off x="758" y="1234"/>
              <a:ext cx="106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ja-JP" altLang="en-US" sz="1800">
                  <a:solidFill>
                    <a:srgbClr val="000099"/>
                  </a:solidFill>
                </a:rPr>
                <a:t>“</a:t>
              </a:r>
              <a:r>
                <a:rPr lang="en-US" altLang="ja-JP" sz="1800">
                  <a:solidFill>
                    <a:srgbClr val="000099"/>
                  </a:solidFill>
                </a:rPr>
                <a:t>type</a:t>
              </a:r>
              <a:r>
                <a:rPr lang="ja-JP" altLang="en-US" sz="1800">
                  <a:solidFill>
                    <a:srgbClr val="000099"/>
                  </a:solidFill>
                </a:rPr>
                <a:t>”</a:t>
              </a:r>
              <a:r>
                <a:rPr lang="en-US" altLang="ja-JP" sz="1800">
                  <a:solidFill>
                    <a:srgbClr val="000099"/>
                  </a:solidFill>
                </a:rPr>
                <a:t> of data </a:t>
              </a:r>
              <a:endParaRPr lang="en-US" altLang="zh-CN" sz="1000">
                <a:solidFill>
                  <a:srgbClr val="000099"/>
                </a:solidFill>
              </a:endParaRPr>
            </a:p>
          </p:txBody>
        </p:sp>
        <p:sp>
          <p:nvSpPr>
            <p:cNvPr id="76823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6475413" y="1787525"/>
            <a:ext cx="4102100" cy="915988"/>
            <a:chOff x="3119" y="1126"/>
            <a:chExt cx="2584" cy="577"/>
          </a:xfrm>
        </p:grpSpPr>
        <p:sp>
          <p:nvSpPr>
            <p:cNvPr id="76818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for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fragmentation/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reassembly</a:t>
              </a:r>
            </a:p>
          </p:txBody>
        </p:sp>
        <p:sp>
          <p:nvSpPr>
            <p:cNvPr id="76819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20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6821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2543176" y="2406651"/>
            <a:ext cx="2398713" cy="1190625"/>
            <a:chOff x="642" y="1516"/>
            <a:chExt cx="1511" cy="750"/>
          </a:xfrm>
        </p:grpSpPr>
        <p:sp>
          <p:nvSpPr>
            <p:cNvPr id="76816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max number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remaining hops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(decremented at </a:t>
              </a:r>
            </a:p>
            <a:p>
              <a:pPr algn="r"/>
              <a:r>
                <a:rPr lang="en-US" altLang="zh-CN" sz="1800">
                  <a:solidFill>
                    <a:srgbClr val="000099"/>
                  </a:solidFill>
                </a:rPr>
                <a:t>each router)</a:t>
              </a:r>
            </a:p>
          </p:txBody>
        </p:sp>
        <p:sp>
          <p:nvSpPr>
            <p:cNvPr id="76817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0" name="Group 63"/>
          <p:cNvGrpSpPr>
            <a:grpSpLocks/>
          </p:cNvGrpSpPr>
          <p:nvPr/>
        </p:nvGrpSpPr>
        <p:grpSpPr bwMode="auto">
          <a:xfrm>
            <a:off x="8056563" y="3987801"/>
            <a:ext cx="2508250" cy="1465263"/>
            <a:chOff x="4115" y="2512"/>
            <a:chExt cx="1580" cy="923"/>
          </a:xfrm>
        </p:grpSpPr>
        <p:sp>
          <p:nvSpPr>
            <p:cNvPr id="76814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e.g. timestamp,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record route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taken, specify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list of routers 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to visit.</a:t>
              </a:r>
            </a:p>
          </p:txBody>
        </p:sp>
        <p:sp>
          <p:nvSpPr>
            <p:cNvPr id="76815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1768476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000" i="1" dirty="0">
                <a:solidFill>
                  <a:srgbClr val="FF0000"/>
                </a:solidFill>
              </a:rPr>
              <a:t>how much overhead?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20 bytes of TCP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20 bytes of IP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</a:rPr>
              <a:t>= 40 bytes + app layer overhead</a:t>
            </a:r>
          </a:p>
        </p:txBody>
      </p:sp>
      <p:sp>
        <p:nvSpPr>
          <p:cNvPr id="6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4" name="Rectangle 7"/>
          <p:cNvSpPr txBox="1">
            <a:spLocks noChangeArrowheads="1"/>
          </p:cNvSpPr>
          <p:nvPr/>
        </p:nvSpPr>
        <p:spPr>
          <a:xfrm>
            <a:off x="5554911" y="6615113"/>
            <a:ext cx="2250828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4.3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.1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 IPv4 Datagram Format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12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7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5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fragmentation, reassembly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35150" y="1439864"/>
            <a:ext cx="3810000" cy="509428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links have MTU (</a:t>
            </a:r>
            <a:r>
              <a:rPr lang="en-US" altLang="zh-CN" sz="24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max.transfer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size) - largest possible link-level frame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different link types, different MTUs </a:t>
            </a:r>
          </a:p>
          <a:p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large IP datagram divided (</a:t>
            </a:r>
            <a:r>
              <a:rPr lang="ja-JP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fragmented</a:t>
            </a:r>
            <a:r>
              <a:rPr lang="ja-JP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) within net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one datagram becomes several datagrams</a:t>
            </a:r>
          </a:p>
          <a:p>
            <a:pPr lvl="1"/>
            <a:r>
              <a:rPr lang="ja-JP" altLang="en-US" sz="2200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sz="2200" dirty="0" smtClean="0">
                <a:ea typeface="ＭＳ Ｐゴシック" panose="020B0600070205080204" pitchFamily="34" charset="-128"/>
              </a:rPr>
              <a:t>reassembled</a:t>
            </a:r>
            <a:r>
              <a:rPr lang="ja-JP" altLang="en-US" sz="2200" dirty="0" smtClean="0">
                <a:ea typeface="ＭＳ Ｐゴシック" panose="020B0600070205080204" pitchFamily="34" charset="-128"/>
              </a:rPr>
              <a:t>”</a:t>
            </a:r>
            <a:r>
              <a:rPr lang="en-US" altLang="ja-JP" sz="2200" dirty="0" smtClean="0">
                <a:ea typeface="ＭＳ Ｐゴシック" panose="020B0600070205080204" pitchFamily="34" charset="-128"/>
              </a:rPr>
              <a:t> only at final destination</a:t>
            </a:r>
          </a:p>
          <a:p>
            <a:pPr lvl="1"/>
            <a:r>
              <a:rPr lang="en-US" altLang="zh-CN" sz="2200" dirty="0" smtClean="0">
                <a:ea typeface="ＭＳ Ｐゴシック" panose="020B0600070205080204" pitchFamily="34" charset="-128"/>
              </a:rPr>
              <a:t>IP header bits used to identify, order related fragments</a:t>
            </a:r>
          </a:p>
        </p:txBody>
      </p:sp>
      <p:sp>
        <p:nvSpPr>
          <p:cNvPr id="77827" name="Freeform 4"/>
          <p:cNvSpPr>
            <a:spLocks/>
          </p:cNvSpPr>
          <p:nvPr/>
        </p:nvSpPr>
        <p:spPr bwMode="auto">
          <a:xfrm>
            <a:off x="6121401" y="1628775"/>
            <a:ext cx="2436813" cy="225583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8" name="Freeform 5"/>
          <p:cNvSpPr>
            <a:spLocks/>
          </p:cNvSpPr>
          <p:nvPr/>
        </p:nvSpPr>
        <p:spPr bwMode="auto">
          <a:xfrm>
            <a:off x="6121400" y="4030663"/>
            <a:ext cx="1976438" cy="1987550"/>
          </a:xfrm>
          <a:custGeom>
            <a:avLst/>
            <a:gdLst>
              <a:gd name="T0" fmla="*/ 2147483647 w 873"/>
              <a:gd name="T1" fmla="*/ 2147483647 h 940"/>
              <a:gd name="T2" fmla="*/ 2147483647 w 873"/>
              <a:gd name="T3" fmla="*/ 2147483647 h 940"/>
              <a:gd name="T4" fmla="*/ 2147483647 w 873"/>
              <a:gd name="T5" fmla="*/ 2147483647 h 940"/>
              <a:gd name="T6" fmla="*/ 2147483647 w 873"/>
              <a:gd name="T7" fmla="*/ 2147483647 h 940"/>
              <a:gd name="T8" fmla="*/ 2147483647 w 873"/>
              <a:gd name="T9" fmla="*/ 2147483647 h 940"/>
              <a:gd name="T10" fmla="*/ 2147483647 w 873"/>
              <a:gd name="T11" fmla="*/ 2147483647 h 940"/>
              <a:gd name="T12" fmla="*/ 2147483647 w 873"/>
              <a:gd name="T13" fmla="*/ 2147483647 h 940"/>
              <a:gd name="T14" fmla="*/ 2147483647 w 873"/>
              <a:gd name="T15" fmla="*/ 2147483647 h 940"/>
              <a:gd name="T16" fmla="*/ 2147483647 w 873"/>
              <a:gd name="T17" fmla="*/ 2147483647 h 940"/>
              <a:gd name="T18" fmla="*/ 2147483647 w 873"/>
              <a:gd name="T19" fmla="*/ 2147483647 h 940"/>
              <a:gd name="T20" fmla="*/ 2147483647 w 873"/>
              <a:gd name="T21" fmla="*/ 2147483647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29" name="Line 16"/>
          <p:cNvSpPr>
            <a:spLocks noChangeShapeType="1"/>
          </p:cNvSpPr>
          <p:nvPr/>
        </p:nvSpPr>
        <p:spPr bwMode="auto">
          <a:xfrm flipV="1">
            <a:off x="6194425" y="2584451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0" name="Line 17"/>
          <p:cNvSpPr>
            <a:spLocks noChangeShapeType="1"/>
          </p:cNvSpPr>
          <p:nvPr/>
        </p:nvSpPr>
        <p:spPr bwMode="auto">
          <a:xfrm>
            <a:off x="6770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1" name="Line 18"/>
          <p:cNvSpPr>
            <a:spLocks noChangeShapeType="1"/>
          </p:cNvSpPr>
          <p:nvPr/>
        </p:nvSpPr>
        <p:spPr bwMode="auto">
          <a:xfrm>
            <a:off x="7616825" y="2246314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2" name="Line 19"/>
          <p:cNvSpPr>
            <a:spLocks noChangeShapeType="1"/>
          </p:cNvSpPr>
          <p:nvPr/>
        </p:nvSpPr>
        <p:spPr bwMode="auto">
          <a:xfrm>
            <a:off x="6519864" y="2022476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3" name="Line 20"/>
          <p:cNvSpPr>
            <a:spLocks noChangeShapeType="1"/>
          </p:cNvSpPr>
          <p:nvPr/>
        </p:nvSpPr>
        <p:spPr bwMode="auto">
          <a:xfrm>
            <a:off x="6754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4" name="Line 21"/>
          <p:cNvSpPr>
            <a:spLocks noChangeShapeType="1"/>
          </p:cNvSpPr>
          <p:nvPr/>
        </p:nvSpPr>
        <p:spPr bwMode="auto">
          <a:xfrm flipH="1" flipV="1">
            <a:off x="8027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5" name="Line 22"/>
          <p:cNvSpPr>
            <a:spLocks noChangeShapeType="1"/>
          </p:cNvSpPr>
          <p:nvPr/>
        </p:nvSpPr>
        <p:spPr bwMode="auto">
          <a:xfrm flipH="1">
            <a:off x="6778626" y="2214564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6" name="Line 23"/>
          <p:cNvSpPr>
            <a:spLocks noChangeShapeType="1"/>
          </p:cNvSpPr>
          <p:nvPr/>
        </p:nvSpPr>
        <p:spPr bwMode="auto">
          <a:xfrm flipH="1">
            <a:off x="6788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7" name="Line 24"/>
          <p:cNvSpPr>
            <a:spLocks noChangeShapeType="1"/>
          </p:cNvSpPr>
          <p:nvPr/>
        </p:nvSpPr>
        <p:spPr bwMode="auto">
          <a:xfrm flipH="1">
            <a:off x="7505700" y="1830389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838" name="Line 119"/>
          <p:cNvSpPr>
            <a:spLocks noChangeShapeType="1"/>
          </p:cNvSpPr>
          <p:nvPr/>
        </p:nvSpPr>
        <p:spPr bwMode="auto">
          <a:xfrm flipH="1">
            <a:off x="7985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6527801" y="2955926"/>
            <a:ext cx="1222375" cy="403225"/>
            <a:chOff x="3152" y="1862"/>
            <a:chExt cx="770" cy="254"/>
          </a:xfrm>
        </p:grpSpPr>
        <p:grpSp>
          <p:nvGrpSpPr>
            <p:cNvPr id="77954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77956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7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955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8139114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i="1">
                <a:solidFill>
                  <a:srgbClr val="CC0000"/>
                </a:solidFill>
              </a:rPr>
              <a:t>fragmentation:</a:t>
            </a:r>
            <a:r>
              <a:rPr lang="en-US" altLang="zh-CN" sz="1600"/>
              <a:t> </a:t>
            </a:r>
          </a:p>
          <a:p>
            <a:r>
              <a:rPr lang="en-US" altLang="zh-CN" sz="1600" b="1" i="1">
                <a:solidFill>
                  <a:srgbClr val="000099"/>
                </a:solidFill>
              </a:rPr>
              <a:t>in:</a:t>
            </a:r>
            <a:r>
              <a:rPr lang="en-US" altLang="zh-CN" sz="1600"/>
              <a:t> one large datagram</a:t>
            </a:r>
          </a:p>
          <a:p>
            <a:r>
              <a:rPr lang="en-US" altLang="zh-CN" sz="1600" b="1" i="1">
                <a:solidFill>
                  <a:srgbClr val="000099"/>
                </a:solidFill>
              </a:rPr>
              <a:t>out:</a:t>
            </a:r>
            <a:r>
              <a:rPr lang="en-US" altLang="zh-CN" sz="1600"/>
              <a:t> 3 smaller datagrams</a:t>
            </a:r>
            <a:endParaRPr lang="en-US" altLang="zh-CN" sz="1800"/>
          </a:p>
        </p:txBody>
      </p:sp>
      <p:sp>
        <p:nvSpPr>
          <p:cNvPr id="77841" name="Line 118"/>
          <p:cNvSpPr>
            <a:spLocks noChangeShapeType="1"/>
          </p:cNvSpPr>
          <p:nvPr/>
        </p:nvSpPr>
        <p:spPr bwMode="auto">
          <a:xfrm>
            <a:off x="7008814" y="5178426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6931026" y="4352925"/>
            <a:ext cx="708025" cy="558800"/>
            <a:chOff x="3406" y="2742"/>
            <a:chExt cx="446" cy="352"/>
          </a:xfrm>
        </p:grpSpPr>
        <p:grpSp>
          <p:nvGrpSpPr>
            <p:cNvPr id="77942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77952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3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943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7950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51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944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7948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949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945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46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47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5811838" y="3871914"/>
            <a:ext cx="1395412" cy="490537"/>
            <a:chOff x="2701" y="2439"/>
            <a:chExt cx="879" cy="309"/>
          </a:xfrm>
        </p:grpSpPr>
        <p:grpSp>
          <p:nvGrpSpPr>
            <p:cNvPr id="77936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7938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7940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77941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sp>
            <p:nvSpPr>
              <p:cNvPr id="77939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7937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i="1">
                  <a:solidFill>
                    <a:srgbClr val="CC0000"/>
                  </a:solidFill>
                </a:rPr>
                <a:t>reassembly</a:t>
              </a:r>
              <a:endParaRPr lang="en-US" altLang="zh-CN" sz="1800" i="1">
                <a:solidFill>
                  <a:srgbClr val="CC0000"/>
                </a:solidFill>
              </a:endParaRPr>
            </a:p>
          </p:txBody>
        </p:sp>
      </p:grpSp>
      <p:pic>
        <p:nvPicPr>
          <p:cNvPr id="77844" name="Picture 15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938215"/>
            <a:ext cx="6061074" cy="88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45" name="Group 162"/>
          <p:cNvGrpSpPr>
            <a:grpSpLocks/>
          </p:cNvGrpSpPr>
          <p:nvPr/>
        </p:nvGrpSpPr>
        <p:grpSpPr bwMode="auto">
          <a:xfrm>
            <a:off x="5373688" y="1708150"/>
            <a:ext cx="838200" cy="1720850"/>
            <a:chOff x="2345" y="1140"/>
            <a:chExt cx="528" cy="1084"/>
          </a:xfrm>
        </p:grpSpPr>
        <p:sp>
          <p:nvSpPr>
            <p:cNvPr id="77926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7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928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929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934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5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930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/>
                <a:t>…</a:t>
              </a:r>
            </a:p>
          </p:txBody>
        </p:sp>
        <p:grpSp>
          <p:nvGrpSpPr>
            <p:cNvPr id="77931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932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933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7846" name="Group 163"/>
          <p:cNvGrpSpPr>
            <a:grpSpLocks/>
          </p:cNvGrpSpPr>
          <p:nvPr/>
        </p:nvGrpSpPr>
        <p:grpSpPr bwMode="auto">
          <a:xfrm>
            <a:off x="7494588" y="2895600"/>
            <a:ext cx="698500" cy="355600"/>
            <a:chOff x="4396" y="1245"/>
            <a:chExt cx="672" cy="248"/>
          </a:xfrm>
        </p:grpSpPr>
        <p:sp>
          <p:nvSpPr>
            <p:cNvPr id="779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21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24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25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22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3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7" name="Group 172"/>
          <p:cNvGrpSpPr>
            <a:grpSpLocks/>
          </p:cNvGrpSpPr>
          <p:nvPr/>
        </p:nvGrpSpPr>
        <p:grpSpPr bwMode="auto">
          <a:xfrm>
            <a:off x="6281738" y="1790700"/>
            <a:ext cx="698500" cy="355600"/>
            <a:chOff x="4396" y="1245"/>
            <a:chExt cx="672" cy="248"/>
          </a:xfrm>
        </p:grpSpPr>
        <p:sp>
          <p:nvSpPr>
            <p:cNvPr id="7791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1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13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16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17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14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5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8" name="Group 181"/>
          <p:cNvGrpSpPr>
            <a:grpSpLocks/>
          </p:cNvGrpSpPr>
          <p:nvPr/>
        </p:nvGrpSpPr>
        <p:grpSpPr bwMode="auto">
          <a:xfrm>
            <a:off x="6288088" y="2425700"/>
            <a:ext cx="698500" cy="355600"/>
            <a:chOff x="4396" y="1245"/>
            <a:chExt cx="672" cy="248"/>
          </a:xfrm>
        </p:grpSpPr>
        <p:sp>
          <p:nvSpPr>
            <p:cNvPr id="7790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90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905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8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9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06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7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49" name="Group 190"/>
          <p:cNvGrpSpPr>
            <a:grpSpLocks/>
          </p:cNvGrpSpPr>
          <p:nvPr/>
        </p:nvGrpSpPr>
        <p:grpSpPr bwMode="auto">
          <a:xfrm>
            <a:off x="7119938" y="2000250"/>
            <a:ext cx="698500" cy="355600"/>
            <a:chOff x="4396" y="1245"/>
            <a:chExt cx="672" cy="248"/>
          </a:xfrm>
        </p:grpSpPr>
        <p:sp>
          <p:nvSpPr>
            <p:cNvPr id="7789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9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97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900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01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98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9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7945438" y="3103564"/>
            <a:ext cx="1033462" cy="801687"/>
            <a:chOff x="4045" y="1955"/>
            <a:chExt cx="651" cy="505"/>
          </a:xfrm>
        </p:grpSpPr>
        <p:grpSp>
          <p:nvGrpSpPr>
            <p:cNvPr id="77882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7892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93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883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7890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91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grpSp>
          <p:nvGrpSpPr>
            <p:cNvPr id="77884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7888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77889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77885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6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7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7851" name="Group 201"/>
          <p:cNvGrpSpPr>
            <a:grpSpLocks/>
          </p:cNvGrpSpPr>
          <p:nvPr/>
        </p:nvGrpSpPr>
        <p:grpSpPr bwMode="auto">
          <a:xfrm>
            <a:off x="8218488" y="3886200"/>
            <a:ext cx="698500" cy="355600"/>
            <a:chOff x="4396" y="1245"/>
            <a:chExt cx="672" cy="248"/>
          </a:xfrm>
        </p:grpSpPr>
        <p:sp>
          <p:nvSpPr>
            <p:cNvPr id="7787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7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77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80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81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78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52" name="Group 210"/>
          <p:cNvGrpSpPr>
            <a:grpSpLocks/>
          </p:cNvGrpSpPr>
          <p:nvPr/>
        </p:nvGrpSpPr>
        <p:grpSpPr bwMode="auto">
          <a:xfrm>
            <a:off x="7315200" y="4954588"/>
            <a:ext cx="698500" cy="355600"/>
            <a:chOff x="4396" y="1245"/>
            <a:chExt cx="672" cy="248"/>
          </a:xfrm>
        </p:grpSpPr>
        <p:sp>
          <p:nvSpPr>
            <p:cNvPr id="7786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786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7869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7872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73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70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1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7853" name="Group 221"/>
          <p:cNvGrpSpPr>
            <a:grpSpLocks/>
          </p:cNvGrpSpPr>
          <p:nvPr/>
        </p:nvGrpSpPr>
        <p:grpSpPr bwMode="auto">
          <a:xfrm>
            <a:off x="6276975" y="4400550"/>
            <a:ext cx="738188" cy="1385888"/>
            <a:chOff x="2345" y="1140"/>
            <a:chExt cx="528" cy="1084"/>
          </a:xfrm>
        </p:grpSpPr>
        <p:sp>
          <p:nvSpPr>
            <p:cNvPr id="77856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7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7859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7864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5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77860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800"/>
                <a:t>…</a:t>
              </a:r>
            </a:p>
          </p:txBody>
        </p:sp>
        <p:grpSp>
          <p:nvGrpSpPr>
            <p:cNvPr id="77861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7862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7863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3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3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4.3.2 IPv4 Datagram Fragmentation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75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49" name="Group 4"/>
          <p:cNvGrpSpPr>
            <a:grpSpLocks/>
          </p:cNvGrpSpPr>
          <p:nvPr/>
        </p:nvGrpSpPr>
        <p:grpSpPr bwMode="auto">
          <a:xfrm>
            <a:off x="5119688" y="1527175"/>
            <a:ext cx="4248150" cy="660400"/>
            <a:chOff x="3006" y="1205"/>
            <a:chExt cx="2676" cy="416"/>
          </a:xfrm>
        </p:grpSpPr>
        <p:sp>
          <p:nvSpPr>
            <p:cNvPr id="78903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8904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78905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ID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=x</a:t>
              </a:r>
            </a:p>
          </p:txBody>
        </p:sp>
        <p:sp>
          <p:nvSpPr>
            <p:cNvPr id="78906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offset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=0</a:t>
              </a:r>
            </a:p>
          </p:txBody>
        </p:sp>
        <p:sp>
          <p:nvSpPr>
            <p:cNvPr id="78907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fragflag</a:t>
              </a:r>
            </a:p>
            <a:p>
              <a:pPr algn="ctr"/>
              <a:r>
                <a:rPr lang="en-US" altLang="zh-CN" sz="1800">
                  <a:solidFill>
                    <a:srgbClr val="000099"/>
                  </a:solidFill>
                </a:rPr>
                <a:t>=0</a:t>
              </a:r>
            </a:p>
          </p:txBody>
        </p:sp>
        <p:sp>
          <p:nvSpPr>
            <p:cNvPr id="78908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length</a:t>
              </a:r>
            </a:p>
            <a:p>
              <a:r>
                <a:rPr lang="en-US" altLang="zh-CN" sz="1800">
                  <a:solidFill>
                    <a:srgbClr val="000099"/>
                  </a:solidFill>
                </a:rPr>
                <a:t>=4000</a:t>
              </a:r>
            </a:p>
          </p:txBody>
        </p:sp>
        <p:sp>
          <p:nvSpPr>
            <p:cNvPr id="78909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0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1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2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3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914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</p:grp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5208588" y="2290764"/>
            <a:ext cx="4711700" cy="3278187"/>
            <a:chOff x="2321" y="1443"/>
            <a:chExt cx="2968" cy="2065"/>
          </a:xfrm>
        </p:grpSpPr>
        <p:grpSp>
          <p:nvGrpSpPr>
            <p:cNvPr id="78860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78891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2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3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94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=0</a:t>
                </a:r>
              </a:p>
            </p:txBody>
          </p:sp>
          <p:sp>
            <p:nvSpPr>
              <p:cNvPr id="78895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</a:t>
                </a:r>
              </a:p>
            </p:txBody>
          </p:sp>
          <p:sp>
            <p:nvSpPr>
              <p:cNvPr id="78896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=1500</a:t>
                </a:r>
              </a:p>
            </p:txBody>
          </p:sp>
          <p:sp>
            <p:nvSpPr>
              <p:cNvPr id="78897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8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9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0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1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902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78861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78879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0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1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82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=185</a:t>
                </a:r>
              </a:p>
            </p:txBody>
          </p:sp>
          <p:sp>
            <p:nvSpPr>
              <p:cNvPr id="78883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=1</a:t>
                </a:r>
              </a:p>
            </p:txBody>
          </p:sp>
          <p:sp>
            <p:nvSpPr>
              <p:cNvPr id="78884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=1500</a:t>
                </a: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6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7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8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90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78862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78867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68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78869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ID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=x</a:t>
                </a:r>
              </a:p>
            </p:txBody>
          </p:sp>
          <p:sp>
            <p:nvSpPr>
              <p:cNvPr id="78870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offset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=370</a:t>
                </a:r>
              </a:p>
            </p:txBody>
          </p:sp>
          <p:sp>
            <p:nvSpPr>
              <p:cNvPr id="78871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fragflag</a:t>
                </a:r>
              </a:p>
              <a:p>
                <a:pPr algn="ctr"/>
                <a:r>
                  <a:rPr lang="en-US" altLang="zh-CN" sz="1800">
                    <a:solidFill>
                      <a:srgbClr val="000099"/>
                    </a:solidFill>
                  </a:rPr>
                  <a:t>=0</a:t>
                </a:r>
              </a:p>
            </p:txBody>
          </p:sp>
          <p:sp>
            <p:nvSpPr>
              <p:cNvPr id="78872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length</a:t>
                </a:r>
              </a:p>
              <a:p>
                <a:r>
                  <a:rPr lang="en-US" altLang="zh-CN" sz="1800">
                    <a:solidFill>
                      <a:srgbClr val="000099"/>
                    </a:solidFill>
                  </a:rPr>
                  <a:t>=1040</a:t>
                </a:r>
              </a:p>
            </p:txBody>
          </p:sp>
          <p:sp>
            <p:nvSpPr>
              <p:cNvPr id="78873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4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5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6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7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78878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78863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4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5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78866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 i="1">
                  <a:solidFill>
                    <a:srgbClr val="C00000"/>
                  </a:solidFill>
                </a:rPr>
                <a:t>one large datagram becomes</a:t>
              </a:r>
            </a:p>
            <a:p>
              <a:r>
                <a:rPr lang="en-US" altLang="zh-CN" sz="1800" i="1" dirty="0">
                  <a:solidFill>
                    <a:srgbClr val="C00000"/>
                  </a:solidFill>
                </a:rPr>
                <a:t>several smaller datagrams</a:t>
              </a:r>
            </a:p>
          </p:txBody>
        </p:sp>
      </p:grpSp>
      <p:sp>
        <p:nvSpPr>
          <p:cNvPr id="78851" name="Rectangle 60"/>
          <p:cNvSpPr>
            <a:spLocks noChangeArrowheads="1"/>
          </p:cNvSpPr>
          <p:nvPr/>
        </p:nvSpPr>
        <p:spPr bwMode="auto">
          <a:xfrm>
            <a:off x="1855788" y="1801814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example: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4000 byte datagram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r>
              <a:rPr lang="en-US" altLang="zh-CN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MTU = 1500 bytes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</a:pP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577597" name="Text Box 61"/>
          <p:cNvSpPr txBox="1">
            <a:spLocks noChangeArrowheads="1"/>
          </p:cNvSpPr>
          <p:nvPr/>
        </p:nvSpPr>
        <p:spPr bwMode="auto">
          <a:xfrm>
            <a:off x="2566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1480 bytes in </a:t>
            </a:r>
            <a:br>
              <a:rPr lang="en-US" altLang="zh-CN" sz="1800" dirty="0">
                <a:solidFill>
                  <a:srgbClr val="000099"/>
                </a:solidFill>
              </a:rPr>
            </a:br>
            <a:r>
              <a:rPr lang="en-US" altLang="zh-CN" sz="1800" dirty="0">
                <a:solidFill>
                  <a:srgbClr val="000099"/>
                </a:solidFill>
              </a:rPr>
              <a:t>data field</a:t>
            </a:r>
          </a:p>
        </p:txBody>
      </p:sp>
      <p:sp>
        <p:nvSpPr>
          <p:cNvPr id="577599" name="Text Box 63"/>
          <p:cNvSpPr txBox="1">
            <a:spLocks noChangeArrowheads="1"/>
          </p:cNvSpPr>
          <p:nvPr/>
        </p:nvSpPr>
        <p:spPr bwMode="auto">
          <a:xfrm>
            <a:off x="3028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offset =</a:t>
            </a:r>
          </a:p>
          <a:p>
            <a:r>
              <a:rPr lang="en-US" altLang="zh-CN" sz="1800">
                <a:solidFill>
                  <a:srgbClr val="000099"/>
                </a:solidFill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2057400" y="185739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fragmentation, reassembly</a:t>
            </a:r>
          </a:p>
        </p:txBody>
      </p:sp>
      <p:pic>
        <p:nvPicPr>
          <p:cNvPr id="78855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6" y="881064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7604" name="Line 68"/>
          <p:cNvSpPr>
            <a:spLocks noChangeShapeType="1"/>
          </p:cNvSpPr>
          <p:nvPr/>
        </p:nvSpPr>
        <p:spPr bwMode="auto">
          <a:xfrm>
            <a:off x="3509964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77605" name="Line 69"/>
          <p:cNvSpPr>
            <a:spLocks noChangeShapeType="1"/>
          </p:cNvSpPr>
          <p:nvPr/>
        </p:nvSpPr>
        <p:spPr bwMode="auto">
          <a:xfrm flipH="1">
            <a:off x="3843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7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4.3.2 IPv4 Datagram Fragmentation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96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7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597" grpId="0"/>
      <p:bldP spid="57759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98562"/>
            <a:ext cx="4752528" cy="7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480" y="1600200"/>
            <a:ext cx="452177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4.1 Overview of Network layer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4.2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4.3 IP: Internet Protocol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fragmentation</a:t>
            </a:r>
          </a:p>
          <a:p>
            <a:pPr lvl="1"/>
            <a:r>
              <a:rPr lang="en-US" altLang="zh-CN" sz="2000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network address translation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28568" y="1600200"/>
            <a:ext cx="508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4.4 Generalized Forward and SDN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match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action</a:t>
            </a:r>
          </a:p>
          <a:p>
            <a:pPr lvl="1"/>
            <a:r>
              <a:rPr lang="en-US" altLang="zh-CN" sz="2000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  examples of match-plus-action in action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Chapter 4: outline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877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Freeform 140"/>
          <p:cNvSpPr>
            <a:spLocks/>
          </p:cNvSpPr>
          <p:nvPr/>
        </p:nvSpPr>
        <p:spPr bwMode="auto">
          <a:xfrm rot="16200000">
            <a:off x="7727157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898" name="Freeform 140"/>
          <p:cNvSpPr>
            <a:spLocks/>
          </p:cNvSpPr>
          <p:nvPr/>
        </p:nvSpPr>
        <p:spPr bwMode="auto">
          <a:xfrm rot="10800000">
            <a:off x="8724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899" name="Freeform 140"/>
          <p:cNvSpPr>
            <a:spLocks/>
          </p:cNvSpPr>
          <p:nvPr/>
        </p:nvSpPr>
        <p:spPr bwMode="auto">
          <a:xfrm>
            <a:off x="6689726" y="1452564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7772400" cy="952500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IP addressing: introduction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59496" y="1444625"/>
            <a:ext cx="3695700" cy="4648200"/>
          </a:xfrm>
        </p:spPr>
        <p:txBody>
          <a:bodyPr>
            <a:normAutofit fontScale="92500"/>
          </a:bodyPr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32-bit identifier for host, router </a:t>
            </a:r>
            <a:r>
              <a:rPr lang="en-US" altLang="zh-CN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interface: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connection between host/router and physical link</a:t>
            </a:r>
          </a:p>
          <a:p>
            <a:pPr lvl="1"/>
            <a:r>
              <a:rPr lang="en-US" altLang="zh-CN" sz="2000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router</a:t>
            </a:r>
            <a:r>
              <a:rPr lang="en-US" altLang="ja-JP" sz="2000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's </a:t>
            </a:r>
            <a:r>
              <a:rPr lang="en-US" altLang="ja-JP" sz="20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typically have multiple interfaces</a:t>
            </a:r>
          </a:p>
          <a:p>
            <a:pPr lvl="1"/>
            <a:r>
              <a:rPr lang="en-US" altLang="zh-CN" sz="20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host typically has one or two interfaces (e.g., wired Ethernet, wireless 802.11)</a:t>
            </a:r>
          </a:p>
          <a:p>
            <a:r>
              <a:rPr lang="en-US" altLang="zh-CN" sz="2400" i="1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addresses associated with each interface</a:t>
            </a:r>
          </a:p>
        </p:txBody>
      </p:sp>
      <p:sp>
        <p:nvSpPr>
          <p:cNvPr id="80902" name="Text Box 26"/>
          <p:cNvSpPr txBox="1">
            <a:spLocks noChangeArrowheads="1"/>
          </p:cNvSpPr>
          <p:nvPr/>
        </p:nvSpPr>
        <p:spPr bwMode="auto">
          <a:xfrm>
            <a:off x="6072188" y="1282701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03" name="Group 27"/>
          <p:cNvGrpSpPr>
            <a:grpSpLocks/>
          </p:cNvGrpSpPr>
          <p:nvPr/>
        </p:nvGrpSpPr>
        <p:grpSpPr bwMode="auto">
          <a:xfrm>
            <a:off x="5338763" y="2243139"/>
            <a:ext cx="920750" cy="276225"/>
            <a:chOff x="3251" y="608"/>
            <a:chExt cx="580" cy="174"/>
          </a:xfrm>
        </p:grpSpPr>
        <p:sp>
          <p:nvSpPr>
            <p:cNvPr id="80966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0967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223.1.1.2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0904" name="Text Box 30"/>
          <p:cNvSpPr txBox="1">
            <a:spLocks noChangeArrowheads="1"/>
          </p:cNvSpPr>
          <p:nvPr/>
        </p:nvSpPr>
        <p:spPr bwMode="auto">
          <a:xfrm>
            <a:off x="6176964" y="323850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223.1.1.3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5" name="Text Box 31"/>
          <p:cNvSpPr txBox="1">
            <a:spLocks noChangeArrowheads="1"/>
          </p:cNvSpPr>
          <p:nvPr/>
        </p:nvSpPr>
        <p:spPr bwMode="auto">
          <a:xfrm>
            <a:off x="7277100" y="236855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223.1.1.4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6" name="Line 32"/>
          <p:cNvSpPr>
            <a:spLocks noChangeShapeType="1"/>
          </p:cNvSpPr>
          <p:nvPr/>
        </p:nvSpPr>
        <p:spPr bwMode="auto">
          <a:xfrm>
            <a:off x="8378826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7" name="Text Box 33"/>
          <p:cNvSpPr txBox="1">
            <a:spLocks noChangeArrowheads="1"/>
          </p:cNvSpPr>
          <p:nvPr/>
        </p:nvSpPr>
        <p:spPr bwMode="auto">
          <a:xfrm>
            <a:off x="8253414" y="2378076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223.1.2.9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08" name="Line 36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09" name="Line 38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0" name="Text Box 41"/>
          <p:cNvSpPr txBox="1">
            <a:spLocks noChangeArrowheads="1"/>
          </p:cNvSpPr>
          <p:nvPr/>
        </p:nvSpPr>
        <p:spPr bwMode="auto">
          <a:xfrm>
            <a:off x="8982075" y="3349626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1" name="Text Box 44"/>
          <p:cNvSpPr txBox="1">
            <a:spLocks noChangeArrowheads="1"/>
          </p:cNvSpPr>
          <p:nvPr/>
        </p:nvSpPr>
        <p:spPr bwMode="auto">
          <a:xfrm>
            <a:off x="8774114" y="174307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2" name="Line 45"/>
          <p:cNvSpPr>
            <a:spLocks noChangeShapeType="1"/>
          </p:cNvSpPr>
          <p:nvPr/>
        </p:nvSpPr>
        <p:spPr bwMode="auto">
          <a:xfrm>
            <a:off x="8140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3" name="Line 47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4" name="Line 48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15" name="Text Box 53"/>
          <p:cNvSpPr txBox="1">
            <a:spLocks noChangeArrowheads="1"/>
          </p:cNvSpPr>
          <p:nvPr/>
        </p:nvSpPr>
        <p:spPr bwMode="auto">
          <a:xfrm>
            <a:off x="8736014" y="4344989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6" name="Text Box 56"/>
          <p:cNvSpPr txBox="1">
            <a:spLocks noChangeArrowheads="1"/>
          </p:cNvSpPr>
          <p:nvPr/>
        </p:nvSpPr>
        <p:spPr bwMode="auto">
          <a:xfrm>
            <a:off x="7493000" y="4349751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17" name="Group 57"/>
          <p:cNvGrpSpPr>
            <a:grpSpLocks/>
          </p:cNvGrpSpPr>
          <p:nvPr/>
        </p:nvGrpSpPr>
        <p:grpSpPr bwMode="auto">
          <a:xfrm>
            <a:off x="7637464" y="3101976"/>
            <a:ext cx="935037" cy="276225"/>
            <a:chOff x="4532" y="1229"/>
            <a:chExt cx="589" cy="174"/>
          </a:xfrm>
        </p:grpSpPr>
        <p:sp>
          <p:nvSpPr>
            <p:cNvPr id="80964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0965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223.1.3.27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0918" name="Text Box 60"/>
          <p:cNvSpPr txBox="1">
            <a:spLocks noChangeArrowheads="1"/>
          </p:cNvSpPr>
          <p:nvPr/>
        </p:nvSpPr>
        <p:spPr bwMode="auto">
          <a:xfrm>
            <a:off x="5508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0000FF"/>
                </a:solidFill>
              </a:rPr>
              <a:t>223.1.1.1 = 11011111 00000001 00000001 00000001</a:t>
            </a:r>
            <a:endParaRPr lang="en-US" altLang="zh-CN" sz="1800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19" name="Freeform 61"/>
          <p:cNvSpPr>
            <a:spLocks/>
          </p:cNvSpPr>
          <p:nvPr/>
        </p:nvSpPr>
        <p:spPr bwMode="auto">
          <a:xfrm>
            <a:off x="6686551" y="5597526"/>
            <a:ext cx="892175" cy="92075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7 h 58"/>
              <a:gd name="T4" fmla="*/ 2147483647 w 562"/>
              <a:gd name="T5" fmla="*/ 2147483647 h 58"/>
              <a:gd name="T6" fmla="*/ 2147483647 w 562"/>
              <a:gd name="T7" fmla="*/ 2147483647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0" name="Freeform 62"/>
          <p:cNvSpPr>
            <a:spLocks/>
          </p:cNvSpPr>
          <p:nvPr/>
        </p:nvSpPr>
        <p:spPr bwMode="auto">
          <a:xfrm>
            <a:off x="7648576" y="5616576"/>
            <a:ext cx="892175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1" name="Freeform 63"/>
          <p:cNvSpPr>
            <a:spLocks/>
          </p:cNvSpPr>
          <p:nvPr/>
        </p:nvSpPr>
        <p:spPr bwMode="auto">
          <a:xfrm>
            <a:off x="8613775" y="5619751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2" name="Freeform 64"/>
          <p:cNvSpPr>
            <a:spLocks/>
          </p:cNvSpPr>
          <p:nvPr/>
        </p:nvSpPr>
        <p:spPr bwMode="auto">
          <a:xfrm>
            <a:off x="9578975" y="5622926"/>
            <a:ext cx="869950" cy="79375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7 h 50"/>
              <a:gd name="T4" fmla="*/ 2147483647 w 562"/>
              <a:gd name="T5" fmla="*/ 2147483647 h 50"/>
              <a:gd name="T6" fmla="*/ 2147483647 w 562"/>
              <a:gd name="T7" fmla="*/ 2147483647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23" name="Text Box 65"/>
          <p:cNvSpPr txBox="1">
            <a:spLocks noChangeArrowheads="1"/>
          </p:cNvSpPr>
          <p:nvPr/>
        </p:nvSpPr>
        <p:spPr bwMode="auto">
          <a:xfrm>
            <a:off x="6884989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4" name="Text Box 66"/>
          <p:cNvSpPr txBox="1">
            <a:spLocks noChangeArrowheads="1"/>
          </p:cNvSpPr>
          <p:nvPr/>
        </p:nvSpPr>
        <p:spPr bwMode="auto">
          <a:xfrm>
            <a:off x="7927976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5" name="Text Box 67"/>
          <p:cNvSpPr txBox="1">
            <a:spLocks noChangeArrowheads="1"/>
          </p:cNvSpPr>
          <p:nvPr/>
        </p:nvSpPr>
        <p:spPr bwMode="auto">
          <a:xfrm>
            <a:off x="9885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0926" name="Text Box 68"/>
          <p:cNvSpPr txBox="1">
            <a:spLocks noChangeArrowheads="1"/>
          </p:cNvSpPr>
          <p:nvPr/>
        </p:nvSpPr>
        <p:spPr bwMode="auto">
          <a:xfrm>
            <a:off x="8866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0927" name="Group 73"/>
          <p:cNvGrpSpPr>
            <a:grpSpLocks/>
          </p:cNvGrpSpPr>
          <p:nvPr/>
        </p:nvGrpSpPr>
        <p:grpSpPr bwMode="auto">
          <a:xfrm>
            <a:off x="5897563" y="1528763"/>
            <a:ext cx="641350" cy="558800"/>
            <a:chOff x="-44" y="1473"/>
            <a:chExt cx="981" cy="1105"/>
          </a:xfrm>
        </p:grpSpPr>
        <p:pic>
          <p:nvPicPr>
            <p:cNvPr id="80962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3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28" name="Group 80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0960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61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29" name="Group 83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0958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9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0" name="Group 87"/>
          <p:cNvGrpSpPr>
            <a:grpSpLocks/>
          </p:cNvGrpSpPr>
          <p:nvPr/>
        </p:nvGrpSpPr>
        <p:grpSpPr bwMode="auto">
          <a:xfrm flipH="1">
            <a:off x="9580563" y="1685925"/>
            <a:ext cx="641350" cy="558800"/>
            <a:chOff x="-44" y="1473"/>
            <a:chExt cx="981" cy="1105"/>
          </a:xfrm>
        </p:grpSpPr>
        <p:pic>
          <p:nvPicPr>
            <p:cNvPr id="80956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7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1" name="Group 90"/>
          <p:cNvGrpSpPr>
            <a:grpSpLocks/>
          </p:cNvGrpSpPr>
          <p:nvPr/>
        </p:nvGrpSpPr>
        <p:grpSpPr bwMode="auto">
          <a:xfrm flipH="1">
            <a:off x="9594850" y="2965450"/>
            <a:ext cx="641350" cy="558800"/>
            <a:chOff x="-44" y="1473"/>
            <a:chExt cx="981" cy="1105"/>
          </a:xfrm>
        </p:grpSpPr>
        <p:pic>
          <p:nvPicPr>
            <p:cNvPr id="80954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5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2" name="Group 93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0952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3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3" name="Group 96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0950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51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0934" name="Group 99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0942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3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0944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0945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0948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0949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0946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0947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80935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060450"/>
            <a:ext cx="6984999" cy="117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36" name="Line 5"/>
          <p:cNvSpPr>
            <a:spLocks noChangeShapeType="1"/>
          </p:cNvSpPr>
          <p:nvPr/>
        </p:nvSpPr>
        <p:spPr bwMode="auto">
          <a:xfrm>
            <a:off x="6503989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7" name="Line 7"/>
          <p:cNvSpPr>
            <a:spLocks noChangeShapeType="1"/>
          </p:cNvSpPr>
          <p:nvPr/>
        </p:nvSpPr>
        <p:spPr bwMode="auto">
          <a:xfrm flipV="1">
            <a:off x="6538913" y="2555876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8" name="Line 8"/>
          <p:cNvSpPr>
            <a:spLocks noChangeShapeType="1"/>
          </p:cNvSpPr>
          <p:nvPr/>
        </p:nvSpPr>
        <p:spPr bwMode="auto">
          <a:xfrm>
            <a:off x="6550026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0939" name="Line 11"/>
          <p:cNvSpPr>
            <a:spLocks noChangeShapeType="1"/>
          </p:cNvSpPr>
          <p:nvPr/>
        </p:nvSpPr>
        <p:spPr bwMode="auto">
          <a:xfrm>
            <a:off x="7304089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2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31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Freeform 140"/>
          <p:cNvSpPr>
            <a:spLocks/>
          </p:cNvSpPr>
          <p:nvPr/>
        </p:nvSpPr>
        <p:spPr bwMode="auto">
          <a:xfrm rot="16200000">
            <a:off x="7727157" y="3196432"/>
            <a:ext cx="846137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2" name="Freeform 140"/>
          <p:cNvSpPr>
            <a:spLocks/>
          </p:cNvSpPr>
          <p:nvPr/>
        </p:nvSpPr>
        <p:spPr bwMode="auto">
          <a:xfrm rot="10800000">
            <a:off x="8724900" y="1870075"/>
            <a:ext cx="846138" cy="1593850"/>
          </a:xfrm>
          <a:custGeom>
            <a:avLst/>
            <a:gdLst>
              <a:gd name="T0" fmla="*/ 2147483647 w 10315"/>
              <a:gd name="T1" fmla="*/ 2147483647 h 10000"/>
              <a:gd name="T2" fmla="*/ 2147483647 w 10315"/>
              <a:gd name="T3" fmla="*/ 2147483647 h 10000"/>
              <a:gd name="T4" fmla="*/ 2147483647 w 10315"/>
              <a:gd name="T5" fmla="*/ 2147483647 h 10000"/>
              <a:gd name="T6" fmla="*/ 2147483647 w 10315"/>
              <a:gd name="T7" fmla="*/ 2147483647 h 10000"/>
              <a:gd name="T8" fmla="*/ 2147483647 w 10315"/>
              <a:gd name="T9" fmla="*/ 2147483647 h 10000"/>
              <a:gd name="T10" fmla="*/ 2147483647 w 10315"/>
              <a:gd name="T11" fmla="*/ 2147483647 h 10000"/>
              <a:gd name="T12" fmla="*/ 2147483647 w 10315"/>
              <a:gd name="T13" fmla="*/ 2147483647 h 10000"/>
              <a:gd name="T14" fmla="*/ 2147483647 w 10315"/>
              <a:gd name="T15" fmla="*/ 2147483647 h 10000"/>
              <a:gd name="T16" fmla="*/ 2147483647 w 10315"/>
              <a:gd name="T17" fmla="*/ 2147483647 h 10000"/>
              <a:gd name="T18" fmla="*/ 2147483647 w 10315"/>
              <a:gd name="T19" fmla="*/ 2147483647 h 10000"/>
              <a:gd name="T20" fmla="*/ 2147483647 w 10315"/>
              <a:gd name="T21" fmla="*/ 2147483647 h 10000"/>
              <a:gd name="T22" fmla="*/ 2147483647 w 10315"/>
              <a:gd name="T23" fmla="*/ 2147483647 h 10000"/>
              <a:gd name="T24" fmla="*/ 2147483647 w 10315"/>
              <a:gd name="T25" fmla="*/ 2147483647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3" name="Freeform 140"/>
          <p:cNvSpPr>
            <a:spLocks/>
          </p:cNvSpPr>
          <p:nvPr/>
        </p:nvSpPr>
        <p:spPr bwMode="auto">
          <a:xfrm>
            <a:off x="6689726" y="1452564"/>
            <a:ext cx="1038225" cy="192722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7772400" cy="952500"/>
          </a:xfrm>
        </p:spPr>
        <p:txBody>
          <a:bodyPr/>
          <a:lstStyle/>
          <a:p>
            <a:r>
              <a:rPr lang="en-US" altLang="zh-CN" sz="4000">
                <a:ea typeface="ＭＳ Ｐゴシック" panose="020B0600070205080204" pitchFamily="34" charset="-128"/>
              </a:rPr>
              <a:t>IP addressing: introduction</a:t>
            </a:r>
            <a:endParaRPr lang="en-US" altLang="zh-CN" smtClean="0">
              <a:ea typeface="ＭＳ Ｐゴシック" panose="020B0600070205080204" pitchFamily="34" charset="-128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444626"/>
            <a:ext cx="3695700" cy="1681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 how are interfaces actually connected?</a:t>
            </a:r>
          </a:p>
          <a:p>
            <a:pPr marL="0" indent="0"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we</a:t>
            </a:r>
            <a:r>
              <a:rPr lang="en-US" altLang="en-US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ll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learn about that in chapter 5, 6.</a:t>
            </a: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>
            <a:off x="6503989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 flipV="1">
            <a:off x="6538913" y="2555876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6550026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29" name="Line 11"/>
          <p:cNvSpPr>
            <a:spLocks noChangeShapeType="1"/>
          </p:cNvSpPr>
          <p:nvPr/>
        </p:nvSpPr>
        <p:spPr bwMode="auto">
          <a:xfrm>
            <a:off x="7304089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0" name="Text Box 26"/>
          <p:cNvSpPr txBox="1">
            <a:spLocks noChangeArrowheads="1"/>
          </p:cNvSpPr>
          <p:nvPr/>
        </p:nvSpPr>
        <p:spPr bwMode="auto">
          <a:xfrm>
            <a:off x="6072188" y="1282701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1931" name="Group 27"/>
          <p:cNvGrpSpPr>
            <a:grpSpLocks/>
          </p:cNvGrpSpPr>
          <p:nvPr/>
        </p:nvGrpSpPr>
        <p:grpSpPr bwMode="auto">
          <a:xfrm>
            <a:off x="5338763" y="2243139"/>
            <a:ext cx="920750" cy="276225"/>
            <a:chOff x="3251" y="608"/>
            <a:chExt cx="580" cy="174"/>
          </a:xfrm>
        </p:grpSpPr>
        <p:sp>
          <p:nvSpPr>
            <p:cNvPr id="81993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1994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223.1.1.2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1932" name="Text Box 30"/>
          <p:cNvSpPr txBox="1">
            <a:spLocks noChangeArrowheads="1"/>
          </p:cNvSpPr>
          <p:nvPr/>
        </p:nvSpPr>
        <p:spPr bwMode="auto">
          <a:xfrm>
            <a:off x="6176964" y="3238501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223.1.1.3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3" name="Text Box 31"/>
          <p:cNvSpPr txBox="1">
            <a:spLocks noChangeArrowheads="1"/>
          </p:cNvSpPr>
          <p:nvPr/>
        </p:nvSpPr>
        <p:spPr bwMode="auto">
          <a:xfrm>
            <a:off x="7277100" y="2368551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223.1.1.4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4" name="Line 32"/>
          <p:cNvSpPr>
            <a:spLocks noChangeShapeType="1"/>
          </p:cNvSpPr>
          <p:nvPr/>
        </p:nvSpPr>
        <p:spPr bwMode="auto">
          <a:xfrm>
            <a:off x="8378826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5" name="Text Box 33"/>
          <p:cNvSpPr txBox="1">
            <a:spLocks noChangeArrowheads="1"/>
          </p:cNvSpPr>
          <p:nvPr/>
        </p:nvSpPr>
        <p:spPr bwMode="auto">
          <a:xfrm>
            <a:off x="8253414" y="2378076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223.1.2.9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6" name="Line 36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7" name="Line 38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38" name="Text Box 41"/>
          <p:cNvSpPr txBox="1">
            <a:spLocks noChangeArrowheads="1"/>
          </p:cNvSpPr>
          <p:nvPr/>
        </p:nvSpPr>
        <p:spPr bwMode="auto">
          <a:xfrm>
            <a:off x="8982075" y="3349626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39" name="Text Box 44"/>
          <p:cNvSpPr txBox="1">
            <a:spLocks noChangeArrowheads="1"/>
          </p:cNvSpPr>
          <p:nvPr/>
        </p:nvSpPr>
        <p:spPr bwMode="auto">
          <a:xfrm>
            <a:off x="8774114" y="1743076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223.1.2.1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40" name="Line 45"/>
          <p:cNvSpPr>
            <a:spLocks noChangeShapeType="1"/>
          </p:cNvSpPr>
          <p:nvPr/>
        </p:nvSpPr>
        <p:spPr bwMode="auto">
          <a:xfrm>
            <a:off x="8140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1" name="Line 47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2" name="Line 48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1943" name="Text Box 53"/>
          <p:cNvSpPr txBox="1">
            <a:spLocks noChangeArrowheads="1"/>
          </p:cNvSpPr>
          <p:nvPr/>
        </p:nvSpPr>
        <p:spPr bwMode="auto">
          <a:xfrm>
            <a:off x="8736014" y="4344989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223.1.3.2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1944" name="Text Box 56"/>
          <p:cNvSpPr txBox="1">
            <a:spLocks noChangeArrowheads="1"/>
          </p:cNvSpPr>
          <p:nvPr/>
        </p:nvSpPr>
        <p:spPr bwMode="auto">
          <a:xfrm>
            <a:off x="7493000" y="4349751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0000FF"/>
                </a:solidFill>
              </a:rPr>
              <a:t>223.1.3.1</a:t>
            </a:r>
            <a:endParaRPr lang="en-US" altLang="zh-CN" sz="12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1945" name="Group 57"/>
          <p:cNvGrpSpPr>
            <a:grpSpLocks/>
          </p:cNvGrpSpPr>
          <p:nvPr/>
        </p:nvGrpSpPr>
        <p:grpSpPr bwMode="auto">
          <a:xfrm>
            <a:off x="7637464" y="3101976"/>
            <a:ext cx="935037" cy="276225"/>
            <a:chOff x="4532" y="1229"/>
            <a:chExt cx="589" cy="174"/>
          </a:xfrm>
        </p:grpSpPr>
        <p:sp>
          <p:nvSpPr>
            <p:cNvPr id="81991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</a:endParaRPr>
            </a:p>
          </p:txBody>
        </p:sp>
        <p:sp>
          <p:nvSpPr>
            <p:cNvPr id="81992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>
                  <a:solidFill>
                    <a:srgbClr val="0000FF"/>
                  </a:solidFill>
                </a:rPr>
                <a:t>223.1.3.27</a:t>
              </a:r>
              <a:endParaRPr lang="en-US" altLang="zh-CN" sz="12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1946" name="Group 73"/>
          <p:cNvGrpSpPr>
            <a:grpSpLocks/>
          </p:cNvGrpSpPr>
          <p:nvPr/>
        </p:nvGrpSpPr>
        <p:grpSpPr bwMode="auto">
          <a:xfrm>
            <a:off x="5897563" y="1528763"/>
            <a:ext cx="641350" cy="558800"/>
            <a:chOff x="-44" y="1473"/>
            <a:chExt cx="981" cy="1105"/>
          </a:xfrm>
        </p:grpSpPr>
        <p:pic>
          <p:nvPicPr>
            <p:cNvPr id="81989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90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7" name="Group 80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1987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8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8" name="Group 83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1985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6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49" name="Group 87"/>
          <p:cNvGrpSpPr>
            <a:grpSpLocks/>
          </p:cNvGrpSpPr>
          <p:nvPr/>
        </p:nvGrpSpPr>
        <p:grpSpPr bwMode="auto">
          <a:xfrm flipH="1">
            <a:off x="9580563" y="1685925"/>
            <a:ext cx="641350" cy="558800"/>
            <a:chOff x="-44" y="1473"/>
            <a:chExt cx="981" cy="1105"/>
          </a:xfrm>
        </p:grpSpPr>
        <p:pic>
          <p:nvPicPr>
            <p:cNvPr id="81983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4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0" name="Group 90"/>
          <p:cNvGrpSpPr>
            <a:grpSpLocks/>
          </p:cNvGrpSpPr>
          <p:nvPr/>
        </p:nvGrpSpPr>
        <p:grpSpPr bwMode="auto">
          <a:xfrm flipH="1">
            <a:off x="9594850" y="2965450"/>
            <a:ext cx="641350" cy="558800"/>
            <a:chOff x="-44" y="1473"/>
            <a:chExt cx="981" cy="1105"/>
          </a:xfrm>
        </p:grpSpPr>
        <p:pic>
          <p:nvPicPr>
            <p:cNvPr id="81981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2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1" name="Group 93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1979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80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2" name="Group 96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1977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78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1953" name="Group 99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196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7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197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2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1972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1975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1976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1973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1974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81954" name="Picture 10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998" y="1050926"/>
            <a:ext cx="6887153" cy="10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9"/>
          <p:cNvGrpSpPr>
            <a:grpSpLocks/>
          </p:cNvGrpSpPr>
          <p:nvPr/>
        </p:nvGrpSpPr>
        <p:grpSpPr bwMode="auto">
          <a:xfrm>
            <a:off x="6802439" y="1817689"/>
            <a:ext cx="509587" cy="1279525"/>
            <a:chOff x="5278322" y="1817603"/>
            <a:chExt cx="509379" cy="1279224"/>
          </a:xfrm>
        </p:grpSpPr>
        <p:pic>
          <p:nvPicPr>
            <p:cNvPr id="81966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8322" y="2485783"/>
              <a:ext cx="509379" cy="28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1967" name="Straight Connector 3"/>
            <p:cNvCxnSpPr>
              <a:cxnSpLocks noChangeShapeType="1"/>
            </p:cNvCxnSpPr>
            <p:nvPr/>
          </p:nvCxnSpPr>
          <p:spPr bwMode="auto">
            <a:xfrm>
              <a:off x="5369756" y="1817603"/>
              <a:ext cx="0" cy="68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1968" name="Straight Connector 77"/>
            <p:cNvCxnSpPr>
              <a:cxnSpLocks noChangeShapeType="1"/>
            </p:cNvCxnSpPr>
            <p:nvPr/>
          </p:nvCxnSpPr>
          <p:spPr bwMode="auto">
            <a:xfrm flipV="1">
              <a:off x="5443520" y="2769741"/>
              <a:ext cx="1" cy="3270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4"/>
          <p:cNvGrpSpPr>
            <a:grpSpLocks/>
          </p:cNvGrpSpPr>
          <p:nvPr/>
        </p:nvGrpSpPr>
        <p:grpSpPr bwMode="auto">
          <a:xfrm>
            <a:off x="1938338" y="2616201"/>
            <a:ext cx="5080000" cy="1751013"/>
            <a:chOff x="414922" y="2615565"/>
            <a:chExt cx="5079651" cy="1751597"/>
          </a:xfrm>
        </p:grpSpPr>
        <p:sp>
          <p:nvSpPr>
            <p:cNvPr id="81964" name="TextBox 10"/>
            <p:cNvSpPr txBox="1">
              <a:spLocks noChangeArrowheads="1"/>
            </p:cNvSpPr>
            <p:nvPr/>
          </p:nvSpPr>
          <p:spPr bwMode="auto">
            <a:xfrm>
              <a:off x="414922" y="3659276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</a:rPr>
                <a:t>A: </a:t>
              </a:r>
              <a:r>
                <a:rPr lang="en-US" altLang="zh-CN" sz="2000" dirty="0">
                  <a:solidFill>
                    <a:srgbClr val="000099"/>
                  </a:solidFill>
                </a:rPr>
                <a:t>wired Ethernet interfaces connected by Ethernet switches</a:t>
              </a:r>
            </a:p>
          </p:txBody>
        </p:sp>
        <p:cxnSp>
          <p:nvCxnSpPr>
            <p:cNvPr id="81965" name="Straight Connector 12"/>
            <p:cNvCxnSpPr>
              <a:cxnSpLocks noChangeShapeType="1"/>
            </p:cNvCxnSpPr>
            <p:nvPr/>
          </p:nvCxnSpPr>
          <p:spPr bwMode="auto">
            <a:xfrm flipH="1">
              <a:off x="4061206" y="2615565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5" name="Group 15"/>
          <p:cNvGrpSpPr>
            <a:grpSpLocks/>
          </p:cNvGrpSpPr>
          <p:nvPr/>
        </p:nvGrpSpPr>
        <p:grpSpPr bwMode="auto">
          <a:xfrm>
            <a:off x="5853113" y="3790950"/>
            <a:ext cx="4298950" cy="2451100"/>
            <a:chOff x="4328727" y="3790332"/>
            <a:chExt cx="4300100" cy="2450981"/>
          </a:xfrm>
        </p:grpSpPr>
        <p:pic>
          <p:nvPicPr>
            <p:cNvPr id="81961" name="Picture 777" descr="access_point_stylized_small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2411" y="3790332"/>
              <a:ext cx="587569" cy="486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962" name="TextBox 89"/>
            <p:cNvSpPr txBox="1">
              <a:spLocks noChangeArrowheads="1"/>
            </p:cNvSpPr>
            <p:nvPr/>
          </p:nvSpPr>
          <p:spPr bwMode="auto">
            <a:xfrm>
              <a:off x="4328727" y="5533427"/>
              <a:ext cx="430010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C0000"/>
                  </a:solidFill>
                </a:rPr>
                <a:t>A: </a:t>
              </a:r>
              <a:r>
                <a:rPr lang="en-US" altLang="zh-CN" sz="2000" dirty="0">
                  <a:solidFill>
                    <a:srgbClr val="000099"/>
                  </a:solidFill>
                </a:rPr>
                <a:t>wireless </a:t>
              </a:r>
              <a:r>
                <a:rPr lang="en-US" altLang="zh-CN" sz="2000" dirty="0" err="1">
                  <a:solidFill>
                    <a:srgbClr val="000099"/>
                  </a:solidFill>
                </a:rPr>
                <a:t>WiFi</a:t>
              </a:r>
              <a:r>
                <a:rPr lang="en-US" altLang="zh-CN" sz="2000" dirty="0">
                  <a:solidFill>
                    <a:srgbClr val="000099"/>
                  </a:solidFill>
                </a:rPr>
                <a:t> interfaces connected by </a:t>
              </a:r>
              <a:r>
                <a:rPr lang="en-US" altLang="zh-CN" sz="2000" dirty="0" err="1">
                  <a:solidFill>
                    <a:srgbClr val="000099"/>
                  </a:solidFill>
                </a:rPr>
                <a:t>WiFi</a:t>
              </a:r>
              <a:r>
                <a:rPr lang="en-US" altLang="zh-CN" sz="2000" dirty="0">
                  <a:solidFill>
                    <a:srgbClr val="000099"/>
                  </a:solidFill>
                </a:rPr>
                <a:t> base station</a:t>
              </a:r>
            </a:p>
          </p:txBody>
        </p:sp>
        <p:cxnSp>
          <p:nvCxnSpPr>
            <p:cNvPr id="81963" name="Straight Connector 90"/>
            <p:cNvCxnSpPr>
              <a:cxnSpLocks noChangeShapeType="1"/>
            </p:cNvCxnSpPr>
            <p:nvPr/>
          </p:nvCxnSpPr>
          <p:spPr bwMode="auto">
            <a:xfrm flipH="1">
              <a:off x="4982985" y="4208863"/>
              <a:ext cx="1433367" cy="14209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963738" y="4775200"/>
            <a:ext cx="3797300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 i="1" dirty="0">
                <a:solidFill>
                  <a:srgbClr val="CC0000"/>
                </a:solidFill>
              </a:rPr>
              <a:t>For now: </a:t>
            </a:r>
            <a:r>
              <a:rPr lang="en-US" altLang="zh-CN" sz="2000" dirty="0" smtClean="0">
                <a:solidFill>
                  <a:srgbClr val="000099"/>
                </a:solidFill>
              </a:rPr>
              <a:t>don</a:t>
            </a:r>
            <a:r>
              <a:rPr lang="fr-FR" altLang="en-US" sz="2000" dirty="0" smtClean="0">
                <a:solidFill>
                  <a:srgbClr val="000099"/>
                </a:solidFill>
              </a:rPr>
              <a:t>'</a:t>
            </a:r>
            <a:r>
              <a:rPr lang="en-US" altLang="ja-JP" sz="2000" dirty="0" smtClean="0">
                <a:solidFill>
                  <a:srgbClr val="000099"/>
                </a:solidFill>
              </a:rPr>
              <a:t>t </a:t>
            </a:r>
            <a:r>
              <a:rPr lang="en-US" altLang="ja-JP" sz="2000" dirty="0">
                <a:solidFill>
                  <a:srgbClr val="000099"/>
                </a:solidFill>
              </a:rPr>
              <a:t>need to worry about how one interface is connected to another (with no intervening router) </a:t>
            </a:r>
            <a:endParaRPr lang="en-US" altLang="zh-CN" sz="2000" dirty="0">
              <a:solidFill>
                <a:srgbClr val="000099"/>
              </a:solidFill>
            </a:endParaRPr>
          </a:p>
        </p:txBody>
      </p:sp>
      <p:sp>
        <p:nvSpPr>
          <p:cNvPr id="7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5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676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sp>
        <p:nvSpPr>
          <p:cNvPr id="82946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>
            <a:normAutofit lnSpcReduction="10000"/>
          </a:bodyPr>
          <a:lstStyle/>
          <a:p>
            <a:pPr marL="234950" indent="-234950"/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subnet part - high order bits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host part - low order bits </a:t>
            </a:r>
          </a:p>
          <a:p>
            <a:pPr marL="234950" indent="-234950"/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 subnet ?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device interfaces with same subnet part of IP address</a:t>
            </a:r>
          </a:p>
          <a:p>
            <a:pPr marL="512763" lvl="1" indent="-163513"/>
            <a:r>
              <a:rPr lang="en-US" altLang="zh-CN" dirty="0" smtClean="0">
                <a:ea typeface="ＭＳ Ｐゴシック" panose="020B0600070205080204" pitchFamily="34" charset="-128"/>
              </a:rPr>
              <a:t>can physically reach each other </a:t>
            </a: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without intervening router</a:t>
            </a:r>
          </a:p>
        </p:txBody>
      </p:sp>
      <p:sp>
        <p:nvSpPr>
          <p:cNvPr id="82947" name="Text Box 56"/>
          <p:cNvSpPr txBox="1">
            <a:spLocks noChangeArrowheads="1"/>
          </p:cNvSpPr>
          <p:nvPr/>
        </p:nvSpPr>
        <p:spPr bwMode="auto">
          <a:xfrm>
            <a:off x="6261101" y="5199064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000">
                <a:solidFill>
                  <a:srgbClr val="0000FF"/>
                </a:solidFill>
              </a:rPr>
              <a:t>network consisting of 3 subnets</a:t>
            </a:r>
          </a:p>
        </p:txBody>
      </p:sp>
      <p:pic>
        <p:nvPicPr>
          <p:cNvPr id="82948" name="Picture 5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855664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9" name="Rectangle 139"/>
          <p:cNvSpPr>
            <a:spLocks noChangeArrowheads="1"/>
          </p:cNvSpPr>
          <p:nvPr/>
        </p:nvSpPr>
        <p:spPr bwMode="auto">
          <a:xfrm>
            <a:off x="6489701" y="3354389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50" name="Freeform 140"/>
          <p:cNvSpPr>
            <a:spLocks/>
          </p:cNvSpPr>
          <p:nvPr/>
        </p:nvSpPr>
        <p:spPr bwMode="auto">
          <a:xfrm>
            <a:off x="5902326" y="1293813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1" name="Freeform 141"/>
          <p:cNvSpPr>
            <a:spLocks/>
          </p:cNvSpPr>
          <p:nvPr/>
        </p:nvSpPr>
        <p:spPr bwMode="auto">
          <a:xfrm>
            <a:off x="8429625" y="1603376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2" name="Freeform 142"/>
          <p:cNvSpPr>
            <a:spLocks/>
          </p:cNvSpPr>
          <p:nvPr/>
        </p:nvSpPr>
        <p:spPr bwMode="auto">
          <a:xfrm>
            <a:off x="7102476" y="3036888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3" name="Line 143"/>
          <p:cNvSpPr>
            <a:spLocks noChangeShapeType="1"/>
          </p:cNvSpPr>
          <p:nvPr/>
        </p:nvSpPr>
        <p:spPr bwMode="auto">
          <a:xfrm>
            <a:off x="6540501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4" name="Line 145"/>
          <p:cNvSpPr>
            <a:spLocks noChangeShapeType="1"/>
          </p:cNvSpPr>
          <p:nvPr/>
        </p:nvSpPr>
        <p:spPr bwMode="auto">
          <a:xfrm flipV="1">
            <a:off x="6540501" y="2460626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5" name="Line 146"/>
          <p:cNvSpPr>
            <a:spLocks noChangeShapeType="1"/>
          </p:cNvSpPr>
          <p:nvPr/>
        </p:nvSpPr>
        <p:spPr bwMode="auto">
          <a:xfrm>
            <a:off x="6550025" y="3087689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6" name="Line 147"/>
          <p:cNvSpPr>
            <a:spLocks noChangeShapeType="1"/>
          </p:cNvSpPr>
          <p:nvPr/>
        </p:nvSpPr>
        <p:spPr bwMode="auto">
          <a:xfrm>
            <a:off x="7043739" y="2662239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57" name="Text Box 148"/>
          <p:cNvSpPr txBox="1">
            <a:spLocks noChangeArrowheads="1"/>
          </p:cNvSpPr>
          <p:nvPr/>
        </p:nvSpPr>
        <p:spPr bwMode="auto">
          <a:xfrm>
            <a:off x="6499226" y="1490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58" name="Text Box 149"/>
          <p:cNvSpPr txBox="1">
            <a:spLocks noChangeArrowheads="1"/>
          </p:cNvSpPr>
          <p:nvPr/>
        </p:nvSpPr>
        <p:spPr bwMode="auto">
          <a:xfrm>
            <a:off x="6384926" y="3116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59" name="Text Box 150"/>
          <p:cNvSpPr txBox="1">
            <a:spLocks noChangeArrowheads="1"/>
          </p:cNvSpPr>
          <p:nvPr/>
        </p:nvSpPr>
        <p:spPr bwMode="auto">
          <a:xfrm>
            <a:off x="7131051" y="23558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223.1.1.4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0" name="Line 151"/>
          <p:cNvSpPr>
            <a:spLocks noChangeShapeType="1"/>
          </p:cNvSpPr>
          <p:nvPr/>
        </p:nvSpPr>
        <p:spPr bwMode="auto">
          <a:xfrm>
            <a:off x="8378826" y="2668589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1" name="Text Box 152"/>
          <p:cNvSpPr txBox="1">
            <a:spLocks noChangeArrowheads="1"/>
          </p:cNvSpPr>
          <p:nvPr/>
        </p:nvSpPr>
        <p:spPr bwMode="auto">
          <a:xfrm>
            <a:off x="8251826" y="23574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223.1.2.9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2" name="Line 154"/>
          <p:cNvSpPr>
            <a:spLocks noChangeShapeType="1"/>
          </p:cNvSpPr>
          <p:nvPr/>
        </p:nvSpPr>
        <p:spPr bwMode="auto">
          <a:xfrm>
            <a:off x="9402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3" name="Line 155"/>
          <p:cNvSpPr>
            <a:spLocks noChangeShapeType="1"/>
          </p:cNvSpPr>
          <p:nvPr/>
        </p:nvSpPr>
        <p:spPr bwMode="auto">
          <a:xfrm>
            <a:off x="9402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4" name="Line 156"/>
          <p:cNvSpPr>
            <a:spLocks noChangeShapeType="1"/>
          </p:cNvSpPr>
          <p:nvPr/>
        </p:nvSpPr>
        <p:spPr bwMode="auto">
          <a:xfrm>
            <a:off x="8140701" y="3006726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5" name="Line 158"/>
          <p:cNvSpPr>
            <a:spLocks noChangeShapeType="1"/>
          </p:cNvSpPr>
          <p:nvPr/>
        </p:nvSpPr>
        <p:spPr bwMode="auto">
          <a:xfrm flipH="1" flipV="1">
            <a:off x="7527926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6" name="Line 159"/>
          <p:cNvSpPr>
            <a:spLocks noChangeShapeType="1"/>
          </p:cNvSpPr>
          <p:nvPr/>
        </p:nvSpPr>
        <p:spPr bwMode="auto">
          <a:xfrm flipH="1" flipV="1">
            <a:off x="8704264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2967" name="Text Box 160"/>
          <p:cNvSpPr txBox="1">
            <a:spLocks noChangeArrowheads="1"/>
          </p:cNvSpPr>
          <p:nvPr/>
        </p:nvSpPr>
        <p:spPr bwMode="auto">
          <a:xfrm>
            <a:off x="8675689" y="41624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68" name="Text Box 161"/>
          <p:cNvSpPr txBox="1">
            <a:spLocks noChangeArrowheads="1"/>
          </p:cNvSpPr>
          <p:nvPr/>
        </p:nvSpPr>
        <p:spPr bwMode="auto">
          <a:xfrm>
            <a:off x="6505576" y="42576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82969" name="Group 162"/>
          <p:cNvGrpSpPr>
            <a:grpSpLocks/>
          </p:cNvGrpSpPr>
          <p:nvPr/>
        </p:nvGrpSpPr>
        <p:grpSpPr bwMode="auto">
          <a:xfrm>
            <a:off x="5897563" y="1517650"/>
            <a:ext cx="641350" cy="558800"/>
            <a:chOff x="-44" y="1473"/>
            <a:chExt cx="981" cy="1105"/>
          </a:xfrm>
        </p:grpSpPr>
        <p:pic>
          <p:nvPicPr>
            <p:cNvPr id="83010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11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0" name="Group 165"/>
          <p:cNvGrpSpPr>
            <a:grpSpLocks/>
          </p:cNvGrpSpPr>
          <p:nvPr/>
        </p:nvGrpSpPr>
        <p:grpSpPr bwMode="auto">
          <a:xfrm>
            <a:off x="5892800" y="2127250"/>
            <a:ext cx="641350" cy="558800"/>
            <a:chOff x="-44" y="1473"/>
            <a:chExt cx="981" cy="1105"/>
          </a:xfrm>
        </p:grpSpPr>
        <p:pic>
          <p:nvPicPr>
            <p:cNvPr id="83008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9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1" name="Group 168"/>
          <p:cNvGrpSpPr>
            <a:grpSpLocks/>
          </p:cNvGrpSpPr>
          <p:nvPr/>
        </p:nvGrpSpPr>
        <p:grpSpPr bwMode="auto">
          <a:xfrm>
            <a:off x="5921375" y="2736850"/>
            <a:ext cx="641350" cy="558800"/>
            <a:chOff x="-44" y="1473"/>
            <a:chExt cx="981" cy="1105"/>
          </a:xfrm>
        </p:grpSpPr>
        <p:pic>
          <p:nvPicPr>
            <p:cNvPr id="83006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7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2" name="Group 171"/>
          <p:cNvGrpSpPr>
            <a:grpSpLocks/>
          </p:cNvGrpSpPr>
          <p:nvPr/>
        </p:nvGrpSpPr>
        <p:grpSpPr bwMode="auto">
          <a:xfrm flipH="1">
            <a:off x="9629775" y="1685925"/>
            <a:ext cx="641350" cy="558800"/>
            <a:chOff x="-44" y="1473"/>
            <a:chExt cx="981" cy="1105"/>
          </a:xfrm>
        </p:grpSpPr>
        <p:pic>
          <p:nvPicPr>
            <p:cNvPr id="83004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5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3" name="Group 174"/>
          <p:cNvGrpSpPr>
            <a:grpSpLocks/>
          </p:cNvGrpSpPr>
          <p:nvPr/>
        </p:nvGrpSpPr>
        <p:grpSpPr bwMode="auto">
          <a:xfrm flipH="1">
            <a:off x="9704388" y="2965450"/>
            <a:ext cx="641350" cy="558800"/>
            <a:chOff x="-44" y="1473"/>
            <a:chExt cx="981" cy="1105"/>
          </a:xfrm>
        </p:grpSpPr>
        <p:pic>
          <p:nvPicPr>
            <p:cNvPr id="83002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3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4" name="Group 177"/>
          <p:cNvGrpSpPr>
            <a:grpSpLocks/>
          </p:cNvGrpSpPr>
          <p:nvPr/>
        </p:nvGrpSpPr>
        <p:grpSpPr bwMode="auto">
          <a:xfrm flipH="1">
            <a:off x="8496300" y="4489450"/>
            <a:ext cx="641350" cy="558800"/>
            <a:chOff x="-44" y="1473"/>
            <a:chExt cx="981" cy="1105"/>
          </a:xfrm>
        </p:grpSpPr>
        <p:pic>
          <p:nvPicPr>
            <p:cNvPr id="83000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001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5" name="Group 180"/>
          <p:cNvGrpSpPr>
            <a:grpSpLocks/>
          </p:cNvGrpSpPr>
          <p:nvPr/>
        </p:nvGrpSpPr>
        <p:grpSpPr bwMode="auto">
          <a:xfrm flipH="1">
            <a:off x="7332663" y="4530725"/>
            <a:ext cx="641350" cy="558800"/>
            <a:chOff x="-44" y="1473"/>
            <a:chExt cx="981" cy="1105"/>
          </a:xfrm>
        </p:grpSpPr>
        <p:pic>
          <p:nvPicPr>
            <p:cNvPr id="82998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99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6" name="Group 183"/>
          <p:cNvGrpSpPr>
            <a:grpSpLocks/>
          </p:cNvGrpSpPr>
          <p:nvPr/>
        </p:nvGrpSpPr>
        <p:grpSpPr bwMode="auto">
          <a:xfrm>
            <a:off x="7761288" y="2624138"/>
            <a:ext cx="698500" cy="355600"/>
            <a:chOff x="4396" y="1245"/>
            <a:chExt cx="672" cy="248"/>
          </a:xfrm>
        </p:grpSpPr>
        <p:sp>
          <p:nvSpPr>
            <p:cNvPr id="829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29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2993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2996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2997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2994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2995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2977" name="Group 192"/>
          <p:cNvGrpSpPr>
            <a:grpSpLocks/>
          </p:cNvGrpSpPr>
          <p:nvPr/>
        </p:nvGrpSpPr>
        <p:grpSpPr bwMode="auto">
          <a:xfrm>
            <a:off x="8374064" y="3529014"/>
            <a:ext cx="1006475" cy="573087"/>
            <a:chOff x="4758" y="3508"/>
            <a:chExt cx="634" cy="361"/>
          </a:xfrm>
        </p:grpSpPr>
        <p:sp>
          <p:nvSpPr>
            <p:cNvPr id="82988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FF"/>
                  </a:solidFill>
                </a:rPr>
                <a:t>subnet</a:t>
              </a:r>
            </a:p>
          </p:txBody>
        </p:sp>
        <p:sp>
          <p:nvSpPr>
            <p:cNvPr id="82989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82978" name="Rectangle 195"/>
          <p:cNvSpPr>
            <a:spLocks noChangeArrowheads="1"/>
          </p:cNvSpPr>
          <p:nvPr/>
        </p:nvSpPr>
        <p:spPr bwMode="auto">
          <a:xfrm>
            <a:off x="6654801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79" name="Text Box 196"/>
          <p:cNvSpPr txBox="1">
            <a:spLocks noChangeArrowheads="1"/>
          </p:cNvSpPr>
          <p:nvPr/>
        </p:nvSpPr>
        <p:spPr bwMode="auto">
          <a:xfrm>
            <a:off x="6499226" y="21336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0" name="Rectangle 197"/>
          <p:cNvSpPr>
            <a:spLocks noChangeArrowheads="1"/>
          </p:cNvSpPr>
          <p:nvPr/>
        </p:nvSpPr>
        <p:spPr bwMode="auto">
          <a:xfrm>
            <a:off x="9359901" y="2149476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1" name="Rectangle 198"/>
          <p:cNvSpPr>
            <a:spLocks noChangeArrowheads="1"/>
          </p:cNvSpPr>
          <p:nvPr/>
        </p:nvSpPr>
        <p:spPr bwMode="auto">
          <a:xfrm>
            <a:off x="9356726" y="2949576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2" name="Rectangle 199"/>
          <p:cNvSpPr>
            <a:spLocks noChangeArrowheads="1"/>
          </p:cNvSpPr>
          <p:nvPr/>
        </p:nvSpPr>
        <p:spPr bwMode="auto">
          <a:xfrm>
            <a:off x="8004176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2983" name="Text Box 200"/>
          <p:cNvSpPr txBox="1">
            <a:spLocks noChangeArrowheads="1"/>
          </p:cNvSpPr>
          <p:nvPr/>
        </p:nvSpPr>
        <p:spPr bwMode="auto">
          <a:xfrm>
            <a:off x="7527925" y="309721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223.1.3.27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4" name="Text Box 201"/>
          <p:cNvSpPr txBox="1">
            <a:spLocks noChangeArrowheads="1"/>
          </p:cNvSpPr>
          <p:nvPr/>
        </p:nvSpPr>
        <p:spPr bwMode="auto">
          <a:xfrm>
            <a:off x="8713789" y="2887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2985" name="Text Box 202"/>
          <p:cNvSpPr txBox="1">
            <a:spLocks noChangeArrowheads="1"/>
          </p:cNvSpPr>
          <p:nvPr/>
        </p:nvSpPr>
        <p:spPr bwMode="auto">
          <a:xfrm>
            <a:off x="9110664" y="2128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6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8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49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2000250" y="1333500"/>
            <a:ext cx="3695700" cy="4648200"/>
          </a:xfrm>
        </p:spPr>
        <p:txBody>
          <a:bodyPr/>
          <a:lstStyle/>
          <a:p>
            <a:endParaRPr lang="en-US" altLang="zh-CN" sz="240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2039938" y="1535113"/>
            <a:ext cx="3810000" cy="4648200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i="1">
                <a:solidFill>
                  <a:srgbClr val="CC0000"/>
                </a:solidFill>
                <a:cs typeface="+mn-cs"/>
              </a:rPr>
              <a:t>recipe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to determine the subnets, detach each interface from its host or router, creating islands of isolated networks</a:t>
            </a:r>
          </a:p>
          <a:p>
            <a:pPr>
              <a:buFont typeface="Wingdings" charset="2"/>
              <a:buChar char="§"/>
              <a:defRPr/>
            </a:pPr>
            <a:r>
              <a:rPr lang="en-US">
                <a:cs typeface="+mn-cs"/>
              </a:rPr>
              <a:t>each isolated network is called a </a:t>
            </a:r>
            <a:r>
              <a:rPr lang="en-US" i="1">
                <a:solidFill>
                  <a:srgbClr val="CC0000"/>
                </a:solidFill>
                <a:cs typeface="+mn-cs"/>
              </a:rPr>
              <a:t>subnet</a:t>
            </a:r>
          </a:p>
        </p:txBody>
      </p:sp>
      <p:sp>
        <p:nvSpPr>
          <p:cNvPr id="83971" name="Text Box 61"/>
          <p:cNvSpPr txBox="1">
            <a:spLocks noChangeArrowheads="1"/>
          </p:cNvSpPr>
          <p:nvPr/>
        </p:nvSpPr>
        <p:spPr bwMode="auto">
          <a:xfrm>
            <a:off x="7081839" y="5781675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0000FF"/>
                </a:solidFill>
              </a:rPr>
              <a:t>subnet mask: /24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83973" name="Picture 186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1" y="855664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190"/>
          <p:cNvGrpSpPr>
            <a:grpSpLocks/>
          </p:cNvGrpSpPr>
          <p:nvPr/>
        </p:nvGrpSpPr>
        <p:grpSpPr bwMode="auto">
          <a:xfrm>
            <a:off x="5892800" y="908051"/>
            <a:ext cx="4452938" cy="4652963"/>
            <a:chOff x="2752" y="572"/>
            <a:chExt cx="2805" cy="2931"/>
          </a:xfrm>
        </p:grpSpPr>
        <p:sp>
          <p:nvSpPr>
            <p:cNvPr id="83980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00000"/>
                  </a:solidFill>
                </a:rPr>
                <a:t>223.1.1.0/24</a:t>
              </a:r>
            </a:p>
          </p:txBody>
        </p:sp>
        <p:sp>
          <p:nvSpPr>
            <p:cNvPr id="83981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>
                  <a:solidFill>
                    <a:srgbClr val="C00000"/>
                  </a:solidFill>
                </a:rPr>
                <a:t>223.1.2.0/24</a:t>
              </a:r>
            </a:p>
          </p:txBody>
        </p:sp>
        <p:sp>
          <p:nvSpPr>
            <p:cNvPr id="83982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i="1" dirty="0">
                  <a:solidFill>
                    <a:srgbClr val="C00000"/>
                  </a:solidFill>
                </a:rPr>
                <a:t>223.1.3.0/24</a:t>
              </a:r>
            </a:p>
          </p:txBody>
        </p:sp>
        <p:sp>
          <p:nvSpPr>
            <p:cNvPr id="83983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3984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5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6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7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8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89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0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223.1.1.1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1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223.1.1.3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2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223.1.1.4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3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223.1.2.9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4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5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6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7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3998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223.1.3.2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3999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 dirty="0">
                  <a:solidFill>
                    <a:srgbClr val="0000FF"/>
                  </a:solidFill>
                </a:rPr>
                <a:t>223.1.3.1</a:t>
              </a:r>
              <a:endParaRPr lang="en-US" altLang="zh-CN" sz="18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84000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84039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40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1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84037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8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2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84035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6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3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84033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4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4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84031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2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5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84029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30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6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84027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028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7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8401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2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02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FF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4022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4025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84026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84023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4024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4008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84017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>
                    <a:solidFill>
                      <a:srgbClr val="C00000"/>
                    </a:solidFill>
                  </a:rPr>
                  <a:t>subnet</a:t>
                </a:r>
              </a:p>
            </p:txBody>
          </p:sp>
          <p:sp>
            <p:nvSpPr>
              <p:cNvPr id="84018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4009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0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223.1.1.2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1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2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3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84014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223.1.3.27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5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223.1.2.2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4016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223.1.2.1</a:t>
              </a:r>
              <a:endParaRPr lang="en-US" altLang="zh-CN" sz="180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83975" name="Line 147"/>
          <p:cNvSpPr>
            <a:spLocks noChangeShapeType="1"/>
          </p:cNvSpPr>
          <p:nvPr/>
        </p:nvSpPr>
        <p:spPr bwMode="auto">
          <a:xfrm>
            <a:off x="7043739" y="2662239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6" name="Line 151"/>
          <p:cNvSpPr>
            <a:spLocks noChangeShapeType="1"/>
          </p:cNvSpPr>
          <p:nvPr/>
        </p:nvSpPr>
        <p:spPr bwMode="auto">
          <a:xfrm>
            <a:off x="8378826" y="2668589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3977" name="Line 156"/>
          <p:cNvSpPr>
            <a:spLocks noChangeShapeType="1"/>
          </p:cNvSpPr>
          <p:nvPr/>
        </p:nvSpPr>
        <p:spPr bwMode="auto">
          <a:xfrm>
            <a:off x="8140701" y="3006726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3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31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Freeform 2"/>
          <p:cNvSpPr>
            <a:spLocks/>
          </p:cNvSpPr>
          <p:nvPr/>
        </p:nvSpPr>
        <p:spPr bwMode="auto">
          <a:xfrm>
            <a:off x="7639051" y="2819401"/>
            <a:ext cx="1268413" cy="1463675"/>
          </a:xfrm>
          <a:custGeom>
            <a:avLst/>
            <a:gdLst>
              <a:gd name="T0" fmla="*/ 2147483647 w 799"/>
              <a:gd name="T1" fmla="*/ 2147483647 h 922"/>
              <a:gd name="T2" fmla="*/ 2147483647 w 799"/>
              <a:gd name="T3" fmla="*/ 2147483647 h 922"/>
              <a:gd name="T4" fmla="*/ 2147483647 w 799"/>
              <a:gd name="T5" fmla="*/ 2147483647 h 922"/>
              <a:gd name="T6" fmla="*/ 2147483647 w 799"/>
              <a:gd name="T7" fmla="*/ 2147483647 h 922"/>
              <a:gd name="T8" fmla="*/ 2147483647 w 799"/>
              <a:gd name="T9" fmla="*/ 2147483647 h 922"/>
              <a:gd name="T10" fmla="*/ 2147483647 w 799"/>
              <a:gd name="T11" fmla="*/ 0 h 922"/>
              <a:gd name="T12" fmla="*/ 2147483647 w 799"/>
              <a:gd name="T13" fmla="*/ 2147483647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4" name="Freeform 3"/>
          <p:cNvSpPr>
            <a:spLocks/>
          </p:cNvSpPr>
          <p:nvPr/>
        </p:nvSpPr>
        <p:spPr bwMode="auto">
          <a:xfrm>
            <a:off x="6343651" y="4330701"/>
            <a:ext cx="2257425" cy="327025"/>
          </a:xfrm>
          <a:custGeom>
            <a:avLst/>
            <a:gdLst>
              <a:gd name="T0" fmla="*/ 2147483647 w 1422"/>
              <a:gd name="T1" fmla="*/ 2147483647 h 206"/>
              <a:gd name="T2" fmla="*/ 2147483647 w 1422"/>
              <a:gd name="T3" fmla="*/ 2147483647 h 206"/>
              <a:gd name="T4" fmla="*/ 2147483647 w 1422"/>
              <a:gd name="T5" fmla="*/ 2147483647 h 206"/>
              <a:gd name="T6" fmla="*/ 2147483647 w 1422"/>
              <a:gd name="T7" fmla="*/ 2147483647 h 206"/>
              <a:gd name="T8" fmla="*/ 2147483647 w 1422"/>
              <a:gd name="T9" fmla="*/ 2147483647 h 206"/>
              <a:gd name="T10" fmla="*/ 2147483647 w 1422"/>
              <a:gd name="T11" fmla="*/ 2147483647 h 206"/>
              <a:gd name="T12" fmla="*/ 2147483647 w 1422"/>
              <a:gd name="T13" fmla="*/ 2147483647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5" name="Freeform 4"/>
          <p:cNvSpPr>
            <a:spLocks/>
          </p:cNvSpPr>
          <p:nvPr/>
        </p:nvSpPr>
        <p:spPr bwMode="auto">
          <a:xfrm>
            <a:off x="6086476" y="2743201"/>
            <a:ext cx="1158875" cy="1547813"/>
          </a:xfrm>
          <a:custGeom>
            <a:avLst/>
            <a:gdLst>
              <a:gd name="T0" fmla="*/ 2147483647 w 730"/>
              <a:gd name="T1" fmla="*/ 2147483647 h 975"/>
              <a:gd name="T2" fmla="*/ 2147483647 w 730"/>
              <a:gd name="T3" fmla="*/ 2147483647 h 975"/>
              <a:gd name="T4" fmla="*/ 2147483647 w 730"/>
              <a:gd name="T5" fmla="*/ 2147483647 h 975"/>
              <a:gd name="T6" fmla="*/ 2147483647 w 730"/>
              <a:gd name="T7" fmla="*/ 2147483647 h 975"/>
              <a:gd name="T8" fmla="*/ 2147483647 w 730"/>
              <a:gd name="T9" fmla="*/ 2147483647 h 975"/>
              <a:gd name="T10" fmla="*/ 0 w 730"/>
              <a:gd name="T11" fmla="*/ 2147483647 h 975"/>
              <a:gd name="T12" fmla="*/ 2147483647 w 730"/>
              <a:gd name="T13" fmla="*/ 2147483647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6" name="Freeform 5"/>
          <p:cNvSpPr>
            <a:spLocks/>
          </p:cNvSpPr>
          <p:nvPr/>
        </p:nvSpPr>
        <p:spPr bwMode="auto">
          <a:xfrm rot="5265760">
            <a:off x="6800851" y="506413"/>
            <a:ext cx="1612900" cy="2162175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106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cs typeface="+mn-cs"/>
              </a:rPr>
              <a:t>how many?</a:t>
            </a:r>
          </a:p>
        </p:txBody>
      </p:sp>
      <p:sp>
        <p:nvSpPr>
          <p:cNvPr id="84998" name="Line 10"/>
          <p:cNvSpPr>
            <a:spLocks noChangeShapeType="1"/>
          </p:cNvSpPr>
          <p:nvPr/>
        </p:nvSpPr>
        <p:spPr bwMode="auto">
          <a:xfrm flipH="1" flipV="1">
            <a:off x="8251826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4999" name="Line 11"/>
          <p:cNvSpPr>
            <a:spLocks noChangeShapeType="1"/>
          </p:cNvSpPr>
          <p:nvPr/>
        </p:nvSpPr>
        <p:spPr bwMode="auto">
          <a:xfrm flipH="1">
            <a:off x="6751639" y="1347789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0" name="Line 14"/>
          <p:cNvSpPr>
            <a:spLocks noChangeShapeType="1"/>
          </p:cNvSpPr>
          <p:nvPr/>
        </p:nvSpPr>
        <p:spPr bwMode="auto">
          <a:xfrm flipH="1">
            <a:off x="7380289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1" name="Text Box 15"/>
          <p:cNvSpPr txBox="1">
            <a:spLocks noChangeArrowheads="1"/>
          </p:cNvSpPr>
          <p:nvPr/>
        </p:nvSpPr>
        <p:spPr bwMode="auto">
          <a:xfrm>
            <a:off x="5761039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2" name="Rectangle 16"/>
          <p:cNvSpPr>
            <a:spLocks noChangeArrowheads="1"/>
          </p:cNvSpPr>
          <p:nvPr/>
        </p:nvSpPr>
        <p:spPr bwMode="auto">
          <a:xfrm>
            <a:off x="7253288" y="2052639"/>
            <a:ext cx="309562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03" name="Text Box 17"/>
          <p:cNvSpPr txBox="1">
            <a:spLocks noChangeArrowheads="1"/>
          </p:cNvSpPr>
          <p:nvPr/>
        </p:nvSpPr>
        <p:spPr bwMode="auto">
          <a:xfrm>
            <a:off x="6896101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223.1.1.3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4" name="Text Box 18"/>
          <p:cNvSpPr txBox="1">
            <a:spLocks noChangeArrowheads="1"/>
          </p:cNvSpPr>
          <p:nvPr/>
        </p:nvSpPr>
        <p:spPr bwMode="auto">
          <a:xfrm>
            <a:off x="8208964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223.1.1.4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05" name="Freeform 19"/>
          <p:cNvSpPr>
            <a:spLocks/>
          </p:cNvSpPr>
          <p:nvPr/>
        </p:nvSpPr>
        <p:spPr bwMode="auto">
          <a:xfrm>
            <a:off x="5146676" y="4437064"/>
            <a:ext cx="1539875" cy="1658937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6" name="Line 34"/>
          <p:cNvSpPr>
            <a:spLocks noChangeShapeType="1"/>
          </p:cNvSpPr>
          <p:nvPr/>
        </p:nvSpPr>
        <p:spPr bwMode="auto">
          <a:xfrm>
            <a:off x="5902325" y="4667251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7" name="Line 36"/>
          <p:cNvSpPr>
            <a:spLocks noChangeShapeType="1"/>
          </p:cNvSpPr>
          <p:nvPr/>
        </p:nvSpPr>
        <p:spPr bwMode="auto">
          <a:xfrm flipH="1" flipV="1">
            <a:off x="5394326" y="538797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8" name="Line 37"/>
          <p:cNvSpPr>
            <a:spLocks noChangeShapeType="1"/>
          </p:cNvSpPr>
          <p:nvPr/>
        </p:nvSpPr>
        <p:spPr bwMode="auto">
          <a:xfrm flipH="1" flipV="1">
            <a:off x="6389689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09" name="Text Box 40"/>
          <p:cNvSpPr txBox="1">
            <a:spLocks noChangeArrowheads="1"/>
          </p:cNvSpPr>
          <p:nvPr/>
        </p:nvSpPr>
        <p:spPr bwMode="auto">
          <a:xfrm>
            <a:off x="6337301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0" name="Text Box 41"/>
          <p:cNvSpPr txBox="1">
            <a:spLocks noChangeArrowheads="1"/>
          </p:cNvSpPr>
          <p:nvPr/>
        </p:nvSpPr>
        <p:spPr bwMode="auto">
          <a:xfrm>
            <a:off x="4441826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1" name="Rectangle 42"/>
          <p:cNvSpPr>
            <a:spLocks noChangeArrowheads="1"/>
          </p:cNvSpPr>
          <p:nvPr/>
        </p:nvSpPr>
        <p:spPr bwMode="auto">
          <a:xfrm>
            <a:off x="5843589" y="476726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12" name="Text Box 43"/>
          <p:cNvSpPr txBox="1">
            <a:spLocks noChangeArrowheads="1"/>
          </p:cNvSpPr>
          <p:nvPr/>
        </p:nvSpPr>
        <p:spPr bwMode="auto">
          <a:xfrm>
            <a:off x="5400676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223.1.2.6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3" name="Freeform 45"/>
          <p:cNvSpPr>
            <a:spLocks/>
          </p:cNvSpPr>
          <p:nvPr/>
        </p:nvSpPr>
        <p:spPr bwMode="auto">
          <a:xfrm>
            <a:off x="8164514" y="4416425"/>
            <a:ext cx="1539875" cy="1670050"/>
          </a:xfrm>
          <a:custGeom>
            <a:avLst/>
            <a:gdLst>
              <a:gd name="T0" fmla="*/ 2147483647 w 970"/>
              <a:gd name="T1" fmla="*/ 2147483647 h 939"/>
              <a:gd name="T2" fmla="*/ 2147483647 w 970"/>
              <a:gd name="T3" fmla="*/ 2147483647 h 939"/>
              <a:gd name="T4" fmla="*/ 2147483647 w 970"/>
              <a:gd name="T5" fmla="*/ 2147483647 h 939"/>
              <a:gd name="T6" fmla="*/ 2147483647 w 970"/>
              <a:gd name="T7" fmla="*/ 2147483647 h 939"/>
              <a:gd name="T8" fmla="*/ 2147483647 w 970"/>
              <a:gd name="T9" fmla="*/ 2147483647 h 939"/>
              <a:gd name="T10" fmla="*/ 2147483647 w 970"/>
              <a:gd name="T11" fmla="*/ 2147483647 h 939"/>
              <a:gd name="T12" fmla="*/ 2147483647 w 970"/>
              <a:gd name="T13" fmla="*/ 2147483647 h 939"/>
              <a:gd name="T14" fmla="*/ 2147483647 w 970"/>
              <a:gd name="T15" fmla="*/ 2147483647 h 939"/>
              <a:gd name="T16" fmla="*/ 2147483647 w 970"/>
              <a:gd name="T17" fmla="*/ 2147483647 h 939"/>
              <a:gd name="T18" fmla="*/ 2147483647 w 970"/>
              <a:gd name="T19" fmla="*/ 2147483647 h 939"/>
              <a:gd name="T20" fmla="*/ 2147483647 w 970"/>
              <a:gd name="T21" fmla="*/ 2147483647 h 939"/>
              <a:gd name="T22" fmla="*/ 2147483647 w 970"/>
              <a:gd name="T23" fmla="*/ 2147483647 h 939"/>
              <a:gd name="T24" fmla="*/ 2147483647 w 970"/>
              <a:gd name="T25" fmla="*/ 2147483647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4" name="Line 60"/>
          <p:cNvSpPr>
            <a:spLocks noChangeShapeType="1"/>
          </p:cNvSpPr>
          <p:nvPr/>
        </p:nvSpPr>
        <p:spPr bwMode="auto">
          <a:xfrm>
            <a:off x="8931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5" name="Line 62"/>
          <p:cNvSpPr>
            <a:spLocks noChangeShapeType="1"/>
          </p:cNvSpPr>
          <p:nvPr/>
        </p:nvSpPr>
        <p:spPr bwMode="auto">
          <a:xfrm flipH="1" flipV="1">
            <a:off x="8423276" y="5407026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6" name="Line 63"/>
          <p:cNvSpPr>
            <a:spLocks noChangeShapeType="1"/>
          </p:cNvSpPr>
          <p:nvPr/>
        </p:nvSpPr>
        <p:spPr bwMode="auto">
          <a:xfrm flipH="1" flipV="1">
            <a:off x="9418639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17" name="Text Box 66"/>
          <p:cNvSpPr txBox="1">
            <a:spLocks noChangeArrowheads="1"/>
          </p:cNvSpPr>
          <p:nvPr/>
        </p:nvSpPr>
        <p:spPr bwMode="auto">
          <a:xfrm>
            <a:off x="9366251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8" name="Text Box 67"/>
          <p:cNvSpPr txBox="1">
            <a:spLocks noChangeArrowheads="1"/>
          </p:cNvSpPr>
          <p:nvPr/>
        </p:nvSpPr>
        <p:spPr bwMode="auto">
          <a:xfrm>
            <a:off x="7470776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19" name="Rectangle 68"/>
          <p:cNvSpPr>
            <a:spLocks noChangeArrowheads="1"/>
          </p:cNvSpPr>
          <p:nvPr/>
        </p:nvSpPr>
        <p:spPr bwMode="auto">
          <a:xfrm>
            <a:off x="8872539" y="4786314"/>
            <a:ext cx="128587" cy="180975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85020" name="Text Box 69"/>
          <p:cNvSpPr txBox="1">
            <a:spLocks noChangeArrowheads="1"/>
          </p:cNvSpPr>
          <p:nvPr/>
        </p:nvSpPr>
        <p:spPr bwMode="auto">
          <a:xfrm>
            <a:off x="8423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223.1.3.27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1" name="Line 84"/>
          <p:cNvSpPr>
            <a:spLocks noChangeShapeType="1"/>
          </p:cNvSpPr>
          <p:nvPr/>
        </p:nvSpPr>
        <p:spPr bwMode="auto">
          <a:xfrm flipH="1" flipV="1">
            <a:off x="7632701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2" name="Text Box 86"/>
          <p:cNvSpPr txBox="1">
            <a:spLocks noChangeArrowheads="1"/>
          </p:cNvSpPr>
          <p:nvPr/>
        </p:nvSpPr>
        <p:spPr bwMode="auto">
          <a:xfrm>
            <a:off x="7142164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223.1.1.2</a:t>
            </a:r>
            <a:endParaRPr lang="en-US" altLang="zh-CN" sz="16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3" name="Line 87"/>
          <p:cNvSpPr>
            <a:spLocks noChangeShapeType="1"/>
          </p:cNvSpPr>
          <p:nvPr/>
        </p:nvSpPr>
        <p:spPr bwMode="auto">
          <a:xfrm flipV="1">
            <a:off x="6115051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4" name="Line 88"/>
          <p:cNvSpPr>
            <a:spLocks noChangeShapeType="1"/>
          </p:cNvSpPr>
          <p:nvPr/>
        </p:nvSpPr>
        <p:spPr bwMode="auto">
          <a:xfrm flipH="1" flipV="1">
            <a:off x="7629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5" name="Line 89"/>
          <p:cNvSpPr>
            <a:spLocks noChangeShapeType="1"/>
          </p:cNvSpPr>
          <p:nvPr/>
        </p:nvSpPr>
        <p:spPr bwMode="auto">
          <a:xfrm flipH="1" flipV="1">
            <a:off x="6305550" y="4505326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85026" name="Text Box 90"/>
          <p:cNvSpPr txBox="1">
            <a:spLocks noChangeArrowheads="1"/>
          </p:cNvSpPr>
          <p:nvPr/>
        </p:nvSpPr>
        <p:spPr bwMode="auto">
          <a:xfrm>
            <a:off x="7708901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223.1.7.0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7" name="Text Box 91"/>
          <p:cNvSpPr txBox="1">
            <a:spLocks noChangeArrowheads="1"/>
          </p:cNvSpPr>
          <p:nvPr/>
        </p:nvSpPr>
        <p:spPr bwMode="auto">
          <a:xfrm>
            <a:off x="8785226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223.1.7.1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8" name="Text Box 92"/>
          <p:cNvSpPr txBox="1">
            <a:spLocks noChangeArrowheads="1"/>
          </p:cNvSpPr>
          <p:nvPr/>
        </p:nvSpPr>
        <p:spPr bwMode="auto">
          <a:xfrm>
            <a:off x="7546976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223.1.8.0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29" name="Text Box 93"/>
          <p:cNvSpPr txBox="1">
            <a:spLocks noChangeArrowheads="1"/>
          </p:cNvSpPr>
          <p:nvPr/>
        </p:nvSpPr>
        <p:spPr bwMode="auto">
          <a:xfrm>
            <a:off x="6299201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223.1.8.1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30" name="Text Box 94"/>
          <p:cNvSpPr txBox="1">
            <a:spLocks noChangeArrowheads="1"/>
          </p:cNvSpPr>
          <p:nvPr/>
        </p:nvSpPr>
        <p:spPr bwMode="auto">
          <a:xfrm>
            <a:off x="5222876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223.1.9.1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85031" name="Text Box 95"/>
          <p:cNvSpPr txBox="1">
            <a:spLocks noChangeArrowheads="1"/>
          </p:cNvSpPr>
          <p:nvPr/>
        </p:nvSpPr>
        <p:spPr bwMode="auto">
          <a:xfrm>
            <a:off x="6089651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223.1.9.2</a:t>
            </a:r>
            <a:endParaRPr lang="en-US" altLang="zh-CN" sz="18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Subnets</a:t>
            </a:r>
          </a:p>
        </p:txBody>
      </p:sp>
      <p:pic>
        <p:nvPicPr>
          <p:cNvPr id="85033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3" y="855664"/>
            <a:ext cx="1645443" cy="96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5034" name="Group 100"/>
          <p:cNvGrpSpPr>
            <a:grpSpLocks/>
          </p:cNvGrpSpPr>
          <p:nvPr/>
        </p:nvGrpSpPr>
        <p:grpSpPr bwMode="auto">
          <a:xfrm>
            <a:off x="7069138" y="2379664"/>
            <a:ext cx="742950" cy="388937"/>
            <a:chOff x="4396" y="1245"/>
            <a:chExt cx="672" cy="248"/>
          </a:xfrm>
        </p:grpSpPr>
        <p:sp>
          <p:nvSpPr>
            <p:cNvPr id="8507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9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82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83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80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81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5" name="Group 109"/>
          <p:cNvGrpSpPr>
            <a:grpSpLocks/>
          </p:cNvGrpSpPr>
          <p:nvPr/>
        </p:nvGrpSpPr>
        <p:grpSpPr bwMode="auto">
          <a:xfrm>
            <a:off x="8604250" y="4271964"/>
            <a:ext cx="742950" cy="388937"/>
            <a:chOff x="4396" y="1245"/>
            <a:chExt cx="672" cy="248"/>
          </a:xfrm>
        </p:grpSpPr>
        <p:sp>
          <p:nvSpPr>
            <p:cNvPr id="8506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7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71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74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75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72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73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6" name="Group 118"/>
          <p:cNvGrpSpPr>
            <a:grpSpLocks/>
          </p:cNvGrpSpPr>
          <p:nvPr/>
        </p:nvGrpSpPr>
        <p:grpSpPr bwMode="auto">
          <a:xfrm>
            <a:off x="5611813" y="4279900"/>
            <a:ext cx="742950" cy="388938"/>
            <a:chOff x="4396" y="1245"/>
            <a:chExt cx="672" cy="248"/>
          </a:xfrm>
        </p:grpSpPr>
        <p:sp>
          <p:nvSpPr>
            <p:cNvPr id="8506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506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5063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5066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85067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85064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85065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7" name="Group 127"/>
          <p:cNvGrpSpPr>
            <a:grpSpLocks/>
          </p:cNvGrpSpPr>
          <p:nvPr/>
        </p:nvGrpSpPr>
        <p:grpSpPr bwMode="auto">
          <a:xfrm>
            <a:off x="7839075" y="881063"/>
            <a:ext cx="641350" cy="558800"/>
            <a:chOff x="-44" y="1473"/>
            <a:chExt cx="981" cy="1105"/>
          </a:xfrm>
        </p:grpSpPr>
        <p:pic>
          <p:nvPicPr>
            <p:cNvPr id="85058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9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8" name="Group 130"/>
          <p:cNvGrpSpPr>
            <a:grpSpLocks/>
          </p:cNvGrpSpPr>
          <p:nvPr/>
        </p:nvGrpSpPr>
        <p:grpSpPr bwMode="auto">
          <a:xfrm>
            <a:off x="6442075" y="898525"/>
            <a:ext cx="641350" cy="558800"/>
            <a:chOff x="-44" y="1473"/>
            <a:chExt cx="981" cy="1105"/>
          </a:xfrm>
        </p:grpSpPr>
        <p:pic>
          <p:nvPicPr>
            <p:cNvPr id="85056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7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39" name="Group 133"/>
          <p:cNvGrpSpPr>
            <a:grpSpLocks/>
          </p:cNvGrpSpPr>
          <p:nvPr/>
        </p:nvGrpSpPr>
        <p:grpSpPr bwMode="auto">
          <a:xfrm>
            <a:off x="7273925" y="849313"/>
            <a:ext cx="641350" cy="558800"/>
            <a:chOff x="-44" y="1473"/>
            <a:chExt cx="981" cy="1105"/>
          </a:xfrm>
        </p:grpSpPr>
        <p:pic>
          <p:nvPicPr>
            <p:cNvPr id="85054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5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0" name="Group 136"/>
          <p:cNvGrpSpPr>
            <a:grpSpLocks/>
          </p:cNvGrpSpPr>
          <p:nvPr/>
        </p:nvGrpSpPr>
        <p:grpSpPr bwMode="auto">
          <a:xfrm>
            <a:off x="8997950" y="5551488"/>
            <a:ext cx="641350" cy="558800"/>
            <a:chOff x="-44" y="1473"/>
            <a:chExt cx="981" cy="1105"/>
          </a:xfrm>
        </p:grpSpPr>
        <p:pic>
          <p:nvPicPr>
            <p:cNvPr id="85052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3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1" name="Group 139"/>
          <p:cNvGrpSpPr>
            <a:grpSpLocks/>
          </p:cNvGrpSpPr>
          <p:nvPr/>
        </p:nvGrpSpPr>
        <p:grpSpPr bwMode="auto">
          <a:xfrm>
            <a:off x="8047038" y="5514975"/>
            <a:ext cx="641350" cy="558800"/>
            <a:chOff x="-44" y="1473"/>
            <a:chExt cx="981" cy="1105"/>
          </a:xfrm>
        </p:grpSpPr>
        <p:pic>
          <p:nvPicPr>
            <p:cNvPr id="85050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51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2" name="Group 142"/>
          <p:cNvGrpSpPr>
            <a:grpSpLocks/>
          </p:cNvGrpSpPr>
          <p:nvPr/>
        </p:nvGrpSpPr>
        <p:grpSpPr bwMode="auto">
          <a:xfrm>
            <a:off x="5021263" y="5522913"/>
            <a:ext cx="641350" cy="558800"/>
            <a:chOff x="-44" y="1473"/>
            <a:chExt cx="981" cy="1105"/>
          </a:xfrm>
        </p:grpSpPr>
        <p:pic>
          <p:nvPicPr>
            <p:cNvPr id="85048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9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85043" name="Group 145"/>
          <p:cNvGrpSpPr>
            <a:grpSpLocks/>
          </p:cNvGrpSpPr>
          <p:nvPr/>
        </p:nvGrpSpPr>
        <p:grpSpPr bwMode="auto">
          <a:xfrm>
            <a:off x="5943600" y="5564188"/>
            <a:ext cx="641350" cy="558800"/>
            <a:chOff x="-44" y="1473"/>
            <a:chExt cx="981" cy="1105"/>
          </a:xfrm>
        </p:grpSpPr>
        <p:pic>
          <p:nvPicPr>
            <p:cNvPr id="85046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047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3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92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7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338" y="873125"/>
            <a:ext cx="4246686" cy="107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89151" y="1528764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</a:rPr>
              <a:t>CIDR:</a:t>
            </a:r>
            <a:r>
              <a:rPr lang="en-US" sz="3200"/>
              <a:t> </a:t>
            </a:r>
            <a:r>
              <a:rPr lang="en-US" sz="3200">
                <a:solidFill>
                  <a:srgbClr val="CC0000"/>
                </a:solidFill>
              </a:rPr>
              <a:t>C</a:t>
            </a:r>
            <a:r>
              <a:rPr lang="en-US" sz="3200"/>
              <a:t>lassless </a:t>
            </a:r>
            <a:r>
              <a:rPr lang="en-US" sz="3200">
                <a:solidFill>
                  <a:srgbClr val="CC0000"/>
                </a:solidFill>
              </a:rPr>
              <a:t>I</a:t>
            </a:r>
            <a:r>
              <a:rPr lang="en-US" sz="3200"/>
              <a:t>nter</a:t>
            </a:r>
            <a:r>
              <a:rPr lang="en-US" sz="3200">
                <a:solidFill>
                  <a:srgbClr val="CC0000"/>
                </a:solidFill>
              </a:rPr>
              <a:t>D</a:t>
            </a:r>
            <a:r>
              <a:rPr lang="en-US" sz="3200"/>
              <a:t>omain </a:t>
            </a:r>
            <a:r>
              <a:rPr lang="en-US" sz="3200">
                <a:solidFill>
                  <a:srgbClr val="CC0000"/>
                </a:solidFill>
              </a:rPr>
              <a:t>R</a:t>
            </a:r>
            <a:r>
              <a:rPr lang="en-US" sz="3200"/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800"/>
              <a:t>address format: </a:t>
            </a:r>
            <a:r>
              <a:rPr lang="en-US" sz="2800">
                <a:solidFill>
                  <a:srgbClr val="CC0000"/>
                </a:solidFill>
              </a:rPr>
              <a:t>a.b.c.d/x</a:t>
            </a:r>
            <a:r>
              <a:rPr lang="en-US" sz="2800"/>
              <a:t>, where x is # bits in subnet portion of address</a:t>
            </a:r>
          </a:p>
        </p:txBody>
      </p:sp>
      <p:sp>
        <p:nvSpPr>
          <p:cNvPr id="86020" name="Text Box 5"/>
          <p:cNvSpPr txBox="1">
            <a:spLocks noChangeArrowheads="1"/>
          </p:cNvSpPr>
          <p:nvPr/>
        </p:nvSpPr>
        <p:spPr bwMode="auto">
          <a:xfrm>
            <a:off x="2847976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11001000  00010111  0001000</a:t>
            </a:r>
            <a:r>
              <a:rPr lang="en-US" altLang="zh-CN" dirty="0"/>
              <a:t>0  </a:t>
            </a:r>
            <a:r>
              <a:rPr lang="en-US" altLang="zh-CN" dirty="0">
                <a:solidFill>
                  <a:srgbClr val="0000FF"/>
                </a:solidFill>
              </a:rPr>
              <a:t>00000000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Text Box 6"/>
          <p:cNvSpPr txBox="1">
            <a:spLocks noChangeArrowheads="1"/>
          </p:cNvSpPr>
          <p:nvPr/>
        </p:nvSpPr>
        <p:spPr bwMode="auto">
          <a:xfrm>
            <a:off x="4510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99"/>
                </a:solidFill>
              </a:rPr>
              <a:t>subnet</a:t>
            </a:r>
          </a:p>
          <a:p>
            <a:pPr algn="ctr"/>
            <a:r>
              <a:rPr lang="en-US" altLang="zh-CN" sz="1800">
                <a:solidFill>
                  <a:srgbClr val="000099"/>
                </a:solidFill>
              </a:rPr>
              <a:t>part</a:t>
            </a:r>
          </a:p>
        </p:txBody>
      </p:sp>
      <p:sp>
        <p:nvSpPr>
          <p:cNvPr id="86022" name="Text Box 7"/>
          <p:cNvSpPr txBox="1">
            <a:spLocks noChangeArrowheads="1"/>
          </p:cNvSpPr>
          <p:nvPr/>
        </p:nvSpPr>
        <p:spPr bwMode="auto">
          <a:xfrm>
            <a:off x="7789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host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part</a:t>
            </a:r>
          </a:p>
        </p:txBody>
      </p:sp>
      <p:sp>
        <p:nvSpPr>
          <p:cNvPr id="86023" name="Line 8"/>
          <p:cNvSpPr>
            <a:spLocks noChangeShapeType="1"/>
          </p:cNvSpPr>
          <p:nvPr/>
        </p:nvSpPr>
        <p:spPr bwMode="auto">
          <a:xfrm>
            <a:off x="5516564" y="4224338"/>
            <a:ext cx="1620837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4" name="Line 11"/>
          <p:cNvSpPr>
            <a:spLocks noChangeShapeType="1"/>
          </p:cNvSpPr>
          <p:nvPr/>
        </p:nvSpPr>
        <p:spPr bwMode="auto">
          <a:xfrm flipV="1">
            <a:off x="8307388" y="4213225"/>
            <a:ext cx="59531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6025" name="Text Box 12"/>
          <p:cNvSpPr txBox="1">
            <a:spLocks noChangeArrowheads="1"/>
          </p:cNvSpPr>
          <p:nvPr/>
        </p:nvSpPr>
        <p:spPr bwMode="auto">
          <a:xfrm>
            <a:off x="4784726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FF"/>
                </a:solidFill>
              </a:rPr>
              <a:t>200.23.16.0/23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86026" name="Line 14"/>
          <p:cNvSpPr>
            <a:spLocks noChangeShapeType="1"/>
          </p:cNvSpPr>
          <p:nvPr/>
        </p:nvSpPr>
        <p:spPr bwMode="auto">
          <a:xfrm flipH="1">
            <a:off x="2917826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6027" name="Line 15"/>
          <p:cNvSpPr>
            <a:spLocks noChangeShapeType="1"/>
          </p:cNvSpPr>
          <p:nvPr/>
        </p:nvSpPr>
        <p:spPr bwMode="auto">
          <a:xfrm flipH="1">
            <a:off x="7177088" y="4225925"/>
            <a:ext cx="6477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852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04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81075"/>
            <a:ext cx="6289028" cy="71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addresses: how to get one?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508125"/>
            <a:ext cx="8034338" cy="335915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a </a:t>
            </a:r>
            <a:r>
              <a:rPr lang="en-US" altLang="zh-CN" i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IP address?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hard-coded by system admin in a file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Windows: control-panel-&gt;network-&gt;configuration-&gt;tcp/ip-&gt;properties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UNIX: /etc/rc.config</a:t>
            </a:r>
          </a:p>
          <a:p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DHCP: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ynamic </a:t>
            </a: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ost </a:t>
            </a: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onfiguration </a:t>
            </a: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rotocol: dynamically get address from as server</a:t>
            </a:r>
          </a:p>
          <a:p>
            <a:pPr lvl="1"/>
            <a:r>
              <a:rPr lang="ja-JP" altLang="en-US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plug-and-play</a:t>
            </a:r>
            <a:r>
              <a:rPr lang="ja-JP" altLang="en-US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15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5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800" y="1196752"/>
            <a:ext cx="8642672" cy="181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01800" y="268288"/>
            <a:ext cx="88265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/>
              <a:t>DHCP: </a:t>
            </a:r>
            <a:r>
              <a:rPr lang="en-US" sz="3400"/>
              <a:t>Dynamic Host Configuration Protocol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6" y="1587500"/>
            <a:ext cx="8632825" cy="335915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goal: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allow host to </a:t>
            </a:r>
            <a:r>
              <a:rPr lang="en-US" altLang="zh-CN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dynamically </a:t>
            </a: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obtain its IP address from network server when it joins network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can renew its lease on address in use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allows reuse of addresses (only hold address while connected/</a:t>
            </a:r>
            <a:r>
              <a:rPr lang="ja-JP" altLang="en-US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on</a:t>
            </a:r>
            <a:r>
              <a:rPr lang="ja-JP" altLang="en-US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support for mobile users who want to join network (more shortly)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DHCP overview: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host broadcasts 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DHCP discover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[optional]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DHCP server responds with 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DHCP offer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[optional]</a:t>
            </a: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host requests IP address: 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DHCP request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msg</a:t>
            </a:r>
            <a:endParaRPr lang="en-US" altLang="ja-JP" dirty="0" smtClean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DHCP server sends address: 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DHCP </a:t>
            </a:r>
            <a:r>
              <a:rPr lang="en-US" altLang="ja-JP" dirty="0" err="1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ack</a:t>
            </a:r>
            <a:r>
              <a:rPr lang="ja-JP" altLang="en-US" dirty="0" smtClean="0">
                <a:solidFill>
                  <a:srgbClr val="CC0000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ja-JP" dirty="0" err="1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msg</a:t>
            </a:r>
            <a:r>
              <a:rPr lang="en-US" altLang="ja-JP" dirty="0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6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/>
              <a:t>DHCP client-server scenario</a:t>
            </a:r>
          </a:p>
        </p:txBody>
      </p:sp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3932238" y="6037264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15" name="Text Box 97"/>
          <p:cNvSpPr txBox="1">
            <a:spLocks noChangeArrowheads="1"/>
          </p:cNvSpPr>
          <p:nvPr/>
        </p:nvSpPr>
        <p:spPr bwMode="auto">
          <a:xfrm>
            <a:off x="2393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223.1.1.0/24</a:t>
            </a:r>
          </a:p>
        </p:txBody>
      </p:sp>
      <p:sp>
        <p:nvSpPr>
          <p:cNvPr id="90116" name="Text Box 98"/>
          <p:cNvSpPr txBox="1">
            <a:spLocks noChangeArrowheads="1"/>
          </p:cNvSpPr>
          <p:nvPr/>
        </p:nvSpPr>
        <p:spPr bwMode="auto">
          <a:xfrm>
            <a:off x="5872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223.1.2.0/24</a:t>
            </a:r>
          </a:p>
        </p:txBody>
      </p:sp>
      <p:sp>
        <p:nvSpPr>
          <p:cNvPr id="90117" name="Text Box 99"/>
          <p:cNvSpPr txBox="1">
            <a:spLocks noChangeArrowheads="1"/>
          </p:cNvSpPr>
          <p:nvPr/>
        </p:nvSpPr>
        <p:spPr bwMode="auto">
          <a:xfrm>
            <a:off x="4175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b="1" i="1">
                <a:solidFill>
                  <a:srgbClr val="0000FF"/>
                </a:solidFill>
              </a:rPr>
              <a:t>223.1.3.0/24</a:t>
            </a:r>
          </a:p>
        </p:txBody>
      </p:sp>
      <p:sp>
        <p:nvSpPr>
          <p:cNvPr id="90118" name="Rectangle 100"/>
          <p:cNvSpPr>
            <a:spLocks noChangeArrowheads="1"/>
          </p:cNvSpPr>
          <p:nvPr/>
        </p:nvSpPr>
        <p:spPr bwMode="auto">
          <a:xfrm>
            <a:off x="3187701" y="4233864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19" name="Freeform 101"/>
          <p:cNvSpPr>
            <a:spLocks/>
          </p:cNvSpPr>
          <p:nvPr/>
        </p:nvSpPr>
        <p:spPr bwMode="auto">
          <a:xfrm>
            <a:off x="2600326" y="2173288"/>
            <a:ext cx="1941513" cy="2049462"/>
          </a:xfrm>
          <a:custGeom>
            <a:avLst/>
            <a:gdLst>
              <a:gd name="T0" fmla="*/ 2147483647 w 1223"/>
              <a:gd name="T1" fmla="*/ 2147483647 h 1291"/>
              <a:gd name="T2" fmla="*/ 2147483647 w 1223"/>
              <a:gd name="T3" fmla="*/ 2147483647 h 1291"/>
              <a:gd name="T4" fmla="*/ 2147483647 w 1223"/>
              <a:gd name="T5" fmla="*/ 2147483647 h 1291"/>
              <a:gd name="T6" fmla="*/ 2147483647 w 1223"/>
              <a:gd name="T7" fmla="*/ 2147483647 h 1291"/>
              <a:gd name="T8" fmla="*/ 2147483647 w 1223"/>
              <a:gd name="T9" fmla="*/ 2147483647 h 1291"/>
              <a:gd name="T10" fmla="*/ 2147483647 w 1223"/>
              <a:gd name="T11" fmla="*/ 2147483647 h 1291"/>
              <a:gd name="T12" fmla="*/ 2147483647 w 1223"/>
              <a:gd name="T13" fmla="*/ 2147483647 h 1291"/>
              <a:gd name="T14" fmla="*/ 2147483647 w 1223"/>
              <a:gd name="T15" fmla="*/ 2147483647 h 1291"/>
              <a:gd name="T16" fmla="*/ 2147483647 w 1223"/>
              <a:gd name="T17" fmla="*/ 2147483647 h 1291"/>
              <a:gd name="T18" fmla="*/ 2147483647 w 1223"/>
              <a:gd name="T19" fmla="*/ 2147483647 h 1291"/>
              <a:gd name="T20" fmla="*/ 2147483647 w 1223"/>
              <a:gd name="T21" fmla="*/ 2147483647 h 1291"/>
              <a:gd name="T22" fmla="*/ 2147483647 w 1223"/>
              <a:gd name="T23" fmla="*/ 2147483647 h 1291"/>
              <a:gd name="T24" fmla="*/ 2147483647 w 1223"/>
              <a:gd name="T25" fmla="*/ 2147483647 h 1291"/>
              <a:gd name="T26" fmla="*/ 2147483647 w 1223"/>
              <a:gd name="T27" fmla="*/ 2147483647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0" name="Freeform 102"/>
          <p:cNvSpPr>
            <a:spLocks/>
          </p:cNvSpPr>
          <p:nvPr/>
        </p:nvSpPr>
        <p:spPr bwMode="auto">
          <a:xfrm>
            <a:off x="5127625" y="2482851"/>
            <a:ext cx="1906588" cy="1958975"/>
          </a:xfrm>
          <a:custGeom>
            <a:avLst/>
            <a:gdLst>
              <a:gd name="T0" fmla="*/ 2147483647 w 1201"/>
              <a:gd name="T1" fmla="*/ 2147483647 h 1234"/>
              <a:gd name="T2" fmla="*/ 2147483647 w 1201"/>
              <a:gd name="T3" fmla="*/ 2147483647 h 1234"/>
              <a:gd name="T4" fmla="*/ 2147483647 w 1201"/>
              <a:gd name="T5" fmla="*/ 2147483647 h 1234"/>
              <a:gd name="T6" fmla="*/ 2147483647 w 1201"/>
              <a:gd name="T7" fmla="*/ 2147483647 h 1234"/>
              <a:gd name="T8" fmla="*/ 2147483647 w 1201"/>
              <a:gd name="T9" fmla="*/ 2147483647 h 1234"/>
              <a:gd name="T10" fmla="*/ 2147483647 w 1201"/>
              <a:gd name="T11" fmla="*/ 2147483647 h 1234"/>
              <a:gd name="T12" fmla="*/ 2147483647 w 1201"/>
              <a:gd name="T13" fmla="*/ 2147483647 h 1234"/>
              <a:gd name="T14" fmla="*/ 2147483647 w 1201"/>
              <a:gd name="T15" fmla="*/ 2147483647 h 1234"/>
              <a:gd name="T16" fmla="*/ 2147483647 w 1201"/>
              <a:gd name="T17" fmla="*/ 2147483647 h 1234"/>
              <a:gd name="T18" fmla="*/ 2147483647 w 1201"/>
              <a:gd name="T19" fmla="*/ 2147483647 h 1234"/>
              <a:gd name="T20" fmla="*/ 2147483647 w 1201"/>
              <a:gd name="T21" fmla="*/ 2147483647 h 1234"/>
              <a:gd name="T22" fmla="*/ 2147483647 w 1201"/>
              <a:gd name="T23" fmla="*/ 2147483647 h 1234"/>
              <a:gd name="T24" fmla="*/ 2147483647 w 1201"/>
              <a:gd name="T25" fmla="*/ 2147483647 h 1234"/>
              <a:gd name="T26" fmla="*/ 2147483647 w 1201"/>
              <a:gd name="T27" fmla="*/ 2147483647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1" name="Freeform 103"/>
          <p:cNvSpPr>
            <a:spLocks/>
          </p:cNvSpPr>
          <p:nvPr/>
        </p:nvSpPr>
        <p:spPr bwMode="auto">
          <a:xfrm>
            <a:off x="3800476" y="3916363"/>
            <a:ext cx="2041525" cy="1979612"/>
          </a:xfrm>
          <a:custGeom>
            <a:avLst/>
            <a:gdLst>
              <a:gd name="T0" fmla="*/ 2147483647 w 1286"/>
              <a:gd name="T1" fmla="*/ 2147483647 h 1247"/>
              <a:gd name="T2" fmla="*/ 2147483647 w 1286"/>
              <a:gd name="T3" fmla="*/ 2147483647 h 1247"/>
              <a:gd name="T4" fmla="*/ 2147483647 w 1286"/>
              <a:gd name="T5" fmla="*/ 2147483647 h 1247"/>
              <a:gd name="T6" fmla="*/ 2147483647 w 1286"/>
              <a:gd name="T7" fmla="*/ 2147483647 h 1247"/>
              <a:gd name="T8" fmla="*/ 2147483647 w 1286"/>
              <a:gd name="T9" fmla="*/ 2147483647 h 1247"/>
              <a:gd name="T10" fmla="*/ 2147483647 w 1286"/>
              <a:gd name="T11" fmla="*/ 2147483647 h 1247"/>
              <a:gd name="T12" fmla="*/ 2147483647 w 1286"/>
              <a:gd name="T13" fmla="*/ 2147483647 h 1247"/>
              <a:gd name="T14" fmla="*/ 2147483647 w 1286"/>
              <a:gd name="T15" fmla="*/ 2147483647 h 1247"/>
              <a:gd name="T16" fmla="*/ 2147483647 w 1286"/>
              <a:gd name="T17" fmla="*/ 2147483647 h 1247"/>
              <a:gd name="T18" fmla="*/ 2147483647 w 1286"/>
              <a:gd name="T19" fmla="*/ 2147483647 h 1247"/>
              <a:gd name="T20" fmla="*/ 2147483647 w 1286"/>
              <a:gd name="T21" fmla="*/ 2147483647 h 1247"/>
              <a:gd name="T22" fmla="*/ 2147483647 w 1286"/>
              <a:gd name="T23" fmla="*/ 2147483647 h 1247"/>
              <a:gd name="T24" fmla="*/ 2147483647 w 1286"/>
              <a:gd name="T25" fmla="*/ 2147483647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2" name="Line 104"/>
          <p:cNvSpPr>
            <a:spLocks noChangeShapeType="1"/>
          </p:cNvSpPr>
          <p:nvPr/>
        </p:nvSpPr>
        <p:spPr bwMode="auto">
          <a:xfrm>
            <a:off x="3149601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3" name="Line 106"/>
          <p:cNvSpPr>
            <a:spLocks noChangeShapeType="1"/>
          </p:cNvSpPr>
          <p:nvPr/>
        </p:nvSpPr>
        <p:spPr bwMode="auto">
          <a:xfrm flipV="1">
            <a:off x="3198813" y="3416301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4" name="Line 107"/>
          <p:cNvSpPr>
            <a:spLocks noChangeShapeType="1"/>
          </p:cNvSpPr>
          <p:nvPr/>
        </p:nvSpPr>
        <p:spPr bwMode="auto">
          <a:xfrm>
            <a:off x="3159125" y="3967164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5" name="Line 108"/>
          <p:cNvSpPr>
            <a:spLocks noChangeShapeType="1"/>
          </p:cNvSpPr>
          <p:nvPr/>
        </p:nvSpPr>
        <p:spPr bwMode="auto">
          <a:xfrm flipV="1">
            <a:off x="4002089" y="3544889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26" name="Text Box 109"/>
          <p:cNvSpPr txBox="1">
            <a:spLocks noChangeArrowheads="1"/>
          </p:cNvSpPr>
          <p:nvPr/>
        </p:nvSpPr>
        <p:spPr bwMode="auto">
          <a:xfrm>
            <a:off x="3197225" y="23701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7" name="Text Box 111"/>
          <p:cNvSpPr txBox="1">
            <a:spLocks noChangeArrowheads="1"/>
          </p:cNvSpPr>
          <p:nvPr/>
        </p:nvSpPr>
        <p:spPr bwMode="auto">
          <a:xfrm>
            <a:off x="3082925" y="39957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223.1.1.3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8" name="Text Box 112"/>
          <p:cNvSpPr txBox="1">
            <a:spLocks noChangeArrowheads="1"/>
          </p:cNvSpPr>
          <p:nvPr/>
        </p:nvSpPr>
        <p:spPr bwMode="auto">
          <a:xfrm>
            <a:off x="3829050" y="323532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223.1.1.4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29" name="Line 113"/>
          <p:cNvSpPr>
            <a:spLocks noChangeShapeType="1"/>
          </p:cNvSpPr>
          <p:nvPr/>
        </p:nvSpPr>
        <p:spPr bwMode="auto">
          <a:xfrm flipV="1">
            <a:off x="5076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0" name="Text Box 114"/>
          <p:cNvSpPr txBox="1">
            <a:spLocks noChangeArrowheads="1"/>
          </p:cNvSpPr>
          <p:nvPr/>
        </p:nvSpPr>
        <p:spPr bwMode="auto">
          <a:xfrm>
            <a:off x="4949825" y="32369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223.1.2.9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1" name="Line 116"/>
          <p:cNvSpPr>
            <a:spLocks noChangeShapeType="1"/>
          </p:cNvSpPr>
          <p:nvPr/>
        </p:nvSpPr>
        <p:spPr bwMode="auto">
          <a:xfrm>
            <a:off x="6269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2" name="Line 117"/>
          <p:cNvSpPr>
            <a:spLocks noChangeShapeType="1"/>
          </p:cNvSpPr>
          <p:nvPr/>
        </p:nvSpPr>
        <p:spPr bwMode="auto">
          <a:xfrm>
            <a:off x="6323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3" name="Line 120"/>
          <p:cNvSpPr>
            <a:spLocks noChangeShapeType="1"/>
          </p:cNvSpPr>
          <p:nvPr/>
        </p:nvSpPr>
        <p:spPr bwMode="auto">
          <a:xfrm flipH="1">
            <a:off x="4835526" y="3886201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4" name="Line 122"/>
          <p:cNvSpPr>
            <a:spLocks noChangeShapeType="1"/>
          </p:cNvSpPr>
          <p:nvPr/>
        </p:nvSpPr>
        <p:spPr bwMode="auto">
          <a:xfrm flipH="1" flipV="1">
            <a:off x="4260851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5" name="Line 123"/>
          <p:cNvSpPr>
            <a:spLocks noChangeShapeType="1"/>
          </p:cNvSpPr>
          <p:nvPr/>
        </p:nvSpPr>
        <p:spPr bwMode="auto">
          <a:xfrm flipH="1" flipV="1">
            <a:off x="5402264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0136" name="Text Box 124"/>
          <p:cNvSpPr txBox="1">
            <a:spLocks noChangeArrowheads="1"/>
          </p:cNvSpPr>
          <p:nvPr/>
        </p:nvSpPr>
        <p:spPr bwMode="auto">
          <a:xfrm>
            <a:off x="5373688" y="5041901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37" name="Text Box 127"/>
          <p:cNvSpPr txBox="1">
            <a:spLocks noChangeArrowheads="1"/>
          </p:cNvSpPr>
          <p:nvPr/>
        </p:nvSpPr>
        <p:spPr bwMode="auto">
          <a:xfrm>
            <a:off x="3225800" y="5053014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90138" name="Group 129"/>
          <p:cNvGrpSpPr>
            <a:grpSpLocks/>
          </p:cNvGrpSpPr>
          <p:nvPr/>
        </p:nvGrpSpPr>
        <p:grpSpPr bwMode="auto">
          <a:xfrm>
            <a:off x="2595563" y="2397125"/>
            <a:ext cx="641350" cy="558800"/>
            <a:chOff x="-44" y="1473"/>
            <a:chExt cx="981" cy="1105"/>
          </a:xfrm>
        </p:grpSpPr>
        <p:pic>
          <p:nvPicPr>
            <p:cNvPr id="90238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9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39" name="Group 132"/>
          <p:cNvGrpSpPr>
            <a:grpSpLocks/>
          </p:cNvGrpSpPr>
          <p:nvPr/>
        </p:nvGrpSpPr>
        <p:grpSpPr bwMode="auto">
          <a:xfrm>
            <a:off x="2590800" y="3006725"/>
            <a:ext cx="641350" cy="558800"/>
            <a:chOff x="-44" y="1473"/>
            <a:chExt cx="981" cy="1105"/>
          </a:xfrm>
        </p:grpSpPr>
        <p:pic>
          <p:nvPicPr>
            <p:cNvPr id="90236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7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0" name="Group 135"/>
          <p:cNvGrpSpPr>
            <a:grpSpLocks/>
          </p:cNvGrpSpPr>
          <p:nvPr/>
        </p:nvGrpSpPr>
        <p:grpSpPr bwMode="auto">
          <a:xfrm>
            <a:off x="2619375" y="3616325"/>
            <a:ext cx="641350" cy="558800"/>
            <a:chOff x="-44" y="1473"/>
            <a:chExt cx="981" cy="1105"/>
          </a:xfrm>
        </p:grpSpPr>
        <p:pic>
          <p:nvPicPr>
            <p:cNvPr id="90234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5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1" name="Group 138"/>
          <p:cNvGrpSpPr>
            <a:grpSpLocks/>
          </p:cNvGrpSpPr>
          <p:nvPr/>
        </p:nvGrpSpPr>
        <p:grpSpPr bwMode="auto">
          <a:xfrm flipH="1">
            <a:off x="6327775" y="2565400"/>
            <a:ext cx="641350" cy="558800"/>
            <a:chOff x="-44" y="1473"/>
            <a:chExt cx="981" cy="1105"/>
          </a:xfrm>
        </p:grpSpPr>
        <p:pic>
          <p:nvPicPr>
            <p:cNvPr id="90232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3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2" name="Group 141"/>
          <p:cNvGrpSpPr>
            <a:grpSpLocks/>
          </p:cNvGrpSpPr>
          <p:nvPr/>
        </p:nvGrpSpPr>
        <p:grpSpPr bwMode="auto">
          <a:xfrm flipH="1">
            <a:off x="6402388" y="3844925"/>
            <a:ext cx="641350" cy="558800"/>
            <a:chOff x="-44" y="1473"/>
            <a:chExt cx="981" cy="1105"/>
          </a:xfrm>
        </p:grpSpPr>
        <p:pic>
          <p:nvPicPr>
            <p:cNvPr id="90230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31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3" name="Group 144"/>
          <p:cNvGrpSpPr>
            <a:grpSpLocks/>
          </p:cNvGrpSpPr>
          <p:nvPr/>
        </p:nvGrpSpPr>
        <p:grpSpPr bwMode="auto">
          <a:xfrm flipH="1">
            <a:off x="5194300" y="5368925"/>
            <a:ext cx="641350" cy="558800"/>
            <a:chOff x="-44" y="1473"/>
            <a:chExt cx="981" cy="1105"/>
          </a:xfrm>
        </p:grpSpPr>
        <p:pic>
          <p:nvPicPr>
            <p:cNvPr id="90228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9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4" name="Group 147"/>
          <p:cNvGrpSpPr>
            <a:grpSpLocks/>
          </p:cNvGrpSpPr>
          <p:nvPr/>
        </p:nvGrpSpPr>
        <p:grpSpPr bwMode="auto">
          <a:xfrm flipH="1">
            <a:off x="4030663" y="5410200"/>
            <a:ext cx="641350" cy="558800"/>
            <a:chOff x="-44" y="1473"/>
            <a:chExt cx="981" cy="1105"/>
          </a:xfrm>
        </p:grpSpPr>
        <p:pic>
          <p:nvPicPr>
            <p:cNvPr id="90226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227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0145" name="Group 150"/>
          <p:cNvGrpSpPr>
            <a:grpSpLocks/>
          </p:cNvGrpSpPr>
          <p:nvPr/>
        </p:nvGrpSpPr>
        <p:grpSpPr bwMode="auto">
          <a:xfrm>
            <a:off x="4459288" y="3503613"/>
            <a:ext cx="698500" cy="355600"/>
            <a:chOff x="4396" y="1245"/>
            <a:chExt cx="672" cy="248"/>
          </a:xfrm>
        </p:grpSpPr>
        <p:sp>
          <p:nvSpPr>
            <p:cNvPr id="9021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1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022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022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022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22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22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2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0146" name="Rectangle 162"/>
          <p:cNvSpPr>
            <a:spLocks noChangeArrowheads="1"/>
          </p:cNvSpPr>
          <p:nvPr/>
        </p:nvSpPr>
        <p:spPr bwMode="auto">
          <a:xfrm>
            <a:off x="3313114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47" name="Text Box 110"/>
          <p:cNvSpPr txBox="1">
            <a:spLocks noChangeArrowheads="1"/>
          </p:cNvSpPr>
          <p:nvPr/>
        </p:nvSpPr>
        <p:spPr bwMode="auto">
          <a:xfrm>
            <a:off x="3148013" y="30257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223.1.1.2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48" name="Rectangle 165"/>
          <p:cNvSpPr>
            <a:spLocks noChangeArrowheads="1"/>
          </p:cNvSpPr>
          <p:nvPr/>
        </p:nvSpPr>
        <p:spPr bwMode="auto">
          <a:xfrm>
            <a:off x="6054726" y="3829051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49" name="Rectangle 166"/>
          <p:cNvSpPr>
            <a:spLocks noChangeArrowheads="1"/>
          </p:cNvSpPr>
          <p:nvPr/>
        </p:nvSpPr>
        <p:spPr bwMode="auto">
          <a:xfrm>
            <a:off x="4702176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400">
              <a:solidFill>
                <a:srgbClr val="0000FF"/>
              </a:solidFill>
            </a:endParaRPr>
          </a:p>
        </p:txBody>
      </p:sp>
      <p:sp>
        <p:nvSpPr>
          <p:cNvPr id="90150" name="Text Box 128"/>
          <p:cNvSpPr txBox="1">
            <a:spLocks noChangeArrowheads="1"/>
          </p:cNvSpPr>
          <p:nvPr/>
        </p:nvSpPr>
        <p:spPr bwMode="auto">
          <a:xfrm>
            <a:off x="4325938" y="3976689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223.1.3.27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1" name="Text Box 118"/>
          <p:cNvSpPr txBox="1">
            <a:spLocks noChangeArrowheads="1"/>
          </p:cNvSpPr>
          <p:nvPr/>
        </p:nvSpPr>
        <p:spPr bwMode="auto">
          <a:xfrm>
            <a:off x="5424488" y="3843339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223.1.2.2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2" name="Text Box 119"/>
          <p:cNvSpPr txBox="1">
            <a:spLocks noChangeArrowheads="1"/>
          </p:cNvSpPr>
          <p:nvPr/>
        </p:nvSpPr>
        <p:spPr bwMode="auto">
          <a:xfrm>
            <a:off x="6254750" y="2327276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223.1.2.1</a:t>
            </a:r>
            <a:endParaRPr lang="en-US" altLang="zh-CN" sz="140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90153" name="Text Box 168"/>
          <p:cNvSpPr txBox="1">
            <a:spLocks noChangeArrowheads="1"/>
          </p:cNvSpPr>
          <p:nvPr/>
        </p:nvSpPr>
        <p:spPr bwMode="auto">
          <a:xfrm>
            <a:off x="4989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server</a:t>
            </a:r>
          </a:p>
        </p:txBody>
      </p:sp>
      <p:sp>
        <p:nvSpPr>
          <p:cNvPr id="90154" name="Text Box 170"/>
          <p:cNvSpPr txBox="1">
            <a:spLocks noChangeArrowheads="1"/>
          </p:cNvSpPr>
          <p:nvPr/>
        </p:nvSpPr>
        <p:spPr bwMode="auto">
          <a:xfrm>
            <a:off x="8151813" y="3059114"/>
            <a:ext cx="1837362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arriving </a:t>
            </a:r>
            <a:r>
              <a:rPr lang="en-US" altLang="zh-CN" sz="2000" i="1" dirty="0">
                <a:solidFill>
                  <a:srgbClr val="C00000"/>
                </a:solidFill>
              </a:rPr>
              <a:t>DHCP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C00000"/>
                </a:solidFill>
              </a:rPr>
              <a:t>client</a:t>
            </a:r>
            <a:r>
              <a:rPr lang="en-US" altLang="zh-CN" sz="2000" i="1" dirty="0">
                <a:solidFill>
                  <a:srgbClr val="0000FF"/>
                </a:solidFill>
              </a:rPr>
              <a:t> needs 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address in this</a:t>
            </a:r>
          </a:p>
          <a:p>
            <a:pPr>
              <a:lnSpc>
                <a:spcPct val="85000"/>
              </a:lnSpc>
            </a:pPr>
            <a:r>
              <a:rPr lang="en-US" altLang="zh-CN" sz="2000" i="1" dirty="0">
                <a:solidFill>
                  <a:srgbClr val="0000FF"/>
                </a:solidFill>
              </a:rPr>
              <a:t>network</a:t>
            </a:r>
          </a:p>
        </p:txBody>
      </p:sp>
      <p:grpSp>
        <p:nvGrpSpPr>
          <p:cNvPr id="90155" name="Group 195"/>
          <p:cNvGrpSpPr>
            <a:grpSpLocks/>
          </p:cNvGrpSpPr>
          <p:nvPr/>
        </p:nvGrpSpPr>
        <p:grpSpPr bwMode="auto">
          <a:xfrm>
            <a:off x="5397500" y="2395539"/>
            <a:ext cx="401638" cy="681037"/>
            <a:chOff x="4140" y="429"/>
            <a:chExt cx="1425" cy="2396"/>
          </a:xfrm>
        </p:grpSpPr>
        <p:sp>
          <p:nvSpPr>
            <p:cNvPr id="90186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87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188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89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190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1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0216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7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2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3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0214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5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4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195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grpSp>
          <p:nvGrpSpPr>
            <p:cNvPr id="90196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212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3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7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0198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0210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  <p:sp>
            <p:nvSpPr>
              <p:cNvPr id="90211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4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99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0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1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2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3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0204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5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6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7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4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0208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  <p:sp>
          <p:nvSpPr>
            <p:cNvPr id="90209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400">
                <a:solidFill>
                  <a:srgbClr val="0000FF"/>
                </a:solidFill>
              </a:endParaRPr>
            </a:p>
          </p:txBody>
        </p:sp>
      </p:grpSp>
      <p:grpSp>
        <p:nvGrpSpPr>
          <p:cNvPr id="90156" name="Group 231"/>
          <p:cNvGrpSpPr>
            <a:grpSpLocks/>
          </p:cNvGrpSpPr>
          <p:nvPr/>
        </p:nvGrpSpPr>
        <p:grpSpPr bwMode="auto">
          <a:xfrm>
            <a:off x="7010401" y="3141664"/>
            <a:ext cx="1101725" cy="549275"/>
            <a:chOff x="3428" y="1798"/>
            <a:chExt cx="694" cy="346"/>
          </a:xfrm>
        </p:grpSpPr>
        <p:grpSp>
          <p:nvGrpSpPr>
            <p:cNvPr id="90162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0164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5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pic>
            <p:nvPicPr>
              <p:cNvPr id="90166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0167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68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69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0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1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2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90173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0180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1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2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3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4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0185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90174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5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6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7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8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0179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0163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90157" name="AutoShape 232"/>
          <p:cNvSpPr>
            <a:spLocks noChangeArrowheads="1"/>
          </p:cNvSpPr>
          <p:nvPr/>
        </p:nvSpPr>
        <p:spPr bwMode="auto">
          <a:xfrm>
            <a:off x="7278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90158" name="Line 233"/>
          <p:cNvSpPr>
            <a:spLocks noChangeShapeType="1"/>
          </p:cNvSpPr>
          <p:nvPr/>
        </p:nvSpPr>
        <p:spPr bwMode="auto">
          <a:xfrm flipH="1">
            <a:off x="5792789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pic>
        <p:nvPicPr>
          <p:cNvPr id="90159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1" y="931864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28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5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ext Box 7"/>
          <p:cNvSpPr txBox="1">
            <a:spLocks noChangeArrowheads="1"/>
          </p:cNvSpPr>
          <p:nvPr/>
        </p:nvSpPr>
        <p:spPr bwMode="auto">
          <a:xfrm>
            <a:off x="2405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600">
                <a:solidFill>
                  <a:srgbClr val="CC0000"/>
                </a:solidFill>
              </a:rPr>
              <a:t>DHCP server: 223.1.2.5</a:t>
            </a:r>
          </a:p>
        </p:txBody>
      </p:sp>
      <p:sp>
        <p:nvSpPr>
          <p:cNvPr id="92162" name="Text Box 8"/>
          <p:cNvSpPr txBox="1">
            <a:spLocks noChangeArrowheads="1"/>
          </p:cNvSpPr>
          <p:nvPr/>
        </p:nvSpPr>
        <p:spPr bwMode="auto">
          <a:xfrm>
            <a:off x="7561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600">
                <a:solidFill>
                  <a:srgbClr val="CC0000"/>
                </a:solidFill>
              </a:rPr>
              <a:t>arriving</a:t>
            </a:r>
          </a:p>
          <a:p>
            <a:pPr algn="ctr">
              <a:lnSpc>
                <a:spcPct val="85000"/>
              </a:lnSpc>
            </a:pPr>
            <a:r>
              <a:rPr lang="en-US" altLang="zh-CN" sz="1600">
                <a:solidFill>
                  <a:srgbClr val="CC0000"/>
                </a:solidFill>
              </a:rPr>
              <a:t> client</a:t>
            </a:r>
          </a:p>
        </p:txBody>
      </p:sp>
      <p:sp>
        <p:nvSpPr>
          <p:cNvPr id="92163" name="Line 10"/>
          <p:cNvSpPr>
            <a:spLocks noChangeShapeType="1"/>
          </p:cNvSpPr>
          <p:nvPr/>
        </p:nvSpPr>
        <p:spPr bwMode="auto">
          <a:xfrm flipH="1">
            <a:off x="3340101" y="2163764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64" name="Line 11"/>
          <p:cNvSpPr>
            <a:spLocks noChangeShapeType="1"/>
          </p:cNvSpPr>
          <p:nvPr/>
        </p:nvSpPr>
        <p:spPr bwMode="auto">
          <a:xfrm flipH="1">
            <a:off x="7866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384550" y="1343026"/>
            <a:ext cx="4395788" cy="1401763"/>
            <a:chOff x="1860550" y="1343025"/>
            <a:chExt cx="4395788" cy="1401763"/>
          </a:xfrm>
        </p:grpSpPr>
        <p:sp>
          <p:nvSpPr>
            <p:cNvPr id="92250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51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2252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 b="1" dirty="0">
                    <a:solidFill>
                      <a:srgbClr val="0000FF"/>
                    </a:solidFill>
                  </a:rPr>
                  <a:t>DHCP discover</a:t>
                </a:r>
                <a:endParaRPr lang="en-US" altLang="zh-CN" sz="1200" b="1" dirty="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2253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src : 0.0.0.0, 68     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dest.: 255.255.255.255,67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yiaddr:    0.0.0.0</a:t>
                </a:r>
              </a:p>
              <a:p>
                <a:pPr algn="ctr"/>
                <a:r>
                  <a:rPr lang="en-US" altLang="zh-CN" sz="1200">
                    <a:solidFill>
                      <a:srgbClr val="000000"/>
                    </a:solidFill>
                  </a:rPr>
                  <a:t>transaction ID: 654</a:t>
                </a:r>
                <a:endParaRPr lang="en-US" altLang="zh-CN" sz="16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3427414" y="3194051"/>
            <a:ext cx="4395787" cy="538163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086350" y="2579688"/>
            <a:ext cx="2520950" cy="1217612"/>
            <a:chOff x="3562350" y="2579688"/>
            <a:chExt cx="2520950" cy="1217612"/>
          </a:xfrm>
        </p:grpSpPr>
        <p:sp>
          <p:nvSpPr>
            <p:cNvPr id="92248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offer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9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8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3319464" y="4422776"/>
            <a:ext cx="4395787" cy="536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490913" y="3765551"/>
            <a:ext cx="2887662" cy="1260475"/>
            <a:chOff x="1966913" y="3765550"/>
            <a:chExt cx="2887662" cy="1260475"/>
          </a:xfrm>
        </p:grpSpPr>
        <p:sp>
          <p:nvSpPr>
            <p:cNvPr id="92246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request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7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 0.0.0.0, 68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dest::  255.255.255.255, 67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3405189" y="5453063"/>
            <a:ext cx="4395787" cy="538162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43489" y="5168900"/>
            <a:ext cx="2509837" cy="1271588"/>
            <a:chOff x="3519488" y="5168900"/>
            <a:chExt cx="2509837" cy="1271588"/>
          </a:xfrm>
        </p:grpSpPr>
        <p:sp>
          <p:nvSpPr>
            <p:cNvPr id="92244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 b="1" dirty="0">
                  <a:solidFill>
                    <a:srgbClr val="0000FF"/>
                  </a:solidFill>
                </a:rPr>
                <a:t>DHCP ACK</a:t>
              </a:r>
              <a:endParaRPr lang="en-US" altLang="zh-CN" sz="1600" dirty="0">
                <a:solidFill>
                  <a:srgbClr val="0000FF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2245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src: 223.1.2.5, 67      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dest:  255.255.255.255, 68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yiaddrr: 223.1.2.4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transaction ID: 655</a:t>
              </a:r>
            </a:p>
            <a:p>
              <a:pPr algn="ctr"/>
              <a:r>
                <a:rPr lang="en-US" altLang="zh-CN" sz="1200">
                  <a:solidFill>
                    <a:srgbClr val="000000"/>
                  </a:solidFill>
                </a:rPr>
                <a:t>lifetime: 3600 secs</a:t>
              </a:r>
              <a:endParaRPr lang="en-US" altLang="zh-CN" sz="10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92172" name="Group 36"/>
          <p:cNvGrpSpPr>
            <a:grpSpLocks/>
          </p:cNvGrpSpPr>
          <p:nvPr/>
        </p:nvGrpSpPr>
        <p:grpSpPr bwMode="auto">
          <a:xfrm>
            <a:off x="7818439" y="1781176"/>
            <a:ext cx="784225" cy="549275"/>
            <a:chOff x="4420" y="878"/>
            <a:chExt cx="614" cy="458"/>
          </a:xfrm>
        </p:grpSpPr>
        <p:pic>
          <p:nvPicPr>
            <p:cNvPr id="92222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3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2224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25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6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7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8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29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0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31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2238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39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0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1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2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243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32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3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4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5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6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7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173" name="Group 60"/>
          <p:cNvGrpSpPr>
            <a:grpSpLocks/>
          </p:cNvGrpSpPr>
          <p:nvPr/>
        </p:nvGrpSpPr>
        <p:grpSpPr bwMode="auto">
          <a:xfrm>
            <a:off x="3241676" y="1590676"/>
            <a:ext cx="334963" cy="536575"/>
            <a:chOff x="4140" y="429"/>
            <a:chExt cx="1425" cy="2396"/>
          </a:xfrm>
        </p:grpSpPr>
        <p:sp>
          <p:nvSpPr>
            <p:cNvPr id="92190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1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2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3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194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5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0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21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6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197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18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9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198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99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2200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16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7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1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202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14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2215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2203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4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5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6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7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08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09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0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1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6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212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213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1962151" y="255589"/>
            <a:ext cx="6824663" cy="898525"/>
          </a:xfrm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 client-server scenario</a:t>
            </a:r>
          </a:p>
        </p:txBody>
      </p:sp>
      <p:pic>
        <p:nvPicPr>
          <p:cNvPr id="92175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1" y="931864"/>
            <a:ext cx="5795415" cy="97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5029200" y="1663701"/>
            <a:ext cx="2540000" cy="733425"/>
            <a:chOff x="7333085" y="2736938"/>
            <a:chExt cx="2539755" cy="733428"/>
          </a:xfrm>
        </p:grpSpPr>
        <p:sp>
          <p:nvSpPr>
            <p:cNvPr id="92188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9" name="TextBox 1"/>
            <p:cNvSpPr txBox="1">
              <a:spLocks noChangeArrowheads="1"/>
            </p:cNvSpPr>
            <p:nvPr/>
          </p:nvSpPr>
          <p:spPr bwMode="auto">
            <a:xfrm>
              <a:off x="7344917" y="279739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194300" y="2871789"/>
            <a:ext cx="2528888" cy="884237"/>
            <a:chOff x="9144000" y="3229217"/>
            <a:chExt cx="2527923" cy="885135"/>
          </a:xfrm>
        </p:grpSpPr>
        <p:sp>
          <p:nvSpPr>
            <p:cNvPr id="92186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7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m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a DHCP server!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Here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s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3810000" y="4097339"/>
            <a:ext cx="2527300" cy="884237"/>
            <a:chOff x="8956574" y="4615923"/>
            <a:chExt cx="2527923" cy="885135"/>
          </a:xfrm>
        </p:grpSpPr>
        <p:sp>
          <p:nvSpPr>
            <p:cNvPr id="92184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5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ll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5176839" y="5465764"/>
            <a:ext cx="2528887" cy="885825"/>
            <a:chOff x="9144000" y="5555417"/>
            <a:chExt cx="2527923" cy="885135"/>
          </a:xfrm>
        </p:grpSpPr>
        <p:sp>
          <p:nvSpPr>
            <p:cNvPr id="92182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2183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You</a:t>
              </a:r>
              <a:r>
                <a:rPr lang="en-US" altLang="en-US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'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ahoma" panose="020B0604030504040204" pitchFamily="34" charset="0"/>
                </a:rPr>
                <a:t>ve </a:t>
              </a:r>
              <a:r>
                <a:rPr lang="en-US" altLang="zh-CN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got that IP address!</a:t>
              </a:r>
            </a:p>
          </p:txBody>
        </p:sp>
      </p:grpSp>
      <p:sp>
        <p:nvSpPr>
          <p:cNvPr id="95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94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38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DHCP: more than IP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7052" y="2420888"/>
            <a:ext cx="11137899" cy="388783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DHCP can return more than just allocated IP address on subnet: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address of first-hop router for client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name and IP address of DNS sever</a:t>
            </a:r>
          </a:p>
          <a:p>
            <a:pPr lvl="1"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dirty="0"/>
              <a:t>network mask (indicating network versus host portion of address)</a:t>
            </a:r>
          </a:p>
        </p:txBody>
      </p:sp>
      <p:pic>
        <p:nvPicPr>
          <p:cNvPr id="9421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2" y="894556"/>
            <a:ext cx="6433044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8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solidFill>
                  <a:srgbClr val="FF0000"/>
                </a:solidFill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ea typeface="ＭＳ Ｐゴシック" charset="0"/>
              </a:rPr>
              <a:t>4.4 </a:t>
            </a:r>
            <a:r>
              <a:rPr lang="en-US" sz="2600" dirty="0">
                <a:ea typeface="ＭＳ Ｐゴシック" charset="0"/>
              </a:rPr>
              <a:t>Generalized Forward 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44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8" y="1284288"/>
            <a:ext cx="3421062" cy="12620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sz="1800" dirty="0"/>
              <a:t>connecting laptop needs its IP address, </a:t>
            </a:r>
            <a:r>
              <a:rPr lang="en-US" sz="1800" dirty="0" err="1"/>
              <a:t>addr</a:t>
            </a:r>
            <a:r>
              <a:rPr lang="en-US" sz="1800" dirty="0"/>
              <a:t> of first-hop router, </a:t>
            </a:r>
            <a:r>
              <a:rPr lang="en-US" sz="1800" dirty="0" err="1"/>
              <a:t>addr</a:t>
            </a:r>
            <a:r>
              <a:rPr lang="en-US" sz="1800" dirty="0"/>
              <a:t> of DNS server: use DHCP</a:t>
            </a:r>
          </a:p>
        </p:txBody>
      </p:sp>
      <p:sp>
        <p:nvSpPr>
          <p:cNvPr id="95234" name="Freeform 3"/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5235" name="Line 36"/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6" name="Line 43"/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7" name="Line 44"/>
          <p:cNvSpPr>
            <a:spLocks noChangeShapeType="1"/>
          </p:cNvSpPr>
          <p:nvPr/>
        </p:nvSpPr>
        <p:spPr bwMode="auto">
          <a:xfrm flipV="1">
            <a:off x="5448301" y="2357439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8" name="Line 48"/>
          <p:cNvSpPr>
            <a:spLocks noChangeShapeType="1"/>
          </p:cNvSpPr>
          <p:nvPr/>
        </p:nvSpPr>
        <p:spPr bwMode="auto">
          <a:xfrm flipV="1">
            <a:off x="4803776" y="2892426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5239" name="Text Box 44"/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0000FF"/>
                </a:solidFill>
              </a:rPr>
              <a:t>router with DHCP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server built into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router</a:t>
            </a:r>
          </a:p>
        </p:txBody>
      </p:sp>
      <p:sp>
        <p:nvSpPr>
          <p:cNvPr id="648344" name="Rectangle 152"/>
          <p:cNvSpPr>
            <a:spLocks noChangeArrowheads="1"/>
          </p:cNvSpPr>
          <p:nvPr/>
        </p:nvSpPr>
        <p:spPr bwMode="auto">
          <a:xfrm>
            <a:off x="6561138" y="2574926"/>
            <a:ext cx="389255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DHCP request encapsulated in UDP, encapsulated in IP, encapsulated in 802.1 Ethernet</a:t>
            </a:r>
          </a:p>
        </p:txBody>
      </p:sp>
      <p:sp>
        <p:nvSpPr>
          <p:cNvPr id="648345" name="Rectangle 153"/>
          <p:cNvSpPr>
            <a:spLocks noChangeArrowheads="1"/>
          </p:cNvSpPr>
          <p:nvPr/>
        </p:nvSpPr>
        <p:spPr bwMode="auto">
          <a:xfrm>
            <a:off x="6580188" y="3821114"/>
            <a:ext cx="3924300" cy="156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Ethernet frame broadcast (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dest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: FFFFFFFFFFFF) on LAN, received at router running DHCP server</a:t>
            </a:r>
          </a:p>
        </p:txBody>
      </p:sp>
      <p:sp>
        <p:nvSpPr>
          <p:cNvPr id="648346" name="Rectangle 154"/>
          <p:cNvSpPr>
            <a:spLocks noChangeArrowheads="1"/>
          </p:cNvSpPr>
          <p:nvPr/>
        </p:nvSpPr>
        <p:spPr bwMode="auto">
          <a:xfrm>
            <a:off x="6557963" y="5157789"/>
            <a:ext cx="38020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Ethernet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to IP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, UDP </a:t>
            </a:r>
            <a:r>
              <a:rPr lang="en-US" altLang="zh-CN" sz="1800" dirty="0" err="1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demuxed</a:t>
            </a:r>
            <a:r>
              <a:rPr lang="en-US" altLang="zh-CN" sz="1800" dirty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</a:rPr>
              <a:t> to DHCP </a:t>
            </a:r>
          </a:p>
        </p:txBody>
      </p:sp>
      <p:sp>
        <p:nvSpPr>
          <p:cNvPr id="95243" name="Text Box 155"/>
          <p:cNvSpPr txBox="1">
            <a:spLocks noChangeArrowheads="1"/>
          </p:cNvSpPr>
          <p:nvPr/>
        </p:nvSpPr>
        <p:spPr bwMode="auto">
          <a:xfrm>
            <a:off x="4851400" y="3284538"/>
            <a:ext cx="1047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168.1.1.1</a:t>
            </a:r>
          </a:p>
          <a:p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95244" name="Group 186"/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5422" name="Rectangle 187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23" name="AutoShape 188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24" name="Freeform 189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25" name="Freeform 190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26" name="Freeform 191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5245" name="Group 192"/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5414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5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5416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5417" name="Group 19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5420" name="Freeform 19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421" name="Freeform 19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418" name="Line 19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19" name="Line 20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95246" name="Group 201"/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5382" name="Freeform 20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3" name="Rectangle 203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84" name="Freeform 20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5" name="Freeform 20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86" name="Rectangle 206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87" name="Group 20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412" name="AutoShape 208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13" name="AutoShape 209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88" name="Rectangle 210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89" name="Group 21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410" name="AutoShape 212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11" name="AutoShape 213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0" name="Rectangle 214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1" name="Rectangle 215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95392" name="Group 21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408" name="AutoShape 21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09" name="AutoShape 218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3" name="Freeform 21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94" name="Group 22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406" name="AutoShape 221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407" name="AutoShape 222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95" name="Rectangle 223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6" name="Freeform 22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97" name="Freeform 22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98" name="Oval 226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399" name="Freeform 22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400" name="AutoShape 228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1" name="AutoShape 229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2" name="Oval 230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3" name="Oval 231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5404" name="Oval 232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95405" name="Rectangle 233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5247" name="Group 234"/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5360" name="Picture 235" descr="laptop_keyboar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1" name="Freeform 236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95362" name="Picture 237" descr="scree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363" name="Freeform 238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4" name="Freeform 239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5" name="Freeform 240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6" name="Freeform 241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7" name="Freeform 242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68" name="Freeform 243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69" name="Group 244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76" name="Freeform 245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7" name="Freeform 246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8" name="Freeform 247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79" name="Freeform 248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80" name="Freeform 249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81" name="Freeform 250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95370" name="Freeform 251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1" name="Freeform 252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2" name="Freeform 253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3" name="Freeform 254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4" name="Freeform 255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5375" name="Freeform 256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648226" name="AutoShape 34"/>
          <p:cNvSpPr>
            <a:spLocks noChangeArrowheads="1"/>
          </p:cNvSpPr>
          <p:nvPr/>
        </p:nvSpPr>
        <p:spPr bwMode="auto">
          <a:xfrm>
            <a:off x="2354263" y="2422526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2719388" y="1258888"/>
            <a:ext cx="976312" cy="1460500"/>
            <a:chOff x="651" y="681"/>
            <a:chExt cx="615" cy="920"/>
          </a:xfrm>
        </p:grpSpPr>
        <p:sp>
          <p:nvSpPr>
            <p:cNvPr id="95352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353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5354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5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5356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7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8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59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4" name="Group 54"/>
          <p:cNvGrpSpPr>
            <a:grpSpLocks/>
          </p:cNvGrpSpPr>
          <p:nvPr/>
        </p:nvGrpSpPr>
        <p:grpSpPr bwMode="auto">
          <a:xfrm>
            <a:off x="2044701" y="1317626"/>
            <a:ext cx="544513" cy="244475"/>
            <a:chOff x="844" y="3337"/>
            <a:chExt cx="343" cy="154"/>
          </a:xfrm>
        </p:grpSpPr>
        <p:sp>
          <p:nvSpPr>
            <p:cNvPr id="95350" name="Rectangle 55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51" name="Text Box 56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15" name="Group 57"/>
          <p:cNvGrpSpPr>
            <a:grpSpLocks/>
          </p:cNvGrpSpPr>
          <p:nvPr/>
        </p:nvGrpSpPr>
        <p:grpSpPr bwMode="auto">
          <a:xfrm>
            <a:off x="1590675" y="1336676"/>
            <a:ext cx="1081088" cy="1166813"/>
            <a:chOff x="42" y="744"/>
            <a:chExt cx="681" cy="735"/>
          </a:xfrm>
        </p:grpSpPr>
        <p:grpSp>
          <p:nvGrpSpPr>
            <p:cNvPr id="95318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5320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345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348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9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346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47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321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339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43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4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40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41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42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5322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337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38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323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324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328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331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335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336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332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333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334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5329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3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5325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26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327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5319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28" name="Group 90"/>
          <p:cNvGrpSpPr>
            <a:grpSpLocks/>
          </p:cNvGrpSpPr>
          <p:nvPr/>
        </p:nvGrpSpPr>
        <p:grpSpPr bwMode="auto">
          <a:xfrm>
            <a:off x="2174875" y="2544764"/>
            <a:ext cx="1081088" cy="244475"/>
            <a:chOff x="504" y="3523"/>
            <a:chExt cx="681" cy="154"/>
          </a:xfrm>
        </p:grpSpPr>
        <p:grpSp>
          <p:nvGrpSpPr>
            <p:cNvPr id="95305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5309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5312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316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17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313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314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315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sp>
            <p:nvSpPr>
              <p:cNvPr id="95310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5311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5306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07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308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49314" name="Group 104"/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5297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4998"/>
                  </a:schemeClr>
                </a:gs>
                <a:gs pos="100000">
                  <a:srgbClr val="000099">
                    <a:alpha val="64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5298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5299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0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5301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2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3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5304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49317" name="Group 113"/>
          <p:cNvGrpSpPr>
            <a:grpSpLocks/>
          </p:cNvGrpSpPr>
          <p:nvPr/>
        </p:nvGrpSpPr>
        <p:grpSpPr bwMode="auto">
          <a:xfrm>
            <a:off x="1863725" y="3136901"/>
            <a:ext cx="1081088" cy="1217613"/>
            <a:chOff x="1404" y="3105"/>
            <a:chExt cx="681" cy="767"/>
          </a:xfrm>
        </p:grpSpPr>
        <p:grpSp>
          <p:nvGrpSpPr>
            <p:cNvPr id="95262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5267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5292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5295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96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5293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94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268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5286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5290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91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5287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5288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89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5269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5284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85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5270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5271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5275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5278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5282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283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5279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5280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5281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5276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5277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5272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73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5274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5263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5264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5265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5266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grpSp>
        <p:nvGrpSpPr>
          <p:cNvPr id="49350" name="Group 149"/>
          <p:cNvGrpSpPr>
            <a:grpSpLocks/>
          </p:cNvGrpSpPr>
          <p:nvPr/>
        </p:nvGrpSpPr>
        <p:grpSpPr bwMode="auto">
          <a:xfrm>
            <a:off x="2327276" y="3333751"/>
            <a:ext cx="544513" cy="244475"/>
            <a:chOff x="844" y="3337"/>
            <a:chExt cx="343" cy="154"/>
          </a:xfrm>
        </p:grpSpPr>
        <p:sp>
          <p:nvSpPr>
            <p:cNvPr id="95260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5261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pic>
        <p:nvPicPr>
          <p:cNvPr id="95256" name="Picture 25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29" y="842122"/>
            <a:ext cx="3586956" cy="136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80" name="Rectangle 259"/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DHCP: example</a:t>
            </a:r>
          </a:p>
        </p:txBody>
      </p:sp>
      <p:sp>
        <p:nvSpPr>
          <p:cNvPr id="19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95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84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648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1000"/>
                                        <p:tgtEl>
                                          <p:spTgt spid="4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  <p:bldP spid="648344" grpId="0"/>
      <p:bldP spid="648345" grpId="0"/>
      <p:bldP spid="6483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7" name="Picture 22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616" y="815978"/>
            <a:ext cx="3459446" cy="1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3430587" cy="1573213"/>
          </a:xfrm>
        </p:spPr>
        <p:txBody>
          <a:bodyPr>
            <a:normAutofit fontScale="85000" lnSpcReduction="20000"/>
          </a:bodyPr>
          <a:lstStyle/>
          <a:p>
            <a:pPr marL="233363" indent="-233363"/>
            <a:r>
              <a:rPr lang="en-US" altLang="zh-CN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DCP server formulates DHCP ACK containing </a:t>
            </a:r>
            <a:r>
              <a:rPr lang="en-US" altLang="zh-CN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client</a:t>
            </a:r>
            <a:r>
              <a:rPr lang="en-US" altLang="ja-JP" sz="22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 address, IP address of first-hop router for client, name &amp; IP address of DNS server</a:t>
            </a:r>
          </a:p>
          <a:p>
            <a:pPr marL="233363" indent="-233363"/>
            <a:endParaRPr lang="en-US" altLang="zh-CN" sz="18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96259" name="Freeform 3"/>
          <p:cNvSpPr>
            <a:spLocks/>
          </p:cNvSpPr>
          <p:nvPr/>
        </p:nvSpPr>
        <p:spPr bwMode="auto">
          <a:xfrm>
            <a:off x="2297113" y="1428751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260" name="Line 36"/>
          <p:cNvSpPr>
            <a:spLocks noChangeShapeType="1"/>
          </p:cNvSpPr>
          <p:nvPr/>
        </p:nvSpPr>
        <p:spPr bwMode="auto">
          <a:xfrm flipV="1">
            <a:off x="5299076" y="2511426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43"/>
          <p:cNvSpPr>
            <a:spLocks noChangeShapeType="1"/>
          </p:cNvSpPr>
          <p:nvPr/>
        </p:nvSpPr>
        <p:spPr bwMode="auto">
          <a:xfrm flipV="1">
            <a:off x="4189414" y="2673350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Line 44"/>
          <p:cNvSpPr>
            <a:spLocks noChangeShapeType="1"/>
          </p:cNvSpPr>
          <p:nvPr/>
        </p:nvSpPr>
        <p:spPr bwMode="auto">
          <a:xfrm flipV="1">
            <a:off x="5448301" y="2368551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3" name="Line 48"/>
          <p:cNvSpPr>
            <a:spLocks noChangeShapeType="1"/>
          </p:cNvSpPr>
          <p:nvPr/>
        </p:nvSpPr>
        <p:spPr bwMode="auto">
          <a:xfrm flipV="1">
            <a:off x="4803776" y="2903539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9364" name="Rectangle 148"/>
          <p:cNvSpPr>
            <a:spLocks noChangeArrowheads="1"/>
          </p:cNvSpPr>
          <p:nvPr/>
        </p:nvSpPr>
        <p:spPr bwMode="auto">
          <a:xfrm>
            <a:off x="6554788" y="2930526"/>
            <a:ext cx="3421062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33363" indent="-23336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</a:pPr>
            <a:r>
              <a:rPr lang="en-US" altLang="zh-CN" sz="1900" dirty="0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encapsulation of DHCP server, frame forwarded to client, </a:t>
            </a:r>
            <a:r>
              <a:rPr lang="en-US" altLang="zh-CN" sz="1900" dirty="0" err="1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demuxing</a:t>
            </a:r>
            <a:r>
              <a:rPr lang="en-US" altLang="zh-CN" sz="1900" dirty="0">
                <a:solidFill>
                  <a:srgbClr val="000099"/>
                </a:solidFill>
                <a:latin typeface="Comic Sans MS" panose="030F0702030302020204" pitchFamily="66" charset="0"/>
                <a:cs typeface="ＭＳ Ｐゴシック" panose="020B0600070205080204" pitchFamily="34" charset="-128"/>
              </a:rPr>
              <a:t> up to DHCP at client</a:t>
            </a:r>
          </a:p>
        </p:txBody>
      </p:sp>
      <p:sp>
        <p:nvSpPr>
          <p:cNvPr id="50188" name="Rectangle 152"/>
          <p:cNvSpPr>
            <a:spLocks noGrp="1" noChangeArrowheads="1"/>
          </p:cNvSpPr>
          <p:nvPr>
            <p:ph type="title"/>
          </p:nvPr>
        </p:nvSpPr>
        <p:spPr>
          <a:xfrm>
            <a:off x="1847851" y="77789"/>
            <a:ext cx="4354513" cy="942975"/>
          </a:xfrm>
        </p:spPr>
        <p:txBody>
          <a:bodyPr/>
          <a:lstStyle/>
          <a:p>
            <a:pPr>
              <a:defRPr/>
            </a:pPr>
            <a:r>
              <a:rPr lang="en-US" sz="3600"/>
              <a:t>DHCP: example</a:t>
            </a:r>
          </a:p>
        </p:txBody>
      </p:sp>
      <p:grpSp>
        <p:nvGrpSpPr>
          <p:cNvPr id="96266" name="Group 153"/>
          <p:cNvGrpSpPr>
            <a:grpSpLocks/>
          </p:cNvGrpSpPr>
          <p:nvPr/>
        </p:nvGrpSpPr>
        <p:grpSpPr bwMode="auto">
          <a:xfrm>
            <a:off x="3502025" y="2295525"/>
            <a:ext cx="850900" cy="615950"/>
            <a:chOff x="4420" y="878"/>
            <a:chExt cx="614" cy="458"/>
          </a:xfrm>
        </p:grpSpPr>
        <p:pic>
          <p:nvPicPr>
            <p:cNvPr id="96424" name="Picture 154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5" name="Freeform 155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pic>
          <p:nvPicPr>
            <p:cNvPr id="96426" name="Picture 156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6427" name="Freeform 157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8" name="Freeform 158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9" name="Freeform 159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0" name="Freeform 160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1" name="Freeform 161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2" name="Freeform 162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433" name="Group 163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6440" name="Freeform 164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1" name="Freeform 165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2" name="Freeform 166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3" name="Freeform 167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4" name="Freeform 168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45" name="Freeform 169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434" name="Freeform 170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5" name="Freeform 171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6" name="Freeform 172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7" name="Freeform 173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8" name="Freeform 174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39" name="Freeform 175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6267" name="Text Box 176"/>
          <p:cNvSpPr txBox="1">
            <a:spLocks noChangeArrowheads="1"/>
          </p:cNvSpPr>
          <p:nvPr/>
        </p:nvSpPr>
        <p:spPr bwMode="auto">
          <a:xfrm>
            <a:off x="4086225" y="3967164"/>
            <a:ext cx="2025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i="1" dirty="0">
                <a:solidFill>
                  <a:srgbClr val="0000FF"/>
                </a:solidFill>
              </a:rPr>
              <a:t>router with DHCP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server built into </a:t>
            </a:r>
          </a:p>
          <a:p>
            <a:r>
              <a:rPr lang="en-US" altLang="zh-CN" sz="1800" i="1" dirty="0">
                <a:solidFill>
                  <a:srgbClr val="0000FF"/>
                </a:solidFill>
              </a:rPr>
              <a:t>router</a:t>
            </a:r>
          </a:p>
        </p:txBody>
      </p:sp>
      <p:grpSp>
        <p:nvGrpSpPr>
          <p:cNvPr id="96268" name="Group 177"/>
          <p:cNvGrpSpPr>
            <a:grpSpLocks/>
          </p:cNvGrpSpPr>
          <p:nvPr/>
        </p:nvGrpSpPr>
        <p:grpSpPr bwMode="auto">
          <a:xfrm>
            <a:off x="4198938" y="3525838"/>
            <a:ext cx="1066800" cy="406400"/>
            <a:chOff x="4396" y="1245"/>
            <a:chExt cx="672" cy="248"/>
          </a:xfrm>
        </p:grpSpPr>
        <p:sp>
          <p:nvSpPr>
            <p:cNvPr id="9641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641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6419" name="Group 181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6422" name="Freeform 1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423" name="Freeform 1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420" name="Line 184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21" name="Line 185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269" name="Group 186"/>
          <p:cNvGrpSpPr>
            <a:grpSpLocks/>
          </p:cNvGrpSpPr>
          <p:nvPr/>
        </p:nvGrpSpPr>
        <p:grpSpPr bwMode="auto">
          <a:xfrm>
            <a:off x="4230688" y="3330575"/>
            <a:ext cx="423862" cy="647700"/>
            <a:chOff x="4140" y="429"/>
            <a:chExt cx="1425" cy="2396"/>
          </a:xfrm>
        </p:grpSpPr>
        <p:sp>
          <p:nvSpPr>
            <p:cNvPr id="96384" name="Freeform 187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5" name="Rectangle 188"/>
            <p:cNvSpPr>
              <a:spLocks noChangeArrowheads="1"/>
            </p:cNvSpPr>
            <p:nvPr/>
          </p:nvSpPr>
          <p:spPr bwMode="auto">
            <a:xfrm>
              <a:off x="4204" y="429"/>
              <a:ext cx="1051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6" name="Freeform 189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7" name="Freeform 190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8" name="Rectangle 191"/>
            <p:cNvSpPr>
              <a:spLocks noChangeArrowheads="1"/>
            </p:cNvSpPr>
            <p:nvPr/>
          </p:nvSpPr>
          <p:spPr bwMode="auto">
            <a:xfrm>
              <a:off x="4209" y="693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89" name="Group 192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414" name="AutoShape 193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6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5" name="AutoShape 194"/>
              <p:cNvSpPr>
                <a:spLocks noChangeArrowheads="1"/>
              </p:cNvSpPr>
              <p:nvPr/>
            </p:nvSpPr>
            <p:spPr bwMode="auto">
              <a:xfrm>
                <a:off x="627" y="2587"/>
                <a:ext cx="693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0" name="Rectangle 195"/>
            <p:cNvSpPr>
              <a:spLocks noChangeArrowheads="1"/>
            </p:cNvSpPr>
            <p:nvPr/>
          </p:nvSpPr>
          <p:spPr bwMode="auto">
            <a:xfrm>
              <a:off x="4225" y="1016"/>
              <a:ext cx="592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91" name="Group 196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412" name="AutoShape 197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3" name="AutoShape 198"/>
              <p:cNvSpPr>
                <a:spLocks noChangeArrowheads="1"/>
              </p:cNvSpPr>
              <p:nvPr/>
            </p:nvSpPr>
            <p:spPr bwMode="auto">
              <a:xfrm>
                <a:off x="629" y="2585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2" name="Rectangle 199"/>
            <p:cNvSpPr>
              <a:spLocks noChangeArrowheads="1"/>
            </p:cNvSpPr>
            <p:nvPr/>
          </p:nvSpPr>
          <p:spPr bwMode="auto">
            <a:xfrm>
              <a:off x="4215" y="1357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93" name="Rectangle 200"/>
            <p:cNvSpPr>
              <a:spLocks noChangeArrowheads="1"/>
            </p:cNvSpPr>
            <p:nvPr/>
          </p:nvSpPr>
          <p:spPr bwMode="auto">
            <a:xfrm>
              <a:off x="4225" y="1656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394" name="Group 201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410" name="AutoShape 202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1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11" name="AutoShape 203"/>
              <p:cNvSpPr>
                <a:spLocks noChangeArrowheads="1"/>
              </p:cNvSpPr>
              <p:nvPr/>
            </p:nvSpPr>
            <p:spPr bwMode="auto">
              <a:xfrm>
                <a:off x="624" y="2584"/>
                <a:ext cx="69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5" name="Freeform 204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396" name="Group 205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408" name="AutoShape 206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5" cy="1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409" name="AutoShape 207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97" name="Rectangle 208"/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98" name="Freeform 209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9" name="Freeform 210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0" name="Oval 211"/>
            <p:cNvSpPr>
              <a:spLocks noChangeArrowheads="1"/>
            </p:cNvSpPr>
            <p:nvPr/>
          </p:nvSpPr>
          <p:spPr bwMode="auto">
            <a:xfrm>
              <a:off x="5517" y="2614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1" name="Freeform 212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402" name="AutoShape 213"/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3" name="AutoShape 214"/>
            <p:cNvSpPr>
              <a:spLocks noChangeArrowheads="1"/>
            </p:cNvSpPr>
            <p:nvPr/>
          </p:nvSpPr>
          <p:spPr bwMode="auto">
            <a:xfrm>
              <a:off x="4204" y="2713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4" name="Oval 215"/>
            <p:cNvSpPr>
              <a:spLocks noChangeArrowheads="1"/>
            </p:cNvSpPr>
            <p:nvPr/>
          </p:nvSpPr>
          <p:spPr bwMode="auto">
            <a:xfrm>
              <a:off x="4305" y="2385"/>
              <a:ext cx="160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5" name="Oval 216"/>
            <p:cNvSpPr>
              <a:spLocks noChangeArrowheads="1"/>
            </p:cNvSpPr>
            <p:nvPr/>
          </p:nvSpPr>
          <p:spPr bwMode="auto">
            <a:xfrm>
              <a:off x="4487" y="2385"/>
              <a:ext cx="160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FF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96406" name="Oval 217"/>
            <p:cNvSpPr>
              <a:spLocks noChangeArrowheads="1"/>
            </p:cNvSpPr>
            <p:nvPr/>
          </p:nvSpPr>
          <p:spPr bwMode="auto">
            <a:xfrm>
              <a:off x="4663" y="2379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407" name="Rectangle 218"/>
            <p:cNvSpPr>
              <a:spLocks noChangeArrowheads="1"/>
            </p:cNvSpPr>
            <p:nvPr/>
          </p:nvSpPr>
          <p:spPr bwMode="auto">
            <a:xfrm>
              <a:off x="5063" y="1833"/>
              <a:ext cx="85" cy="763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sp>
        <p:nvSpPr>
          <p:cNvPr id="96270" name="Line 36"/>
          <p:cNvSpPr>
            <a:spLocks noChangeShapeType="1"/>
          </p:cNvSpPr>
          <p:nvPr/>
        </p:nvSpPr>
        <p:spPr bwMode="auto">
          <a:xfrm flipV="1">
            <a:off x="5299076" y="2500314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6271" name="Group 220"/>
          <p:cNvGrpSpPr>
            <a:grpSpLocks/>
          </p:cNvGrpSpPr>
          <p:nvPr/>
        </p:nvGrpSpPr>
        <p:grpSpPr bwMode="auto">
          <a:xfrm>
            <a:off x="4664076" y="2598739"/>
            <a:ext cx="963613" cy="300037"/>
            <a:chOff x="4410" y="1365"/>
            <a:chExt cx="663" cy="224"/>
          </a:xfrm>
        </p:grpSpPr>
        <p:sp>
          <p:nvSpPr>
            <p:cNvPr id="96379" name="Rectangle 221"/>
            <p:cNvSpPr>
              <a:spLocks noChangeArrowheads="1"/>
            </p:cNvSpPr>
            <p:nvPr/>
          </p:nvSpPr>
          <p:spPr bwMode="auto">
            <a:xfrm>
              <a:off x="4410" y="1500"/>
              <a:ext cx="495" cy="87"/>
            </a:xfrm>
            <a:prstGeom prst="rect">
              <a:avLst/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0" name="AutoShape 222"/>
            <p:cNvSpPr>
              <a:spLocks noChangeArrowheads="1"/>
            </p:cNvSpPr>
            <p:nvPr/>
          </p:nvSpPr>
          <p:spPr bwMode="auto">
            <a:xfrm>
              <a:off x="4410" y="1369"/>
              <a:ext cx="663" cy="134"/>
            </a:xfrm>
            <a:prstGeom prst="parallelogram">
              <a:avLst>
                <a:gd name="adj" fmla="val 122778"/>
              </a:avLst>
            </a:prstGeom>
            <a:gradFill rotWithShape="1">
              <a:gsLst>
                <a:gs pos="0">
                  <a:srgbClr val="0099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81" name="Freeform 223"/>
            <p:cNvSpPr>
              <a:spLocks/>
            </p:cNvSpPr>
            <p:nvPr/>
          </p:nvSpPr>
          <p:spPr bwMode="auto">
            <a:xfrm>
              <a:off x="4904" y="1365"/>
              <a:ext cx="169" cy="224"/>
            </a:xfrm>
            <a:custGeom>
              <a:avLst/>
              <a:gdLst>
                <a:gd name="T0" fmla="*/ 0 w 169"/>
                <a:gd name="T1" fmla="*/ 138 h 224"/>
                <a:gd name="T2" fmla="*/ 0 w 169"/>
                <a:gd name="T3" fmla="*/ 224 h 224"/>
                <a:gd name="T4" fmla="*/ 169 w 169"/>
                <a:gd name="T5" fmla="*/ 77 h 224"/>
                <a:gd name="T6" fmla="*/ 169 w 169"/>
                <a:gd name="T7" fmla="*/ 0 h 224"/>
                <a:gd name="T8" fmla="*/ 0 w 169"/>
                <a:gd name="T9" fmla="*/ 138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24"/>
                <a:gd name="T17" fmla="*/ 169 w 169"/>
                <a:gd name="T18" fmla="*/ 224 h 2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24">
                  <a:moveTo>
                    <a:pt x="0" y="138"/>
                  </a:moveTo>
                  <a:lnTo>
                    <a:pt x="0" y="224"/>
                  </a:lnTo>
                  <a:lnTo>
                    <a:pt x="169" y="77"/>
                  </a:lnTo>
                  <a:lnTo>
                    <a:pt x="169" y="0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BBE0E3"/>
            </a:solidFill>
            <a:ln w="63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82" name="Freeform 224"/>
            <p:cNvSpPr>
              <a:spLocks/>
            </p:cNvSpPr>
            <p:nvPr/>
          </p:nvSpPr>
          <p:spPr bwMode="auto">
            <a:xfrm>
              <a:off x="4475" y="1395"/>
              <a:ext cx="506" cy="80"/>
            </a:xfrm>
            <a:custGeom>
              <a:avLst/>
              <a:gdLst>
                <a:gd name="T0" fmla="*/ 0 w 280"/>
                <a:gd name="T1" fmla="*/ 1801 h 63"/>
                <a:gd name="T2" fmla="*/ 147159 w 280"/>
                <a:gd name="T3" fmla="*/ 1752 h 63"/>
                <a:gd name="T4" fmla="*/ 868488 w 280"/>
                <a:gd name="T5" fmla="*/ 0 h 63"/>
                <a:gd name="T6" fmla="*/ 1108812 w 280"/>
                <a:gd name="T7" fmla="*/ 0 h 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0"/>
                <a:gd name="T13" fmla="*/ 0 h 63"/>
                <a:gd name="T14" fmla="*/ 280 w 280"/>
                <a:gd name="T15" fmla="*/ 63 h 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0" h="63">
                  <a:moveTo>
                    <a:pt x="0" y="63"/>
                  </a:moveTo>
                  <a:lnTo>
                    <a:pt x="37" y="62"/>
                  </a:lnTo>
                  <a:lnTo>
                    <a:pt x="219" y="0"/>
                  </a:lnTo>
                  <a:lnTo>
                    <a:pt x="280" y="0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3" name="Freeform 225"/>
            <p:cNvSpPr>
              <a:spLocks/>
            </p:cNvSpPr>
            <p:nvPr/>
          </p:nvSpPr>
          <p:spPr bwMode="auto">
            <a:xfrm>
              <a:off x="4593" y="1391"/>
              <a:ext cx="293" cy="93"/>
            </a:xfrm>
            <a:custGeom>
              <a:avLst/>
              <a:gdLst>
                <a:gd name="T0" fmla="*/ 0 w 293"/>
                <a:gd name="T1" fmla="*/ 0 h 93"/>
                <a:gd name="T2" fmla="*/ 67 w 293"/>
                <a:gd name="T3" fmla="*/ 1 h 93"/>
                <a:gd name="T4" fmla="*/ 195 w 293"/>
                <a:gd name="T5" fmla="*/ 93 h 93"/>
                <a:gd name="T6" fmla="*/ 293 w 293"/>
                <a:gd name="T7" fmla="*/ 93 h 9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3"/>
                <a:gd name="T13" fmla="*/ 0 h 93"/>
                <a:gd name="T14" fmla="*/ 293 w 293"/>
                <a:gd name="T15" fmla="*/ 93 h 9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3" h="93">
                  <a:moveTo>
                    <a:pt x="0" y="0"/>
                  </a:moveTo>
                  <a:lnTo>
                    <a:pt x="67" y="1"/>
                  </a:lnTo>
                  <a:lnTo>
                    <a:pt x="195" y="93"/>
                  </a:lnTo>
                  <a:lnTo>
                    <a:pt x="293" y="93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2" name="Group 53"/>
          <p:cNvGrpSpPr>
            <a:grpSpLocks/>
          </p:cNvGrpSpPr>
          <p:nvPr/>
        </p:nvGrpSpPr>
        <p:grpSpPr bwMode="auto">
          <a:xfrm>
            <a:off x="1876425" y="3319463"/>
            <a:ext cx="1081088" cy="1166812"/>
            <a:chOff x="42" y="744"/>
            <a:chExt cx="681" cy="735"/>
          </a:xfrm>
        </p:grpSpPr>
        <p:grpSp>
          <p:nvGrpSpPr>
            <p:cNvPr id="96347" name="Group 54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96349" name="Group 5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74" name="Group 5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77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8" name="Text Box 5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75" name="Rectangle 5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76" name="Rectangle 6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350" name="Group 6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68" name="Group 6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72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3" name="Text Box 6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69" name="Group 6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70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71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6351" name="Group 6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66" name="Rectangle 6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67" name="Rectangle 7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352" name="Group 7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353" name="Group 7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357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360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64" name="Rectangle 7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65" name="Text Box 7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361" name="Group 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362" name="Rectangle 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63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6358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59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6354" name="Rectangle 8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55" name="Rectangle 8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56" name="Rectangle 8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6348" name="AutoShape 85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25" name="Group 86"/>
          <p:cNvGrpSpPr>
            <a:grpSpLocks/>
          </p:cNvGrpSpPr>
          <p:nvPr/>
        </p:nvGrpSpPr>
        <p:grpSpPr bwMode="auto">
          <a:xfrm>
            <a:off x="1973264" y="4405314"/>
            <a:ext cx="1081087" cy="244475"/>
            <a:chOff x="504" y="3523"/>
            <a:chExt cx="681" cy="154"/>
          </a:xfrm>
        </p:grpSpPr>
        <p:grpSp>
          <p:nvGrpSpPr>
            <p:cNvPr id="96334" name="Group 87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96338" name="Group 88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96341" name="Group 89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45" name="Rectangle 9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46" name="Text Box 9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42" name="Group 92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43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44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sp>
            <p:nvSpPr>
              <p:cNvPr id="96339" name="Rectangle 95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340" name="Rectangle 96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</p:grpSp>
        <p:sp>
          <p:nvSpPr>
            <p:cNvPr id="96335" name="Rectangle 97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36" name="Rectangle 98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37" name="Rectangle 99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</p:grpSp>
      <p:grpSp>
        <p:nvGrpSpPr>
          <p:cNvPr id="30" name="Group 100"/>
          <p:cNvGrpSpPr>
            <a:grpSpLocks/>
          </p:cNvGrpSpPr>
          <p:nvPr/>
        </p:nvGrpSpPr>
        <p:grpSpPr bwMode="auto">
          <a:xfrm>
            <a:off x="3001964" y="3236913"/>
            <a:ext cx="1316037" cy="1314450"/>
            <a:chOff x="931" y="1941"/>
            <a:chExt cx="829" cy="828"/>
          </a:xfrm>
        </p:grpSpPr>
        <p:sp>
          <p:nvSpPr>
            <p:cNvPr id="96326" name="Freeform 101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1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51"/>
                <a:gd name="T19" fmla="*/ 0 h 801"/>
                <a:gd name="T20" fmla="*/ 551 w 551"/>
                <a:gd name="T21" fmla="*/ 801 h 8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6327" name="Group 102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96328" name="Rectangle 103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9" name="Text Box 104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6330" name="Line 105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1" name="Line 106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2" name="Line 107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33" name="Line 108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49216" name="Group 145"/>
          <p:cNvGrpSpPr>
            <a:grpSpLocks/>
          </p:cNvGrpSpPr>
          <p:nvPr/>
        </p:nvGrpSpPr>
        <p:grpSpPr bwMode="auto">
          <a:xfrm>
            <a:off x="2327276" y="3344864"/>
            <a:ext cx="544513" cy="244475"/>
            <a:chOff x="844" y="3337"/>
            <a:chExt cx="343" cy="154"/>
          </a:xfrm>
        </p:grpSpPr>
        <p:sp>
          <p:nvSpPr>
            <p:cNvPr id="96324" name="Rectangle 146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96325" name="Text Box 147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000">
                  <a:solidFill>
                    <a:schemeClr val="bg1"/>
                  </a:solidFill>
                </a:rPr>
                <a:t>DHCP</a:t>
              </a:r>
            </a:p>
          </p:txBody>
        </p:sp>
      </p:grpSp>
      <p:grpSp>
        <p:nvGrpSpPr>
          <p:cNvPr id="649217" name="Group 44"/>
          <p:cNvGrpSpPr>
            <a:grpSpLocks/>
          </p:cNvGrpSpPr>
          <p:nvPr/>
        </p:nvGrpSpPr>
        <p:grpSpPr bwMode="auto">
          <a:xfrm>
            <a:off x="2719388" y="1247775"/>
            <a:ext cx="976312" cy="1460500"/>
            <a:chOff x="651" y="681"/>
            <a:chExt cx="615" cy="920"/>
          </a:xfrm>
        </p:grpSpPr>
        <p:sp>
          <p:nvSpPr>
            <p:cNvPr id="96316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4"/>
                <a:gd name="T16" fmla="*/ 0 h 903"/>
                <a:gd name="T17" fmla="*/ 604 w 604"/>
                <a:gd name="T18" fmla="*/ 903 h 9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alpha val="65999"/>
                  </a:schemeClr>
                </a:gs>
                <a:gs pos="100000">
                  <a:srgbClr val="000099">
                    <a:alpha val="65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96317" name="Group 46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9631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96319" name="Text Box 4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DHCP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UDP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IP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Eth</a:t>
                </a:r>
              </a:p>
              <a:p>
                <a:pPr algn="ctr"/>
                <a:r>
                  <a:rPr lang="en-US" altLang="zh-CN" sz="1600">
                    <a:solidFill>
                      <a:srgbClr val="0000FF"/>
                    </a:solidFill>
                  </a:rPr>
                  <a:t>Phy</a:t>
                </a:r>
              </a:p>
            </p:txBody>
          </p:sp>
          <p:sp>
            <p:nvSpPr>
              <p:cNvPr id="9632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9632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649220" name="Group 109"/>
          <p:cNvGrpSpPr>
            <a:grpSpLocks/>
          </p:cNvGrpSpPr>
          <p:nvPr/>
        </p:nvGrpSpPr>
        <p:grpSpPr bwMode="auto">
          <a:xfrm>
            <a:off x="1595439" y="1136651"/>
            <a:ext cx="1081087" cy="1217613"/>
            <a:chOff x="1404" y="3105"/>
            <a:chExt cx="681" cy="767"/>
          </a:xfrm>
        </p:grpSpPr>
        <p:grpSp>
          <p:nvGrpSpPr>
            <p:cNvPr id="96281" name="Group 110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96286" name="Group 111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96311" name="Group 112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96314" name="Rectangle 11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15" name="Text Box 1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sp>
              <p:nvSpPr>
                <p:cNvPr id="96312" name="Rectangle 115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13" name="Rectangle 116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287" name="Group 117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96305" name="Group 11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96309" name="Rectangle 11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10" name="Text Box 1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r>
                      <a:rPr lang="en-US" altLang="zh-CN" sz="1000">
                        <a:solidFill>
                          <a:schemeClr val="bg1"/>
                        </a:solidFill>
                      </a:rPr>
                      <a:t>DHCP</a:t>
                    </a:r>
                  </a:p>
                </p:txBody>
              </p:sp>
            </p:grpSp>
            <p:grpSp>
              <p:nvGrpSpPr>
                <p:cNvPr id="96306" name="Group 12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6307" name="Rectangle 12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308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</p:grpSp>
          <p:grpSp>
            <p:nvGrpSpPr>
              <p:cNvPr id="96288" name="Group 124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6303" name="Rectangle 125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304" name="Rectangle 126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  <p:grpSp>
            <p:nvGrpSpPr>
              <p:cNvPr id="96289" name="Group 127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96290" name="Group 128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96294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96297" name="Group 13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96301" name="Rectangle 13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02" name="Text Box 132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r>
                          <a:rPr lang="en-US" altLang="zh-CN" sz="1000">
                            <a:solidFill>
                              <a:schemeClr val="bg1"/>
                            </a:solidFill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96298" name="Group 13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6299" name="Rectangle 13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  <p:sp>
                    <p:nvSpPr>
                      <p:cNvPr id="96300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ＭＳ Ｐゴシック" panose="020B0600070205080204" pitchFamily="34" charset="-128"/>
                          </a:defRPr>
                        </a:lvl9pPr>
                      </a:lstStyle>
                      <a:p>
                        <a:endParaRPr lang="zh-CN" altLang="zh-CN" sz="1800"/>
                      </a:p>
                    </p:txBody>
                  </p:sp>
                </p:grpSp>
              </p:grpSp>
              <p:sp>
                <p:nvSpPr>
                  <p:cNvPr id="96295" name="Rectangle 136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  <p:sp>
                <p:nvSpPr>
                  <p:cNvPr id="96296" name="Rectangle 137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endParaRPr lang="zh-CN" altLang="zh-CN" sz="1800"/>
                  </a:p>
                </p:txBody>
              </p:sp>
            </p:grpSp>
            <p:sp>
              <p:nvSpPr>
                <p:cNvPr id="96291" name="Rectangle 13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292" name="Rectangle 139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  <p:sp>
              <p:nvSpPr>
                <p:cNvPr id="96293" name="Rectangle 140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/>
                </a:p>
              </p:txBody>
            </p:sp>
          </p:grpSp>
        </p:grpSp>
        <p:sp>
          <p:nvSpPr>
            <p:cNvPr id="96282" name="AutoShape 141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grpSp>
          <p:nvGrpSpPr>
            <p:cNvPr id="96283" name="Group 142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96284" name="Rectangle 14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96285" name="Text Box 14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000">
                    <a:solidFill>
                      <a:schemeClr val="bg1"/>
                    </a:solidFill>
                  </a:rPr>
                  <a:t>DHCP</a:t>
                </a:r>
              </a:p>
            </p:txBody>
          </p:sp>
        </p:grpSp>
      </p:grpSp>
      <p:sp>
        <p:nvSpPr>
          <p:cNvPr id="649442" name="Rectangle 226"/>
          <p:cNvSpPr>
            <a:spLocks noChangeArrowheads="1"/>
          </p:cNvSpPr>
          <p:nvPr/>
        </p:nvSpPr>
        <p:spPr bwMode="auto">
          <a:xfrm>
            <a:off x="6550026" y="4230689"/>
            <a:ext cx="3421063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3363" indent="-233363" fontAlgn="base">
              <a:lnSpc>
                <a:spcPct val="80000"/>
              </a:lnSpc>
              <a:spcBef>
                <a:spcPct val="20000"/>
              </a:spcBef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19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client now knows its IP address, name and IP address of DSN server, IP address of its first-hop router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2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91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90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  <p:bldP spid="649364" grpId="0" build="p"/>
      <p:bldP spid="649442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1" name="Picture 1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13" y="1101725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2775" y="174625"/>
            <a:ext cx="3703638" cy="1143000"/>
          </a:xfrm>
        </p:spPr>
        <p:txBody>
          <a:bodyPr>
            <a:normAutofit fontScale="90000"/>
          </a:bodyPr>
          <a:lstStyle/>
          <a:p>
            <a:pPr>
              <a:lnSpc>
                <a:spcPct val="75000"/>
              </a:lnSpc>
              <a:defRPr/>
            </a:pPr>
            <a:r>
              <a:rPr lang="en-US" sz="3600"/>
              <a:t>DHCP: Wireshark output </a:t>
            </a:r>
            <a:r>
              <a:rPr lang="en-US"/>
              <a:t>(home LAN)</a:t>
            </a:r>
          </a:p>
        </p:txBody>
      </p:sp>
      <p:sp>
        <p:nvSpPr>
          <p:cNvPr id="97283" name="Text Box 4"/>
          <p:cNvSpPr txBox="1">
            <a:spLocks noChangeArrowheads="1"/>
          </p:cNvSpPr>
          <p:nvPr/>
        </p:nvSpPr>
        <p:spPr bwMode="auto">
          <a:xfrm>
            <a:off x="6094414" y="500063"/>
            <a:ext cx="4492625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/>
              <a:t>Message type: </a:t>
            </a:r>
            <a:r>
              <a:rPr lang="en-US" altLang="zh-CN" sz="1200" b="1">
                <a:solidFill>
                  <a:srgbClr val="FF0000"/>
                </a:solidFill>
              </a:rPr>
              <a:t>Boot Reply (2)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Bootp flags: 0x0000 (Unicast)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Client IP address: 192.168.1.101 (192.168.1.101)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Next server IP address: 192.168.1.1 (192.168.1.1)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(t=53,l=1) DHCP Message Type = DHCP ACK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(t=54,l=4) Server Identifier = 192.168.1.1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(t=1,l=4) Subnet Mask = 255.255.255.0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(t=3,l=4) Router = 192.168.1.1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(6) Domain Name Server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     Length: 12; Value: 445747E2445749F244574092; 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      IP Address: 68.87.71.226;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      IP Address: 68.87.73.242; 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      IP Address: 68.87.64.146</a:t>
            </a:r>
          </a:p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rgbClr val="FF0000"/>
                </a:solidFill>
              </a:rPr>
              <a:t>Option: (t=15,l=20) Domain Name = "hsd1.ma.comcast.net."</a:t>
            </a:r>
          </a:p>
          <a:p>
            <a:pPr>
              <a:lnSpc>
                <a:spcPct val="90000"/>
              </a:lnSpc>
            </a:pPr>
            <a:endParaRPr lang="en-US" altLang="zh-CN" sz="1000"/>
          </a:p>
        </p:txBody>
      </p:sp>
      <p:sp>
        <p:nvSpPr>
          <p:cNvPr id="97284" name="Line 5"/>
          <p:cNvSpPr>
            <a:spLocks noChangeShapeType="1"/>
          </p:cNvSpPr>
          <p:nvPr/>
        </p:nvSpPr>
        <p:spPr bwMode="auto">
          <a:xfrm>
            <a:off x="6046789" y="298451"/>
            <a:ext cx="9525" cy="627697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9158289" y="485775"/>
            <a:ext cx="846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</a:rPr>
              <a:t>reply</a:t>
            </a:r>
          </a:p>
        </p:txBody>
      </p:sp>
      <p:sp>
        <p:nvSpPr>
          <p:cNvPr id="97286" name="Text Box 7"/>
          <p:cNvSpPr txBox="1">
            <a:spLocks noChangeArrowheads="1"/>
          </p:cNvSpPr>
          <p:nvPr/>
        </p:nvSpPr>
        <p:spPr bwMode="auto">
          <a:xfrm>
            <a:off x="1681163" y="1506539"/>
            <a:ext cx="43942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 dirty="0"/>
              <a:t>Message type: </a:t>
            </a:r>
            <a:r>
              <a:rPr lang="en-US" altLang="zh-CN" sz="1200" b="1" u="sng" dirty="0">
                <a:solidFill>
                  <a:srgbClr val="FF0000"/>
                </a:solidFill>
              </a:rPr>
              <a:t>Boot Request (1)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Hardware address length: 6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Hops: 0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Transaction ID: 0x6b3a11b7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Seconds elapsed: 0</a:t>
            </a:r>
          </a:p>
          <a:p>
            <a:pPr>
              <a:lnSpc>
                <a:spcPct val="90000"/>
              </a:lnSpc>
            </a:pPr>
            <a:r>
              <a:rPr lang="en-US" altLang="zh-CN" sz="1200" dirty="0" err="1"/>
              <a:t>Bootp</a:t>
            </a:r>
            <a:r>
              <a:rPr lang="en-US" altLang="zh-CN" sz="1200" dirty="0"/>
              <a:t> flags: 0x0000 (Unicast)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Client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Your (client)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Next server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Relay agent IP address: 0.0.0.0 (0.0.0.0)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Server host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Boot file name not given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Magic cookie: (OK)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(t=53,l=1) </a:t>
            </a:r>
            <a:r>
              <a:rPr lang="en-US" altLang="zh-CN" sz="1200" b="1" dirty="0">
                <a:solidFill>
                  <a:srgbClr val="FF0000"/>
                </a:solidFill>
              </a:rPr>
              <a:t>DHCP Message Type = DHCP Request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(61) Client identifier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Length: 7; Value: 010016D323688A; 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Hardware type: Ethernet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Client MAC address: Wistron_23:68:8a (00:16:d3:23:68:8a)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(t=50,l=4) Requested IP Address = 192.168.1.101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Option: (t=12,l=5) Host Name = "nomad"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Option: (55) Parameter Request List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Length: 11; Value: 010F03062C2E2F1F21F92B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</a:t>
            </a:r>
            <a:r>
              <a:rPr lang="en-US" altLang="zh-CN" sz="1200" b="1" dirty="0">
                <a:solidFill>
                  <a:srgbClr val="FF0000"/>
                </a:solidFill>
              </a:rPr>
              <a:t>1 = Subnet Mask; 15 = Domain Name</a:t>
            </a:r>
          </a:p>
          <a:p>
            <a:pPr>
              <a:lnSpc>
                <a:spcPct val="90000"/>
              </a:lnSpc>
            </a:pPr>
            <a:r>
              <a:rPr lang="en-US" altLang="zh-CN" sz="1200" b="1" dirty="0">
                <a:solidFill>
                  <a:srgbClr val="FF0000"/>
                </a:solidFill>
              </a:rPr>
              <a:t>     3 = Router; 6 = Domain Name Server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44 = NetBIOS over TCP/IP Name Server</a:t>
            </a:r>
          </a:p>
          <a:p>
            <a:pPr>
              <a:lnSpc>
                <a:spcPct val="90000"/>
              </a:lnSpc>
            </a:pPr>
            <a:r>
              <a:rPr lang="en-US" altLang="zh-CN" sz="1200" dirty="0"/>
              <a:t>     ……</a:t>
            </a:r>
          </a:p>
        </p:txBody>
      </p:sp>
      <p:sp>
        <p:nvSpPr>
          <p:cNvPr id="97287" name="Text Box 8"/>
          <p:cNvSpPr txBox="1">
            <a:spLocks noChangeArrowheads="1"/>
          </p:cNvSpPr>
          <p:nvPr/>
        </p:nvSpPr>
        <p:spPr bwMode="auto">
          <a:xfrm>
            <a:off x="4137025" y="1885950"/>
            <a:ext cx="1201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>
                <a:solidFill>
                  <a:srgbClr val="CC0000"/>
                </a:solidFill>
              </a:rPr>
              <a:t>request</a:t>
            </a: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0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38" y="857250"/>
            <a:ext cx="6169694" cy="12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338" y="163514"/>
            <a:ext cx="7772400" cy="930275"/>
          </a:xfrm>
        </p:spPr>
        <p:txBody>
          <a:bodyPr/>
          <a:lstStyle/>
          <a:p>
            <a:r>
              <a:rPr lang="en-US" altLang="zh-CN" smtClean="0">
                <a:ea typeface="ＭＳ Ｐゴシック" panose="020B0600070205080204" pitchFamily="34" charset="-128"/>
              </a:rPr>
              <a:t>IP addresses: how to get one?</a:t>
            </a:r>
            <a:endParaRPr lang="en-US" altLang="zh-CN" sz="4800">
              <a:ea typeface="ＭＳ Ｐゴシック" panose="020B0600070205080204" pitchFamily="34" charset="-128"/>
            </a:endParaRP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1363" y="1343025"/>
            <a:ext cx="8077200" cy="18097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how does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 subnet part of IP </a:t>
            </a:r>
            <a:r>
              <a:rPr lang="en-US" altLang="zh-CN" dirty="0" err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addr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gets allocated portion of its provider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ISP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address space</a:t>
            </a:r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98308" name="Text Box 4"/>
          <p:cNvSpPr txBox="1">
            <a:spLocks noChangeArrowheads="1"/>
          </p:cNvSpPr>
          <p:nvPr/>
        </p:nvSpPr>
        <p:spPr bwMode="auto">
          <a:xfrm>
            <a:off x="2116138" y="3514726"/>
            <a:ext cx="8551862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 smtClean="0">
                <a:solidFill>
                  <a:srgbClr val="000099"/>
                </a:solidFill>
              </a:rPr>
              <a:t>ISP's </a:t>
            </a:r>
            <a:r>
              <a:rPr lang="en-US" altLang="zh-CN" sz="1800" dirty="0">
                <a:solidFill>
                  <a:srgbClr val="000099"/>
                </a:solidFill>
              </a:rPr>
              <a:t>block          </a:t>
            </a:r>
            <a:r>
              <a:rPr lang="en-US" altLang="zh-CN" sz="1800" u="sng" dirty="0">
                <a:solidFill>
                  <a:srgbClr val="000099"/>
                </a:solidFill>
              </a:rPr>
              <a:t>11001000  00010111  00010000</a:t>
            </a:r>
            <a:r>
              <a:rPr lang="en-US" altLang="zh-CN" sz="1800" dirty="0">
                <a:solidFill>
                  <a:srgbClr val="000099"/>
                </a:solidFill>
              </a:rPr>
              <a:t>  00000000    200.23.16.0/20</a:t>
            </a:r>
            <a:r>
              <a:rPr lang="en-US" altLang="zh-CN" sz="1800" dirty="0">
                <a:solidFill>
                  <a:schemeClr val="accent2"/>
                </a:solidFill>
              </a:rPr>
              <a:t> </a:t>
            </a:r>
          </a:p>
          <a:p>
            <a:endParaRPr lang="en-US" altLang="zh-CN" sz="1800" dirty="0"/>
          </a:p>
          <a:p>
            <a:r>
              <a:rPr lang="en-US" altLang="zh-CN" sz="1800" dirty="0"/>
              <a:t>Organization 0    </a:t>
            </a:r>
            <a:r>
              <a:rPr lang="en-US" altLang="zh-CN" sz="1800" u="sng" dirty="0"/>
              <a:t>11001000  00010111  0001000</a:t>
            </a:r>
            <a:r>
              <a:rPr lang="en-US" altLang="zh-CN" sz="1800" dirty="0"/>
              <a:t>0  00000000    200.23.16.0/23 </a:t>
            </a:r>
          </a:p>
          <a:p>
            <a:r>
              <a:rPr lang="en-US" altLang="zh-CN" sz="1800" dirty="0"/>
              <a:t>Organization 1    </a:t>
            </a:r>
            <a:r>
              <a:rPr lang="en-US" altLang="zh-CN" sz="1800" u="sng" dirty="0"/>
              <a:t>11001000  00010111  0001001</a:t>
            </a:r>
            <a:r>
              <a:rPr lang="en-US" altLang="zh-CN" sz="1800" dirty="0"/>
              <a:t>0  00000000    200.23.18.0/23 </a:t>
            </a:r>
          </a:p>
          <a:p>
            <a:r>
              <a:rPr lang="en-US" altLang="zh-CN" sz="1800" dirty="0"/>
              <a:t>Organization 2    </a:t>
            </a:r>
            <a:r>
              <a:rPr lang="en-US" altLang="zh-CN" sz="1800" u="sng" dirty="0"/>
              <a:t>11001000  00010111  0001010</a:t>
            </a:r>
            <a:r>
              <a:rPr lang="en-US" altLang="zh-CN" sz="1800" dirty="0"/>
              <a:t>0  00000000    200.23.20.0/23 </a:t>
            </a:r>
          </a:p>
          <a:p>
            <a:r>
              <a:rPr lang="en-US" altLang="zh-CN" sz="1800" dirty="0"/>
              <a:t>   ...                                          …..                                   ….                ….</a:t>
            </a:r>
          </a:p>
          <a:p>
            <a:r>
              <a:rPr lang="en-US" altLang="zh-CN" sz="1800" dirty="0"/>
              <a:t>Organization 7    </a:t>
            </a:r>
            <a:r>
              <a:rPr lang="en-US" altLang="zh-CN" sz="1800" u="sng" dirty="0"/>
              <a:t>11001000  00010111  0001111</a:t>
            </a:r>
            <a:r>
              <a:rPr lang="en-US" altLang="zh-CN" sz="1800" dirty="0"/>
              <a:t>0  00000000    200.23.30.0/23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endParaRPr lang="en-US" altLang="zh-CN" sz="1800" dirty="0">
              <a:latin typeface="Comic Sans MS" panose="030F0702030302020204" pitchFamily="66" charset="0"/>
            </a:endParaRP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6" y="152646"/>
            <a:ext cx="8791127" cy="985837"/>
          </a:xfrm>
        </p:spPr>
        <p:txBody>
          <a:bodyPr>
            <a:normAutofit fontScale="90000"/>
          </a:bodyPr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Hierarchical addressing: route aggregation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99330" name="Freeform 3"/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1" name="Line 4"/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2" name="Line 5"/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3" name="Line 6"/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4" name="Freeform 7"/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35" name="Text Box 8"/>
          <p:cNvSpPr txBox="1">
            <a:spLocks noChangeArrowheads="1"/>
          </p:cNvSpPr>
          <p:nvPr/>
        </p:nvSpPr>
        <p:spPr bwMode="auto">
          <a:xfrm>
            <a:off x="6931026" y="3294064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en-US" sz="1400">
                <a:solidFill>
                  <a:srgbClr val="0000FF"/>
                </a:solidFill>
              </a:rPr>
              <a:t>“</a:t>
            </a:r>
            <a:r>
              <a:rPr lang="en-US" altLang="ja-JP" sz="1400">
                <a:solidFill>
                  <a:srgbClr val="0000FF"/>
                </a:solidFill>
              </a:rPr>
              <a:t>Send me anything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200.23.16.0/20</a:t>
            </a:r>
            <a:r>
              <a:rPr lang="ja-JP" altLang="en-US" sz="1400">
                <a:solidFill>
                  <a:srgbClr val="0000FF"/>
                </a:solidFill>
              </a:rPr>
              <a:t>”</a:t>
            </a:r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99336" name="Group 9"/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99372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73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200.23.16.0/23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9337" name="Group 12"/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99370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71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200.23.18.0/23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99338" name="Group 15"/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99368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69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200.23.30.0/23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99339" name="Text Box 18"/>
          <p:cNvSpPr txBox="1">
            <a:spLocks noChangeArrowheads="1"/>
          </p:cNvSpPr>
          <p:nvPr/>
        </p:nvSpPr>
        <p:spPr bwMode="auto">
          <a:xfrm>
            <a:off x="5130800" y="399891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Fly-By-Night-ISP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99340" name="Freeform 19"/>
          <p:cNvSpPr>
            <a:spLocks/>
          </p:cNvSpPr>
          <p:nvPr/>
        </p:nvSpPr>
        <p:spPr bwMode="auto">
          <a:xfrm>
            <a:off x="8693151" y="3095626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1" name="Text Box 20"/>
          <p:cNvSpPr txBox="1">
            <a:spLocks noChangeArrowheads="1"/>
          </p:cNvSpPr>
          <p:nvPr/>
        </p:nvSpPr>
        <p:spPr bwMode="auto">
          <a:xfrm>
            <a:off x="2282826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0</a:t>
            </a:r>
          </a:p>
        </p:txBody>
      </p:sp>
      <p:sp>
        <p:nvSpPr>
          <p:cNvPr id="99342" name="Text Box 21"/>
          <p:cNvSpPr txBox="1">
            <a:spLocks noChangeArrowheads="1"/>
          </p:cNvSpPr>
          <p:nvPr/>
        </p:nvSpPr>
        <p:spPr bwMode="auto">
          <a:xfrm>
            <a:off x="2311401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7</a:t>
            </a:r>
          </a:p>
        </p:txBody>
      </p:sp>
      <p:sp>
        <p:nvSpPr>
          <p:cNvPr id="99343" name="Text Box 22"/>
          <p:cNvSpPr txBox="1">
            <a:spLocks noChangeArrowheads="1"/>
          </p:cNvSpPr>
          <p:nvPr/>
        </p:nvSpPr>
        <p:spPr bwMode="auto">
          <a:xfrm>
            <a:off x="8931276" y="432276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99344" name="Text Box 23"/>
          <p:cNvSpPr txBox="1">
            <a:spLocks noChangeArrowheads="1"/>
          </p:cNvSpPr>
          <p:nvPr/>
        </p:nvSpPr>
        <p:spPr bwMode="auto">
          <a:xfrm>
            <a:off x="2292351" y="31511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1</a:t>
            </a:r>
          </a:p>
        </p:txBody>
      </p:sp>
      <p:sp>
        <p:nvSpPr>
          <p:cNvPr id="99345" name="Freeform 24"/>
          <p:cNvSpPr>
            <a:spLocks/>
          </p:cNvSpPr>
          <p:nvPr/>
        </p:nvSpPr>
        <p:spPr bwMode="auto">
          <a:xfrm>
            <a:off x="5040314" y="48815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6" name="Text Box 25"/>
          <p:cNvSpPr txBox="1">
            <a:spLocks noChangeArrowheads="1"/>
          </p:cNvSpPr>
          <p:nvPr/>
        </p:nvSpPr>
        <p:spPr bwMode="auto">
          <a:xfrm>
            <a:off x="5340350" y="525621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ISPs-R-Us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99347" name="Freeform 26"/>
          <p:cNvSpPr>
            <a:spLocks/>
          </p:cNvSpPr>
          <p:nvPr/>
        </p:nvSpPr>
        <p:spPr bwMode="auto">
          <a:xfrm flipV="1">
            <a:off x="6765925" y="49022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8" name="Line 27"/>
          <p:cNvSpPr>
            <a:spLocks noChangeShapeType="1"/>
          </p:cNvSpPr>
          <p:nvPr/>
        </p:nvSpPr>
        <p:spPr bwMode="auto">
          <a:xfrm>
            <a:off x="4556126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49" name="Line 28"/>
          <p:cNvSpPr>
            <a:spLocks noChangeShapeType="1"/>
          </p:cNvSpPr>
          <p:nvPr/>
        </p:nvSpPr>
        <p:spPr bwMode="auto">
          <a:xfrm flipV="1">
            <a:off x="4403726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50" name="Line 29"/>
          <p:cNvSpPr>
            <a:spLocks noChangeShapeType="1"/>
          </p:cNvSpPr>
          <p:nvPr/>
        </p:nvSpPr>
        <p:spPr bwMode="auto">
          <a:xfrm flipV="1">
            <a:off x="4841875" y="5759451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99351" name="Text Box 30"/>
          <p:cNvSpPr txBox="1">
            <a:spLocks noChangeArrowheads="1"/>
          </p:cNvSpPr>
          <p:nvPr/>
        </p:nvSpPr>
        <p:spPr bwMode="auto">
          <a:xfrm>
            <a:off x="7054851" y="5151439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en-US" sz="1400">
                <a:solidFill>
                  <a:srgbClr val="0000FF"/>
                </a:solidFill>
              </a:rPr>
              <a:t>“</a:t>
            </a:r>
            <a:r>
              <a:rPr lang="en-US" altLang="ja-JP" sz="1400">
                <a:solidFill>
                  <a:srgbClr val="0000FF"/>
                </a:solidFill>
              </a:rPr>
              <a:t>Send me anything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>
                <a:solidFill>
                  <a:srgbClr val="0000FF"/>
                </a:solidFill>
              </a:rPr>
              <a:t>199.31.0.0/16</a:t>
            </a:r>
            <a:r>
              <a:rPr lang="ja-JP" altLang="en-US" sz="1400">
                <a:solidFill>
                  <a:srgbClr val="0000FF"/>
                </a:solidFill>
              </a:rPr>
              <a:t>”</a:t>
            </a:r>
            <a:endParaRPr lang="en-US" altLang="zh-CN" sz="1400">
              <a:solidFill>
                <a:srgbClr val="0000FF"/>
              </a:solidFill>
            </a:endParaRPr>
          </a:p>
        </p:txBody>
      </p:sp>
      <p:grpSp>
        <p:nvGrpSpPr>
          <p:cNvPr id="99352" name="Group 31"/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99366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99367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200.23.20.0/23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99353" name="Text Box 34"/>
          <p:cNvSpPr txBox="1">
            <a:spLocks noChangeArrowheads="1"/>
          </p:cNvSpPr>
          <p:nvPr/>
        </p:nvSpPr>
        <p:spPr bwMode="auto">
          <a:xfrm>
            <a:off x="2311401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2</a:t>
            </a:r>
          </a:p>
        </p:txBody>
      </p:sp>
      <p:grpSp>
        <p:nvGrpSpPr>
          <p:cNvPr id="99354" name="Group 35"/>
          <p:cNvGrpSpPr>
            <a:grpSpLocks/>
          </p:cNvGrpSpPr>
          <p:nvPr/>
        </p:nvGrpSpPr>
        <p:grpSpPr bwMode="auto">
          <a:xfrm>
            <a:off x="3679826" y="4198939"/>
            <a:ext cx="257175" cy="663575"/>
            <a:chOff x="870" y="2941"/>
            <a:chExt cx="162" cy="418"/>
          </a:xfrm>
        </p:grpSpPr>
        <p:sp>
          <p:nvSpPr>
            <p:cNvPr id="99363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4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5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99355" name="Group 39"/>
          <p:cNvGrpSpPr>
            <a:grpSpLocks/>
          </p:cNvGrpSpPr>
          <p:nvPr/>
        </p:nvGrpSpPr>
        <p:grpSpPr bwMode="auto">
          <a:xfrm>
            <a:off x="4708526" y="3903664"/>
            <a:ext cx="257175" cy="663575"/>
            <a:chOff x="870" y="2941"/>
            <a:chExt cx="162" cy="418"/>
          </a:xfrm>
        </p:grpSpPr>
        <p:sp>
          <p:nvSpPr>
            <p:cNvPr id="99360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1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99362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sp>
        <p:nvSpPr>
          <p:cNvPr id="99356" name="Text Box 43"/>
          <p:cNvSpPr txBox="1">
            <a:spLocks noChangeArrowheads="1"/>
          </p:cNvSpPr>
          <p:nvPr/>
        </p:nvSpPr>
        <p:spPr bwMode="auto">
          <a:xfrm>
            <a:off x="1250287" y="1245054"/>
            <a:ext cx="102280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hierarchical addressing allows efficient advertisement of routing </a:t>
            </a:r>
          </a:p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information:</a:t>
            </a:r>
          </a:p>
        </p:txBody>
      </p:sp>
      <p:pic>
        <p:nvPicPr>
          <p:cNvPr id="99357" name="Picture 4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6" y="979713"/>
            <a:ext cx="8682733" cy="7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Freeform 45"/>
          <p:cNvSpPr>
            <a:spLocks/>
          </p:cNvSpPr>
          <p:nvPr/>
        </p:nvSpPr>
        <p:spPr bwMode="auto">
          <a:xfrm>
            <a:off x="8704264" y="3084514"/>
            <a:ext cx="1444625" cy="2714625"/>
          </a:xfrm>
          <a:custGeom>
            <a:avLst/>
            <a:gdLst>
              <a:gd name="T0" fmla="*/ 2147483647 w 910"/>
              <a:gd name="T1" fmla="*/ 2147483647 h 1710"/>
              <a:gd name="T2" fmla="*/ 2147483647 w 910"/>
              <a:gd name="T3" fmla="*/ 2147483647 h 1710"/>
              <a:gd name="T4" fmla="*/ 2147483647 w 910"/>
              <a:gd name="T5" fmla="*/ 2147483647 h 1710"/>
              <a:gd name="T6" fmla="*/ 2147483647 w 910"/>
              <a:gd name="T7" fmla="*/ 2147483647 h 1710"/>
              <a:gd name="T8" fmla="*/ 2147483647 w 910"/>
              <a:gd name="T9" fmla="*/ 2147483647 h 1710"/>
              <a:gd name="T10" fmla="*/ 2147483647 w 910"/>
              <a:gd name="T11" fmla="*/ 2147483647 h 1710"/>
              <a:gd name="T12" fmla="*/ 2147483647 w 910"/>
              <a:gd name="T13" fmla="*/ 2147483647 h 1710"/>
              <a:gd name="T14" fmla="*/ 2147483647 w 910"/>
              <a:gd name="T15" fmla="*/ 2147483647 h 1710"/>
              <a:gd name="T16" fmla="*/ 2147483647 w 910"/>
              <a:gd name="T17" fmla="*/ 2147483647 h 1710"/>
              <a:gd name="T18" fmla="*/ 2147483647 w 910"/>
              <a:gd name="T19" fmla="*/ 2147483647 h 1710"/>
              <a:gd name="T20" fmla="*/ 2147483647 w 910"/>
              <a:gd name="T21" fmla="*/ 2147483647 h 1710"/>
              <a:gd name="T22" fmla="*/ 2147483647 w 910"/>
              <a:gd name="T23" fmla="*/ 2147483647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4" name="Text Box 3"/>
          <p:cNvSpPr txBox="1">
            <a:spLocks noChangeArrowheads="1"/>
          </p:cNvSpPr>
          <p:nvPr/>
        </p:nvSpPr>
        <p:spPr bwMode="auto">
          <a:xfrm>
            <a:off x="2195514" y="1463675"/>
            <a:ext cx="79848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ISPs-R-Us has a more specific route to Organization 1</a:t>
            </a:r>
          </a:p>
        </p:txBody>
      </p:sp>
      <p:sp>
        <p:nvSpPr>
          <p:cNvPr id="100355" name="Freeform 4"/>
          <p:cNvSpPr>
            <a:spLocks/>
          </p:cNvSpPr>
          <p:nvPr/>
        </p:nvSpPr>
        <p:spPr bwMode="auto">
          <a:xfrm>
            <a:off x="6699250" y="411480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6" name="Line 5"/>
          <p:cNvSpPr>
            <a:spLocks noChangeShapeType="1"/>
          </p:cNvSpPr>
          <p:nvPr/>
        </p:nvSpPr>
        <p:spPr bwMode="auto">
          <a:xfrm flipV="1">
            <a:off x="4356100" y="4391025"/>
            <a:ext cx="895350" cy="4572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7" name="Line 6"/>
          <p:cNvSpPr>
            <a:spLocks noChangeShapeType="1"/>
          </p:cNvSpPr>
          <p:nvPr/>
        </p:nvSpPr>
        <p:spPr bwMode="auto">
          <a:xfrm flipV="1">
            <a:off x="4718051" y="5667375"/>
            <a:ext cx="333375" cy="2476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8" name="Line 7"/>
          <p:cNvSpPr>
            <a:spLocks noChangeShapeType="1"/>
          </p:cNvSpPr>
          <p:nvPr/>
        </p:nvSpPr>
        <p:spPr bwMode="auto">
          <a:xfrm>
            <a:off x="4451351" y="2981325"/>
            <a:ext cx="847725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59" name="Freeform 8"/>
          <p:cNvSpPr>
            <a:spLocks/>
          </p:cNvSpPr>
          <p:nvPr/>
        </p:nvSpPr>
        <p:spPr bwMode="auto">
          <a:xfrm>
            <a:off x="5097464" y="356076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60" name="Text Box 9"/>
          <p:cNvSpPr txBox="1">
            <a:spLocks noChangeArrowheads="1"/>
          </p:cNvSpPr>
          <p:nvPr/>
        </p:nvSpPr>
        <p:spPr bwMode="auto">
          <a:xfrm>
            <a:off x="6931026" y="3287714"/>
            <a:ext cx="17171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en-US" sz="1400" dirty="0">
                <a:solidFill>
                  <a:srgbClr val="0000FF"/>
                </a:solidFill>
              </a:rPr>
              <a:t>“</a:t>
            </a:r>
            <a:r>
              <a:rPr lang="en-US" altLang="ja-JP" sz="1400" dirty="0">
                <a:solidFill>
                  <a:srgbClr val="0000FF"/>
                </a:solidFill>
              </a:rPr>
              <a:t>Send 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</a:t>
            </a:r>
          </a:p>
          <a:p>
            <a:r>
              <a:rPr lang="en-US" altLang="zh-CN" sz="1400" u="sng" dirty="0">
                <a:solidFill>
                  <a:srgbClr val="FF0000"/>
                </a:solidFill>
              </a:rPr>
              <a:t>200.23.16.0/20</a:t>
            </a:r>
            <a:r>
              <a:rPr lang="ja-JP" altLang="en-US" sz="1400" dirty="0">
                <a:solidFill>
                  <a:srgbClr val="0000FF"/>
                </a:solidFill>
              </a:rPr>
              <a:t>”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100361" name="Group 10"/>
          <p:cNvGrpSpPr>
            <a:grpSpLocks/>
          </p:cNvGrpSpPr>
          <p:nvPr/>
        </p:nvGrpSpPr>
        <p:grpSpPr bwMode="auto">
          <a:xfrm>
            <a:off x="2282825" y="2754313"/>
            <a:ext cx="2338388" cy="404812"/>
            <a:chOff x="1004" y="1639"/>
            <a:chExt cx="1473" cy="255"/>
          </a:xfrm>
        </p:grpSpPr>
        <p:sp>
          <p:nvSpPr>
            <p:cNvPr id="100396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7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200.23.16.0/23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100362" name="Group 13"/>
          <p:cNvGrpSpPr>
            <a:grpSpLocks/>
          </p:cNvGrpSpPr>
          <p:nvPr/>
        </p:nvGrpSpPr>
        <p:grpSpPr bwMode="auto">
          <a:xfrm>
            <a:off x="2492375" y="5830888"/>
            <a:ext cx="2338388" cy="404812"/>
            <a:chOff x="1004" y="1639"/>
            <a:chExt cx="1473" cy="255"/>
          </a:xfrm>
        </p:grpSpPr>
        <p:sp>
          <p:nvSpPr>
            <p:cNvPr id="100394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5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200.23.18.0/23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100363" name="Group 16"/>
          <p:cNvGrpSpPr>
            <a:grpSpLocks/>
          </p:cNvGrpSpPr>
          <p:nvPr/>
        </p:nvGrpSpPr>
        <p:grpSpPr bwMode="auto">
          <a:xfrm>
            <a:off x="2225675" y="4764088"/>
            <a:ext cx="2338388" cy="404812"/>
            <a:chOff x="1004" y="1639"/>
            <a:chExt cx="1473" cy="255"/>
          </a:xfrm>
        </p:grpSpPr>
        <p:sp>
          <p:nvSpPr>
            <p:cNvPr id="100392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3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200.23.30.0/23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100364" name="Text Box 19"/>
          <p:cNvSpPr txBox="1">
            <a:spLocks noChangeArrowheads="1"/>
          </p:cNvSpPr>
          <p:nvPr/>
        </p:nvSpPr>
        <p:spPr bwMode="auto">
          <a:xfrm>
            <a:off x="5130800" y="399256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Fly-By-Night-ISP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0365" name="Text Box 21"/>
          <p:cNvSpPr txBox="1">
            <a:spLocks noChangeArrowheads="1"/>
          </p:cNvSpPr>
          <p:nvPr/>
        </p:nvSpPr>
        <p:spPr bwMode="auto">
          <a:xfrm>
            <a:off x="2282826" y="24971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0</a:t>
            </a:r>
          </a:p>
        </p:txBody>
      </p:sp>
      <p:sp>
        <p:nvSpPr>
          <p:cNvPr id="100366" name="Text Box 22"/>
          <p:cNvSpPr txBox="1">
            <a:spLocks noChangeArrowheads="1"/>
          </p:cNvSpPr>
          <p:nvPr/>
        </p:nvSpPr>
        <p:spPr bwMode="auto">
          <a:xfrm>
            <a:off x="2311401" y="450691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7</a:t>
            </a:r>
          </a:p>
        </p:txBody>
      </p:sp>
      <p:sp>
        <p:nvSpPr>
          <p:cNvPr id="100367" name="Text Box 23"/>
          <p:cNvSpPr txBox="1">
            <a:spLocks noChangeArrowheads="1"/>
          </p:cNvSpPr>
          <p:nvPr/>
        </p:nvSpPr>
        <p:spPr bwMode="auto">
          <a:xfrm>
            <a:off x="8931276" y="4316413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100368" name="Text Box 24"/>
          <p:cNvSpPr txBox="1">
            <a:spLocks noChangeArrowheads="1"/>
          </p:cNvSpPr>
          <p:nvPr/>
        </p:nvSpPr>
        <p:spPr bwMode="auto">
          <a:xfrm>
            <a:off x="2473326" y="56308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1</a:t>
            </a:r>
          </a:p>
        </p:txBody>
      </p:sp>
      <p:sp>
        <p:nvSpPr>
          <p:cNvPr id="100369" name="Freeform 25"/>
          <p:cNvSpPr>
            <a:spLocks/>
          </p:cNvSpPr>
          <p:nvPr/>
        </p:nvSpPr>
        <p:spPr bwMode="auto">
          <a:xfrm>
            <a:off x="5040314" y="4875214"/>
            <a:ext cx="1773237" cy="979487"/>
          </a:xfrm>
          <a:custGeom>
            <a:avLst/>
            <a:gdLst>
              <a:gd name="T0" fmla="*/ 2147483647 w 1117"/>
              <a:gd name="T1" fmla="*/ 2147483647 h 617"/>
              <a:gd name="T2" fmla="*/ 2147483647 w 1117"/>
              <a:gd name="T3" fmla="*/ 2147483647 h 617"/>
              <a:gd name="T4" fmla="*/ 2147483647 w 1117"/>
              <a:gd name="T5" fmla="*/ 2147483647 h 617"/>
              <a:gd name="T6" fmla="*/ 2147483647 w 1117"/>
              <a:gd name="T7" fmla="*/ 2147483647 h 617"/>
              <a:gd name="T8" fmla="*/ 2147483647 w 1117"/>
              <a:gd name="T9" fmla="*/ 2147483647 h 617"/>
              <a:gd name="T10" fmla="*/ 2147483647 w 1117"/>
              <a:gd name="T11" fmla="*/ 2147483647 h 617"/>
              <a:gd name="T12" fmla="*/ 2147483647 w 1117"/>
              <a:gd name="T13" fmla="*/ 2147483647 h 617"/>
              <a:gd name="T14" fmla="*/ 2147483647 w 1117"/>
              <a:gd name="T15" fmla="*/ 2147483647 h 617"/>
              <a:gd name="T16" fmla="*/ 2147483647 w 1117"/>
              <a:gd name="T17" fmla="*/ 2147483647 h 617"/>
              <a:gd name="T18" fmla="*/ 2147483647 w 1117"/>
              <a:gd name="T19" fmla="*/ 2147483647 h 617"/>
              <a:gd name="T20" fmla="*/ 2147483647 w 1117"/>
              <a:gd name="T21" fmla="*/ 2147483647 h 617"/>
              <a:gd name="T22" fmla="*/ 2147483647 w 1117"/>
              <a:gd name="T23" fmla="*/ 2147483647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0" name="Text Box 26"/>
          <p:cNvSpPr txBox="1">
            <a:spLocks noChangeArrowheads="1"/>
          </p:cNvSpPr>
          <p:nvPr/>
        </p:nvSpPr>
        <p:spPr bwMode="auto">
          <a:xfrm>
            <a:off x="5340350" y="524986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ISPs-R-Us</a:t>
            </a:r>
            <a:endParaRPr lang="en-US" altLang="zh-CN" sz="1800">
              <a:solidFill>
                <a:srgbClr val="0000FF"/>
              </a:solidFill>
            </a:endParaRPr>
          </a:p>
        </p:txBody>
      </p:sp>
      <p:sp>
        <p:nvSpPr>
          <p:cNvPr id="100371" name="Freeform 27"/>
          <p:cNvSpPr>
            <a:spLocks/>
          </p:cNvSpPr>
          <p:nvPr/>
        </p:nvSpPr>
        <p:spPr bwMode="auto">
          <a:xfrm flipV="1">
            <a:off x="6765925" y="48958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7 w 1272"/>
              <a:gd name="T3" fmla="*/ 2147483647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2" name="Line 28"/>
          <p:cNvSpPr>
            <a:spLocks noChangeShapeType="1"/>
          </p:cNvSpPr>
          <p:nvPr/>
        </p:nvSpPr>
        <p:spPr bwMode="auto">
          <a:xfrm>
            <a:off x="4556126" y="5438775"/>
            <a:ext cx="485775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3" name="Line 29"/>
          <p:cNvSpPr>
            <a:spLocks noChangeShapeType="1"/>
          </p:cNvSpPr>
          <p:nvPr/>
        </p:nvSpPr>
        <p:spPr bwMode="auto">
          <a:xfrm flipV="1">
            <a:off x="4403726" y="5505450"/>
            <a:ext cx="638175" cy="17145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4" name="Line 30"/>
          <p:cNvSpPr>
            <a:spLocks noChangeShapeType="1"/>
          </p:cNvSpPr>
          <p:nvPr/>
        </p:nvSpPr>
        <p:spPr bwMode="auto">
          <a:xfrm flipV="1">
            <a:off x="4841875" y="5753101"/>
            <a:ext cx="247650" cy="409575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0375" name="Text Box 31"/>
          <p:cNvSpPr txBox="1">
            <a:spLocks noChangeArrowheads="1"/>
          </p:cNvSpPr>
          <p:nvPr/>
        </p:nvSpPr>
        <p:spPr bwMode="auto">
          <a:xfrm>
            <a:off x="7054851" y="5145089"/>
            <a:ext cx="21034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ja-JP" altLang="en-US" sz="1400" dirty="0">
                <a:solidFill>
                  <a:srgbClr val="0000FF"/>
                </a:solidFill>
              </a:rPr>
              <a:t>“</a:t>
            </a:r>
            <a:r>
              <a:rPr lang="en-US" altLang="ja-JP" sz="1400" dirty="0">
                <a:solidFill>
                  <a:srgbClr val="0000FF"/>
                </a:solidFill>
              </a:rPr>
              <a:t>Send me anything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with addresses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beginning 199.31.0.0/16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or </a:t>
            </a:r>
            <a:r>
              <a:rPr lang="en-US" altLang="zh-CN" sz="1400" u="sng" dirty="0">
                <a:solidFill>
                  <a:srgbClr val="FF0000"/>
                </a:solidFill>
              </a:rPr>
              <a:t>200.23.18.0/23</a:t>
            </a:r>
            <a:r>
              <a:rPr lang="ja-JP" altLang="en-US" sz="1400" dirty="0">
                <a:solidFill>
                  <a:srgbClr val="0000FF"/>
                </a:solidFill>
              </a:rPr>
              <a:t>”</a:t>
            </a:r>
            <a:endParaRPr lang="en-US" altLang="zh-CN" sz="1400" dirty="0">
              <a:solidFill>
                <a:srgbClr val="0000FF"/>
              </a:solidFill>
            </a:endParaRPr>
          </a:p>
        </p:txBody>
      </p:sp>
      <p:grpSp>
        <p:nvGrpSpPr>
          <p:cNvPr id="100376" name="Group 32"/>
          <p:cNvGrpSpPr>
            <a:grpSpLocks/>
          </p:cNvGrpSpPr>
          <p:nvPr/>
        </p:nvGrpSpPr>
        <p:grpSpPr bwMode="auto">
          <a:xfrm>
            <a:off x="2330450" y="3935413"/>
            <a:ext cx="2338388" cy="404812"/>
            <a:chOff x="1004" y="1639"/>
            <a:chExt cx="1473" cy="255"/>
          </a:xfrm>
        </p:grpSpPr>
        <p:sp>
          <p:nvSpPr>
            <p:cNvPr id="100390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0391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FF"/>
                  </a:solidFill>
                </a:rPr>
                <a:t>200.23.20.0/23</a:t>
              </a:r>
              <a:endParaRPr lang="en-US" altLang="zh-CN" sz="1800">
                <a:solidFill>
                  <a:srgbClr val="0000FF"/>
                </a:solidFill>
              </a:endParaRPr>
            </a:p>
          </p:txBody>
        </p:sp>
      </p:grpSp>
      <p:sp>
        <p:nvSpPr>
          <p:cNvPr id="100377" name="Text Box 35"/>
          <p:cNvSpPr txBox="1">
            <a:spLocks noChangeArrowheads="1"/>
          </p:cNvSpPr>
          <p:nvPr/>
        </p:nvSpPr>
        <p:spPr bwMode="auto">
          <a:xfrm>
            <a:off x="2311401" y="37353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FF"/>
                </a:solidFill>
              </a:rPr>
              <a:t>Organization 2</a:t>
            </a:r>
          </a:p>
        </p:txBody>
      </p:sp>
      <p:grpSp>
        <p:nvGrpSpPr>
          <p:cNvPr id="100378" name="Group 36"/>
          <p:cNvGrpSpPr>
            <a:grpSpLocks/>
          </p:cNvGrpSpPr>
          <p:nvPr/>
        </p:nvGrpSpPr>
        <p:grpSpPr bwMode="auto">
          <a:xfrm>
            <a:off x="3679826" y="4192589"/>
            <a:ext cx="257175" cy="663575"/>
            <a:chOff x="870" y="2941"/>
            <a:chExt cx="162" cy="418"/>
          </a:xfrm>
        </p:grpSpPr>
        <p:sp>
          <p:nvSpPr>
            <p:cNvPr id="100387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8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9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grpSp>
        <p:nvGrpSpPr>
          <p:cNvPr id="100379" name="Group 40"/>
          <p:cNvGrpSpPr>
            <a:grpSpLocks/>
          </p:cNvGrpSpPr>
          <p:nvPr/>
        </p:nvGrpSpPr>
        <p:grpSpPr bwMode="auto">
          <a:xfrm>
            <a:off x="4708526" y="3897314"/>
            <a:ext cx="257175" cy="663575"/>
            <a:chOff x="870" y="2941"/>
            <a:chExt cx="162" cy="418"/>
          </a:xfrm>
        </p:grpSpPr>
        <p:sp>
          <p:nvSpPr>
            <p:cNvPr id="100384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5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  <p:sp>
          <p:nvSpPr>
            <p:cNvPr id="100386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2000" b="1">
                  <a:solidFill>
                    <a:srgbClr val="0000FF"/>
                  </a:solidFill>
                </a:rPr>
                <a:t>.</a:t>
              </a:r>
              <a:endParaRPr lang="en-US" altLang="zh-CN" sz="2000">
                <a:solidFill>
                  <a:srgbClr val="0000FF"/>
                </a:solidFill>
              </a:endParaRPr>
            </a:p>
          </p:txBody>
        </p:sp>
      </p:grpSp>
      <p:pic>
        <p:nvPicPr>
          <p:cNvPr id="100380" name="Picture 4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457" y="992979"/>
            <a:ext cx="9000999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9457" y="241301"/>
            <a:ext cx="9155808" cy="9318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400" dirty="0"/>
              <a:t>Hierarchical addressing: more specific routes</a:t>
            </a:r>
          </a:p>
        </p:txBody>
      </p:sp>
      <p:sp>
        <p:nvSpPr>
          <p:cNvPr id="4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1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1000125"/>
            <a:ext cx="7133926" cy="12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3394" y="296593"/>
            <a:ext cx="8233244" cy="720724"/>
          </a:xfrm>
        </p:spPr>
        <p:txBody>
          <a:bodyPr/>
          <a:lstStyle/>
          <a:p>
            <a:r>
              <a:rPr lang="en-US" altLang="zh-CN" sz="3600" dirty="0">
                <a:ea typeface="ＭＳ Ｐゴシック" panose="020B0600070205080204" pitchFamily="34" charset="-128"/>
              </a:rPr>
              <a:t>IP addressing: the last word...</a:t>
            </a:r>
            <a:endParaRPr lang="en-US" altLang="zh-CN" dirty="0" smtClean="0">
              <a:ea typeface="ＭＳ Ｐゴシック" panose="020B0600070205080204" pitchFamily="34" charset="-128"/>
            </a:endParaRP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23394" y="2132856"/>
            <a:ext cx="8340959" cy="3788396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Q:</a:t>
            </a:r>
            <a:r>
              <a:rPr lang="en-US" dirty="0"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cs typeface="+mn-cs"/>
              </a:rPr>
              <a:t>A:</a:t>
            </a:r>
            <a:r>
              <a:rPr lang="en-US" dirty="0">
                <a:solidFill>
                  <a:srgbClr val="FF0000"/>
                </a:solidFill>
                <a:cs typeface="+mn-cs"/>
              </a:rPr>
              <a:t>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ICANN</a:t>
            </a:r>
            <a:r>
              <a:rPr lang="en-US" dirty="0">
                <a:cs typeface="+mn-cs"/>
              </a:rPr>
              <a:t>: </a:t>
            </a:r>
            <a:r>
              <a:rPr lang="en-US" dirty="0">
                <a:solidFill>
                  <a:srgbClr val="000099"/>
                </a:solidFill>
                <a:cs typeface="+mn-cs"/>
              </a:rPr>
              <a:t>I</a:t>
            </a:r>
            <a:r>
              <a:rPr lang="en-US" dirty="0">
                <a:cs typeface="+mn-cs"/>
              </a:rPr>
              <a:t>nternet </a:t>
            </a:r>
            <a:r>
              <a:rPr lang="en-US" dirty="0">
                <a:solidFill>
                  <a:srgbClr val="000099"/>
                </a:solidFill>
                <a:cs typeface="+mn-cs"/>
              </a:rPr>
              <a:t>C</a:t>
            </a:r>
            <a:r>
              <a:rPr lang="en-US" dirty="0">
                <a:cs typeface="+mn-cs"/>
              </a:rPr>
              <a:t>orporation for </a:t>
            </a:r>
            <a:r>
              <a:rPr lang="en-US" dirty="0">
                <a:solidFill>
                  <a:srgbClr val="000099"/>
                </a:solidFill>
                <a:cs typeface="+mn-cs"/>
              </a:rPr>
              <a:t>A</a:t>
            </a:r>
            <a:r>
              <a:rPr lang="en-US" dirty="0"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cs typeface="+mn-cs"/>
              </a:rPr>
              <a:t>    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ames and </a:t>
            </a:r>
            <a:r>
              <a:rPr lang="en-US" dirty="0">
                <a:solidFill>
                  <a:srgbClr val="000099"/>
                </a:solidFill>
                <a:cs typeface="+mn-cs"/>
              </a:rPr>
              <a:t>N</a:t>
            </a:r>
            <a:r>
              <a:rPr lang="en-US" dirty="0">
                <a:cs typeface="+mn-cs"/>
              </a:rPr>
              <a:t>umbers http://www.icann.org/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allocates addresses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manages DNS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/>
              <a:t>assigns domain names, resolves disputes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5159896" y="6615113"/>
            <a:ext cx="2645843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4.3.3 IPv4 Addressing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0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Freeform 80"/>
          <p:cNvSpPr>
            <a:spLocks/>
          </p:cNvSpPr>
          <p:nvPr/>
        </p:nvSpPr>
        <p:spPr bwMode="auto">
          <a:xfrm>
            <a:off x="5676901" y="1871663"/>
            <a:ext cx="3738563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sp>
        <p:nvSpPr>
          <p:cNvPr id="102403" name="Freeform 4"/>
          <p:cNvSpPr>
            <a:spLocks/>
          </p:cNvSpPr>
          <p:nvPr/>
        </p:nvSpPr>
        <p:spPr bwMode="auto">
          <a:xfrm>
            <a:off x="1524000" y="2579689"/>
            <a:ext cx="3849688" cy="1425575"/>
          </a:xfrm>
          <a:custGeom>
            <a:avLst/>
            <a:gdLst>
              <a:gd name="T0" fmla="*/ 2147483647 w 2425"/>
              <a:gd name="T1" fmla="*/ 2147483647 h 898"/>
              <a:gd name="T2" fmla="*/ 2147483647 w 2425"/>
              <a:gd name="T3" fmla="*/ 2147483647 h 898"/>
              <a:gd name="T4" fmla="*/ 2147483647 w 2425"/>
              <a:gd name="T5" fmla="*/ 2147483647 h 898"/>
              <a:gd name="T6" fmla="*/ 2147483647 w 2425"/>
              <a:gd name="T7" fmla="*/ 2147483647 h 898"/>
              <a:gd name="T8" fmla="*/ 2147483647 w 2425"/>
              <a:gd name="T9" fmla="*/ 2147483647 h 898"/>
              <a:gd name="T10" fmla="*/ 2147483647 w 2425"/>
              <a:gd name="T11" fmla="*/ 2147483647 h 898"/>
              <a:gd name="T12" fmla="*/ 2147483647 w 2425"/>
              <a:gd name="T13" fmla="*/ 2147483647 h 898"/>
              <a:gd name="T14" fmla="*/ 2147483647 w 2425"/>
              <a:gd name="T15" fmla="*/ 2147483647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4" name="Line 8"/>
          <p:cNvSpPr>
            <a:spLocks noChangeShapeType="1"/>
          </p:cNvSpPr>
          <p:nvPr/>
        </p:nvSpPr>
        <p:spPr bwMode="auto">
          <a:xfrm flipV="1">
            <a:off x="5791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5" name="Line 9"/>
          <p:cNvSpPr>
            <a:spLocks noChangeShapeType="1"/>
          </p:cNvSpPr>
          <p:nvPr/>
        </p:nvSpPr>
        <p:spPr bwMode="auto">
          <a:xfrm flipH="1">
            <a:off x="8534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6" name="Line 10"/>
          <p:cNvSpPr>
            <a:spLocks noChangeShapeType="1"/>
          </p:cNvSpPr>
          <p:nvPr/>
        </p:nvSpPr>
        <p:spPr bwMode="auto">
          <a:xfrm>
            <a:off x="8631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7" name="Line 11"/>
          <p:cNvSpPr>
            <a:spLocks noChangeShapeType="1"/>
          </p:cNvSpPr>
          <p:nvPr/>
        </p:nvSpPr>
        <p:spPr bwMode="auto">
          <a:xfrm flipV="1">
            <a:off x="8637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08" name="Text Box 12"/>
          <p:cNvSpPr txBox="1">
            <a:spLocks noChangeArrowheads="1"/>
          </p:cNvSpPr>
          <p:nvPr/>
        </p:nvSpPr>
        <p:spPr bwMode="auto">
          <a:xfrm>
            <a:off x="9256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10.0.0.1</a:t>
            </a:r>
          </a:p>
        </p:txBody>
      </p:sp>
      <p:sp>
        <p:nvSpPr>
          <p:cNvPr id="102409" name="Text Box 13"/>
          <p:cNvSpPr txBox="1">
            <a:spLocks noChangeArrowheads="1"/>
          </p:cNvSpPr>
          <p:nvPr/>
        </p:nvSpPr>
        <p:spPr bwMode="auto">
          <a:xfrm>
            <a:off x="9383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10.0.0.2</a:t>
            </a:r>
          </a:p>
        </p:txBody>
      </p:sp>
      <p:sp>
        <p:nvSpPr>
          <p:cNvPr id="102410" name="Text Box 14"/>
          <p:cNvSpPr txBox="1">
            <a:spLocks noChangeArrowheads="1"/>
          </p:cNvSpPr>
          <p:nvPr/>
        </p:nvSpPr>
        <p:spPr bwMode="auto">
          <a:xfrm>
            <a:off x="9334501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10.0.0.3</a:t>
            </a:r>
          </a:p>
        </p:txBody>
      </p: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5741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10.0.0.4</a:t>
            </a:r>
          </a:p>
        </p:txBody>
      </p:sp>
      <p:sp>
        <p:nvSpPr>
          <p:cNvPr id="102412" name="Line 16"/>
          <p:cNvSpPr>
            <a:spLocks noChangeShapeType="1"/>
          </p:cNvSpPr>
          <p:nvPr/>
        </p:nvSpPr>
        <p:spPr bwMode="auto">
          <a:xfrm flipH="1">
            <a:off x="5865814" y="2944814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3" name="Text Box 17"/>
          <p:cNvSpPr txBox="1">
            <a:spLocks noChangeArrowheads="1"/>
          </p:cNvSpPr>
          <p:nvPr/>
        </p:nvSpPr>
        <p:spPr bwMode="auto">
          <a:xfrm>
            <a:off x="3848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0000FF"/>
                </a:solidFill>
              </a:rPr>
              <a:t>138.76.29.7</a:t>
            </a:r>
          </a:p>
        </p:txBody>
      </p:sp>
      <p:sp>
        <p:nvSpPr>
          <p:cNvPr id="102414" name="Line 18"/>
          <p:cNvSpPr>
            <a:spLocks noChangeShapeType="1"/>
          </p:cNvSpPr>
          <p:nvPr/>
        </p:nvSpPr>
        <p:spPr bwMode="auto">
          <a:xfrm flipH="1">
            <a:off x="5026026" y="3271839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5" name="Line 79"/>
          <p:cNvSpPr>
            <a:spLocks noChangeShapeType="1"/>
          </p:cNvSpPr>
          <p:nvPr/>
        </p:nvSpPr>
        <p:spPr bwMode="auto">
          <a:xfrm>
            <a:off x="2230439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6" name="Text Box 81"/>
          <p:cNvSpPr txBox="1">
            <a:spLocks noChangeArrowheads="1"/>
          </p:cNvSpPr>
          <p:nvPr/>
        </p:nvSpPr>
        <p:spPr bwMode="auto">
          <a:xfrm>
            <a:off x="6240463" y="1674814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0000FF"/>
                </a:solidFill>
              </a:rPr>
              <a:t>local network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</a:rPr>
              <a:t>(e.g., home network)</a:t>
            </a:r>
          </a:p>
          <a:p>
            <a:pPr algn="ctr"/>
            <a:r>
              <a:rPr lang="en-US" altLang="zh-CN" sz="1800">
                <a:solidFill>
                  <a:srgbClr val="0000FF"/>
                </a:solidFill>
              </a:rPr>
              <a:t>10.0.0/24</a:t>
            </a:r>
          </a:p>
        </p:txBody>
      </p:sp>
      <p:sp>
        <p:nvSpPr>
          <p:cNvPr id="102417" name="Line 82"/>
          <p:cNvSpPr>
            <a:spLocks noChangeShapeType="1"/>
          </p:cNvSpPr>
          <p:nvPr/>
        </p:nvSpPr>
        <p:spPr bwMode="auto">
          <a:xfrm>
            <a:off x="8509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8" name="Line 83"/>
          <p:cNvSpPr>
            <a:spLocks noChangeShapeType="1"/>
          </p:cNvSpPr>
          <p:nvPr/>
        </p:nvSpPr>
        <p:spPr bwMode="auto">
          <a:xfrm>
            <a:off x="5557838" y="1760539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19" name="Line 84"/>
          <p:cNvSpPr>
            <a:spLocks noChangeShapeType="1"/>
          </p:cNvSpPr>
          <p:nvPr/>
        </p:nvSpPr>
        <p:spPr bwMode="auto">
          <a:xfrm flipH="1" flipV="1">
            <a:off x="5697539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0" name="Line 86"/>
          <p:cNvSpPr>
            <a:spLocks noChangeShapeType="1"/>
          </p:cNvSpPr>
          <p:nvPr/>
        </p:nvSpPr>
        <p:spPr bwMode="auto">
          <a:xfrm>
            <a:off x="4102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1" name="Line 87"/>
          <p:cNvSpPr>
            <a:spLocks noChangeShapeType="1"/>
          </p:cNvSpPr>
          <p:nvPr/>
        </p:nvSpPr>
        <p:spPr bwMode="auto">
          <a:xfrm flipH="1" flipV="1">
            <a:off x="2290764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2422" name="Text Box 88"/>
          <p:cNvSpPr txBox="1">
            <a:spLocks noChangeArrowheads="1"/>
          </p:cNvSpPr>
          <p:nvPr/>
        </p:nvSpPr>
        <p:spPr bwMode="auto">
          <a:xfrm>
            <a:off x="3178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rest of</a:t>
            </a:r>
          </a:p>
          <a:p>
            <a:pPr algn="ctr"/>
            <a:r>
              <a:rPr lang="en-US" altLang="zh-CN" sz="1800" dirty="0">
                <a:solidFill>
                  <a:srgbClr val="0000FF"/>
                </a:solidFill>
              </a:rPr>
              <a:t>Internet</a:t>
            </a:r>
          </a:p>
        </p:txBody>
      </p:sp>
      <p:sp>
        <p:nvSpPr>
          <p:cNvPr id="102423" name="Text Box 90"/>
          <p:cNvSpPr txBox="1">
            <a:spLocks noChangeArrowheads="1"/>
          </p:cNvSpPr>
          <p:nvPr/>
        </p:nvSpPr>
        <p:spPr bwMode="auto">
          <a:xfrm>
            <a:off x="5784851" y="4741864"/>
            <a:ext cx="433484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datagrams with source or 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destination in this network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have 10.0.0/24 address for </a:t>
            </a:r>
          </a:p>
          <a:p>
            <a:pPr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source, destination (as usual)</a:t>
            </a:r>
          </a:p>
        </p:txBody>
      </p:sp>
      <p:sp>
        <p:nvSpPr>
          <p:cNvPr id="102424" name="Text Box 92"/>
          <p:cNvSpPr txBox="1">
            <a:spLocks noChangeArrowheads="1"/>
          </p:cNvSpPr>
          <p:nvPr/>
        </p:nvSpPr>
        <p:spPr bwMode="auto">
          <a:xfrm>
            <a:off x="1524000" y="4746626"/>
            <a:ext cx="3954463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5000"/>
              </a:lnSpc>
            </a:pP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all</a:t>
            </a:r>
            <a:r>
              <a:rPr lang="en-US" altLang="zh-CN" dirty="0">
                <a:solidFill>
                  <a:srgbClr val="CC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datagrams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leaving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local</a:t>
            </a:r>
          </a:p>
          <a:p>
            <a:pPr algn="r">
              <a:lnSpc>
                <a:spcPct val="85000"/>
              </a:lnSpc>
            </a:pP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network have </a:t>
            </a:r>
            <a:r>
              <a:rPr lang="en-US" altLang="zh-CN" i="1" dirty="0">
                <a:solidFill>
                  <a:srgbClr val="CC0000"/>
                </a:solidFill>
                <a:latin typeface="Comic Sans MS" panose="030F0702030302020204" pitchFamily="66" charset="0"/>
              </a:rPr>
              <a:t>same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single</a:t>
            </a:r>
            <a:r>
              <a:rPr lang="en-US" altLang="zh-CN" dirty="0">
                <a:latin typeface="Comic Sans 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source NAT IP address: 138.76.29.7,different source port numbers</a:t>
            </a:r>
          </a:p>
        </p:txBody>
      </p:sp>
      <p:pic>
        <p:nvPicPr>
          <p:cNvPr id="102425" name="Picture 9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483" y="922339"/>
            <a:ext cx="7024459" cy="9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6" name="Line 96"/>
          <p:cNvSpPr>
            <a:spLocks noChangeShapeType="1"/>
          </p:cNvSpPr>
          <p:nvPr/>
        </p:nvSpPr>
        <p:spPr bwMode="auto">
          <a:xfrm flipV="1">
            <a:off x="6342064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2427" name="Line 97"/>
          <p:cNvSpPr>
            <a:spLocks noChangeShapeType="1"/>
          </p:cNvSpPr>
          <p:nvPr/>
        </p:nvSpPr>
        <p:spPr bwMode="auto">
          <a:xfrm flipV="1">
            <a:off x="4230689" y="3308351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2428" name="Group 98"/>
          <p:cNvGrpSpPr>
            <a:grpSpLocks/>
          </p:cNvGrpSpPr>
          <p:nvPr/>
        </p:nvGrpSpPr>
        <p:grpSpPr bwMode="auto">
          <a:xfrm>
            <a:off x="5157788" y="3059113"/>
            <a:ext cx="900112" cy="347662"/>
            <a:chOff x="4396" y="1245"/>
            <a:chExt cx="672" cy="248"/>
          </a:xfrm>
        </p:grpSpPr>
        <p:sp>
          <p:nvSpPr>
            <p:cNvPr id="10244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244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2443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2446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2447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2444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02445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29" name="Group 107"/>
          <p:cNvGrpSpPr>
            <a:grpSpLocks/>
          </p:cNvGrpSpPr>
          <p:nvPr/>
        </p:nvGrpSpPr>
        <p:grpSpPr bwMode="auto">
          <a:xfrm flipH="1">
            <a:off x="8731250" y="2239963"/>
            <a:ext cx="641350" cy="558800"/>
            <a:chOff x="-44" y="1473"/>
            <a:chExt cx="981" cy="1105"/>
          </a:xfrm>
        </p:grpSpPr>
        <p:pic>
          <p:nvPicPr>
            <p:cNvPr id="102438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9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30" name="Group 110"/>
          <p:cNvGrpSpPr>
            <a:grpSpLocks/>
          </p:cNvGrpSpPr>
          <p:nvPr/>
        </p:nvGrpSpPr>
        <p:grpSpPr bwMode="auto">
          <a:xfrm flipH="1">
            <a:off x="8770938" y="2916238"/>
            <a:ext cx="641350" cy="558800"/>
            <a:chOff x="-44" y="1473"/>
            <a:chExt cx="981" cy="1105"/>
          </a:xfrm>
        </p:grpSpPr>
        <p:pic>
          <p:nvPicPr>
            <p:cNvPr id="102436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7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102431" name="Group 113"/>
          <p:cNvGrpSpPr>
            <a:grpSpLocks/>
          </p:cNvGrpSpPr>
          <p:nvPr/>
        </p:nvGrpSpPr>
        <p:grpSpPr bwMode="auto">
          <a:xfrm flipH="1">
            <a:off x="8778875" y="3670300"/>
            <a:ext cx="641350" cy="558800"/>
            <a:chOff x="-44" y="1473"/>
            <a:chExt cx="981" cy="1105"/>
          </a:xfrm>
        </p:grpSpPr>
        <p:pic>
          <p:nvPicPr>
            <p:cNvPr id="102434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35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9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48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87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1600200"/>
            <a:ext cx="8418512" cy="4648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motivation: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local network uses just one IP address as far as outside world is concerned: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range of addresses not needed from ISP:  just one IP address for all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can change addresses of devices in local network without notifying outside 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can change ISP without changing addresses of devices in local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2800">
                <a:latin typeface="Gill Sans MT" panose="020B0502020104020203" pitchFamily="34" charset="0"/>
                <a:ea typeface="ＭＳ Ｐゴシック" panose="020B0600070205080204" pitchFamily="34" charset="-128"/>
              </a:rPr>
              <a:t>devices inside local net not explicitly addressable, visible by outside world (a security plus)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3427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922339"/>
            <a:ext cx="6997847" cy="5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03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8951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  </a:t>
            </a:r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implementation</a:t>
            </a:r>
            <a:r>
              <a:rPr lang="en-US" altLang="zh-CN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NAT router must:</a:t>
            </a:r>
            <a:b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zh-CN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CN" i="1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outgoing datagrams:</a:t>
            </a:r>
            <a:r>
              <a:rPr lang="en-US" altLang="zh-CN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i="1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replace</a:t>
            </a:r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  <a:t>. . . remote clients/servers will respond using (NAT IP address, new port #) as destination addr</a:t>
            </a:r>
            <a:br>
              <a:rPr lang="en-US" altLang="zh-CN" sz="2400">
                <a:latin typeface="Gill Sans MT" panose="020B0502020104020203" pitchFamily="34" charset="0"/>
                <a:ea typeface="宋体" panose="02010600030101010101" pitchFamily="2" charset="-122"/>
              </a:rPr>
            </a:br>
            <a:endParaRPr lang="en-US" altLang="zh-CN" sz="2400">
              <a:latin typeface="Gill Sans MT" panose="020B0502020104020203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CN" i="1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remember (in NAT translation table)</a:t>
            </a:r>
            <a:r>
              <a:rPr lang="en-US" altLang="zh-CN" i="1" smtClean="0">
                <a:solidFill>
                  <a:schemeClr val="accent2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every (source IP address, port #)  to (NAT IP address, new port #) translation pair</a:t>
            </a:r>
            <a:b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</a:br>
            <a:endParaRPr lang="en-US" altLang="zh-CN" smtClean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zh-CN" i="1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incoming datagrams:</a:t>
            </a:r>
            <a:r>
              <a:rPr lang="en-US" altLang="zh-CN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zh-CN" i="1" smtClean="0">
                <a:solidFill>
                  <a:srgbClr val="000099"/>
                </a:solidFill>
                <a:latin typeface="Gill Sans MT" panose="020B0502020104020203" pitchFamily="34" charset="0"/>
                <a:ea typeface="ＭＳ Ｐゴシック" panose="020B0600070205080204" pitchFamily="34" charset="-128"/>
              </a:rPr>
              <a:t>replace</a:t>
            </a:r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zh-CN" smtClean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445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89" y="922339"/>
            <a:ext cx="6925839" cy="6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3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reeform 1285"/>
          <p:cNvSpPr>
            <a:spLocks/>
          </p:cNvSpPr>
          <p:nvPr/>
        </p:nvSpPr>
        <p:spPr bwMode="auto">
          <a:xfrm>
            <a:off x="8741023" y="3516314"/>
            <a:ext cx="1314450" cy="674687"/>
          </a:xfrm>
          <a:custGeom>
            <a:avLst/>
            <a:gdLst>
              <a:gd name="T0" fmla="*/ 2147483647 w 828"/>
              <a:gd name="T1" fmla="*/ 2147483647 h 425"/>
              <a:gd name="T2" fmla="*/ 2147483647 w 828"/>
              <a:gd name="T3" fmla="*/ 2147483647 h 425"/>
              <a:gd name="T4" fmla="*/ 2147483647 w 828"/>
              <a:gd name="T5" fmla="*/ 2147483647 h 425"/>
              <a:gd name="T6" fmla="*/ 2147483647 w 828"/>
              <a:gd name="T7" fmla="*/ 2147483647 h 425"/>
              <a:gd name="T8" fmla="*/ 2147483647 w 828"/>
              <a:gd name="T9" fmla="*/ 2147483647 h 425"/>
              <a:gd name="T10" fmla="*/ 2147483647 w 828"/>
              <a:gd name="T11" fmla="*/ 2147483647 h 425"/>
              <a:gd name="T12" fmla="*/ 2147483647 w 828"/>
              <a:gd name="T13" fmla="*/ 2147483647 h 425"/>
              <a:gd name="T14" fmla="*/ 2147483647 w 828"/>
              <a:gd name="T15" fmla="*/ 2147483647 h 425"/>
              <a:gd name="T16" fmla="*/ 2147483647 w 828"/>
              <a:gd name="T17" fmla="*/ 2147483647 h 425"/>
              <a:gd name="T18" fmla="*/ 2147483647 w 828"/>
              <a:gd name="T19" fmla="*/ 2147483647 h 425"/>
              <a:gd name="T20" fmla="*/ 2147483647 w 828"/>
              <a:gd name="T21" fmla="*/ 2147483647 h 425"/>
              <a:gd name="T22" fmla="*/ 2147483647 w 828"/>
              <a:gd name="T23" fmla="*/ 2147483647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4" name="Freeform 1286"/>
          <p:cNvSpPr>
            <a:spLocks/>
          </p:cNvSpPr>
          <p:nvPr/>
        </p:nvSpPr>
        <p:spPr bwMode="auto">
          <a:xfrm>
            <a:off x="8760074" y="1990725"/>
            <a:ext cx="1730375" cy="1125538"/>
          </a:xfrm>
          <a:custGeom>
            <a:avLst/>
            <a:gdLst>
              <a:gd name="T0" fmla="*/ 2147483647 w 765"/>
              <a:gd name="T1" fmla="*/ 2147483647 h 459"/>
              <a:gd name="T2" fmla="*/ 2147483647 w 765"/>
              <a:gd name="T3" fmla="*/ 2147483647 h 459"/>
              <a:gd name="T4" fmla="*/ 2147483647 w 765"/>
              <a:gd name="T5" fmla="*/ 2147483647 h 459"/>
              <a:gd name="T6" fmla="*/ 2147483647 w 765"/>
              <a:gd name="T7" fmla="*/ 2147483647 h 459"/>
              <a:gd name="T8" fmla="*/ 2147483647 w 765"/>
              <a:gd name="T9" fmla="*/ 2147483647 h 459"/>
              <a:gd name="T10" fmla="*/ 2147483647 w 765"/>
              <a:gd name="T11" fmla="*/ 2147483647 h 459"/>
              <a:gd name="T12" fmla="*/ 2147483647 w 765"/>
              <a:gd name="T13" fmla="*/ 2147483647 h 459"/>
              <a:gd name="T14" fmla="*/ 2147483647 w 765"/>
              <a:gd name="T15" fmla="*/ 2147483647 h 459"/>
              <a:gd name="T16" fmla="*/ 2147483647 w 765"/>
              <a:gd name="T17" fmla="*/ 2147483647 h 459"/>
              <a:gd name="T18" fmla="*/ 2147483647 w 765"/>
              <a:gd name="T19" fmla="*/ 2147483647 h 459"/>
              <a:gd name="T20" fmla="*/ 2147483647 w 765"/>
              <a:gd name="T21" fmla="*/ 2147483647 h 459"/>
              <a:gd name="T22" fmla="*/ 2147483647 w 765"/>
              <a:gd name="T23" fmla="*/ 2147483647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5" name="Freeform 1287"/>
          <p:cNvSpPr>
            <a:spLocks/>
          </p:cNvSpPr>
          <p:nvPr/>
        </p:nvSpPr>
        <p:spPr bwMode="auto">
          <a:xfrm>
            <a:off x="6939211" y="1698626"/>
            <a:ext cx="1736725" cy="1071563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36" name="Group 1288"/>
          <p:cNvGrpSpPr>
            <a:grpSpLocks/>
          </p:cNvGrpSpPr>
          <p:nvPr/>
        </p:nvGrpSpPr>
        <p:grpSpPr bwMode="auto">
          <a:xfrm>
            <a:off x="7015411" y="2963863"/>
            <a:ext cx="1458913" cy="933450"/>
            <a:chOff x="2889" y="1631"/>
            <a:chExt cx="980" cy="743"/>
          </a:xfrm>
        </p:grpSpPr>
        <p:sp>
          <p:nvSpPr>
            <p:cNvPr id="44654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655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</a:endParaRPr>
            </a:p>
          </p:txBody>
        </p:sp>
      </p:grpSp>
      <p:sp>
        <p:nvSpPr>
          <p:cNvPr id="44037" name="Line 1291"/>
          <p:cNvSpPr>
            <a:spLocks noChangeShapeType="1"/>
          </p:cNvSpPr>
          <p:nvPr/>
        </p:nvSpPr>
        <p:spPr bwMode="auto">
          <a:xfrm>
            <a:off x="9133136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8" name="Line 1292"/>
          <p:cNvSpPr>
            <a:spLocks noChangeShapeType="1"/>
          </p:cNvSpPr>
          <p:nvPr/>
        </p:nvSpPr>
        <p:spPr bwMode="auto">
          <a:xfrm>
            <a:off x="922997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39" name="Line 1293"/>
          <p:cNvSpPr>
            <a:spLocks noChangeShapeType="1"/>
          </p:cNvSpPr>
          <p:nvPr/>
        </p:nvSpPr>
        <p:spPr bwMode="auto">
          <a:xfrm flipV="1">
            <a:off x="9466510" y="3808414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0" name="Line 1294"/>
          <p:cNvSpPr>
            <a:spLocks noChangeShapeType="1"/>
          </p:cNvSpPr>
          <p:nvPr/>
        </p:nvSpPr>
        <p:spPr bwMode="auto">
          <a:xfrm>
            <a:off x="816476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1" name="Line 1295"/>
          <p:cNvSpPr>
            <a:spLocks noChangeShapeType="1"/>
          </p:cNvSpPr>
          <p:nvPr/>
        </p:nvSpPr>
        <p:spPr bwMode="auto">
          <a:xfrm>
            <a:off x="8460035" y="2576514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2" name="Line 1296"/>
          <p:cNvSpPr>
            <a:spLocks noChangeShapeType="1"/>
          </p:cNvSpPr>
          <p:nvPr/>
        </p:nvSpPr>
        <p:spPr bwMode="auto">
          <a:xfrm>
            <a:off x="802664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3" name="Freeform 1297"/>
          <p:cNvSpPr>
            <a:spLocks/>
          </p:cNvSpPr>
          <p:nvPr/>
        </p:nvSpPr>
        <p:spPr bwMode="auto">
          <a:xfrm>
            <a:off x="7234485" y="4367214"/>
            <a:ext cx="3079750" cy="1665287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4" name="Line 1298"/>
          <p:cNvSpPr>
            <a:spLocks noChangeShapeType="1"/>
          </p:cNvSpPr>
          <p:nvPr/>
        </p:nvSpPr>
        <p:spPr bwMode="auto">
          <a:xfrm rot="16200000" flipV="1">
            <a:off x="953397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5" name="Line 1299"/>
          <p:cNvSpPr>
            <a:spLocks noChangeShapeType="1"/>
          </p:cNvSpPr>
          <p:nvPr/>
        </p:nvSpPr>
        <p:spPr bwMode="auto">
          <a:xfrm rot="5400000" flipV="1">
            <a:off x="9728449" y="5429251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6" name="Line 1300"/>
          <p:cNvSpPr>
            <a:spLocks noChangeShapeType="1"/>
          </p:cNvSpPr>
          <p:nvPr/>
        </p:nvSpPr>
        <p:spPr bwMode="auto">
          <a:xfrm rot="16200000" flipH="1">
            <a:off x="9836398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7" name="Line 1301"/>
          <p:cNvSpPr>
            <a:spLocks noChangeShapeType="1"/>
          </p:cNvSpPr>
          <p:nvPr/>
        </p:nvSpPr>
        <p:spPr bwMode="auto">
          <a:xfrm>
            <a:off x="9095036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8" name="Line 1302"/>
          <p:cNvSpPr>
            <a:spLocks noChangeShapeType="1"/>
          </p:cNvSpPr>
          <p:nvPr/>
        </p:nvSpPr>
        <p:spPr bwMode="auto">
          <a:xfrm flipV="1">
            <a:off x="847432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49" name="Line 1303"/>
          <p:cNvSpPr>
            <a:spLocks noChangeShapeType="1"/>
          </p:cNvSpPr>
          <p:nvPr/>
        </p:nvSpPr>
        <p:spPr bwMode="auto">
          <a:xfrm flipV="1">
            <a:off x="851718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0" name="Line 1305"/>
          <p:cNvSpPr>
            <a:spLocks noChangeShapeType="1"/>
          </p:cNvSpPr>
          <p:nvPr/>
        </p:nvSpPr>
        <p:spPr bwMode="auto">
          <a:xfrm>
            <a:off x="7837736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1" name="Line 1306"/>
          <p:cNvSpPr>
            <a:spLocks noChangeShapeType="1"/>
          </p:cNvSpPr>
          <p:nvPr/>
        </p:nvSpPr>
        <p:spPr bwMode="auto">
          <a:xfrm flipV="1">
            <a:off x="7578974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2" name="Line 1309"/>
          <p:cNvSpPr>
            <a:spLocks noChangeShapeType="1"/>
          </p:cNvSpPr>
          <p:nvPr/>
        </p:nvSpPr>
        <p:spPr bwMode="auto">
          <a:xfrm flipH="1">
            <a:off x="800442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3" name="Line 1310"/>
          <p:cNvSpPr>
            <a:spLocks noChangeShapeType="1"/>
          </p:cNvSpPr>
          <p:nvPr/>
        </p:nvSpPr>
        <p:spPr bwMode="auto">
          <a:xfrm flipH="1" flipV="1">
            <a:off x="8398124" y="5038726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4" name="Line 1311"/>
          <p:cNvSpPr>
            <a:spLocks noChangeShapeType="1"/>
          </p:cNvSpPr>
          <p:nvPr/>
        </p:nvSpPr>
        <p:spPr bwMode="auto">
          <a:xfrm>
            <a:off x="8480674" y="5041901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5" name="Line 1313"/>
          <p:cNvSpPr>
            <a:spLocks noChangeShapeType="1"/>
          </p:cNvSpPr>
          <p:nvPr/>
        </p:nvSpPr>
        <p:spPr bwMode="auto">
          <a:xfrm>
            <a:off x="8018710" y="3511551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6" name="Line 1314"/>
          <p:cNvSpPr>
            <a:spLocks noChangeShapeType="1"/>
          </p:cNvSpPr>
          <p:nvPr/>
        </p:nvSpPr>
        <p:spPr bwMode="auto">
          <a:xfrm flipV="1">
            <a:off x="9314111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7" name="Line 1315"/>
          <p:cNvSpPr>
            <a:spLocks noChangeShapeType="1"/>
          </p:cNvSpPr>
          <p:nvPr/>
        </p:nvSpPr>
        <p:spPr bwMode="auto">
          <a:xfrm>
            <a:off x="914266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8" name="Line 1316"/>
          <p:cNvSpPr>
            <a:spLocks noChangeShapeType="1"/>
          </p:cNvSpPr>
          <p:nvPr/>
        </p:nvSpPr>
        <p:spPr bwMode="auto">
          <a:xfrm flipV="1">
            <a:off x="9314111" y="2551114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59" name="Line 1317"/>
          <p:cNvSpPr>
            <a:spLocks noChangeShapeType="1"/>
          </p:cNvSpPr>
          <p:nvPr/>
        </p:nvSpPr>
        <p:spPr bwMode="auto">
          <a:xfrm>
            <a:off x="967923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0" name="Line 1318"/>
          <p:cNvSpPr>
            <a:spLocks noChangeShapeType="1"/>
          </p:cNvSpPr>
          <p:nvPr/>
        </p:nvSpPr>
        <p:spPr bwMode="auto">
          <a:xfrm>
            <a:off x="9333161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1" name="Line 1319"/>
          <p:cNvSpPr>
            <a:spLocks noChangeShapeType="1"/>
          </p:cNvSpPr>
          <p:nvPr/>
        </p:nvSpPr>
        <p:spPr bwMode="auto">
          <a:xfrm flipV="1">
            <a:off x="7628186" y="3722689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2" name="Line 1320"/>
          <p:cNvSpPr>
            <a:spLocks noChangeShapeType="1"/>
          </p:cNvSpPr>
          <p:nvPr/>
        </p:nvSpPr>
        <p:spPr bwMode="auto">
          <a:xfrm>
            <a:off x="988719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3" name="Line 1321"/>
          <p:cNvSpPr>
            <a:spLocks noChangeShapeType="1"/>
          </p:cNvSpPr>
          <p:nvPr/>
        </p:nvSpPr>
        <p:spPr bwMode="auto">
          <a:xfrm flipH="1">
            <a:off x="9033124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4" name="Line 1322"/>
          <p:cNvSpPr>
            <a:spLocks noChangeShapeType="1"/>
          </p:cNvSpPr>
          <p:nvPr/>
        </p:nvSpPr>
        <p:spPr bwMode="auto">
          <a:xfrm flipH="1">
            <a:off x="9625261" y="2922589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44065" name="Line 1323"/>
          <p:cNvSpPr>
            <a:spLocks noChangeShapeType="1"/>
          </p:cNvSpPr>
          <p:nvPr/>
        </p:nvSpPr>
        <p:spPr bwMode="auto">
          <a:xfrm flipV="1">
            <a:off x="9009311" y="4064001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66" name="Group 1324"/>
          <p:cNvGrpSpPr>
            <a:grpSpLocks/>
          </p:cNvGrpSpPr>
          <p:nvPr/>
        </p:nvGrpSpPr>
        <p:grpSpPr bwMode="auto">
          <a:xfrm flipH="1">
            <a:off x="7512299" y="4522788"/>
            <a:ext cx="414337" cy="373062"/>
            <a:chOff x="2839" y="3501"/>
            <a:chExt cx="755" cy="803"/>
          </a:xfrm>
        </p:grpSpPr>
        <p:pic>
          <p:nvPicPr>
            <p:cNvPr id="44652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3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7" name="Group 1327"/>
          <p:cNvGrpSpPr>
            <a:grpSpLocks/>
          </p:cNvGrpSpPr>
          <p:nvPr/>
        </p:nvGrpSpPr>
        <p:grpSpPr bwMode="auto">
          <a:xfrm flipH="1">
            <a:off x="7194798" y="4943475"/>
            <a:ext cx="482600" cy="406400"/>
            <a:chOff x="2839" y="3501"/>
            <a:chExt cx="755" cy="803"/>
          </a:xfrm>
        </p:grpSpPr>
        <p:pic>
          <p:nvPicPr>
            <p:cNvPr id="44650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51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8" name="Group 1330"/>
          <p:cNvGrpSpPr>
            <a:grpSpLocks/>
          </p:cNvGrpSpPr>
          <p:nvPr/>
        </p:nvGrpSpPr>
        <p:grpSpPr bwMode="auto">
          <a:xfrm flipH="1">
            <a:off x="7672635" y="5245100"/>
            <a:ext cx="427038" cy="349250"/>
            <a:chOff x="2839" y="3501"/>
            <a:chExt cx="755" cy="803"/>
          </a:xfrm>
        </p:grpSpPr>
        <p:pic>
          <p:nvPicPr>
            <p:cNvPr id="44648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9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69" name="Group 1333"/>
          <p:cNvGrpSpPr>
            <a:grpSpLocks/>
          </p:cNvGrpSpPr>
          <p:nvPr/>
        </p:nvGrpSpPr>
        <p:grpSpPr bwMode="auto">
          <a:xfrm>
            <a:off x="8286999" y="5227639"/>
            <a:ext cx="427037" cy="350837"/>
            <a:chOff x="2839" y="3501"/>
            <a:chExt cx="755" cy="803"/>
          </a:xfrm>
        </p:grpSpPr>
        <p:pic>
          <p:nvPicPr>
            <p:cNvPr id="44646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647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44070" name="Picture 1336" descr="car_icon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036" y="1709739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71" name="Group 1337"/>
          <p:cNvGrpSpPr>
            <a:grpSpLocks/>
          </p:cNvGrpSpPr>
          <p:nvPr/>
        </p:nvGrpSpPr>
        <p:grpSpPr bwMode="auto">
          <a:xfrm>
            <a:off x="7350374" y="1535113"/>
            <a:ext cx="415925" cy="385762"/>
            <a:chOff x="2751" y="1851"/>
            <a:chExt cx="462" cy="478"/>
          </a:xfrm>
        </p:grpSpPr>
        <p:pic>
          <p:nvPicPr>
            <p:cNvPr id="44644" name="Picture 1338" descr="iphone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645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72" name="Group 1340"/>
          <p:cNvGrpSpPr>
            <a:grpSpLocks/>
          </p:cNvGrpSpPr>
          <p:nvPr/>
        </p:nvGrpSpPr>
        <p:grpSpPr bwMode="auto">
          <a:xfrm>
            <a:off x="9426824" y="2384426"/>
            <a:ext cx="390525" cy="169863"/>
            <a:chOff x="4650" y="1129"/>
            <a:chExt cx="246" cy="95"/>
          </a:xfrm>
        </p:grpSpPr>
        <p:sp>
          <p:nvSpPr>
            <p:cNvPr id="4463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9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42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43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40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41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3" name="Group 1349"/>
          <p:cNvGrpSpPr>
            <a:grpSpLocks/>
          </p:cNvGrpSpPr>
          <p:nvPr/>
        </p:nvGrpSpPr>
        <p:grpSpPr bwMode="auto">
          <a:xfrm>
            <a:off x="9499849" y="2746376"/>
            <a:ext cx="390525" cy="176213"/>
            <a:chOff x="4650" y="1129"/>
            <a:chExt cx="246" cy="95"/>
          </a:xfrm>
        </p:grpSpPr>
        <p:sp>
          <p:nvSpPr>
            <p:cNvPr id="4462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3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31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34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35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32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33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4" name="Group 1358"/>
          <p:cNvGrpSpPr>
            <a:grpSpLocks/>
          </p:cNvGrpSpPr>
          <p:nvPr/>
        </p:nvGrpSpPr>
        <p:grpSpPr bwMode="auto">
          <a:xfrm>
            <a:off x="8941049" y="2482851"/>
            <a:ext cx="390525" cy="169863"/>
            <a:chOff x="4650" y="1129"/>
            <a:chExt cx="246" cy="95"/>
          </a:xfrm>
        </p:grpSpPr>
        <p:sp>
          <p:nvSpPr>
            <p:cNvPr id="4462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2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23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26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27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24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25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5" name="Group 1367"/>
          <p:cNvGrpSpPr>
            <a:grpSpLocks/>
          </p:cNvGrpSpPr>
          <p:nvPr/>
        </p:nvGrpSpPr>
        <p:grpSpPr bwMode="auto">
          <a:xfrm>
            <a:off x="8952161" y="2746376"/>
            <a:ext cx="390525" cy="169863"/>
            <a:chOff x="4650" y="1129"/>
            <a:chExt cx="246" cy="95"/>
          </a:xfrm>
        </p:grpSpPr>
        <p:sp>
          <p:nvSpPr>
            <p:cNvPr id="4461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1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15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8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19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16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17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sp>
        <p:nvSpPr>
          <p:cNvPr id="44076" name="Line 1376"/>
          <p:cNvSpPr>
            <a:spLocks noChangeShapeType="1"/>
          </p:cNvSpPr>
          <p:nvPr/>
        </p:nvSpPr>
        <p:spPr bwMode="auto">
          <a:xfrm>
            <a:off x="1008246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FF"/>
              </a:solidFill>
            </a:endParaRPr>
          </a:p>
        </p:txBody>
      </p:sp>
      <p:grpSp>
        <p:nvGrpSpPr>
          <p:cNvPr id="44077" name="Group 1377"/>
          <p:cNvGrpSpPr>
            <a:grpSpLocks/>
          </p:cNvGrpSpPr>
          <p:nvPr/>
        </p:nvGrpSpPr>
        <p:grpSpPr bwMode="auto">
          <a:xfrm>
            <a:off x="9137899" y="3900488"/>
            <a:ext cx="485775" cy="203200"/>
            <a:chOff x="4650" y="1129"/>
            <a:chExt cx="246" cy="95"/>
          </a:xfrm>
        </p:grpSpPr>
        <p:sp>
          <p:nvSpPr>
            <p:cNvPr id="4460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60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607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10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11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08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09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8" name="Group 1386"/>
          <p:cNvGrpSpPr>
            <a:grpSpLocks/>
          </p:cNvGrpSpPr>
          <p:nvPr/>
        </p:nvGrpSpPr>
        <p:grpSpPr bwMode="auto">
          <a:xfrm>
            <a:off x="8818811" y="3619500"/>
            <a:ext cx="485775" cy="203200"/>
            <a:chOff x="4650" y="1129"/>
            <a:chExt cx="246" cy="95"/>
          </a:xfrm>
        </p:grpSpPr>
        <p:sp>
          <p:nvSpPr>
            <p:cNvPr id="4459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9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602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603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600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601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79" name="Group 1395"/>
          <p:cNvGrpSpPr>
            <a:grpSpLocks/>
          </p:cNvGrpSpPr>
          <p:nvPr/>
        </p:nvGrpSpPr>
        <p:grpSpPr bwMode="auto">
          <a:xfrm>
            <a:off x="9480799" y="3632200"/>
            <a:ext cx="485775" cy="203200"/>
            <a:chOff x="4650" y="1129"/>
            <a:chExt cx="246" cy="95"/>
          </a:xfrm>
        </p:grpSpPr>
        <p:sp>
          <p:nvSpPr>
            <p:cNvPr id="4458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9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91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94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95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92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93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0" name="Group 1404"/>
          <p:cNvGrpSpPr>
            <a:grpSpLocks/>
          </p:cNvGrpSpPr>
          <p:nvPr/>
        </p:nvGrpSpPr>
        <p:grpSpPr bwMode="auto">
          <a:xfrm>
            <a:off x="8699749" y="4494214"/>
            <a:ext cx="619125" cy="242887"/>
            <a:chOff x="4650" y="1129"/>
            <a:chExt cx="246" cy="95"/>
          </a:xfrm>
        </p:grpSpPr>
        <p:sp>
          <p:nvSpPr>
            <p:cNvPr id="4458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8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83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86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87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84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85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1" name="Group 1413"/>
          <p:cNvGrpSpPr>
            <a:grpSpLocks/>
          </p:cNvGrpSpPr>
          <p:nvPr/>
        </p:nvGrpSpPr>
        <p:grpSpPr bwMode="auto">
          <a:xfrm>
            <a:off x="9333161" y="4792664"/>
            <a:ext cx="619125" cy="242887"/>
            <a:chOff x="4650" y="1129"/>
            <a:chExt cx="246" cy="95"/>
          </a:xfrm>
        </p:grpSpPr>
        <p:sp>
          <p:nvSpPr>
            <p:cNvPr id="4457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7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75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8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79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76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77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2" name="Group 1422"/>
          <p:cNvGrpSpPr>
            <a:grpSpLocks/>
          </p:cNvGrpSpPr>
          <p:nvPr/>
        </p:nvGrpSpPr>
        <p:grpSpPr bwMode="auto">
          <a:xfrm>
            <a:off x="7983786" y="4837114"/>
            <a:ext cx="619125" cy="242887"/>
            <a:chOff x="4650" y="1129"/>
            <a:chExt cx="246" cy="95"/>
          </a:xfrm>
        </p:grpSpPr>
        <p:sp>
          <p:nvSpPr>
            <p:cNvPr id="4456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6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67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70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71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68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69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3" name="Group 1431"/>
          <p:cNvGrpSpPr>
            <a:grpSpLocks/>
          </p:cNvGrpSpPr>
          <p:nvPr/>
        </p:nvGrpSpPr>
        <p:grpSpPr bwMode="auto">
          <a:xfrm>
            <a:off x="7790111" y="3629026"/>
            <a:ext cx="390525" cy="169863"/>
            <a:chOff x="4650" y="1129"/>
            <a:chExt cx="246" cy="95"/>
          </a:xfrm>
        </p:grpSpPr>
        <p:sp>
          <p:nvSpPr>
            <p:cNvPr id="4455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9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62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63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60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61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4" name="Group 1440"/>
          <p:cNvGrpSpPr>
            <a:grpSpLocks/>
          </p:cNvGrpSpPr>
          <p:nvPr/>
        </p:nvGrpSpPr>
        <p:grpSpPr bwMode="auto">
          <a:xfrm>
            <a:off x="8090149" y="2476501"/>
            <a:ext cx="390525" cy="169863"/>
            <a:chOff x="4650" y="1129"/>
            <a:chExt cx="246" cy="95"/>
          </a:xfrm>
        </p:grpSpPr>
        <p:sp>
          <p:nvSpPr>
            <p:cNvPr id="4454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4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455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FF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551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4554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55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52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53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85" name="Group 1449"/>
          <p:cNvGrpSpPr>
            <a:grpSpLocks/>
          </p:cNvGrpSpPr>
          <p:nvPr/>
        </p:nvGrpSpPr>
        <p:grpSpPr bwMode="auto">
          <a:xfrm>
            <a:off x="7348786" y="3489326"/>
            <a:ext cx="506413" cy="352425"/>
            <a:chOff x="2967" y="478"/>
            <a:chExt cx="788" cy="625"/>
          </a:xfrm>
        </p:grpSpPr>
        <p:pic>
          <p:nvPicPr>
            <p:cNvPr id="44546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7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6" name="Group 1452"/>
          <p:cNvGrpSpPr>
            <a:grpSpLocks/>
          </p:cNvGrpSpPr>
          <p:nvPr/>
        </p:nvGrpSpPr>
        <p:grpSpPr bwMode="auto">
          <a:xfrm>
            <a:off x="8869611" y="4992689"/>
            <a:ext cx="563563" cy="420687"/>
            <a:chOff x="2967" y="478"/>
            <a:chExt cx="788" cy="625"/>
          </a:xfrm>
        </p:grpSpPr>
        <p:pic>
          <p:nvPicPr>
            <p:cNvPr id="44544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545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4087" name="Group 1455"/>
          <p:cNvGrpSpPr>
            <a:grpSpLocks/>
          </p:cNvGrpSpPr>
          <p:nvPr/>
        </p:nvGrpSpPr>
        <p:grpSpPr bwMode="auto">
          <a:xfrm>
            <a:off x="7798048" y="1833564"/>
            <a:ext cx="457200" cy="631825"/>
            <a:chOff x="742" y="2409"/>
            <a:chExt cx="576" cy="881"/>
          </a:xfrm>
        </p:grpSpPr>
        <p:grpSp>
          <p:nvGrpSpPr>
            <p:cNvPr id="44526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4529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0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1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2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3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4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5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6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7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8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39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0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1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2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543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pic>
          <p:nvPicPr>
            <p:cNvPr id="44527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528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88" name="Group 1474"/>
          <p:cNvGrpSpPr>
            <a:grpSpLocks/>
          </p:cNvGrpSpPr>
          <p:nvPr/>
        </p:nvGrpSpPr>
        <p:grpSpPr bwMode="auto">
          <a:xfrm>
            <a:off x="9977686" y="4991101"/>
            <a:ext cx="227013" cy="481013"/>
            <a:chOff x="4140" y="429"/>
            <a:chExt cx="1425" cy="2396"/>
          </a:xfrm>
        </p:grpSpPr>
        <p:sp>
          <p:nvSpPr>
            <p:cNvPr id="44494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5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96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7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98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99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524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5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0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501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522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3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2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03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504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520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21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5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506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518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519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507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08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09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10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1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512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3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4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5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516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517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89" name="Group 1507"/>
          <p:cNvGrpSpPr>
            <a:grpSpLocks/>
          </p:cNvGrpSpPr>
          <p:nvPr/>
        </p:nvGrpSpPr>
        <p:grpSpPr bwMode="auto">
          <a:xfrm>
            <a:off x="9661773" y="5292726"/>
            <a:ext cx="227012" cy="481013"/>
            <a:chOff x="4140" y="429"/>
            <a:chExt cx="1425" cy="2396"/>
          </a:xfrm>
        </p:grpSpPr>
        <p:sp>
          <p:nvSpPr>
            <p:cNvPr id="44462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3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64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5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66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67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4492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93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68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69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4490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91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0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1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grpSp>
          <p:nvGrpSpPr>
            <p:cNvPr id="44472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4488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89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3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74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4486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487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75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6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77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78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79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80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1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2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3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zh-CN" altLang="zh-CN" sz="1800">
                <a:solidFill>
                  <a:srgbClr val="0000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44484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  <p:sp>
          <p:nvSpPr>
            <p:cNvPr id="44485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FF"/>
                </a:solidFill>
              </a:endParaRPr>
            </a:p>
          </p:txBody>
        </p:sp>
      </p:grpSp>
      <p:grpSp>
        <p:nvGrpSpPr>
          <p:cNvPr id="44090" name="Group 1540"/>
          <p:cNvGrpSpPr>
            <a:grpSpLocks/>
          </p:cNvGrpSpPr>
          <p:nvPr/>
        </p:nvGrpSpPr>
        <p:grpSpPr bwMode="auto">
          <a:xfrm>
            <a:off x="7039224" y="2032000"/>
            <a:ext cx="534987" cy="407988"/>
            <a:chOff x="877" y="1008"/>
            <a:chExt cx="2747" cy="2591"/>
          </a:xfrm>
        </p:grpSpPr>
        <p:pic>
          <p:nvPicPr>
            <p:cNvPr id="44439" name="Picture 1541" descr="antenna_styliz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40" name="Picture 1542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1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442" name="Picture 1544" descr="scre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43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4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5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6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7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48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49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56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7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8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59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60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61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50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1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2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3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4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55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1" name="Group 1564"/>
          <p:cNvGrpSpPr>
            <a:grpSpLocks/>
          </p:cNvGrpSpPr>
          <p:nvPr/>
        </p:nvGrpSpPr>
        <p:grpSpPr bwMode="auto">
          <a:xfrm>
            <a:off x="8609261" y="5475289"/>
            <a:ext cx="474663" cy="407987"/>
            <a:chOff x="877" y="1008"/>
            <a:chExt cx="2747" cy="2591"/>
          </a:xfrm>
        </p:grpSpPr>
        <p:pic>
          <p:nvPicPr>
            <p:cNvPr id="44416" name="Picture 156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417" name="Picture 1566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18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419" name="Picture 1568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420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1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2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3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4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5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26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33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4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5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6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7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38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27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8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29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0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1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32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2" name="Group 1588"/>
          <p:cNvGrpSpPr>
            <a:grpSpLocks/>
          </p:cNvGrpSpPr>
          <p:nvPr/>
        </p:nvGrpSpPr>
        <p:grpSpPr bwMode="auto">
          <a:xfrm>
            <a:off x="7297985" y="3030539"/>
            <a:ext cx="444500" cy="407987"/>
            <a:chOff x="877" y="1008"/>
            <a:chExt cx="2747" cy="2591"/>
          </a:xfrm>
        </p:grpSpPr>
        <p:pic>
          <p:nvPicPr>
            <p:cNvPr id="44393" name="Picture 1589" descr="antenna_stylize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94" name="Picture 1590" descr="laptop_keyboar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5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396" name="Picture 1592" descr="scree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7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98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99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0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1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2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403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410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1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2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3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4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415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404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5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6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7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8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409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3" name="Group 1612"/>
          <p:cNvGrpSpPr>
            <a:grpSpLocks/>
          </p:cNvGrpSpPr>
          <p:nvPr/>
        </p:nvGrpSpPr>
        <p:grpSpPr bwMode="auto">
          <a:xfrm flipH="1">
            <a:off x="7677399" y="3211513"/>
            <a:ext cx="414337" cy="373062"/>
            <a:chOff x="2839" y="3501"/>
            <a:chExt cx="755" cy="803"/>
          </a:xfrm>
        </p:grpSpPr>
        <p:pic>
          <p:nvPicPr>
            <p:cNvPr id="44391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92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4094" name="Group 1615"/>
          <p:cNvGrpSpPr>
            <a:grpSpLocks/>
          </p:cNvGrpSpPr>
          <p:nvPr/>
        </p:nvGrpSpPr>
        <p:grpSpPr bwMode="auto">
          <a:xfrm>
            <a:off x="9044236" y="5411789"/>
            <a:ext cx="474663" cy="407987"/>
            <a:chOff x="877" y="1008"/>
            <a:chExt cx="2747" cy="2591"/>
          </a:xfrm>
        </p:grpSpPr>
        <p:pic>
          <p:nvPicPr>
            <p:cNvPr id="44368" name="Picture 1616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369" name="Picture 1617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0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pic>
          <p:nvPicPr>
            <p:cNvPr id="44371" name="Picture 1619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372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3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4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5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6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77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78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4385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6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7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8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89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90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44379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0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1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2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3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44384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pic>
        <p:nvPicPr>
          <p:cNvPr id="44095" name="Picture 1283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4375" y="222251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/>
              <a:t>Network layer</a:t>
            </a:r>
          </a:p>
        </p:txBody>
      </p:sp>
      <p:sp>
        <p:nvSpPr>
          <p:cNvPr id="4409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70101" y="1255714"/>
            <a:ext cx="4365625" cy="51006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transport segment from sending to receiving host 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 sending side encapsulates segments into datagrams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on receiving side, delivers segments to transport layer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 layer protocols in </a:t>
            </a: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every</a:t>
            </a:r>
            <a:r>
              <a:rPr lang="en-US" altLang="zh-CN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host, router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 examines header fields in all IP datagrams passing through it</a:t>
            </a:r>
            <a:endParaRPr lang="en-US" altLang="zh-CN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7393235" y="1141413"/>
            <a:ext cx="1047750" cy="996950"/>
            <a:chOff x="3402" y="719"/>
            <a:chExt cx="660" cy="628"/>
          </a:xfrm>
        </p:grpSpPr>
        <p:sp>
          <p:nvSpPr>
            <p:cNvPr id="44358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59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60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1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2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3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4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5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6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67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10088810" y="4148138"/>
            <a:ext cx="1047750" cy="996950"/>
            <a:chOff x="3402" y="719"/>
            <a:chExt cx="660" cy="628"/>
          </a:xfrm>
        </p:grpSpPr>
        <p:sp>
          <p:nvSpPr>
            <p:cNvPr id="44348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44349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4350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1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2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3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application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transport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4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5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6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57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7845673" y="1763713"/>
            <a:ext cx="2546350" cy="3429000"/>
            <a:chOff x="3674" y="1148"/>
            <a:chExt cx="1604" cy="2160"/>
          </a:xfrm>
        </p:grpSpPr>
        <p:grpSp>
          <p:nvGrpSpPr>
            <p:cNvPr id="44106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4327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8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9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0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1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2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3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334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45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6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7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335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4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4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336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7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8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39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40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FF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4341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7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4306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7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8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09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0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1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2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313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24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5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6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314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21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2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23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315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6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7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8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319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320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8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4285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6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7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8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89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0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1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92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303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4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5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93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300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1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302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94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5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6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7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8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99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09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4264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5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6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7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8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69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0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71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82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3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4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72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79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0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81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73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4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5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6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7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78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0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4243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4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5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6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7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8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49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50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61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2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3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51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58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59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60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52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3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4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5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6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57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1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4222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3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4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5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6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7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28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29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40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41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42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30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37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38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39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31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2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3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4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5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36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2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4201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2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3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4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5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6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207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208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219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20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21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209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216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17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18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210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1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2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3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4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215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3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4180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1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2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3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4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5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86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87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98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9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200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88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95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6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97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89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0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1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2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3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94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4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4159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0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1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2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3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4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5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66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77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8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9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67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74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5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76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68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69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0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1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2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73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5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4138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9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0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1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2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3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4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45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56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7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8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46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53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4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55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47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8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49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0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1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52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44116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4117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18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19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0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1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2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3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44124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4135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6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7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4125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4132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3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44134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44126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7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8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29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0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44131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en-US" altLang="zh-CN" sz="1000">
                  <a:solidFill>
                    <a:srgbClr val="0000FF"/>
                  </a:solidFill>
                </a:endParaRP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network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data link</a:t>
                </a:r>
              </a:p>
              <a:p>
                <a:pPr algn="ctr"/>
                <a:r>
                  <a:rPr lang="en-US" altLang="zh-CN" sz="1000">
                    <a:solidFill>
                      <a:srgbClr val="0000FF"/>
                    </a:solidFill>
                  </a:rPr>
                  <a:t>physical</a:t>
                </a:r>
                <a:endParaRPr lang="en-US" altLang="zh-CN">
                  <a:solidFill>
                    <a:srgbClr val="0000FF"/>
                  </a:solidFill>
                </a:endParaRPr>
              </a:p>
            </p:txBody>
          </p:sp>
        </p:grpSp>
      </p:grpSp>
      <p:sp>
        <p:nvSpPr>
          <p:cNvPr id="632064" name="Rectangle 1280"/>
          <p:cNvSpPr>
            <a:spLocks noChangeArrowheads="1"/>
          </p:cNvSpPr>
          <p:nvPr/>
        </p:nvSpPr>
        <p:spPr bwMode="auto">
          <a:xfrm>
            <a:off x="7713910" y="858838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32065" name="Rectangle 1281"/>
          <p:cNvSpPr>
            <a:spLocks noChangeArrowheads="1"/>
          </p:cNvSpPr>
          <p:nvPr/>
        </p:nvSpPr>
        <p:spPr bwMode="auto">
          <a:xfrm>
            <a:off x="7644060" y="1509713"/>
            <a:ext cx="596900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chemeClr val="accent4"/>
              </a:solidFill>
            </a:endParaRPr>
          </a:p>
        </p:txBody>
      </p:sp>
      <p:sp>
        <p:nvSpPr>
          <p:cNvPr id="632066" name="Rectangle 1282"/>
          <p:cNvSpPr>
            <a:spLocks noChangeArrowheads="1"/>
          </p:cNvSpPr>
          <p:nvPr/>
        </p:nvSpPr>
        <p:spPr bwMode="auto">
          <a:xfrm>
            <a:off x="10469810" y="4487863"/>
            <a:ext cx="388938" cy="1381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FF"/>
              </a:solidFill>
            </a:endParaRPr>
          </a:p>
        </p:txBody>
      </p:sp>
      <p:sp>
        <p:nvSpPr>
          <p:cNvPr id="625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24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01226 L 0.00377 0.09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2.59259E-6 L 0.00091 0.07269 L 0.02097 0.18982 L 0.02097 0.1132 L 0.05365 0.11111 L 0.05456 0.18982 L 0.08724 0.14144 L 0.08724 0.07871 L 0.11979 0.07685 L 0.08164 0.23426 L 0.08607 0.15949 L 0.11628 0.15949 L 0.11745 0.23635 L 0.0793 0.34537 L 0.07709 0.2706 L 0.10625 0.26875 L 0.10964 0.39584 L 0.11628 0.3213 L 0.14336 0.31922 L 0.14675 0.39792 L 0.0793 0.49908 L 0.0793 0.41621 L 0.10625 0.41621 L 0.10625 0.49699 L 0.14011 0.53542 L 0.14011 0.44653 L 0.16797 0.44653 L 0.17018 0.52732 L 0.23203 0.50301 L 0.23203 0.43843 " pathEditMode="relative" rAng="0" ptsTypes="AAAAAAAAAAAAAAAAAAAAAAAAAAAAAA">
                                      <p:cBhvr>
                                        <p:cTn id="31" dur="5000" fill="hold"/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49" y="2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42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1.85185E-6 L 0.00169 -0.0523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6320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064" grpId="0" animBg="1"/>
      <p:bldP spid="632064" grpId="1" animBg="1"/>
      <p:bldP spid="632064" grpId="2" animBg="1"/>
      <p:bldP spid="632065" grpId="0" animBg="1"/>
      <p:bldP spid="632065" grpId="1" animBg="1"/>
      <p:bldP spid="632065" grpId="2" animBg="1"/>
      <p:bldP spid="632066" grpId="0" animBg="1"/>
      <p:bldP spid="632066" grpId="1" animBg="1"/>
      <p:bldP spid="632066" grpId="2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Freeform 139"/>
          <p:cNvSpPr>
            <a:spLocks/>
          </p:cNvSpPr>
          <p:nvPr/>
        </p:nvSpPr>
        <p:spPr bwMode="auto">
          <a:xfrm>
            <a:off x="1703388" y="3651251"/>
            <a:ext cx="4089400" cy="1355725"/>
          </a:xfrm>
          <a:custGeom>
            <a:avLst/>
            <a:gdLst>
              <a:gd name="T0" fmla="*/ 2147483647 w 2269"/>
              <a:gd name="T1" fmla="*/ 2147483647 h 854"/>
              <a:gd name="T2" fmla="*/ 2147483647 w 2269"/>
              <a:gd name="T3" fmla="*/ 2147483647 h 854"/>
              <a:gd name="T4" fmla="*/ 2147483647 w 2269"/>
              <a:gd name="T5" fmla="*/ 2147483647 h 854"/>
              <a:gd name="T6" fmla="*/ 2147483647 w 2269"/>
              <a:gd name="T7" fmla="*/ 2147483647 h 854"/>
              <a:gd name="T8" fmla="*/ 2147483647 w 2269"/>
              <a:gd name="T9" fmla="*/ 2147483647 h 854"/>
              <a:gd name="T10" fmla="*/ 2147483647 w 2269"/>
              <a:gd name="T11" fmla="*/ 2147483647 h 854"/>
              <a:gd name="T12" fmla="*/ 2147483647 w 2269"/>
              <a:gd name="T13" fmla="*/ 2147483647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4" name="Freeform 29"/>
          <p:cNvSpPr>
            <a:spLocks/>
          </p:cNvSpPr>
          <p:nvPr/>
        </p:nvSpPr>
        <p:spPr bwMode="auto">
          <a:xfrm>
            <a:off x="5992813" y="2922588"/>
            <a:ext cx="3738562" cy="2697162"/>
          </a:xfrm>
          <a:custGeom>
            <a:avLst/>
            <a:gdLst>
              <a:gd name="T0" fmla="*/ 2147483647 w 2355"/>
              <a:gd name="T1" fmla="*/ 2147483647 h 1699"/>
              <a:gd name="T2" fmla="*/ 2147483647 w 2355"/>
              <a:gd name="T3" fmla="*/ 2147483647 h 1699"/>
              <a:gd name="T4" fmla="*/ 2147483647 w 2355"/>
              <a:gd name="T5" fmla="*/ 2147483647 h 1699"/>
              <a:gd name="T6" fmla="*/ 2147483647 w 2355"/>
              <a:gd name="T7" fmla="*/ 2147483647 h 1699"/>
              <a:gd name="T8" fmla="*/ 2147483647 w 2355"/>
              <a:gd name="T9" fmla="*/ 2147483647 h 1699"/>
              <a:gd name="T10" fmla="*/ 2147483647 w 2355"/>
              <a:gd name="T11" fmla="*/ 2147483647 h 1699"/>
              <a:gd name="T12" fmla="*/ 2147483647 w 2355"/>
              <a:gd name="T13" fmla="*/ 2147483647 h 1699"/>
              <a:gd name="T14" fmla="*/ 2147483647 w 2355"/>
              <a:gd name="T15" fmla="*/ 2147483647 h 1699"/>
              <a:gd name="T16" fmla="*/ 2147483647 w 2355"/>
              <a:gd name="T17" fmla="*/ 2147483647 h 1699"/>
              <a:gd name="T18" fmla="*/ 2147483647 w 2355"/>
              <a:gd name="T19" fmla="*/ 2147483647 h 1699"/>
              <a:gd name="T20" fmla="*/ 2147483647 w 2355"/>
              <a:gd name="T21" fmla="*/ 2147483647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475" name="Line 32"/>
          <p:cNvSpPr>
            <a:spLocks noChangeShapeType="1"/>
          </p:cNvSpPr>
          <p:nvPr/>
        </p:nvSpPr>
        <p:spPr bwMode="auto">
          <a:xfrm>
            <a:off x="6107114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6" name="Line 34"/>
          <p:cNvSpPr>
            <a:spLocks noChangeShapeType="1"/>
          </p:cNvSpPr>
          <p:nvPr/>
        </p:nvSpPr>
        <p:spPr bwMode="auto">
          <a:xfrm>
            <a:off x="8947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7" name="Line 35"/>
          <p:cNvSpPr>
            <a:spLocks noChangeShapeType="1"/>
          </p:cNvSpPr>
          <p:nvPr/>
        </p:nvSpPr>
        <p:spPr bwMode="auto">
          <a:xfrm flipV="1">
            <a:off x="8953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78" name="Text Box 36"/>
          <p:cNvSpPr txBox="1">
            <a:spLocks noChangeArrowheads="1"/>
          </p:cNvSpPr>
          <p:nvPr/>
        </p:nvSpPr>
        <p:spPr bwMode="auto">
          <a:xfrm>
            <a:off x="9572626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10.0.0.1</a:t>
            </a:r>
          </a:p>
        </p:txBody>
      </p:sp>
      <p:sp>
        <p:nvSpPr>
          <p:cNvPr id="105479" name="Text Box 37"/>
          <p:cNvSpPr txBox="1">
            <a:spLocks noChangeArrowheads="1"/>
          </p:cNvSpPr>
          <p:nvPr/>
        </p:nvSpPr>
        <p:spPr bwMode="auto">
          <a:xfrm>
            <a:off x="9699626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10.0.0.2</a:t>
            </a:r>
          </a:p>
        </p:txBody>
      </p:sp>
      <p:sp>
        <p:nvSpPr>
          <p:cNvPr id="105480" name="Text Box 38"/>
          <p:cNvSpPr txBox="1">
            <a:spLocks noChangeArrowheads="1"/>
          </p:cNvSpPr>
          <p:nvPr/>
        </p:nvSpPr>
        <p:spPr bwMode="auto">
          <a:xfrm>
            <a:off x="9661526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7154863" y="2855913"/>
            <a:ext cx="1871662" cy="1033462"/>
            <a:chOff x="3550" y="2055"/>
            <a:chExt cx="1179" cy="651"/>
          </a:xfrm>
        </p:grpSpPr>
        <p:grpSp>
          <p:nvGrpSpPr>
            <p:cNvPr id="105574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5579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80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200"/>
                  <a:t>S: 10.0.0.1, 3345</a:t>
                </a:r>
              </a:p>
              <a:p>
                <a:r>
                  <a:rPr lang="en-US" altLang="zh-CN" sz="1200"/>
                  <a:t>D: 128.119.40.186, 80</a:t>
                </a:r>
              </a:p>
            </p:txBody>
          </p:sp>
          <p:grpSp>
            <p:nvGrpSpPr>
              <p:cNvPr id="105581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86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7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8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82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83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4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85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575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9905 h 264"/>
                <a:gd name="T2" fmla="*/ 28602 w 417"/>
                <a:gd name="T3" fmla="*/ 9905 h 264"/>
                <a:gd name="T4" fmla="*/ 2860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76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5577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78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1</a:t>
                </a:r>
              </a:p>
            </p:txBody>
          </p:sp>
        </p:grpSp>
      </p:grpSp>
      <p:sp>
        <p:nvSpPr>
          <p:cNvPr id="105482" name="Text Box 54"/>
          <p:cNvSpPr txBox="1">
            <a:spLocks noChangeArrowheads="1"/>
          </p:cNvSpPr>
          <p:nvPr/>
        </p:nvSpPr>
        <p:spPr bwMode="auto">
          <a:xfrm>
            <a:off x="6057901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10.0.0.4</a:t>
            </a:r>
          </a:p>
        </p:txBody>
      </p:sp>
      <p:sp>
        <p:nvSpPr>
          <p:cNvPr id="105483" name="Line 55"/>
          <p:cNvSpPr>
            <a:spLocks noChangeShapeType="1"/>
          </p:cNvSpPr>
          <p:nvPr/>
        </p:nvSpPr>
        <p:spPr bwMode="auto">
          <a:xfrm flipH="1">
            <a:off x="6181726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4" name="Text Box 56"/>
          <p:cNvSpPr txBox="1">
            <a:spLocks noChangeArrowheads="1"/>
          </p:cNvSpPr>
          <p:nvPr/>
        </p:nvSpPr>
        <p:spPr bwMode="auto">
          <a:xfrm>
            <a:off x="4219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/>
              <a:t>138.76.29.7</a:t>
            </a:r>
          </a:p>
        </p:txBody>
      </p:sp>
      <p:sp>
        <p:nvSpPr>
          <p:cNvPr id="105485" name="Line 57"/>
          <p:cNvSpPr>
            <a:spLocks noChangeShapeType="1"/>
          </p:cNvSpPr>
          <p:nvPr/>
        </p:nvSpPr>
        <p:spPr bwMode="auto">
          <a:xfrm flipH="1">
            <a:off x="5441951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7993064" y="1570038"/>
            <a:ext cx="2433637" cy="1389062"/>
            <a:chOff x="3944" y="989"/>
            <a:chExt cx="1533" cy="875"/>
          </a:xfrm>
        </p:grpSpPr>
        <p:sp>
          <p:nvSpPr>
            <p:cNvPr id="105572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b="1" i="1">
                  <a:solidFill>
                    <a:srgbClr val="CC0000"/>
                  </a:solidFill>
                </a:rPr>
                <a:t>1: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000099"/>
                  </a:solidFill>
                </a:rPr>
                <a:t>host 10.0.0.1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sends datagram to 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128.119.40.186, 80</a:t>
              </a:r>
            </a:p>
          </p:txBody>
        </p:sp>
        <p:sp>
          <p:nvSpPr>
            <p:cNvPr id="105573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487" name="Freeform 67"/>
          <p:cNvSpPr>
            <a:spLocks/>
          </p:cNvSpPr>
          <p:nvPr/>
        </p:nvSpPr>
        <p:spPr bwMode="auto">
          <a:xfrm>
            <a:off x="3868739" y="2627314"/>
            <a:ext cx="3862387" cy="1531937"/>
          </a:xfrm>
          <a:custGeom>
            <a:avLst/>
            <a:gdLst>
              <a:gd name="T0" fmla="*/ 0 w 2433"/>
              <a:gd name="T1" fmla="*/ 2147483647 h 965"/>
              <a:gd name="T2" fmla="*/ 2147483647 w 2433"/>
              <a:gd name="T3" fmla="*/ 2147483647 h 965"/>
              <a:gd name="T4" fmla="*/ 2147483647 w 2433"/>
              <a:gd name="T5" fmla="*/ 2147483647 h 965"/>
              <a:gd name="T6" fmla="*/ 2147483647 w 2433"/>
              <a:gd name="T7" fmla="*/ 2147483647 h 965"/>
              <a:gd name="T8" fmla="*/ 2147483647 w 2433"/>
              <a:gd name="T9" fmla="*/ 2147483647 h 965"/>
              <a:gd name="T10" fmla="*/ 2147483647 w 2433"/>
              <a:gd name="T11" fmla="*/ 2147483647 h 965"/>
              <a:gd name="T12" fmla="*/ 0 w 2433"/>
              <a:gd name="T13" fmla="*/ 2147483647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88" name="Rectangle 62"/>
          <p:cNvSpPr>
            <a:spLocks noChangeArrowheads="1"/>
          </p:cNvSpPr>
          <p:nvPr/>
        </p:nvSpPr>
        <p:spPr bwMode="auto">
          <a:xfrm>
            <a:off x="3868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/>
          </a:p>
        </p:txBody>
      </p:sp>
      <p:sp>
        <p:nvSpPr>
          <p:cNvPr id="105489" name="Text Box 60"/>
          <p:cNvSpPr txBox="1">
            <a:spLocks noChangeArrowheads="1"/>
          </p:cNvSpPr>
          <p:nvPr/>
        </p:nvSpPr>
        <p:spPr bwMode="auto">
          <a:xfrm>
            <a:off x="3910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/>
              <a:t>NAT translation table</a:t>
            </a:r>
          </a:p>
          <a:p>
            <a:pPr algn="ctr"/>
            <a:r>
              <a:rPr lang="en-US" altLang="zh-CN" sz="1800"/>
              <a:t>WAN side addr        LAN side addr</a:t>
            </a:r>
          </a:p>
        </p:txBody>
      </p:sp>
      <p:sp>
        <p:nvSpPr>
          <p:cNvPr id="105490" name="Line 63"/>
          <p:cNvSpPr>
            <a:spLocks noChangeShapeType="1"/>
          </p:cNvSpPr>
          <p:nvPr/>
        </p:nvSpPr>
        <p:spPr bwMode="auto">
          <a:xfrm flipV="1">
            <a:off x="3868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1" name="Line 64"/>
          <p:cNvSpPr>
            <a:spLocks noChangeShapeType="1"/>
          </p:cNvSpPr>
          <p:nvPr/>
        </p:nvSpPr>
        <p:spPr bwMode="auto">
          <a:xfrm flipV="1">
            <a:off x="3883026" y="2025651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492" name="Line 65"/>
          <p:cNvSpPr>
            <a:spLocks noChangeShapeType="1"/>
          </p:cNvSpPr>
          <p:nvPr/>
        </p:nvSpPr>
        <p:spPr bwMode="auto">
          <a:xfrm>
            <a:off x="5992814" y="1770064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3925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zh-CN" sz="1800">
                <a:solidFill>
                  <a:srgbClr val="CC0000"/>
                </a:solidFill>
              </a:rPr>
              <a:t>138.76.29.7, 5001   10.0.0.1, 3345</a:t>
            </a:r>
          </a:p>
          <a:p>
            <a:pPr algn="ctr"/>
            <a:r>
              <a:rPr lang="en-US" altLang="zh-CN" sz="1800"/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6289676" y="3435350"/>
            <a:ext cx="2784475" cy="1638300"/>
            <a:chOff x="3002" y="2417"/>
            <a:chExt cx="1754" cy="1032"/>
          </a:xfrm>
        </p:grpSpPr>
        <p:sp>
          <p:nvSpPr>
            <p:cNvPr id="105558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05559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/>
                <a:t>S: 128.119.40.186, 80 </a:t>
              </a:r>
            </a:p>
            <a:p>
              <a:r>
                <a:rPr lang="en-US" altLang="zh-CN" sz="1200"/>
                <a:t>D: 10.0.0.1, 3345</a:t>
              </a:r>
            </a:p>
            <a:p>
              <a:endParaRPr lang="en-US" altLang="zh-CN" sz="1200"/>
            </a:p>
          </p:txBody>
        </p:sp>
        <p:grpSp>
          <p:nvGrpSpPr>
            <p:cNvPr id="105560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5569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70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71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561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5566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67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68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562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63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5564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65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3055939" y="3652839"/>
            <a:ext cx="2497137" cy="566737"/>
            <a:chOff x="1026" y="3559"/>
            <a:chExt cx="1573" cy="357"/>
          </a:xfrm>
        </p:grpSpPr>
        <p:grpSp>
          <p:nvGrpSpPr>
            <p:cNvPr id="105543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5548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49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200"/>
                  <a:t>S: 138.76.29.7, 5001</a:t>
                </a:r>
              </a:p>
              <a:p>
                <a:r>
                  <a:rPr lang="en-US" altLang="zh-CN" sz="1200"/>
                  <a:t>D: 128.119.40.186, 80</a:t>
                </a:r>
              </a:p>
            </p:txBody>
          </p:sp>
          <p:grpSp>
            <p:nvGrpSpPr>
              <p:cNvPr id="105550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5555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6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7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551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5552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3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05554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544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45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5546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47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1524001" y="1671639"/>
            <a:ext cx="5154613" cy="2052637"/>
            <a:chOff x="0" y="1306"/>
            <a:chExt cx="3247" cy="1293"/>
          </a:xfrm>
        </p:grpSpPr>
        <p:sp>
          <p:nvSpPr>
            <p:cNvPr id="105539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altLang="zh-CN" sz="1800" b="1" i="1">
                  <a:solidFill>
                    <a:srgbClr val="CC0000"/>
                  </a:solidFill>
                </a:rPr>
                <a:t>2:</a:t>
              </a:r>
              <a:r>
                <a:rPr lang="en-US" altLang="zh-CN" sz="1800">
                  <a:solidFill>
                    <a:srgbClr val="FF0000"/>
                  </a:solidFill>
                </a:rPr>
                <a:t> </a:t>
              </a:r>
              <a:r>
                <a:rPr lang="en-US" altLang="zh-CN" sz="1800">
                  <a:solidFill>
                    <a:srgbClr val="000099"/>
                  </a:solidFill>
                </a:rPr>
                <a:t>NAT router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changes datagram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source addr from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10.0.0.1, 3345 to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138.76.29.7, 5001,</a:t>
              </a:r>
            </a:p>
            <a:p>
              <a:pPr>
                <a:lnSpc>
                  <a:spcPct val="85000"/>
                </a:lnSpc>
              </a:pPr>
              <a:r>
                <a:rPr lang="en-US" altLang="zh-CN" sz="1800">
                  <a:solidFill>
                    <a:srgbClr val="000099"/>
                  </a:solidFill>
                </a:rPr>
                <a:t>updates table</a:t>
              </a:r>
            </a:p>
          </p:txBody>
        </p:sp>
        <p:sp>
          <p:nvSpPr>
            <p:cNvPr id="105540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41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5542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2884489" y="4681538"/>
            <a:ext cx="2471737" cy="703262"/>
            <a:chOff x="1163" y="3752"/>
            <a:chExt cx="1557" cy="443"/>
          </a:xfrm>
        </p:grpSpPr>
        <p:sp>
          <p:nvSpPr>
            <p:cNvPr id="105525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/>
            </a:p>
          </p:txBody>
        </p:sp>
        <p:sp>
          <p:nvSpPr>
            <p:cNvPr id="105526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/>
                <a:t>S: 128.119.40.186, 80 </a:t>
              </a:r>
            </a:p>
            <a:p>
              <a:r>
                <a:rPr lang="en-US" altLang="zh-CN" sz="1200"/>
                <a:t>D: 138.76.29.7, 5001</a:t>
              </a:r>
            </a:p>
            <a:p>
              <a:endParaRPr lang="en-US" altLang="zh-CN" sz="1200"/>
            </a:p>
          </p:txBody>
        </p:sp>
        <p:grpSp>
          <p:nvGrpSpPr>
            <p:cNvPr id="105527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5536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7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8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05528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5533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4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5535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05529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5530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5531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/>
              </a:p>
            </p:txBody>
          </p:sp>
          <p:sp>
            <p:nvSpPr>
              <p:cNvPr id="105532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CC0000"/>
                    </a:solidFill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2841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1800" b="1" i="1">
                <a:solidFill>
                  <a:srgbClr val="CC0000"/>
                </a:solidFill>
              </a:rPr>
              <a:t>3: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000099"/>
                </a:solidFill>
              </a:rPr>
              <a:t>reply arrives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 dest. address: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6265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zh-CN" sz="1800" b="1" i="1">
                <a:solidFill>
                  <a:srgbClr val="CC0000"/>
                </a:solidFill>
              </a:rPr>
              <a:t>4:</a:t>
            </a:r>
            <a:r>
              <a:rPr lang="en-US" altLang="zh-CN" sz="1800">
                <a:solidFill>
                  <a:srgbClr val="FF0000"/>
                </a:solidFill>
              </a:rPr>
              <a:t> </a:t>
            </a:r>
            <a:r>
              <a:rPr lang="en-US" altLang="zh-CN" sz="1800">
                <a:solidFill>
                  <a:srgbClr val="000099"/>
                </a:solidFill>
              </a:rPr>
              <a:t>NAT router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changes datagram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dest addr from</a:t>
            </a:r>
          </a:p>
          <a:p>
            <a:pPr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138.76.29.7, 5001 to 10.0.0.1, 3345 </a:t>
            </a:r>
          </a:p>
          <a:p>
            <a:endParaRPr lang="en-US" altLang="zh-CN" sz="1800">
              <a:solidFill>
                <a:srgbClr val="000099"/>
              </a:solidFill>
            </a:endParaRPr>
          </a:p>
        </p:txBody>
      </p:sp>
      <p:sp>
        <p:nvSpPr>
          <p:cNvPr id="105500" name="Line 138"/>
          <p:cNvSpPr>
            <a:spLocks noChangeShapeType="1"/>
          </p:cNvSpPr>
          <p:nvPr/>
        </p:nvSpPr>
        <p:spPr bwMode="auto">
          <a:xfrm>
            <a:off x="2546351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5502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90" y="922339"/>
            <a:ext cx="6904036" cy="104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503" name="Group 143"/>
          <p:cNvGrpSpPr>
            <a:grpSpLocks/>
          </p:cNvGrpSpPr>
          <p:nvPr/>
        </p:nvGrpSpPr>
        <p:grpSpPr bwMode="auto">
          <a:xfrm>
            <a:off x="5559426" y="4095750"/>
            <a:ext cx="587375" cy="323850"/>
            <a:chOff x="4396" y="1245"/>
            <a:chExt cx="672" cy="248"/>
          </a:xfrm>
        </p:grpSpPr>
        <p:sp>
          <p:nvSpPr>
            <p:cNvPr id="10551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5520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23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24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21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2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5504" name="Group 156"/>
          <p:cNvGrpSpPr>
            <a:grpSpLocks/>
          </p:cNvGrpSpPr>
          <p:nvPr/>
        </p:nvGrpSpPr>
        <p:grpSpPr bwMode="auto">
          <a:xfrm flipH="1">
            <a:off x="9053513" y="3311525"/>
            <a:ext cx="641350" cy="558800"/>
            <a:chOff x="-44" y="1473"/>
            <a:chExt cx="981" cy="1105"/>
          </a:xfrm>
        </p:grpSpPr>
        <p:pic>
          <p:nvPicPr>
            <p:cNvPr id="105515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6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505" name="Group 159"/>
          <p:cNvGrpSpPr>
            <a:grpSpLocks/>
          </p:cNvGrpSpPr>
          <p:nvPr/>
        </p:nvGrpSpPr>
        <p:grpSpPr bwMode="auto">
          <a:xfrm flipH="1">
            <a:off x="9064625" y="4054475"/>
            <a:ext cx="641350" cy="558800"/>
            <a:chOff x="-44" y="1473"/>
            <a:chExt cx="981" cy="1105"/>
          </a:xfrm>
        </p:grpSpPr>
        <p:pic>
          <p:nvPicPr>
            <p:cNvPr id="105513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4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5506" name="Group 162"/>
          <p:cNvGrpSpPr>
            <a:grpSpLocks/>
          </p:cNvGrpSpPr>
          <p:nvPr/>
        </p:nvGrpSpPr>
        <p:grpSpPr bwMode="auto">
          <a:xfrm flipH="1">
            <a:off x="9072563" y="4808538"/>
            <a:ext cx="641350" cy="558800"/>
            <a:chOff x="-44" y="1473"/>
            <a:chExt cx="981" cy="1105"/>
          </a:xfrm>
        </p:grpSpPr>
        <p:pic>
          <p:nvPicPr>
            <p:cNvPr id="105511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2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5507" name="Line 32"/>
          <p:cNvSpPr>
            <a:spLocks noChangeShapeType="1"/>
          </p:cNvSpPr>
          <p:nvPr/>
        </p:nvSpPr>
        <p:spPr bwMode="auto">
          <a:xfrm>
            <a:off x="8910639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5510" name="TextBox 1"/>
          <p:cNvSpPr txBox="1">
            <a:spLocks noChangeArrowheads="1"/>
          </p:cNvSpPr>
          <p:nvPr/>
        </p:nvSpPr>
        <p:spPr bwMode="auto">
          <a:xfrm>
            <a:off x="1863726" y="6199189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chemeClr val="bg1"/>
                </a:solidFill>
              </a:rPr>
              <a:t>* Check out the online interactive exercises for more examples: h</a:t>
            </a:r>
            <a:r>
              <a:rPr lang="en-US" altLang="zh-CN" sz="1200">
                <a:solidFill>
                  <a:schemeClr val="bg1"/>
                </a:solidFill>
              </a:rPr>
              <a:t>ttp://gaia.cs.umass.edu/kurose_ross/interactive/</a:t>
            </a:r>
          </a:p>
        </p:txBody>
      </p:sp>
      <p:sp>
        <p:nvSpPr>
          <p:cNvPr id="11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117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2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473200"/>
            <a:ext cx="7772400" cy="46482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16-bit port-number field: 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60,000 simultaneous connections with a single LAN-side address!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NAT is controversial: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routers should only process up to layer 3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address shortage should be solved by IPv6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violates end-to-end argument</a:t>
            </a:r>
          </a:p>
          <a:p>
            <a:pPr lvl="2"/>
            <a:r>
              <a:rPr lang="en-US" altLang="zh-CN" sz="1600" dirty="0">
                <a:ea typeface="宋体" panose="02010600030101010101" pitchFamily="2" charset="-122"/>
              </a:rPr>
              <a:t>NAT possibility must be taken into account by app designers, e.g., P2P applications</a:t>
            </a:r>
          </a:p>
          <a:p>
            <a:pPr lvl="1"/>
            <a:r>
              <a:rPr lang="en-US" altLang="zh-CN" sz="2200" dirty="0">
                <a:ea typeface="ＭＳ Ｐゴシック" panose="020B0600070205080204" pitchFamily="34" charset="-128"/>
              </a:rPr>
              <a:t>NAT traversal: what if client wants to connect to server behind NAT?</a:t>
            </a:r>
          </a:p>
          <a:p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2057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NAT: network address translation</a:t>
            </a:r>
          </a:p>
        </p:txBody>
      </p:sp>
      <p:pic>
        <p:nvPicPr>
          <p:cNvPr id="106499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575" y="883297"/>
            <a:ext cx="6987753" cy="8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871864" y="6615113"/>
            <a:ext cx="2933875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4.3.4 Network Address Translation (NAT) 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3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198562"/>
            <a:ext cx="4752528" cy="70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480" y="1600200"/>
            <a:ext cx="4521770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4.1 Overview of Network layer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 plane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4.2 </a:t>
            </a:r>
            <a:r>
              <a:rPr lang="en-US" altLang="zh-CN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</a:t>
            </a:r>
            <a:r>
              <a:rPr lang="en-US" altLang="ja-JP" sz="2400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4.3 IP: Internet Protocol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datagram format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fragmentation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IPv4 addressing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network address translation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  <a:ea typeface="ＭＳ Ｐゴシック" panose="020B0600070205080204" pitchFamily="34" charset="-128"/>
              </a:rPr>
              <a:t>IPv6</a:t>
            </a: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28568" y="1600200"/>
            <a:ext cx="508000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4.4 Generalized Forward and SDN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match</a:t>
            </a:r>
          </a:p>
          <a:p>
            <a:pPr lvl="1"/>
            <a:r>
              <a:rPr lang="en-US" altLang="zh-CN" sz="2000" dirty="0" smtClean="0">
                <a:ea typeface="ＭＳ Ｐゴシック" panose="020B0600070205080204" pitchFamily="34" charset="-128"/>
              </a:rPr>
              <a:t>action</a:t>
            </a:r>
          </a:p>
          <a:p>
            <a:pPr lvl="1"/>
            <a:r>
              <a:rPr lang="en-US" altLang="zh-CN" sz="2000" dirty="0" err="1" smtClean="0">
                <a:ea typeface="ＭＳ Ｐゴシック" panose="020B0600070205080204" pitchFamily="34" charset="-128"/>
              </a:rPr>
              <a:t>OpenFlow</a:t>
            </a:r>
            <a:r>
              <a:rPr lang="en-US" altLang="zh-CN" sz="2000" dirty="0" smtClean="0">
                <a:ea typeface="ＭＳ Ｐゴシック" panose="020B0600070205080204" pitchFamily="34" charset="-128"/>
              </a:rPr>
              <a:t>  examples of match-plus-action in action</a:t>
            </a:r>
          </a:p>
          <a:p>
            <a:endParaRPr lang="en-US" altLang="zh-CN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79876" name="Rectangle 2"/>
          <p:cNvSpPr>
            <a:spLocks noChangeArrowheads="1"/>
          </p:cNvSpPr>
          <p:nvPr/>
        </p:nvSpPr>
        <p:spPr bwMode="auto">
          <a:xfrm>
            <a:off x="2057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4400" dirty="0">
                <a:solidFill>
                  <a:srgbClr val="000099"/>
                </a:solidFill>
                <a:latin typeface="Comic Sans MS" panose="030F0702030302020204" pitchFamily="66" charset="0"/>
              </a:rPr>
              <a:t>Chapter 4: outline</a:t>
            </a:r>
          </a:p>
        </p:txBody>
      </p:sp>
      <p:sp>
        <p:nvSpPr>
          <p:cNvPr id="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34762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IPv6: motivation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401764"/>
            <a:ext cx="8205788" cy="4027487"/>
          </a:xfrm>
        </p:spPr>
        <p:txBody>
          <a:bodyPr>
            <a:normAutofit lnSpcReduction="10000"/>
          </a:bodyPr>
          <a:lstStyle/>
          <a:p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initial motivation:</a:t>
            </a:r>
            <a:r>
              <a:rPr lang="en-US" altLang="zh-CN" i="1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32-bit address space soon to be completely allocated.  </a:t>
            </a:r>
          </a:p>
          <a:p>
            <a:r>
              <a:rPr lang="en-US" altLang="zh-CN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additional motivation: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header format helps speed processing/forwarding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header changes to facilitate QoS </a:t>
            </a:r>
          </a:p>
          <a:p>
            <a:pPr lvl="1"/>
            <a:endParaRPr lang="en-US" altLang="zh-CN" smtClean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i="1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IPv6 datagram format: 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fixed-length 40 byte header</a:t>
            </a:r>
          </a:p>
          <a:p>
            <a:pPr lvl="1"/>
            <a:r>
              <a:rPr lang="en-US" altLang="zh-CN" smtClean="0">
                <a:latin typeface="Gill Sans MT" panose="020B0502020104020203" pitchFamily="34" charset="0"/>
                <a:ea typeface="ＭＳ Ｐゴシック" panose="020B0600070205080204" pitchFamily="34" charset="-128"/>
              </a:rPr>
              <a:t>no fragmentation allowed</a:t>
            </a:r>
            <a:endParaRPr lang="en-US" altLang="zh-CN" i="1" smtClean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108547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213" y="1055689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1853559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69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13" y="936847"/>
            <a:ext cx="4612059" cy="115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80"/>
          <p:cNvSpPr>
            <a:spLocks noChangeArrowheads="1"/>
          </p:cNvSpPr>
          <p:nvPr/>
        </p:nvSpPr>
        <p:spPr bwMode="auto">
          <a:xfrm>
            <a:off x="3740151" y="3263901"/>
            <a:ext cx="4748213" cy="2817813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IPv6 datagram format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2003426" y="1306514"/>
            <a:ext cx="887133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priority:</a:t>
            </a:r>
            <a:r>
              <a:rPr lang="en-US" altLang="zh-CN" sz="2800" dirty="0">
                <a:latin typeface="Comic Sans MS" panose="030F0702030302020204" pitchFamily="66" charset="0"/>
              </a:rPr>
              <a:t> 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priority among datagrams in flow</a:t>
            </a:r>
          </a:p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flow Label: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datagrams in same 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flow.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  <a:p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                   (concept of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“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flow</a:t>
            </a:r>
            <a:r>
              <a:rPr lang="ja-JP" altLang="en-US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”</a:t>
            </a:r>
            <a:r>
              <a:rPr lang="en-US" altLang="ja-JP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 not well defined).</a:t>
            </a:r>
          </a:p>
          <a:p>
            <a:r>
              <a:rPr lang="en-US" altLang="zh-CN" sz="2800" i="1" dirty="0">
                <a:solidFill>
                  <a:srgbClr val="CC0000"/>
                </a:solidFill>
                <a:latin typeface="Comic Sans MS" panose="030F0702030302020204" pitchFamily="66" charset="0"/>
              </a:rPr>
              <a:t>next header:</a:t>
            </a:r>
            <a:r>
              <a:rPr lang="en-US" altLang="zh-CN" sz="2800" dirty="0">
                <a:latin typeface="Comic Sans 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000099"/>
                </a:solidFill>
                <a:latin typeface="Comic Sans MS" panose="030F0702030302020204" pitchFamily="66" charset="0"/>
              </a:rPr>
              <a:t>identify upper layer protocol for data</a:t>
            </a:r>
            <a:r>
              <a:rPr lang="en-US" altLang="zh-CN" dirty="0">
                <a:solidFill>
                  <a:srgbClr val="000099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109573" name="Rectangle 56"/>
          <p:cNvSpPr>
            <a:spLocks noChangeArrowheads="1"/>
          </p:cNvSpPr>
          <p:nvPr/>
        </p:nvSpPr>
        <p:spPr bwMode="auto">
          <a:xfrm>
            <a:off x="3665538" y="3344863"/>
            <a:ext cx="4748212" cy="28178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sp>
        <p:nvSpPr>
          <p:cNvPr id="109574" name="Line 60"/>
          <p:cNvSpPr>
            <a:spLocks noChangeShapeType="1"/>
          </p:cNvSpPr>
          <p:nvPr/>
        </p:nvSpPr>
        <p:spPr bwMode="auto">
          <a:xfrm>
            <a:off x="3667126" y="3654425"/>
            <a:ext cx="47275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5" name="Line 61"/>
          <p:cNvSpPr>
            <a:spLocks noChangeShapeType="1"/>
          </p:cNvSpPr>
          <p:nvPr/>
        </p:nvSpPr>
        <p:spPr bwMode="auto">
          <a:xfrm>
            <a:off x="4318000" y="335438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6" name="Line 63"/>
          <p:cNvSpPr>
            <a:spLocks noChangeShapeType="1"/>
          </p:cNvSpPr>
          <p:nvPr/>
        </p:nvSpPr>
        <p:spPr bwMode="auto">
          <a:xfrm>
            <a:off x="5006975" y="335121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7" name="Line 64"/>
          <p:cNvSpPr>
            <a:spLocks noChangeShapeType="1"/>
          </p:cNvSpPr>
          <p:nvPr/>
        </p:nvSpPr>
        <p:spPr bwMode="auto">
          <a:xfrm>
            <a:off x="5934075" y="3649664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8" name="Line 65"/>
          <p:cNvSpPr>
            <a:spLocks noChangeShapeType="1"/>
          </p:cNvSpPr>
          <p:nvPr/>
        </p:nvSpPr>
        <p:spPr bwMode="auto">
          <a:xfrm>
            <a:off x="7080250" y="3652839"/>
            <a:ext cx="0" cy="2936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79" name="Line 66"/>
          <p:cNvSpPr>
            <a:spLocks noChangeShapeType="1"/>
          </p:cNvSpPr>
          <p:nvPr/>
        </p:nvSpPr>
        <p:spPr bwMode="auto">
          <a:xfrm>
            <a:off x="3654426" y="5175250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0" name="Line 67"/>
          <p:cNvSpPr>
            <a:spLocks noChangeShapeType="1"/>
          </p:cNvSpPr>
          <p:nvPr/>
        </p:nvSpPr>
        <p:spPr bwMode="auto">
          <a:xfrm>
            <a:off x="3671888" y="4535488"/>
            <a:ext cx="47609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1" name="Line 68"/>
          <p:cNvSpPr>
            <a:spLocks noChangeShapeType="1"/>
          </p:cNvSpPr>
          <p:nvPr/>
        </p:nvSpPr>
        <p:spPr bwMode="auto">
          <a:xfrm>
            <a:off x="3657601" y="3952875"/>
            <a:ext cx="47609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82" name="Text Box 69"/>
          <p:cNvSpPr txBox="1">
            <a:spLocks noChangeArrowheads="1"/>
          </p:cNvSpPr>
          <p:nvPr/>
        </p:nvSpPr>
        <p:spPr bwMode="auto">
          <a:xfrm>
            <a:off x="5570538" y="5440363"/>
            <a:ext cx="62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data</a:t>
            </a:r>
          </a:p>
        </p:txBody>
      </p:sp>
      <p:sp>
        <p:nvSpPr>
          <p:cNvPr id="109583" name="Text Box 70"/>
          <p:cNvSpPr txBox="1">
            <a:spLocks noChangeArrowheads="1"/>
          </p:cNvSpPr>
          <p:nvPr/>
        </p:nvSpPr>
        <p:spPr bwMode="auto">
          <a:xfrm>
            <a:off x="4902200" y="4578350"/>
            <a:ext cx="21653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destination address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(128 bits)</a:t>
            </a:r>
          </a:p>
        </p:txBody>
      </p:sp>
      <p:sp>
        <p:nvSpPr>
          <p:cNvPr id="109584" name="Text Box 71"/>
          <p:cNvSpPr txBox="1">
            <a:spLocks noChangeArrowheads="1"/>
          </p:cNvSpPr>
          <p:nvPr/>
        </p:nvSpPr>
        <p:spPr bwMode="auto">
          <a:xfrm>
            <a:off x="5067300" y="3971925"/>
            <a:ext cx="17462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source address</a:t>
            </a:r>
          </a:p>
          <a:p>
            <a:pPr algn="ctr">
              <a:lnSpc>
                <a:spcPct val="85000"/>
              </a:lnSpc>
            </a:pPr>
            <a:r>
              <a:rPr lang="en-US" altLang="zh-CN" sz="1800">
                <a:solidFill>
                  <a:srgbClr val="000099"/>
                </a:solidFill>
              </a:rPr>
              <a:t>(128 bits)</a:t>
            </a:r>
          </a:p>
        </p:txBody>
      </p:sp>
      <p:sp>
        <p:nvSpPr>
          <p:cNvPr id="109585" name="Text Box 72"/>
          <p:cNvSpPr txBox="1">
            <a:spLocks noChangeArrowheads="1"/>
          </p:cNvSpPr>
          <p:nvPr/>
        </p:nvSpPr>
        <p:spPr bwMode="auto">
          <a:xfrm>
            <a:off x="4151313" y="3619501"/>
            <a:ext cx="1352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payload len</a:t>
            </a:r>
          </a:p>
        </p:txBody>
      </p:sp>
      <p:sp>
        <p:nvSpPr>
          <p:cNvPr id="109586" name="Text Box 73"/>
          <p:cNvSpPr txBox="1">
            <a:spLocks noChangeArrowheads="1"/>
          </p:cNvSpPr>
          <p:nvPr/>
        </p:nvSpPr>
        <p:spPr bwMode="auto">
          <a:xfrm>
            <a:off x="5932488" y="3627438"/>
            <a:ext cx="1009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next hdr</a:t>
            </a:r>
          </a:p>
        </p:txBody>
      </p:sp>
      <p:sp>
        <p:nvSpPr>
          <p:cNvPr id="109587" name="Text Box 74"/>
          <p:cNvSpPr txBox="1">
            <a:spLocks noChangeArrowheads="1"/>
          </p:cNvSpPr>
          <p:nvPr/>
        </p:nvSpPr>
        <p:spPr bwMode="auto">
          <a:xfrm>
            <a:off x="7188200" y="3613151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hop limit</a:t>
            </a:r>
          </a:p>
        </p:txBody>
      </p:sp>
      <p:sp>
        <p:nvSpPr>
          <p:cNvPr id="109588" name="Text Box 75"/>
          <p:cNvSpPr txBox="1">
            <a:spLocks noChangeArrowheads="1"/>
          </p:cNvSpPr>
          <p:nvPr/>
        </p:nvSpPr>
        <p:spPr bwMode="auto">
          <a:xfrm>
            <a:off x="6057900" y="33194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flow label</a:t>
            </a:r>
          </a:p>
        </p:txBody>
      </p:sp>
      <p:sp>
        <p:nvSpPr>
          <p:cNvPr id="109589" name="Text Box 76"/>
          <p:cNvSpPr txBox="1">
            <a:spLocks noChangeArrowheads="1"/>
          </p:cNvSpPr>
          <p:nvPr/>
        </p:nvSpPr>
        <p:spPr bwMode="auto">
          <a:xfrm>
            <a:off x="4437063" y="3305176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pri</a:t>
            </a:r>
          </a:p>
        </p:txBody>
      </p:sp>
      <p:sp>
        <p:nvSpPr>
          <p:cNvPr id="109590" name="Text Box 77"/>
          <p:cNvSpPr txBox="1">
            <a:spLocks noChangeArrowheads="1"/>
          </p:cNvSpPr>
          <p:nvPr/>
        </p:nvSpPr>
        <p:spPr bwMode="auto">
          <a:xfrm>
            <a:off x="3730625" y="33131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ver</a:t>
            </a:r>
          </a:p>
        </p:txBody>
      </p:sp>
      <p:sp>
        <p:nvSpPr>
          <p:cNvPr id="109591" name="Line 79"/>
          <p:cNvSpPr>
            <a:spLocks noChangeShapeType="1"/>
          </p:cNvSpPr>
          <p:nvPr/>
        </p:nvSpPr>
        <p:spPr bwMode="auto">
          <a:xfrm>
            <a:off x="3643314" y="6400800"/>
            <a:ext cx="4816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09592" name="Text Box 78"/>
          <p:cNvSpPr txBox="1">
            <a:spLocks noChangeArrowheads="1"/>
          </p:cNvSpPr>
          <p:nvPr/>
        </p:nvSpPr>
        <p:spPr bwMode="auto">
          <a:xfrm>
            <a:off x="5502275" y="6210301"/>
            <a:ext cx="8572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 dirty="0">
                <a:solidFill>
                  <a:srgbClr val="000099"/>
                </a:solidFill>
              </a:rPr>
              <a:t>32 bits</a:t>
            </a:r>
          </a:p>
        </p:txBody>
      </p:sp>
      <p:sp>
        <p:nvSpPr>
          <p:cNvPr id="28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63598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3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96" y="941713"/>
            <a:ext cx="5275372" cy="11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Other changes from IPv4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9577" y="1988840"/>
            <a:ext cx="8928992" cy="4319884"/>
          </a:xfrm>
        </p:spPr>
        <p:txBody>
          <a:bodyPr/>
          <a:lstStyle/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checksum</a:t>
            </a:r>
            <a:r>
              <a:rPr lang="en-US" altLang="zh-CN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removed entirely to reduce processing time at each hop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options: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allowed, but outside of header, indicated by </a:t>
            </a:r>
            <a:r>
              <a:rPr lang="ja-JP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Next Header</a:t>
            </a:r>
            <a:r>
              <a:rPr lang="ja-JP" altLang="en-US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”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field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ICMPv6: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new version of ICMP</a:t>
            </a: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additional message types, e.g. 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“</a:t>
            </a:r>
            <a:r>
              <a:rPr lang="en-US" altLang="ja-JP" dirty="0" smtClean="0">
                <a:ea typeface="ＭＳ Ｐゴシック" panose="020B0600070205080204" pitchFamily="34" charset="-128"/>
              </a:rPr>
              <a:t>Packet Too Big</a:t>
            </a:r>
            <a:r>
              <a:rPr lang="ja-JP" altLang="en-US" dirty="0" smtClean="0">
                <a:ea typeface="ＭＳ Ｐゴシック" panose="020B0600070205080204" pitchFamily="34" charset="-128"/>
              </a:rPr>
              <a:t>”</a:t>
            </a:r>
            <a:endParaRPr lang="en-US" altLang="ja-JP" dirty="0" smtClean="0">
              <a:ea typeface="ＭＳ Ｐゴシック" panose="020B0600070205080204" pitchFamily="34" charset="-128"/>
            </a:endParaRPr>
          </a:p>
          <a:p>
            <a:pPr lvl="1"/>
            <a:r>
              <a:rPr lang="en-US" altLang="zh-CN" dirty="0" smtClean="0">
                <a:ea typeface="ＭＳ Ｐゴシック" panose="020B0600070205080204" pitchFamily="34" charset="-128"/>
              </a:rPr>
              <a:t>multicast group management functions</a:t>
            </a:r>
          </a:p>
        </p:txBody>
      </p:sp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78683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Transition from IPv4 to IPv6</a:t>
            </a:r>
          </a:p>
        </p:txBody>
      </p:sp>
      <p:sp>
        <p:nvSpPr>
          <p:cNvPr id="1116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5189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zh-CN" sz="28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no </a:t>
            </a:r>
            <a:r>
              <a:rPr lang="ja-JP" altLang="en-US" sz="28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“</a:t>
            </a:r>
            <a:r>
              <a:rPr lang="en-US" altLang="ja-JP" sz="28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flag days</a:t>
            </a:r>
            <a:r>
              <a:rPr lang="ja-JP" altLang="en-US" sz="28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”</a:t>
            </a:r>
            <a:endParaRPr lang="en-US" altLang="ja-JP" sz="2800" dirty="0">
              <a:latin typeface="Gill Sans MT" panose="020B0502020104020203" pitchFamily="34" charset="0"/>
              <a:ea typeface="ＭＳ Ｐゴシック" panose="020B0600070205080204" pitchFamily="34" charset="-128"/>
            </a:endParaRPr>
          </a:p>
          <a:p>
            <a:pPr lvl="1">
              <a:lnSpc>
                <a:spcPct val="75000"/>
              </a:lnSpc>
            </a:pPr>
            <a:r>
              <a:rPr lang="en-US" altLang="zh-CN" sz="2800" dirty="0">
                <a:latin typeface="Gill Sans MT" panose="020B0502020104020203" pitchFamily="34" charset="0"/>
                <a:ea typeface="ＭＳ Ｐゴシック" panose="020B0600070205080204" pitchFamily="34" charset="-128"/>
              </a:rPr>
              <a:t>how will network operate with mixed IPv4 and IPv6 routers? </a:t>
            </a: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tunneling: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IPv6 datagram carried as </a:t>
            </a:r>
            <a:r>
              <a:rPr lang="en-US" altLang="zh-CN" i="1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payload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in IPv4 datagram among IPv4 routers</a:t>
            </a:r>
          </a:p>
        </p:txBody>
      </p:sp>
      <p:pic>
        <p:nvPicPr>
          <p:cNvPr id="111619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43" y="885825"/>
            <a:ext cx="6085314" cy="12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1620" name="Group 47"/>
          <p:cNvGrpSpPr>
            <a:grpSpLocks/>
          </p:cNvGrpSpPr>
          <p:nvPr/>
        </p:nvGrpSpPr>
        <p:grpSpPr bwMode="auto">
          <a:xfrm>
            <a:off x="3625851" y="5176839"/>
            <a:ext cx="4854575" cy="473075"/>
            <a:chOff x="1163" y="3504"/>
            <a:chExt cx="3058" cy="298"/>
          </a:xfrm>
        </p:grpSpPr>
        <p:sp>
          <p:nvSpPr>
            <p:cNvPr id="111655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1656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7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8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9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0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1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2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3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4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5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6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7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8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69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70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111621" name="Text Box 48"/>
          <p:cNvSpPr txBox="1">
            <a:spLocks noChangeArrowheads="1"/>
          </p:cNvSpPr>
          <p:nvPr/>
        </p:nvSpPr>
        <p:spPr bwMode="auto">
          <a:xfrm>
            <a:off x="3121025" y="4375150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99"/>
                </a:solidFill>
              </a:rPr>
              <a:t>IPv4 source, dest addr </a:t>
            </a:r>
          </a:p>
        </p:txBody>
      </p:sp>
      <p:sp>
        <p:nvSpPr>
          <p:cNvPr id="111622" name="Text Box 50"/>
          <p:cNvSpPr txBox="1">
            <a:spLocks noChangeArrowheads="1"/>
          </p:cNvSpPr>
          <p:nvPr/>
        </p:nvSpPr>
        <p:spPr bwMode="auto">
          <a:xfrm>
            <a:off x="2827339" y="4143375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>
                <a:solidFill>
                  <a:srgbClr val="000099"/>
                </a:solidFill>
              </a:rPr>
              <a:t>IPv4 header fields </a:t>
            </a:r>
          </a:p>
        </p:txBody>
      </p:sp>
      <p:sp>
        <p:nvSpPr>
          <p:cNvPr id="111623" name="Line 55"/>
          <p:cNvSpPr>
            <a:spLocks noChangeShapeType="1"/>
          </p:cNvSpPr>
          <p:nvPr/>
        </p:nvSpPr>
        <p:spPr bwMode="auto">
          <a:xfrm>
            <a:off x="4379913" y="4633914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4" name="Line 56"/>
          <p:cNvSpPr>
            <a:spLocks noChangeShapeType="1"/>
          </p:cNvSpPr>
          <p:nvPr/>
        </p:nvSpPr>
        <p:spPr bwMode="auto">
          <a:xfrm>
            <a:off x="4384675" y="4629150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5" name="Line 57"/>
          <p:cNvSpPr>
            <a:spLocks noChangeShapeType="1"/>
          </p:cNvSpPr>
          <p:nvPr/>
        </p:nvSpPr>
        <p:spPr bwMode="auto">
          <a:xfrm>
            <a:off x="3784600" y="4386263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6" name="Text Box 23"/>
          <p:cNvSpPr txBox="1">
            <a:spLocks noChangeArrowheads="1"/>
          </p:cNvSpPr>
          <p:nvPr/>
        </p:nvSpPr>
        <p:spPr bwMode="auto">
          <a:xfrm>
            <a:off x="5187950" y="6003926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IPv4 datagram</a:t>
            </a:r>
          </a:p>
        </p:txBody>
      </p:sp>
      <p:sp>
        <p:nvSpPr>
          <p:cNvPr id="111627" name="Line 24"/>
          <p:cNvSpPr>
            <a:spLocks noChangeShapeType="1"/>
          </p:cNvSpPr>
          <p:nvPr/>
        </p:nvSpPr>
        <p:spPr bwMode="auto">
          <a:xfrm>
            <a:off x="6808788" y="619283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28" name="Line 25"/>
          <p:cNvSpPr>
            <a:spLocks noChangeShapeType="1"/>
          </p:cNvSpPr>
          <p:nvPr/>
        </p:nvSpPr>
        <p:spPr bwMode="auto">
          <a:xfrm flipH="1">
            <a:off x="3619500" y="619283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18880" name="Text Box 64"/>
          <p:cNvSpPr txBox="1">
            <a:spLocks noChangeArrowheads="1"/>
          </p:cNvSpPr>
          <p:nvPr/>
        </p:nvSpPr>
        <p:spPr bwMode="auto">
          <a:xfrm>
            <a:off x="5908675" y="5654676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IPv6 datagram</a:t>
            </a:r>
          </a:p>
        </p:txBody>
      </p:sp>
      <p:sp>
        <p:nvSpPr>
          <p:cNvPr id="418881" name="Line 65"/>
          <p:cNvSpPr>
            <a:spLocks noChangeShapeType="1"/>
          </p:cNvSpPr>
          <p:nvPr/>
        </p:nvSpPr>
        <p:spPr bwMode="auto">
          <a:xfrm>
            <a:off x="7545388" y="58245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418882" name="Line 66"/>
          <p:cNvSpPr>
            <a:spLocks noChangeShapeType="1"/>
          </p:cNvSpPr>
          <p:nvPr/>
        </p:nvSpPr>
        <p:spPr bwMode="auto">
          <a:xfrm flipH="1">
            <a:off x="5046663" y="5824538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1632" name="Rectangle 69"/>
          <p:cNvSpPr>
            <a:spLocks noChangeArrowheads="1"/>
          </p:cNvSpPr>
          <p:nvPr/>
        </p:nvSpPr>
        <p:spPr bwMode="auto">
          <a:xfrm>
            <a:off x="5014913" y="5211764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zh-CN" altLang="zh-CN" sz="1800">
              <a:solidFill>
                <a:srgbClr val="000099"/>
              </a:solidFill>
            </a:endParaRP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6076950" y="4241801"/>
            <a:ext cx="3379788" cy="1109663"/>
            <a:chOff x="2868" y="2782"/>
            <a:chExt cx="2129" cy="699"/>
          </a:xfrm>
        </p:grpSpPr>
        <p:sp>
          <p:nvSpPr>
            <p:cNvPr id="111653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</a:rPr>
                <a:t>IPv4 payload </a:t>
              </a:r>
            </a:p>
          </p:txBody>
        </p:sp>
        <p:sp>
          <p:nvSpPr>
            <p:cNvPr id="111654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4" name="Group 71"/>
          <p:cNvGrpSpPr>
            <a:grpSpLocks/>
          </p:cNvGrpSpPr>
          <p:nvPr/>
        </p:nvGrpSpPr>
        <p:grpSpPr bwMode="auto">
          <a:xfrm>
            <a:off x="5030788" y="4146551"/>
            <a:ext cx="3402012" cy="1476375"/>
            <a:chOff x="2280" y="1247"/>
            <a:chExt cx="2143" cy="930"/>
          </a:xfrm>
        </p:grpSpPr>
        <p:sp>
          <p:nvSpPr>
            <p:cNvPr id="111637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1638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39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0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1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2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3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4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5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46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>
                  <a:solidFill>
                    <a:srgbClr val="000099"/>
                  </a:solidFill>
                </a:rPr>
                <a:t>UDP/TCP payload</a:t>
              </a:r>
            </a:p>
          </p:txBody>
        </p:sp>
        <p:sp>
          <p:nvSpPr>
            <p:cNvPr id="111647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IPv6 source dest addr</a:t>
              </a:r>
            </a:p>
          </p:txBody>
        </p:sp>
        <p:sp>
          <p:nvSpPr>
            <p:cNvPr id="111648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400">
                  <a:solidFill>
                    <a:srgbClr val="000099"/>
                  </a:solidFill>
                </a:rPr>
                <a:t>IPv6 header fields</a:t>
              </a:r>
            </a:p>
          </p:txBody>
        </p:sp>
        <p:sp>
          <p:nvSpPr>
            <p:cNvPr id="111649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0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1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1652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56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290237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8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18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18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888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1" name="Picture 353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975" y="966129"/>
            <a:ext cx="2008525" cy="8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31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Tunneling</a:t>
            </a:r>
          </a:p>
        </p:txBody>
      </p:sp>
      <p:sp>
        <p:nvSpPr>
          <p:cNvPr id="112643" name="Text Box 76"/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physical view:</a:t>
            </a:r>
          </a:p>
        </p:txBody>
      </p:sp>
      <p:sp>
        <p:nvSpPr>
          <p:cNvPr id="112644" name="Line 147"/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sp>
        <p:nvSpPr>
          <p:cNvPr id="112645" name="Text Box 180"/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12646" name="Text Box 181"/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grpSp>
        <p:nvGrpSpPr>
          <p:cNvPr id="112647" name="Group 254"/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11276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6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64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67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68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65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66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2648" name="Group 328"/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112738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2739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112740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41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2742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2743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275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5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56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9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60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57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58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2744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2745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6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47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48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51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52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49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50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2649" name="Group 272"/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1127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7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2733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2736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37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34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35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2650" name="Group 303"/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112707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112708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2709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2710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2711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272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2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25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8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29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26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27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2712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2714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5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716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2717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2720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21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718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719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2713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</a:t>
              </a:r>
            </a:p>
          </p:txBody>
        </p:sp>
      </p:grpSp>
      <p:sp>
        <p:nvSpPr>
          <p:cNvPr id="112651" name="Text Box 300"/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112652" name="Text Box 301"/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112656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2657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 dirty="0">
                  <a:solidFill>
                    <a:srgbClr val="000099"/>
                  </a:solidFill>
                </a:rPr>
                <a:t>logical view:</a:t>
              </a:r>
            </a:p>
          </p:txBody>
        </p:sp>
        <p:sp>
          <p:nvSpPr>
            <p:cNvPr id="112658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connecting IPv6 routers</a:t>
              </a:r>
            </a:p>
          </p:txBody>
        </p:sp>
        <p:grpSp>
          <p:nvGrpSpPr>
            <p:cNvPr id="112659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2684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E</a:t>
                </a:r>
              </a:p>
            </p:txBody>
          </p:sp>
          <p:sp>
            <p:nvSpPr>
              <p:cNvPr id="112685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686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2687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2688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269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70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702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705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706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703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704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2689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269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9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94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97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98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95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96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2690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F</a:t>
                </a:r>
              </a:p>
            </p:txBody>
          </p:sp>
        </p:grpSp>
        <p:grpSp>
          <p:nvGrpSpPr>
            <p:cNvPr id="112660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2661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A</a:t>
                </a:r>
              </a:p>
            </p:txBody>
          </p:sp>
          <p:sp>
            <p:nvSpPr>
              <p:cNvPr id="112662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B</a:t>
                </a:r>
              </a:p>
            </p:txBody>
          </p:sp>
          <p:sp>
            <p:nvSpPr>
              <p:cNvPr id="112663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2664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2665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2666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267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9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82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83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80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81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2667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266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6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267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2671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2674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2675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2672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2673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</p:grpSp>
      </p:grpSp>
      <p:sp>
        <p:nvSpPr>
          <p:cNvPr id="130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30015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4081463" y="3384551"/>
            <a:ext cx="817562" cy="2981325"/>
            <a:chOff x="1611" y="2132"/>
            <a:chExt cx="515" cy="1878"/>
          </a:xfrm>
        </p:grpSpPr>
        <p:grpSp>
          <p:nvGrpSpPr>
            <p:cNvPr id="113821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3825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826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>
                    <a:solidFill>
                      <a:srgbClr val="0000FF"/>
                    </a:solidFill>
                  </a:rPr>
                  <a:t>flow: X</a:t>
                </a: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src: A</a:t>
                </a: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dest: F</a:t>
                </a:r>
              </a:p>
              <a:p>
                <a:endParaRPr lang="en-US" altLang="zh-CN" sz="1400">
                  <a:solidFill>
                    <a:srgbClr val="0000FF"/>
                  </a:solidFill>
                </a:endParaRPr>
              </a:p>
              <a:p>
                <a:endParaRPr lang="en-US" altLang="zh-CN" sz="1400">
                  <a:solidFill>
                    <a:srgbClr val="0000FF"/>
                  </a:solidFill>
                </a:endParaRPr>
              </a:p>
              <a:p>
                <a:r>
                  <a:rPr lang="en-US" altLang="zh-CN" sz="1400">
                    <a:solidFill>
                      <a:srgbClr val="0000FF"/>
                    </a:solidFill>
                  </a:rPr>
                  <a:t>data</a:t>
                </a:r>
              </a:p>
            </p:txBody>
          </p:sp>
        </p:grpSp>
        <p:sp>
          <p:nvSpPr>
            <p:cNvPr id="113822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23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A-to-B: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</a:t>
              </a:r>
            </a:p>
          </p:txBody>
        </p:sp>
        <p:sp>
          <p:nvSpPr>
            <p:cNvPr id="113824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5056188" y="3376613"/>
            <a:ext cx="1185862" cy="3319462"/>
            <a:chOff x="2225" y="2127"/>
            <a:chExt cx="747" cy="2091"/>
          </a:xfrm>
        </p:grpSpPr>
        <p:grpSp>
          <p:nvGrpSpPr>
            <p:cNvPr id="113812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3816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3817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13819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3820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Flow: X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Src: A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Dest: F</a:t>
                  </a: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113818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 err="1">
                    <a:solidFill>
                      <a:srgbClr val="FFFF00"/>
                    </a:solidFill>
                  </a:rPr>
                  <a:t>src:B</a:t>
                </a:r>
                <a:endParaRPr lang="en-US" altLang="zh-CN" sz="1800" dirty="0">
                  <a:solidFill>
                    <a:srgbClr val="FFFF00"/>
                  </a:solidFill>
                </a:endParaRPr>
              </a:p>
              <a:p>
                <a:r>
                  <a:rPr lang="en-US" altLang="zh-CN" sz="1800" dirty="0" err="1">
                    <a:solidFill>
                      <a:srgbClr val="FFFF00"/>
                    </a:solidFill>
                  </a:rPr>
                  <a:t>dest</a:t>
                </a:r>
                <a:r>
                  <a:rPr lang="en-US" altLang="zh-CN" sz="1800" dirty="0">
                    <a:solidFill>
                      <a:srgbClr val="FFFF00"/>
                    </a:solidFill>
                  </a:rPr>
                  <a:t>: E</a:t>
                </a:r>
              </a:p>
            </p:txBody>
          </p:sp>
        </p:grpSp>
        <p:sp>
          <p:nvSpPr>
            <p:cNvPr id="113813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14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IPv4</a:t>
              </a:r>
            </a:p>
          </p:txBody>
        </p:sp>
        <p:sp>
          <p:nvSpPr>
            <p:cNvPr id="113815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8272463" y="3379789"/>
            <a:ext cx="881062" cy="2998787"/>
            <a:chOff x="4251" y="2129"/>
            <a:chExt cx="555" cy="1889"/>
          </a:xfrm>
        </p:grpSpPr>
        <p:sp>
          <p:nvSpPr>
            <p:cNvPr id="113806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807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E-to-F: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</a:t>
              </a:r>
            </a:p>
          </p:txBody>
        </p:sp>
        <p:sp>
          <p:nvSpPr>
            <p:cNvPr id="113808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13809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3810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sp>
            <p:nvSpPr>
              <p:cNvPr id="113811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61" cy="8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flow: X</a:t>
                </a:r>
              </a:p>
              <a:p>
                <a:r>
                  <a:rPr lang="en-US" altLang="zh-CN" sz="1400" dirty="0" err="1">
                    <a:solidFill>
                      <a:srgbClr val="0000FF"/>
                    </a:solidFill>
                  </a:rPr>
                  <a:t>src</a:t>
                </a:r>
                <a:r>
                  <a:rPr lang="en-US" altLang="zh-CN" sz="1400" dirty="0">
                    <a:solidFill>
                      <a:srgbClr val="0000FF"/>
                    </a:solidFill>
                  </a:rPr>
                  <a:t>: A</a:t>
                </a:r>
              </a:p>
              <a:p>
                <a:r>
                  <a:rPr lang="en-US" altLang="zh-CN" sz="1400" dirty="0" err="1">
                    <a:solidFill>
                      <a:srgbClr val="0000FF"/>
                    </a:solidFill>
                  </a:rPr>
                  <a:t>dest</a:t>
                </a:r>
                <a:r>
                  <a:rPr lang="en-US" altLang="zh-CN" sz="1400" dirty="0">
                    <a:solidFill>
                      <a:srgbClr val="0000FF"/>
                    </a:solidFill>
                  </a:rPr>
                  <a:t>: F</a:t>
                </a:r>
              </a:p>
              <a:p>
                <a:endParaRPr lang="en-US" altLang="zh-CN" sz="1400" dirty="0">
                  <a:solidFill>
                    <a:srgbClr val="0000FF"/>
                  </a:solidFill>
                </a:endParaRPr>
              </a:p>
              <a:p>
                <a:endParaRPr lang="en-US" altLang="zh-CN" sz="1400" dirty="0">
                  <a:solidFill>
                    <a:srgbClr val="0000FF"/>
                  </a:solidFill>
                </a:endParaRPr>
              </a:p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7091364" y="3378201"/>
            <a:ext cx="1176337" cy="3330575"/>
            <a:chOff x="3507" y="2128"/>
            <a:chExt cx="741" cy="2098"/>
          </a:xfrm>
        </p:grpSpPr>
        <p:sp>
          <p:nvSpPr>
            <p:cNvPr id="113797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sp>
          <p:nvSpPr>
            <p:cNvPr id="113798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B-to-C: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IPv6 inside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>
                  <a:solidFill>
                    <a:srgbClr val="0000FF"/>
                  </a:solidFill>
                </a:rPr>
                <a:t>IPv4</a:t>
              </a:r>
            </a:p>
          </p:txBody>
        </p:sp>
        <p:sp>
          <p:nvSpPr>
            <p:cNvPr id="113799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FF"/>
                </a:solidFill>
              </a:endParaRPr>
            </a:p>
          </p:txBody>
        </p:sp>
        <p:grpSp>
          <p:nvGrpSpPr>
            <p:cNvPr id="113800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3801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FF"/>
                  </a:solidFill>
                </a:endParaRPr>
              </a:p>
            </p:txBody>
          </p:sp>
          <p:grpSp>
            <p:nvGrpSpPr>
              <p:cNvPr id="113802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93" cy="908"/>
                <a:chOff x="4869" y="143"/>
                <a:chExt cx="493" cy="908"/>
              </a:xfrm>
            </p:grpSpPr>
            <p:sp>
              <p:nvSpPr>
                <p:cNvPr id="113804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 sz="180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13805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93" cy="8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Flow: X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Src: A</a:t>
                  </a: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Dest: F</a:t>
                  </a: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endParaRPr lang="en-US" altLang="zh-CN" sz="1400">
                    <a:solidFill>
                      <a:srgbClr val="0000FF"/>
                    </a:solidFill>
                  </a:endParaRPr>
                </a:p>
                <a:p>
                  <a:r>
                    <a:rPr lang="en-US" altLang="zh-CN" sz="1400">
                      <a:solidFill>
                        <a:srgbClr val="0000FF"/>
                      </a:solidFill>
                    </a:rPr>
                    <a:t>data</a:t>
                  </a:r>
                </a:p>
              </p:txBody>
            </p:sp>
          </p:grpSp>
          <p:sp>
            <p:nvSpPr>
              <p:cNvPr id="113803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 dirty="0" err="1">
                    <a:solidFill>
                      <a:schemeClr val="accent4"/>
                    </a:solidFill>
                  </a:rPr>
                  <a:t>src:B</a:t>
                </a:r>
                <a:endParaRPr lang="en-US" altLang="zh-CN" sz="1800" dirty="0">
                  <a:solidFill>
                    <a:schemeClr val="accent4"/>
                  </a:solidFill>
                </a:endParaRPr>
              </a:p>
              <a:p>
                <a:r>
                  <a:rPr lang="en-US" altLang="zh-CN" sz="1800" dirty="0" err="1">
                    <a:solidFill>
                      <a:schemeClr val="accent4"/>
                    </a:solidFill>
                  </a:rPr>
                  <a:t>dest</a:t>
                </a:r>
                <a:r>
                  <a:rPr lang="en-US" altLang="zh-CN" sz="1800" dirty="0">
                    <a:solidFill>
                      <a:schemeClr val="accent4"/>
                    </a:solidFill>
                  </a:rPr>
                  <a:t>: E</a:t>
                </a:r>
              </a:p>
            </p:txBody>
          </p:sp>
        </p:grpSp>
      </p:grpSp>
      <p:sp>
        <p:nvSpPr>
          <p:cNvPr id="113669" name="Text Box 224"/>
          <p:cNvSpPr txBox="1">
            <a:spLocks noChangeArrowheads="1"/>
          </p:cNvSpPr>
          <p:nvPr/>
        </p:nvSpPr>
        <p:spPr bwMode="auto">
          <a:xfrm>
            <a:off x="1833563" y="2597151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physical view:</a:t>
            </a:r>
          </a:p>
        </p:txBody>
      </p:sp>
      <p:sp>
        <p:nvSpPr>
          <p:cNvPr id="113670" name="Line 225"/>
          <p:cNvSpPr>
            <a:spLocks noChangeShapeType="1"/>
          </p:cNvSpPr>
          <p:nvPr/>
        </p:nvSpPr>
        <p:spPr bwMode="auto">
          <a:xfrm flipV="1">
            <a:off x="5419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>
              <a:solidFill>
                <a:srgbClr val="000099"/>
              </a:solidFill>
            </a:endParaRPr>
          </a:p>
        </p:txBody>
      </p:sp>
      <p:grpSp>
        <p:nvGrpSpPr>
          <p:cNvPr id="113671" name="Group 228"/>
          <p:cNvGrpSpPr>
            <a:grpSpLocks/>
          </p:cNvGrpSpPr>
          <p:nvPr/>
        </p:nvGrpSpPr>
        <p:grpSpPr bwMode="auto">
          <a:xfrm>
            <a:off x="5754689" y="2703514"/>
            <a:ext cx="693737" cy="338137"/>
            <a:chOff x="4396" y="1245"/>
            <a:chExt cx="672" cy="248"/>
          </a:xfrm>
        </p:grpSpPr>
        <p:sp>
          <p:nvSpPr>
            <p:cNvPr id="11378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9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92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95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96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93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94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3672" name="Group 237"/>
          <p:cNvGrpSpPr>
            <a:grpSpLocks/>
          </p:cNvGrpSpPr>
          <p:nvPr/>
        </p:nvGrpSpPr>
        <p:grpSpPr bwMode="auto">
          <a:xfrm>
            <a:off x="3687764" y="2360613"/>
            <a:ext cx="1728787" cy="965200"/>
            <a:chOff x="1363" y="1403"/>
            <a:chExt cx="1089" cy="608"/>
          </a:xfrm>
        </p:grpSpPr>
        <p:sp>
          <p:nvSpPr>
            <p:cNvPr id="113766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A</a:t>
              </a:r>
            </a:p>
          </p:txBody>
        </p:sp>
        <p:sp>
          <p:nvSpPr>
            <p:cNvPr id="113767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B</a:t>
              </a:r>
            </a:p>
          </p:txBody>
        </p:sp>
        <p:sp>
          <p:nvSpPr>
            <p:cNvPr id="113768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69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3770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3771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378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8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84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87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88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85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86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3772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3773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4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75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76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79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80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77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78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</p:grpSp>
      <p:grpSp>
        <p:nvGrpSpPr>
          <p:cNvPr id="113673" name="Group 261"/>
          <p:cNvGrpSpPr>
            <a:grpSpLocks/>
          </p:cNvGrpSpPr>
          <p:nvPr/>
        </p:nvGrpSpPr>
        <p:grpSpPr bwMode="auto">
          <a:xfrm>
            <a:off x="6719889" y="2706689"/>
            <a:ext cx="693737" cy="338137"/>
            <a:chOff x="4396" y="1245"/>
            <a:chExt cx="672" cy="248"/>
          </a:xfrm>
        </p:grpSpPr>
        <p:sp>
          <p:nvSpPr>
            <p:cNvPr id="1137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7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>
                <a:solidFill>
                  <a:srgbClr val="000099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3761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3764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65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62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63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grpSp>
        <p:nvGrpSpPr>
          <p:cNvPr id="113674" name="Group 270"/>
          <p:cNvGrpSpPr>
            <a:grpSpLocks/>
          </p:cNvGrpSpPr>
          <p:nvPr/>
        </p:nvGrpSpPr>
        <p:grpSpPr bwMode="auto">
          <a:xfrm>
            <a:off x="7726363" y="2362200"/>
            <a:ext cx="1668462" cy="958850"/>
            <a:chOff x="3907" y="1404"/>
            <a:chExt cx="1051" cy="604"/>
          </a:xfrm>
        </p:grpSpPr>
        <p:sp>
          <p:nvSpPr>
            <p:cNvPr id="113735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E</a:t>
              </a:r>
            </a:p>
          </p:txBody>
        </p:sp>
        <p:sp>
          <p:nvSpPr>
            <p:cNvPr id="113736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  <p:sp>
          <p:nvSpPr>
            <p:cNvPr id="113737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sp>
          <p:nvSpPr>
            <p:cNvPr id="113738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600">
                  <a:solidFill>
                    <a:srgbClr val="000099"/>
                  </a:solidFill>
                </a:rPr>
                <a:t>IPv6</a:t>
              </a:r>
            </a:p>
          </p:txBody>
        </p:sp>
        <p:grpSp>
          <p:nvGrpSpPr>
            <p:cNvPr id="113739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37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53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56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57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54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55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grpSp>
          <p:nvGrpSpPr>
            <p:cNvPr id="113740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374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374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>
                  <a:solidFill>
                    <a:srgbClr val="000099"/>
                  </a:solidFill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3745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3748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49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46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47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113741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F</a:t>
              </a:r>
            </a:p>
          </p:txBody>
        </p:sp>
      </p:grpSp>
      <p:sp>
        <p:nvSpPr>
          <p:cNvPr id="113675" name="Text Box 294"/>
          <p:cNvSpPr txBox="1">
            <a:spLocks noChangeArrowheads="1"/>
          </p:cNvSpPr>
          <p:nvPr/>
        </p:nvSpPr>
        <p:spPr bwMode="auto">
          <a:xfrm>
            <a:off x="5910263" y="235585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C</a:t>
            </a:r>
          </a:p>
        </p:txBody>
      </p:sp>
      <p:sp>
        <p:nvSpPr>
          <p:cNvPr id="113676" name="Text Box 295"/>
          <p:cNvSpPr txBox="1">
            <a:spLocks noChangeArrowheads="1"/>
          </p:cNvSpPr>
          <p:nvPr/>
        </p:nvSpPr>
        <p:spPr bwMode="auto">
          <a:xfrm>
            <a:off x="6886575" y="235902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800">
                <a:solidFill>
                  <a:srgbClr val="000099"/>
                </a:solidFill>
              </a:rPr>
              <a:t>D</a:t>
            </a:r>
          </a:p>
        </p:txBody>
      </p:sp>
      <p:grpSp>
        <p:nvGrpSpPr>
          <p:cNvPr id="113677" name="Group 296"/>
          <p:cNvGrpSpPr>
            <a:grpSpLocks/>
          </p:cNvGrpSpPr>
          <p:nvPr/>
        </p:nvGrpSpPr>
        <p:grpSpPr bwMode="auto">
          <a:xfrm>
            <a:off x="1982789" y="1216025"/>
            <a:ext cx="7418387" cy="979488"/>
            <a:chOff x="289" y="766"/>
            <a:chExt cx="4673" cy="617"/>
          </a:xfrm>
        </p:grpSpPr>
        <p:sp>
          <p:nvSpPr>
            <p:cNvPr id="113684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000099"/>
                </a:solidFill>
              </a:endParaRPr>
            </a:p>
          </p:txBody>
        </p:sp>
        <p:sp>
          <p:nvSpPr>
            <p:cNvPr id="113685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800">
                  <a:solidFill>
                    <a:srgbClr val="000099"/>
                  </a:solidFill>
                </a:rPr>
                <a:t>logical view:</a:t>
              </a:r>
            </a:p>
          </p:txBody>
        </p:sp>
        <p:sp>
          <p:nvSpPr>
            <p:cNvPr id="113686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IPv4 tunnel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600" i="1" dirty="0">
                  <a:solidFill>
                    <a:srgbClr val="FF0000"/>
                  </a:solidFill>
                </a:rPr>
                <a:t>connecting IPv6 routers</a:t>
              </a:r>
            </a:p>
          </p:txBody>
        </p:sp>
        <p:grpSp>
          <p:nvGrpSpPr>
            <p:cNvPr id="113687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3712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E</a:t>
                </a:r>
              </a:p>
            </p:txBody>
          </p:sp>
          <p:sp>
            <p:nvSpPr>
              <p:cNvPr id="113713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714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3715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3716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3727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8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9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30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33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34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31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32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3717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3719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0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21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22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25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26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23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24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sp>
            <p:nvSpPr>
              <p:cNvPr id="113718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F</a:t>
                </a:r>
              </a:p>
            </p:txBody>
          </p:sp>
        </p:grpSp>
        <p:grpSp>
          <p:nvGrpSpPr>
            <p:cNvPr id="113688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3689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A</a:t>
                </a:r>
              </a:p>
            </p:txBody>
          </p:sp>
          <p:sp>
            <p:nvSpPr>
              <p:cNvPr id="113690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800">
                    <a:solidFill>
                      <a:srgbClr val="000099"/>
                    </a:solidFill>
                  </a:rPr>
                  <a:t>B</a:t>
                </a:r>
              </a:p>
            </p:txBody>
          </p:sp>
          <p:sp>
            <p:nvSpPr>
              <p:cNvPr id="113691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113692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sp>
            <p:nvSpPr>
              <p:cNvPr id="113693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r>
                  <a:rPr lang="en-US" altLang="zh-CN" sz="1600">
                    <a:solidFill>
                      <a:srgbClr val="000099"/>
                    </a:solidFill>
                  </a:rPr>
                  <a:t>IPv6</a:t>
                </a:r>
              </a:p>
            </p:txBody>
          </p:sp>
          <p:grpSp>
            <p:nvGrpSpPr>
              <p:cNvPr id="113694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370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70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707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10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11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08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09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  <p:grpSp>
            <p:nvGrpSpPr>
              <p:cNvPr id="113695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369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369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zh-CN" altLang="zh-CN">
                    <a:solidFill>
                      <a:srgbClr val="000099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3699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3702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  <p:sp>
                <p:nvSpPr>
                  <p:cNvPr id="113703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>
                      <a:solidFill>
                        <a:srgbClr val="000099"/>
                      </a:solidFill>
                    </a:endParaRPr>
                  </a:p>
                </p:txBody>
              </p:sp>
            </p:grpSp>
            <p:sp>
              <p:nvSpPr>
                <p:cNvPr id="113700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  <p:sp>
              <p:nvSpPr>
                <p:cNvPr id="113701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>
                    <a:solidFill>
                      <a:srgbClr val="000099"/>
                    </a:solidFill>
                  </a:endParaRPr>
                </a:p>
              </p:txBody>
            </p:sp>
          </p:grpSp>
        </p:grpSp>
      </p:grpSp>
      <p:pic>
        <p:nvPicPr>
          <p:cNvPr id="113678" name="Picture 34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163" y="966789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1831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Tunneling</a:t>
            </a:r>
          </a:p>
        </p:txBody>
      </p:sp>
      <p:sp>
        <p:nvSpPr>
          <p:cNvPr id="113680" name="Text Box 350"/>
          <p:cNvSpPr txBox="1">
            <a:spLocks noChangeArrowheads="1"/>
          </p:cNvSpPr>
          <p:nvPr/>
        </p:nvSpPr>
        <p:spPr bwMode="auto">
          <a:xfrm>
            <a:off x="5751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13681" name="Text Box 351"/>
          <p:cNvSpPr txBox="1">
            <a:spLocks noChangeArrowheads="1"/>
          </p:cNvSpPr>
          <p:nvPr/>
        </p:nvSpPr>
        <p:spPr bwMode="auto">
          <a:xfrm>
            <a:off x="6745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600" dirty="0">
                <a:solidFill>
                  <a:srgbClr val="FF0000"/>
                </a:solidFill>
              </a:rPr>
              <a:t>IPv4</a:t>
            </a:r>
          </a:p>
        </p:txBody>
      </p:sp>
      <p:sp>
        <p:nvSpPr>
          <p:cNvPr id="164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70931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22275"/>
            <a:ext cx="358933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IPv6: </a:t>
            </a:r>
            <a:r>
              <a:rPr lang="en-US" dirty="0" smtClean="0">
                <a:cs typeface="+mj-cs"/>
              </a:rPr>
              <a:t>adoption</a:t>
            </a:r>
            <a:endParaRPr lang="en-US" dirty="0">
              <a:cs typeface="+mj-cs"/>
            </a:endParaRP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5175" y="1630363"/>
            <a:ext cx="8205788" cy="4876800"/>
          </a:xfrm>
        </p:spPr>
        <p:txBody>
          <a:bodyPr/>
          <a:lstStyle/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Google: 8% of clients access services via IPv6</a:t>
            </a:r>
          </a:p>
          <a:p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NIST: 1/3 of all US government domains are IPv6 capable</a:t>
            </a:r>
          </a:p>
          <a:p>
            <a:pPr marL="457200" lvl="1" indent="0">
              <a:buNone/>
            </a:pPr>
            <a:endParaRPr lang="en-US" altLang="zh-CN" dirty="0" smtClean="0">
              <a:ea typeface="ＭＳ Ｐゴシック" panose="020B0600070205080204" pitchFamily="34" charset="-128"/>
            </a:endParaRPr>
          </a:p>
          <a:p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Long (long!) time for deployment, use</a:t>
            </a:r>
          </a:p>
          <a:p>
            <a:pPr marL="457200" lvl="1" indent="0"/>
            <a:r>
              <a:rPr lang="en-US" altLang="zh-CN" dirty="0" smtClean="0">
                <a:ea typeface="ＭＳ Ｐゴシック" panose="020B0600070205080204" pitchFamily="34" charset="-128"/>
              </a:rPr>
              <a:t>20 years and counting!</a:t>
            </a:r>
          </a:p>
          <a:p>
            <a:pPr marL="457200" lvl="1" indent="0"/>
            <a:r>
              <a:rPr lang="en-US" altLang="zh-CN" dirty="0" smtClean="0">
                <a:ea typeface="ＭＳ Ｐゴシック" panose="020B0600070205080204" pitchFamily="34" charset="-128"/>
              </a:rPr>
              <a:t>think of application-level changes in last 20 years: WWW, Facebook, streaming media, Skype, …</a:t>
            </a:r>
          </a:p>
          <a:p>
            <a:pPr marL="457200" lvl="1" indent="0"/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</a:rPr>
              <a:t>Why?</a:t>
            </a:r>
          </a:p>
        </p:txBody>
      </p:sp>
      <p:pic>
        <p:nvPicPr>
          <p:cNvPr id="114691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1149921"/>
            <a:ext cx="3094112" cy="118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9768408" y="6624784"/>
            <a:ext cx="201622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>
                <a:solidFill>
                  <a:schemeClr val="accent4"/>
                </a:solidFill>
                <a:cs typeface="Arial" panose="020B0604020202020204" pitchFamily="34" charset="0"/>
              </a:rPr>
              <a:t>4.3 IP</a:t>
            </a:r>
            <a:r>
              <a:rPr lang="en-US" altLang="zh-CN" sz="1200" dirty="0" smtClean="0">
                <a:solidFill>
                  <a:schemeClr val="accent4"/>
                </a:solidFill>
                <a:cs typeface="Arial" panose="020B0604020202020204" pitchFamily="34" charset="0"/>
              </a:rPr>
              <a:t>: </a:t>
            </a:r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zh-CN" sz="1200" dirty="0">
                <a:solidFill>
                  <a:srgbClr val="FF0000"/>
                </a:solidFill>
                <a:cs typeface="Arial" panose="020B0604020202020204" pitchFamily="34" charset="0"/>
              </a:rPr>
              <a:t>Internet Protocol</a:t>
            </a:r>
          </a:p>
        </p:txBody>
      </p:sp>
    </p:spTree>
    <p:extLst>
      <p:ext uri="{BB962C8B-B14F-4D97-AF65-F5344CB8AC3E}">
        <p14:creationId xmlns:p14="http://schemas.microsoft.com/office/powerpoint/2010/main" val="753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7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" y="963613"/>
            <a:ext cx="6721076" cy="89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Two key network-layer functions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9475" y="1905000"/>
            <a:ext cx="4192588" cy="3754438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i="1" dirty="0" smtClean="0">
                <a:solidFill>
                  <a:srgbClr val="CC0000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network-layer functions:</a:t>
            </a:r>
          </a:p>
          <a:p>
            <a:pPr marL="0" indent="0">
              <a:spcBef>
                <a:spcPts val="600"/>
              </a:spcBef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move packets from 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router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's </a:t>
            </a:r>
            <a:r>
              <a:rPr lang="en-US" altLang="ja-JP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input to appropriate router output</a:t>
            </a:r>
          </a:p>
          <a:p>
            <a:pPr marL="0" indent="0">
              <a:spcBef>
                <a:spcPts val="600"/>
              </a:spcBef>
            </a:pPr>
            <a:r>
              <a:rPr lang="en-US" altLang="zh-CN" i="1" dirty="0" smtClean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routing:</a:t>
            </a:r>
            <a:r>
              <a:rPr lang="en-US" altLang="zh-CN" dirty="0" smtClean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determine route taken by packets from source to destination</a:t>
            </a:r>
          </a:p>
          <a:p>
            <a:pPr lvl="1">
              <a:spcBef>
                <a:spcPts val="600"/>
              </a:spcBef>
            </a:pPr>
            <a:r>
              <a:rPr lang="en-US" altLang="zh-CN" i="1" dirty="0" smtClean="0">
                <a:ea typeface="ＭＳ Ｐゴシック" panose="020B0600070205080204" pitchFamily="34" charset="-128"/>
              </a:rPr>
              <a:t>routing algorithms</a:t>
            </a:r>
            <a:endParaRPr lang="en-US" altLang="zh-CN" dirty="0" smtClean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zh-CN" dirty="0" smtClean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45062" name="Rectangle 4"/>
          <p:cNvSpPr>
            <a:spLocks noChangeArrowheads="1"/>
          </p:cNvSpPr>
          <p:nvPr/>
        </p:nvSpPr>
        <p:spPr bwMode="auto">
          <a:xfrm>
            <a:off x="6370639" y="1884363"/>
            <a:ext cx="4192587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65000"/>
              <a:defRPr/>
            </a:pPr>
            <a:r>
              <a:rPr lang="en-US" sz="2800" i="1" dirty="0">
                <a:solidFill>
                  <a:srgbClr val="CC0000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analogy: taking a trip</a:t>
            </a:r>
          </a:p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forwarding</a:t>
            </a:r>
            <a:r>
              <a:rPr lang="en-US" sz="2800" i="1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:</a:t>
            </a:r>
            <a:r>
              <a:rPr lang="en-US" sz="2800" dirty="0">
                <a:solidFill>
                  <a:srgbClr val="0000FF"/>
                </a:solidFill>
                <a:latin typeface="Comic Sans MS" panose="030F0702030302020204" pitchFamily="66" charset="0"/>
                <a:ea typeface="ＭＳ Ｐゴシック" charset="0"/>
                <a:cs typeface="ＭＳ Ｐゴシック" charset="0"/>
              </a:rPr>
              <a:t> process of getting through single interchange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Comic Sans MS" panose="030F0702030302020204" pitchFamily="66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311900" y="3881439"/>
            <a:ext cx="4192588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7663" indent="-347663">
              <a:lnSpc>
                <a:spcPct val="85000"/>
              </a:lnSpc>
              <a:spcBef>
                <a:spcPts val="6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1" dirty="0">
                <a:solidFill>
                  <a:srgbClr val="000099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routing:</a:t>
            </a:r>
            <a:r>
              <a:rPr lang="en-US" sz="2800" dirty="0">
                <a:latin typeface="Gill Sans MT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Gill Sans MT" charset="0"/>
                <a:ea typeface="ＭＳ Ｐゴシック" charset="0"/>
                <a:cs typeface="ＭＳ Ｐゴシック" charset="0"/>
              </a:rPr>
              <a:t>process of planning trip from source to destination</a:t>
            </a:r>
          </a:p>
          <a:p>
            <a:pPr marL="342900" indent="-342900">
              <a:lnSpc>
                <a:spcPct val="85000"/>
              </a:lnSpc>
              <a:spcBef>
                <a:spcPct val="70000"/>
              </a:spcBef>
              <a:buClr>
                <a:srgbClr val="000099"/>
              </a:buClr>
              <a:buSzPct val="65000"/>
              <a:buFont typeface="Wingdings" charset="0"/>
              <a:buChar char="v"/>
              <a:defRPr/>
            </a:pPr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800" dirty="0">
              <a:latin typeface="Gill Sans MT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4.1 Overview of Network layer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 plane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control plane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4.2 </a:t>
            </a:r>
            <a:r>
              <a:rPr lang="en-US" dirty="0" smtClean="0">
                <a:ea typeface="ＭＳ Ｐゴシック" charset="0"/>
              </a:rPr>
              <a:t>What's </a:t>
            </a:r>
            <a:r>
              <a:rPr lang="en-US" dirty="0">
                <a:ea typeface="ＭＳ Ｐゴシック" charset="0"/>
              </a:rPr>
              <a:t>inside a router</a:t>
            </a:r>
          </a:p>
          <a:p>
            <a:pPr marL="512763" indent="-512763">
              <a:buNone/>
              <a:defRPr/>
            </a:pPr>
            <a:r>
              <a:rPr lang="en-US" dirty="0">
                <a:ea typeface="ＭＳ Ｐゴシック" charset="0"/>
              </a:rPr>
              <a:t>4.3 IP: Internet Protocol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datagram format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fragmentation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IPv4 addressing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network address translation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sz="2600" dirty="0">
                <a:ea typeface="宋体" panose="02010600030101010101" pitchFamily="2" charset="-122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908721"/>
            <a:ext cx="5190727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Network Layer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2763" indent="-512763">
              <a:buNone/>
              <a:defRPr/>
            </a:pPr>
            <a:r>
              <a:rPr lang="en-US" sz="2600" dirty="0" smtClean="0">
                <a:solidFill>
                  <a:srgbClr val="FF0000"/>
                </a:solidFill>
                <a:ea typeface="ＭＳ Ｐゴシック" charset="0"/>
              </a:rPr>
              <a:t>4.4 </a:t>
            </a:r>
            <a:r>
              <a:rPr lang="en-US" sz="2600" dirty="0">
                <a:solidFill>
                  <a:srgbClr val="FF0000"/>
                </a:solidFill>
                <a:ea typeface="ＭＳ Ｐゴシック" charset="0"/>
              </a:rPr>
              <a:t>Generalized Forward </a:t>
            </a:r>
            <a:r>
              <a:rPr lang="en-US" sz="2600" dirty="0">
                <a:ea typeface="ＭＳ Ｐゴシック" charset="0"/>
              </a:rPr>
              <a:t>and SDN</a:t>
            </a:r>
            <a:endParaRPr lang="en-US" sz="2600" dirty="0" smtClean="0">
              <a:ea typeface="ＭＳ Ｐゴシック" charset="0"/>
            </a:endParaRP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match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>
                <a:ea typeface="宋体" panose="02010600030101010101" pitchFamily="2" charset="-122"/>
              </a:rPr>
              <a:t>action</a:t>
            </a:r>
          </a:p>
          <a:p>
            <a:pPr lvl="1">
              <a:spcAft>
                <a:spcPts val="0"/>
              </a:spcAft>
              <a:buClr>
                <a:srgbClr val="000099"/>
              </a:buClr>
              <a:buSzPct val="85000"/>
              <a:buFont typeface="Wingdings" panose="05000000000000000000" pitchFamily="2" charset="2"/>
              <a:buChar char="v"/>
              <a:defRPr/>
            </a:pPr>
            <a:r>
              <a:rPr lang="en-US" dirty="0" err="1">
                <a:ea typeface="宋体" panose="02010600030101010101" pitchFamily="2" charset="-122"/>
              </a:rPr>
              <a:t>OpenFlow</a:t>
            </a:r>
            <a:r>
              <a:rPr lang="en-US" dirty="0">
                <a:ea typeface="宋体" panose="02010600030101010101" pitchFamily="2" charset="-122"/>
              </a:rPr>
              <a:t>  examples of match-plus-action in action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8149" y="436102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99"/>
                </a:solidFill>
                <a:latin typeface="Comic Sans MS" panose="030F0702030302020204" pitchFamily="66" charset="0"/>
              </a:rPr>
              <a:t>- The Data Plane</a:t>
            </a: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3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780840"/>
            <a:ext cx="5544615" cy="4121943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Overview </a:t>
            </a:r>
            <a:r>
              <a:rPr lang="en-US" sz="3000" dirty="0">
                <a:ea typeface="宋体" panose="02010600030101010101" pitchFamily="2" charset="-122"/>
              </a:rPr>
              <a:t>of Network layer</a:t>
            </a:r>
            <a:r>
              <a:rPr lang="en-US" sz="3000" dirty="0" smtClean="0">
                <a:ea typeface="宋体" panose="02010600030101010101" pitchFamily="2" charset="-122"/>
              </a:rPr>
              <a:t>:</a:t>
            </a:r>
            <a:endParaRPr lang="en-US" sz="30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data plane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control plane</a:t>
            </a:r>
          </a:p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What's </a:t>
            </a:r>
            <a:r>
              <a:rPr lang="en-US" sz="3000" dirty="0">
                <a:ea typeface="宋体" panose="02010600030101010101" pitchFamily="2" charset="-122"/>
              </a:rPr>
              <a:t>inside a router</a:t>
            </a:r>
          </a:p>
          <a:p>
            <a:pPr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sz="3000" dirty="0" smtClean="0">
                <a:ea typeface="宋体" panose="02010600030101010101" pitchFamily="2" charset="-122"/>
              </a:rPr>
              <a:t>IP</a:t>
            </a:r>
            <a:r>
              <a:rPr lang="en-US" sz="3000" dirty="0">
                <a:ea typeface="宋体" panose="02010600030101010101" pitchFamily="2" charset="-122"/>
              </a:rPr>
              <a:t>: Internet Protocol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datagram format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fragmentation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IPv4 addressing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network address translation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600" dirty="0">
                <a:ea typeface="ＭＳ Ｐゴシック" charset="0"/>
              </a:rPr>
              <a:t>IPv6</a:t>
            </a:r>
          </a:p>
          <a:p>
            <a:pPr marL="512763" indent="-512763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7" name="Picture 11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1" y="836712"/>
            <a:ext cx="3894583" cy="72007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979613" y="0"/>
            <a:ext cx="7772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chemeClr val="accent1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srgbClr val="000099"/>
                </a:solidFill>
              </a:rPr>
              <a:t>Chapter 4 summary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6672065" y="1780840"/>
            <a:ext cx="4536504" cy="41219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v"/>
              <a:defRPr sz="2800" b="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24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20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3pPr>
            <a:lvl4pPr marL="16002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4pPr>
            <a:lvl5pPr marL="20574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mic Sans MS" panose="030F0702030302020204" pitchFamily="66" charset="0"/>
              <a:buChar char="»"/>
              <a:defRPr sz="1800" kern="1200" baseline="0">
                <a:solidFill>
                  <a:srgbClr val="000099"/>
                </a:solidFill>
                <a:latin typeface="Comic Sans MS" panose="030F0702030302020204" pitchFamily="66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Aft>
                <a:spcPts val="0"/>
              </a:spcAft>
              <a:buClr>
                <a:srgbClr val="000099"/>
              </a:buClr>
              <a:buSzPct val="85000"/>
              <a:defRPr/>
            </a:pPr>
            <a:r>
              <a:rPr lang="en-US" dirty="0" smtClean="0">
                <a:ea typeface="宋体" panose="02010600030101010101" pitchFamily="2" charset="-122"/>
              </a:rPr>
              <a:t>Generalized </a:t>
            </a:r>
            <a:r>
              <a:rPr lang="en-US" dirty="0">
                <a:ea typeface="宋体" panose="02010600030101010101" pitchFamily="2" charset="-122"/>
              </a:rPr>
              <a:t>Forward and SDN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dirty="0">
                <a:ea typeface="ＭＳ Ｐゴシック" charset="0"/>
              </a:rPr>
              <a:t>match plus action</a:t>
            </a:r>
            <a:endParaRPr lang="en-US" dirty="0">
              <a:ea typeface="ＭＳ Ｐゴシック" charset="0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dirty="0" err="1">
                <a:ea typeface="ＭＳ Ｐゴシック" charset="0"/>
              </a:rPr>
              <a:t>OpenFlow</a:t>
            </a:r>
            <a:r>
              <a:rPr lang="en-US" dirty="0">
                <a:ea typeface="ＭＳ Ｐゴシック" charset="0"/>
              </a:rPr>
              <a:t>  example</a:t>
            </a:r>
          </a:p>
          <a:p>
            <a:pPr marL="512763" indent="-512763">
              <a:buFont typeface="Wingdings" panose="05000000000000000000" pitchFamily="2" charset="2"/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0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Homework</a:t>
            </a:r>
          </a:p>
        </p:txBody>
      </p:sp>
      <p:sp>
        <p:nvSpPr>
          <p:cNvPr id="64515" name="文本占位符 645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"/>
            </a:pPr>
            <a:r>
              <a:rPr lang="zh-CN" altLang="en-US" sz="2600" dirty="0" smtClean="0">
                <a:latin typeface="+mj-ea"/>
                <a:ea typeface="+mj-ea"/>
                <a:sym typeface="+mn-ea"/>
              </a:rPr>
              <a:t>选做</a:t>
            </a:r>
            <a:r>
              <a:rPr lang="en-US" altLang="zh-CN" sz="2600" dirty="0" smtClean="0">
                <a:latin typeface="+mj-ea"/>
                <a:ea typeface="+mj-ea"/>
                <a:sym typeface="+mn-ea"/>
              </a:rPr>
              <a:t>5</a:t>
            </a:r>
            <a:r>
              <a:rPr lang="zh-CN" altLang="en-US" sz="2600" dirty="0" smtClean="0">
                <a:latin typeface="+mj-ea"/>
                <a:ea typeface="+mj-ea"/>
                <a:sym typeface="+mn-ea"/>
              </a:rPr>
              <a:t>道</a:t>
            </a: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zh-CN" altLang="en-US" sz="2600" dirty="0">
              <a:latin typeface="+mj-ea"/>
              <a:ea typeface="+mj-ea"/>
              <a:sym typeface="+mn-ea"/>
            </a:endParaRPr>
          </a:p>
          <a:p>
            <a:pPr>
              <a:buFont typeface="Wingdings" panose="05000000000000000000" charset="0"/>
              <a:buChar char=""/>
            </a:pPr>
            <a:endParaRPr lang="en-US" altLang="zh-CN" sz="2600" dirty="0" smtClean="0">
              <a:latin typeface="+mj-ea"/>
              <a:ea typeface="+mj-ea"/>
              <a:sym typeface="+mn-ea"/>
            </a:endParaRPr>
          </a:p>
        </p:txBody>
      </p: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9192344" y="6624784"/>
            <a:ext cx="3456384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smtClean="0">
                <a:solidFill>
                  <a:schemeClr val="accent4"/>
                </a:solidFill>
                <a:cs typeface="Arial" panose="020B0604020202020204" pitchFamily="34" charset="0"/>
              </a:rPr>
              <a:t>Network Layer  </a:t>
            </a:r>
            <a:r>
              <a:rPr lang="en-US" altLang="zh-CN" sz="1200" smtClean="0">
                <a:solidFill>
                  <a:srgbClr val="FF0000"/>
                </a:solidFill>
                <a:cs typeface="Arial" panose="020B0604020202020204" pitchFamily="34" charset="0"/>
              </a:rPr>
              <a:t>- the data plane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1" y="1095756"/>
            <a:ext cx="8305106" cy="117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1775521" y="228600"/>
            <a:ext cx="830510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600" dirty="0"/>
              <a:t>Network layer: data plane, control plane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504" y="1499828"/>
            <a:ext cx="4199631" cy="4648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 smtClean="0">
                <a:solidFill>
                  <a:srgbClr val="CC0000"/>
                </a:solidFill>
              </a:rPr>
              <a:t>Data plane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local, per-router function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determines how datagram arriving on router input port is forwarded to router output port</a:t>
            </a:r>
          </a:p>
          <a:p>
            <a:pPr>
              <a:lnSpc>
                <a:spcPct val="80000"/>
              </a:lnSpc>
              <a:spcAft>
                <a:spcPct val="0"/>
              </a:spcAft>
              <a:defRPr/>
            </a:pPr>
            <a:r>
              <a:rPr lang="en-US" sz="2400" dirty="0">
                <a:solidFill>
                  <a:srgbClr val="000099"/>
                </a:solidFill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forwarding function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202705" y="1574949"/>
            <a:ext cx="4789839" cy="4842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  <a:latin typeface="Comic Sans MS" panose="030F0702030302020204" pitchFamily="66" charset="0"/>
              </a:rPr>
              <a:t>Control plane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network-wide logic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determines how datagram is routed among routers along end-end path from source host to destination host</a:t>
            </a:r>
          </a:p>
          <a:p>
            <a:pPr eaLnBrk="1" hangingPunct="1">
              <a:lnSpc>
                <a:spcPct val="80000"/>
              </a:lnSpc>
              <a:buClrTx/>
              <a:buSzPct val="70000"/>
              <a:buFont typeface="Wingdings" panose="05000000000000000000" pitchFamily="2" charset="2"/>
              <a:buChar char="v"/>
              <a:defRPr/>
            </a:pPr>
            <a:r>
              <a:rPr lang="en-US" sz="2400" dirty="0">
                <a:solidFill>
                  <a:srgbClr val="000099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two control-plane approaches:</a:t>
            </a: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traditional routing algorithms: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implemented in routers</a:t>
            </a:r>
            <a:endParaRPr lang="en-US" sz="2200" i="1" dirty="0">
              <a:solidFill>
                <a:srgbClr val="0000FF"/>
              </a:solidFill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 marL="742950" lvl="1" indent="-285750" eaLnBrk="1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Tx/>
              <a:buFontTx/>
              <a:buChar char="–"/>
              <a:defRPr/>
            </a:pPr>
            <a:r>
              <a:rPr lang="en-US" sz="2000" i="1" dirty="0">
                <a:solidFill>
                  <a:srgbClr val="0000FF"/>
                </a:solidFill>
                <a:latin typeface="Comic Sans MS" panose="030F0702030302020204" pitchFamily="66" charset="0"/>
              </a:rPr>
              <a:t>software-defined networking (SDN)</a:t>
            </a:r>
            <a:r>
              <a:rPr lang="en-US" sz="2000" dirty="0">
                <a:solidFill>
                  <a:srgbClr val="0000FF"/>
                </a:solidFill>
                <a:latin typeface="Comic Sans MS" panose="030F0702030302020204" pitchFamily="66" charset="0"/>
              </a:rPr>
              <a:t>: </a:t>
            </a:r>
            <a:r>
              <a:rPr lang="en-US" sz="2000" dirty="0">
                <a:solidFill>
                  <a:srgbClr val="000099"/>
                </a:solidFill>
                <a:latin typeface="Comic Sans MS" panose="030F0702030302020204" pitchFamily="66" charset="0"/>
              </a:rPr>
              <a:t>implemented in (remote) servers</a:t>
            </a:r>
            <a:endParaRPr lang="en-US" sz="2200" i="1" dirty="0">
              <a:solidFill>
                <a:srgbClr val="0000FF"/>
              </a:solidFill>
              <a:latin typeface="Comic Sans MS" panose="030F0702030302020204" pitchFamily="66" charset="0"/>
              <a:ea typeface="ＭＳ Ｐゴシック" panose="020B0600070205080204" pitchFamily="34" charset="-128"/>
              <a:cs typeface="+mn-cs"/>
            </a:endParaRPr>
          </a:p>
          <a:p>
            <a:pPr>
              <a:defRPr/>
            </a:pPr>
            <a:endParaRPr lang="en-US" dirty="0">
              <a:latin typeface="Comic Sans MS" panose="030F0702030302020204" pitchFamily="66" charset="0"/>
            </a:endParaRPr>
          </a:p>
          <a:p>
            <a:pPr>
              <a:buFont typeface="Wingdings" charset="0"/>
              <a:buNone/>
              <a:defRPr/>
            </a:pPr>
            <a:endParaRPr lang="en-US" dirty="0">
              <a:latin typeface="Comic Sans MS" panose="030F0702030302020204" pitchFamily="66" charset="0"/>
            </a:endParaRPr>
          </a:p>
        </p:txBody>
      </p:sp>
      <p:grpSp>
        <p:nvGrpSpPr>
          <p:cNvPr id="46085" name="Group 8"/>
          <p:cNvGrpSpPr>
            <a:grpSpLocks/>
          </p:cNvGrpSpPr>
          <p:nvPr/>
        </p:nvGrpSpPr>
        <p:grpSpPr bwMode="auto">
          <a:xfrm>
            <a:off x="2236663" y="4870598"/>
            <a:ext cx="3643313" cy="1582738"/>
            <a:chOff x="842050" y="4767952"/>
            <a:chExt cx="3644169" cy="1582996"/>
          </a:xfrm>
        </p:grpSpPr>
        <p:sp>
          <p:nvSpPr>
            <p:cNvPr id="10" name="Freeform 2"/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000099"/>
                </a:solidFill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093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6094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6095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9689" cy="277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200" dirty="0">
                  <a:solidFill>
                    <a:schemeClr val="accent2"/>
                  </a:solidFill>
                </a:rPr>
                <a:t>3</a:t>
              </a:r>
            </a:p>
          </p:txBody>
        </p:sp>
        <p:grpSp>
          <p:nvGrpSpPr>
            <p:cNvPr id="46096" name="Group 5"/>
            <p:cNvGrpSpPr>
              <a:grpSpLocks/>
            </p:cNvGrpSpPr>
            <p:nvPr/>
          </p:nvGrpSpPr>
          <p:grpSpPr bwMode="auto">
            <a:xfrm>
              <a:off x="938213" y="5237164"/>
              <a:ext cx="1616075" cy="524196"/>
              <a:chOff x="-4079003" y="2717403"/>
              <a:chExt cx="1616718" cy="525393"/>
            </a:xfrm>
          </p:grpSpPr>
          <p:sp>
            <p:nvSpPr>
              <p:cNvPr id="46109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0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1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2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zh-CN" altLang="zh-CN" sz="1800">
                  <a:solidFill>
                    <a:srgbClr val="000099"/>
                  </a:solidFill>
                </a:endParaRPr>
              </a:p>
            </p:txBody>
          </p:sp>
          <p:sp>
            <p:nvSpPr>
              <p:cNvPr id="46113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01994" cy="2776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solidFill>
                      <a:schemeClr val="accent4"/>
                    </a:solidFill>
                  </a:rPr>
                  <a:t>0111</a:t>
                </a:r>
              </a:p>
            </p:txBody>
          </p:sp>
          <p:sp>
            <p:nvSpPr>
              <p:cNvPr id="46114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46097" name="TextBox 6"/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zh-CN" sz="1400" dirty="0">
                  <a:solidFill>
                    <a:srgbClr val="000099"/>
                  </a:solidFill>
                </a:rPr>
                <a:t>values in arriving </a:t>
              </a:r>
            </a:p>
            <a:p>
              <a:r>
                <a:rPr lang="en-US" altLang="zh-CN" sz="1400" dirty="0">
                  <a:solidFill>
                    <a:srgbClr val="000099"/>
                  </a:solidFill>
                </a:rPr>
                <a:t>packet header</a:t>
              </a:r>
              <a:endParaRPr lang="en-US" altLang="zh-CN" sz="1800" dirty="0">
                <a:solidFill>
                  <a:srgbClr val="000099"/>
                </a:solidFill>
              </a:endParaRPr>
            </a:p>
          </p:txBody>
        </p:sp>
        <p:grpSp>
          <p:nvGrpSpPr>
            <p:cNvPr id="46098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endParaRPr lang="zh-CN" altLang="zh-CN" sz="1800">
                  <a:solidFill>
                    <a:srgbClr val="000099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>
                  <a:solidFill>
                    <a:srgbClr val="000099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099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99"/>
                </a:solidFill>
              </a:endParaRPr>
            </a:p>
          </p:txBody>
        </p:sp>
      </p:grpSp>
      <p:sp>
        <p:nvSpPr>
          <p:cNvPr id="36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84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59" y="875735"/>
            <a:ext cx="5343153" cy="104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Freeform 2"/>
          <p:cNvSpPr>
            <a:spLocks/>
          </p:cNvSpPr>
          <p:nvPr/>
        </p:nvSpPr>
        <p:spPr bwMode="auto">
          <a:xfrm>
            <a:off x="4116389" y="5437188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4746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4635501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4648201" y="5881689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5665789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6326189" y="5621339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5610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6937376" y="5803901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6080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/>
          <p:cNvGrpSpPr>
            <a:grpSpLocks/>
          </p:cNvGrpSpPr>
          <p:nvPr/>
        </p:nvGrpSpPr>
        <p:grpSpPr bwMode="auto">
          <a:xfrm>
            <a:off x="5205413" y="6015039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cxnSp>
          <p:nvCxnSpPr>
            <p:cNvPr id="322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/>
          <p:cNvGrpSpPr>
            <a:grpSpLocks/>
          </p:cNvGrpSpPr>
          <p:nvPr/>
        </p:nvGrpSpPr>
        <p:grpSpPr bwMode="auto">
          <a:xfrm>
            <a:off x="5900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36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/>
          <p:cNvGrpSpPr>
            <a:grpSpLocks/>
          </p:cNvGrpSpPr>
          <p:nvPr/>
        </p:nvGrpSpPr>
        <p:grpSpPr bwMode="auto">
          <a:xfrm>
            <a:off x="6543676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46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/>
          <p:cNvGrpSpPr>
            <a:grpSpLocks/>
          </p:cNvGrpSpPr>
          <p:nvPr/>
        </p:nvGrpSpPr>
        <p:grpSpPr bwMode="auto">
          <a:xfrm>
            <a:off x="7265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356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3281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4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75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76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4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385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386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63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64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465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49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ctr"/>
                  <a:endParaRPr lang="zh-CN" altLang="zh-CN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21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522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cxnSp>
              <p:nvCxnSpPr>
                <p:cNvPr id="523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7120" name="Text Box 167"/>
          <p:cNvSpPr txBox="1">
            <a:spLocks noChangeArrowheads="1"/>
          </p:cNvSpPr>
          <p:nvPr/>
        </p:nvSpPr>
        <p:spPr bwMode="auto">
          <a:xfrm>
            <a:off x="2087564" y="277813"/>
            <a:ext cx="53976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3600" dirty="0">
                <a:solidFill>
                  <a:srgbClr val="000099"/>
                </a:solidFill>
                <a:latin typeface="Comic Sans MS" panose="030F0702030302020204" pitchFamily="66" charset="0"/>
              </a:rPr>
              <a:t>Per-router control plane</a:t>
            </a:r>
          </a:p>
        </p:txBody>
      </p:sp>
      <p:grpSp>
        <p:nvGrpSpPr>
          <p:cNvPr id="229" name="Group 228"/>
          <p:cNvGrpSpPr>
            <a:grpSpLocks/>
          </p:cNvGrpSpPr>
          <p:nvPr/>
        </p:nvGrpSpPr>
        <p:grpSpPr bwMode="auto">
          <a:xfrm>
            <a:off x="3352800" y="2686051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/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zh-CN" sz="1400" dirty="0">
                  <a:solidFill>
                    <a:srgbClr val="FFFF00"/>
                  </a:solidFill>
                </a:rPr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zh-CN" sz="1400" dirty="0">
                  <a:solidFill>
                    <a:srgbClr val="FFFF00"/>
                  </a:solidFill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2" name="TextBox 257"/>
          <p:cNvSpPr txBox="1">
            <a:spLocks noChangeArrowheads="1"/>
          </p:cNvSpPr>
          <p:nvPr/>
        </p:nvSpPr>
        <p:spPr bwMode="auto">
          <a:xfrm>
            <a:off x="2159001" y="1154113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>
                <a:solidFill>
                  <a:srgbClr val="000099"/>
                </a:solidFill>
              </a:rPr>
              <a:t>Individual routing algorithm components </a:t>
            </a:r>
            <a:r>
              <a:rPr lang="en-US" altLang="zh-CN" i="1" dirty="0">
                <a:solidFill>
                  <a:srgbClr val="0000FF"/>
                </a:solidFill>
              </a:rPr>
              <a:t>in each and every router</a:t>
            </a:r>
            <a:r>
              <a:rPr lang="en-US" altLang="zh-CN" i="1" dirty="0">
                <a:solidFill>
                  <a:srgbClr val="000099"/>
                </a:solidFill>
              </a:rPr>
              <a:t> </a:t>
            </a:r>
            <a:r>
              <a:rPr lang="en-US" altLang="zh-CN" dirty="0">
                <a:solidFill>
                  <a:srgbClr val="000099"/>
                </a:solidFill>
              </a:rPr>
              <a:t>interact in the control plane</a:t>
            </a: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3081338" y="3074988"/>
            <a:ext cx="6382224" cy="1053316"/>
            <a:chOff x="1557338" y="3074988"/>
            <a:chExt cx="6382224" cy="1053316"/>
          </a:xfrm>
        </p:grpSpPr>
        <p:sp>
          <p:nvSpPr>
            <p:cNvPr id="47178" name="TextBox 232"/>
            <p:cNvSpPr txBox="1">
              <a:spLocks noChangeArrowheads="1"/>
            </p:cNvSpPr>
            <p:nvPr/>
          </p:nvSpPr>
          <p:spPr bwMode="auto">
            <a:xfrm>
              <a:off x="7279489" y="3651250"/>
              <a:ext cx="622286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FF"/>
                  </a:solidFill>
                </a:rPr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>
                  <a:solidFill>
                    <a:srgbClr val="0000FF"/>
                  </a:solidFill>
                </a:rPr>
                <a:t>plane</a:t>
              </a:r>
            </a:p>
          </p:txBody>
        </p:sp>
        <p:sp>
          <p:nvSpPr>
            <p:cNvPr id="47179" name="TextBox 233"/>
            <p:cNvSpPr txBox="1">
              <a:spLocks noChangeArrowheads="1"/>
            </p:cNvSpPr>
            <p:nvPr/>
          </p:nvSpPr>
          <p:spPr bwMode="auto">
            <a:xfrm>
              <a:off x="7217890" y="3074988"/>
              <a:ext cx="721672" cy="477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FF"/>
                  </a:solidFill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zh-CN" sz="1400" dirty="0">
                  <a:solidFill>
                    <a:srgbClr val="0000FF"/>
                  </a:solidFill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3352800" y="3702051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0000FF"/>
                    </a:solidFill>
                  </a:endParaRPr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3806826" y="2882901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27" name="Straight Connector 226"/>
          <p:cNvCxnSpPr/>
          <p:nvPr/>
        </p:nvCxnSpPr>
        <p:spPr>
          <a:xfrm flipH="1">
            <a:off x="2806701" y="5802314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129" name="TextBox 265"/>
          <p:cNvSpPr txBox="1">
            <a:spLocks noChangeArrowheads="1"/>
          </p:cNvSpPr>
          <p:nvPr/>
        </p:nvSpPr>
        <p:spPr bwMode="auto">
          <a:xfrm>
            <a:off x="4722813" y="547370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47130" name="TextBox 281"/>
          <p:cNvSpPr txBox="1">
            <a:spLocks noChangeArrowheads="1"/>
          </p:cNvSpPr>
          <p:nvPr/>
        </p:nvSpPr>
        <p:spPr bwMode="auto">
          <a:xfrm>
            <a:off x="4897438" y="57610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2</a:t>
            </a:r>
          </a:p>
        </p:txBody>
      </p:sp>
      <p:grpSp>
        <p:nvGrpSpPr>
          <p:cNvPr id="47131" name="Group 5"/>
          <p:cNvGrpSpPr>
            <a:grpSpLocks/>
          </p:cNvGrpSpPr>
          <p:nvPr/>
        </p:nvGrpSpPr>
        <p:grpSpPr bwMode="auto">
          <a:xfrm>
            <a:off x="2462214" y="5237164"/>
            <a:ext cx="1616075" cy="524151"/>
            <a:chOff x="-4079003" y="2717403"/>
            <a:chExt cx="1616718" cy="525348"/>
          </a:xfrm>
        </p:grpSpPr>
        <p:sp>
          <p:nvSpPr>
            <p:cNvPr id="47145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6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7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47148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zh-CN" altLang="zh-CN" sz="1800">
                <a:solidFill>
                  <a:srgbClr val="FFFF00"/>
                </a:solidFill>
              </a:endParaRPr>
            </a:p>
          </p:txBody>
        </p:sp>
        <p:sp>
          <p:nvSpPr>
            <p:cNvPr id="47149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01876" cy="277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solidFill>
                    <a:srgbClr val="FFFF00"/>
                  </a:solidFill>
                </a:rPr>
                <a:t>0111</a:t>
              </a:r>
            </a:p>
          </p:txBody>
        </p:sp>
        <p:sp>
          <p:nvSpPr>
            <p:cNvPr id="47150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</p:grpSp>
      <p:sp>
        <p:nvSpPr>
          <p:cNvPr id="47132" name="Freeform 120"/>
          <p:cNvSpPr>
            <a:spLocks/>
          </p:cNvSpPr>
          <p:nvPr/>
        </p:nvSpPr>
        <p:spPr bwMode="auto">
          <a:xfrm>
            <a:off x="4017963" y="5668963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FFFF00"/>
              </a:solidFill>
            </a:endParaRPr>
          </a:p>
        </p:txBody>
      </p:sp>
      <p:grpSp>
        <p:nvGrpSpPr>
          <p:cNvPr id="47133" name="Group 357"/>
          <p:cNvGrpSpPr>
            <a:grpSpLocks/>
          </p:cNvGrpSpPr>
          <p:nvPr/>
        </p:nvGrpSpPr>
        <p:grpSpPr bwMode="auto">
          <a:xfrm>
            <a:off x="4238625" y="5659439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endParaRPr lang="zh-CN" altLang="zh-CN" sz="1800">
                <a:solidFill>
                  <a:srgbClr val="FFFF00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srgbClr val="FFFF00"/>
                </a:solidFill>
              </a:endParaRPr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rgbClr val="FFFF00"/>
                </a:solidFill>
              </a:endParaRPr>
            </a:p>
          </p:txBody>
        </p:sp>
        <p:cxnSp>
          <p:nvCxnSpPr>
            <p:cNvPr id="366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/>
          <p:cNvSpPr txBox="1">
            <a:spLocks noChangeArrowheads="1"/>
          </p:cNvSpPr>
          <p:nvPr/>
        </p:nvSpPr>
        <p:spPr bwMode="auto">
          <a:xfrm>
            <a:off x="1720851" y="4903789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400" dirty="0">
                <a:solidFill>
                  <a:srgbClr val="0000FF"/>
                </a:solidFill>
              </a:rPr>
              <a:t>values in arriving </a:t>
            </a:r>
          </a:p>
          <a:p>
            <a:r>
              <a:rPr lang="en-US" altLang="zh-CN" sz="1400" dirty="0">
                <a:solidFill>
                  <a:srgbClr val="0000FF"/>
                </a:solidFill>
              </a:rPr>
              <a:t>packet header</a:t>
            </a: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47135" name="TextBox 282"/>
          <p:cNvSpPr txBox="1">
            <a:spLocks noChangeArrowheads="1"/>
          </p:cNvSpPr>
          <p:nvPr/>
        </p:nvSpPr>
        <p:spPr bwMode="auto">
          <a:xfrm>
            <a:off x="4592638" y="5862639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sz="1200">
                <a:solidFill>
                  <a:srgbClr val="FFFF00"/>
                </a:solidFill>
              </a:rPr>
              <a:t>3</a:t>
            </a:r>
          </a:p>
        </p:txBody>
      </p:sp>
      <p:sp>
        <p:nvSpPr>
          <p:cNvPr id="247" name="Rectangle 7"/>
          <p:cNvSpPr txBox="1">
            <a:spLocks noChangeArrowheads="1"/>
          </p:cNvSpPr>
          <p:nvPr/>
        </p:nvSpPr>
        <p:spPr>
          <a:xfrm>
            <a:off x="10344472" y="6624784"/>
            <a:ext cx="1440160" cy="28803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r>
              <a:rPr lang="en-US" altLang="zh-CN" sz="1200" dirty="0" smtClean="0">
                <a:solidFill>
                  <a:srgbClr val="FF0000"/>
                </a:solidFill>
                <a:cs typeface="Arial" panose="020B0604020202020204" pitchFamily="34" charset="0"/>
              </a:rPr>
              <a:t>4.1 Overview</a:t>
            </a:r>
            <a:endParaRPr lang="en-US" altLang="zh-CN" sz="1200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21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PAGE">
  <a:themeElements>
    <a:clrScheme name="PPTSHOP-ORANGE">
      <a:dk1>
        <a:srgbClr val="4C4C4C"/>
      </a:dk1>
      <a:lt1>
        <a:srgbClr val="FFFFFF"/>
      </a:lt1>
      <a:dk2>
        <a:srgbClr val="777777"/>
      </a:dk2>
      <a:lt2>
        <a:srgbClr val="B2B2B2"/>
      </a:lt2>
      <a:accent1>
        <a:srgbClr val="E45327"/>
      </a:accent1>
      <a:accent2>
        <a:srgbClr val="FF6600"/>
      </a:accent2>
      <a:accent3>
        <a:srgbClr val="FFBA37"/>
      </a:accent3>
      <a:accent4>
        <a:srgbClr val="FFF65C"/>
      </a:accent4>
      <a:accent5>
        <a:srgbClr val="B2B2B2"/>
      </a:accent5>
      <a:accent6>
        <a:srgbClr val="16C6CC"/>
      </a:accent6>
      <a:hlink>
        <a:srgbClr val="373737"/>
      </a:hlink>
      <a:folHlink>
        <a:srgbClr val="6E6E6E"/>
      </a:folHlink>
    </a:clrScheme>
    <a:fontScheme name="PPTSHOP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2"/>
            </a:gs>
            <a:gs pos="100000">
              <a:schemeClr val="accent2">
                <a:lumMod val="50000"/>
                <a:alpha val="31000"/>
              </a:schemeClr>
            </a:gs>
          </a:gsLst>
          <a:path path="circle">
            <a:fillToRect r="100000" b="100000"/>
          </a:path>
          <a:tileRect l="-100000" t="-100000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4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Stone Sans" pitchFamily="2" charset="0"/>
            <a:ea typeface="宋体" panose="02010600030101010101" pitchFamily="2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ww.SlideTo.Me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12453</TotalTime>
  <Words>5506</Words>
  <Application>Microsoft Office PowerPoint</Application>
  <PresentationFormat>宽屏</PresentationFormat>
  <Paragraphs>1558</Paragraphs>
  <Slides>72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9" baseType="lpstr">
      <vt:lpstr>ＭＳ Ｐゴシック</vt:lpstr>
      <vt:lpstr>ＭＳ Ｐゴシック</vt:lpstr>
      <vt:lpstr>Stone Sans</vt:lpstr>
      <vt:lpstr>宋体</vt:lpstr>
      <vt:lpstr>微软雅黑</vt:lpstr>
      <vt:lpstr>Arial</vt:lpstr>
      <vt:lpstr>Arial Black</vt:lpstr>
      <vt:lpstr>Cambria Math</vt:lpstr>
      <vt:lpstr>Comic Sans MS</vt:lpstr>
      <vt:lpstr>Courier New</vt:lpstr>
      <vt:lpstr>Gill Sans MT</vt:lpstr>
      <vt:lpstr>Tahoma</vt:lpstr>
      <vt:lpstr>Times</vt:lpstr>
      <vt:lpstr>Times New Roman</vt:lpstr>
      <vt:lpstr>Wingdings</vt:lpstr>
      <vt:lpstr>ZapfDingbats</vt:lpstr>
      <vt:lpstr>INPAGE</vt:lpstr>
      <vt:lpstr>a problem from whu postgraduate entrance examination2019</vt:lpstr>
      <vt:lpstr>Chapter 4 Network Layer: The Data Plane</vt:lpstr>
      <vt:lpstr>Chapter 4 Network Layer</vt:lpstr>
      <vt:lpstr>PowerPoint 演示文稿</vt:lpstr>
      <vt:lpstr>PowerPoint 演示文稿</vt:lpstr>
      <vt:lpstr>Network layer</vt:lpstr>
      <vt:lpstr>Two key network-layer functions</vt:lpstr>
      <vt:lpstr>Network layer: data plane, control plane</vt:lpstr>
      <vt:lpstr>PowerPoint 演示文稿</vt:lpstr>
      <vt:lpstr>PowerPoint 演示文稿</vt:lpstr>
      <vt:lpstr>Network service model</vt:lpstr>
      <vt:lpstr>Network layer service models:</vt:lpstr>
      <vt:lpstr>PowerPoint 演示文稿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Longest prefix matching</vt:lpstr>
      <vt:lpstr>Switching fabrics</vt:lpstr>
      <vt:lpstr>Switching via memory</vt:lpstr>
      <vt:lpstr>Switching via a bus</vt:lpstr>
      <vt:lpstr>Switching via interconnection network</vt:lpstr>
      <vt:lpstr>Input port queuing</vt:lpstr>
      <vt:lpstr>Output ports</vt:lpstr>
      <vt:lpstr>Output port queueing</vt:lpstr>
      <vt:lpstr>How much buffering?</vt:lpstr>
      <vt:lpstr>Scheduling mechanisms</vt:lpstr>
      <vt:lpstr>Scheduling policies: priority</vt:lpstr>
      <vt:lpstr>Scheduling policies: still more</vt:lpstr>
      <vt:lpstr>Scheduling policies: still more</vt:lpstr>
      <vt:lpstr>PowerPoint 演示文稿</vt:lpstr>
      <vt:lpstr>PowerPoint 演示文稿</vt:lpstr>
      <vt:lpstr>The Internet network layer</vt:lpstr>
      <vt:lpstr>IPv4 datagram format</vt:lpstr>
      <vt:lpstr>IP fragmentation, reassembly</vt:lpstr>
      <vt:lpstr>IP fragmentation, reassembly</vt:lpstr>
      <vt:lpstr>PowerPoint 演示文稿</vt:lpstr>
      <vt:lpstr>IP addressing: introduction</vt:lpstr>
      <vt:lpstr>IP addressing: introduction</vt:lpstr>
      <vt:lpstr>Subnets</vt:lpstr>
      <vt:lpstr>Subnets</vt:lpstr>
      <vt:lpstr>Subnets</vt:lpstr>
      <vt:lpstr>IP addressing: CIDR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DHCP: example</vt:lpstr>
      <vt:lpstr>DHCP: example</vt:lpstr>
      <vt:lpstr>DHCP: Wireshark output (home LAN)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NAT: network address translation</vt:lpstr>
      <vt:lpstr>NAT: network address translation</vt:lpstr>
      <vt:lpstr>NAT: network address translation</vt:lpstr>
      <vt:lpstr>NAT: network address translation</vt:lpstr>
      <vt:lpstr>NAT: network address translation</vt:lpstr>
      <vt:lpstr>PowerPoint 演示文稿</vt:lpstr>
      <vt:lpstr>IPv6: motivation</vt:lpstr>
      <vt:lpstr>IPv6 datagram format</vt:lpstr>
      <vt:lpstr>Other changes from IPv4</vt:lpstr>
      <vt:lpstr>Transition from IPv4 to IPv6</vt:lpstr>
      <vt:lpstr>Tunneling</vt:lpstr>
      <vt:lpstr>Tunneling</vt:lpstr>
      <vt:lpstr>IPv6: adoption</vt:lpstr>
      <vt:lpstr>PowerPoint 演示文稿</vt:lpstr>
      <vt:lpstr>PowerPoint 演示文稿</vt:lpstr>
      <vt:lpstr>Homework</vt:lpstr>
    </vt:vector>
  </TitlesOfParts>
  <Company>Wuhan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Networking</dc:title>
  <dc:creator>Jicheng Hu</dc:creator>
  <cp:keywords>Wuhan University</cp:keywords>
  <cp:lastModifiedBy>Jicheng Hu</cp:lastModifiedBy>
  <cp:revision>678</cp:revision>
  <dcterms:created xsi:type="dcterms:W3CDTF">2015-05-07T17:29:00Z</dcterms:created>
  <dcterms:modified xsi:type="dcterms:W3CDTF">2019-03-26T00:14:23Z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