
<file path=[Content_Types].xml><?xml version="1.0" encoding="utf-8"?>
<Types xmlns="http://schemas.openxmlformats.org/package/2006/content-types">
  <Default Extension="jpeg" ContentType="image/jpeg"/>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1"/>
  </p:notesMasterIdLst>
  <p:sldIdLst>
    <p:sldId id="256" r:id="rId4"/>
    <p:sldId id="316" r:id="rId5"/>
    <p:sldId id="317" r:id="rId6"/>
    <p:sldId id="320" r:id="rId7"/>
    <p:sldId id="322" r:id="rId8"/>
    <p:sldId id="321" r:id="rId9"/>
    <p:sldId id="323" r:id="rId10"/>
    <p:sldId id="324" r:id="rId11"/>
    <p:sldId id="325" r:id="rId12"/>
    <p:sldId id="326" r:id="rId13"/>
    <p:sldId id="373" r:id="rId14"/>
    <p:sldId id="374" r:id="rId15"/>
    <p:sldId id="327" r:id="rId16"/>
    <p:sldId id="328" r:id="rId17"/>
    <p:sldId id="318" r:id="rId18"/>
    <p:sldId id="375" r:id="rId19"/>
    <p:sldId id="329" r:id="rId20"/>
    <p:sldId id="330" r:id="rId21"/>
    <p:sldId id="343" r:id="rId22"/>
    <p:sldId id="344" r:id="rId23"/>
    <p:sldId id="345" r:id="rId24"/>
    <p:sldId id="346" r:id="rId25"/>
    <p:sldId id="347" r:id="rId26"/>
    <p:sldId id="348" r:id="rId27"/>
    <p:sldId id="349" r:id="rId28"/>
    <p:sldId id="357" r:id="rId29"/>
    <p:sldId id="358" r:id="rId30"/>
    <p:sldId id="359" r:id="rId31"/>
    <p:sldId id="360" r:id="rId32"/>
    <p:sldId id="361" r:id="rId33"/>
    <p:sldId id="362" r:id="rId34"/>
    <p:sldId id="350" r:id="rId35"/>
    <p:sldId id="351" r:id="rId36"/>
    <p:sldId id="352" r:id="rId37"/>
    <p:sldId id="355" r:id="rId38"/>
    <p:sldId id="353" r:id="rId39"/>
    <p:sldId id="354" r:id="rId40"/>
    <p:sldId id="363" r:id="rId41"/>
    <p:sldId id="364" r:id="rId42"/>
    <p:sldId id="365" r:id="rId43"/>
    <p:sldId id="366" r:id="rId44"/>
    <p:sldId id="367" r:id="rId45"/>
    <p:sldId id="368" r:id="rId46"/>
    <p:sldId id="369" r:id="rId47"/>
    <p:sldId id="370" r:id="rId48"/>
    <p:sldId id="372" r:id="rId49"/>
    <p:sldId id="371" r:id="rId5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2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notesMaster" Target="notesMasters/notes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2.2 DLL</a:t>
          </a:r>
          <a:r>
            <a:rPr lang="zh-CN" altLang="en-US" sz="2800" dirty="0" smtClean="0">
              <a:latin typeface="微软雅黑" panose="020B0503020204020204" pitchFamily="34" charset="-122"/>
              <a:ea typeface="微软雅黑" panose="020B0503020204020204" pitchFamily="34" charset="-122"/>
            </a:rPr>
            <a:t>地狱</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cxnId="{86628A9E-22D6-4C60-8249-0BFE480BFF5A}"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cxnId="{86628A9E-22D6-4C60-8249-0BFE480BFF5A}"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2.3 </a:t>
          </a:r>
          <a:r>
            <a:rPr lang="zh-CN" altLang="en-US" sz="2800" dirty="0" smtClean="0">
              <a:latin typeface="微软雅黑" panose="020B0503020204020204" pitchFamily="34" charset="-122"/>
              <a:ea typeface="微软雅黑" panose="020B0503020204020204" pitchFamily="34" charset="-122"/>
            </a:rPr>
            <a:t>动态链接库原理</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cxnId="{851E7807-5DCB-450F-91CB-BC7CE976400B}"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cxnId="{851E7807-5DCB-450F-91CB-BC7CE976400B}"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2.4 </a:t>
          </a:r>
          <a:r>
            <a:rPr lang="zh-CN" altLang="en-US" sz="2800" dirty="0" smtClean="0">
              <a:latin typeface="微软雅黑" panose="020B0503020204020204" pitchFamily="34" charset="-122"/>
              <a:ea typeface="微软雅黑" panose="020B0503020204020204" pitchFamily="34" charset="-122"/>
            </a:rPr>
            <a:t>托管与非托管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cxnId="{33A53B55-5868-4CCC-85AD-17C7FB71C2F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cxnId="{33A53B55-5868-4CCC-85AD-17C7FB71C2F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2.1 </a:t>
          </a:r>
          <a:r>
            <a:rPr lang="zh-CN" altLang="en-US" sz="2800" dirty="0" smtClean="0">
              <a:latin typeface="微软雅黑" panose="020B0503020204020204" pitchFamily="34" charset="-122"/>
              <a:ea typeface="微软雅黑" panose="020B0503020204020204" pitchFamily="34" charset="-122"/>
            </a:rPr>
            <a:t>静态链接与动态链接</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cxnId="{57B5F7F3-A8A8-450D-BF33-D78E8B90296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cxnId="{57B5F7F3-A8A8-450D-BF33-D78E8B90296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2.5 </a:t>
          </a:r>
          <a:r>
            <a:rPr lang="zh-CN" altLang="en-US" sz="2800" dirty="0" smtClean="0">
              <a:latin typeface="微软雅黑" panose="020B0503020204020204" pitchFamily="34" charset="-122"/>
              <a:ea typeface="微软雅黑" panose="020B0503020204020204" pitchFamily="34" charset="-122"/>
            </a:rPr>
            <a:t>程序示例</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cxnId="{39F2293E-CAD9-4FAD-9C7F-C8D55367CBC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cxnId="{39F2293E-CAD9-4FAD-9C7F-C8D55367CBC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2.1 </a:t>
          </a:r>
          <a:r>
            <a:rPr lang="zh-CN" altLang="en-US" sz="2800" kern="1200" dirty="0" smtClean="0">
              <a:latin typeface="微软雅黑" panose="020B0503020204020204" pitchFamily="34" charset="-122"/>
              <a:ea typeface="微软雅黑" panose="020B0503020204020204" pitchFamily="34" charset="-122"/>
            </a:rPr>
            <a:t>静态链接与动态链接</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2.2 DLL</a:t>
          </a:r>
          <a:r>
            <a:rPr lang="zh-CN" altLang="en-US" sz="2800" kern="1200" dirty="0" smtClean="0">
              <a:latin typeface="微软雅黑" panose="020B0503020204020204" pitchFamily="34" charset="-122"/>
              <a:ea typeface="微软雅黑" panose="020B0503020204020204" pitchFamily="34" charset="-122"/>
            </a:rPr>
            <a:t>地狱</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2.3 </a:t>
          </a:r>
          <a:r>
            <a:rPr lang="zh-CN" altLang="en-US" sz="2800" kern="1200" dirty="0" smtClean="0">
              <a:latin typeface="微软雅黑" panose="020B0503020204020204" pitchFamily="34" charset="-122"/>
              <a:ea typeface="微软雅黑" panose="020B0503020204020204" pitchFamily="34" charset="-122"/>
            </a:rPr>
            <a:t>动态链接库原理</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2.4 </a:t>
          </a:r>
          <a:r>
            <a:rPr lang="zh-CN" altLang="en-US" sz="2800" kern="1200" dirty="0" smtClean="0">
              <a:latin typeface="微软雅黑" panose="020B0503020204020204" pitchFamily="34" charset="-122"/>
              <a:ea typeface="微软雅黑" panose="020B0503020204020204" pitchFamily="34" charset="-122"/>
            </a:rPr>
            <a:t>托管与非托管</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2.5 </a:t>
          </a:r>
          <a:r>
            <a:rPr lang="zh-CN" altLang="en-US" sz="2800" kern="1200" dirty="0" smtClean="0">
              <a:latin typeface="微软雅黑" panose="020B0503020204020204" pitchFamily="34" charset="-122"/>
              <a:ea typeface="微软雅黑" panose="020B0503020204020204" pitchFamily="34" charset="-122"/>
            </a:rPr>
            <a:t>程序示例</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endPar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endPar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endParaRPr lang="en-US" altLang="zh-CN" dirty="0" smtClean="0"/>
          </a:p>
          <a:p>
            <a:pPr lvl="2"/>
            <a:r>
              <a:rPr lang="en-US" altLang="zh-CN" dirty="0" smtClean="0"/>
              <a:t>Add text here</a:t>
            </a:r>
            <a:endParaRPr lang="en-US" altLang="zh-CN" dirty="0" smtClean="0"/>
          </a:p>
          <a:p>
            <a:pPr lvl="3"/>
            <a:r>
              <a:rPr lang="en-US" altLang="zh-CN" dirty="0" smtClean="0"/>
              <a:t>Add text here</a:t>
            </a:r>
            <a:endParaRPr lang="en-US" altLang="zh-CN" dirty="0" smtClean="0"/>
          </a:p>
          <a:p>
            <a:pPr lvl="4"/>
            <a:r>
              <a:rPr lang="en-US" altLang="zh-CN" dirty="0" smtClean="0"/>
              <a:t>Add text here</a:t>
            </a:r>
            <a:endParaRPr lang="en-US" altLang="zh-CN" dirty="0" smtClean="0"/>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showMasterSp="0">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2.1 </a:t>
            </a:r>
            <a:r>
              <a:rPr lang="zh-CN" altLang="en-US" sz="2135" b="1" dirty="0" smtClean="0">
                <a:solidFill>
                  <a:srgbClr val="1C4885"/>
                </a:solidFill>
                <a:latin typeface="微软雅黑" panose="020B0503020204020204" pitchFamily="34" charset="-122"/>
                <a:ea typeface="微软雅黑" panose="020B0503020204020204" pitchFamily="34" charset="-122"/>
              </a:rPr>
              <a:t>动态链接与静态链接</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251585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2.2 DLL</a:t>
            </a:r>
            <a:r>
              <a:rPr lang="zh-CN" altLang="en-US" sz="2135" b="1" dirty="0" smtClean="0">
                <a:solidFill>
                  <a:srgbClr val="1C4885"/>
                </a:solidFill>
                <a:latin typeface="微软雅黑" panose="020B0503020204020204" pitchFamily="34" charset="-122"/>
                <a:ea typeface="微软雅黑" panose="020B0503020204020204" pitchFamily="34" charset="-122"/>
              </a:rPr>
              <a:t>地狱</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319645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2.3 </a:t>
            </a:r>
            <a:r>
              <a:rPr lang="zh-CN" altLang="en-US" sz="2135" b="1" dirty="0" smtClean="0">
                <a:solidFill>
                  <a:srgbClr val="1C4885"/>
                </a:solidFill>
                <a:latin typeface="微软雅黑" panose="020B0503020204020204" pitchFamily="34" charset="-122"/>
                <a:ea typeface="微软雅黑" panose="020B0503020204020204" pitchFamily="34" charset="-122"/>
              </a:rPr>
              <a:t>动态链接库原理</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44702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2.4 </a:t>
            </a:r>
            <a:r>
              <a:rPr lang="zh-CN" altLang="en-US" sz="2135" b="1" dirty="0" smtClean="0">
                <a:solidFill>
                  <a:srgbClr val="1C4885"/>
                </a:solidFill>
                <a:latin typeface="微软雅黑" panose="020B0503020204020204" pitchFamily="34" charset="-122"/>
                <a:ea typeface="微软雅黑" panose="020B0503020204020204" pitchFamily="34" charset="-122"/>
              </a:rPr>
              <a:t>托管与非托管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2.5 </a:t>
            </a:r>
            <a:r>
              <a:rPr lang="zh-CN" altLang="en-US" sz="2135" b="1" dirty="0" smtClean="0">
                <a:solidFill>
                  <a:srgbClr val="1C4885"/>
                </a:solidFill>
                <a:latin typeface="微软雅黑" panose="020B0503020204020204" pitchFamily="34" charset="-122"/>
                <a:ea typeface="微软雅黑" panose="020B0503020204020204" pitchFamily="34" charset="-122"/>
              </a:rPr>
              <a:t>程序示例</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emf"/><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a:t>
            </a:r>
            <a:r>
              <a:rPr lang="en-US" sz="1335" dirty="0" smtClean="0"/>
              <a:t>201</a:t>
            </a:r>
            <a:r>
              <a:rPr lang="en-US" altLang="zh-CN" sz="1335" dirty="0" smtClean="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fld>
            <a:endParaRPr lang="en-US" sz="1335"/>
          </a:p>
        </p:txBody>
      </p:sp>
      <p:grpSp>
        <p:nvGrpSpPr>
          <p:cNvPr id="28" name="组合 27"/>
          <p:cNvGrpSpPr/>
          <p:nvPr/>
        </p:nvGrpSpPr>
        <p:grpSpPr>
          <a:xfrm>
            <a:off x="9689264" y="55021"/>
            <a:ext cx="2424432"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5" b="1" dirty="0" smtClean="0">
                  <a:solidFill>
                    <a:srgbClr val="1C4885"/>
                  </a:solidFill>
                  <a:latin typeface="微软雅黑" panose="020B0503020204020204" pitchFamily="34" charset="-122"/>
                  <a:ea typeface="微软雅黑" panose="020B0503020204020204" pitchFamily="34" charset="-122"/>
                </a:rPr>
                <a:t>动态链接库</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smtClean="0">
                  <a:solidFill>
                    <a:schemeClr val="bg1"/>
                  </a:solidFill>
                  <a:latin typeface="微软雅黑" panose="020B0503020204020204" pitchFamily="34" charset="-122"/>
                  <a:ea typeface="微软雅黑" panose="020B0503020204020204" pitchFamily="34" charset="-122"/>
                </a:rPr>
                <a:t>2</a:t>
              </a:r>
              <a:endParaRPr lang="en-US" altLang="zh-CN" sz="2135" b="1"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4.png"/><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9.png"/><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endParaRPr lang="en-US" altLang="zh-CN" sz="2400" dirty="0" smtClean="0">
              <a:solidFill>
                <a:schemeClr val="tx1"/>
              </a:solidFill>
            </a:endParaRPr>
          </a:p>
          <a:p>
            <a:pPr marL="0" indent="0" algn="r">
              <a:buNone/>
            </a:pPr>
            <a:r>
              <a:rPr lang="en-US" altLang="zh-CN" sz="2400" dirty="0">
                <a:solidFill>
                  <a:schemeClr val="tx1"/>
                </a:solidFill>
              </a:rPr>
              <a:t>https://</a:t>
            </a:r>
            <a:r>
              <a:rPr lang="en-US" altLang="zh-CN" sz="2400" dirty="0" smtClean="0">
                <a:solidFill>
                  <a:schemeClr val="tx1"/>
                </a:solidFill>
              </a:rPr>
              <a:t>github.com/jichenghu/</a:t>
            </a:r>
            <a:endParaRPr lang="en-US" altLang="zh-CN" sz="2400" dirty="0" smtClean="0">
              <a:solidFill>
                <a:schemeClr val="tx1"/>
              </a:solidFill>
            </a:endParaRPr>
          </a:p>
        </p:txBody>
      </p:sp>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2  </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796322" y="1072661"/>
            <a:ext cx="8596313" cy="5151925"/>
          </a:xfrm>
        </p:spPr>
        <p:txBody>
          <a:bodyPr>
            <a:noAutofit/>
          </a:bodyPr>
          <a:lstStyle/>
          <a:p>
            <a:pPr marL="0">
              <a:lnSpc>
                <a:spcPct val="150000"/>
              </a:lnSpc>
              <a:buNone/>
            </a:pPr>
            <a:r>
              <a:rPr lang="zh-CN" altLang="en-US" sz="2400" b="1" dirty="0"/>
              <a:t>不足之处 </a:t>
            </a:r>
            <a:endParaRPr lang="zh-CN" altLang="en-US" sz="2400" b="1" dirty="0"/>
          </a:p>
          <a:p>
            <a:pPr marL="0">
              <a:lnSpc>
                <a:spcPct val="150000"/>
              </a:lnSpc>
              <a:buNone/>
            </a:pPr>
            <a:r>
              <a:rPr lang="zh-CN" altLang="en-US" sz="2000" dirty="0"/>
              <a:t>(1)     使用静态链接生成的可执行文件体积较大，包含相同的公共代码，造成浪费； </a:t>
            </a:r>
            <a:endParaRPr lang="zh-CN" altLang="en-US" sz="2000" dirty="0"/>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endParaRPr lang="zh-CN" altLang="en-US" sz="2000" dirty="0"/>
          </a:p>
          <a:p>
            <a:pPr marL="0">
              <a:lnSpc>
                <a:spcPct val="150000"/>
              </a:lnSpc>
              <a:buNone/>
            </a:pPr>
            <a:r>
              <a:rPr lang="zh-CN" altLang="en-US" sz="2000" dirty="0"/>
              <a:t>(3)     使用动态链接库可能造成DLL地狱。</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smtClean="0">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链接过程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MSIL</a:t>
              </a:r>
              <a:r>
                <a:rPr lang="zh-CN" altLang="en-US" sz="1200" dirty="0" smtClean="0">
                  <a:solidFill>
                    <a:srgbClr val="002060"/>
                  </a:solidFill>
                  <a:latin typeface="微软雅黑" panose="020B0503020204020204" pitchFamily="34" charset="-122"/>
                  <a:ea typeface="微软雅黑" panose="020B0503020204020204" pitchFamily="34" charset="-122"/>
                </a:rPr>
                <a:t>、</a:t>
              </a:r>
              <a:r>
                <a:rPr lang="en-US" altLang="zh-CN" sz="1200" dirty="0" err="1" smtClean="0">
                  <a:solidFill>
                    <a:srgbClr val="002060"/>
                  </a:solidFill>
                  <a:latin typeface="微软雅黑" panose="020B0503020204020204" pitchFamily="34" charset="-122"/>
                  <a:ea typeface="微软雅黑" panose="020B0503020204020204" pitchFamily="34" charset="-122"/>
                </a:rPr>
                <a:t>dll</a:t>
              </a:r>
              <a:r>
                <a:rPr lang="zh-CN" altLang="en-US" sz="1200" dirty="0" smtClean="0">
                  <a:solidFill>
                    <a:srgbClr val="002060"/>
                  </a:solidFill>
                  <a:latin typeface="微软雅黑" panose="020B0503020204020204" pitchFamily="34" charset="-122"/>
                  <a:ea typeface="微软雅黑" panose="020B0503020204020204" pitchFamily="34" charset="-122"/>
                </a:rPr>
                <a:t>、</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smtClean="0">
                <a:solidFill>
                  <a:srgbClr val="002060"/>
                </a:solidFill>
                <a:latin typeface="微软雅黑" panose="020B0503020204020204" pitchFamily="34" charset="-122"/>
                <a:ea typeface="微软雅黑" panose="020B0503020204020204" pitchFamily="34" charset="-122"/>
              </a:rPr>
              <a:t>一点补充</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en-US" altLang="zh-CN" dirty="0" smtClean="0"/>
              <a:t>C# </a:t>
            </a:r>
            <a:r>
              <a:rPr lang="zh-CN" altLang="en-US" dirty="0" smtClean="0"/>
              <a:t>托管程序集</a:t>
            </a:r>
            <a:endParaRPr lang="zh-CN" altLang="en-US" dirty="0" smtClean="0"/>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托管程序集</a:t>
            </a:r>
            <a:endParaRPr kumimoji="0" lang="zh-CN" altLang="en-US" sz="28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smtClean="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资源文件（图片、文本等）</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644056" y="838656"/>
            <a:ext cx="8448675" cy="990144"/>
          </a:xfrm>
        </p:spPr>
        <p:txBody>
          <a:bodyPr>
            <a:normAutofit/>
          </a:bodyPr>
          <a:lstStyle/>
          <a:p>
            <a:pPr eaLnBrk="1" hangingPunct="1"/>
            <a:r>
              <a:rPr lang="zh-CN" altLang="en-US" dirty="0" smtClean="0"/>
              <a:t>什么是</a:t>
            </a:r>
            <a:r>
              <a:rPr lang="en-US" altLang="zh-CN" dirty="0" smtClean="0"/>
              <a:t>DLL</a:t>
            </a:r>
            <a:r>
              <a:rPr lang="zh-CN" altLang="en-US" dirty="0" smtClean="0"/>
              <a:t>地狱？</a:t>
            </a:r>
            <a:endParaRPr lang="zh-CN" altLang="en-US" dirty="0" smtClean="0"/>
          </a:p>
        </p:txBody>
      </p:sp>
      <p:sp>
        <p:nvSpPr>
          <p:cNvPr id="3" name="内容占位符 2"/>
          <p:cNvSpPr>
            <a:spLocks noGrp="1"/>
          </p:cNvSpPr>
          <p:nvPr>
            <p:ph type="subTitle" idx="4294967295"/>
          </p:nvPr>
        </p:nvSpPr>
        <p:spPr>
          <a:xfrm>
            <a:off x="2215662" y="2111183"/>
            <a:ext cx="7983687" cy="3311608"/>
          </a:xfrm>
        </p:spPr>
        <p:txBody>
          <a:bodyPr/>
          <a:lstStyle/>
          <a:p>
            <a:pPr marL="0">
              <a:lnSpc>
                <a:spcPct val="150000"/>
              </a:lnSpc>
              <a:buNone/>
            </a:pPr>
            <a:r>
              <a:rPr lang="zh-CN" altLang="en-US" sz="2400" dirty="0" smtClean="0"/>
              <a:t>         DLL</a:t>
            </a:r>
            <a:r>
              <a:rPr lang="zh-CN" altLang="en-US" sz="2400" dirty="0"/>
              <a:t> 地狱（DLL Hell）是指因为系统文件被覆盖而让整个系统像是掉进了地狱。</a:t>
            </a:r>
            <a:endParaRPr lang="zh-CN" altLang="en-US" sz="2400" dirty="0"/>
          </a:p>
          <a:p>
            <a:pPr marL="0">
              <a:lnSpc>
                <a:spcPct val="150000"/>
              </a:lnSpc>
              <a:buNone/>
            </a:pPr>
            <a:r>
              <a:rPr lang="zh-CN" altLang="en-US" sz="2400" dirty="0"/>
              <a:t>         简单地讲，DLL地狱是指当多个应用程序试图共享一个公用组件时，如某个DLL或某个组件对象模型（COM）类，所引发的一系列问题。</a:t>
            </a:r>
            <a:endParaRPr lang="zh-CN" altLang="en-US" sz="2400" dirty="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99430" y="1406360"/>
            <a:ext cx="9369425" cy="3817647"/>
          </a:xfr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r>
              <a:rPr lang="zh-CN" altLang="en-US" sz="2400" dirty="0" smtClean="0"/>
              <a:t>。</a:t>
            </a:r>
            <a:endParaRPr lang="zh-CN" altLang="zh-CN" sz="2400" dirty="0"/>
          </a:p>
          <a:p>
            <a:pPr marL="0" indent="0">
              <a:buNone/>
              <a:defRPr/>
            </a:pP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470990" y="1383526"/>
            <a:ext cx="9619201" cy="4161873"/>
          </a:xfr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2926080" y="67380"/>
            <a:ext cx="6170212" cy="433552"/>
          </a:xfrm>
        </p:spPr>
        <p:txBody>
          <a:bodyPr>
            <a:normAutofit/>
          </a:bodyPr>
          <a:lstStyle/>
          <a:p>
            <a:pPr eaLnBrk="1" hangingPunct="1"/>
            <a:r>
              <a:rPr lang="zh-CN" altLang="en-US" sz="1800" dirty="0" smtClean="0"/>
              <a:t>示例：有效管理动态链接库是大型软件项目的工作目标之一</a:t>
            </a:r>
            <a:endParaRPr lang="zh-CN" altLang="en-US" sz="1800"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smtClean="0">
                <a:solidFill>
                  <a:srgbClr val="002060"/>
                </a:solidFill>
                <a:latin typeface="微软雅黑" panose="020B0503020204020204" pitchFamily="34" charset="-122"/>
                <a:ea typeface="微软雅黑" panose="020B0503020204020204" pitchFamily="34" charset="-122"/>
              </a:rPr>
              <a:t>DLL</a:t>
            </a:r>
            <a:r>
              <a:rPr lang="zh-CN" altLang="en-US" sz="1800" dirty="0" smtClean="0">
                <a:solidFill>
                  <a:srgbClr val="002060"/>
                </a:solidFill>
                <a:latin typeface="微软雅黑" panose="020B0503020204020204" pitchFamily="34" charset="-122"/>
                <a:ea typeface="微软雅黑" panose="020B0503020204020204" pitchFamily="34" charset="-122"/>
              </a:rPr>
              <a:t>的输出位置</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smtClean="0">
                <a:solidFill>
                  <a:srgbClr val="002060"/>
                </a:solidFill>
                <a:latin typeface="微软雅黑" panose="020B0503020204020204" pitchFamily="34" charset="-122"/>
                <a:ea typeface="微软雅黑" panose="020B0503020204020204" pitchFamily="34" charset="-122"/>
              </a:rPr>
              <a:t>Debug</a:t>
            </a:r>
            <a:r>
              <a:rPr lang="zh-CN" altLang="en-US" sz="1800" dirty="0" smtClean="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smtClean="0">
                <a:solidFill>
                  <a:srgbClr val="002060"/>
                </a:solidFill>
                <a:latin typeface="微软雅黑" panose="020B0503020204020204" pitchFamily="34" charset="-122"/>
                <a:ea typeface="微软雅黑" panose="020B0503020204020204" pitchFamily="34" charset="-122"/>
              </a:rPr>
              <a:t>Release</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en-US" altLang="zh-CN" sz="1800" dirty="0" err="1" smtClean="0">
                <a:solidFill>
                  <a:srgbClr val="002060"/>
                </a:solidFill>
                <a:latin typeface="微软雅黑" panose="020B0503020204020204" pitchFamily="34" charset="-122"/>
                <a:ea typeface="微软雅黑" panose="020B0503020204020204" pitchFamily="34" charset="-122"/>
              </a:rPr>
              <a:t>ProjectName</a:t>
            </a:r>
            <a:r>
              <a:rPr lang="en-US" altLang="zh-CN" sz="1800" dirty="0" smtClean="0">
                <a:solidFill>
                  <a:srgbClr val="002060"/>
                </a:solidFill>
                <a:latin typeface="微软雅黑" panose="020B0503020204020204" pitchFamily="34" charset="-122"/>
                <a:ea typeface="微软雅黑" panose="020B0503020204020204" pitchFamily="34" charset="-122"/>
              </a:rPr>
              <a:t>)d</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可以考虑使用</a:t>
            </a:r>
            <a:r>
              <a:rPr lang="en-US" altLang="zh-CN" sz="1800" dirty="0" smtClean="0">
                <a:solidFill>
                  <a:srgbClr val="002060"/>
                </a:solidFill>
                <a:latin typeface="微软雅黑" panose="020B0503020204020204" pitchFamily="34" charset="-122"/>
                <a:ea typeface="微软雅黑" panose="020B0503020204020204" pitchFamily="34" charset="-122"/>
              </a:rPr>
              <a:t>.props</a:t>
            </a:r>
            <a:r>
              <a:rPr lang="zh-CN" altLang="en-US" sz="1800" dirty="0" smtClean="0">
                <a:solidFill>
                  <a:srgbClr val="002060"/>
                </a:solidFill>
                <a:latin typeface="微软雅黑" panose="020B0503020204020204" pitchFamily="34" charset="-122"/>
                <a:ea typeface="微软雅黑" panose="020B0503020204020204" pitchFamily="34" charset="-122"/>
              </a:rPr>
              <a:t>来管理配置</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zh-CN" altLang="en-US" sz="1800" dirty="0" smtClean="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smtClean="0">
                <a:solidFill>
                  <a:srgbClr val="002060"/>
                </a:solidFill>
                <a:latin typeface="微软雅黑" panose="020B0503020204020204" pitchFamily="34" charset="-122"/>
                <a:ea typeface="微软雅黑" panose="020B0503020204020204" pitchFamily="34" charset="-122"/>
              </a:rPr>
              <a:t>caffe</a:t>
            </a:r>
            <a:r>
              <a:rPr lang="zh-CN" altLang="en-US" sz="1800" dirty="0" smtClean="0">
                <a:solidFill>
                  <a:srgbClr val="002060"/>
                </a:solidFill>
                <a:latin typeface="微软雅黑" panose="020B0503020204020204" pitchFamily="34" charset="-122"/>
                <a:ea typeface="微软雅黑" panose="020B0503020204020204" pitchFamily="34" charset="-122"/>
              </a:rPr>
              <a:t>就是</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opencv_contrib</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版本使用其</a:t>
            </a:r>
            <a:r>
              <a:rPr lang="en-US" altLang="zh-CN" sz="1800" dirty="0" smtClean="0">
                <a:solidFill>
                  <a:srgbClr val="002060"/>
                </a:solidFill>
                <a:latin typeface="微软雅黑" panose="020B0503020204020204" pitchFamily="34" charset="-122"/>
                <a:ea typeface="微软雅黑" panose="020B0503020204020204" pitchFamily="34" charset="-122"/>
              </a:rPr>
              <a:t>xfeatures2d</a:t>
            </a:r>
            <a:r>
              <a:rPr lang="zh-CN" altLang="en-US" sz="1800" dirty="0" smtClean="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smtClean="0">
                <a:solidFill>
                  <a:srgbClr val="002060"/>
                </a:solidFill>
                <a:latin typeface="微软雅黑" panose="020B0503020204020204" pitchFamily="34" charset="-122"/>
                <a:ea typeface="微软雅黑" panose="020B0503020204020204" pitchFamily="34" charset="-122"/>
              </a:rPr>
              <a:t>SIFT</a:t>
            </a:r>
            <a:r>
              <a:rPr lang="zh-CN" altLang="en-US" sz="1800" dirty="0" smtClean="0">
                <a:solidFill>
                  <a:srgbClr val="002060"/>
                </a:solidFill>
                <a:latin typeface="微软雅黑" panose="020B0503020204020204" pitchFamily="34" charset="-122"/>
                <a:ea typeface="微软雅黑" panose="020B0503020204020204" pitchFamily="34" charset="-122"/>
              </a:rPr>
              <a:t>及</a:t>
            </a:r>
            <a:r>
              <a:rPr lang="en-US" altLang="zh-CN" sz="1800" dirty="0" smtClean="0">
                <a:solidFill>
                  <a:srgbClr val="002060"/>
                </a:solidFill>
                <a:latin typeface="微软雅黑" panose="020B0503020204020204" pitchFamily="34" charset="-122"/>
                <a:ea typeface="微软雅黑" panose="020B0503020204020204" pitchFamily="34" charset="-122"/>
              </a:rPr>
              <a:t>SURF</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66978" y="608731"/>
            <a:ext cx="4065588" cy="693737"/>
          </a:xfrm>
        </p:spPr>
        <p:txBody>
          <a:bodyPr>
            <a:normAutofit/>
          </a:bodyPr>
          <a:lstStyle/>
          <a:p>
            <a:pPr lvl="0"/>
            <a:r>
              <a:rPr lang="zh-CN" altLang="en-US" dirty="0" smtClean="0"/>
              <a:t>基本原理</a:t>
            </a:r>
            <a:endParaRPr lang="zh-CN" altLang="en-US" dirty="0"/>
          </a:p>
        </p:txBody>
      </p:sp>
      <p:sp>
        <p:nvSpPr>
          <p:cNvPr id="2" name="内容占位符 1"/>
          <p:cNvSpPr>
            <a:spLocks noGrp="1"/>
          </p:cNvSpPr>
          <p:nvPr>
            <p:ph idx="4294967295"/>
          </p:nvPr>
        </p:nvSpPr>
        <p:spPr>
          <a:xfrm>
            <a:off x="369888" y="1746250"/>
            <a:ext cx="11137900" cy="5111750"/>
          </a:xfr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endParaRPr lang="zh-CN" altLang="en-US" sz="2400" dirty="0"/>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r>
              <a:rPr lang="zh-CN" altLang="en-US" sz="2400" dirty="0" smtClean="0"/>
              <a:t>。</a:t>
            </a:r>
            <a:endParaRPr lang="en-US" altLang="zh-CN" sz="2400" dirty="0" smtClean="0"/>
          </a:p>
          <a:p>
            <a:pPr marL="609600" indent="-609600"/>
            <a:r>
              <a:rPr lang="zh-CN" altLang="en-US" sz="2400" dirty="0"/>
              <a:t>减少了</a:t>
            </a:r>
            <a:r>
              <a:rPr lang="en-US" altLang="zh-CN" sz="2400" dirty="0"/>
              <a:t>EXE</a:t>
            </a:r>
            <a:r>
              <a:rPr lang="zh-CN" altLang="en-US" sz="2400" dirty="0"/>
              <a:t>文件的大小和对内存空间的需求，是一种软件复用技术。</a:t>
            </a:r>
            <a:endParaRPr lang="zh-CN" altLang="en-US" sz="2400" dirty="0"/>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283888" y="219117"/>
            <a:ext cx="6885830" cy="693737"/>
          </a:xfrm>
        </p:spPr>
        <p:txBody>
          <a:bodyPr>
            <a:normAutofit/>
          </a:bodyPr>
          <a:lstStyle/>
          <a:p>
            <a:pPr lvl="0"/>
            <a:r>
              <a:rPr lang="en-US" altLang="zh-CN" dirty="0" smtClean="0"/>
              <a:t>Windows</a:t>
            </a:r>
            <a:r>
              <a:rPr lang="zh-CN" altLang="en-US" dirty="0" smtClean="0"/>
              <a:t>中主要的</a:t>
            </a:r>
            <a:r>
              <a:rPr lang="en-US" altLang="zh-CN" dirty="0" err="1" smtClean="0"/>
              <a:t>dll</a:t>
            </a:r>
            <a:endParaRPr lang="zh-CN" altLang="en-US" dirty="0"/>
          </a:p>
        </p:txBody>
      </p:sp>
      <p:sp>
        <p:nvSpPr>
          <p:cNvPr id="3" name="内容占位符 2"/>
          <p:cNvSpPr>
            <a:spLocks noGrp="1"/>
          </p:cNvSpPr>
          <p:nvPr>
            <p:ph idx="4294967295"/>
          </p:nvPr>
        </p:nvSpPr>
        <p:spPr>
          <a:xfrm>
            <a:off x="1757238" y="1031875"/>
            <a:ext cx="9590088" cy="1528763"/>
          </a:xfrm>
        </p:spPr>
        <p:txBody>
          <a:bodyPr>
            <a:normAutofit/>
          </a:bodyPr>
          <a:lstStyle/>
          <a:p>
            <a:r>
              <a:rPr lang="en-US" altLang="zh-CN" sz="2400" dirty="0" smtClean="0"/>
              <a:t>Windows API</a:t>
            </a:r>
            <a:r>
              <a:rPr lang="zh-CN" altLang="en-US" sz="2400" dirty="0" smtClean="0"/>
              <a:t>主要以</a:t>
            </a:r>
            <a:r>
              <a:rPr lang="en-US" altLang="zh-CN" sz="2400" dirty="0" err="1" smtClean="0"/>
              <a:t>dll</a:t>
            </a:r>
            <a:r>
              <a:rPr lang="zh-CN" altLang="en-US" sz="2400" dirty="0" smtClean="0"/>
              <a:t>的形式封装并提供底层功能调用</a:t>
            </a:r>
            <a:endParaRPr lang="en-US" altLang="zh-CN" sz="2400" dirty="0" smtClean="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smtClean="0"/>
              <a:t>和音视频及</a:t>
            </a:r>
            <a:r>
              <a:rPr lang="zh-CN" altLang="en-US" sz="2400" dirty="0"/>
              <a:t>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p:nvPr/>
        </p:nvGraphicFramePr>
        <p:xfrm>
          <a:off x="2752624" y="2560638"/>
          <a:ext cx="7766165" cy="4317520"/>
        </p:xfrm>
        <a:graphic>
          <a:graphicData uri="http://schemas.openxmlformats.org/drawingml/2006/table">
            <a:tbl>
              <a:tblPr/>
              <a:tblGrid>
                <a:gridCol w="2587135"/>
                <a:gridCol w="5179030"/>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KERNEL32.DLL</a:t>
                      </a:r>
                      <a:endParaRPr kumimoji="0" lang="en-US"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endPar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USER32.DLL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endPar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GDI32.DLL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图形设备接口库。</a:t>
                      </a:r>
                      <a:endPar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功能</a:t>
                      </a:r>
                      <a:endPar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Ws2_32.dll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sv-SE"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869473"/>
            <a:ext cx="4979679" cy="814388"/>
          </a:xfrm>
        </p:spPr>
        <p:txBody>
          <a:bodyPr>
            <a:normAutofit/>
          </a:bodyPr>
          <a:lstStyle/>
          <a:p>
            <a:pPr eaLnBrk="1" hangingPunct="1"/>
            <a:r>
              <a:rPr lang="en-US" altLang="zh-CN" dirty="0" smtClean="0"/>
              <a:t>C#</a:t>
            </a:r>
            <a:r>
              <a:rPr lang="zh-CN" altLang="en-US" dirty="0" smtClean="0"/>
              <a:t>的函数参数</a:t>
            </a:r>
            <a:r>
              <a:rPr lang="en-US" altLang="zh-CN" dirty="0" smtClean="0"/>
              <a:t>(3</a:t>
            </a:r>
            <a:r>
              <a:rPr lang="zh-CN" altLang="en-US" dirty="0"/>
              <a:t>种</a:t>
            </a:r>
            <a:r>
              <a:rPr lang="en-US" altLang="zh-CN" dirty="0" smtClean="0"/>
              <a:t>)</a:t>
            </a:r>
            <a:r>
              <a:rPr lang="zh-CN" altLang="en-US" dirty="0" smtClean="0"/>
              <a:t>：</a:t>
            </a:r>
            <a:endParaRPr lang="zh-CN" altLang="en-US" dirty="0" smtClean="0"/>
          </a:p>
        </p:txBody>
      </p:sp>
      <p:sp>
        <p:nvSpPr>
          <p:cNvPr id="14340" name="Rectangle 3"/>
          <p:cNvSpPr>
            <a:spLocks noGrp="1" noChangeArrowheads="1"/>
          </p:cNvSpPr>
          <p:nvPr>
            <p:ph idx="4294967295"/>
          </p:nvPr>
        </p:nvSpPr>
        <p:spPr>
          <a:xfrm>
            <a:off x="548640" y="2218207"/>
            <a:ext cx="2154238" cy="2357437"/>
          </a:xfrm>
        </p:spPr>
        <p:txBody>
          <a:bodyPr>
            <a:noAutofit/>
          </a:bodyPr>
          <a:lstStyle/>
          <a:p>
            <a:pPr eaLnBrk="1" hangingPunct="1"/>
            <a:r>
              <a:rPr lang="en-US" altLang="zh-CN" sz="4000" dirty="0" smtClean="0"/>
              <a:t>a.</a:t>
            </a:r>
            <a:r>
              <a:rPr lang="zh-CN" altLang="en-US" sz="4000" dirty="0" smtClean="0"/>
              <a:t>传值</a:t>
            </a:r>
            <a:endParaRPr lang="zh-CN" altLang="en-US" sz="4000" dirty="0" smtClean="0"/>
          </a:p>
          <a:p>
            <a:pPr eaLnBrk="1" hangingPunct="1"/>
            <a:r>
              <a:rPr lang="en-US" altLang="zh-CN" sz="4000" dirty="0" err="1" smtClean="0"/>
              <a:t>b.ref</a:t>
            </a:r>
            <a:r>
              <a:rPr lang="en-US" altLang="zh-CN" sz="4000" dirty="0" smtClean="0"/>
              <a:t> </a:t>
            </a:r>
            <a:endParaRPr lang="en-US" altLang="zh-CN" sz="4000" dirty="0" smtClean="0"/>
          </a:p>
          <a:p>
            <a:pPr eaLnBrk="1" hangingPunct="1"/>
            <a:r>
              <a:rPr lang="en-US" altLang="zh-CN" sz="4000" dirty="0" err="1" smtClean="0"/>
              <a:t>c.out</a:t>
            </a:r>
            <a:endParaRPr lang="en-US" altLang="zh-CN" sz="4000" dirty="0" smtClean="0"/>
          </a:p>
        </p:txBody>
      </p:sp>
      <p:grpSp>
        <p:nvGrpSpPr>
          <p:cNvPr id="9" name="组合 8"/>
          <p:cNvGrpSpPr/>
          <p:nvPr/>
        </p:nvGrpSpPr>
        <p:grpSpPr>
          <a:xfrm>
            <a:off x="4979680" y="10334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mtClean="0">
                  <a:latin typeface="微软雅黑" panose="020B0503020204020204" pitchFamily="34" charset="-122"/>
                  <a:ea typeface="微软雅黑" panose="020B0503020204020204" pitchFamily="34" charset="-122"/>
                </a:rPr>
                <a:t>函数执行</a:t>
              </a:r>
              <a:endParaRPr lang="zh-CN" altLang="en-US">
                <a:latin typeface="微软雅黑" panose="020B0503020204020204" pitchFamily="34" charset="-122"/>
                <a:ea typeface="微软雅黑" panose="020B0503020204020204" pitchFamily="34" charset="-122"/>
              </a:endParaRP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函数调用</a:t>
              </a:r>
              <a:endParaRPr lang="zh-CN" altLang="en-US">
                <a:latin typeface="微软雅黑" panose="020B0503020204020204" pitchFamily="34" charset="-122"/>
                <a:ea typeface="微软雅黑" panose="020B0503020204020204" pitchFamily="34" charset="-122"/>
              </a:endParaRP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拷贝变量地址（引用）</a:t>
              </a:r>
              <a:endParaRPr lang="zh-CN" altLang="en-US">
                <a:latin typeface="微软雅黑" panose="020B0503020204020204" pitchFamily="34" charset="-122"/>
                <a:ea typeface="微软雅黑" panose="020B0503020204020204" pitchFamily="34" charset="-122"/>
              </a:endParaRP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变量地址</a:t>
              </a:r>
              <a:endParaRPr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拷贝结果的值</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变量值</a:t>
              </a:r>
              <a:endParaRPr lang="zh-CN" altLang="en-US">
                <a:latin typeface="微软雅黑" panose="020B0503020204020204" pitchFamily="34" charset="-122"/>
                <a:ea typeface="微软雅黑" panose="020B0503020204020204" pitchFamily="34" charset="-122"/>
              </a:endParaRP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7715"/>
            <a:ext cx="4961614" cy="814388"/>
          </a:xfrm>
        </p:spPr>
        <p:txBody>
          <a:bodyPr/>
          <a:lstStyle/>
          <a:p>
            <a:pPr eaLnBrk="1" hangingPunct="1"/>
            <a:r>
              <a:rPr lang="zh-CN" altLang="en-US" dirty="0" smtClean="0"/>
              <a:t>函数参数</a:t>
            </a:r>
            <a:r>
              <a:rPr lang="en-US" altLang="zh-CN" dirty="0" smtClean="0"/>
              <a:t>out</a:t>
            </a:r>
            <a:r>
              <a:rPr lang="zh-CN" altLang="en-US" dirty="0" smtClean="0"/>
              <a:t>方式</a:t>
            </a:r>
            <a:endParaRPr lang="zh-CN" altLang="en-US" dirty="0" smtClean="0"/>
          </a:p>
        </p:txBody>
      </p:sp>
      <p:sp>
        <p:nvSpPr>
          <p:cNvPr id="2" name="Rectangle 1"/>
          <p:cNvSpPr>
            <a:spLocks noChangeArrowheads="1"/>
          </p:cNvSpPr>
          <p:nvPr/>
        </p:nvSpPr>
        <p:spPr bwMode="auto">
          <a:xfrm>
            <a:off x="3107894" y="2550045"/>
            <a:ext cx="7129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int WINAPI GetWindowText( _In_   HWND hWnd,</a:t>
            </a:r>
            <a:endParaRPr kumimoji="0" lang="en-US" altLang="zh-CN" sz="4000" b="0" i="0" u="none" strike="noStrike" cap="none" normalizeH="0" baseline="0" dirty="0" smtClean="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 _Out_  LPTSTR lpString, </a:t>
            </a:r>
            <a:endParaRPr kumimoji="0" lang="en-US" altLang="zh-CN" sz="4000" b="0" i="0" u="none" strike="noStrike" cap="none" normalizeH="0" baseline="0" dirty="0" smtClean="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_In_   int nMaxCount ); </a:t>
            </a:r>
            <a:endParaRPr kumimoji="0" lang="zh-CN" altLang="zh-CN" sz="4000" b="0" i="0" u="none" strike="noStrike" cap="none" normalizeH="0" baseline="0" dirty="0" smtClean="0">
              <a:ln>
                <a:noFill/>
              </a:ln>
              <a:solidFill>
                <a:srgbClr val="002060"/>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2582" y="711200"/>
            <a:ext cx="4484536" cy="719138"/>
          </a:xfrm>
        </p:spPr>
        <p:txBody>
          <a:bodyPr/>
          <a:lstStyle/>
          <a:p>
            <a:pPr eaLnBrk="1" hangingPunct="1"/>
            <a:r>
              <a:rPr lang="en-US" altLang="zh-CN" dirty="0" err="1" smtClean="0"/>
              <a:t>dll</a:t>
            </a:r>
            <a:r>
              <a:rPr lang="en-US" altLang="zh-CN" dirty="0" smtClean="0"/>
              <a:t> </a:t>
            </a:r>
            <a:r>
              <a:rPr lang="zh-CN" altLang="en-US" dirty="0" smtClean="0"/>
              <a:t>的引用计数</a:t>
            </a:r>
            <a:endParaRPr lang="zh-CN" altLang="en-US" dirty="0" smtClean="0"/>
          </a:p>
        </p:txBody>
      </p:sp>
      <p:sp>
        <p:nvSpPr>
          <p:cNvPr id="15364" name="Rectangle 3"/>
          <p:cNvSpPr>
            <a:spLocks noGrp="1" noChangeArrowheads="1"/>
          </p:cNvSpPr>
          <p:nvPr>
            <p:ph idx="4294967295"/>
          </p:nvPr>
        </p:nvSpPr>
        <p:spPr>
          <a:xfrm>
            <a:off x="2151189" y="2133967"/>
            <a:ext cx="6641829" cy="3269305"/>
          </a:xfrm>
        </p:spPr>
        <p:txBody>
          <a:bodyPr>
            <a:noAutofit/>
          </a:bodyPr>
          <a:lstStyle/>
          <a:p>
            <a:pPr eaLnBrk="1" hangingPunct="1">
              <a:buFont typeface="Wingdings" panose="05000000000000000000" pitchFamily="2" charset="2"/>
              <a:buChar char="p"/>
            </a:pPr>
            <a:r>
              <a:rPr lang="en-US" altLang="zh-CN" sz="2800" dirty="0" smtClean="0"/>
              <a:t>   DLL</a:t>
            </a:r>
            <a:r>
              <a:rPr lang="zh-CN" altLang="en-US" sz="2800" dirty="0" smtClean="0"/>
              <a:t>在内存中只有一个实例，系统为每个</a:t>
            </a:r>
            <a:r>
              <a:rPr lang="en-US" altLang="zh-CN" sz="2800" dirty="0" smtClean="0"/>
              <a:t>DLL</a:t>
            </a:r>
            <a:r>
              <a:rPr lang="zh-CN" altLang="en-US" sz="2800" dirty="0" smtClean="0"/>
              <a:t>维护一个线程级的引用计数</a:t>
            </a:r>
            <a:endParaRPr lang="en-US" altLang="zh-CN" sz="2800" dirty="0" smtClean="0"/>
          </a:p>
          <a:p>
            <a:pPr eaLnBrk="1" hangingPunct="1">
              <a:buFont typeface="Wingdings" panose="05000000000000000000" pitchFamily="2" charset="2"/>
              <a:buChar char="p"/>
            </a:pPr>
            <a:r>
              <a:rPr lang="zh-CN" altLang="en-US" sz="2800" dirty="0" smtClean="0"/>
              <a:t>   一个线程载入了某</a:t>
            </a:r>
            <a:r>
              <a:rPr lang="en-US" altLang="zh-CN" sz="2800" dirty="0" smtClean="0"/>
              <a:t>DLL</a:t>
            </a:r>
            <a:r>
              <a:rPr lang="zh-CN" altLang="en-US" sz="2800" dirty="0" smtClean="0"/>
              <a:t>，其引用计数将会加 </a:t>
            </a:r>
            <a:r>
              <a:rPr lang="en-US" altLang="zh-CN" sz="2800" dirty="0" smtClean="0"/>
              <a:t>1</a:t>
            </a:r>
            <a:endParaRPr lang="en-US" altLang="zh-CN" sz="2800" dirty="0" smtClean="0"/>
          </a:p>
          <a:p>
            <a:pPr eaLnBrk="1" hangingPunct="1">
              <a:buFont typeface="Wingdings" panose="05000000000000000000" pitchFamily="2" charset="2"/>
              <a:buChar char="p"/>
            </a:pPr>
            <a:r>
              <a:rPr lang="zh-CN" altLang="en-US" sz="2800" dirty="0" smtClean="0"/>
              <a:t>   程序终止或者引用计数变为</a:t>
            </a:r>
            <a:r>
              <a:rPr lang="en-US" altLang="zh-CN" sz="2800" dirty="0" smtClean="0"/>
              <a:t>0</a:t>
            </a:r>
            <a:r>
              <a:rPr lang="zh-CN" altLang="en-US" sz="2800" dirty="0" smtClean="0"/>
              <a:t>（仅指运行时载入动态链接库），</a:t>
            </a:r>
            <a:r>
              <a:rPr lang="en-US" altLang="zh-CN" sz="2800" dirty="0" smtClean="0"/>
              <a:t>DLL</a:t>
            </a:r>
            <a:r>
              <a:rPr lang="zh-CN" altLang="en-US" sz="2800" dirty="0" smtClean="0"/>
              <a:t>就会释放占用程序的虚地址空间</a:t>
            </a:r>
            <a:endParaRPr lang="zh-CN" altLang="en-US"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572655" y="730584"/>
            <a:ext cx="6273579" cy="701675"/>
          </a:xfrm>
        </p:spPr>
        <p:txBody>
          <a:bodyPr/>
          <a:lstStyle/>
          <a:p>
            <a:pPr eaLnBrk="1" hangingPunct="1"/>
            <a:r>
              <a:rPr lang="en-US" altLang="zh-CN" dirty="0" smtClean="0"/>
              <a:t>windows</a:t>
            </a:r>
            <a:r>
              <a:rPr lang="zh-CN" altLang="en-US" dirty="0" smtClean="0"/>
              <a:t>的虚地址映射</a:t>
            </a:r>
            <a:endParaRPr lang="zh-CN" altLang="en-US" dirty="0" smtClean="0"/>
          </a:p>
        </p:txBody>
      </p:sp>
      <p:sp>
        <p:nvSpPr>
          <p:cNvPr id="16388" name="Rectangle 3"/>
          <p:cNvSpPr>
            <a:spLocks noGrp="1" noChangeArrowheads="1"/>
          </p:cNvSpPr>
          <p:nvPr>
            <p:ph idx="4294967295"/>
          </p:nvPr>
        </p:nvSpPr>
        <p:spPr>
          <a:xfrm>
            <a:off x="2574696" y="1922013"/>
            <a:ext cx="7772400" cy="4114800"/>
          </a:xfrm>
        </p:spPr>
        <p:txBody>
          <a:bodyPr/>
          <a:lstStyle/>
          <a:p>
            <a:pPr eaLnBrk="1" hangingPunct="1">
              <a:buFont typeface="Wingdings" panose="05000000000000000000" pitchFamily="2" charset="2"/>
              <a:buChar char="p"/>
            </a:pPr>
            <a:r>
              <a:rPr lang="en-US" altLang="zh-CN" sz="2800" dirty="0" smtClean="0"/>
              <a:t>   Windows </a:t>
            </a:r>
            <a:r>
              <a:rPr lang="zh-CN" altLang="en-US" sz="2800" dirty="0" smtClean="0"/>
              <a:t>提供</a:t>
            </a:r>
            <a:r>
              <a:rPr lang="zh-CN" altLang="en-US" sz="2800" dirty="0"/>
              <a:t>内部的</a:t>
            </a:r>
            <a:r>
              <a:rPr lang="zh-CN" altLang="en-US" sz="2800" dirty="0" smtClean="0"/>
              <a:t>地址映射的</a:t>
            </a:r>
            <a:r>
              <a:rPr lang="zh-CN" altLang="en-US" sz="2800" dirty="0"/>
              <a:t>工作</a:t>
            </a:r>
            <a:r>
              <a:rPr lang="zh-CN" altLang="en-US" sz="2800" dirty="0" smtClean="0"/>
              <a:t>，一</a:t>
            </a:r>
            <a:r>
              <a:rPr lang="zh-CN" altLang="en-US" sz="2800" dirty="0"/>
              <a:t>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a:t>
            </a:r>
            <a:r>
              <a:rPr lang="zh-CN" altLang="en-US" sz="2800" dirty="0" smtClean="0"/>
              <a:t>进程</a:t>
            </a:r>
            <a:endParaRPr lang="en-US" altLang="zh-CN" sz="2800" dirty="0" smtClean="0"/>
          </a:p>
          <a:p>
            <a:pPr eaLnBrk="1" hangingPunct="1">
              <a:buFont typeface="Wingdings" panose="05000000000000000000" pitchFamily="2" charset="2"/>
              <a:buChar char="p"/>
            </a:pPr>
            <a:r>
              <a:rPr lang="zh-CN" altLang="en-US" sz="2800" dirty="0" smtClean="0"/>
              <a:t>   进程</a:t>
            </a:r>
            <a:r>
              <a:rPr lang="zh-CN" altLang="en-US" sz="2800" dirty="0"/>
              <a:t>代码地址与</a:t>
            </a:r>
            <a:r>
              <a:rPr lang="en-US" altLang="zh-CN" sz="2800" dirty="0"/>
              <a:t>DLL</a:t>
            </a:r>
            <a:r>
              <a:rPr lang="zh-CN" altLang="en-US" sz="2800" dirty="0"/>
              <a:t>映射后地址构成的是进程</a:t>
            </a:r>
            <a:r>
              <a:rPr lang="zh-CN" altLang="en-US" sz="2800" dirty="0" smtClean="0"/>
              <a:t>的虚地址空间</a:t>
            </a:r>
            <a:r>
              <a:rPr lang="zh-CN" altLang="en-US" sz="2800" dirty="0"/>
              <a:t>，进程在自己的虚地址空间中好像是自己独自在使用这个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a:t>
            </a:r>
            <a:r>
              <a:rPr lang="zh-CN" altLang="en-US" sz="2800" dirty="0" smtClean="0"/>
              <a:t>区别</a:t>
            </a:r>
            <a:endParaRPr lang="zh-CN" alt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a:xfrm>
            <a:off x="0" y="720437"/>
            <a:ext cx="3959750" cy="754063"/>
          </a:xfrm>
        </p:spPr>
        <p:txBody>
          <a:bodyPr/>
          <a:lstStyle/>
          <a:p>
            <a:pPr eaLnBrk="1" hangingPunct="1"/>
            <a:r>
              <a:rPr lang="en-US" altLang="zh-CN" dirty="0" smtClean="0"/>
              <a:t>DLL</a:t>
            </a:r>
            <a:r>
              <a:rPr lang="zh-CN" altLang="en-US" dirty="0" smtClean="0"/>
              <a:t>文件的定位</a:t>
            </a:r>
            <a:endParaRPr lang="zh-CN" altLang="en-US" dirty="0" smtClean="0"/>
          </a:p>
        </p:txBody>
      </p:sp>
      <p:sp>
        <p:nvSpPr>
          <p:cNvPr id="17412" name="Rectangle 3"/>
          <p:cNvSpPr>
            <a:spLocks noGrp="1" noChangeArrowheads="1"/>
          </p:cNvSpPr>
          <p:nvPr>
            <p:ph idx="4294967295"/>
          </p:nvPr>
        </p:nvSpPr>
        <p:spPr>
          <a:xfrm>
            <a:off x="498121" y="1686264"/>
            <a:ext cx="7971624" cy="4566748"/>
          </a:xfrm>
        </p:spPr>
        <p:txBody>
          <a:bodyPr>
            <a:normAutofit/>
          </a:bodyPr>
          <a:lstStyle/>
          <a:p>
            <a:pPr eaLnBrk="1" hangingPunct="1">
              <a:buFont typeface="Wingdings" panose="05000000000000000000" pitchFamily="2" charset="2"/>
              <a:buChar char="p"/>
            </a:pPr>
            <a:r>
              <a:rPr lang="zh-CN" altLang="en-US" sz="2800" dirty="0" smtClean="0"/>
              <a:t>   包含</a:t>
            </a:r>
            <a:r>
              <a:rPr lang="en-US" altLang="zh-CN" sz="2800" dirty="0" smtClean="0"/>
              <a:t>EXE</a:t>
            </a:r>
            <a:r>
              <a:rPr lang="zh-CN" altLang="en-US" sz="2800" dirty="0" smtClean="0"/>
              <a:t>文件的目录</a:t>
            </a:r>
            <a:endParaRPr lang="zh-CN" altLang="en-US" sz="2800" dirty="0" smtClean="0"/>
          </a:p>
          <a:p>
            <a:pPr eaLnBrk="1" hangingPunct="1">
              <a:buFont typeface="Wingdings" panose="05000000000000000000" pitchFamily="2" charset="2"/>
              <a:buChar char="p"/>
            </a:pPr>
            <a:r>
              <a:rPr lang="zh-CN" altLang="en-US" sz="2800" dirty="0" smtClean="0"/>
              <a:t>   进程的当前工作目录</a:t>
            </a:r>
            <a:endParaRPr lang="zh-CN" altLang="en-US" sz="2800" dirty="0" smtClean="0"/>
          </a:p>
          <a:p>
            <a:pPr eaLnBrk="1" hangingPunct="1">
              <a:buFont typeface="Wingdings" panose="05000000000000000000" pitchFamily="2" charset="2"/>
              <a:buChar char="p"/>
            </a:pPr>
            <a:r>
              <a:rPr lang="en-US" altLang="zh-CN" sz="2800" dirty="0" smtClean="0"/>
              <a:t>   Windows</a:t>
            </a:r>
            <a:r>
              <a:rPr lang="zh-CN" altLang="en-US" sz="2800" dirty="0" smtClean="0"/>
              <a:t>系统目录</a:t>
            </a:r>
            <a:endParaRPr lang="zh-CN" altLang="en-US" sz="2800" dirty="0" smtClean="0"/>
          </a:p>
          <a:p>
            <a:pPr eaLnBrk="1" hangingPunct="1">
              <a:buFont typeface="Wingdings" panose="05000000000000000000" pitchFamily="2" charset="2"/>
              <a:buChar char="p"/>
            </a:pPr>
            <a:r>
              <a:rPr lang="en-US" altLang="zh-CN" sz="2800" dirty="0" smtClean="0"/>
              <a:t>   Windows</a:t>
            </a:r>
            <a:r>
              <a:rPr lang="zh-CN" altLang="en-US" sz="2800" dirty="0" smtClean="0"/>
              <a:t>目录</a:t>
            </a:r>
            <a:endParaRPr lang="zh-CN" altLang="en-US" sz="2800" dirty="0" smtClean="0"/>
          </a:p>
          <a:p>
            <a:pPr eaLnBrk="1" hangingPunct="1">
              <a:buFont typeface="Wingdings" panose="05000000000000000000" pitchFamily="2" charset="2"/>
              <a:buChar char="p"/>
            </a:pPr>
            <a:r>
              <a:rPr lang="en-US" altLang="zh-CN" sz="2800" dirty="0" smtClean="0"/>
              <a:t>   Path</a:t>
            </a:r>
            <a:r>
              <a:rPr lang="zh-CN" altLang="en-US" sz="2800" dirty="0" smtClean="0"/>
              <a:t>环境变量中的一系列目录 </a:t>
            </a:r>
            <a:endParaRPr lang="en-US" altLang="zh-CN" sz="2800" dirty="0" smtClean="0"/>
          </a:p>
          <a:p>
            <a:pPr eaLnBrk="1" hangingPunct="1">
              <a:buFont typeface="Wingdings" panose="05000000000000000000" pitchFamily="2" charset="2"/>
              <a:buChar char="p"/>
            </a:pPr>
            <a:endParaRPr lang="en-US" altLang="zh-CN" sz="2800" dirty="0" smtClean="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smtClean="0"/>
          </a:p>
          <a:p>
            <a:pPr marL="0" indent="0" eaLnBrk="1" hangingPunct="1">
              <a:buNone/>
            </a:pPr>
            <a:r>
              <a:rPr lang="zh-CN" altLang="en-US" sz="2800" dirty="0" smtClean="0"/>
              <a:t>问题：载入时动态链接能否指定特定位置的</a:t>
            </a:r>
            <a:r>
              <a:rPr lang="en-US" altLang="zh-CN" sz="2800" dirty="0" smtClean="0"/>
              <a:t>DLL</a:t>
            </a:r>
            <a:r>
              <a:rPr lang="zh-CN" altLang="en-US" sz="2800" dirty="0" smtClean="0"/>
              <a:t>？</a:t>
            </a:r>
            <a:endParaRPr lang="zh-CN" alt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142629" y="413068"/>
            <a:ext cx="3951798" cy="814387"/>
          </a:xfrm>
        </p:spPr>
        <p:txBody>
          <a:bodyPr/>
          <a:lstStyle/>
          <a:p>
            <a:pPr eaLnBrk="1" hangingPunct="1"/>
            <a:r>
              <a:rPr lang="zh-CN" altLang="en-US" dirty="0" smtClean="0"/>
              <a:t>托管与非托管</a:t>
            </a:r>
            <a:endParaRPr lang="zh-CN" altLang="en-US" dirty="0" smtClean="0"/>
          </a:p>
        </p:txBody>
      </p:sp>
      <p:sp>
        <p:nvSpPr>
          <p:cNvPr id="19460" name="Rectangle 3"/>
          <p:cNvSpPr>
            <a:spLocks noGrp="1" noChangeArrowheads="1"/>
          </p:cNvSpPr>
          <p:nvPr>
            <p:ph idx="4294967295"/>
          </p:nvPr>
        </p:nvSpPr>
        <p:spPr>
          <a:xfrm>
            <a:off x="1613552" y="1431730"/>
            <a:ext cx="9580921" cy="3916126"/>
          </a:xfrm>
        </p:spPr>
        <p:txBody>
          <a:bodyPr>
            <a:normAutofit/>
          </a:bodyPr>
          <a:lstStyle/>
          <a:p>
            <a:pPr eaLnBrk="1" hangingPunct="1">
              <a:buFont typeface="Wingdings" panose="05000000000000000000" pitchFamily="2" charset="2"/>
              <a:buChar char="p"/>
            </a:pPr>
            <a:r>
              <a:rPr lang="zh-CN" altLang="en-US" sz="2000" dirty="0" smtClean="0"/>
              <a:t>   托管代码与非托管代码是微软针对运行中的</a:t>
            </a:r>
            <a:r>
              <a:rPr lang="en-US" altLang="zh-CN" sz="2000" dirty="0" smtClean="0"/>
              <a:t>windows</a:t>
            </a:r>
            <a:r>
              <a:rPr lang="zh-CN" altLang="en-US" sz="2000" dirty="0" smtClean="0"/>
              <a:t>程序与公共语言运行库的关系进行的一种划分</a:t>
            </a:r>
            <a:endParaRPr lang="en-US" altLang="zh-CN" sz="2000" dirty="0" smtClean="0"/>
          </a:p>
          <a:p>
            <a:pPr>
              <a:buFont typeface="Wingdings" panose="05000000000000000000" pitchFamily="2" charset="2"/>
              <a:buChar char="p"/>
            </a:pPr>
            <a:r>
              <a:rPr lang="zh-CN" altLang="en-US" sz="2000" dirty="0" smtClean="0"/>
              <a:t>   托管代码</a:t>
            </a:r>
            <a:endParaRPr lang="en-US" altLang="zh-CN" sz="2000" dirty="0" smtClean="0"/>
          </a:p>
          <a:p>
            <a:pPr marL="457200" lvl="1" indent="0">
              <a:buNone/>
            </a:pPr>
            <a:r>
              <a:rPr lang="en-US" altLang="zh-CN" sz="1600" dirty="0"/>
              <a:t>	</a:t>
            </a:r>
            <a:r>
              <a:rPr lang="zh-CN" altLang="en-US" sz="1600" dirty="0" smtClean="0"/>
              <a:t>由</a:t>
            </a:r>
            <a:r>
              <a:rPr lang="zh-CN" altLang="en-US" sz="1600" dirty="0"/>
              <a:t>公共语言运行</a:t>
            </a:r>
            <a:r>
              <a:rPr lang="zh-CN" altLang="en-US" sz="1600" dirty="0" smtClean="0"/>
              <a:t>库</a:t>
            </a:r>
            <a:r>
              <a:rPr lang="en-US" altLang="zh-CN" sz="1600" dirty="0" smtClean="0"/>
              <a:t>CLR(Common Language Runtime)</a:t>
            </a:r>
            <a:r>
              <a:rPr lang="zh-CN" altLang="en-US" sz="1600" dirty="0" smtClean="0"/>
              <a:t>环境</a:t>
            </a:r>
            <a:r>
              <a:rPr lang="zh-CN" altLang="en-US" sz="1600" dirty="0"/>
              <a:t>（而不是直接由操作系统）执行的代码。托管代码应用程序可以获得公共语言运行库服务，例如自动垃圾回收、运行库类型检查和安全支持等。这些服务帮助提供独立于平台和语言的、统一的托管代码应用程序行为。</a:t>
            </a:r>
            <a:endParaRPr lang="zh-CN" altLang="en-US" sz="1600" dirty="0"/>
          </a:p>
          <a:p>
            <a:pPr eaLnBrk="1" hangingPunct="1">
              <a:buFont typeface="Wingdings" panose="05000000000000000000" pitchFamily="2" charset="2"/>
              <a:buChar char="p"/>
            </a:pPr>
            <a:r>
              <a:rPr lang="zh-CN" altLang="en-US" sz="2000" dirty="0" smtClean="0"/>
              <a:t>   非托管代码</a:t>
            </a:r>
            <a:endParaRPr lang="en-US" altLang="zh-CN" sz="2000" dirty="0" smtClean="0"/>
          </a:p>
          <a:p>
            <a:pPr marL="457200" lvl="1" indent="0">
              <a:buNone/>
            </a:pPr>
            <a:r>
              <a:rPr lang="en-US" altLang="zh-CN" sz="1600" dirty="0" smtClean="0"/>
              <a:t>	</a:t>
            </a:r>
            <a:r>
              <a:rPr lang="zh-CN" altLang="en-US" sz="1600" dirty="0" smtClean="0"/>
              <a:t>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a:t>
            </a:r>
            <a:r>
              <a:rPr lang="zh-CN" altLang="en-US" sz="1600" dirty="0" smtClean="0"/>
              <a:t>生成的非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609600"/>
            <a:ext cx="5080883" cy="787400"/>
          </a:xfrm>
        </p:spPr>
        <p:txBody>
          <a:bodyPr/>
          <a:lstStyle/>
          <a:p>
            <a:pPr eaLnBrk="1" hangingPunct="1"/>
            <a:r>
              <a:rPr lang="zh-CN" altLang="en-US" dirty="0" smtClean="0"/>
              <a:t>托管与非托管区别</a:t>
            </a:r>
            <a:endParaRPr lang="zh-CN" altLang="en-US" dirty="0" smtClean="0"/>
          </a:p>
        </p:txBody>
      </p:sp>
      <p:sp>
        <p:nvSpPr>
          <p:cNvPr id="22532" name="Rectangle 3"/>
          <p:cNvSpPr>
            <a:spLocks noGrp="1" noChangeArrowheads="1"/>
          </p:cNvSpPr>
          <p:nvPr>
            <p:ph idx="4294967295"/>
          </p:nvPr>
        </p:nvSpPr>
        <p:spPr>
          <a:xfrm>
            <a:off x="1959073" y="2201528"/>
            <a:ext cx="8623300" cy="1466850"/>
          </a:xfrm>
        </p:spPr>
        <p:txBody>
          <a:bodyPr>
            <a:normAutofit/>
          </a:bodyPr>
          <a:lstStyle/>
          <a:p>
            <a:pPr eaLnBrk="1" hangingPunct="1">
              <a:buFont typeface="Wingdings" panose="05000000000000000000" pitchFamily="2" charset="2"/>
              <a:buChar char="p"/>
            </a:pPr>
            <a:r>
              <a:rPr lang="zh-CN" altLang="en-US" sz="2800" dirty="0" smtClean="0"/>
              <a:t>   托管代码中不推荐使用指针</a:t>
            </a:r>
            <a:endParaRPr lang="en-US" altLang="zh-CN" sz="2800" dirty="0" smtClean="0"/>
          </a:p>
          <a:p>
            <a:pPr eaLnBrk="1" hangingPunct="1">
              <a:buFont typeface="Wingdings" panose="05000000000000000000" pitchFamily="2" charset="2"/>
              <a:buChar char="p"/>
            </a:pPr>
            <a:r>
              <a:rPr lang="en-US" altLang="zh-CN" sz="2800" dirty="0"/>
              <a:t> </a:t>
            </a:r>
            <a:r>
              <a:rPr lang="en-US" altLang="zh-CN" sz="2800" dirty="0" smtClean="0"/>
              <a:t>  </a:t>
            </a:r>
            <a:r>
              <a:rPr lang="zh-CN" altLang="en-US" sz="2800" dirty="0" smtClean="0"/>
              <a:t>非托管代码可以使用指针来直接读取内存</a:t>
            </a:r>
            <a:endParaRPr lang="zh-CN" altLang="en-US"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704645"/>
            <a:ext cx="6528021" cy="779463"/>
          </a:xfrm>
        </p:spPr>
        <p:txBody>
          <a:bodyPr/>
          <a:lstStyle/>
          <a:p>
            <a:pPr eaLnBrk="1" hangingPunct="1"/>
            <a:r>
              <a:rPr lang="zh-CN" altLang="en-US" dirty="0" smtClean="0"/>
              <a:t>调用托管的动态链接库</a:t>
            </a:r>
            <a:endParaRPr lang="zh-CN" altLang="en-US" dirty="0" smtClean="0"/>
          </a:p>
        </p:txBody>
      </p:sp>
      <p:sp>
        <p:nvSpPr>
          <p:cNvPr id="5" name="Rectangle 57"/>
          <p:cNvSpPr txBox="1">
            <a:spLocks noChangeArrowheads="1"/>
          </p:cNvSpPr>
          <p:nvPr/>
        </p:nvSpPr>
        <p:spPr>
          <a:xfrm>
            <a:off x="347550" y="28765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rPr>
              <a:t>使用</a:t>
            </a:r>
            <a:r>
              <a:rPr lang="en-US" altLang="zh-CN" sz="2800" dirty="0" smtClean="0">
                <a:solidFill>
                  <a:srgbClr val="002060"/>
                </a:solidFill>
              </a:rPr>
              <a:t>C#</a:t>
            </a:r>
            <a:r>
              <a:rPr lang="zh-CN" altLang="en-US" sz="2800" dirty="0" smtClean="0">
                <a:solidFill>
                  <a:srgbClr val="002060"/>
                </a:solidFill>
              </a:rPr>
              <a:t>创建类库</a:t>
            </a:r>
            <a:r>
              <a:rPr lang="en-US" altLang="zh-CN" sz="2800" dirty="0" smtClean="0">
                <a:solidFill>
                  <a:srgbClr val="002060"/>
                </a:solidFill>
              </a:rPr>
              <a:t>(DLL)</a:t>
            </a:r>
            <a:endParaRPr lang="en-US" altLang="zh-CN" sz="2800" dirty="0" smtClean="0">
              <a:solidFill>
                <a:srgbClr val="002060"/>
              </a:solidFill>
            </a:endParaRPr>
          </a:p>
        </p:txBody>
      </p:sp>
      <p:pic>
        <p:nvPicPr>
          <p:cNvPr id="6" name="Picture 58" descr="dll-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16847" y="1967942"/>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630859"/>
            <a:ext cx="6575729" cy="779463"/>
          </a:xfrm>
        </p:spPr>
        <p:txBody>
          <a:bodyPr/>
          <a:lstStyle/>
          <a:p>
            <a:pPr eaLnBrk="1" hangingPunct="1"/>
            <a:r>
              <a:rPr lang="zh-CN" altLang="en-US" dirty="0" smtClean="0"/>
              <a:t>调用托管的动态链接库</a:t>
            </a:r>
            <a:endParaRPr lang="zh-CN" altLang="en-US" dirty="0" smtClean="0"/>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zh-CN" altLang="en-US" sz="3100" dirty="0"/>
          </a:p>
          <a:p>
            <a:pPr eaLnBrk="1" hangingPunct="1"/>
            <a:endParaRPr lang="zh-CN" altLang="en-US" sz="2800"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
        <p:nvSpPr>
          <p:cNvPr id="5" name="Rectangle 3"/>
          <p:cNvSpPr txBox="1">
            <a:spLocks noChangeArrowheads="1"/>
          </p:cNvSpPr>
          <p:nvPr/>
        </p:nvSpPr>
        <p:spPr>
          <a:xfrm>
            <a:off x="455572" y="1955704"/>
            <a:ext cx="9447813" cy="84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应用反射机制，可以得到托管</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文件中的类方法和属性。</a:t>
            </a:r>
            <a:endParaRPr lang="zh-CN" altLang="en-US" sz="28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35172" y="526111"/>
            <a:ext cx="1341438" cy="709613"/>
          </a:xfrm>
        </p:spPr>
        <p:txBody>
          <a:bodyPr/>
          <a:lstStyle/>
          <a:p>
            <a:pPr eaLnBrk="1" hangingPunct="1"/>
            <a:r>
              <a:rPr lang="zh-CN" altLang="en-US" dirty="0" smtClean="0"/>
              <a:t>反射</a:t>
            </a:r>
            <a:endParaRPr lang="zh-CN" altLang="en-US" dirty="0" smtClean="0"/>
          </a:p>
        </p:txBody>
      </p:sp>
      <p:sp>
        <p:nvSpPr>
          <p:cNvPr id="25604" name="Rectangle 3"/>
          <p:cNvSpPr>
            <a:spLocks noGrp="1" noChangeArrowheads="1"/>
          </p:cNvSpPr>
          <p:nvPr>
            <p:ph idx="4294967295"/>
          </p:nvPr>
        </p:nvSpPr>
        <p:spPr>
          <a:xfrm>
            <a:off x="2540000" y="2127944"/>
            <a:ext cx="8214861" cy="2555875"/>
          </a:xfrm>
        </p:spPr>
        <p:txBody>
          <a:bodyPr>
            <a:normAutofit/>
          </a:bodyPr>
          <a:lstStyle/>
          <a:p>
            <a:pPr eaLnBrk="1" hangingPunct="1">
              <a:buFont typeface="Wingdings" panose="05000000000000000000" pitchFamily="2" charset="2"/>
              <a:buChar char="p"/>
            </a:pPr>
            <a:r>
              <a:rPr lang="zh-CN" altLang="en-US" sz="2800" dirty="0" smtClean="0"/>
              <a:t>   通过 </a:t>
            </a:r>
            <a:r>
              <a:rPr lang="en-US" altLang="zh-CN" sz="2800" dirty="0" err="1" smtClean="0"/>
              <a:t>System.Reflection</a:t>
            </a:r>
            <a:r>
              <a:rPr lang="en-US" altLang="zh-CN" sz="2800" dirty="0" smtClean="0"/>
              <a:t> </a:t>
            </a:r>
            <a:r>
              <a:rPr lang="zh-CN" altLang="en-US" sz="2800" dirty="0" smtClean="0"/>
              <a:t>命名空间中的类以及 </a:t>
            </a:r>
            <a:r>
              <a:rPr lang="en-US" altLang="zh-CN" sz="2800" dirty="0" err="1" smtClean="0"/>
              <a:t>System.Type</a:t>
            </a:r>
            <a:r>
              <a:rPr lang="zh-CN" altLang="en-US" sz="2800" dirty="0" smtClean="0"/>
              <a:t>，可以获取有关已加载的程序集和在其中定义的类型（如类、接口和值类型）的信息</a:t>
            </a:r>
            <a:endParaRPr lang="en-US" altLang="zh-CN" sz="2800" dirty="0" smtClean="0"/>
          </a:p>
          <a:p>
            <a:pPr eaLnBrk="1" hangingPunct="1">
              <a:buFont typeface="Wingdings" panose="05000000000000000000" pitchFamily="2" charset="2"/>
              <a:buChar char="p"/>
            </a:pPr>
            <a:r>
              <a:rPr lang="zh-CN" altLang="en-US" sz="2800" dirty="0" smtClean="0"/>
              <a:t>    可以使用反射在运行时创建类型实例，调用和访问这些实例</a:t>
            </a:r>
            <a:endParaRPr lang="zh-CN" altLang="en-US" sz="2800" dirty="0" smtClean="0"/>
          </a:p>
        </p:txBody>
      </p:sp>
      <p:sp>
        <p:nvSpPr>
          <p:cNvPr id="2" name="文本框 1"/>
          <p:cNvSpPr txBox="1"/>
          <p:nvPr/>
        </p:nvSpPr>
        <p:spPr>
          <a:xfrm>
            <a:off x="5051425" y="5958840"/>
            <a:ext cx="6100445" cy="368300"/>
          </a:xfrm>
          <a:prstGeom prst="rect">
            <a:avLst/>
          </a:prstGeom>
          <a:noFill/>
        </p:spPr>
        <p:txBody>
          <a:bodyPr wrap="square" rtlCol="0">
            <a:spAutoFit/>
          </a:bodyPr>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endParaRPr lang="zh-CN" altLang="en-US"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527492"/>
            <a:ext cx="6035040" cy="814388"/>
          </a:xfrm>
        </p:spPr>
        <p:txBody>
          <a:bodyPr/>
          <a:lstStyle/>
          <a:p>
            <a:pPr eaLnBrk="1" hangingPunct="1"/>
            <a:r>
              <a:rPr lang="zh-CN" altLang="en-US" dirty="0" smtClean="0"/>
              <a:t>反射的用途</a:t>
            </a:r>
            <a:endParaRPr lang="zh-CN" altLang="en-US" dirty="0" smtClean="0"/>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051425" y="5958840"/>
            <a:ext cx="6100445" cy="368300"/>
          </a:xfrm>
          <a:prstGeom prst="rect">
            <a:avLst/>
          </a:prstGeom>
          <a:noFill/>
        </p:spPr>
        <p:txBody>
          <a:bodyPr wrap="square" rtlCol="0">
            <a:spAutoFit/>
          </a:bodyPr>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a:t>
            </a:r>
            <a:r>
              <a:rPr lang="zh-CN" altLang="en-US" sz="1800">
                <a:solidFill>
                  <a:srgbClr val="FF0000"/>
                </a:solidFill>
                <a:latin typeface="微软雅黑" panose="020B0503020204020204" pitchFamily="34" charset="-122"/>
                <a:ea typeface="微软雅黑" panose="020B0503020204020204" pitchFamily="34" charset="-122"/>
              </a:rPr>
              <a:t>，但模板类给了更强大的能力</a:t>
            </a:r>
            <a:endParaRPr lang="zh-CN" altLang="en-US"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zh-CN" altLang="en-US" dirty="0" smtClean="0"/>
              <a:t>分别编译与链接</a:t>
            </a:r>
            <a:endParaRPr lang="zh-CN" altLang="en-US" dirty="0" smtClean="0"/>
          </a:p>
        </p:txBody>
      </p:sp>
      <p:sp>
        <p:nvSpPr>
          <p:cNvPr id="8" name="Rectangle 3"/>
          <p:cNvSpPr txBox="1">
            <a:spLocks noChangeArrowheads="1"/>
          </p:cNvSpPr>
          <p:nvPr/>
        </p:nvSpPr>
        <p:spPr>
          <a:xfrm>
            <a:off x="2083242" y="1867438"/>
            <a:ext cx="8587408"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大多数</a:t>
            </a:r>
            <a:r>
              <a:rPr lang="zh-CN" altLang="en-US" sz="2400" dirty="0">
                <a:solidFill>
                  <a:srgbClr val="002060"/>
                </a:solidFill>
                <a:latin typeface="微软雅黑" panose="020B0503020204020204" pitchFamily="34" charset="-122"/>
                <a:ea typeface="微软雅黑" panose="020B0503020204020204" pitchFamily="34" charset="-122"/>
                <a:sym typeface="+mn-ea"/>
              </a:rPr>
              <a:t>高级语言都支持分别编译</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r>
              <a:rPr lang="en-US" altLang="zh-CN" sz="2400" dirty="0" smtClean="0">
                <a:solidFill>
                  <a:srgbClr val="002060"/>
                </a:solidFill>
                <a:latin typeface="微软雅黑" panose="020B0503020204020204" pitchFamily="34" charset="-122"/>
                <a:ea typeface="微软雅黑" panose="020B0503020204020204" pitchFamily="34" charset="-122"/>
                <a:sym typeface="+mn-ea"/>
              </a:rPr>
              <a:t>separate compiling</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程序员</a:t>
            </a:r>
            <a:r>
              <a:rPr lang="zh-CN" altLang="en-US" sz="2400" dirty="0">
                <a:solidFill>
                  <a:srgbClr val="002060"/>
                </a:solidFill>
                <a:latin typeface="微软雅黑" panose="020B0503020204020204" pitchFamily="34" charset="-122"/>
                <a:ea typeface="微软雅黑" panose="020B0503020204020204" pitchFamily="34" charset="-122"/>
                <a:sym typeface="+mn-ea"/>
              </a:rPr>
              <a:t>可以显式地把程序划分为独立的模块或文件，然后由编译器（</a:t>
            </a:r>
            <a:r>
              <a:rPr lang="en-US" altLang="zh-CN" sz="2400" dirty="0">
                <a:solidFill>
                  <a:srgbClr val="002060"/>
                </a:solidFill>
                <a:latin typeface="微软雅黑" panose="020B0503020204020204" pitchFamily="34" charset="-122"/>
                <a:ea typeface="微软雅黑" panose="020B0503020204020204" pitchFamily="34" charset="-122"/>
                <a:sym typeface="+mn-ea"/>
              </a:rPr>
              <a:t>compiler</a:t>
            </a:r>
            <a:r>
              <a:rPr lang="zh-CN" altLang="en-US" sz="2400" dirty="0">
                <a:solidFill>
                  <a:srgbClr val="002060"/>
                </a:solidFill>
                <a:latin typeface="微软雅黑" panose="020B0503020204020204" pitchFamily="34" charset="-122"/>
                <a:ea typeface="微软雅黑" panose="020B0503020204020204" pitchFamily="34" charset="-122"/>
                <a:sym typeface="+mn-ea"/>
              </a:rPr>
              <a:t>）对每个独立部分分别进行</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编译后</a:t>
            </a:r>
            <a:r>
              <a:rPr lang="zh-CN" altLang="en-US" sz="2400" dirty="0">
                <a:solidFill>
                  <a:srgbClr val="002060"/>
                </a:solidFill>
                <a:latin typeface="微软雅黑" panose="020B0503020204020204" pitchFamily="34" charset="-122"/>
                <a:ea typeface="微软雅黑" panose="020B0503020204020204" pitchFamily="34" charset="-122"/>
                <a:sym typeface="+mn-ea"/>
              </a:rPr>
              <a:t>，由链接器（</a:t>
            </a:r>
            <a:r>
              <a:rPr lang="en-US" altLang="zh-CN" sz="2400" dirty="0">
                <a:solidFill>
                  <a:srgbClr val="002060"/>
                </a:solidFill>
                <a:latin typeface="微软雅黑" panose="020B0503020204020204" pitchFamily="34" charset="-122"/>
                <a:ea typeface="微软雅黑" panose="020B0503020204020204" pitchFamily="34" charset="-122"/>
                <a:sym typeface="+mn-ea"/>
              </a:rPr>
              <a:t>Linker</a:t>
            </a:r>
            <a:r>
              <a:rPr lang="zh-CN" altLang="en-US" sz="2400" dirty="0">
                <a:solidFill>
                  <a:srgbClr val="002060"/>
                </a:solidFill>
                <a:latin typeface="微软雅黑" panose="020B0503020204020204" pitchFamily="34" charset="-122"/>
                <a:ea typeface="微软雅黑" panose="020B0503020204020204" pitchFamily="34" charset="-122"/>
                <a:sym typeface="+mn-ea"/>
              </a:rPr>
              <a:t>）</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把独立</a:t>
            </a:r>
            <a:r>
              <a:rPr lang="zh-CN" altLang="en-US" sz="2400" dirty="0">
                <a:solidFill>
                  <a:srgbClr val="002060"/>
                </a:solidFill>
                <a:latin typeface="微软雅黑" panose="020B0503020204020204" pitchFamily="34" charset="-122"/>
                <a:ea typeface="微软雅黑" panose="020B0503020204020204" pitchFamily="34" charset="-122"/>
                <a:sym typeface="+mn-ea"/>
              </a:rPr>
              <a:t>编译单元链接（</a:t>
            </a:r>
            <a:r>
              <a:rPr lang="en-US" altLang="zh-CN" sz="2400" dirty="0">
                <a:solidFill>
                  <a:srgbClr val="002060"/>
                </a:solidFill>
                <a:latin typeface="微软雅黑" panose="020B0503020204020204" pitchFamily="34" charset="-122"/>
                <a:ea typeface="微软雅黑" panose="020B0503020204020204" pitchFamily="34" charset="-122"/>
                <a:sym typeface="+mn-ea"/>
              </a:rPr>
              <a:t>Linking</a:t>
            </a:r>
            <a:r>
              <a:rPr lang="zh-CN" altLang="en-US" sz="2400" dirty="0">
                <a:solidFill>
                  <a:srgbClr val="002060"/>
                </a:solidFill>
                <a:latin typeface="微软雅黑" panose="020B0503020204020204" pitchFamily="34" charset="-122"/>
                <a:ea typeface="微软雅黑" panose="020B0503020204020204" pitchFamily="34" charset="-122"/>
                <a:sym typeface="+mn-ea"/>
              </a:rPr>
              <a:t>）到</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一起</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r>
              <a:rPr lang="zh-CN" altLang="en-US" sz="2400" dirty="0">
                <a:solidFill>
                  <a:srgbClr val="002060"/>
                </a:solidFill>
                <a:latin typeface="微软雅黑" panose="020B0503020204020204" pitchFamily="34" charset="-122"/>
                <a:ea typeface="微软雅黑" panose="020B0503020204020204" pitchFamily="34" charset="-122"/>
                <a:sym typeface="+mn-ea"/>
              </a:rPr>
              <a:t>方式有两种：静态链接、动态</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endParaRPr lang="zh-CN" altLang="en-US" sz="2400" dirty="0">
              <a:solidFill>
                <a:srgbClr val="002060"/>
              </a:solidFill>
              <a:latin typeface="微软雅黑" panose="020B0503020204020204" pitchFamily="34" charset="-122"/>
              <a:ea typeface="微软雅黑" panose="020B0503020204020204" pitchFamily="34" charset="-122"/>
              <a:sym typeface="+mn-ea"/>
            </a:endParaRPr>
          </a:p>
          <a:p>
            <a:pPr algn="just"/>
            <a:endParaRPr lang="zh-CN" altLang="zh-CN" sz="24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0" y="616723"/>
            <a:ext cx="6361043" cy="700088"/>
          </a:xfrm>
        </p:spPr>
        <p:txBody>
          <a:bodyPr/>
          <a:lstStyle/>
          <a:p>
            <a:pPr eaLnBrk="1" hangingPunct="1"/>
            <a:r>
              <a:rPr lang="zh-CN" altLang="en-US" dirty="0" smtClean="0"/>
              <a:t>反射的用途</a:t>
            </a:r>
            <a:endParaRPr lang="zh-CN" altLang="en-US" dirty="0" smtClean="0"/>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0" y="1355725"/>
            <a:ext cx="6091238" cy="725488"/>
          </a:xfrm>
        </p:spPr>
        <p:txBody>
          <a:bodyPr/>
          <a:lstStyle/>
          <a:p>
            <a:pPr eaLnBrk="1" hangingPunct="1"/>
            <a:r>
              <a:rPr lang="zh-CN" altLang="en-US" dirty="0" smtClean="0"/>
              <a:t>反射的用途</a:t>
            </a:r>
            <a:endParaRPr lang="zh-CN" altLang="en-US" dirty="0" smtClean="0"/>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789885"/>
            <a:ext cx="6885830" cy="779463"/>
          </a:xfrm>
        </p:spPr>
        <p:txBody>
          <a:bodyPr/>
          <a:lstStyle/>
          <a:p>
            <a:pPr eaLnBrk="1" hangingPunct="1"/>
            <a:r>
              <a:rPr lang="zh-CN" altLang="en-US" dirty="0" smtClean="0"/>
              <a:t>调用非托管的动态链接库</a:t>
            </a:r>
            <a:endParaRPr lang="zh-CN" altLang="en-US" dirty="0" smtClean="0"/>
          </a:p>
        </p:txBody>
      </p:sp>
      <p:sp>
        <p:nvSpPr>
          <p:cNvPr id="30724" name="Rectangle 3"/>
          <p:cNvSpPr>
            <a:spLocks noGrp="1" noChangeArrowheads="1"/>
          </p:cNvSpPr>
          <p:nvPr>
            <p:ph idx="4294967295"/>
          </p:nvPr>
        </p:nvSpPr>
        <p:spPr>
          <a:xfrm>
            <a:off x="2189018" y="1810327"/>
            <a:ext cx="9541164" cy="4509414"/>
          </a:xfrm>
        </p:spPr>
        <p:txBody>
          <a:bodyPr>
            <a:normAutofit fontScale="70000" lnSpcReduction="20000"/>
          </a:bodyPr>
          <a:lstStyle/>
          <a:p>
            <a:pPr eaLnBrk="1" hangingPunct="1">
              <a:buFont typeface="Wingdings" panose="05000000000000000000" pitchFamily="2" charset="2"/>
              <a:buChar char="p"/>
            </a:pPr>
            <a:r>
              <a:rPr lang="zh-CN" altLang="en-US" sz="3100" dirty="0" smtClean="0"/>
              <a:t>   控件不能满足用户所有需求</a:t>
            </a:r>
            <a:endParaRPr lang="zh-CN" altLang="en-US" sz="3100" dirty="0" smtClean="0"/>
          </a:p>
          <a:p>
            <a:pPr marL="400050" lvl="1" indent="0">
              <a:buNone/>
            </a:pPr>
            <a:r>
              <a:rPr lang="zh-CN" altLang="en-US" sz="3100" dirty="0" smtClean="0"/>
              <a:t>例如</a:t>
            </a:r>
            <a:r>
              <a:rPr lang="en-US" altLang="zh-CN" sz="3100" dirty="0" err="1" smtClean="0"/>
              <a:t>ListView</a:t>
            </a:r>
            <a:r>
              <a:rPr lang="zh-CN" altLang="en-US" sz="3100" dirty="0" smtClean="0"/>
              <a:t>中文本如何实现多行显示</a:t>
            </a:r>
            <a:endParaRPr lang="zh-CN" altLang="en-US" sz="3100" dirty="0" smtClean="0"/>
          </a:p>
          <a:p>
            <a:pPr marL="400050" lvl="1" indent="0">
              <a:buNone/>
            </a:pPr>
            <a:r>
              <a:rPr lang="zh-CN" altLang="en-US" sz="3100" dirty="0" smtClean="0"/>
              <a:t>例如一个</a:t>
            </a:r>
            <a:r>
              <a:rPr lang="en-US" altLang="zh-CN" sz="3100" dirty="0" err="1" smtClean="0"/>
              <a:t>ListBox</a:t>
            </a:r>
            <a:r>
              <a:rPr lang="zh-CN" altLang="en-US" sz="3100" dirty="0" smtClean="0"/>
              <a:t>控件的鼠标滚动事件，这可通过</a:t>
            </a:r>
            <a:r>
              <a:rPr lang="en-US" altLang="zh-CN" sz="3100" dirty="0" smtClean="0"/>
              <a:t>Windows</a:t>
            </a:r>
            <a:r>
              <a:rPr lang="zh-CN" altLang="en-US" sz="3100" dirty="0" smtClean="0"/>
              <a:t>的</a:t>
            </a:r>
            <a:r>
              <a:rPr lang="en-US" altLang="zh-CN" sz="3100" dirty="0" smtClean="0"/>
              <a:t>API</a:t>
            </a:r>
            <a:r>
              <a:rPr lang="zh-CN" altLang="en-US" sz="3100" dirty="0" smtClean="0"/>
              <a:t>实现。</a:t>
            </a:r>
            <a:endParaRPr lang="en-US" altLang="zh-CN" sz="3100" dirty="0" smtClean="0"/>
          </a:p>
          <a:p>
            <a:pPr eaLnBrk="1" hangingPunct="1"/>
            <a:endParaRPr lang="en-US" altLang="zh-CN" sz="3100" dirty="0"/>
          </a:p>
          <a:p>
            <a:pPr>
              <a:buFont typeface="Wingdings" panose="05000000000000000000" pitchFamily="2" charset="2"/>
              <a:buChar char="p"/>
            </a:pPr>
            <a:r>
              <a:rPr lang="zh-CN" altLang="en-US" sz="3100" dirty="0" smtClean="0"/>
              <a:t>   也</a:t>
            </a:r>
            <a:r>
              <a:rPr lang="zh-CN" altLang="en-US" sz="3100" dirty="0"/>
              <a:t>有部分功能用框架类不太合适，例如与窗体消息处理密切相关的功能</a:t>
            </a:r>
            <a:r>
              <a:rPr lang="zh-CN" altLang="en-US" sz="3100" dirty="0" smtClean="0"/>
              <a:t>，涉及</a:t>
            </a:r>
            <a:r>
              <a:rPr lang="zh-CN" altLang="en-US" sz="3100" dirty="0"/>
              <a:t>到</a:t>
            </a:r>
            <a:r>
              <a:rPr lang="en-US" altLang="zh-CN" sz="3100" dirty="0"/>
              <a:t>windows</a:t>
            </a:r>
            <a:r>
              <a:rPr lang="zh-CN" altLang="en-US" sz="3100" dirty="0"/>
              <a:t>核心的运作，要开发这些功能的程序还是要依赖</a:t>
            </a:r>
            <a:r>
              <a:rPr lang="en-US" altLang="zh-CN" sz="3100" dirty="0" smtClean="0"/>
              <a:t>Windows </a:t>
            </a:r>
            <a:r>
              <a:rPr lang="zh-CN" altLang="en-US" sz="3100" dirty="0" smtClean="0"/>
              <a:t>的</a:t>
            </a:r>
            <a:r>
              <a:rPr lang="en-US" altLang="zh-CN" sz="3100" dirty="0"/>
              <a:t>API</a:t>
            </a:r>
            <a:r>
              <a:rPr lang="zh-CN" altLang="en-US" sz="3100" dirty="0" smtClean="0"/>
              <a:t>。</a:t>
            </a:r>
            <a:endParaRPr lang="en-US" altLang="zh-CN" sz="3100" dirty="0" smtClean="0"/>
          </a:p>
          <a:p>
            <a:endParaRPr lang="en-US" altLang="zh-CN" sz="3100" dirty="0" smtClean="0"/>
          </a:p>
          <a:p>
            <a:pPr>
              <a:buFont typeface="Wingdings" panose="05000000000000000000" pitchFamily="2" charset="2"/>
              <a:buChar char="p"/>
            </a:pPr>
            <a:r>
              <a:rPr lang="zh-CN" altLang="en-US" sz="3100" dirty="0" smtClean="0"/>
              <a:t>   调用其它语言如</a:t>
            </a:r>
            <a:r>
              <a:rPr lang="en-US" altLang="zh-CN" sz="3100" dirty="0" err="1" smtClean="0"/>
              <a:t>c++</a:t>
            </a:r>
            <a:r>
              <a:rPr lang="zh-CN" altLang="en-US" sz="3100" dirty="0" smtClean="0"/>
              <a:t>所编写动态链接库</a:t>
            </a:r>
            <a:endParaRPr lang="en-US" altLang="zh-CN" sz="3100" dirty="0" smtClean="0"/>
          </a:p>
          <a:p>
            <a:endParaRPr lang="en-US" altLang="zh-CN" sz="3100" dirty="0"/>
          </a:p>
          <a:p>
            <a:pPr>
              <a:buFont typeface="Wingdings" panose="05000000000000000000" pitchFamily="2" charset="2"/>
              <a:buChar char="p"/>
            </a:pPr>
            <a:r>
              <a:rPr lang="en-US" altLang="zh-CN" sz="3200" dirty="0" smtClean="0"/>
              <a:t>   [ </a:t>
            </a:r>
            <a:r>
              <a:rPr lang="en-US" altLang="zh-CN" sz="3200" dirty="0" err="1"/>
              <a:t>DllImport</a:t>
            </a:r>
            <a:r>
              <a:rPr lang="en-US" altLang="zh-CN" sz="3200" dirty="0"/>
              <a:t>( </a:t>
            </a:r>
            <a:r>
              <a:rPr lang="en-US" altLang="zh-CN" sz="3200" dirty="0" smtClean="0">
                <a:latin typeface="Arial" panose="020B0604020202020204" pitchFamily="34" charset="0"/>
              </a:rPr>
              <a:t>“</a:t>
            </a:r>
            <a:r>
              <a:rPr lang="en-US" altLang="zh-CN" sz="3200" dirty="0" smtClean="0"/>
              <a:t>xxxxx.dll</a:t>
            </a:r>
            <a:r>
              <a:rPr lang="en-US" altLang="zh-CN" sz="3200" dirty="0"/>
              <a:t>", </a:t>
            </a:r>
            <a:r>
              <a:rPr lang="en-US" altLang="zh-CN" sz="3200" dirty="0" err="1"/>
              <a:t>EntryPoint</a:t>
            </a:r>
            <a:r>
              <a:rPr lang="en-US" altLang="zh-CN" sz="3200" dirty="0" smtClean="0"/>
              <a:t>=“</a:t>
            </a:r>
            <a:r>
              <a:rPr lang="en-US" altLang="zh-CN" sz="3200" dirty="0" err="1" smtClean="0"/>
              <a:t>yyy</a:t>
            </a:r>
            <a:r>
              <a:rPr lang="en-US" altLang="zh-CN" sz="3200" dirty="0" smtClean="0"/>
              <a:t>" </a:t>
            </a:r>
            <a:r>
              <a:rPr lang="en-US" altLang="zh-CN" sz="3200" dirty="0"/>
              <a:t>)] </a:t>
            </a:r>
            <a:endParaRPr lang="en-US" altLang="zh-CN" sz="3200" dirty="0" smtClean="0"/>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endParaRPr lang="en-US" altLang="zh-CN" sz="3200" dirty="0"/>
          </a:p>
          <a:p>
            <a:endParaRPr lang="en-US" altLang="zh-CN" sz="3200" dirty="0"/>
          </a:p>
          <a:p>
            <a:endParaRPr lang="zh-CN" altLang="en-US" sz="3100" dirty="0"/>
          </a:p>
          <a:p>
            <a:pPr eaLnBrk="1" hangingPunct="1"/>
            <a:endParaRPr lang="zh-CN" altLang="en-US" sz="2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0" y="769234"/>
            <a:ext cx="11137900" cy="720725"/>
          </a:xfrm>
        </p:spPr>
        <p:txBody>
          <a:bodyPr/>
          <a:lstStyle/>
          <a:p>
            <a:r>
              <a:rPr lang="en-US" altLang="zh-CN" dirty="0" err="1" smtClean="0"/>
              <a:t>DllImport</a:t>
            </a:r>
            <a:r>
              <a:rPr lang="zh-CN" altLang="en-US" dirty="0" smtClean="0"/>
              <a:t>属性</a:t>
            </a:r>
            <a:endParaRPr lang="en-US" altLang="zh-CN" dirty="0" smtClean="0"/>
          </a:p>
        </p:txBody>
      </p:sp>
      <p:sp>
        <p:nvSpPr>
          <p:cNvPr id="38916" name="Rectangle 3"/>
          <p:cNvSpPr>
            <a:spLocks noGrp="1" noChangeArrowheads="1"/>
          </p:cNvSpPr>
          <p:nvPr>
            <p:ph idx="4294967295"/>
          </p:nvPr>
        </p:nvSpPr>
        <p:spPr>
          <a:xfrm>
            <a:off x="785091" y="2216727"/>
            <a:ext cx="10991273" cy="3801707"/>
          </a:xfrm>
        </p:spPr>
        <p:txBody>
          <a:bodyPr>
            <a:normAutofit/>
          </a:bodyPr>
          <a:lstStyle/>
          <a:p>
            <a:pPr eaLnBrk="1" hangingPunct="1">
              <a:buFont typeface="Wingdings" panose="05000000000000000000" pitchFamily="2" charset="2"/>
              <a:buChar char="p"/>
            </a:pPr>
            <a:r>
              <a:rPr lang="en-US" altLang="zh-CN" sz="3100" dirty="0" smtClean="0"/>
              <a:t>  [ </a:t>
            </a:r>
            <a:r>
              <a:rPr lang="en-US" altLang="zh-CN" sz="3100" dirty="0" err="1" smtClean="0"/>
              <a:t>DllImport</a:t>
            </a:r>
            <a:r>
              <a:rPr lang="en-US" altLang="zh-CN" sz="3100" dirty="0" smtClean="0"/>
              <a:t>( </a:t>
            </a:r>
            <a:r>
              <a:rPr lang="en-US" altLang="zh-CN" sz="3100" dirty="0">
                <a:latin typeface="Arial" panose="020B0604020202020204" pitchFamily="34" charset="0"/>
              </a:rPr>
              <a:t>"</a:t>
            </a:r>
            <a:r>
              <a:rPr lang="en-US" altLang="zh-CN" sz="3100" dirty="0" smtClean="0"/>
              <a:t>kernel32.dll",EntryPoint="</a:t>
            </a:r>
            <a:r>
              <a:rPr lang="en-US" altLang="zh-CN" sz="3100" dirty="0" err="1" smtClean="0"/>
              <a:t>GetVersionEx</a:t>
            </a:r>
            <a:r>
              <a:rPr lang="en-US" altLang="zh-CN" sz="3100" dirty="0" smtClean="0"/>
              <a:t>" )] </a:t>
            </a:r>
            <a:endParaRPr lang="en-US" altLang="zh-CN" sz="3100" dirty="0" smtClean="0"/>
          </a:p>
          <a:p>
            <a:pPr lvl="1"/>
            <a:r>
              <a:rPr lang="en-US" altLang="zh-CN" sz="3100" dirty="0" smtClean="0"/>
              <a:t>“</a:t>
            </a:r>
            <a:r>
              <a:rPr lang="en-US" altLang="zh-CN" sz="3100" dirty="0" err="1" smtClean="0"/>
              <a:t>DllImport</a:t>
            </a:r>
            <a:r>
              <a:rPr lang="en-US" altLang="zh-CN" sz="3100" dirty="0" smtClean="0"/>
              <a:t>”</a:t>
            </a:r>
            <a:r>
              <a:rPr lang="zh-CN" altLang="en-US" sz="3100" dirty="0" smtClean="0"/>
              <a:t>属性用来从不可控代码中调用一个方法，它指定了</a:t>
            </a:r>
            <a:r>
              <a:rPr lang="en-US" altLang="zh-CN" sz="3100" dirty="0" smtClean="0"/>
              <a:t>DLL</a:t>
            </a:r>
            <a:r>
              <a:rPr lang="zh-CN" altLang="en-US" sz="3100" dirty="0" smtClean="0"/>
              <a:t>的相对</a:t>
            </a:r>
            <a:r>
              <a:rPr lang="en-US" altLang="zh-CN" sz="3100" dirty="0" smtClean="0"/>
              <a:t>/</a:t>
            </a:r>
            <a:r>
              <a:rPr lang="zh-CN" altLang="en-US" sz="3100" dirty="0" smtClean="0"/>
              <a:t>绝对地址</a:t>
            </a:r>
            <a:r>
              <a:rPr lang="en-US" altLang="zh-CN" sz="3100" dirty="0" smtClean="0"/>
              <a:t>;</a:t>
            </a:r>
            <a:endParaRPr lang="en-US" altLang="zh-CN" sz="3100" dirty="0" smtClean="0"/>
          </a:p>
          <a:p>
            <a:pPr lvl="1"/>
            <a:r>
              <a:rPr lang="en-US" altLang="zh-CN" sz="3100" dirty="0" err="1" smtClean="0"/>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a:t>
            </a:r>
            <a:r>
              <a:rPr lang="zh-CN" altLang="en-US" sz="3100" dirty="0" smtClean="0"/>
              <a:t>指针</a:t>
            </a:r>
            <a:endParaRPr lang="en-US" altLang="zh-CN" sz="3100" dirty="0" smtClean="0"/>
          </a:p>
          <a:p>
            <a:pPr lvl="1"/>
            <a:r>
              <a:rPr lang="en-US" altLang="zh-CN" sz="3100" dirty="0" err="1" smtClean="0"/>
              <a:t>CharSet</a:t>
            </a:r>
            <a:r>
              <a:rPr lang="zh-CN" altLang="en-US" sz="3100" dirty="0" smtClean="0"/>
              <a:t>控制调用函数的名称版本</a:t>
            </a:r>
            <a:endParaRPr lang="en-US" altLang="zh-CN" sz="3100" dirty="0" smtClean="0"/>
          </a:p>
          <a:p>
            <a:pPr lvl="1"/>
            <a:r>
              <a:rPr lang="en-US" altLang="zh-CN" sz="3100" dirty="0" err="1" smtClean="0"/>
              <a:t>CallingConvention</a:t>
            </a:r>
            <a:r>
              <a:rPr lang="zh-CN" altLang="en-US" sz="3100" dirty="0" smtClean="0"/>
              <a:t>指示向非托管实现传递方法参数</a:t>
            </a:r>
            <a:endParaRPr lang="zh-CN" altLang="en-US" sz="3100" dirty="0"/>
          </a:p>
          <a:p>
            <a:pPr marL="457200" lvl="1" indent="0">
              <a:buNone/>
            </a:pPr>
            <a:endParaRPr lang="zh-CN" altLang="en-US" sz="3100" dirty="0" smtClean="0"/>
          </a:p>
          <a:p>
            <a:pPr eaLnBrk="1" hangingPunct="1"/>
            <a:endParaRPr lang="en-US" altLang="zh-CN"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0"/>
            <a:ext cx="8597900" cy="1320800"/>
          </a:xfrm>
        </p:spPr>
        <p:txBody>
          <a:bodyPr/>
          <a:lstStyle/>
          <a:p>
            <a:pPr eaLnBrk="1" hangingPunct="1"/>
            <a:r>
              <a:rPr lang="en-US" altLang="zh-CN" dirty="0" err="1" smtClean="0"/>
              <a:t>DllImport</a:t>
            </a:r>
            <a:r>
              <a:rPr lang="zh-CN" altLang="en-US" dirty="0" smtClean="0"/>
              <a:t>函数</a:t>
            </a:r>
            <a:r>
              <a:rPr lang="en-US" altLang="zh-CN" dirty="0" smtClean="0"/>
              <a:t>wrapper</a:t>
            </a:r>
            <a:endParaRPr lang="en-US" altLang="zh-CN" dirty="0" smtClean="0"/>
          </a:p>
        </p:txBody>
      </p:sp>
      <p:sp>
        <p:nvSpPr>
          <p:cNvPr id="40964" name="Rectangle 3"/>
          <p:cNvSpPr>
            <a:spLocks noGrp="1" noChangeArrowheads="1"/>
          </p:cNvSpPr>
          <p:nvPr>
            <p:ph idx="4294967295"/>
          </p:nvPr>
        </p:nvSpPr>
        <p:spPr>
          <a:xfrm>
            <a:off x="1200647" y="1118221"/>
            <a:ext cx="9686925" cy="5902325"/>
          </a:xfrm>
        </p:spPr>
        <p:txBody>
          <a:bodyPr>
            <a:normAutofit fontScale="92500" lnSpcReduction="20000"/>
          </a:bodyPr>
          <a:lstStyle/>
          <a:p>
            <a:r>
              <a:rPr lang="zh-CN" altLang="en-US" sz="3200" dirty="0"/>
              <a:t>调用非托管的动态链接库需要使用 </a:t>
            </a:r>
            <a:r>
              <a:rPr lang="en-US" altLang="zh-CN" sz="3200" dirty="0"/>
              <a:t>Interop </a:t>
            </a:r>
            <a:r>
              <a:rPr lang="zh-CN" altLang="en-US" sz="3200" dirty="0" smtClean="0"/>
              <a:t>服务</a:t>
            </a:r>
            <a:endParaRPr lang="en-US" altLang="zh-CN" sz="3200" dirty="0" smtClean="0"/>
          </a:p>
          <a:p>
            <a:r>
              <a:rPr lang="en-US" altLang="zh-CN" sz="3200" dirty="0"/>
              <a:t>extern </a:t>
            </a:r>
            <a:r>
              <a:rPr lang="zh-CN" altLang="en-US" sz="3200" dirty="0"/>
              <a:t>修饰符用于声明在外部实现的</a:t>
            </a:r>
            <a:r>
              <a:rPr lang="zh-CN" altLang="en-US" sz="3200" dirty="0" smtClean="0"/>
              <a:t>方法，与 </a:t>
            </a:r>
            <a:r>
              <a:rPr lang="en-US" altLang="zh-CN" sz="3200" dirty="0" err="1"/>
              <a:t>DllImport</a:t>
            </a:r>
            <a:r>
              <a:rPr lang="en-US" altLang="zh-CN" sz="3200" dirty="0"/>
              <a:t> </a:t>
            </a:r>
            <a:r>
              <a:rPr lang="zh-CN" altLang="en-US" sz="3200" dirty="0"/>
              <a:t>属性一起</a:t>
            </a:r>
            <a:r>
              <a:rPr lang="zh-CN" altLang="en-US" sz="3200" dirty="0" smtClean="0"/>
              <a:t>使用，且将</a:t>
            </a:r>
            <a:r>
              <a:rPr lang="zh-CN" altLang="en-US" sz="3200" dirty="0"/>
              <a:t>方法声明为 </a:t>
            </a:r>
            <a:r>
              <a:rPr lang="en-US" altLang="zh-CN" sz="3200" dirty="0"/>
              <a:t>static</a:t>
            </a:r>
            <a:endParaRPr lang="en-US" altLang="zh-CN" sz="3200" dirty="0"/>
          </a:p>
          <a:p>
            <a:pPr marL="0" indent="0">
              <a:buNone/>
            </a:pPr>
            <a:r>
              <a:rPr lang="en-US" altLang="zh-CN" sz="3200" dirty="0" smtClean="0"/>
              <a:t>[</a:t>
            </a:r>
            <a:r>
              <a:rPr lang="en-US" altLang="zh-CN" sz="3200" dirty="0" err="1"/>
              <a:t>DllImport</a:t>
            </a:r>
            <a:r>
              <a:rPr lang="en-US" altLang="zh-CN" sz="3200" dirty="0"/>
              <a:t>("User32.dll")]</a:t>
            </a:r>
            <a:endParaRPr lang="en-US" altLang="zh-CN" sz="3200" dirty="0"/>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endParaRPr lang="en-US" altLang="zh-CN" sz="3200" dirty="0"/>
          </a:p>
          <a:p>
            <a:pPr eaLnBrk="1" hangingPunct="1"/>
            <a:endParaRPr lang="en-US" altLang="zh-CN" sz="3200" dirty="0" smtClean="0"/>
          </a:p>
          <a:p>
            <a:pPr eaLnBrk="1" hangingPunct="1"/>
            <a:r>
              <a:rPr lang="zh-CN" altLang="en-US" sz="3200" dirty="0" smtClean="0"/>
              <a:t>函数返回值及函数参数类型与创建动态链接库中的函数参数保持一致</a:t>
            </a:r>
            <a:endParaRPr lang="zh-CN" altLang="en-US" sz="3200" dirty="0" smtClean="0"/>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smtClean="0"/>
              <a:t>-&gt; </a:t>
            </a:r>
            <a:r>
              <a:rPr lang="en-US" altLang="zh-CN" dirty="0" err="1" smtClean="0"/>
              <a:t>.net</a:t>
            </a:r>
            <a:r>
              <a:rPr lang="zh-CN" altLang="en-US" dirty="0" smtClean="0"/>
              <a:t>中</a:t>
            </a:r>
            <a:r>
              <a:rPr lang="en-US" altLang="zh-CN" dirty="0" smtClean="0"/>
              <a:t>string</a:t>
            </a:r>
            <a:endParaRPr lang="en-US" altLang="zh-CN" dirty="0" smtClean="0"/>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endParaRPr lang="zh-CN" altLang="en-US" sz="2600" dirty="0"/>
          </a:p>
          <a:p>
            <a:pPr eaLnBrk="1" hangingPunct="1"/>
            <a:endParaRPr lang="en-US" altLang="zh-CN" sz="2800" dirty="0"/>
          </a:p>
          <a:p>
            <a:pPr eaLnBrk="1" hangingPunct="1"/>
            <a:endParaRPr lang="en-US" altLang="zh-CN"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gridCol w="1749712"/>
                <a:gridCol w="2171086"/>
                <a:gridCol w="3213520"/>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r>
              <a:tr h="282078">
                <a:tc rowSpan="2">
                  <a:txBody>
                    <a:bodyPr/>
                    <a:lstStyle/>
                    <a:p>
                      <a:pPr algn="l">
                        <a:spcAft>
                          <a:spcPts val="0"/>
                        </a:spcAft>
                      </a:pPr>
                      <a:r>
                        <a:rPr lang="en-US" sz="2000" kern="0">
                          <a:effectLst/>
                        </a:rPr>
                        <a:t>HANDLE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r>
              <a:tr h="291519">
                <a:tc vMerge="1">
                  <a:tcPr/>
                </a:tc>
                <a:tc vMerge="1">
                  <a:tcPr/>
                </a:tc>
                <a:tc vMerge="1">
                  <a:tcPr/>
                </a:tc>
                <a:tc>
                  <a:txBody>
                    <a:bodyPr/>
                    <a:lstStyle/>
                    <a:p>
                      <a:pPr algn="l">
                        <a:spcAft>
                          <a:spcPts val="0"/>
                        </a:spcAft>
                      </a:pPr>
                      <a:r>
                        <a:rPr lang="en-US" sz="2000" kern="0">
                          <a:effectLst/>
                        </a:rPr>
                        <a:t>, 64 bits on 64-bit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dirty="0">
                          <a:effectLst/>
                        </a:rPr>
                        <a:t>BYTE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a:effectLst/>
                        </a:rPr>
                        <a:t>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UINT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BOOL</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a:effectLst/>
                        </a:rPr>
                        <a:t>DWORD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a:effectLst/>
                        </a:rPr>
                        <a:t>ULONG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1519">
                <a:tc>
                  <a:txBody>
                    <a:bodyPr/>
                    <a:lstStyle/>
                    <a:p>
                      <a:pPr algn="l">
                        <a:spcAft>
                          <a:spcPts val="0"/>
                        </a:spcAft>
                      </a:pPr>
                      <a:r>
                        <a:rPr lang="en-US" sz="2000" kern="0">
                          <a:effectLst/>
                        </a:rPr>
                        <a:t>WCHAR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LPSTR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LPCSTR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1519">
                <a:tc>
                  <a:txBody>
                    <a:bodyPr/>
                    <a:lstStyle/>
                    <a:p>
                      <a:pPr algn="l">
                        <a:spcAft>
                          <a:spcPts val="0"/>
                        </a:spcAft>
                      </a:pPr>
                      <a:r>
                        <a:rPr lang="en-US" sz="2000" kern="0">
                          <a:effectLst/>
                        </a:rPr>
                        <a:t>LPWSTR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1519">
                <a:tc>
                  <a:txBody>
                    <a:bodyPr/>
                    <a:lstStyle/>
                    <a:p>
                      <a:pPr algn="l">
                        <a:spcAft>
                          <a:spcPts val="0"/>
                        </a:spcAft>
                      </a:pPr>
                      <a:r>
                        <a:rPr lang="en-US" sz="2000" kern="0">
                          <a:effectLst/>
                        </a:rPr>
                        <a:t>LPCWSTR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内存表示相同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a:t>
            </a:r>
            <a:r>
              <a:rPr lang="zh-CN" altLang="en-US" sz="1200" dirty="0">
                <a:solidFill>
                  <a:srgbClr val="002060"/>
                </a:solidFill>
                <a:latin typeface="微软雅黑" panose="020B0503020204020204" pitchFamily="34" charset="-122"/>
                <a:ea typeface="微软雅黑" panose="020B0503020204020204" pitchFamily="34" charset="-122"/>
              </a:rPr>
              <a:t>不</a:t>
            </a:r>
            <a:r>
              <a:rPr lang="zh-CN" altLang="en-US" sz="1200" dirty="0" smtClean="0">
                <a:solidFill>
                  <a:srgbClr val="002060"/>
                </a:solidFill>
                <a:latin typeface="微软雅黑" panose="020B0503020204020204" pitchFamily="34" charset="-122"/>
                <a:ea typeface="微软雅黑" panose="020B0503020204020204" pitchFamily="34" charset="-122"/>
              </a:rPr>
              <a:t>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a:t>
            </a:r>
            <a:r>
              <a:rPr lang="en-US" altLang="zh-CN" sz="1800" dirty="0" err="1" smtClean="0">
                <a:solidFill>
                  <a:srgbClr val="002060"/>
                </a:solidFill>
                <a:latin typeface="Segoe UI" panose="020B0502040204020203" pitchFamily="34" charset="0"/>
              </a:rPr>
              <a:t>littable</a:t>
            </a:r>
            <a:r>
              <a:rPr lang="en-US" altLang="zh-CN" sz="1800" dirty="0" smtClean="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endParaRPr lang="zh-CN" altLang="en-US"/>
            </a:p>
            <a:p>
              <a:r>
                <a:rPr lang="zh-CN" altLang="en-US" smtClean="0"/>
                <a:t>public </a:t>
              </a:r>
              <a:r>
                <a:rPr lang="zh-CN" altLang="en-US"/>
                <a:t>struct KEYBDINPUT</a:t>
              </a:r>
              <a:endParaRPr lang="zh-CN" altLang="en-US"/>
            </a:p>
            <a:p>
              <a:r>
                <a:rPr lang="zh-CN" altLang="en-US" smtClean="0"/>
                <a:t>{</a:t>
              </a:r>
              <a:endParaRPr lang="zh-CN" altLang="en-US"/>
            </a:p>
            <a:p>
              <a:r>
                <a:rPr lang="zh-CN" altLang="en-US"/>
                <a:t>     </a:t>
              </a:r>
              <a:r>
                <a:rPr lang="zh-CN" altLang="en-US" smtClean="0"/>
                <a:t>public </a:t>
              </a:r>
              <a:r>
                <a:rPr lang="zh-CN" altLang="en-US"/>
                <a:t>short wVk;</a:t>
              </a:r>
              <a:endParaRPr lang="zh-CN" altLang="en-US"/>
            </a:p>
            <a:p>
              <a:r>
                <a:rPr lang="zh-CN" altLang="en-US"/>
                <a:t>     </a:t>
              </a:r>
              <a:r>
                <a:rPr lang="zh-CN" altLang="en-US" smtClean="0"/>
                <a:t>public </a:t>
              </a:r>
              <a:r>
                <a:rPr lang="zh-CN" altLang="en-US"/>
                <a:t>short wScan</a:t>
              </a:r>
              <a:r>
                <a:rPr lang="zh-CN" altLang="en-US" smtClean="0"/>
                <a:t>;</a:t>
              </a:r>
              <a:endParaRPr lang="zh-CN" altLang="en-US"/>
            </a:p>
            <a:p>
              <a:r>
                <a:rPr lang="zh-CN" altLang="en-US"/>
                <a:t>     </a:t>
              </a:r>
              <a:r>
                <a:rPr lang="zh-CN" altLang="en-US" smtClean="0"/>
                <a:t>// </a:t>
              </a:r>
              <a:r>
                <a:rPr lang="zh-CN" altLang="en-US"/>
                <a:t>KEYEVENTF_EXTENDEDKEY 0x0001</a:t>
              </a:r>
              <a:endParaRPr lang="zh-CN" altLang="en-US"/>
            </a:p>
            <a:p>
              <a:r>
                <a:rPr lang="zh-CN" altLang="en-US"/>
                <a:t>     </a:t>
              </a:r>
              <a:r>
                <a:rPr lang="zh-CN" altLang="en-US" smtClean="0"/>
                <a:t>// </a:t>
              </a:r>
              <a:r>
                <a:rPr lang="zh-CN" altLang="en-US"/>
                <a:t>KEYEVENTF_KEYUP 0x0002</a:t>
              </a:r>
              <a:endParaRPr lang="zh-CN" altLang="en-US"/>
            </a:p>
            <a:p>
              <a:r>
                <a:rPr lang="zh-CN" altLang="en-US"/>
                <a:t>     </a:t>
              </a:r>
              <a:r>
                <a:rPr lang="zh-CN" altLang="en-US" smtClean="0"/>
                <a:t>// </a:t>
              </a:r>
              <a:r>
                <a:rPr lang="zh-CN" altLang="en-US"/>
                <a:t>KEYEVENTF_SCANCODE 0x0008</a:t>
              </a:r>
              <a:endParaRPr lang="zh-CN" altLang="en-US"/>
            </a:p>
            <a:p>
              <a:r>
                <a:rPr lang="zh-CN" altLang="en-US"/>
                <a:t>     </a:t>
              </a:r>
              <a:r>
                <a:rPr lang="zh-CN" altLang="en-US" smtClean="0"/>
                <a:t>// </a:t>
              </a:r>
              <a:r>
                <a:rPr lang="zh-CN" altLang="en-US"/>
                <a:t>KEYEVENTF_UNICODE 0x0004</a:t>
              </a:r>
              <a:endParaRPr lang="zh-CN" altLang="en-US"/>
            </a:p>
            <a:p>
              <a:r>
                <a:rPr lang="zh-CN" altLang="en-US"/>
                <a:t>     </a:t>
              </a:r>
              <a:r>
                <a:rPr lang="zh-CN" altLang="en-US" smtClean="0"/>
                <a:t>public </a:t>
              </a:r>
              <a:r>
                <a:rPr lang="zh-CN" altLang="en-US"/>
                <a:t>int dwFlags</a:t>
              </a:r>
              <a:r>
                <a:rPr lang="zh-CN" altLang="en-US" smtClean="0"/>
                <a:t>;</a:t>
              </a:r>
              <a:endParaRPr lang="zh-CN" altLang="en-US"/>
            </a:p>
            <a:p>
              <a:r>
                <a:rPr lang="zh-CN" altLang="en-US"/>
                <a:t>     </a:t>
              </a:r>
              <a:r>
                <a:rPr lang="zh-CN" altLang="en-US" smtClean="0"/>
                <a:t>public </a:t>
              </a:r>
              <a:r>
                <a:rPr lang="zh-CN" altLang="en-US"/>
                <a:t>int time;</a:t>
              </a:r>
              <a:endParaRPr lang="zh-CN" altLang="en-US"/>
            </a:p>
            <a:p>
              <a:r>
                <a:rPr lang="zh-CN" altLang="en-US"/>
                <a:t>     </a:t>
              </a:r>
              <a:r>
                <a:rPr lang="zh-CN" altLang="en-US" smtClean="0"/>
                <a:t>public </a:t>
              </a:r>
              <a:r>
                <a:rPr lang="zh-CN" altLang="en-US"/>
                <a:t>IntPtr dwExtraInfo;</a:t>
              </a:r>
              <a:endParaRPr lang="zh-CN" altLang="en-US"/>
            </a:p>
            <a:p>
              <a:r>
                <a:rPr lang="zh-CN" altLang="en-US" smtClean="0"/>
                <a:t>}</a:t>
              </a:r>
              <a:endParaRPr lang="zh-CN" altLang="en-US"/>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tagKEYBDINPUT</a:t>
              </a:r>
              <a:r>
                <a:rPr lang="en-US" altLang="zh-CN" dirty="0"/>
                <a:t> </a:t>
              </a:r>
              <a:endParaRPr lang="en-US" altLang="zh-CN" dirty="0"/>
            </a:p>
            <a:p>
              <a:r>
                <a:rPr lang="en-US" altLang="zh-CN" dirty="0"/>
                <a:t> </a:t>
              </a:r>
              <a:r>
                <a:rPr lang="en-US" altLang="zh-CN" dirty="0" smtClean="0"/>
                <a:t>{</a:t>
              </a:r>
              <a:endParaRPr lang="en-US" altLang="zh-CN" dirty="0"/>
            </a:p>
            <a:p>
              <a:r>
                <a:rPr lang="en-US" altLang="zh-CN" dirty="0"/>
                <a:t>    </a:t>
              </a:r>
              <a:r>
                <a:rPr lang="en-US" altLang="zh-CN" dirty="0" smtClean="0"/>
                <a:t>WORD      </a:t>
              </a:r>
              <a:r>
                <a:rPr lang="en-US" altLang="zh-CN" dirty="0" err="1"/>
                <a:t>wVk</a:t>
              </a:r>
              <a:r>
                <a:rPr lang="en-US" altLang="zh-CN" dirty="0"/>
                <a:t>;</a:t>
              </a:r>
              <a:endParaRPr lang="en-US" altLang="zh-CN" dirty="0"/>
            </a:p>
            <a:p>
              <a:r>
                <a:rPr lang="en-US" altLang="zh-CN" dirty="0"/>
                <a:t>    </a:t>
              </a:r>
              <a:r>
                <a:rPr lang="en-US" altLang="zh-CN" dirty="0" smtClean="0"/>
                <a:t>WORD      </a:t>
              </a:r>
              <a:r>
                <a:rPr lang="en-US" altLang="zh-CN" dirty="0" err="1"/>
                <a:t>wScan</a:t>
              </a:r>
              <a:r>
                <a:rPr lang="en-US" altLang="zh-CN" dirty="0"/>
                <a:t>;</a:t>
              </a:r>
              <a:endParaRPr lang="en-US" altLang="zh-CN" dirty="0"/>
            </a:p>
            <a:p>
              <a:r>
                <a:rPr lang="zh-CN" altLang="en-US" dirty="0"/>
                <a:t>    </a:t>
              </a:r>
              <a:r>
                <a:rPr lang="zh-CN" altLang="en-US" dirty="0" smtClean="0"/>
                <a:t>// </a:t>
              </a:r>
              <a:r>
                <a:rPr lang="zh-CN" altLang="en-US" dirty="0"/>
                <a:t>KEYEVENTF_EXTENDEDKEY 0x0001</a:t>
              </a:r>
              <a:endParaRPr lang="zh-CN" altLang="en-US" dirty="0"/>
            </a:p>
            <a:p>
              <a:r>
                <a:rPr lang="zh-CN" altLang="en-US" dirty="0"/>
                <a:t>    </a:t>
              </a:r>
              <a:r>
                <a:rPr lang="zh-CN" altLang="en-US" dirty="0" smtClean="0"/>
                <a:t>// </a:t>
              </a:r>
              <a:r>
                <a:rPr lang="zh-CN" altLang="en-US" dirty="0"/>
                <a:t>KEYEVENTF_KEYUP 0x0002</a:t>
              </a:r>
              <a:endParaRPr lang="zh-CN" altLang="en-US" dirty="0"/>
            </a:p>
            <a:p>
              <a:r>
                <a:rPr lang="zh-CN" altLang="en-US" dirty="0"/>
                <a:t>    </a:t>
              </a:r>
              <a:r>
                <a:rPr lang="zh-CN" altLang="en-US" dirty="0" smtClean="0"/>
                <a:t>// </a:t>
              </a:r>
              <a:r>
                <a:rPr lang="zh-CN" altLang="en-US" dirty="0"/>
                <a:t>KEYEVENTF_SCANCODE 0x0008</a:t>
              </a:r>
              <a:endParaRPr lang="zh-CN" altLang="en-US" dirty="0"/>
            </a:p>
            <a:p>
              <a:r>
                <a:rPr lang="zh-CN" altLang="en-US" dirty="0"/>
                <a:t>    </a:t>
              </a:r>
              <a:r>
                <a:rPr lang="zh-CN" altLang="en-US" dirty="0" smtClean="0"/>
                <a:t>// </a:t>
              </a:r>
              <a:r>
                <a:rPr lang="zh-CN" altLang="en-US" dirty="0"/>
                <a:t>KEYEVENTF_UNICODE 0x0004</a:t>
              </a:r>
              <a:endParaRPr lang="en-US" altLang="zh-CN" dirty="0"/>
            </a:p>
            <a:p>
              <a:r>
                <a:rPr lang="en-US" altLang="zh-CN" dirty="0"/>
                <a:t>    </a:t>
              </a:r>
              <a:r>
                <a:rPr lang="en-US" altLang="zh-CN" dirty="0" smtClean="0"/>
                <a:t>DWORD     </a:t>
              </a:r>
              <a:r>
                <a:rPr lang="en-US" altLang="zh-CN" dirty="0" err="1"/>
                <a:t>dwFlags</a:t>
              </a:r>
              <a:r>
                <a:rPr lang="en-US" altLang="zh-CN" dirty="0"/>
                <a:t>;</a:t>
              </a:r>
              <a:endParaRPr lang="en-US" altLang="zh-CN" dirty="0"/>
            </a:p>
            <a:p>
              <a:r>
                <a:rPr lang="en-US" altLang="zh-CN" dirty="0"/>
                <a:t>    </a:t>
              </a:r>
              <a:r>
                <a:rPr lang="en-US" altLang="zh-CN" dirty="0" smtClean="0"/>
                <a:t>DWORD     </a:t>
              </a:r>
              <a:r>
                <a:rPr lang="en-US" altLang="zh-CN" dirty="0"/>
                <a:t>time;</a:t>
              </a:r>
              <a:endParaRPr lang="en-US" altLang="zh-CN" dirty="0"/>
            </a:p>
            <a:p>
              <a:r>
                <a:rPr lang="en-US" altLang="zh-CN" dirty="0"/>
                <a:t>    </a:t>
              </a:r>
              <a:r>
                <a:rPr lang="en-US" altLang="zh-CN" dirty="0" smtClean="0"/>
                <a:t>ULONG_PTR </a:t>
              </a:r>
              <a:r>
                <a:rPr lang="en-US" altLang="zh-CN" dirty="0" err="1"/>
                <a:t>dwExtraInfo</a:t>
              </a:r>
              <a:r>
                <a:rPr lang="en-US" altLang="zh-CN" dirty="0"/>
                <a:t>;</a:t>
              </a:r>
              <a:endParaRPr lang="en-US" altLang="zh-CN" dirty="0"/>
            </a:p>
            <a:p>
              <a:r>
                <a:rPr lang="en-US" altLang="zh-CN" dirty="0"/>
                <a:t> </a:t>
              </a:r>
              <a:r>
                <a:rPr lang="en-US" altLang="zh-CN" dirty="0" smtClean="0"/>
                <a:t>} </a:t>
              </a:r>
              <a:r>
                <a:rPr lang="en-US" altLang="zh-CN" dirty="0"/>
                <a:t>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5" name="文本框 4"/>
          <p:cNvSpPr txBox="1"/>
          <p:nvPr/>
        </p:nvSpPr>
        <p:spPr>
          <a:xfrm>
            <a:off x="4528820" y="795655"/>
            <a:ext cx="7152005" cy="275590"/>
          </a:xfrm>
          <a:prstGeom prst="rect">
            <a:avLst/>
          </a:prstGeom>
          <a:noFill/>
        </p:spPr>
        <p:txBody>
          <a:bodyPr wrap="square" rtlCol="0">
            <a:spAutoFit/>
          </a:bodyPr>
          <a:p>
            <a:pPr algn="ctr"/>
            <a:r>
              <a:rPr lang="zh-CN" altLang="en-US" sz="1200">
                <a:solidFill>
                  <a:srgbClr val="002060"/>
                </a:solidFill>
                <a:latin typeface="微软雅黑" panose="020B0503020204020204" pitchFamily="34" charset="-122"/>
                <a:ea typeface="微软雅黑" panose="020B0503020204020204" pitchFamily="34" charset="-122"/>
              </a:rPr>
              <a:t>参见：</a:t>
            </a:r>
            <a:r>
              <a:rPr lang="en-US" altLang="zh-CN" sz="1200">
                <a:solidFill>
                  <a:srgbClr val="002060"/>
                </a:solidFill>
                <a:latin typeface="微软雅黑" panose="020B0503020204020204" pitchFamily="34" charset="-122"/>
                <a:ea typeface="微软雅黑" panose="020B0503020204020204" pitchFamily="34" charset="-122"/>
              </a:rPr>
              <a:t>https://docs.microsoft.com/en-us/windows/api/winuser/ns-winuser-tagkeybdinput</a:t>
            </a:r>
            <a:endParaRPr lang="en-US" altLang="zh-CN" sz="1200">
              <a:solidFill>
                <a:srgbClr val="002060"/>
              </a:solidFill>
              <a:latin typeface="微软雅黑" panose="020B0503020204020204" pitchFamily="34" charset="-122"/>
              <a:ea typeface="微软雅黑" panose="020B0503020204020204" pitchFamily="34" charset="-122"/>
            </a:endParaRPr>
          </a:p>
        </p:txBody>
      </p:sp>
      <p:sp>
        <p:nvSpPr>
          <p:cNvPr id="6" name="线形标注 3(带边框和强调线) 5"/>
          <p:cNvSpPr/>
          <p:nvPr/>
        </p:nvSpPr>
        <p:spPr>
          <a:xfrm>
            <a:off x="854075" y="249555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线形标注 3(带边框和强调线) 6"/>
          <p:cNvSpPr/>
          <p:nvPr/>
        </p:nvSpPr>
        <p:spPr>
          <a:xfrm>
            <a:off x="6403340" y="253111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endParaRPr lang="en-US" altLang="zh-CN"/>
            </a:p>
            <a:p>
              <a:r>
                <a:rPr lang="en-US" altLang="zh-CN"/>
                <a:t> </a:t>
              </a:r>
              <a:r>
                <a:rPr lang="en-US" altLang="zh-CN" smtClean="0"/>
                <a:t>public </a:t>
              </a:r>
              <a:r>
                <a:rPr lang="en-US" altLang="zh-CN"/>
                <a:t>struct MOUSEINPUT</a:t>
              </a:r>
              <a:endParaRPr lang="en-US" altLang="zh-CN"/>
            </a:p>
            <a:p>
              <a:r>
                <a:rPr lang="zh-CN" altLang="en-US"/>
                <a:t> </a:t>
              </a:r>
              <a:r>
                <a:rPr lang="en-US" altLang="zh-CN" smtClean="0"/>
                <a:t>{</a:t>
              </a:r>
              <a:endParaRPr lang="en-US" altLang="zh-CN"/>
            </a:p>
            <a:p>
              <a:r>
                <a:rPr lang="en-US" altLang="zh-CN"/>
                <a:t>     </a:t>
              </a:r>
              <a:r>
                <a:rPr lang="en-US" altLang="zh-CN" smtClean="0"/>
                <a:t>public </a:t>
              </a:r>
              <a:r>
                <a:rPr lang="en-US" altLang="zh-CN"/>
                <a:t>int dx;</a:t>
              </a:r>
              <a:endParaRPr lang="en-US" altLang="zh-CN"/>
            </a:p>
            <a:p>
              <a:r>
                <a:rPr lang="en-US" altLang="zh-CN"/>
                <a:t>     </a:t>
              </a:r>
              <a:r>
                <a:rPr lang="en-US" altLang="zh-CN" smtClean="0"/>
                <a:t>public </a:t>
              </a:r>
              <a:r>
                <a:rPr lang="en-US" altLang="zh-CN"/>
                <a:t>int dy;</a:t>
              </a:r>
              <a:endParaRPr lang="en-US" altLang="zh-CN"/>
            </a:p>
            <a:p>
              <a:r>
                <a:rPr lang="en-US" altLang="zh-CN"/>
                <a:t>     </a:t>
              </a:r>
              <a:r>
                <a:rPr lang="en-US" altLang="zh-CN" smtClean="0"/>
                <a:t>public </a:t>
              </a:r>
              <a:r>
                <a:rPr lang="en-US" altLang="zh-CN"/>
                <a:t>int mouseData;</a:t>
              </a:r>
              <a:endParaRPr lang="en-US" altLang="zh-CN"/>
            </a:p>
            <a:p>
              <a:r>
                <a:rPr lang="en-US" altLang="zh-CN"/>
                <a:t>     </a:t>
              </a:r>
              <a:r>
                <a:rPr lang="en-US" altLang="zh-CN" smtClean="0"/>
                <a:t>public </a:t>
              </a:r>
              <a:r>
                <a:rPr lang="en-US" altLang="zh-CN"/>
                <a:t>int dwFlags;</a:t>
              </a:r>
              <a:endParaRPr lang="en-US" altLang="zh-CN"/>
            </a:p>
            <a:p>
              <a:r>
                <a:rPr lang="en-US" altLang="zh-CN"/>
                <a:t>     </a:t>
              </a:r>
              <a:r>
                <a:rPr lang="en-US" altLang="zh-CN" smtClean="0"/>
                <a:t>public </a:t>
              </a:r>
              <a:r>
                <a:rPr lang="en-US" altLang="zh-CN"/>
                <a:t>int time;</a:t>
              </a:r>
              <a:endParaRPr lang="en-US" altLang="zh-CN"/>
            </a:p>
            <a:p>
              <a:r>
                <a:rPr lang="en-US" altLang="zh-CN"/>
                <a:t>     </a:t>
              </a:r>
              <a:r>
                <a:rPr lang="en-US" altLang="zh-CN" smtClean="0"/>
                <a:t>public </a:t>
              </a:r>
              <a:r>
                <a:rPr lang="en-US" altLang="zh-CN"/>
                <a:t>IntPtr dwExtraInfo;</a:t>
              </a:r>
              <a:endParaRPr lang="en-US" altLang="zh-CN"/>
            </a:p>
            <a:p>
              <a:r>
                <a:rPr lang="zh-CN" altLang="en-US"/>
                <a:t>  </a:t>
              </a:r>
              <a:r>
                <a:rPr lang="en-US" altLang="zh-CN" smtClean="0"/>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tagMOUSEINPUT</a:t>
              </a:r>
              <a:r>
                <a:rPr lang="en-US" altLang="zh-CN" dirty="0"/>
                <a:t> </a:t>
              </a:r>
              <a:endParaRPr lang="en-US" altLang="zh-CN" dirty="0" smtClean="0"/>
            </a:p>
            <a:p>
              <a:r>
                <a:rPr lang="en-US" altLang="zh-CN" dirty="0" smtClean="0"/>
                <a:t>{</a:t>
              </a:r>
              <a:endParaRPr lang="en-US" altLang="zh-CN" dirty="0"/>
            </a:p>
            <a:p>
              <a:r>
                <a:rPr lang="en-US" altLang="zh-CN" dirty="0"/>
                <a:t>  LONG      dx;</a:t>
              </a:r>
              <a:endParaRPr lang="en-US" altLang="zh-CN" dirty="0"/>
            </a:p>
            <a:p>
              <a:r>
                <a:rPr lang="en-US" altLang="zh-CN" dirty="0"/>
                <a:t>  LONG      </a:t>
              </a:r>
              <a:r>
                <a:rPr lang="en-US" altLang="zh-CN" dirty="0" err="1"/>
                <a:t>dy</a:t>
              </a:r>
              <a:r>
                <a:rPr lang="en-US" altLang="zh-CN" dirty="0"/>
                <a:t>;</a:t>
              </a:r>
              <a:endParaRPr lang="en-US" altLang="zh-CN" dirty="0"/>
            </a:p>
            <a:p>
              <a:r>
                <a:rPr lang="en-US" altLang="zh-CN" dirty="0"/>
                <a:t>  DWORD     </a:t>
              </a:r>
              <a:r>
                <a:rPr lang="en-US" altLang="zh-CN" dirty="0" err="1"/>
                <a:t>mouseData</a:t>
              </a:r>
              <a:r>
                <a:rPr lang="en-US" altLang="zh-CN" dirty="0"/>
                <a:t>;</a:t>
              </a:r>
              <a:endParaRPr lang="en-US" altLang="zh-CN" dirty="0"/>
            </a:p>
            <a:p>
              <a:r>
                <a:rPr lang="en-US" altLang="zh-CN" dirty="0"/>
                <a:t>  DWORD     </a:t>
              </a:r>
              <a:r>
                <a:rPr lang="en-US" altLang="zh-CN" dirty="0" err="1"/>
                <a:t>dwFlags</a:t>
              </a:r>
              <a:r>
                <a:rPr lang="en-US" altLang="zh-CN" dirty="0"/>
                <a:t>;</a:t>
              </a:r>
              <a:endParaRPr lang="en-US" altLang="zh-CN" dirty="0"/>
            </a:p>
            <a:p>
              <a:r>
                <a:rPr lang="en-US" altLang="zh-CN" dirty="0"/>
                <a:t>  DWORD     time;</a:t>
              </a:r>
              <a:endParaRPr lang="en-US" altLang="zh-CN" dirty="0"/>
            </a:p>
            <a:p>
              <a:r>
                <a:rPr lang="en-US" altLang="zh-CN" dirty="0"/>
                <a:t>  ULONG_PTR </a:t>
              </a:r>
              <a:r>
                <a:rPr lang="en-US" altLang="zh-CN" dirty="0" err="1"/>
                <a:t>dwExtraInfo</a:t>
              </a:r>
              <a:r>
                <a:rPr lang="en-US" altLang="zh-CN" dirty="0"/>
                <a:t>;</a:t>
              </a:r>
              <a:endParaRPr lang="en-US" altLang="zh-CN" dirty="0"/>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smtClean="0">
                <a:solidFill>
                  <a:srgbClr val="002060"/>
                </a:solidFill>
                <a:latin typeface="Segoe UI" panose="020B0502040204020203" pitchFamily="34" charset="0"/>
              </a:rPr>
              <a:t>Blittable</a:t>
            </a:r>
            <a:r>
              <a:rPr lang="en-US" altLang="zh-CN" sz="2800" dirty="0" smtClean="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r>
              <a:rPr lang="zh-CN" altLang="en-US" sz="2400" dirty="0" smtClean="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385287"/>
            <a:ext cx="6694998" cy="779463"/>
          </a:xfrm>
        </p:spPr>
        <p:txBody>
          <a:bodyPr/>
          <a:lstStyle/>
          <a:p>
            <a:pPr eaLnBrk="1" hangingPunct="1"/>
            <a:r>
              <a:rPr lang="zh-CN" altLang="en-US" dirty="0" smtClean="0"/>
              <a:t>调用非托管的动态链接库</a:t>
            </a:r>
            <a:endParaRPr lang="zh-CN" altLang="en-US" dirty="0" smtClean="0"/>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t>使用</a:t>
            </a:r>
            <a:r>
              <a:rPr lang="en-US" altLang="zh-CN" sz="2800" dirty="0" smtClean="0"/>
              <a:t>C++</a:t>
            </a:r>
            <a:r>
              <a:rPr lang="zh-CN" altLang="en-US" sz="2800" dirty="0" smtClean="0"/>
              <a:t>创建类库</a:t>
            </a:r>
            <a:r>
              <a:rPr lang="en-US" altLang="zh-CN" sz="2800" dirty="0" smtClean="0"/>
              <a:t>(DLL)</a:t>
            </a:r>
            <a:endParaRPr lang="en-US" altLang="zh-CN" sz="2800" dirty="0" smtClean="0"/>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smtClean="0">
                <a:solidFill>
                  <a:srgbClr val="C00000"/>
                </a:solidFill>
              </a:rPr>
              <a:t>参考 </a:t>
            </a:r>
            <a:r>
              <a:rPr lang="en-US" altLang="zh-CN" dirty="0" smtClean="0">
                <a:solidFill>
                  <a:srgbClr val="C00000"/>
                </a:solidFill>
              </a:rPr>
              <a:t>https</a:t>
            </a:r>
            <a:r>
              <a:rPr lang="en-US" altLang="zh-CN" dirty="0">
                <a:solidFill>
                  <a:srgbClr val="C00000"/>
                </a:solidFill>
              </a:rPr>
              <a:t>://www.cnblogs.com/94cool/p/5772376.html</a:t>
            </a:r>
            <a:endParaRPr lang="zh-CN" altLang="en-US" dirty="0">
              <a:solidFill>
                <a:srgbClr val="C00000"/>
              </a:solidFill>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t>添加头文件</a:t>
            </a:r>
            <a:r>
              <a:rPr lang="en-US" altLang="zh-CN" sz="2800" dirty="0" smtClean="0"/>
              <a:t>*.h</a:t>
            </a:r>
            <a:endParaRPr lang="en-US" altLang="zh-CN" sz="2800" dirty="0" smtClean="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45273" y="632585"/>
            <a:ext cx="4889500" cy="693737"/>
          </a:xfrm>
        </p:spPr>
        <p:txBody>
          <a:bodyPr>
            <a:normAutofit/>
          </a:bodyPr>
          <a:lstStyle/>
          <a:p>
            <a:r>
              <a:rPr lang="zh-CN" altLang="en-US" dirty="0"/>
              <a:t>链接方式</a:t>
            </a:r>
            <a:endParaRPr lang="zh-CN" altLang="en-US" dirty="0" smtClean="0"/>
          </a:p>
        </p:txBody>
      </p:sp>
      <p:sp>
        <p:nvSpPr>
          <p:cNvPr id="2" name="内容占位符 1"/>
          <p:cNvSpPr>
            <a:spLocks noGrp="1"/>
          </p:cNvSpPr>
          <p:nvPr>
            <p:ph idx="4294967295"/>
          </p:nvPr>
        </p:nvSpPr>
        <p:spPr>
          <a:xfrm>
            <a:off x="1924215" y="1502106"/>
            <a:ext cx="8596313" cy="5095875"/>
          </a:xfrm>
        </p:spPr>
        <p:txBody>
          <a:bodyPr>
            <a:noAutofit/>
          </a:bodyPr>
          <a:lstStyle/>
          <a:p>
            <a:pPr>
              <a:lnSpc>
                <a:spcPct val="150000"/>
              </a:lnSpc>
            </a:pPr>
            <a:r>
              <a:rPr lang="zh-CN" altLang="en-US" sz="2400" b="1" dirty="0" smtClean="0">
                <a:sym typeface="+mn-ea"/>
              </a:rPr>
              <a:t>静态</a:t>
            </a:r>
            <a:r>
              <a:rPr lang="zh-CN" altLang="en-US" sz="2400" b="1" dirty="0">
                <a:sym typeface="+mn-ea"/>
              </a:rPr>
              <a:t>链接方式</a:t>
            </a:r>
            <a:r>
              <a:rPr lang="zh-CN" altLang="en-US" sz="2400" dirty="0">
                <a:sym typeface="+mn-ea"/>
              </a:rPr>
              <a:t>：在程序开发中，将各种目标模块（.OBJ）文件</a:t>
            </a:r>
            <a:r>
              <a:rPr lang="zh-CN" altLang="en-US" sz="2400" dirty="0" smtClean="0">
                <a:sym typeface="+mn-ea"/>
              </a:rPr>
              <a:t>、静态库</a:t>
            </a:r>
            <a:r>
              <a:rPr lang="zh-CN" altLang="en-US" sz="2400" dirty="0">
                <a:sym typeface="+mn-ea"/>
              </a:rPr>
              <a:t>（.LIB）文件，以及已编译的资源（.RES）文件链接在一起，以便创建Windows的.EXE</a:t>
            </a:r>
            <a:r>
              <a:rPr lang="zh-CN" altLang="en-US" sz="2400" dirty="0" smtClean="0">
                <a:sym typeface="+mn-ea"/>
              </a:rPr>
              <a:t>文件</a:t>
            </a:r>
            <a:endParaRPr lang="zh-CN" altLang="en-US" sz="2400" dirty="0">
              <a:sym typeface="+mn-ea"/>
            </a:endParaRPr>
          </a:p>
          <a:p>
            <a:pPr>
              <a:lnSpc>
                <a:spcPct val="150000"/>
              </a:lnSpc>
            </a:pPr>
            <a:endParaRPr lang="en-US" altLang="zh-CN" sz="2400" b="1" dirty="0" smtClean="0">
              <a:sym typeface="+mn-ea"/>
            </a:endParaRPr>
          </a:p>
          <a:p>
            <a:pPr>
              <a:lnSpc>
                <a:spcPct val="150000"/>
              </a:lnSpc>
            </a:pPr>
            <a:r>
              <a:rPr lang="zh-CN" altLang="en-US" sz="2400" b="1" dirty="0" smtClean="0">
                <a:sym typeface="+mn-ea"/>
              </a:rPr>
              <a:t>动态</a:t>
            </a:r>
            <a:r>
              <a:rPr lang="zh-CN" altLang="en-US" sz="2400" b="1" dirty="0">
                <a:sym typeface="+mn-ea"/>
              </a:rPr>
              <a:t>链接方式</a:t>
            </a:r>
            <a:r>
              <a:rPr lang="zh-CN" altLang="en-US" sz="2400" dirty="0">
                <a:sym typeface="+mn-ea"/>
              </a:rPr>
              <a:t>：在程序运行时，Windows把一个模块中的函数调用链接到库模块中的实际函数上的</a:t>
            </a:r>
            <a:r>
              <a:rPr lang="zh-CN" altLang="en-US" sz="2400" dirty="0" smtClean="0">
                <a:sym typeface="+mn-ea"/>
              </a:rPr>
              <a:t>过程</a:t>
            </a:r>
            <a:endParaRPr lang="zh-CN" altLang="en-US" sz="2400" dirty="0">
              <a:sym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修改源文件</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cpp</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添加导出定义</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def</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431637" y="1036037"/>
            <a:ext cx="8907463" cy="1070528"/>
          </a:xfr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smtClean="0"/>
              <a:t>Release</a:t>
            </a:r>
            <a:r>
              <a:rPr lang="zh-CN" altLang="en-US" sz="2200" b="1" dirty="0"/>
              <a:t>模式下生成的</a:t>
            </a:r>
            <a:r>
              <a:rPr lang="en-US" altLang="zh-CN" sz="2200" b="1" dirty="0"/>
              <a:t>DLL</a:t>
            </a:r>
            <a:r>
              <a:rPr lang="zh-CN" altLang="en-US" sz="2200" b="1" dirty="0"/>
              <a:t>才是最终的</a:t>
            </a:r>
            <a:r>
              <a:rPr lang="zh-CN" altLang="en-US" sz="2200" b="1" dirty="0" smtClean="0"/>
              <a:t>，</a:t>
            </a:r>
            <a:r>
              <a:rPr lang="zh-CN" altLang="en-US" sz="2200" dirty="0" smtClean="0"/>
              <a:t>先</a:t>
            </a:r>
            <a:r>
              <a:rPr lang="zh-CN" altLang="en-US" sz="2200" dirty="0"/>
              <a:t>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endParaRPr lang="en-US" altLang="zh-CN" sz="2200" dirty="0" smtClean="0"/>
          </a:p>
          <a:p>
            <a:endParaRPr lang="en-US" altLang="zh-CN" sz="2200" dirty="0"/>
          </a:p>
          <a:p>
            <a:endParaRPr lang="zh-CN" altLang="en-US" sz="2200" dirty="0"/>
          </a:p>
          <a:p>
            <a:pPr eaLnBrk="1" hangingPunct="1"/>
            <a:endParaRPr lang="zh-CN" altLang="en-US" sz="2200" dirty="0" smtClean="0"/>
          </a:p>
        </p:txBody>
      </p:sp>
      <p:sp>
        <p:nvSpPr>
          <p:cNvPr id="11" name="Rectangle 57"/>
          <p:cNvSpPr txBox="1">
            <a:spLocks noChangeArrowheads="1"/>
          </p:cNvSpPr>
          <p:nvPr/>
        </p:nvSpPr>
        <p:spPr>
          <a:xfrm>
            <a:off x="0" y="451402"/>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编译生成</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20156" y="2134273"/>
            <a:ext cx="8826818" cy="4723727"/>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17452"/>
            <a:ext cx="6792686" cy="64928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使用</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函数查看器查看导出函数和参数是否正确</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r>
              <a:rPr lang="zh-CN" altLang="en-US" sz="2800" dirty="0" smtClean="0">
                <a:solidFill>
                  <a:srgbClr val="002060"/>
                </a:solidFill>
                <a:latin typeface="微软雅黑" panose="020B0503020204020204" pitchFamily="34" charset="-122"/>
                <a:ea typeface="微软雅黑" panose="020B0503020204020204" pitchFamily="34" charset="-122"/>
              </a:rPr>
              <a:t>也可使用</a:t>
            </a:r>
            <a:r>
              <a:rPr lang="en-US" altLang="zh-CN" sz="2800" dirty="0" err="1">
                <a:solidFill>
                  <a:srgbClr val="002060"/>
                </a:solidFill>
                <a:latin typeface="微软雅黑" panose="020B0503020204020204" pitchFamily="34" charset="-122"/>
                <a:ea typeface="微软雅黑" panose="020B0503020204020204" pitchFamily="34" charset="-122"/>
              </a:rPr>
              <a:t>dumpbin</a:t>
            </a:r>
            <a:r>
              <a:rPr lang="en-US" altLang="zh-CN" sz="2800" dirty="0">
                <a:solidFill>
                  <a:srgbClr val="002060"/>
                </a:solidFill>
                <a:latin typeface="微软雅黑" panose="020B0503020204020204" pitchFamily="34" charset="-122"/>
                <a:ea typeface="微软雅黑" panose="020B0503020204020204" pitchFamily="34" charset="-122"/>
              </a:rPr>
              <a:t> -exports xx.dll</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40208" y="742096"/>
            <a:ext cx="7287642" cy="611590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744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rPr>
              <a:t>C#</a:t>
            </a:r>
            <a:r>
              <a:rPr lang="zh-CN" altLang="en-US" sz="2800" b="1" dirty="0">
                <a:solidFill>
                  <a:srgbClr val="002060"/>
                </a:solidFill>
              </a:rPr>
              <a:t>项目调用</a:t>
            </a:r>
            <a:r>
              <a:rPr lang="en-US" altLang="zh-CN" sz="2800" b="1" dirty="0">
                <a:solidFill>
                  <a:srgbClr val="002060"/>
                </a:solidFill>
              </a:rPr>
              <a:t>C++</a:t>
            </a:r>
            <a:r>
              <a:rPr lang="zh-CN" altLang="en-US" sz="2800" b="1" dirty="0">
                <a:solidFill>
                  <a:srgbClr val="002060"/>
                </a:solidFill>
              </a:rPr>
              <a:t>创建</a:t>
            </a:r>
            <a:r>
              <a:rPr lang="en-US" altLang="zh-CN" sz="2800" b="1" dirty="0">
                <a:solidFill>
                  <a:srgbClr val="002060"/>
                </a:solidFill>
              </a:rPr>
              <a:t>DLL</a:t>
            </a:r>
            <a:endParaRPr lang="en-US" altLang="zh-CN" sz="2800" dirty="0" smtClean="0">
              <a:solidFill>
                <a:srgbClr val="002060"/>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项目中定义</a:t>
            </a:r>
            <a:r>
              <a:rPr lang="en-US" altLang="zh-CN" sz="2800" b="1" dirty="0" err="1" smtClean="0">
                <a:solidFill>
                  <a:srgbClr val="002060"/>
                </a:solidFill>
                <a:latin typeface="微软雅黑" panose="020B0503020204020204" pitchFamily="34" charset="-122"/>
                <a:ea typeface="微软雅黑" panose="020B0503020204020204" pitchFamily="34" charset="-122"/>
              </a:rPr>
              <a:t>DllImport</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endParaRPr lang="en-US" altLang="zh-CN" dirty="0">
              <a:solidFill>
                <a:srgbClr val="000000"/>
              </a:solidFill>
              <a:latin typeface="Consolas" panose="020B0609020204030204" pitchFamily="49" charset="0"/>
              <a:ea typeface="新宋体" panose="02010609030101010101" pitchFamily="49" charset="-122"/>
            </a:endParaRP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项目中调试</a:t>
            </a:r>
            <a:r>
              <a:rPr lang="en-US" altLang="zh-CN" sz="2800" b="1" dirty="0" err="1" smtClean="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smtClean="0">
                <a:solidFill>
                  <a:srgbClr val="002060"/>
                </a:solidFill>
                <a:latin typeface="微软雅黑" panose="020B0503020204020204" pitchFamily="34" charset="-122"/>
                <a:ea typeface="微软雅黑" panose="020B0503020204020204" pitchFamily="34" charset="-122"/>
              </a:rPr>
              <a:t>1.</a:t>
            </a:r>
            <a:r>
              <a:rPr lang="zh-CN" altLang="en-US" dirty="0" smtClean="0">
                <a:solidFill>
                  <a:srgbClr val="002060"/>
                </a:solidFill>
                <a:latin typeface="微软雅黑" panose="020B0503020204020204" pitchFamily="34" charset="-122"/>
                <a:ea typeface="微软雅黑" panose="020B0503020204020204" pitchFamily="34" charset="-122"/>
              </a:rPr>
              <a:t>需</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smtClean="0">
                <a:solidFill>
                  <a:srgbClr val="002060"/>
                </a:solidFill>
                <a:latin typeface="微软雅黑" panose="020B0503020204020204" pitchFamily="34" charset="-122"/>
                <a:ea typeface="微软雅黑" panose="020B0503020204020204" pitchFamily="34" charset="-122"/>
              </a:rPr>
              <a:t>】</a:t>
            </a:r>
            <a:endParaRPr lang="en-US" altLang="zh-CN" dirty="0" smtClean="0">
              <a:solidFill>
                <a:srgbClr val="002060"/>
              </a:solidFill>
              <a:latin typeface="微软雅黑" panose="020B0503020204020204" pitchFamily="34" charset="-122"/>
              <a:ea typeface="微软雅黑" panose="020B0503020204020204" pitchFamily="34" charset="-122"/>
            </a:endParaRPr>
          </a:p>
          <a:p>
            <a:r>
              <a:rPr lang="en-US" altLang="zh-CN" dirty="0" smtClean="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endParaRPr lang="zh-CN" altLang="en-US" dirty="0">
              <a:solidFill>
                <a:srgbClr val="00206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53331"/>
            <a:ext cx="11137900" cy="720725"/>
          </a:xfrm>
        </p:spPr>
        <p:txBody>
          <a:bodyPr/>
          <a:lstStyle/>
          <a:p>
            <a:r>
              <a:rPr lang="zh-CN" altLang="en-US" dirty="0" smtClean="0"/>
              <a:t>上机练习作业</a:t>
            </a:r>
            <a:endParaRPr lang="zh-CN" altLang="en-US" dirty="0"/>
          </a:p>
        </p:txBody>
      </p:sp>
      <p:sp>
        <p:nvSpPr>
          <p:cNvPr id="3" name="内容占位符 2"/>
          <p:cNvSpPr>
            <a:spLocks noGrp="1"/>
          </p:cNvSpPr>
          <p:nvPr>
            <p:ph idx="4294967295"/>
          </p:nvPr>
        </p:nvSpPr>
        <p:spPr>
          <a:xfrm>
            <a:off x="1160889" y="1924215"/>
            <a:ext cx="10652419" cy="4384509"/>
          </a:xfrm>
        </p:spPr>
        <p:txBody>
          <a:bodyPr/>
          <a:lstStyle/>
          <a:p>
            <a:pPr>
              <a:buFont typeface="Wingdings" panose="05000000000000000000" pitchFamily="2" charset="2"/>
              <a:buChar char="p"/>
            </a:pPr>
            <a:r>
              <a:rPr lang="zh-CN" altLang="en-US" dirty="0" smtClean="0"/>
              <a:t>  使用</a:t>
            </a:r>
            <a:r>
              <a:rPr lang="en-US" altLang="zh-CN" dirty="0" smtClean="0"/>
              <a:t>windows</a:t>
            </a:r>
            <a:r>
              <a:rPr lang="zh-CN" altLang="en-US" dirty="0" smtClean="0"/>
              <a:t>操作系统提供的</a:t>
            </a:r>
            <a:r>
              <a:rPr lang="en-US" altLang="zh-CN" dirty="0" smtClean="0"/>
              <a:t>DLL</a:t>
            </a:r>
            <a:r>
              <a:rPr lang="zh-CN" altLang="en-US" dirty="0" smtClean="0"/>
              <a:t>，实现对注册表的操作</a:t>
            </a: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590261" y="1311275"/>
            <a:ext cx="8930267" cy="4652203"/>
          </a:xfrm>
        </p:spPr>
        <p:txBody>
          <a:bodyPr>
            <a:noAutofit/>
          </a:bodyPr>
          <a:lstStyle/>
          <a:p>
            <a:pPr>
              <a:lnSpc>
                <a:spcPct val="150000"/>
              </a:lnSpc>
              <a:buFont typeface="Wingdings" panose="05000000000000000000" pitchFamily="2" charset="2"/>
              <a:buChar char="p"/>
            </a:pPr>
            <a:r>
              <a:rPr lang="zh-CN" altLang="en-US" sz="2400" dirty="0" smtClean="0"/>
              <a:t>   静态</a:t>
            </a:r>
            <a:r>
              <a:rPr lang="zh-CN" altLang="en-US" sz="2400" dirty="0"/>
              <a:t>链接库（简称LIB）与动态链接库（简称DLL）都是共享代码的</a:t>
            </a:r>
            <a:r>
              <a:rPr lang="zh-CN" altLang="en-US" sz="2400" dirty="0" smtClean="0"/>
              <a:t>方式</a:t>
            </a:r>
            <a:endParaRPr lang="en-US" altLang="zh-CN" sz="2400" dirty="0" smtClean="0"/>
          </a:p>
          <a:p>
            <a:pPr>
              <a:lnSpc>
                <a:spcPct val="150000"/>
              </a:lnSpc>
              <a:buFont typeface="Wingdings" panose="05000000000000000000" pitchFamily="2" charset="2"/>
              <a:buChar char="p"/>
            </a:pPr>
            <a:r>
              <a:rPr lang="zh-CN" altLang="en-US" sz="2400" dirty="0" smtClean="0"/>
              <a:t>   如果</a:t>
            </a:r>
            <a:r>
              <a:rPr lang="zh-CN" altLang="en-US" sz="2400" dirty="0"/>
              <a:t>使用静态链接库（也称静态库</a:t>
            </a:r>
            <a:r>
              <a:rPr lang="zh-CN" altLang="en-US" sz="2400" dirty="0" smtClean="0"/>
              <a:t>），.</a:t>
            </a:r>
            <a:r>
              <a:rPr lang="zh-CN" altLang="en-US" sz="2400" dirty="0"/>
              <a:t>LIB文件中的指令都会被直接包含到最终生成的.EXE文件</a:t>
            </a:r>
            <a:r>
              <a:rPr lang="zh-CN" altLang="en-US" sz="2400" dirty="0" smtClean="0"/>
              <a:t>中</a:t>
            </a:r>
            <a:endParaRPr lang="en-US" altLang="zh-CN" sz="2400" dirty="0" smtClean="0"/>
          </a:p>
          <a:p>
            <a:pPr>
              <a:lnSpc>
                <a:spcPct val="150000"/>
              </a:lnSpc>
              <a:buFont typeface="Wingdings" panose="05000000000000000000" pitchFamily="2" charset="2"/>
              <a:buChar char="p"/>
            </a:pPr>
            <a:r>
              <a:rPr lang="zh-CN" altLang="en-US" sz="2400" dirty="0" smtClean="0"/>
              <a:t>   若是</a:t>
            </a:r>
            <a:r>
              <a:rPr lang="zh-CN" altLang="en-US" sz="2400" dirty="0"/>
              <a:t>使用.DLL文件，该.DLL文件中的代码不必被包含在最终的.EXE文件中，.EXE文件执行时可以“动态”地载入和</a:t>
            </a:r>
            <a:r>
              <a:rPr lang="zh-CN" altLang="en-US" sz="2400" dirty="0" smtClean="0"/>
              <a:t>卸载与</a:t>
            </a:r>
            <a:r>
              <a:rPr lang="zh-CN" altLang="en-US" sz="2400" dirty="0"/>
              <a:t>.EXE文件独立的.DLL</a:t>
            </a:r>
            <a:r>
              <a:rPr lang="zh-CN" altLang="en-US" sz="2400" dirty="0" smtClean="0"/>
              <a:t>文件</a:t>
            </a:r>
            <a:endParaRPr lang="zh-CN" altLang="en-US" sz="2400" dirty="0"/>
          </a:p>
          <a:p>
            <a:pPr>
              <a:buFont typeface="Wingdings" panose="05000000000000000000" pitchFamily="2" charset="2"/>
              <a:buChar char="p"/>
            </a:pPr>
            <a:endParaRPr lang="zh-CN" altLang="zh-C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01941" y="1006297"/>
            <a:ext cx="4889500" cy="693737"/>
          </a:xfrm>
        </p:spPr>
        <p:txBody>
          <a:bodyPr>
            <a:normAutofit/>
          </a:bodyPr>
          <a:lstStyle/>
          <a:p>
            <a:r>
              <a:rPr lang="zh-CN" altLang="en-US" dirty="0"/>
              <a:t>动态链接方式</a:t>
            </a:r>
            <a:endParaRPr lang="zh-CN" altLang="en-US" dirty="0" smtClean="0"/>
          </a:p>
        </p:txBody>
      </p:sp>
      <p:sp>
        <p:nvSpPr>
          <p:cNvPr id="2" name="内容占位符 1"/>
          <p:cNvSpPr>
            <a:spLocks noGrp="1"/>
          </p:cNvSpPr>
          <p:nvPr>
            <p:ph idx="4294967295"/>
          </p:nvPr>
        </p:nvSpPr>
        <p:spPr>
          <a:xfrm>
            <a:off x="2262698" y="2349914"/>
            <a:ext cx="8527222" cy="2858190"/>
          </a:xfrm>
        </p:spPr>
        <p:txBody>
          <a:bodyPr>
            <a:noAutofit/>
          </a:bodyPr>
          <a:lstStyle/>
          <a:p>
            <a:pPr marL="0">
              <a:lnSpc>
                <a:spcPct val="150000"/>
              </a:lnSpc>
              <a:buNone/>
            </a:pPr>
            <a:r>
              <a:rPr lang="zh-CN" altLang="en-US" sz="2400" dirty="0"/>
              <a:t>链接一个DLL有两种方式：</a:t>
            </a:r>
            <a:endParaRPr lang="zh-CN" altLang="en-US" sz="2400" dirty="0"/>
          </a:p>
          <a:p>
            <a:pPr marL="0">
              <a:lnSpc>
                <a:spcPct val="150000"/>
              </a:lnSpc>
              <a:buNone/>
            </a:pPr>
            <a:r>
              <a:rPr lang="zh-CN" altLang="en-US" sz="2400" dirty="0"/>
              <a:t> </a:t>
            </a:r>
            <a:r>
              <a:rPr lang="en-US" altLang="zh-CN" sz="2400" dirty="0" smtClean="0"/>
              <a:t>1</a:t>
            </a:r>
            <a:r>
              <a:rPr lang="zh-CN" altLang="en-US" sz="2400" dirty="0"/>
              <a:t>、载入时动态链接（Load-Time Dynamic Linking）</a:t>
            </a:r>
            <a:endParaRPr lang="zh-CN" altLang="en-US" sz="2400" dirty="0"/>
          </a:p>
          <a:p>
            <a:pPr marL="0">
              <a:lnSpc>
                <a:spcPct val="150000"/>
              </a:lnSpc>
              <a:buNone/>
            </a:pPr>
            <a:r>
              <a:rPr lang="zh-CN" altLang="en-US" sz="2400" dirty="0"/>
              <a:t> </a:t>
            </a:r>
            <a:r>
              <a:rPr lang="en-US" altLang="zh-CN" sz="2400" dirty="0" smtClean="0"/>
              <a:t>2</a:t>
            </a:r>
            <a:r>
              <a:rPr lang="zh-CN" altLang="en-US" sz="2400" dirty="0"/>
              <a:t>、运行时动态链接（Run-Time Dynamic Linking）</a:t>
            </a: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73502" y="855222"/>
            <a:ext cx="5568950" cy="693737"/>
          </a:xfrm>
        </p:spPr>
        <p:txBody>
          <a:bodyPr>
            <a:normAutofit/>
          </a:bodyPr>
          <a:lstStyle/>
          <a:p>
            <a:r>
              <a:rPr lang="zh-CN" altLang="en-US" dirty="0"/>
              <a:t>载入时动态链接</a:t>
            </a:r>
            <a:endParaRPr lang="zh-CN" altLang="en-US" dirty="0" smtClean="0"/>
          </a:p>
        </p:txBody>
      </p:sp>
      <p:sp>
        <p:nvSpPr>
          <p:cNvPr id="2" name="内容占位符 1"/>
          <p:cNvSpPr>
            <a:spLocks noGrp="1"/>
          </p:cNvSpPr>
          <p:nvPr>
            <p:ph idx="4294967295"/>
          </p:nvPr>
        </p:nvSpPr>
        <p:spPr>
          <a:xfrm>
            <a:off x="1876508" y="1854779"/>
            <a:ext cx="8596313" cy="3879850"/>
          </a:xfr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(Import Library)</a:t>
            </a:r>
            <a:r>
              <a:rPr lang="zh-CN" altLang="en-US" sz="2400" dirty="0"/>
              <a:t>链接到可执行文件中，导入库向系统提供了载入DLL时所需的信息及用于定位DLL函数的地址符号。（相当于注册，当作API函数来使用，其实API函数就存放在系统DLL当中</a:t>
            </a:r>
            <a:r>
              <a:rPr lang="zh-CN" altLang="en-US" sz="2400" dirty="0" smtClean="0">
                <a:sym typeface="+mn-ea"/>
              </a:rPr>
              <a:t>）</a:t>
            </a:r>
            <a:endParaRPr lang="zh-CN" altLang="en-US" sz="2400" dirty="0"/>
          </a:p>
        </p:txBody>
      </p:sp>
      <p:sp>
        <p:nvSpPr>
          <p:cNvPr id="3" name="文本框 2"/>
          <p:cNvSpPr txBox="1"/>
          <p:nvPr/>
        </p:nvSpPr>
        <p:spPr>
          <a:xfrm>
            <a:off x="5107305" y="5734685"/>
            <a:ext cx="6221095" cy="645160"/>
          </a:xfrm>
          <a:prstGeom prst="rect">
            <a:avLst/>
          </a:prstGeom>
          <a:noFill/>
        </p:spPr>
        <p:txBody>
          <a:bodyPr wrap="square" rtlCol="0">
            <a:spAutoFit/>
          </a:bodyPr>
          <a:p>
            <a:pPr algn="l"/>
            <a:r>
              <a:rPr lang="zh-CN" altLang="en-US" sz="1800">
                <a:solidFill>
                  <a:srgbClr val="FF0000"/>
                </a:solidFill>
                <a:latin typeface="微软雅黑" panose="020B0503020204020204" pitchFamily="34" charset="-122"/>
                <a:ea typeface="微软雅黑" panose="020B0503020204020204" pitchFamily="34" charset="-122"/>
              </a:rPr>
              <a:t>作业：生成导入库</a:t>
            </a:r>
            <a:r>
              <a:rPr lang="en-US" altLang="zh-CN" sz="1800">
                <a:solidFill>
                  <a:srgbClr val="FF0000"/>
                </a:solidFill>
                <a:latin typeface="微软雅黑" panose="020B0503020204020204" pitchFamily="34" charset="-122"/>
                <a:ea typeface="微软雅黑" panose="020B0503020204020204" pitchFamily="34" charset="-122"/>
              </a:rPr>
              <a:t>(import library)</a:t>
            </a:r>
            <a:r>
              <a:rPr lang="zh-CN" altLang="en-US" sz="1800">
                <a:solidFill>
                  <a:srgbClr val="FF0000"/>
                </a:solidFill>
                <a:latin typeface="微软雅黑" panose="020B0503020204020204" pitchFamily="34" charset="-122"/>
                <a:ea typeface="微软雅黑" panose="020B0503020204020204" pitchFamily="34" charset="-122"/>
              </a:rPr>
              <a:t>路径及名称在哪里设置？</a:t>
            </a:r>
            <a:endParaRPr lang="zh-CN" altLang="en-US" sz="1800">
              <a:solidFill>
                <a:srgbClr val="FF0000"/>
              </a:solidFill>
              <a:latin typeface="微软雅黑" panose="020B0503020204020204" pitchFamily="34" charset="-122"/>
              <a:ea typeface="微软雅黑" panose="020B0503020204020204" pitchFamily="34" charset="-122"/>
            </a:endParaRPr>
          </a:p>
          <a:p>
            <a:pPr algn="l"/>
            <a:r>
              <a:rPr lang="zh-CN" altLang="en-US" sz="180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a:solidFill>
                  <a:srgbClr val="FF0000"/>
                </a:solidFill>
                <a:latin typeface="微软雅黑" panose="020B0503020204020204" pitchFamily="34" charset="-122"/>
                <a:ea typeface="微软雅黑" panose="020B0503020204020204" pitchFamily="34" charset="-122"/>
              </a:rPr>
              <a:t>github</a:t>
            </a:r>
            <a:r>
              <a:rPr lang="zh-CN" altLang="en-US" sz="1800">
                <a:solidFill>
                  <a:srgbClr val="FF0000"/>
                </a:solidFill>
                <a:latin typeface="微软雅黑" panose="020B0503020204020204" pitchFamily="34" charset="-122"/>
                <a:ea typeface="微软雅黑" panose="020B0503020204020204" pitchFamily="34" charset="-122"/>
              </a:rPr>
              <a:t>，邮件通知我</a:t>
            </a:r>
            <a:endParaRPr lang="zh-CN" altLang="en-US"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5568950" cy="693737"/>
          </a:xfrm>
        </p:spPr>
        <p:txBody>
          <a:bodyPr>
            <a:normAutofit/>
          </a:bodyPr>
          <a:lstStyle/>
          <a:p>
            <a:r>
              <a:rPr lang="zh-CN" altLang="en-US" dirty="0"/>
              <a:t>运行时动态链接</a:t>
            </a:r>
            <a:endParaRPr lang="zh-CN" altLang="en-US" dirty="0" smtClean="0"/>
          </a:p>
        </p:txBody>
      </p:sp>
      <p:sp>
        <p:nvSpPr>
          <p:cNvPr id="2" name="内容占位符 1"/>
          <p:cNvSpPr>
            <a:spLocks noGrp="1"/>
          </p:cNvSpPr>
          <p:nvPr>
            <p:ph idx="4294967295"/>
          </p:nvPr>
        </p:nvSpPr>
        <p:spPr>
          <a:xfrm>
            <a:off x="1192695" y="2323907"/>
            <a:ext cx="8902650" cy="3155950"/>
          </a:xfr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smtClean="0"/>
              <a:t>文件。</a:t>
            </a:r>
            <a:endParaRPr lang="zh-CN" alt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29135"/>
            <a:ext cx="8778240" cy="693737"/>
          </a:xfrm>
        </p:spPr>
        <p:txBody>
          <a:bodyPr>
            <a:normAutofit fontScale="90000"/>
          </a:bodyPr>
          <a:lstStyle/>
          <a:p>
            <a:r>
              <a:rPr lang="zh-CN" altLang="en-US" dirty="0" smtClean="0"/>
              <a:t>静态链接与动态链接二者</a:t>
            </a:r>
            <a:r>
              <a:rPr lang="zh-CN" altLang="en-US" dirty="0"/>
              <a:t>优点及不足</a:t>
            </a:r>
            <a:endParaRPr lang="zh-CN" altLang="en-US" dirty="0" smtClean="0"/>
          </a:p>
        </p:txBody>
      </p:sp>
      <p:sp>
        <p:nvSpPr>
          <p:cNvPr id="2" name="内容占位符 1"/>
          <p:cNvSpPr>
            <a:spLocks noGrp="1"/>
          </p:cNvSpPr>
          <p:nvPr>
            <p:ph idx="4294967295"/>
          </p:nvPr>
        </p:nvSpPr>
        <p:spPr>
          <a:xfrm>
            <a:off x="1685676" y="1066828"/>
            <a:ext cx="9747250" cy="5507038"/>
          </a:xfrm>
        </p:spPr>
        <p:txBody>
          <a:bodyPr>
            <a:noAutofit/>
          </a:bodyPr>
          <a:lstStyle/>
          <a:p>
            <a:pPr marL="0">
              <a:lnSpc>
                <a:spcPct val="150000"/>
              </a:lnSpc>
              <a:buNone/>
            </a:pPr>
            <a:r>
              <a:rPr lang="zh-CN" altLang="en-US" sz="2400" b="1" dirty="0"/>
              <a:t>静态链接库的优点：</a:t>
            </a:r>
            <a:endParaRPr lang="zh-CN" altLang="en-US" sz="2400" b="1" dirty="0"/>
          </a:p>
          <a:p>
            <a:pPr marL="0">
              <a:lnSpc>
                <a:spcPct val="150000"/>
              </a:lnSpc>
              <a:buNone/>
            </a:pPr>
            <a:r>
              <a:rPr lang="zh-CN" altLang="en-US" sz="2000" dirty="0"/>
              <a:t>(1)     代码装载速度快，执行速度略比动态链接库快； </a:t>
            </a:r>
            <a:endParaRPr lang="zh-CN" altLang="en-US" sz="2000" dirty="0"/>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r>
              <a:rPr lang="zh-CN" altLang="en-US" sz="2000" dirty="0" smtClean="0"/>
              <a:t>。</a:t>
            </a:r>
            <a:endParaRPr lang="en-US" altLang="zh-CN" sz="2000" dirty="0" smtClean="0"/>
          </a:p>
          <a:p>
            <a:pPr marL="0">
              <a:lnSpc>
                <a:spcPct val="150000"/>
              </a:lnSpc>
              <a:buNone/>
            </a:pPr>
            <a:r>
              <a:rPr lang="zh-CN" altLang="en-US" sz="2400" b="1" dirty="0"/>
              <a:t>  动态链接库的</a:t>
            </a:r>
            <a:r>
              <a:rPr lang="zh-CN" altLang="en-US" sz="2400" b="1" dirty="0" smtClean="0"/>
              <a:t>优点：</a:t>
            </a:r>
            <a:r>
              <a:rPr lang="zh-CN" altLang="en-US" sz="2400" b="1" dirty="0"/>
              <a:t> </a:t>
            </a:r>
            <a:endParaRPr lang="zh-CN" altLang="en-US" sz="2400" b="1" dirty="0"/>
          </a:p>
          <a:p>
            <a:pPr marL="0">
              <a:lnSpc>
                <a:spcPct val="150000"/>
              </a:lnSpc>
              <a:buNone/>
            </a:pPr>
            <a:r>
              <a:rPr lang="zh-CN" altLang="en-US" sz="2000" dirty="0"/>
              <a:t>(1)     更加节省内存并减少页面交换； </a:t>
            </a:r>
            <a:endParaRPr lang="zh-CN" altLang="en-US" sz="2000" dirty="0"/>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endParaRPr lang="zh-CN" altLang="en-US" sz="2000" dirty="0"/>
          </a:p>
          <a:p>
            <a:pPr marL="0">
              <a:lnSpc>
                <a:spcPct val="150000"/>
              </a:lnSpc>
              <a:buNone/>
            </a:pPr>
            <a:r>
              <a:rPr lang="zh-CN" altLang="en-US" sz="2000" dirty="0"/>
              <a:t>(3)     不同编程语言编写的程序只要按照函数调用约定就可以调用同一个DLL函数</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0</TotalTime>
  <Words>8826</Words>
  <Application>WPS 演示</Application>
  <PresentationFormat>宽屏</PresentationFormat>
  <Paragraphs>666</Paragraphs>
  <Slides>47</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47</vt:i4>
      </vt:variant>
    </vt:vector>
  </HeadingPairs>
  <TitlesOfParts>
    <vt:vector size="64" baseType="lpstr">
      <vt:lpstr>Arial</vt:lpstr>
      <vt:lpstr>宋体</vt:lpstr>
      <vt:lpstr>Wingdings</vt:lpstr>
      <vt:lpstr>微软雅黑</vt:lpstr>
      <vt:lpstr>Calibri Light</vt:lpstr>
      <vt:lpstr>Wingdings</vt:lpstr>
      <vt:lpstr>Wingdings 3</vt:lpstr>
      <vt:lpstr>Arial Unicode MS</vt:lpstr>
      <vt:lpstr>Calibri</vt:lpstr>
      <vt:lpstr>Tahoma</vt:lpstr>
      <vt:lpstr>Arial Unicode MS</vt:lpstr>
      <vt:lpstr>Times New Roman</vt:lpstr>
      <vt:lpstr>Segoe UI</vt:lpstr>
      <vt:lpstr>Consolas</vt:lpstr>
      <vt:lpstr>新宋体</vt:lpstr>
      <vt:lpstr>自定义设计方案</vt:lpstr>
      <vt:lpstr>2_蓝色互联网</vt:lpstr>
      <vt:lpstr>Windows编程实践</vt:lpstr>
      <vt:lpstr>内容提要</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markoo</cp:lastModifiedBy>
  <cp:revision>259</cp:revision>
  <dcterms:created xsi:type="dcterms:W3CDTF">2014-12-05T07:09:00Z</dcterms:created>
  <dcterms:modified xsi:type="dcterms:W3CDTF">2018-09-21T00:41:58Z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