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Lst>
  <p:notesMasterIdLst>
    <p:notesMasterId r:id="rId107"/>
  </p:notesMasterIdLst>
  <p:sldIdLst>
    <p:sldId id="256" r:id="rId4"/>
    <p:sldId id="501" r:id="rId5"/>
    <p:sldId id="316" r:id="rId6"/>
    <p:sldId id="456" r:id="rId7"/>
    <p:sldId id="457" r:id="rId8"/>
    <p:sldId id="458"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 id="480" r:id="rId31"/>
    <p:sldId id="481" r:id="rId32"/>
    <p:sldId id="482" r:id="rId33"/>
    <p:sldId id="483" r:id="rId34"/>
    <p:sldId id="484" r:id="rId35"/>
    <p:sldId id="485" r:id="rId36"/>
    <p:sldId id="486" r:id="rId37"/>
    <p:sldId id="487" r:id="rId38"/>
    <p:sldId id="488" r:id="rId39"/>
    <p:sldId id="489" r:id="rId40"/>
    <p:sldId id="490" r:id="rId41"/>
    <p:sldId id="491" r:id="rId42"/>
    <p:sldId id="492" r:id="rId43"/>
    <p:sldId id="493" r:id="rId44"/>
    <p:sldId id="494" r:id="rId45"/>
    <p:sldId id="495" r:id="rId46"/>
    <p:sldId id="496" r:id="rId47"/>
    <p:sldId id="497" r:id="rId48"/>
    <p:sldId id="498" r:id="rId49"/>
    <p:sldId id="499" r:id="rId50"/>
    <p:sldId id="500" r:id="rId51"/>
    <p:sldId id="556" r:id="rId52"/>
    <p:sldId id="503" r:id="rId53"/>
    <p:sldId id="504" r:id="rId54"/>
    <p:sldId id="505" r:id="rId55"/>
    <p:sldId id="506" r:id="rId56"/>
    <p:sldId id="507" r:id="rId57"/>
    <p:sldId id="508" r:id="rId58"/>
    <p:sldId id="509" r:id="rId59"/>
    <p:sldId id="510" r:id="rId60"/>
    <p:sldId id="511" r:id="rId61"/>
    <p:sldId id="512" r:id="rId62"/>
    <p:sldId id="513" r:id="rId63"/>
    <p:sldId id="514" r:id="rId64"/>
    <p:sldId id="515" r:id="rId65"/>
    <p:sldId id="516" r:id="rId66"/>
    <p:sldId id="517" r:id="rId67"/>
    <p:sldId id="518" r:id="rId68"/>
    <p:sldId id="519" r:id="rId69"/>
    <p:sldId id="520" r:id="rId70"/>
    <p:sldId id="521" r:id="rId71"/>
    <p:sldId id="522" r:id="rId72"/>
    <p:sldId id="523" r:id="rId73"/>
    <p:sldId id="524" r:id="rId74"/>
    <p:sldId id="525" r:id="rId75"/>
    <p:sldId id="526" r:id="rId76"/>
    <p:sldId id="527" r:id="rId77"/>
    <p:sldId id="528" r:id="rId78"/>
    <p:sldId id="529" r:id="rId79"/>
    <p:sldId id="530" r:id="rId80"/>
    <p:sldId id="531" r:id="rId81"/>
    <p:sldId id="532" r:id="rId82"/>
    <p:sldId id="533" r:id="rId83"/>
    <p:sldId id="534" r:id="rId84"/>
    <p:sldId id="535" r:id="rId85"/>
    <p:sldId id="536" r:id="rId86"/>
    <p:sldId id="537" r:id="rId87"/>
    <p:sldId id="538" r:id="rId88"/>
    <p:sldId id="539" r:id="rId89"/>
    <p:sldId id="540" r:id="rId90"/>
    <p:sldId id="541" r:id="rId91"/>
    <p:sldId id="542" r:id="rId92"/>
    <p:sldId id="543" r:id="rId93"/>
    <p:sldId id="544" r:id="rId94"/>
    <p:sldId id="545" r:id="rId95"/>
    <p:sldId id="546" r:id="rId96"/>
    <p:sldId id="547" r:id="rId97"/>
    <p:sldId id="548" r:id="rId98"/>
    <p:sldId id="549" r:id="rId99"/>
    <p:sldId id="550" r:id="rId100"/>
    <p:sldId id="551" r:id="rId101"/>
    <p:sldId id="552" r:id="rId102"/>
    <p:sldId id="553" r:id="rId103"/>
    <p:sldId id="554" r:id="rId104"/>
    <p:sldId id="555" r:id="rId105"/>
    <p:sldId id="455" r:id="rId106"/>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notesMaster" Target="notesMasters/notesMaster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presProps" Target="presProp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viewProps" Target="view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4A.1 </a:t>
          </a:r>
          <a:r>
            <a:rPr lang="zh-CN" altLang="en-US" sz="2800" dirty="0" smtClean="0">
              <a:latin typeface="微软雅黑" panose="020B0503020204020204" pitchFamily="34" charset="-122"/>
              <a:ea typeface="微软雅黑" panose="020B0503020204020204" pitchFamily="34" charset="-122"/>
            </a:rPr>
            <a:t>程序与进程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4A.2 </a:t>
          </a:r>
          <a:r>
            <a:rPr lang="zh-CN" altLang="en-US" sz="2800" dirty="0" smtClean="0">
              <a:latin typeface="微软雅黑" panose="020B0503020204020204" pitchFamily="34" charset="-122"/>
              <a:ea typeface="微软雅黑" panose="020B0503020204020204" pitchFamily="34" charset="-122"/>
            </a:rPr>
            <a:t>进程间通信机制简介</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4A.3 </a:t>
          </a:r>
          <a:r>
            <a:rPr lang="zh-CN" altLang="en-US" sz="2800" dirty="0" smtClean="0">
              <a:latin typeface="微软雅黑" panose="020B0503020204020204" pitchFamily="34" charset="-122"/>
              <a:ea typeface="微软雅黑" panose="020B0503020204020204" pitchFamily="34" charset="-122"/>
            </a:rPr>
            <a:t>进程间通信</a:t>
          </a:r>
          <a:r>
            <a:rPr lang="en-US"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消息机制</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4A.4 </a:t>
          </a:r>
          <a:r>
            <a:rPr lang="zh-CN" altLang="en-US" sz="2800" dirty="0" smtClean="0">
              <a:latin typeface="微软雅黑" panose="020B0503020204020204" pitchFamily="34" charset="-122"/>
              <a:ea typeface="微软雅黑" panose="020B0503020204020204" pitchFamily="34" charset="-122"/>
            </a:rPr>
            <a:t>进程间通信</a:t>
          </a:r>
          <a:r>
            <a:rPr lang="en-US"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重定向机制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4A.5 </a:t>
          </a:r>
          <a:r>
            <a:rPr lang="zh-CN" altLang="en-US" sz="2800" dirty="0" smtClean="0">
              <a:latin typeface="微软雅黑" panose="020B0503020204020204" pitchFamily="34" charset="-122"/>
              <a:ea typeface="微软雅黑" panose="020B0503020204020204" pitchFamily="34" charset="-122"/>
            </a:rPr>
            <a:t>进程间通信</a:t>
          </a:r>
          <a:r>
            <a:rPr lang="en-US"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管道</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4B.1 </a:t>
          </a:r>
          <a:r>
            <a:rPr lang="zh-CN" altLang="en-US" sz="2800" dirty="0" smtClean="0">
              <a:latin typeface="微软雅黑" panose="020B0503020204020204" pitchFamily="34" charset="-122"/>
              <a:ea typeface="微软雅黑" panose="020B0503020204020204" pitchFamily="34" charset="-122"/>
            </a:rPr>
            <a:t>线程及其创建过程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4B.2 </a:t>
          </a:r>
          <a:r>
            <a:rPr lang="zh-CN" altLang="zh-CN" sz="2800" dirty="0" smtClean="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4B.3 </a:t>
          </a:r>
          <a:r>
            <a:rPr lang="zh-CN" altLang="zh-CN" sz="2800" dirty="0" smtClean="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smtClean="0">
              <a:latin typeface="微软雅黑" panose="020B0503020204020204" pitchFamily="34" charset="-122"/>
              <a:ea typeface="微软雅黑" panose="020B0503020204020204" pitchFamily="34" charset="-122"/>
            </a:rPr>
            <a:t>4B.4 </a:t>
          </a:r>
          <a:r>
            <a:rPr lang="zh-CN" altLang="zh-CN" sz="2800" dirty="0" smtClean="0">
              <a:latin typeface="微软雅黑" panose="020B0503020204020204" pitchFamily="34" charset="-122"/>
              <a:ea typeface="微软雅黑" panose="020B0503020204020204" pitchFamily="34" charset="-122"/>
            </a:rPr>
            <a:t>线程间同步模式</a:t>
          </a:r>
          <a:r>
            <a:rPr lang="en-US" altLang="zh-CN"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4B.5 </a:t>
          </a:r>
          <a:r>
            <a:rPr lang="zh-CN" altLang="zh-CN" sz="2800" dirty="0" smtClean="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启动</a:t>
          </a:r>
          <a:endParaRPr lang="zh-CN" altLang="en-US" sz="2000">
            <a:solidFill>
              <a:srgbClr val="002060"/>
            </a:solidFill>
            <a:latin typeface="微软雅黑" panose="020B0503020204020204" pitchFamily="34" charset="-122"/>
            <a:ea typeface="微软雅黑" panose="020B0503020204020204" pitchFamily="34" charset="-122"/>
          </a:endParaRP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终止</a:t>
          </a:r>
          <a:endParaRPr lang="zh-CN" altLang="en-US" sz="2000">
            <a:solidFill>
              <a:srgbClr val="002060"/>
            </a:solidFill>
            <a:latin typeface="微软雅黑" panose="020B0503020204020204" pitchFamily="34" charset="-122"/>
            <a:ea typeface="微软雅黑" panose="020B0503020204020204" pitchFamily="34" charset="-122"/>
          </a:endParaRP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t>
        <a:bodyPr/>
        <a:lstStyle/>
        <a:p>
          <a:endParaRPr lang="zh-CN" altLang="en-US"/>
        </a:p>
      </dgm:t>
    </dgm:pt>
    <dgm:pt modelId="{36FD0B06-7B79-4D50-8EC7-A006FC688913}" type="pres">
      <dgm:prSet presAssocID="{EC4A2E55-09B3-44D7-A4A4-854C795151E1}" presName="sibTrans" presStyleLbl="sibTrans2D1" presStyleIdx="0" presStyleCnt="3" custScaleX="86649" custScaleY="57234" custLinFactNeighborX="4250" custLinFactNeighborY="-1824"/>
      <dgm:spPr/>
      <dgm:t>
        <a:bodyPr/>
        <a:lstStyle/>
        <a:p>
          <a:endParaRPr lang="zh-CN" altLang="en-US"/>
        </a:p>
      </dgm:t>
    </dgm:pt>
    <dgm:pt modelId="{DF6106E8-7529-4A57-8121-C74CCF7FD4E9}" type="pres">
      <dgm:prSet presAssocID="{EC4A2E55-09B3-44D7-A4A4-854C795151E1}" presName="connectorText" presStyleLbl="sibTrans2D1" presStyleIdx="0" presStyleCnt="3"/>
      <dgm:spPr/>
      <dgm:t>
        <a:bodyPr/>
        <a:lstStyle/>
        <a:p>
          <a:endParaRPr lang="zh-CN" altLang="en-US"/>
        </a:p>
      </dgm:t>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t>
        <a:bodyPr/>
        <a:lstStyle/>
        <a:p>
          <a:endParaRPr lang="zh-CN" altLang="en-US"/>
        </a:p>
      </dgm:t>
    </dgm:pt>
    <dgm:pt modelId="{1F7098CE-B47F-4989-AF56-0E25F89605F2}" type="pres">
      <dgm:prSet presAssocID="{729BFD9C-2A87-4FD1-8A1A-CE52398ACD83}" presName="sibTrans" presStyleLbl="sibTrans2D1" presStyleIdx="1" presStyleCnt="3" custScaleY="64672"/>
      <dgm:spPr/>
      <dgm:t>
        <a:bodyPr/>
        <a:lstStyle/>
        <a:p>
          <a:endParaRPr lang="zh-CN" altLang="en-US"/>
        </a:p>
      </dgm:t>
    </dgm:pt>
    <dgm:pt modelId="{DD86A46A-D4CA-4BAB-94EE-AC1F42B597E4}" type="pres">
      <dgm:prSet presAssocID="{729BFD9C-2A87-4FD1-8A1A-CE52398ACD83}" presName="connectorText" presStyleLbl="sibTrans2D1" presStyleIdx="1" presStyleCnt="3"/>
      <dgm:spPr/>
      <dgm:t>
        <a:bodyPr/>
        <a:lstStyle/>
        <a:p>
          <a:endParaRPr lang="zh-CN" altLang="en-US"/>
        </a:p>
      </dgm:t>
    </dgm:pt>
    <dgm:pt modelId="{ED9DD029-43E4-44D3-BA08-4674E2CACDA9}" type="pres">
      <dgm:prSet presAssocID="{491220EE-E7EB-454A-9CAF-0C028A8A6C2B}" presName="node" presStyleLbl="node1" presStyleIdx="2" presStyleCnt="4" custScaleY="27998">
        <dgm:presLayoutVars>
          <dgm:bulletEnabled val="1"/>
        </dgm:presLayoutVars>
      </dgm:prSet>
      <dgm:spPr/>
      <dgm:t>
        <a:bodyPr/>
        <a:lstStyle/>
        <a:p>
          <a:endParaRPr lang="zh-CN" altLang="en-US"/>
        </a:p>
      </dgm:t>
    </dgm:pt>
    <dgm:pt modelId="{EEDAF2B5-7177-4703-A1E1-BCD89D999513}" type="pres">
      <dgm:prSet presAssocID="{BBF8CF33-56B7-409F-8484-7B4230E94345}" presName="sibTrans" presStyleLbl="sibTrans2D1" presStyleIdx="2" presStyleCnt="3" custScaleX="104357" custScaleY="57234"/>
      <dgm:spPr/>
      <dgm:t>
        <a:bodyPr/>
        <a:lstStyle/>
        <a:p>
          <a:endParaRPr lang="zh-CN" altLang="en-US"/>
        </a:p>
      </dgm:t>
    </dgm:pt>
    <dgm:pt modelId="{AA2DC951-843A-4B76-A442-153B8115A812}" type="pres">
      <dgm:prSet presAssocID="{BBF8CF33-56B7-409F-8484-7B4230E94345}" presName="connectorText" presStyleLbl="sibTrans2D1" presStyleIdx="2" presStyleCnt="3"/>
      <dgm:spPr/>
      <dgm:t>
        <a:bodyPr/>
        <a:lstStyle/>
        <a:p>
          <a:endParaRPr lang="zh-CN" altLang="en-US"/>
        </a:p>
      </dgm:t>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t>
        <a:bodyPr/>
        <a:lstStyle/>
        <a:p>
          <a:endParaRPr lang="zh-CN" altLang="en-US"/>
        </a:p>
      </dgm:t>
    </dgm:pt>
  </dgm:ptLst>
  <dgm:cxnLst>
    <dgm:cxn modelId="{21B26565-127E-45CC-9642-B216F91321C3}" type="presOf" srcId="{BBF8CF33-56B7-409F-8484-7B4230E94345}" destId="{EEDAF2B5-7177-4703-A1E1-BCD89D999513}" srcOrd="0" destOrd="0" presId="urn:microsoft.com/office/officeart/2005/8/layout/process2"/>
    <dgm:cxn modelId="{33451003-3F60-4C62-802A-8D561D6A9945}" srcId="{03C113FF-9EAA-49C8-AD61-99F781E45E18}" destId="{491220EE-E7EB-454A-9CAF-0C028A8A6C2B}" srcOrd="2" destOrd="0" parTransId="{575345AD-B18E-4DC4-A21A-17779B84B8B7}" sibTransId="{BBF8CF33-56B7-409F-8484-7B4230E94345}"/>
    <dgm:cxn modelId="{AB86C97F-C856-4C05-88D6-05AB6F7619C3}" type="presOf" srcId="{729BFD9C-2A87-4FD1-8A1A-CE52398ACD83}" destId="{DD86A46A-D4CA-4BAB-94EE-AC1F42B597E4}"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4EFACF5F-8133-4772-BC69-CBF39E0B9538}" type="presOf" srcId="{BBF8CF33-56B7-409F-8484-7B4230E94345}" destId="{AA2DC951-843A-4B76-A442-153B8115A812}" srcOrd="1"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B97B9593-B9DF-4279-8B53-8B593E637395}" type="presOf" srcId="{E6792327-6DE9-42A6-9FFA-EE7B71D6A762}" destId="{35DE3392-AF2E-4230-958A-C61C1859777A}" srcOrd="0"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113DC9E9-C217-4BCB-B759-8111BCC79EEC}" type="presOf" srcId="{5E3E744F-AB33-48F8-80F4-A60AD1AB98D5}" destId="{88D0CF2D-347E-40A9-9CEA-055B977A0A3E}" srcOrd="0" destOrd="0" presId="urn:microsoft.com/office/officeart/2005/8/layout/process2"/>
    <dgm:cxn modelId="{9D62075E-F1E1-4853-9A93-FEC7BB04F9C4}" type="presOf" srcId="{EC4A2E55-09B3-44D7-A4A4-854C795151E1}" destId="{36FD0B06-7B79-4D50-8EC7-A006FC688913}"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43070177-EE00-4AE3-9A30-CCFFF260646C}" type="presOf" srcId="{0DD61A6A-B2C3-4FE8-A478-E9C3B703EF4E}" destId="{281EFCEA-D0C2-4FC3-A058-D498CE8B12D7}"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smtClean="0"/>
            <a:t>调用</a:t>
          </a:r>
          <a:endParaRPr lang="zh-CN" altLang="en-US" dirty="0"/>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指定系统方法</a:t>
          </a:r>
          <a:endParaRPr lang="zh-CN" altLang="en-US" sz="2000" dirty="0">
            <a:latin typeface="微软雅黑" panose="020B0503020204020204" pitchFamily="34" charset="-122"/>
            <a:ea typeface="微软雅黑" panose="020B0503020204020204" pitchFamily="34" charset="-122"/>
          </a:endParaRP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smtClean="0"/>
            <a:t>运行</a:t>
          </a:r>
          <a:endParaRPr lang="zh-CN" altLang="en-US" dirty="0"/>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无须等待</a:t>
          </a:r>
          <a:endParaRPr lang="zh-CN" altLang="en-US" sz="2000" dirty="0">
            <a:latin typeface="微软雅黑" panose="020B0503020204020204" pitchFamily="34" charset="-122"/>
            <a:ea typeface="微软雅黑" panose="020B0503020204020204" pitchFamily="34" charset="-122"/>
          </a:endParaRP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smtClean="0"/>
            <a:t>返回</a:t>
          </a:r>
          <a:endParaRPr lang="zh-CN" altLang="en-US" dirty="0"/>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未获得目标结果</a:t>
          </a:r>
          <a:endParaRPr lang="zh-CN" altLang="en-US" sz="2000" dirty="0">
            <a:latin typeface="微软雅黑" panose="020B0503020204020204" pitchFamily="34" charset="-122"/>
            <a:ea typeface="微软雅黑" panose="020B0503020204020204" pitchFamily="34" charset="-122"/>
          </a:endParaRP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t>
        <a:bodyPr/>
        <a:lstStyle/>
        <a:p>
          <a:endParaRPr lang="zh-CN" altLang="en-US"/>
        </a:p>
      </dgm:t>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t>
        <a:bodyPr/>
        <a:lstStyle/>
        <a:p>
          <a:endParaRPr lang="zh-CN" altLang="en-US"/>
        </a:p>
      </dgm:t>
    </dgm:pt>
    <dgm:pt modelId="{57F03222-225E-448A-9EF8-601B56BDD9F5}" type="pres">
      <dgm:prSet presAssocID="{4BF9719D-C7B9-4EE1-9773-8875E41B52EE}" presName="descendantText" presStyleLbl="alignAcc1" presStyleIdx="0" presStyleCnt="3">
        <dgm:presLayoutVars>
          <dgm:bulletEnabled val="1"/>
        </dgm:presLayoutVars>
      </dgm:prSet>
      <dgm:spPr/>
      <dgm:t>
        <a:bodyPr/>
        <a:lstStyle/>
        <a:p>
          <a:endParaRPr lang="zh-CN" altLang="en-US"/>
        </a:p>
      </dgm:t>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t>
        <a:bodyPr/>
        <a:lstStyle/>
        <a:p>
          <a:endParaRPr lang="zh-CN" altLang="en-US"/>
        </a:p>
      </dgm:t>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t>
        <a:bodyPr/>
        <a:lstStyle/>
        <a:p>
          <a:endParaRPr lang="zh-CN" altLang="en-US"/>
        </a:p>
      </dgm:t>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t>
        <a:bodyPr/>
        <a:lstStyle/>
        <a:p>
          <a:endParaRPr lang="zh-CN" altLang="en-US"/>
        </a:p>
      </dgm:t>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t>
        <a:bodyPr/>
        <a:lstStyle/>
        <a:p>
          <a:endParaRPr lang="zh-CN" altLang="en-US"/>
        </a:p>
      </dgm:t>
    </dgm:pt>
  </dgm:ptLst>
  <dgm:cxnLst>
    <dgm:cxn modelId="{3D7D2596-2A2B-4284-A4E7-108B66EDFDD3}" srcId="{BB8EC7B0-B04B-43C7-8B2E-9DBC464AD28C}" destId="{7C40AAD4-28C9-4FAA-AC33-5D6BF012F1C6}" srcOrd="2" destOrd="0" parTransId="{4C96B2AD-5819-41EA-AC01-171E570A20E1}" sibTransId="{9BEBE25F-ABA8-4EF3-AB76-CE18A64E7F9A}"/>
    <dgm:cxn modelId="{78BBCF46-AB98-4C4B-BCCC-FDAF0102467B}" srcId="{4BF9719D-C7B9-4EE1-9773-8875E41B52EE}" destId="{255FBACF-0C9A-4800-863C-4708D190B2BF}" srcOrd="0" destOrd="0" parTransId="{5D6997ED-3065-4B56-B5DC-1784E5EF4400}" sibTransId="{5C5E4823-4A37-40E4-BACE-FBA4738552B4}"/>
    <dgm:cxn modelId="{BF6F1971-7514-4DAA-9476-B93C6415C240}" type="presOf" srcId="{7C40AAD4-28C9-4FAA-AC33-5D6BF012F1C6}" destId="{EA4C2F12-E732-49C6-BD39-57F323D38646}" srcOrd="0" destOrd="0" presId="urn:microsoft.com/office/officeart/2005/8/layout/chevron2"/>
    <dgm:cxn modelId="{4A84F6B7-D3D2-4F96-AE74-2419CD19F1F9}" srcId="{C7D1E38D-1F04-4583-A4D3-4D34A1D1DE14}" destId="{AE21507F-2C0C-4D81-AA98-BF10E0455395}" srcOrd="0" destOrd="0" parTransId="{D6C951DE-6BDF-4906-9424-AEFEE519D892}" sibTransId="{B1E9477F-456F-428E-80C2-3DB90C13FA25}"/>
    <dgm:cxn modelId="{5AF1847B-8E9A-47A3-91F8-58792AA32EC7}" type="presOf" srcId="{C7D1E38D-1F04-4583-A4D3-4D34A1D1DE14}" destId="{AFD0026B-3F9F-4FC2-B508-1811B535D3A9}"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EFF8E0B9-8974-40ED-972B-D3F512BD50F4}" type="presOf" srcId="{255FBACF-0C9A-4800-863C-4708D190B2BF}" destId="{57F03222-225E-448A-9EF8-601B56BDD9F5}" srcOrd="0" destOrd="0" presId="urn:microsoft.com/office/officeart/2005/8/layout/chevron2"/>
    <dgm:cxn modelId="{DB66ED4E-A54E-4DDB-A790-31FE5141FDD4}" type="presOf" srcId="{A6E66D1E-CE84-4688-B2B7-6E5C5BC35885}" destId="{82F5DB5B-117B-4401-B266-E6607DEF6C62}" srcOrd="0" destOrd="0" presId="urn:microsoft.com/office/officeart/2005/8/layout/chevron2"/>
    <dgm:cxn modelId="{9D46F03E-661A-4D84-90E8-EBB71A0B94D8}" type="presOf" srcId="{4BF9719D-C7B9-4EE1-9773-8875E41B52EE}" destId="{F728A8D7-C43C-4E9E-B4E9-FFE073E7F7E3}"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84EE0718-1980-488E-9323-8381970B127F}" srcId="{BB8EC7B0-B04B-43C7-8B2E-9DBC464AD28C}" destId="{C7D1E38D-1F04-4583-A4D3-4D34A1D1DE14}" srcOrd="1" destOrd="0" parTransId="{24516768-91FD-45A5-A814-591FBF8EFB08}" sibTransId="{B07A18A9-7A6E-479F-A74C-CB4D2AD17BFA}"/>
    <dgm:cxn modelId="{90DB3D85-8522-4153-91F4-9ADAA94FB138}" type="presOf" srcId="{AE21507F-2C0C-4D81-AA98-BF10E0455395}" destId="{D9640698-1616-4BFF-8611-81E20260326E}" srcOrd="0" destOrd="0" presId="urn:microsoft.com/office/officeart/2005/8/layout/chevron2"/>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smtClean="0">
              <a:latin typeface="微软雅黑" panose="020B0503020204020204" pitchFamily="34" charset="-122"/>
              <a:ea typeface="微软雅黑" panose="020B0503020204020204" pitchFamily="34" charset="-122"/>
            </a:rPr>
            <a:t>调用</a:t>
          </a:r>
          <a:endParaRPr lang="zh-CN" altLang="en-US" sz="1400" dirty="0">
            <a:latin typeface="微软雅黑" panose="020B0503020204020204" pitchFamily="34" charset="-122"/>
            <a:ea typeface="微软雅黑" panose="020B0503020204020204" pitchFamily="34" charset="-122"/>
          </a:endParaRP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指定系统方法</a:t>
          </a:r>
          <a:endParaRPr lang="zh-CN" altLang="en-US" sz="2000" dirty="0">
            <a:latin typeface="微软雅黑" panose="020B0503020204020204" pitchFamily="34" charset="-122"/>
            <a:ea typeface="微软雅黑" panose="020B0503020204020204" pitchFamily="34" charset="-122"/>
          </a:endParaRP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smtClean="0">
              <a:latin typeface="微软雅黑" panose="020B0503020204020204" pitchFamily="34" charset="-122"/>
              <a:ea typeface="微软雅黑" panose="020B0503020204020204" pitchFamily="34" charset="-122"/>
            </a:rPr>
            <a:t>运行</a:t>
          </a:r>
          <a:endParaRPr lang="zh-CN" altLang="en-US" sz="1400" dirty="0">
            <a:latin typeface="微软雅黑" panose="020B0503020204020204" pitchFamily="34" charset="-122"/>
            <a:ea typeface="微软雅黑" panose="020B0503020204020204" pitchFamily="34" charset="-122"/>
          </a:endParaRP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smtClean="0">
              <a:latin typeface="微软雅黑" panose="020B0503020204020204" pitchFamily="34" charset="-122"/>
              <a:ea typeface="微软雅黑" panose="020B0503020204020204" pitchFamily="34" charset="-122"/>
            </a:rPr>
            <a:t>耗时等待过程</a:t>
          </a:r>
          <a:endParaRPr lang="zh-CN" altLang="en-US" sz="2000" dirty="0">
            <a:latin typeface="微软雅黑" panose="020B0503020204020204" pitchFamily="34" charset="-122"/>
            <a:ea typeface="微软雅黑" panose="020B0503020204020204" pitchFamily="34" charset="-122"/>
          </a:endParaRP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smtClean="0">
              <a:latin typeface="微软雅黑" panose="020B0503020204020204" pitchFamily="34" charset="-122"/>
              <a:ea typeface="微软雅黑" panose="020B0503020204020204" pitchFamily="34" charset="-122"/>
            </a:rPr>
            <a:t>返回</a:t>
          </a:r>
          <a:endParaRPr lang="zh-CN" altLang="en-US" sz="1400" dirty="0">
            <a:latin typeface="微软雅黑" panose="020B0503020204020204" pitchFamily="34" charset="-122"/>
            <a:ea typeface="微软雅黑" panose="020B0503020204020204" pitchFamily="34" charset="-122"/>
          </a:endParaRP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获得目标结果</a:t>
          </a:r>
          <a:endParaRPr lang="zh-CN" altLang="en-US" sz="2000" dirty="0">
            <a:latin typeface="微软雅黑" panose="020B0503020204020204" pitchFamily="34" charset="-122"/>
            <a:ea typeface="微软雅黑" panose="020B0503020204020204" pitchFamily="34" charset="-122"/>
          </a:endParaRP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t>
        <a:bodyPr/>
        <a:lstStyle/>
        <a:p>
          <a:endParaRPr lang="zh-CN" altLang="en-US"/>
        </a:p>
      </dgm:t>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t>
        <a:bodyPr/>
        <a:lstStyle/>
        <a:p>
          <a:endParaRPr lang="zh-CN" altLang="en-US"/>
        </a:p>
      </dgm:t>
    </dgm:pt>
    <dgm:pt modelId="{57F03222-225E-448A-9EF8-601B56BDD9F5}" type="pres">
      <dgm:prSet presAssocID="{4BF9719D-C7B9-4EE1-9773-8875E41B52EE}" presName="descendantText" presStyleLbl="alignAcc1" presStyleIdx="0" presStyleCnt="3">
        <dgm:presLayoutVars>
          <dgm:bulletEnabled val="1"/>
        </dgm:presLayoutVars>
      </dgm:prSet>
      <dgm:spPr/>
      <dgm:t>
        <a:bodyPr/>
        <a:lstStyle/>
        <a:p>
          <a:endParaRPr lang="zh-CN" altLang="en-US"/>
        </a:p>
      </dgm:t>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t>
        <a:bodyPr/>
        <a:lstStyle/>
        <a:p>
          <a:endParaRPr lang="zh-CN" altLang="en-US"/>
        </a:p>
      </dgm:t>
    </dgm:pt>
    <dgm:pt modelId="{D9640698-1616-4BFF-8611-81E20260326E}" type="pres">
      <dgm:prSet presAssocID="{C7D1E38D-1F04-4583-A4D3-4D34A1D1DE14}" presName="descendantText" presStyleLbl="alignAcc1" presStyleIdx="1" presStyleCnt="3">
        <dgm:presLayoutVars>
          <dgm:bulletEnabled val="1"/>
        </dgm:presLayoutVars>
      </dgm:prSet>
      <dgm:spPr/>
      <dgm:t>
        <a:bodyPr/>
        <a:lstStyle/>
        <a:p>
          <a:endParaRPr lang="zh-CN" altLang="en-US"/>
        </a:p>
      </dgm:t>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t>
        <a:bodyPr/>
        <a:lstStyle/>
        <a:p>
          <a:endParaRPr lang="zh-CN" altLang="en-US"/>
        </a:p>
      </dgm:t>
    </dgm:pt>
    <dgm:pt modelId="{82F5DB5B-117B-4401-B266-E6607DEF6C62}" type="pres">
      <dgm:prSet presAssocID="{7C40AAD4-28C9-4FAA-AC33-5D6BF012F1C6}" presName="descendantText" presStyleLbl="alignAcc1" presStyleIdx="2" presStyleCnt="3">
        <dgm:presLayoutVars>
          <dgm:bulletEnabled val="1"/>
        </dgm:presLayoutVars>
      </dgm:prSet>
      <dgm:spPr/>
      <dgm:t>
        <a:bodyPr/>
        <a:lstStyle/>
        <a:p>
          <a:endParaRPr lang="zh-CN" altLang="en-US"/>
        </a:p>
      </dgm:t>
    </dgm:pt>
  </dgm:ptLst>
  <dgm:cxnLst>
    <dgm:cxn modelId="{3D7D2596-2A2B-4284-A4E7-108B66EDFDD3}" srcId="{BB8EC7B0-B04B-43C7-8B2E-9DBC464AD28C}" destId="{7C40AAD4-28C9-4FAA-AC33-5D6BF012F1C6}" srcOrd="2" destOrd="0" parTransId="{4C96B2AD-5819-41EA-AC01-171E570A20E1}" sibTransId="{9BEBE25F-ABA8-4EF3-AB76-CE18A64E7F9A}"/>
    <dgm:cxn modelId="{9B43D748-2B8A-4DFB-99B1-0EB2A5446F36}" type="presOf" srcId="{255FBACF-0C9A-4800-863C-4708D190B2BF}" destId="{57F03222-225E-448A-9EF8-601B56BDD9F5}"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E2CEDD61-CB66-4D09-93A2-15F16CA01F74}" type="presOf" srcId="{AE21507F-2C0C-4D81-AA98-BF10E0455395}" destId="{D9640698-1616-4BFF-8611-81E20260326E}"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A84F6B7-D3D2-4F96-AE74-2419CD19F1F9}" srcId="{C7D1E38D-1F04-4583-A4D3-4D34A1D1DE14}" destId="{AE21507F-2C0C-4D81-AA98-BF10E0455395}" srcOrd="0" destOrd="0" parTransId="{D6C951DE-6BDF-4906-9424-AEFEE519D892}" sibTransId="{B1E9477F-456F-428E-80C2-3DB90C13FA25}"/>
    <dgm:cxn modelId="{99A20FEC-FF5D-4DEF-9545-7A0F1E1D5406}" srcId="{BB8EC7B0-B04B-43C7-8B2E-9DBC464AD28C}" destId="{4BF9719D-C7B9-4EE1-9773-8875E41B52EE}" srcOrd="0" destOrd="0" parTransId="{FD9DFE54-0373-4166-967F-A6E20497FE85}" sibTransId="{6DA3A363-6C33-46CC-9AF3-048F39568975}"/>
    <dgm:cxn modelId="{4801B0D9-9827-4623-B5D3-686F06F933D3}" type="presOf" srcId="{7C40AAD4-28C9-4FAA-AC33-5D6BF012F1C6}" destId="{EA4C2F12-E732-49C6-BD39-57F323D38646}"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402FBC2D-1D22-4352-864A-4457CBDF4BCF}" type="presOf" srcId="{A6E66D1E-CE84-4688-B2B7-6E5C5BC35885}" destId="{82F5DB5B-117B-4401-B266-E6607DEF6C62}"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84EE0718-1980-488E-9323-8381970B127F}" srcId="{BB8EC7B0-B04B-43C7-8B2E-9DBC464AD28C}" destId="{C7D1E38D-1F04-4583-A4D3-4D34A1D1DE14}" srcOrd="1" destOrd="0" parTransId="{24516768-91FD-45A5-A814-591FBF8EFB08}" sibTransId="{B07A18A9-7A6E-479F-A74C-CB4D2AD17BFA}"/>
    <dgm:cxn modelId="{47AFDC2E-398F-43C0-9381-CC5E03C0E60B}" type="presOf" srcId="{C7D1E38D-1F04-4583-A4D3-4D34A1D1DE14}" destId="{AFD0026B-3F9F-4FC2-B508-1811B535D3A9}" srcOrd="0" destOrd="0" presId="urn:microsoft.com/office/officeart/2005/8/layout/chevron2"/>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smtClean="0">
              <a:latin typeface="微软雅黑" panose="020B0503020204020204" pitchFamily="34" charset="-122"/>
              <a:ea typeface="微软雅黑" panose="020B0503020204020204" pitchFamily="34" charset="-122"/>
            </a:rPr>
            <a:t>数据</a:t>
          </a:r>
          <a:endParaRPr lang="zh-CN" altLang="en-US" dirty="0">
            <a:latin typeface="微软雅黑" panose="020B0503020204020204" pitchFamily="34" charset="-122"/>
            <a:ea typeface="微软雅黑" panose="020B0503020204020204" pitchFamily="34" charset="-122"/>
          </a:endParaRP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smtClean="0">
              <a:latin typeface="微软雅黑" panose="020B0503020204020204" pitchFamily="34" charset="-122"/>
              <a:ea typeface="微软雅黑" panose="020B0503020204020204" pitchFamily="34" charset="-122"/>
            </a:rPr>
            <a:t>数据</a:t>
          </a:r>
          <a:endParaRPr lang="zh-CN" altLang="en-US" dirty="0">
            <a:latin typeface="微软雅黑" panose="020B0503020204020204" pitchFamily="34" charset="-122"/>
            <a:ea typeface="微软雅黑" panose="020B0503020204020204" pitchFamily="34" charset="-122"/>
          </a:endParaRP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t>
        <a:bodyPr/>
        <a:lstStyle/>
        <a:p>
          <a:endParaRPr lang="zh-CN" altLang="en-US"/>
        </a:p>
      </dgm:t>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t>
        <a:bodyPr/>
        <a:lstStyle/>
        <a:p>
          <a:endParaRPr lang="zh-CN" altLang="en-US"/>
        </a:p>
      </dgm:t>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t>
        <a:bodyPr/>
        <a:lstStyle/>
        <a:p>
          <a:endParaRPr lang="zh-CN" altLang="en-US"/>
        </a:p>
      </dgm:t>
    </dgm:pt>
    <dgm:pt modelId="{40636E10-83BD-42E8-AC12-39D7FF63BE0C}" type="pres">
      <dgm:prSet presAssocID="{21F83EC7-2BB0-4989-8A7A-31525327E098}" presName="Space" presStyleCnt="0">
        <dgm:presLayoutVars>
          <dgm:chMax val="0"/>
          <dgm:chPref val="0"/>
        </dgm:presLayoutVars>
      </dgm:prSet>
      <dgm:spPr/>
    </dgm:pt>
  </dgm:ptLst>
  <dgm:cxnLst>
    <dgm:cxn modelId="{1EE91A59-FB18-4ADB-A6B0-630CC7CC51B5}" srcId="{4E035C26-180C-465D-8AC2-C0F5ECEB01EF}" destId="{9189FB4C-A1E8-49B5-A35F-0C2BE71E61AA}" srcOrd="0" destOrd="0" parTransId="{041784D4-573A-4905-A9D7-4CAC7B9E749D}" sibTransId="{75658C29-6638-4977-A6AC-55956F9A8EA8}"/>
    <dgm:cxn modelId="{7C4B1EF3-80EE-4C05-8A32-AE5F164A89A9}" type="presOf" srcId="{21F83EC7-2BB0-4989-8A7A-31525327E098}" destId="{5433A438-AD0B-43ED-BD59-CEF71F8B86B3}" srcOrd="0" destOrd="0" presId="urn:microsoft.com/office/officeart/2008/layout/AlternatingPictureCircles"/>
    <dgm:cxn modelId="{4C2A3EDD-7E9F-4B64-AFC3-5A9C2AF016FC}" type="presOf" srcId="{4E035C26-180C-465D-8AC2-C0F5ECEB01EF}" destId="{975CD59D-FF3F-4DC4-9B0B-DF6741DAAAB6}" srcOrd="0" destOrd="0" presId="urn:microsoft.com/office/officeart/2008/layout/AlternatingPictureCircles"/>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smtClean="0"/>
            <a:t>循环</a:t>
          </a:r>
          <a:r>
            <a:rPr lang="en-US" altLang="zh-CN" dirty="0" smtClean="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smtClean="0"/>
            <a:t>循环</a:t>
          </a:r>
          <a:r>
            <a:rPr lang="en-US" altLang="zh-CN" dirty="0" smtClean="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t>
        <a:bodyPr/>
        <a:lstStyle/>
        <a:p>
          <a:endParaRPr lang="zh-CN" altLang="en-US"/>
        </a:p>
      </dgm:t>
    </dgm:pt>
    <dgm:pt modelId="{AE02A1A3-BD64-4662-8876-43CDECA315AB}" type="pres">
      <dgm:prSet presAssocID="{19B27A23-3607-4F65-A632-5F29F721FCE2}" presName="gear1srcNode" presStyleLbl="node1" presStyleIdx="0" presStyleCnt="2"/>
      <dgm:spPr/>
      <dgm:t>
        <a:bodyPr/>
        <a:lstStyle/>
        <a:p>
          <a:endParaRPr lang="zh-CN" altLang="en-US"/>
        </a:p>
      </dgm:t>
    </dgm:pt>
    <dgm:pt modelId="{97239862-579D-474F-8AE9-9281A8DFEA0D}" type="pres">
      <dgm:prSet presAssocID="{19B27A23-3607-4F65-A632-5F29F721FCE2}" presName="gear1dstNode" presStyleLbl="node1" presStyleIdx="0" presStyleCnt="2"/>
      <dgm:spPr/>
      <dgm:t>
        <a:bodyPr/>
        <a:lstStyle/>
        <a:p>
          <a:endParaRPr lang="zh-CN" altLang="en-US"/>
        </a:p>
      </dgm:t>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t>
        <a:bodyPr/>
        <a:lstStyle/>
        <a:p>
          <a:endParaRPr lang="zh-CN" altLang="en-US"/>
        </a:p>
      </dgm:t>
    </dgm:pt>
    <dgm:pt modelId="{D77DFD45-229B-430F-9655-0EE6E4567167}" type="pres">
      <dgm:prSet presAssocID="{BD69B39C-624B-406B-B814-ABAD4B771A87}" presName="gear2srcNode" presStyleLbl="node1" presStyleIdx="1" presStyleCnt="2"/>
      <dgm:spPr/>
      <dgm:t>
        <a:bodyPr/>
        <a:lstStyle/>
        <a:p>
          <a:endParaRPr lang="zh-CN" altLang="en-US"/>
        </a:p>
      </dgm:t>
    </dgm:pt>
    <dgm:pt modelId="{67C10E77-7AEB-4EAC-917D-3C5744F1EA02}" type="pres">
      <dgm:prSet presAssocID="{BD69B39C-624B-406B-B814-ABAD4B771A87}" presName="gear2dstNode" presStyleLbl="node1" presStyleIdx="1" presStyleCnt="2"/>
      <dgm:spPr/>
      <dgm:t>
        <a:bodyPr/>
        <a:lstStyle/>
        <a:p>
          <a:endParaRPr lang="zh-CN" altLang="en-US"/>
        </a:p>
      </dgm:t>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t>
        <a:bodyPr/>
        <a:lstStyle/>
        <a:p>
          <a:endParaRPr lang="zh-CN" altLang="en-US"/>
        </a:p>
      </dgm:t>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t>
        <a:bodyPr/>
        <a:lstStyle/>
        <a:p>
          <a:endParaRPr lang="zh-CN" altLang="en-US"/>
        </a:p>
      </dgm:t>
    </dgm:pt>
  </dgm:ptLst>
  <dgm:cxnLst>
    <dgm:cxn modelId="{93C2BAAB-64D7-4FFE-9384-7A965D5E9FAE}" srcId="{4CD39099-EECC-461A-A6E1-444B06896677}" destId="{19B27A23-3607-4F65-A632-5F29F721FCE2}" srcOrd="0" destOrd="0" parTransId="{CA0D2B31-323D-4679-9B3B-CE08511454E2}" sibTransId="{7F749A85-B48B-4C97-B1C6-A14DDC97EF5D}"/>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79C0A579-6854-4EB8-8E2A-6938041B853B}" type="presOf" srcId="{4CD39099-EECC-461A-A6E1-444B06896677}" destId="{8EECDA56-5047-425B-8A41-9786DE3C43D8}" srcOrd="0" destOrd="0" presId="urn:microsoft.com/office/officeart/2005/8/layout/gear1"/>
    <dgm:cxn modelId="{4D6033E2-C93F-472E-837A-60208C59CAB7}" type="presOf" srcId="{BD69B39C-624B-406B-B814-ABAD4B771A87}" destId="{AF903290-5817-414C-868F-21A1549BA3B3}" srcOrd="0" destOrd="0" presId="urn:microsoft.com/office/officeart/2005/8/layout/gear1"/>
    <dgm:cxn modelId="{85D31879-807B-41F1-B48D-A5085DA7EF94}" type="presOf" srcId="{26666A21-9CC8-4DFA-9828-8CCD0F4200E5}" destId="{4A5E1D54-30A3-4C0D-AFAB-B26CBC97236C}" srcOrd="0"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smtClean="0"/>
            <a:t>工作状态</a:t>
          </a:r>
          <a:endParaRPr lang="zh-CN" altLang="en-US" dirty="0"/>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smtClean="0"/>
            <a:t>下次循环</a:t>
          </a:r>
          <a:endParaRPr lang="zh-CN" altLang="en-US"/>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smtClean="0"/>
            <a:t>检查事件状态</a:t>
          </a:r>
          <a:endParaRPr lang="zh-CN" altLang="en-US" dirty="0"/>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t>
        <a:bodyPr/>
        <a:lstStyle/>
        <a:p>
          <a:endParaRPr lang="zh-CN" altLang="en-US"/>
        </a:p>
      </dgm:t>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t>
        <a:bodyPr/>
        <a:lstStyle/>
        <a:p>
          <a:endParaRPr lang="zh-CN" altLang="en-US"/>
        </a:p>
      </dgm:t>
    </dgm:pt>
    <dgm:pt modelId="{22AEF590-8552-44BC-B360-71A3E1C6D334}" type="pres">
      <dgm:prSet presAssocID="{5DC0E78D-28E0-4699-93B6-9DB7647E1854}" presName="wedge2" presStyleLbl="node1" presStyleIdx="1" presStyleCnt="3"/>
      <dgm:spPr/>
      <dgm:t>
        <a:bodyPr/>
        <a:lstStyle/>
        <a:p>
          <a:endParaRPr lang="zh-CN" altLang="en-US"/>
        </a:p>
      </dgm:t>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t>
        <a:bodyPr/>
        <a:lstStyle/>
        <a:p>
          <a:endParaRPr lang="zh-CN" altLang="en-US"/>
        </a:p>
      </dgm:t>
    </dgm:pt>
    <dgm:pt modelId="{CC36D92F-DDD5-4390-8A3C-1855B2B0C1F7}" type="pres">
      <dgm:prSet presAssocID="{5DC0E78D-28E0-4699-93B6-9DB7647E1854}" presName="wedge3" presStyleLbl="node1" presStyleIdx="2" presStyleCnt="3"/>
      <dgm:spPr/>
      <dgm:t>
        <a:bodyPr/>
        <a:lstStyle/>
        <a:p>
          <a:endParaRPr lang="zh-CN" altLang="en-US"/>
        </a:p>
      </dgm:t>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t>
        <a:bodyPr/>
        <a:lstStyle/>
        <a:p>
          <a:endParaRPr lang="zh-CN" altLang="en-US"/>
        </a:p>
      </dgm:t>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6DE0D236-3689-4D5F-A722-DBD7953E0791}" srcId="{5DC0E78D-28E0-4699-93B6-9DB7647E1854}" destId="{2077979E-BA4B-4ACC-84CE-2B8A66B6AC0E}" srcOrd="0" destOrd="0" parTransId="{72AF20CC-F3A1-4E7C-9F4F-6605263E6D60}" sibTransId="{8F4334BF-631C-4B1D-83E9-DA7E848A0381}"/>
    <dgm:cxn modelId="{DEAF2F0C-9B51-442F-B4C5-2D00E8B21E34}" srcId="{5DC0E78D-28E0-4699-93B6-9DB7647E1854}" destId="{804EAF5C-334B-4853-A083-81D6DFC4A7AA}" srcOrd="2" destOrd="0" parTransId="{8ACCCA41-5EBD-4DE7-BD4D-C88D18110C28}" sibTransId="{B4F7F840-0381-4287-BAF3-85E0DE3846AE}"/>
    <dgm:cxn modelId="{54E5DF4E-E8F4-45FF-B5FC-B457FBE9A132}" type="presOf" srcId="{2077979E-BA4B-4ACC-84CE-2B8A66B6AC0E}" destId="{F4BB2644-9219-44B1-8179-DDEE079EB24D}" srcOrd="1" destOrd="0" presId="urn:microsoft.com/office/officeart/2005/8/layout/cycle8"/>
    <dgm:cxn modelId="{BE0CC416-3B20-47D4-8653-EBE3C28DFD95}" type="presOf" srcId="{804EAF5C-334B-4853-A083-81D6DFC4A7AA}" destId="{4EC544E8-8E3E-4313-AE56-79C16955FCB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8942F40A-E456-49CF-8B00-B710765FA629}" type="presOf" srcId="{2077979E-BA4B-4ACC-84CE-2B8A66B6AC0E}" destId="{372B60BB-B9B1-453A-B6D2-4AD02F1B6DB9}" srcOrd="0"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2D8A583E-4DB6-43E5-A9DF-A906EB68552C}" type="presOf" srcId="{5DC0E78D-28E0-4699-93B6-9DB7647E1854}" destId="{18E35946-6EEA-4261-A6F7-56D8CF6082FC}"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EECBA701-9AE9-42F4-8CF0-D5E8508BF979}" srcId="{5DC0E78D-28E0-4699-93B6-9DB7647E1854}" destId="{AA83504C-390B-40F4-8F1D-A98EC43A72EE}" srcOrd="1" destOrd="0" parTransId="{4FCDF2A7-D4B4-41A7-9F0D-5A626979DEA7}" sibTransId="{712285A4-5032-4AC1-9EA2-FD43ADDEDC25}"/>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4A.1 </a:t>
          </a:r>
          <a:r>
            <a:rPr lang="zh-CN" altLang="en-US" sz="2800" kern="1200" dirty="0" smtClean="0">
              <a:latin typeface="微软雅黑" panose="020B0503020204020204" pitchFamily="34" charset="-122"/>
              <a:ea typeface="微软雅黑" panose="020B0503020204020204" pitchFamily="34" charset="-122"/>
            </a:rPr>
            <a:t>程序与进程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4A.2 </a:t>
          </a:r>
          <a:r>
            <a:rPr lang="zh-CN" altLang="en-US" sz="2800" kern="1200" dirty="0" smtClean="0">
              <a:latin typeface="微软雅黑" panose="020B0503020204020204" pitchFamily="34" charset="-122"/>
              <a:ea typeface="微软雅黑" panose="020B0503020204020204" pitchFamily="34" charset="-122"/>
            </a:rPr>
            <a:t>进程间通信机制简介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4A.3 </a:t>
          </a:r>
          <a:r>
            <a:rPr lang="zh-CN" altLang="en-US" sz="2800" kern="1200" dirty="0" smtClean="0">
              <a:latin typeface="微软雅黑" panose="020B0503020204020204" pitchFamily="34" charset="-122"/>
              <a:ea typeface="微软雅黑" panose="020B0503020204020204" pitchFamily="34" charset="-122"/>
            </a:rPr>
            <a:t>进程间通信</a:t>
          </a:r>
          <a:r>
            <a:rPr lang="en-US" altLang="en-US"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4A.4 </a:t>
          </a:r>
          <a:r>
            <a:rPr lang="zh-CN" altLang="en-US" sz="2800" kern="1200" dirty="0" smtClean="0">
              <a:latin typeface="微软雅黑" panose="020B0503020204020204" pitchFamily="34" charset="-122"/>
              <a:ea typeface="微软雅黑" panose="020B0503020204020204" pitchFamily="34" charset="-122"/>
            </a:rPr>
            <a:t>进程间通信</a:t>
          </a:r>
          <a:r>
            <a:rPr lang="en-US" altLang="en-US"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重定向机制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4A.5 </a:t>
          </a:r>
          <a:r>
            <a:rPr lang="zh-CN" altLang="en-US" sz="2800" kern="1200" dirty="0" smtClean="0">
              <a:latin typeface="微软雅黑" panose="020B0503020204020204" pitchFamily="34" charset="-122"/>
              <a:ea typeface="微软雅黑" panose="020B0503020204020204" pitchFamily="34" charset="-122"/>
            </a:rPr>
            <a:t>进程间通信</a:t>
          </a:r>
          <a:r>
            <a:rPr lang="en-US" altLang="en-US"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管道</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4B.1 </a:t>
          </a:r>
          <a:r>
            <a:rPr lang="zh-CN" altLang="en-US" sz="2800" kern="1200" dirty="0" smtClean="0">
              <a:latin typeface="微软雅黑" panose="020B0503020204020204" pitchFamily="34" charset="-122"/>
              <a:ea typeface="微软雅黑" panose="020B0503020204020204" pitchFamily="34" charset="-122"/>
            </a:rPr>
            <a:t>线程及其创建过程</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4B.2 </a:t>
          </a:r>
          <a:r>
            <a:rPr lang="zh-CN" altLang="zh-CN" sz="2800" kern="1200" dirty="0" smtClean="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4B.3 </a:t>
          </a:r>
          <a:r>
            <a:rPr lang="zh-CN" altLang="zh-CN" sz="2800" kern="1200" dirty="0" smtClean="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46188" y="3288617"/>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4B.4 </a:t>
          </a:r>
          <a:r>
            <a:rPr lang="zh-CN" altLang="zh-CN" sz="2800" kern="1200" dirty="0" smtClean="0">
              <a:latin typeface="微软雅黑" panose="020B0503020204020204" pitchFamily="34" charset="-122"/>
              <a:ea typeface="微软雅黑" panose="020B0503020204020204" pitchFamily="34" charset="-122"/>
            </a:rPr>
            <a:t>线程间同步模式</a:t>
          </a:r>
          <a:r>
            <a:rPr lang="en-US" altLang="zh-CN" sz="2800" kern="1200" dirty="0" smtClean="0">
              <a:latin typeface="微软雅黑" panose="020B0503020204020204" pitchFamily="34" charset="-122"/>
              <a:ea typeface="微软雅黑" panose="020B0503020204020204" pitchFamily="34" charset="-122"/>
            </a:rPr>
            <a:t>/</a:t>
          </a:r>
          <a:r>
            <a:rPr lang="zh-CN" altLang="zh-CN" sz="2800" kern="1200" dirty="0" smtClean="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3288617"/>
        <a:ext cx="5487201" cy="843768"/>
      </dsp:txXfrm>
    </dsp:sp>
    <dsp:sp modelId="{9D48952A-8DE3-45EB-8CB6-5152C3B3C507}">
      <dsp:nvSpPr>
        <dsp:cNvPr id="0" name=""/>
        <dsp:cNvSpPr/>
      </dsp:nvSpPr>
      <dsp:spPr>
        <a:xfrm>
          <a:off x="1224304"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4B.5 </a:t>
          </a:r>
          <a:r>
            <a:rPr lang="zh-CN" altLang="zh-CN" sz="2800" kern="1200" dirty="0" smtClean="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启动</a:t>
          </a: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终止</a:t>
          </a: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4344" y="4759922"/>
        <a:ext cx="1510646" cy="4610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调用</a:t>
          </a:r>
          <a:endParaRPr lang="zh-CN" altLang="en-US" sz="1600" kern="1200" dirty="0"/>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指定系统方法</a:t>
          </a:r>
          <a:endParaRPr lang="zh-CN" altLang="en-US" sz="2000" kern="1200" dirty="0">
            <a:latin typeface="微软雅黑" panose="020B0503020204020204" pitchFamily="34" charset="-122"/>
            <a:ea typeface="微软雅黑" panose="020B0503020204020204" pitchFamily="34" charset="-122"/>
          </a:endParaRP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运行</a:t>
          </a:r>
          <a:endParaRPr lang="zh-CN" altLang="en-US" sz="1600" kern="1200" dirty="0"/>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无须等待</a:t>
          </a:r>
          <a:endParaRPr lang="zh-CN" altLang="en-US" sz="2000" kern="1200" dirty="0">
            <a:latin typeface="微软雅黑" panose="020B0503020204020204" pitchFamily="34" charset="-122"/>
            <a:ea typeface="微软雅黑" panose="020B0503020204020204" pitchFamily="34" charset="-122"/>
          </a:endParaRP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返回</a:t>
          </a:r>
          <a:endParaRPr lang="zh-CN" altLang="en-US" sz="1600" kern="1200" dirty="0"/>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未获得目标结果</a:t>
          </a:r>
          <a:endParaRPr lang="zh-CN" altLang="en-US" sz="2000" kern="1200" dirty="0">
            <a:latin typeface="微软雅黑" panose="020B0503020204020204" pitchFamily="34" charset="-122"/>
            <a:ea typeface="微软雅黑" panose="020B0503020204020204" pitchFamily="34" charset="-122"/>
          </a:endParaRPr>
        </a:p>
      </dsp:txBody>
      <dsp:txXfrm rot="-5400000">
        <a:off x="614301" y="1359183"/>
        <a:ext cx="2380857" cy="514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调用</a:t>
          </a:r>
          <a:endParaRPr lang="zh-CN" altLang="en-US" sz="1400" kern="1200" dirty="0">
            <a:latin typeface="微软雅黑" panose="020B0503020204020204" pitchFamily="34" charset="-122"/>
            <a:ea typeface="微软雅黑" panose="020B0503020204020204" pitchFamily="34" charset="-122"/>
          </a:endParaRP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指定系统方法</a:t>
          </a:r>
          <a:endParaRPr lang="zh-CN" altLang="en-US" sz="2000" kern="1200" dirty="0">
            <a:latin typeface="微软雅黑" panose="020B0503020204020204" pitchFamily="34" charset="-122"/>
            <a:ea typeface="微软雅黑" panose="020B0503020204020204" pitchFamily="34" charset="-122"/>
          </a:endParaRP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运行</a:t>
          </a:r>
          <a:endParaRPr lang="zh-CN" altLang="en-US" sz="1400" kern="1200" dirty="0">
            <a:latin typeface="微软雅黑" panose="020B0503020204020204" pitchFamily="34" charset="-122"/>
            <a:ea typeface="微软雅黑" panose="020B0503020204020204" pitchFamily="34" charset="-122"/>
          </a:endParaRP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耗时等待过程</a:t>
          </a:r>
          <a:endParaRPr lang="zh-CN" altLang="en-US" sz="2000" kern="1200" dirty="0">
            <a:latin typeface="微软雅黑" panose="020B0503020204020204" pitchFamily="34" charset="-122"/>
            <a:ea typeface="微软雅黑" panose="020B0503020204020204" pitchFamily="34" charset="-122"/>
          </a:endParaRP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返回</a:t>
          </a:r>
          <a:endParaRPr lang="zh-CN" altLang="en-US" sz="1400" kern="1200" dirty="0">
            <a:latin typeface="微软雅黑" panose="020B0503020204020204" pitchFamily="34" charset="-122"/>
            <a:ea typeface="微软雅黑" panose="020B0503020204020204" pitchFamily="34" charset="-122"/>
          </a:endParaRP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获得目标结果</a:t>
          </a:r>
          <a:endParaRPr lang="zh-CN" altLang="en-US" sz="2000" kern="1200" dirty="0">
            <a:latin typeface="微软雅黑" panose="020B0503020204020204" pitchFamily="34" charset="-122"/>
            <a:ea typeface="微软雅黑" panose="020B0503020204020204" pitchFamily="34" charset="-122"/>
          </a:endParaRPr>
        </a:p>
      </dsp:txBody>
      <dsp:txXfrm rot="-5400000">
        <a:off x="649233" y="1465490"/>
        <a:ext cx="2344343" cy="54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数据</a:t>
          </a:r>
          <a:endParaRPr lang="zh-CN" altLang="en-US" sz="2400" kern="1200" dirty="0">
            <a:latin typeface="微软雅黑" panose="020B0503020204020204" pitchFamily="34" charset="-122"/>
            <a:ea typeface="微软雅黑" panose="020B0503020204020204" pitchFamily="34" charset="-122"/>
          </a:endParaRP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数据</a:t>
          </a:r>
          <a:endParaRPr lang="zh-CN" altLang="en-US" sz="2400" kern="1200" dirty="0">
            <a:latin typeface="微软雅黑" panose="020B0503020204020204" pitchFamily="34" charset="-122"/>
            <a:ea typeface="微软雅黑" panose="020B0503020204020204" pitchFamily="34" charset="-122"/>
          </a:endParaRPr>
        </a:p>
      </dsp:txBody>
      <dsp:txXfrm>
        <a:off x="1327924" y="2080598"/>
        <a:ext cx="623932" cy="6239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循环</a:t>
          </a:r>
          <a:r>
            <a:rPr lang="en-US" altLang="zh-CN" sz="3000" kern="1200" dirty="0" smtClean="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循环</a:t>
          </a:r>
          <a:r>
            <a:rPr lang="en-US" altLang="zh-CN" sz="3000" kern="1200" dirty="0" smtClean="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工作状态</a:t>
          </a:r>
          <a:endParaRPr lang="zh-CN" altLang="en-US" sz="2700" kern="1200" dirty="0"/>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smtClean="0"/>
            <a:t>下次循环</a:t>
          </a:r>
          <a:endParaRPr lang="zh-CN" altLang="en-US" sz="2700" kern="1200"/>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检查事件状态</a:t>
          </a:r>
          <a:endParaRPr lang="zh-CN" altLang="en-US" sz="2700" kern="1200" dirty="0"/>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t>
            </a:r>
            <a:r>
              <a:rPr lang="en-US" altLang="zh-CN" dirty="0" smtClean="0"/>
              <a:t>address </a:t>
            </a:r>
            <a:r>
              <a:rPr lang="en-US" altLang="zh-CN" dirty="0"/>
              <a:t>descriptors</a:t>
            </a:r>
            <a:r>
              <a:rPr lang="zh-CN" altLang="en-US" dirty="0"/>
              <a:t>）树定义了用户地址空间内存区的</a:t>
            </a:r>
            <a:r>
              <a:rPr lang="zh-CN" altLang="en-US" dirty="0" smtClean="0"/>
              <a:t>状况</a:t>
            </a:r>
            <a:endParaRPr lang="en-US" altLang="zh-CN" dirty="0" smtClean="0"/>
          </a:p>
          <a:p>
            <a:r>
              <a:rPr lang="en-US" altLang="zh-CN" dirty="0" smtClean="0"/>
              <a:t>Access token</a:t>
            </a:r>
            <a:r>
              <a:rPr lang="zh-CN" altLang="en-US" dirty="0" smtClean="0"/>
              <a:t>访问令牌是用来描述进程或线程安全上下文的对象，令牌所包含的信息是与该</a:t>
            </a:r>
            <a:r>
              <a:rPr lang="en-US" altLang="zh-CN" dirty="0" smtClean="0"/>
              <a:t>user</a:t>
            </a:r>
            <a:r>
              <a:rPr lang="zh-CN" altLang="en-US" dirty="0" smtClean="0"/>
              <a:t>账户相关的进程或线程的身份和权限信息</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FB (front bus) </a:t>
            </a:r>
            <a:r>
              <a:rPr lang="zh-CN" altLang="en-US" dirty="0" smtClean="0"/>
              <a:t>属于</a:t>
            </a:r>
            <a:r>
              <a:rPr lang="en-US" altLang="zh-CN" sz="1200" b="1" i="0" kern="1200" dirty="0" smtClean="0">
                <a:solidFill>
                  <a:schemeClr val="tx1"/>
                </a:solidFill>
                <a:effectLst/>
                <a:latin typeface="+mn-lt"/>
                <a:ea typeface="+mn-ea"/>
                <a:cs typeface="+mn-cs"/>
              </a:rPr>
              <a:t>NUMA</a:t>
            </a:r>
            <a:r>
              <a:rPr lang="zh-CN" altLang="en-US" sz="1200" b="0" i="0" kern="1200" dirty="0" smtClean="0">
                <a:solidFill>
                  <a:schemeClr val="tx1"/>
                </a:solidFill>
                <a:effectLst/>
                <a:latin typeface="+mn-lt"/>
                <a:ea typeface="+mn-ea"/>
                <a:cs typeface="+mn-cs"/>
              </a:rPr>
              <a:t>架构</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69</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70</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2018/10/19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1 </a:t>
            </a:r>
            <a:r>
              <a:rPr lang="zh-CN" altLang="en-US" sz="2133" b="1" dirty="0" smtClean="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 </a:t>
            </a:r>
            <a:r>
              <a:rPr lang="zh-CN" altLang="en-US" sz="2133" b="1" dirty="0" smtClean="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 </a:t>
            </a:r>
            <a:r>
              <a:rPr lang="zh-CN" altLang="en-US" sz="2133" b="1" dirty="0" smtClean="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4 </a:t>
            </a:r>
            <a:r>
              <a:rPr lang="zh-CN" altLang="en-US" sz="2133" b="1" dirty="0" smtClean="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smtClean="0">
                <a:solidFill>
                  <a:srgbClr val="1C4885"/>
                </a:solidFill>
                <a:latin typeface="微软雅黑" panose="020B0503020204020204" pitchFamily="34" charset="-122"/>
                <a:ea typeface="微软雅黑" panose="020B0503020204020204" pitchFamily="34" charset="-122"/>
              </a:rPr>
              <a:t>/</a:t>
            </a:r>
            <a:r>
              <a:rPr lang="zh-CN" altLang="en-US" sz="2133" b="1" dirty="0" smtClean="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 </a:t>
            </a:r>
            <a:r>
              <a:rPr lang="zh-CN" altLang="en-US" sz="2133" b="1" dirty="0" smtClean="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2018/10/19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91530"/>
            <a:ext cx="2961972" cy="420564"/>
          </a:xfrm>
          <a:prstGeom prst="rect">
            <a:avLst/>
          </a:prstGeom>
          <a:noFill/>
        </p:spPr>
        <p:txBody>
          <a:bodyPr wrap="square" rtlCol="0">
            <a:spAutoFit/>
          </a:bodyPr>
          <a:lstStyle/>
          <a:p>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endPar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p>
          <a:p>
            <a:pPr lvl="2"/>
            <a:r>
              <a:rPr lang="en-US" altLang="zh-CN" dirty="0" smtClean="0"/>
              <a:t>Add text here</a:t>
            </a:r>
          </a:p>
          <a:p>
            <a:pPr lvl="3"/>
            <a:r>
              <a:rPr lang="en-US" altLang="zh-CN" dirty="0" smtClean="0"/>
              <a:t>Add text here</a:t>
            </a:r>
          </a:p>
          <a:p>
            <a:pPr lvl="4"/>
            <a:r>
              <a:rPr lang="en-US" altLang="zh-CN" dirty="0" smtClean="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extLst>
      <p:ext uri="{BB962C8B-B14F-4D97-AF65-F5344CB8AC3E}">
        <p14:creationId xmlns:p14="http://schemas.microsoft.com/office/powerpoint/2010/main" val="3952800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1 </a:t>
            </a:r>
            <a:r>
              <a:rPr lang="zh-CN" altLang="en-US" sz="2133" b="1" dirty="0" smtClean="0">
                <a:solidFill>
                  <a:srgbClr val="1C4885"/>
                </a:solidFill>
                <a:latin typeface="微软雅黑" panose="020B0503020204020204" pitchFamily="34" charset="-122"/>
                <a:ea typeface="微软雅黑" panose="020B0503020204020204" pitchFamily="34" charset="-122"/>
              </a:rPr>
              <a:t>程序与进程</a:t>
            </a:r>
          </a:p>
        </p:txBody>
      </p:sp>
    </p:spTree>
    <p:extLst>
      <p:ext uri="{BB962C8B-B14F-4D97-AF65-F5344CB8AC3E}">
        <p14:creationId xmlns:p14="http://schemas.microsoft.com/office/powerpoint/2010/main" val="41810576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 </a:t>
            </a:r>
            <a:r>
              <a:rPr lang="zh-CN" altLang="en-US" sz="2133" b="1" dirty="0" smtClean="0">
                <a:solidFill>
                  <a:srgbClr val="1C4885"/>
                </a:solidFill>
                <a:latin typeface="微软雅黑" panose="020B0503020204020204" pitchFamily="34" charset="-122"/>
                <a:ea typeface="微软雅黑" panose="020B0503020204020204" pitchFamily="34" charset="-122"/>
              </a:rPr>
              <a:t>进程间通信机制简介</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696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 </a:t>
            </a:r>
            <a:r>
              <a:rPr lang="zh-CN" altLang="en-US" sz="2133" b="1" dirty="0" smtClean="0">
                <a:solidFill>
                  <a:srgbClr val="1C4885"/>
                </a:solidFill>
                <a:latin typeface="微软雅黑" panose="020B0503020204020204" pitchFamily="34" charset="-122"/>
                <a:ea typeface="微软雅黑" panose="020B0503020204020204" pitchFamily="34" charset="-122"/>
              </a:rPr>
              <a:t>进程间通信</a:t>
            </a:r>
            <a:r>
              <a:rPr lang="en-US" altLang="zh-CN" sz="2133" b="1" dirty="0" smtClean="0">
                <a:solidFill>
                  <a:srgbClr val="1C4885"/>
                </a:solidFill>
                <a:latin typeface="微软雅黑" panose="020B0503020204020204" pitchFamily="34" charset="-122"/>
                <a:ea typeface="微软雅黑" panose="020B0503020204020204" pitchFamily="34" charset="-122"/>
              </a:rPr>
              <a:t>-</a:t>
            </a:r>
            <a:r>
              <a:rPr lang="zh-CN" altLang="en-US" sz="2133" b="1" dirty="0" smtClean="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4 </a:t>
            </a:r>
            <a:r>
              <a:rPr lang="zh-CN" altLang="en-US" sz="2133" b="1" dirty="0" smtClean="0">
                <a:solidFill>
                  <a:srgbClr val="1C4885"/>
                </a:solidFill>
                <a:latin typeface="微软雅黑" panose="020B0503020204020204" pitchFamily="34" charset="-122"/>
                <a:ea typeface="微软雅黑" panose="020B0503020204020204" pitchFamily="34" charset="-122"/>
              </a:rPr>
              <a:t>进程间通信</a:t>
            </a:r>
            <a:r>
              <a:rPr lang="en-US" altLang="zh-CN" sz="2133" b="1" dirty="0" smtClean="0">
                <a:solidFill>
                  <a:srgbClr val="1C4885"/>
                </a:solidFill>
                <a:latin typeface="微软雅黑" panose="020B0503020204020204" pitchFamily="34" charset="-122"/>
                <a:ea typeface="微软雅黑" panose="020B0503020204020204" pitchFamily="34" charset="-122"/>
              </a:rPr>
              <a:t>-</a:t>
            </a:r>
            <a:r>
              <a:rPr lang="zh-CN" altLang="en-US" sz="2133" b="1" dirty="0" smtClean="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 </a:t>
            </a:r>
            <a:r>
              <a:rPr lang="zh-CN" altLang="en-US" sz="2133" b="1" dirty="0" smtClean="0">
                <a:solidFill>
                  <a:srgbClr val="1C4885"/>
                </a:solidFill>
                <a:latin typeface="微软雅黑" panose="020B0503020204020204" pitchFamily="34" charset="-122"/>
                <a:ea typeface="微软雅黑" panose="020B0503020204020204" pitchFamily="34" charset="-122"/>
              </a:rPr>
              <a:t>进程间通信</a:t>
            </a:r>
            <a:r>
              <a:rPr lang="en-US" altLang="zh-CN" sz="2133" b="1" dirty="0" smtClean="0">
                <a:solidFill>
                  <a:srgbClr val="1C4885"/>
                </a:solidFill>
                <a:latin typeface="微软雅黑" panose="020B0503020204020204" pitchFamily="34" charset="-122"/>
                <a:ea typeface="微软雅黑" panose="020B0503020204020204" pitchFamily="34" charset="-122"/>
              </a:rPr>
              <a:t>-</a:t>
            </a:r>
            <a:r>
              <a:rPr lang="zh-CN" altLang="en-US" sz="2133" b="1" dirty="0" smtClean="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a:t>
            </a:r>
            <a:r>
              <a:rPr lang="en-US" altLang="zh-CN" sz="1333" dirty="0" smtClean="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smtClean="0">
                  <a:solidFill>
                    <a:srgbClr val="1C4885"/>
                  </a:solidFill>
                  <a:latin typeface="微软雅黑" panose="020B0503020204020204" pitchFamily="34" charset="-122"/>
                  <a:ea typeface="微软雅黑" panose="020B0503020204020204" pitchFamily="34" charset="-122"/>
                </a:rPr>
                <a:t>程序进程与进程间通信</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4A</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a:t>
            </a:r>
            <a:r>
              <a:rPr lang="en-US" altLang="zh-CN" sz="1333" dirty="0" smtClean="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smtClean="0">
                  <a:solidFill>
                    <a:srgbClr val="1C4885"/>
                  </a:solidFill>
                  <a:latin typeface="微软雅黑" panose="020B0503020204020204" pitchFamily="34" charset="-122"/>
                  <a:ea typeface="微软雅黑" panose="020B0503020204020204" pitchFamily="34" charset="-122"/>
                </a:rPr>
                <a:t>线程间通信与同步</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4B</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6.png"/><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p>
          <a:p>
            <a:pPr marL="0" indent="0" algn="r">
              <a:buNone/>
            </a:pPr>
            <a:r>
              <a:rPr lang="en-US" altLang="zh-CN" sz="2400" dirty="0">
                <a:solidFill>
                  <a:schemeClr val="tx1"/>
                </a:solidFill>
              </a:rPr>
              <a:t>https://</a:t>
            </a:r>
            <a:r>
              <a:rPr lang="en-US" altLang="zh-CN" sz="2400" dirty="0" smtClean="0">
                <a:solidFill>
                  <a:schemeClr val="tx1"/>
                </a:solidFill>
              </a:rPr>
              <a:t>github.com/jichenghu/</a:t>
            </a:r>
          </a:p>
        </p:txBody>
      </p:sp>
      <p:sp>
        <p:nvSpPr>
          <p:cNvPr id="4" name="文本框 3"/>
          <p:cNvSpPr txBox="1"/>
          <p:nvPr/>
        </p:nvSpPr>
        <p:spPr>
          <a:xfrm>
            <a:off x="7951" y="882590"/>
            <a:ext cx="8126236"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4 </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进程与线程</a:t>
            </a:r>
            <a:endParaRPr lang="zh-CN" altLang="en-US" sz="7200"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2352610"/>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849008"/>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3309081"/>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663161"/>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进程对象</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4521614" y="2352610"/>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Access token</a:t>
            </a:r>
            <a:endParaRPr lang="zh-CN" altLang="en-US" dirty="0"/>
          </a:p>
        </p:txBody>
      </p:sp>
      <p:sp>
        <p:nvSpPr>
          <p:cNvPr id="6" name="平行四边形 5"/>
          <p:cNvSpPr/>
          <p:nvPr/>
        </p:nvSpPr>
        <p:spPr>
          <a:xfrm>
            <a:off x="6282183"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7" name="文本框 6"/>
          <p:cNvSpPr txBox="1"/>
          <p:nvPr/>
        </p:nvSpPr>
        <p:spPr>
          <a:xfrm>
            <a:off x="6684106" y="2341454"/>
            <a:ext cx="156966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虚地址描述符</a:t>
            </a:r>
            <a:endParaRPr lang="zh-CN" altLang="en-US" dirty="0">
              <a:latin typeface="微软雅黑" panose="020B0503020204020204" pitchFamily="34" charset="-122"/>
              <a:ea typeface="微软雅黑" panose="020B0503020204020204" pitchFamily="34" charset="-122"/>
            </a:endParaRPr>
          </a:p>
        </p:txBody>
      </p:sp>
      <p:sp>
        <p:nvSpPr>
          <p:cNvPr id="9" name="平行四边形 8"/>
          <p:cNvSpPr/>
          <p:nvPr/>
        </p:nvSpPr>
        <p:spPr>
          <a:xfrm>
            <a:off x="7086028"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10" name="平行四边形 9"/>
          <p:cNvSpPr/>
          <p:nvPr/>
        </p:nvSpPr>
        <p:spPr>
          <a:xfrm>
            <a:off x="7887491"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11" name="文本框 10"/>
          <p:cNvSpPr txBox="1"/>
          <p:nvPr/>
        </p:nvSpPr>
        <p:spPr>
          <a:xfrm>
            <a:off x="5869269" y="3275720"/>
            <a:ext cx="87716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句柄表</a:t>
            </a:r>
            <a:endParaRPr lang="zh-CN" altLang="en-US" dirty="0">
              <a:latin typeface="微软雅黑" panose="020B0503020204020204" pitchFamily="34" charset="-122"/>
              <a:ea typeface="微软雅黑" panose="020B0503020204020204" pitchFamily="34" charset="-122"/>
            </a:endParaRPr>
          </a:p>
        </p:txBody>
      </p:sp>
      <p:sp>
        <p:nvSpPr>
          <p:cNvPr id="8" name="对角圆角矩形 7"/>
          <p:cNvSpPr/>
          <p:nvPr/>
        </p:nvSpPr>
        <p:spPr>
          <a:xfrm>
            <a:off x="5759145" y="360695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4001311"/>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4422558"/>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548448"/>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Object</a:t>
            </a:r>
            <a:endParaRPr lang="zh-CN" altLang="en-US" dirty="0"/>
          </a:p>
        </p:txBody>
      </p:sp>
      <p:sp>
        <p:nvSpPr>
          <p:cNvPr id="16" name="椭圆 15"/>
          <p:cNvSpPr/>
          <p:nvPr/>
        </p:nvSpPr>
        <p:spPr>
          <a:xfrm>
            <a:off x="7380909" y="39539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Object</a:t>
            </a:r>
            <a:endParaRPr lang="zh-CN" altLang="en-US" dirty="0"/>
          </a:p>
        </p:txBody>
      </p:sp>
      <p:sp>
        <p:nvSpPr>
          <p:cNvPr id="15" name="流程图: 离页连接符 14"/>
          <p:cNvSpPr/>
          <p:nvPr/>
        </p:nvSpPr>
        <p:spPr>
          <a:xfrm rot="16200000">
            <a:off x="5109470"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5032910"/>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流程图: 离页连接符 18"/>
          <p:cNvSpPr/>
          <p:nvPr/>
        </p:nvSpPr>
        <p:spPr>
          <a:xfrm rot="16200000">
            <a:off x="5815696"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5032910"/>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流程图: 离页连接符 20"/>
          <p:cNvSpPr/>
          <p:nvPr/>
        </p:nvSpPr>
        <p:spPr>
          <a:xfrm rot="16200000">
            <a:off x="6467999" y="5063104"/>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3184341"/>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3212100"/>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779521"/>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738229"/>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4157501"/>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5418419"/>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Access token</a:t>
            </a:r>
            <a:endParaRPr lang="zh-CN" altLang="en-US" dirty="0"/>
          </a:p>
        </p:txBody>
      </p:sp>
      <p:sp>
        <p:nvSpPr>
          <p:cNvPr id="22" name="文本框 21"/>
          <p:cNvSpPr txBox="1"/>
          <p:nvPr/>
        </p:nvSpPr>
        <p:spPr>
          <a:xfrm>
            <a:off x="6594683" y="5032911"/>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Rectangle 2"/>
          <p:cNvSpPr>
            <a:spLocks noGrp="1" noChangeArrowheads="1"/>
          </p:cNvSpPr>
          <p:nvPr>
            <p:ph type="title" idx="4294967295"/>
          </p:nvPr>
        </p:nvSpPr>
        <p:spPr>
          <a:xfrm>
            <a:off x="1026807" y="638390"/>
            <a:ext cx="4732338" cy="1114425"/>
          </a:xfrm>
        </p:spPr>
        <p:txBody>
          <a:bodyPr>
            <a:normAutofit/>
          </a:bodyPr>
          <a:lstStyle/>
          <a:p>
            <a:pPr eaLnBrk="1" hangingPunct="1"/>
            <a:r>
              <a:rPr lang="zh-CN" altLang="en-US" dirty="0" smtClean="0"/>
              <a:t>进程对象结构</a:t>
            </a:r>
            <a:endParaRPr lang="zh-CN" altLang="en-US" dirty="0"/>
          </a:p>
        </p:txBody>
      </p:sp>
    </p:spTree>
    <p:extLst>
      <p:ext uri="{BB962C8B-B14F-4D97-AF65-F5344CB8AC3E}">
        <p14:creationId xmlns:p14="http://schemas.microsoft.com/office/powerpoint/2010/main" val="215160332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smtClean="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smtClean="0">
                <a:latin typeface="微软雅黑" panose="020B0503020204020204" pitchFamily="34" charset="-122"/>
                <a:ea typeface="微软雅黑" panose="020B0503020204020204" pitchFamily="34" charset="-122"/>
              </a:rPr>
              <a:t>Mutex</a:t>
            </a:r>
            <a:r>
              <a:rPr lang="zh-CN" altLang="en-US" sz="2800" dirty="0" smtClean="0">
                <a:latin typeface="微软雅黑" panose="020B0503020204020204" pitchFamily="34" charset="-122"/>
                <a:ea typeface="微软雅黑" panose="020B0503020204020204" pitchFamily="34" charset="-122"/>
              </a:rPr>
              <a:t>类</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800" dirty="0" err="1" smtClean="0">
                <a:latin typeface="微软雅黑" panose="020B0503020204020204" pitchFamily="34" charset="-122"/>
                <a:ea typeface="微软雅黑" panose="020B0503020204020204" pitchFamily="34" charset="-122"/>
              </a:rPr>
              <a:t>releaseMutex</a:t>
            </a:r>
            <a:r>
              <a:rPr lang="zh-CN" altLang="en-US" sz="2800" dirty="0" smtClean="0">
                <a:latin typeface="微软雅黑" panose="020B0503020204020204" pitchFamily="34" charset="-122"/>
                <a:ea typeface="微软雅黑" panose="020B0503020204020204" pitchFamily="34" charset="-122"/>
              </a:rPr>
              <a:t>方法</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61205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043485" y="1190719"/>
            <a:ext cx="7704138" cy="762000"/>
          </a:xfrm>
        </p:spPr>
        <p:txBody>
          <a:bodyPr>
            <a:normAutofit/>
          </a:bodyPr>
          <a:lstStyle/>
          <a:p>
            <a:r>
              <a:rPr lang="en-US" altLang="zh-CN" dirty="0" err="1" smtClean="0">
                <a:latin typeface="微软雅黑" panose="020B0503020204020204" pitchFamily="34" charset="-122"/>
                <a:ea typeface="微软雅黑" panose="020B0503020204020204" pitchFamily="34" charset="-122"/>
              </a:rPr>
              <a:t>ManualResetEvent</a:t>
            </a:r>
            <a:r>
              <a:rPr lang="zh-CN" altLang="en-US" dirty="0" smtClean="0">
                <a:latin typeface="微软雅黑" panose="020B0503020204020204" pitchFamily="34" charset="-122"/>
                <a:ea typeface="微软雅黑" panose="020B0503020204020204" pitchFamily="34" charset="-122"/>
              </a:rPr>
              <a:t>的使用</a:t>
            </a:r>
            <a:endParaRPr lang="zh-CN" altLang="en-US" dirty="0" smtClean="0"/>
          </a:p>
        </p:txBody>
      </p:sp>
      <p:graphicFrame>
        <p:nvGraphicFramePr>
          <p:cNvPr id="4" name="图示 3"/>
          <p:cNvGraphicFramePr/>
          <p:nvPr>
            <p:extLst>
              <p:ext uri="{D42A27DB-BD31-4B8C-83A1-F6EECF244321}">
                <p14:modId xmlns:p14="http://schemas.microsoft.com/office/powerpoint/2010/main" val="2799090299"/>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文件</a:t>
            </a:r>
            <a:endParaRPr lang="zh-CN" altLang="en-US">
              <a:latin typeface="微软雅黑" panose="020B0503020204020204" pitchFamily="34" charset="-122"/>
              <a:ea typeface="微软雅黑" panose="020B0503020204020204" pitchFamily="34" charset="-122"/>
            </a:endParaRP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仅适用本机内</a:t>
            </a:r>
            <a:endParaRPr lang="zh-CN" altLang="en-US" sz="2400">
              <a:latin typeface="微软雅黑" panose="020B0503020204020204" pitchFamily="34" charset="-122"/>
              <a:ea typeface="微软雅黑" panose="020B0503020204020204" pitchFamily="34" charset="-122"/>
            </a:endParaRP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剪切板</a:t>
            </a:r>
            <a:endParaRPr lang="zh-CN" altLang="en-US">
              <a:latin typeface="微软雅黑" panose="020B0503020204020204" pitchFamily="34" charset="-122"/>
              <a:ea typeface="微软雅黑" panose="020B0503020204020204" pitchFamily="34" charset="-122"/>
            </a:endParaRP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无名管道</a:t>
            </a:r>
            <a:endParaRPr lang="zh-CN" altLang="en-US">
              <a:latin typeface="微软雅黑" panose="020B0503020204020204" pitchFamily="34" charset="-122"/>
              <a:ea typeface="微软雅黑" panose="020B0503020204020204" pitchFamily="34" charset="-122"/>
            </a:endParaRP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事件对象</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75269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188058" y="826302"/>
            <a:ext cx="3956437" cy="1325563"/>
          </a:xfrm>
        </p:spPr>
        <p:txBody>
          <a:bodyPr/>
          <a:lstStyle/>
          <a:p>
            <a:r>
              <a:rPr lang="zh-CN" altLang="en-US" dirty="0" smtClean="0"/>
              <a:t>上机练习作业</a:t>
            </a:r>
            <a:endParaRPr lang="zh-CN" altLang="en-US" dirty="0"/>
          </a:p>
        </p:txBody>
      </p:sp>
      <p:sp>
        <p:nvSpPr>
          <p:cNvPr id="357379" name="Rectangle 3"/>
          <p:cNvSpPr>
            <a:spLocks noGrp="1" noChangeArrowheads="1"/>
          </p:cNvSpPr>
          <p:nvPr>
            <p:ph type="body" idx="1"/>
          </p:nvPr>
        </p:nvSpPr>
        <p:spPr>
          <a:xfrm>
            <a:off x="2483362" y="2864503"/>
            <a:ext cx="7368400" cy="2308387"/>
          </a:xfrm>
        </p:spPr>
        <p:txBody>
          <a:bodyPr>
            <a:normAutofit/>
          </a:bodyPr>
          <a:lstStyle/>
          <a:p>
            <a:r>
              <a:rPr lang="zh-CN" altLang="en-US" sz="2400" dirty="0" smtClean="0"/>
              <a:t>采用信号量机制实现消费者与生产者的线程同步</a:t>
            </a:r>
            <a:endParaRPr lang="en-US" altLang="zh-CN" sz="2400" dirty="0" smtClean="0"/>
          </a:p>
          <a:p>
            <a:pPr lvl="1"/>
            <a:r>
              <a:rPr lang="en-US" altLang="zh-CN" sz="2200" dirty="0" smtClean="0"/>
              <a:t>1</a:t>
            </a:r>
            <a:r>
              <a:rPr lang="zh-CN" altLang="en-US" sz="2200" dirty="0" smtClean="0"/>
              <a:t>个生产者，</a:t>
            </a:r>
            <a:r>
              <a:rPr lang="en-US" altLang="zh-CN" sz="2200" dirty="0" smtClean="0"/>
              <a:t>1</a:t>
            </a:r>
            <a:r>
              <a:rPr lang="zh-CN" altLang="en-US" sz="2200" dirty="0" smtClean="0"/>
              <a:t>个消费者</a:t>
            </a:r>
            <a:endParaRPr lang="en-US" altLang="zh-CN" sz="2200" dirty="0" smtClean="0"/>
          </a:p>
          <a:p>
            <a:pPr lvl="1"/>
            <a:r>
              <a:rPr lang="en-US" altLang="zh-CN" sz="2200" dirty="0" smtClean="0"/>
              <a:t>1</a:t>
            </a:r>
            <a:r>
              <a:rPr lang="zh-CN" altLang="en-US" sz="2200" dirty="0" smtClean="0"/>
              <a:t>个生产者，多个消费者</a:t>
            </a:r>
            <a:endParaRPr lang="en-US" altLang="zh-CN" sz="2200" dirty="0" smtClean="0"/>
          </a:p>
          <a:p>
            <a:pPr lvl="1"/>
            <a:r>
              <a:rPr lang="zh-CN" altLang="en-US" sz="2200" dirty="0"/>
              <a:t>多</a:t>
            </a:r>
            <a:r>
              <a:rPr lang="zh-CN" altLang="en-US" sz="2200" dirty="0" smtClean="0"/>
              <a:t>个生产者，</a:t>
            </a:r>
            <a:r>
              <a:rPr lang="en-US" altLang="zh-CN" sz="2200" dirty="0" smtClean="0"/>
              <a:t>1</a:t>
            </a:r>
            <a:r>
              <a:rPr lang="zh-CN" altLang="en-US" sz="2200" dirty="0" smtClean="0"/>
              <a:t>个消费者</a:t>
            </a:r>
            <a:endParaRPr lang="en-US" altLang="zh-CN" sz="2200" dirty="0" smtClean="0"/>
          </a:p>
          <a:p>
            <a:pPr lvl="1"/>
            <a:r>
              <a:rPr lang="zh-CN" altLang="en-US" sz="2200" dirty="0"/>
              <a:t>多</a:t>
            </a:r>
            <a:r>
              <a:rPr lang="zh-CN" altLang="en-US" sz="2200" dirty="0" smtClean="0"/>
              <a:t>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smtClean="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extLst>
      <p:ext uri="{BB962C8B-B14F-4D97-AF65-F5344CB8AC3E}">
        <p14:creationId xmlns:p14="http://schemas.microsoft.com/office/powerpoint/2010/main" val="1431043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smtClean="0"/>
              <a:t>进程对象数据结构</a:t>
            </a:r>
            <a:endParaRPr lang="zh-CN" altLang="en-US" dirty="0"/>
          </a:p>
        </p:txBody>
      </p:sp>
      <p:pic>
        <p:nvPicPr>
          <p:cNvPr id="2" name="图片 1"/>
          <p:cNvPicPr>
            <a:picLocks noChangeAspect="1"/>
          </p:cNvPicPr>
          <p:nvPr/>
        </p:nvPicPr>
        <p:blipFill>
          <a:blip r:embed="rId2"/>
          <a:stretch>
            <a:fillRect/>
          </a:stretch>
        </p:blipFill>
        <p:spPr>
          <a:xfrm>
            <a:off x="2822532" y="1291023"/>
            <a:ext cx="6981825" cy="5457825"/>
          </a:xfrm>
          <a:prstGeom prst="rect">
            <a:avLst/>
          </a:prstGeom>
        </p:spPr>
      </p:pic>
    </p:spTree>
    <p:extLst>
      <p:ext uri="{BB962C8B-B14F-4D97-AF65-F5344CB8AC3E}">
        <p14:creationId xmlns:p14="http://schemas.microsoft.com/office/powerpoint/2010/main" val="200181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smtClean="0"/>
              <a:t>线程对象数据结构</a:t>
            </a:r>
            <a:endParaRPr lang="zh-CN" altLang="en-US" sz="6000" dirty="0"/>
          </a:p>
        </p:txBody>
      </p:sp>
      <p:pic>
        <p:nvPicPr>
          <p:cNvPr id="2" name="图片 1"/>
          <p:cNvPicPr>
            <a:picLocks noChangeAspect="1"/>
          </p:cNvPicPr>
          <p:nvPr/>
        </p:nvPicPr>
        <p:blipFill>
          <a:blip r:embed="rId2"/>
          <a:stretch>
            <a:fillRect/>
          </a:stretch>
        </p:blipFill>
        <p:spPr>
          <a:xfrm>
            <a:off x="2866914" y="1434341"/>
            <a:ext cx="7296150" cy="5324475"/>
          </a:xfrm>
          <a:prstGeom prst="rect">
            <a:avLst/>
          </a:prstGeom>
        </p:spPr>
      </p:pic>
    </p:spTree>
    <p:extLst>
      <p:ext uri="{BB962C8B-B14F-4D97-AF65-F5344CB8AC3E}">
        <p14:creationId xmlns:p14="http://schemas.microsoft.com/office/powerpoint/2010/main" val="1885043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4" y="5917462"/>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并发运行</a:t>
            </a:r>
            <a:endParaRPr lang="zh-CN" altLang="en-US" sz="2000" dirty="0">
              <a:latin typeface="微软雅黑" panose="020B0503020204020204" pitchFamily="34" charset="-122"/>
              <a:ea typeface="微软雅黑" panose="020B0503020204020204" pitchFamily="34" charset="-122"/>
            </a:endParaRP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eaLnBrk="1" hangingPunct="1"/>
            <a:r>
              <a:rPr lang="zh-CN" altLang="en-US" dirty="0" smtClean="0"/>
              <a:t>创建进程过程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打开文件映像（</a:t>
            </a:r>
            <a:r>
              <a:rPr lang="en-US" altLang="zh-CN" sz="2800" dirty="0" smtClean="0">
                <a:latin typeface="微软雅黑" panose="020B0503020204020204" pitchFamily="34" charset="-122"/>
                <a:ea typeface="微软雅黑" panose="020B0503020204020204" pitchFamily="34" charset="-122"/>
              </a:rPr>
              <a:t>.exe</a:t>
            </a:r>
            <a:r>
              <a:rPr lang="zh-CN" altLang="en-US" sz="2800" dirty="0" smtClean="0">
                <a:latin typeface="微软雅黑" panose="020B0503020204020204" pitchFamily="34" charset="-122"/>
                <a:ea typeface="微软雅黑" panose="020B0503020204020204" pitchFamily="34" charset="-122"/>
              </a:rPr>
              <a:t>）</a:t>
            </a: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创建</a:t>
            </a:r>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6.  </a:t>
            </a:r>
            <a:r>
              <a:rPr lang="zh-CN" altLang="en-US" sz="2800" dirty="0" smtClean="0">
                <a:latin typeface="微软雅黑" panose="020B0503020204020204" pitchFamily="34" charset="-122"/>
                <a:ea typeface="微软雅黑" panose="020B0503020204020204" pitchFamily="34" charset="-122"/>
              </a:rPr>
              <a:t>导入需要的</a:t>
            </a:r>
            <a:r>
              <a:rPr lang="en-US" altLang="zh-CN" sz="2800" dirty="0" smtClean="0">
                <a:latin typeface="微软雅黑" panose="020B0503020204020204" pitchFamily="34" charset="-122"/>
                <a:ea typeface="微软雅黑" panose="020B0503020204020204" pitchFamily="34" charset="-122"/>
              </a:rPr>
              <a:t>DLL</a:t>
            </a:r>
            <a:r>
              <a:rPr lang="zh-CN" altLang="en-US" sz="2800" dirty="0" smtClean="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smtClean="0"/>
              <a:t>进程的创建与启动代码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smtClean="0">
                <a:latin typeface="微软雅黑" panose="020B0503020204020204" pitchFamily="34" charset="-122"/>
                <a:ea typeface="微软雅黑" panose="020B0503020204020204" pitchFamily="34" charset="-122"/>
              </a:rPr>
              <a:t>C#</a:t>
            </a:r>
            <a:r>
              <a:rPr lang="zh-CN" altLang="en-US" sz="2800" dirty="0" smtClean="0">
                <a:latin typeface="微软雅黑" panose="020B0503020204020204" pitchFamily="34" charset="-122"/>
                <a:ea typeface="微软雅黑" panose="020B0503020204020204" pitchFamily="34" charset="-122"/>
              </a:rPr>
              <a:t>的</a:t>
            </a:r>
            <a:r>
              <a:rPr lang="en-US" altLang="zh-CN" sz="2800" dirty="0" err="1" smtClean="0">
                <a:latin typeface="微软雅黑" panose="020B0503020204020204" pitchFamily="34" charset="-122"/>
                <a:ea typeface="微软雅黑" panose="020B0503020204020204" pitchFamily="34" charset="-122"/>
              </a:rPr>
              <a:t>System.Diagnostics</a:t>
            </a:r>
            <a:r>
              <a:rPr lang="zh-CN" altLang="en-US" sz="2800" dirty="0" smtClean="0">
                <a:latin typeface="微软雅黑" panose="020B0503020204020204" pitchFamily="34" charset="-122"/>
                <a:ea typeface="微软雅黑" panose="020B0503020204020204" pitchFamily="34" charset="-122"/>
              </a:rPr>
              <a:t>命名空间下的</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类，就可以启动一个独立进程。</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505796" y="3052256"/>
            <a:ext cx="4953337" cy="1600438"/>
          </a:xfrm>
          <a:prstGeom prst="rect">
            <a:avLst/>
          </a:prstGeom>
          <a:solidFill>
            <a:schemeClr val="tx1"/>
          </a:solidFill>
        </p:spPr>
        <p:txBody>
          <a:bodyPr wrap="square">
            <a:spAutoFit/>
          </a:bodyPr>
          <a:lstStyle/>
          <a:p>
            <a:r>
              <a:rPr lang="en-US" altLang="zh-CN" dirty="0" smtClean="0">
                <a:solidFill>
                  <a:schemeClr val="bg1"/>
                </a:solidFill>
                <a:latin typeface="Consolas" panose="020B0609020204030204" pitchFamily="49" charset="0"/>
                <a:ea typeface="新宋体" panose="02010609030101010101" pitchFamily="49" charset="-122"/>
              </a:rPr>
              <a:t>Process </a:t>
            </a:r>
            <a:r>
              <a:rPr lang="en-US" altLang="zh-CN" dirty="0" err="1" smtClean="0">
                <a:solidFill>
                  <a:schemeClr val="bg1"/>
                </a:solidFill>
                <a:latin typeface="Consolas" panose="020B0609020204030204" pitchFamily="49" charset="0"/>
                <a:ea typeface="新宋体" panose="02010609030101010101" pitchFamily="49" charset="-122"/>
              </a:rPr>
              <a:t>cmdP</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err="1" smtClean="0">
                <a:solidFill>
                  <a:schemeClr val="bg1"/>
                </a:solidFill>
                <a:latin typeface="Consolas" panose="020B0609020204030204" pitchFamily="49" charset="0"/>
                <a:ea typeface="新宋体" panose="02010609030101010101" pitchFamily="49" charset="-122"/>
              </a:rPr>
              <a:t>cmdP.StartInfo.FileName</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"cmd.exe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err="1" smtClean="0">
                <a:solidFill>
                  <a:schemeClr val="bg1"/>
                </a:solidFill>
                <a:latin typeface="Consolas" panose="020B0609020204030204" pitchFamily="49" charset="0"/>
                <a:ea typeface="新宋体" panose="02010609030101010101" pitchFamily="49" charset="-122"/>
              </a:rPr>
              <a:t>cmdP.StartInfo.CreateNoWindow</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err="1" smtClean="0">
                <a:solidFill>
                  <a:schemeClr val="bg1"/>
                </a:solidFill>
                <a:latin typeface="Consolas" panose="020B0609020204030204" pitchFamily="49" charset="0"/>
                <a:ea typeface="新宋体" panose="02010609030101010101" pitchFamily="49" charset="-122"/>
              </a:rPr>
              <a:t>cmdP.StartInfo.UseShellExecute</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err="1" smtClean="0">
                <a:solidFill>
                  <a:schemeClr val="bg1"/>
                </a:solidFill>
                <a:latin typeface="Consolas" panose="020B0609020204030204" pitchFamily="49" charset="0"/>
                <a:ea typeface="新宋体" panose="02010609030101010101" pitchFamily="49" charset="-122"/>
              </a:rPr>
              <a:t>cmdP.StartInfo.RedirectStandardOutput</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err="1" smtClean="0">
                <a:solidFill>
                  <a:schemeClr val="bg1"/>
                </a:solidFill>
                <a:latin typeface="Consolas" panose="020B0609020204030204" pitchFamily="49" charset="0"/>
                <a:ea typeface="新宋体" panose="02010609030101010101" pitchFamily="49" charset="-122"/>
              </a:rPr>
              <a:t>cmdP.StartInfo.RedirectStandardInput</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smtClean="0">
                <a:solidFill>
                  <a:schemeClr val="bg1"/>
                </a:solidFill>
                <a:latin typeface="Consolas" panose="020B0609020204030204" pitchFamily="49" charset="0"/>
                <a:ea typeface="新宋体" panose="02010609030101010101" pitchFamily="49" charset="-122"/>
              </a:rPr>
              <a:t>;</a:t>
            </a:r>
          </a:p>
          <a:p>
            <a:r>
              <a:rPr lang="en-US" altLang="zh-CN" dirty="0" err="1">
                <a:solidFill>
                  <a:schemeClr val="bg1"/>
                </a:solidFill>
                <a:latin typeface="Consolas" panose="020B0609020204030204" pitchFamily="49" charset="0"/>
                <a:ea typeface="新宋体" panose="02010609030101010101" pitchFamily="49" charset="-122"/>
              </a:rPr>
              <a:t>cmdP.Start</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smtClean="0">
                <a:latin typeface="微软雅黑" panose="020B0503020204020204" pitchFamily="34" charset="-122"/>
                <a:ea typeface="微软雅黑" panose="020B0503020204020204" pitchFamily="34" charset="-122"/>
              </a:rPr>
              <a:t>ProcessStartInfo</a:t>
            </a:r>
            <a:r>
              <a:rPr lang="zh-CN" altLang="en-US" sz="2800" dirty="0" smtClean="0">
                <a:latin typeface="微软雅黑" panose="020B0503020204020204" pitchFamily="34" charset="-122"/>
                <a:ea typeface="微软雅黑" panose="020B0503020204020204" pitchFamily="34" charset="-122"/>
              </a:rPr>
              <a:t>类，则可以为</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定制启动参数</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pPr>
            <a:r>
              <a:rPr lang="zh-CN" altLang="en-US" sz="2400" dirty="0" smtClean="0"/>
              <a:t>比如</a:t>
            </a:r>
            <a:r>
              <a:rPr lang="en-US" altLang="zh-CN" sz="2400" dirty="0" err="1" smtClean="0"/>
              <a:t>RedirectStandardInput</a:t>
            </a:r>
            <a:r>
              <a:rPr lang="zh-CN" altLang="en-US" sz="2400" dirty="0"/>
              <a:t>、</a:t>
            </a:r>
            <a:r>
              <a:rPr lang="en-US" altLang="zh-CN" sz="2400" dirty="0" err="1"/>
              <a:t>RedirectStandardOutput</a:t>
            </a:r>
            <a:r>
              <a:rPr lang="zh-CN" altLang="en-US" sz="2400" dirty="0"/>
              <a:t>、</a:t>
            </a:r>
            <a:r>
              <a:rPr lang="en-US" altLang="zh-CN" sz="2400" dirty="0" err="1"/>
              <a:t>RedirectStandardError</a:t>
            </a:r>
            <a:r>
              <a:rPr lang="zh-CN" altLang="en-US" sz="2400" dirty="0"/>
              <a:t>，分别重定向了进程的输入、输出、错误流</a:t>
            </a:r>
          </a:p>
          <a:p>
            <a:pPr lvl="1">
              <a:lnSpc>
                <a:spcPct val="125000"/>
              </a:lnSpc>
            </a:pPr>
            <a:endParaRPr lang="zh-CN" altLang="en-US" sz="2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85879" y="692096"/>
            <a:ext cx="5283988" cy="674688"/>
          </a:xfrm>
        </p:spPr>
        <p:txBody>
          <a:bodyPr>
            <a:normAutofit/>
          </a:bodyPr>
          <a:lstStyle/>
          <a:p>
            <a:pPr algn="ctr" eaLnBrk="1" hangingPunct="1"/>
            <a:r>
              <a:rPr lang="zh-CN" altLang="en-US" dirty="0" smtClean="0"/>
              <a:t>进程的其它操作 </a:t>
            </a:r>
            <a:r>
              <a:rPr lang="en-US" altLang="zh-CN" dirty="0" smtClean="0"/>
              <a:t>- </a:t>
            </a:r>
            <a:r>
              <a:rPr lang="en-US" altLang="zh-CN" dirty="0" err="1" smtClean="0"/>
              <a:t>c#</a:t>
            </a:r>
            <a:endParaRPr lang="zh-CN" altLang="en-US" dirty="0" smtClean="0"/>
          </a:p>
        </p:txBody>
      </p:sp>
      <p:sp>
        <p:nvSpPr>
          <p:cNvPr id="11268" name="Rectangle 3"/>
          <p:cNvSpPr>
            <a:spLocks noGrp="1" noChangeArrowheads="1"/>
          </p:cNvSpPr>
          <p:nvPr>
            <p:ph type="body" idx="4294967295"/>
          </p:nvPr>
        </p:nvSpPr>
        <p:spPr>
          <a:xfrm>
            <a:off x="3386309" y="1740110"/>
            <a:ext cx="3179763" cy="1125538"/>
          </a:xfrm>
        </p:spPr>
        <p:txBody>
          <a:bodyPr>
            <a:normAutofit/>
          </a:bodyPr>
          <a:lstStyle/>
          <a:p>
            <a:pPr>
              <a:lnSpc>
                <a:spcPct val="125000"/>
              </a:lnSpc>
            </a:pPr>
            <a:r>
              <a:rPr lang="zh-CN" altLang="en-US" sz="2800" dirty="0" smtClean="0">
                <a:latin typeface="微软雅黑" panose="020B0503020204020204" pitchFamily="34" charset="-122"/>
                <a:ea typeface="微软雅黑" panose="020B0503020204020204" pitchFamily="34" charset="-122"/>
              </a:rPr>
              <a:t>打开应用程序</a:t>
            </a:r>
            <a:endParaRPr lang="zh-CN" altLang="en-US"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6982998" y="1872647"/>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smtClean="0">
                <a:solidFill>
                  <a:schemeClr val="bg1"/>
                </a:solidFill>
              </a:rPr>
              <a:t>	</a:t>
            </a:r>
            <a:r>
              <a:rPr lang="en-US" altLang="zh-CN" dirty="0" smtClean="0">
                <a:solidFill>
                  <a:srgbClr val="00CC00"/>
                </a:solidFill>
              </a:rPr>
              <a:t>// </a:t>
            </a:r>
            <a:r>
              <a:rPr lang="zh-CN" altLang="en-US" dirty="0" smtClean="0">
                <a:solidFill>
                  <a:srgbClr val="00CC00"/>
                </a:solidFill>
              </a:rPr>
              <a:t>计算器</a:t>
            </a:r>
            <a:endParaRPr lang="zh-CN" altLang="en-US" dirty="0">
              <a:solidFill>
                <a:srgbClr val="00CC00"/>
              </a:solidFill>
            </a:endParaRPr>
          </a:p>
          <a:p>
            <a:r>
              <a:rPr lang="zh-CN" altLang="en-US" dirty="0">
                <a:solidFill>
                  <a:schemeClr val="bg1"/>
                </a:solidFill>
              </a:rPr>
              <a:t> </a:t>
            </a:r>
            <a:r>
              <a:rPr lang="en-US" altLang="zh-CN" dirty="0" err="1" smtClean="0">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smtClean="0">
                <a:solidFill>
                  <a:schemeClr val="bg1"/>
                </a:solidFill>
              </a:rPr>
              <a:t>");	</a:t>
            </a:r>
            <a:r>
              <a:rPr lang="en-US" altLang="zh-CN" dirty="0" smtClean="0">
                <a:solidFill>
                  <a:srgbClr val="00CC00"/>
                </a:solidFill>
              </a:rPr>
              <a:t>// </a:t>
            </a:r>
            <a:r>
              <a:rPr lang="zh-CN" altLang="en-US" dirty="0">
                <a:solidFill>
                  <a:srgbClr val="00CC00"/>
                </a:solidFill>
              </a:rPr>
              <a:t>画图</a:t>
            </a:r>
            <a:r>
              <a:rPr lang="zh-CN" altLang="en-US" dirty="0" smtClean="0">
                <a:solidFill>
                  <a:srgbClr val="00CC00"/>
                </a:solidFill>
              </a:rPr>
              <a:t>工具</a:t>
            </a:r>
            <a:endParaRPr lang="en-US" altLang="zh-CN" dirty="0" smtClean="0">
              <a:solidFill>
                <a:srgbClr val="00CC00"/>
              </a:solidFill>
            </a:endParaRPr>
          </a:p>
          <a:p>
            <a:r>
              <a:rPr lang="en-US" altLang="zh-CN" dirty="0">
                <a:solidFill>
                  <a:schemeClr val="bg1"/>
                </a:solidFill>
              </a:rPr>
              <a:t> </a:t>
            </a:r>
            <a:r>
              <a:rPr lang="en-US" altLang="zh-CN" dirty="0" err="1" smtClean="0">
                <a:solidFill>
                  <a:schemeClr val="bg1"/>
                </a:solidFill>
              </a:rPr>
              <a:t>Process.Start</a:t>
            </a:r>
            <a:r>
              <a:rPr lang="en-US" altLang="zh-CN" dirty="0">
                <a:solidFill>
                  <a:schemeClr val="bg1"/>
                </a:solidFill>
              </a:rPr>
              <a:t>("notepad</a:t>
            </a:r>
            <a:r>
              <a:rPr lang="en-US" altLang="zh-CN" dirty="0" smtClean="0">
                <a:solidFill>
                  <a:schemeClr val="bg1"/>
                </a:solidFill>
              </a:rPr>
              <a:t>");	</a:t>
            </a:r>
            <a:r>
              <a:rPr lang="en-US" altLang="zh-CN" dirty="0" smtClean="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smtClean="0">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3385879" y="4286989"/>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smtClean="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smtClean="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982998" y="4396403"/>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smtClean="0">
                <a:solidFill>
                  <a:schemeClr val="bg1"/>
                </a:solidFill>
                <a:latin typeface="Consolas" panose="020B0609020204030204" pitchFamily="49" charset="0"/>
              </a:rPr>
              <a:t>Process</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err="1" smtClean="0">
                <a:solidFill>
                  <a:schemeClr val="bg1"/>
                </a:solidFill>
                <a:latin typeface="Consolas" panose="020B0609020204030204" pitchFamily="49" charset="0"/>
              </a:rPr>
              <a:t>foreach</a:t>
            </a:r>
            <a:r>
              <a:rPr lang="en-US" altLang="zh-CN" dirty="0" smtClean="0">
                <a:solidFill>
                  <a:schemeClr val="bg1"/>
                </a:solidFill>
                <a:latin typeface="Consolas" panose="020B0609020204030204" pitchFamily="49" charset="0"/>
              </a:rPr>
              <a:t> </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var</a:t>
            </a:r>
            <a:r>
              <a:rPr lang="en-US" altLang="zh-CN" dirty="0">
                <a:solidFill>
                  <a:schemeClr val="bg1"/>
                </a:solidFill>
                <a:latin typeface="Consolas" panose="020B0609020204030204" pitchFamily="49" charset="0"/>
              </a:rPr>
              <a:t> item in </a:t>
            </a:r>
            <a:r>
              <a:rPr lang="en-US" altLang="zh-CN" dirty="0" err="1">
                <a:solidFill>
                  <a:schemeClr val="bg1"/>
                </a:solidFill>
                <a:latin typeface="Consolas" panose="020B0609020204030204" pitchFamily="49" charset="0"/>
              </a:rPr>
              <a:t>preo</a:t>
            </a:r>
            <a:r>
              <a:rPr lang="en-US" altLang="zh-CN" dirty="0" smtClean="0">
                <a:solidFill>
                  <a:schemeClr val="bg1"/>
                </a:solidFill>
                <a:latin typeface="Consolas" panose="020B0609020204030204" pitchFamily="49" charset="0"/>
              </a:rPr>
              <a:t>)</a:t>
            </a:r>
          </a:p>
          <a:p>
            <a:r>
              <a:rPr lang="en-US" altLang="zh-CN" dirty="0" smtClean="0">
                <a:solidFill>
                  <a:schemeClr val="bg1"/>
                </a:solidFill>
                <a:latin typeface="Consolas" panose="020B0609020204030204" pitchFamily="49" charset="0"/>
              </a:rPr>
              <a:t>{</a:t>
            </a:r>
            <a:endParaRPr lang="en-US" altLang="zh-CN" dirty="0">
              <a:solidFill>
                <a:schemeClr val="bg1"/>
              </a:solidFill>
              <a:latin typeface="Consolas" panose="020B0609020204030204" pitchFamily="49" charset="0"/>
            </a:endParaRPr>
          </a:p>
          <a:p>
            <a:pPr lvl="1"/>
            <a:r>
              <a:rPr lang="en-US" altLang="zh-CN" dirty="0" err="1" smtClean="0">
                <a:solidFill>
                  <a:schemeClr val="bg1"/>
                </a:solidFill>
                <a:latin typeface="Consolas" panose="020B0609020204030204" pitchFamily="49" charset="0"/>
              </a:rPr>
              <a:t>Console.WriteLine</a:t>
            </a:r>
            <a:r>
              <a:rPr lang="en-US" altLang="zh-CN" dirty="0" smtClean="0">
                <a:solidFill>
                  <a:schemeClr val="bg1"/>
                </a:solidFill>
                <a:latin typeface="Consolas" panose="020B0609020204030204" pitchFamily="49" charset="0"/>
              </a:rPr>
              <a:t>(item</a:t>
            </a:r>
            <a:r>
              <a:rPr lang="en-US" altLang="zh-CN" dirty="0">
                <a:solidFill>
                  <a:schemeClr val="bg1"/>
                </a:solidFill>
                <a:latin typeface="Consolas" panose="020B0609020204030204" pitchFamily="49" charset="0"/>
              </a:rPr>
              <a:t>);</a:t>
            </a:r>
          </a:p>
          <a:p>
            <a:pPr lvl="1"/>
            <a:r>
              <a:rPr lang="en-US" altLang="zh-CN" dirty="0" err="1" smtClean="0">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smtClean="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smtClean="0">
                <a:latin typeface="微软雅黑" panose="020B0503020204020204" pitchFamily="34" charset="-122"/>
                <a:ea typeface="微软雅黑" panose="020B0503020204020204" pitchFamily="34" charset="-122"/>
              </a:rPr>
              <a:t>4A.2 </a:t>
            </a:r>
            <a:r>
              <a:rPr lang="zh-CN" altLang="en-US" dirty="0" smtClean="0">
                <a:latin typeface="微软雅黑" panose="020B0503020204020204" pitchFamily="34" charset="-122"/>
                <a:ea typeface="微软雅黑" panose="020B0503020204020204" pitchFamily="34" charset="-122"/>
              </a:rPr>
              <a:t>进程间通信机制简介</a:t>
            </a:r>
            <a:endParaRPr lang="zh-CN" altLang="en-US" dirty="0" smtClean="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smtClean="0">
                <a:latin typeface="微软雅黑" panose="020B0503020204020204" pitchFamily="34" charset="-122"/>
                <a:ea typeface="微软雅黑" panose="020B0503020204020204" pitchFamily="34" charset="-122"/>
              </a:rPr>
              <a:t>进程在运行时需要与其它进程通信</a:t>
            </a:r>
            <a:endParaRPr lang="en-US" altLang="zh-CN" sz="28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smtClean="0">
                <a:latin typeface="微软雅黑" panose="020B0503020204020204" pitchFamily="34" charset="-122"/>
                <a:ea typeface="微软雅黑" panose="020B0503020204020204" pitchFamily="34" charset="-122"/>
              </a:rPr>
              <a:t>WINDOWS </a:t>
            </a:r>
            <a:r>
              <a:rPr lang="zh-CN" altLang="en-US" sz="2800" dirty="0" smtClean="0">
                <a:latin typeface="微软雅黑" panose="020B0503020204020204" pitchFamily="34" charset="-122"/>
                <a:ea typeface="微软雅黑" panose="020B0503020204020204" pitchFamily="34" charset="-122"/>
              </a:rPr>
              <a:t>进程间数据共享和通信的机制：</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smtClean="0"/>
              <a:t> </a:t>
            </a:r>
            <a:r>
              <a:rPr lang="en-US" altLang="zh-CN" sz="2400" dirty="0" smtClean="0"/>
              <a:t>IPC (</a:t>
            </a:r>
            <a:r>
              <a:rPr lang="en-US" altLang="zh-CN" sz="2400" dirty="0" smtClean="0">
                <a:solidFill>
                  <a:srgbClr val="00CC00"/>
                </a:solidFill>
              </a:rPr>
              <a:t>I</a:t>
            </a:r>
            <a:r>
              <a:rPr lang="en-US" altLang="zh-CN" sz="2400" dirty="0" smtClean="0"/>
              <a:t>nter-</a:t>
            </a:r>
            <a:r>
              <a:rPr lang="en-US" altLang="zh-CN" sz="2400" dirty="0" smtClean="0">
                <a:solidFill>
                  <a:srgbClr val="00CC00"/>
                </a:solidFill>
              </a:rPr>
              <a:t>P</a:t>
            </a:r>
            <a:r>
              <a:rPr lang="en-US" altLang="zh-CN" sz="2400" dirty="0" smtClean="0"/>
              <a:t>rocess </a:t>
            </a:r>
            <a:r>
              <a:rPr lang="en-US" altLang="zh-CN" sz="2400" dirty="0" smtClean="0">
                <a:solidFill>
                  <a:srgbClr val="00CC00"/>
                </a:solidFill>
              </a:rPr>
              <a:t>C</a:t>
            </a:r>
            <a:r>
              <a:rPr lang="en-US" altLang="zh-CN" sz="2400" dirty="0" smtClean="0"/>
              <a:t>ommunications)</a:t>
            </a:r>
          </a:p>
          <a:p>
            <a:pPr lvl="1">
              <a:lnSpc>
                <a:spcPct val="125000"/>
              </a:lnSpc>
              <a:buFont typeface="Wingdings" panose="05000000000000000000" pitchFamily="2" charset="2"/>
              <a:buChar char="Ø"/>
            </a:pPr>
            <a:r>
              <a:rPr lang="en-US" altLang="zh-CN" sz="2400" dirty="0"/>
              <a:t> </a:t>
            </a:r>
            <a:r>
              <a:rPr lang="en-US" altLang="zh-CN" sz="2400" dirty="0" smtClean="0"/>
              <a:t>IPC </a:t>
            </a:r>
            <a:r>
              <a:rPr lang="zh-CN" altLang="en-US" sz="2400" dirty="0" smtClean="0"/>
              <a:t>经常使用</a:t>
            </a:r>
            <a:r>
              <a:rPr lang="en-US" altLang="zh-CN" sz="2400" dirty="0" smtClean="0"/>
              <a:t>C/S</a:t>
            </a:r>
            <a:r>
              <a:rPr lang="zh-CN" altLang="en-US" sz="2400" dirty="0" smtClean="0"/>
              <a:t>模式</a:t>
            </a:r>
          </a:p>
        </p:txBody>
      </p:sp>
    </p:spTree>
    <p:extLst>
      <p:ext uri="{BB962C8B-B14F-4D97-AF65-F5344CB8AC3E}">
        <p14:creationId xmlns:p14="http://schemas.microsoft.com/office/powerpoint/2010/main" val="2296290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a:t>
            </a:r>
            <a:r>
              <a:rPr lang="zh-CN" altLang="en-US" sz="3200" dirty="0" smtClean="0"/>
              <a:t>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 高级通信（</a:t>
            </a:r>
            <a:r>
              <a:rPr lang="en-US" altLang="zh-CN" sz="2800" dirty="0" smtClean="0">
                <a:latin typeface="微软雅黑" panose="020B0503020204020204" pitchFamily="34" charset="-122"/>
                <a:ea typeface="微软雅黑" panose="020B0503020204020204" pitchFamily="34" charset="-122"/>
              </a:rPr>
              <a:t>IPC</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smtClean="0">
                <a:latin typeface="微软雅黑" panose="020B0503020204020204" pitchFamily="34" charset="-122"/>
                <a:ea typeface="微软雅黑" panose="020B0503020204020204" pitchFamily="34" charset="-122"/>
              </a:rPr>
              <a:t>传输的数据量大，超过几十个字节</a:t>
            </a:r>
            <a:endParaRPr lang="en-US" altLang="zh-CN" sz="26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 低级通信（同步控制）</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smtClean="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232195" y="1026326"/>
            <a:ext cx="5508398" cy="554037"/>
          </a:xfrm>
        </p:spPr>
        <p:txBody>
          <a:bodyPr>
            <a:normAutofit fontScale="90000"/>
          </a:bodyPr>
          <a:lstStyle/>
          <a:p>
            <a:pPr algn="ctr" eaLnBrk="1" hangingPunct="1"/>
            <a:r>
              <a:rPr lang="zh-CN" altLang="en-US" dirty="0" smtClean="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共享内存（剪贴板、</a:t>
            </a:r>
            <a:r>
              <a:rPr lang="en-US" altLang="zh-CN" sz="2800" dirty="0" smtClean="0">
                <a:latin typeface="微软雅黑" panose="020B0503020204020204" pitchFamily="34" charset="-122"/>
                <a:ea typeface="微软雅黑" panose="020B0503020204020204" pitchFamily="34" charset="-122"/>
              </a:rPr>
              <a:t>COM</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DLL</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DDE</a:t>
            </a:r>
            <a:r>
              <a:rPr lang="zh-CN" altLang="en-US" sz="2800" dirty="0" smtClean="0">
                <a:latin typeface="微软雅黑" panose="020B0503020204020204" pitchFamily="34" charset="-122"/>
                <a:ea typeface="微软雅黑" panose="020B0503020204020204" pitchFamily="34" charset="-122"/>
              </a:rPr>
              <a:t>、文件映射）</a:t>
            </a:r>
            <a:endParaRPr lang="en-US" altLang="zh-CN" sz="2800" dirty="0" smtClean="0">
              <a:latin typeface="微软雅黑" panose="020B0503020204020204" pitchFamily="34" charset="-122"/>
              <a:ea typeface="微软雅黑" panose="020B0503020204020204" pitchFamily="34" charset="-122"/>
            </a:endParaRPr>
          </a:p>
          <a:p>
            <a:pPr marL="0" indent="0">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消息 </a:t>
            </a:r>
            <a:r>
              <a:rPr lang="en-US" altLang="zh-CN" sz="2800" dirty="0" smtClean="0">
                <a:latin typeface="微软雅黑" panose="020B0503020204020204" pitchFamily="34" charset="-122"/>
                <a:ea typeface="微软雅黑" panose="020B0503020204020204" pitchFamily="34" charset="-122"/>
              </a:rPr>
              <a:t>WM_COPYDATA</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a:t>
            </a:r>
            <a:r>
              <a:rPr lang="en-US" altLang="zh-CN" sz="2800" dirty="0" smtClean="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管道，分有名管道与无名</a:t>
            </a:r>
            <a:r>
              <a:rPr lang="zh-CN" altLang="en-US" sz="2800" dirty="0" smtClean="0">
                <a:latin typeface="微软雅黑" panose="020B0503020204020204" pitchFamily="34" charset="-122"/>
                <a:ea typeface="微软雅黑" panose="020B0503020204020204" pitchFamily="34" charset="-122"/>
              </a:rPr>
              <a:t>管道、进程重定向</a:t>
            </a:r>
            <a:endParaRPr lang="zh-CN" altLang="en-US" sz="2800" dirty="0">
              <a:latin typeface="微软雅黑" panose="020B0503020204020204" pitchFamily="34" charset="-122"/>
              <a:ea typeface="微软雅黑" panose="020B0503020204020204" pitchFamily="34" charset="-122"/>
            </a:endParaRPr>
          </a:p>
          <a:p>
            <a:pPr marL="0" indent="0" eaLnBrk="1" hangingPunct="1">
              <a:buNone/>
            </a:pPr>
            <a:r>
              <a:rPr lang="en-US" altLang="zh-CN" sz="2800" dirty="0">
                <a:latin typeface="微软雅黑" panose="020B0503020204020204" pitchFamily="34" charset="-122"/>
                <a:ea typeface="微软雅黑" panose="020B0503020204020204" pitchFamily="34" charset="-122"/>
              </a:rPr>
              <a:t>5</a:t>
            </a:r>
            <a:r>
              <a:rPr lang="en-US" altLang="zh-CN" sz="2800" dirty="0" smtClean="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a:t>
            </a:r>
            <a:r>
              <a:rPr lang="en-US" altLang="zh-CN" sz="2800" dirty="0" smtClean="0">
                <a:latin typeface="微软雅黑" panose="020B0503020204020204" pitchFamily="34" charset="-122"/>
                <a:ea typeface="微软雅黑" panose="020B0503020204020204" pitchFamily="34" charset="-122"/>
              </a:rPr>
              <a:t>. NetBIOS</a:t>
            </a:r>
            <a:r>
              <a:rPr lang="zh-CN" altLang="en-US" sz="2800" dirty="0" smtClean="0">
                <a:latin typeface="微软雅黑" panose="020B0503020204020204" pitchFamily="34" charset="-122"/>
                <a:ea typeface="微软雅黑" panose="020B0503020204020204" pitchFamily="34" charset="-122"/>
              </a:rPr>
              <a:t>特殊的网络应用</a:t>
            </a:r>
            <a:endParaRPr lang="en-US" altLang="zh-CN" sz="2800" dirty="0" smtClean="0">
              <a:latin typeface="微软雅黑" panose="020B0503020204020204" pitchFamily="34" charset="-122"/>
              <a:ea typeface="微软雅黑" panose="020B0503020204020204" pitchFamily="34" charset="-122"/>
            </a:endParaRPr>
          </a:p>
          <a:p>
            <a:pPr marL="0" indent="0" eaLnBrk="1" hangingPunct="1">
              <a:buNone/>
            </a:pPr>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广播长度不超</a:t>
            </a:r>
            <a:r>
              <a:rPr lang="en-US" altLang="zh-CN" dirty="0" smtClean="0"/>
              <a:t>400</a:t>
            </a:r>
            <a:r>
              <a:rPr lang="zh-CN" altLang="en-US" dirty="0" smtClean="0"/>
              <a:t>字节，数据报会丢失</a:t>
            </a:r>
            <a:endParaRPr lang="zh-CN" altLang="en-US" dirty="0"/>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相对简单的接口，但不宜多进程通信</a:t>
            </a:r>
            <a:endParaRPr lang="zh-CN" altLang="en-US" dirty="0"/>
          </a:p>
        </p:txBody>
      </p:sp>
    </p:spTree>
    <p:extLst>
      <p:ext uri="{BB962C8B-B14F-4D97-AF65-F5344CB8AC3E}">
        <p14:creationId xmlns:p14="http://schemas.microsoft.com/office/powerpoint/2010/main" val="2931083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4" name="文本框 3"/>
          <p:cNvSpPr txBox="1"/>
          <p:nvPr/>
        </p:nvSpPr>
        <p:spPr>
          <a:xfrm>
            <a:off x="7951" y="882590"/>
            <a:ext cx="8126236" cy="830997"/>
          </a:xfrm>
          <a:prstGeom prst="rect">
            <a:avLst/>
          </a:prstGeom>
          <a:noFill/>
        </p:spPr>
        <p:txBody>
          <a:bodyPr wrap="square" rtlCol="0">
            <a:spAutoFit/>
          </a:bodyPr>
          <a:lstStyle/>
          <a:p>
            <a:r>
              <a:rPr lang="en-US" altLang="zh-CN" sz="4800" dirty="0" smtClean="0">
                <a:solidFill>
                  <a:schemeClr val="accent1">
                    <a:lumMod val="75000"/>
                  </a:schemeClr>
                </a:solidFill>
                <a:latin typeface="微软雅黑" panose="020B0503020204020204" pitchFamily="34" charset="-122"/>
                <a:ea typeface="微软雅黑" panose="020B0503020204020204" pitchFamily="34" charset="-122"/>
              </a:rPr>
              <a:t>4A </a:t>
            </a:r>
            <a:r>
              <a:rPr lang="zh-CN" altLang="en-US" sz="4800" dirty="0" smtClean="0">
                <a:solidFill>
                  <a:schemeClr val="accent1">
                    <a:lumMod val="75000"/>
                  </a:schemeClr>
                </a:solidFill>
                <a:latin typeface="微软雅黑" panose="020B0503020204020204" pitchFamily="34" charset="-122"/>
                <a:ea typeface="微软雅黑" panose="020B0503020204020204" pitchFamily="34" charset="-122"/>
              </a:rPr>
              <a:t>程序</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进程与</a:t>
            </a:r>
            <a:r>
              <a:rPr lang="zh-CN" altLang="en-US" sz="4800" dirty="0" smtClean="0">
                <a:solidFill>
                  <a:schemeClr val="accent1">
                    <a:lumMod val="75000"/>
                  </a:schemeClr>
                </a:solidFill>
                <a:latin typeface="微软雅黑" panose="020B0503020204020204" pitchFamily="34" charset="-122"/>
                <a:ea typeface="微软雅黑" panose="020B0503020204020204" pitchFamily="34" charset="-122"/>
              </a:rPr>
              <a:t>进程间通信</a:t>
            </a:r>
            <a:endParaRPr lang="zh-CN" altLang="en-US" sz="4800"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085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smtClean="0"/>
              <a:t>IPC</a:t>
            </a:r>
            <a:r>
              <a:rPr lang="zh-CN" altLang="en-US" dirty="0" smtClean="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UNIX</a:t>
            </a:r>
            <a:r>
              <a:rPr lang="zh-CN" altLang="en-US" sz="2800" dirty="0" smtClean="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smtClean="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通信目的是用于同步控制还是数据的传送</a:t>
            </a:r>
            <a:r>
              <a:rPr lang="en-US" altLang="zh-CN" sz="2800" dirty="0" smtClean="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数据传输量考虑</a:t>
            </a:r>
            <a:r>
              <a:rPr lang="zh-CN" altLang="en-US" sz="2800" dirty="0">
                <a:latin typeface="微软雅黑" panose="020B0503020204020204" pitchFamily="34" charset="-122"/>
                <a:ea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3672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222197" y="1116898"/>
            <a:ext cx="4660406" cy="796925"/>
          </a:xfrm>
        </p:spPr>
        <p:txBody>
          <a:bodyPr/>
          <a:lstStyle/>
          <a:p>
            <a:pPr algn="ctr" eaLnBrk="1" hangingPunct="1"/>
            <a:r>
              <a:rPr lang="en-US" altLang="zh-CN" dirty="0" smtClean="0"/>
              <a:t>IPC</a:t>
            </a:r>
            <a:r>
              <a:rPr lang="zh-CN" altLang="en-US" dirty="0" smtClean="0"/>
              <a:t>是否需要网络</a:t>
            </a:r>
          </a:p>
        </p:txBody>
      </p:sp>
      <p:sp>
        <p:nvSpPr>
          <p:cNvPr id="5" name="圆角矩形 4"/>
          <p:cNvSpPr/>
          <p:nvPr/>
        </p:nvSpPr>
        <p:spPr>
          <a:xfrm>
            <a:off x="4361858" y="2486073"/>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660406" y="302186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文件</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414554" y="2533172"/>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仅适用本机内</a:t>
            </a:r>
            <a:endParaRPr lang="zh-CN" altLang="en-US" sz="2400">
              <a:latin typeface="微软雅黑" panose="020B0503020204020204" pitchFamily="34" charset="-122"/>
              <a:ea typeface="微软雅黑" panose="020B0503020204020204" pitchFamily="34" charset="-122"/>
            </a:endParaRPr>
          </a:p>
        </p:txBody>
      </p:sp>
      <p:sp>
        <p:nvSpPr>
          <p:cNvPr id="8" name="圆角矩形 7"/>
          <p:cNvSpPr/>
          <p:nvPr/>
        </p:nvSpPr>
        <p:spPr>
          <a:xfrm>
            <a:off x="4660406" y="34953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剪切板</a:t>
            </a:r>
            <a:endParaRPr lang="zh-CN" altLang="en-US" dirty="0">
              <a:latin typeface="微软雅黑" panose="020B0503020204020204" pitchFamily="34" charset="-122"/>
              <a:ea typeface="微软雅黑" panose="020B0503020204020204" pitchFamily="34" charset="-122"/>
            </a:endParaRPr>
          </a:p>
        </p:txBody>
      </p:sp>
      <p:sp>
        <p:nvSpPr>
          <p:cNvPr id="10" name="圆角矩形 9"/>
          <p:cNvSpPr/>
          <p:nvPr/>
        </p:nvSpPr>
        <p:spPr>
          <a:xfrm>
            <a:off x="7227312" y="248607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491344" y="302185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邮槽</a:t>
            </a:r>
            <a:endParaRPr lang="zh-CN" altLang="en-US">
              <a:latin typeface="微软雅黑" panose="020B0503020204020204" pitchFamily="34" charset="-122"/>
              <a:ea typeface="微软雅黑" panose="020B0503020204020204" pitchFamily="34" charset="-122"/>
            </a:endParaRPr>
          </a:p>
        </p:txBody>
      </p:sp>
      <p:sp>
        <p:nvSpPr>
          <p:cNvPr id="12" name="文本框 11"/>
          <p:cNvSpPr txBox="1"/>
          <p:nvPr/>
        </p:nvSpPr>
        <p:spPr>
          <a:xfrm>
            <a:off x="7280008" y="2533171"/>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采用网络连接</a:t>
            </a:r>
            <a:endParaRPr lang="zh-CN" altLang="en-US" sz="2400">
              <a:latin typeface="微软雅黑" panose="020B0503020204020204" pitchFamily="34" charset="-122"/>
              <a:ea typeface="微软雅黑" panose="020B0503020204020204" pitchFamily="34" charset="-122"/>
            </a:endParaRPr>
          </a:p>
        </p:txBody>
      </p:sp>
      <p:sp>
        <p:nvSpPr>
          <p:cNvPr id="13" name="圆角矩形 12"/>
          <p:cNvSpPr/>
          <p:nvPr/>
        </p:nvSpPr>
        <p:spPr>
          <a:xfrm>
            <a:off x="7491344" y="34707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套接字</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4660406" y="394783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无名管道</a:t>
            </a:r>
            <a:endParaRPr lang="zh-CN" altLang="en-US" dirty="0">
              <a:latin typeface="微软雅黑" panose="020B0503020204020204" pitchFamily="34" charset="-122"/>
              <a:ea typeface="微软雅黑" panose="020B0503020204020204" pitchFamily="34" charset="-122"/>
            </a:endParaRPr>
          </a:p>
        </p:txBody>
      </p:sp>
      <p:sp>
        <p:nvSpPr>
          <p:cNvPr id="15" name="圆角矩形 14"/>
          <p:cNvSpPr/>
          <p:nvPr/>
        </p:nvSpPr>
        <p:spPr>
          <a:xfrm>
            <a:off x="7491344" y="394783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有名管道</a:t>
            </a:r>
            <a:endParaRPr lang="zh-CN" altLang="en-US">
              <a:latin typeface="微软雅黑" panose="020B0503020204020204" pitchFamily="34" charset="-122"/>
              <a:ea typeface="微软雅黑" panose="020B0503020204020204" pitchFamily="34" charset="-122"/>
            </a:endParaRPr>
          </a:p>
        </p:txBody>
      </p:sp>
      <p:sp>
        <p:nvSpPr>
          <p:cNvPr id="16" name="圆角矩形 15"/>
          <p:cNvSpPr/>
          <p:nvPr/>
        </p:nvSpPr>
        <p:spPr>
          <a:xfrm>
            <a:off x="7499513" y="442488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4660406" y="441828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事件对象</a:t>
            </a:r>
            <a:endParaRPr lang="zh-CN" altLang="en-US" dirty="0">
              <a:latin typeface="微软雅黑" panose="020B0503020204020204" pitchFamily="34" charset="-122"/>
              <a:ea typeface="微软雅黑" panose="020B0503020204020204" pitchFamily="34" charset="-122"/>
            </a:endParaRPr>
          </a:p>
        </p:txBody>
      </p:sp>
      <p:sp>
        <p:nvSpPr>
          <p:cNvPr id="18" name="圆角矩形 17"/>
          <p:cNvSpPr/>
          <p:nvPr/>
        </p:nvSpPr>
        <p:spPr>
          <a:xfrm>
            <a:off x="4695239" y="49495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消息</a:t>
            </a:r>
            <a:r>
              <a:rPr lang="zh-CN" altLang="en-US" dirty="0">
                <a:latin typeface="微软雅黑" panose="020B0503020204020204" pitchFamily="34" charset="-122"/>
                <a:ea typeface="微软雅黑" panose="020B0503020204020204" pitchFamily="34" charset="-122"/>
              </a:rPr>
              <a:t>队列</a:t>
            </a:r>
          </a:p>
        </p:txBody>
      </p:sp>
      <p:sp>
        <p:nvSpPr>
          <p:cNvPr id="19" name="圆角矩形 18"/>
          <p:cNvSpPr/>
          <p:nvPr/>
        </p:nvSpPr>
        <p:spPr>
          <a:xfrm>
            <a:off x="4695239" y="54528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进程重定向</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7796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smtClean="0"/>
              <a:t>4A.3 </a:t>
            </a:r>
            <a:r>
              <a:rPr lang="zh-CN" altLang="en-US" dirty="0" smtClean="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smtClean="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smtClean="0">
                <a:solidFill>
                  <a:srgbClr val="00CC00"/>
                </a:solidFill>
                <a:latin typeface="Consolas" panose="020B0609020204030204" pitchFamily="49" charset="0"/>
              </a:rPr>
              <a:t>// </a:t>
            </a:r>
            <a:r>
              <a:rPr lang="zh-CN" altLang="en-US" dirty="0" smtClean="0">
                <a:solidFill>
                  <a:srgbClr val="00CC00"/>
                </a:solidFill>
                <a:latin typeface="Consolas" panose="020B0609020204030204" pitchFamily="49" charset="0"/>
              </a:rPr>
              <a:t>或</a:t>
            </a:r>
            <a:endParaRPr lang="en-US" altLang="zh-CN" dirty="0" smtClean="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msg,IntPtr</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wP</a:t>
            </a:r>
            <a:r>
              <a:rPr lang="en-US" altLang="zh-CN" dirty="0" smtClean="0">
                <a:solidFill>
                  <a:schemeClr val="bg1"/>
                </a:solidFill>
                <a:latin typeface="Consolas" panose="020B0609020204030204" pitchFamily="49" charset="0"/>
              </a:rPr>
              <a:t>,</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smtClean="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PostMessage</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IntPtr</a:t>
            </a:r>
            <a:r>
              <a:rPr lang="en-US" altLang="zh-CN" dirty="0" smtClean="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smtClean="0">
                <a:solidFill>
                  <a:schemeClr val="bg1"/>
                </a:solidFill>
                <a:latin typeface="Consolas" panose="020B0609020204030204" pitchFamily="49" charset="0"/>
              </a:rPr>
              <a:t>);</a:t>
            </a:r>
            <a:endParaRPr lang="en-US" altLang="zh-CN" dirty="0">
              <a:solidFill>
                <a:schemeClr val="bg1"/>
              </a:solidFill>
              <a:latin typeface="Consolas" panose="020B0609020204030204" pitchFamily="49" charset="0"/>
            </a:endParaRP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FF"/>
                </a:solidFill>
                <a:latin typeface="Consolas" panose="020B0609020204030204" pitchFamily="49" charset="0"/>
                <a:ea typeface="新宋体" panose="02010609030101010101" pitchFamily="49" charset="-122"/>
              </a:rPr>
              <a:t>public</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err="1" smtClean="0">
                <a:solidFill>
                  <a:schemeClr val="bg1"/>
                </a:solidFill>
                <a:latin typeface="Consolas" panose="020B0609020204030204" pitchFamily="49" charset="0"/>
                <a:ea typeface="新宋体" panose="02010609030101010101" pitchFamily="49" charset="-122"/>
              </a:rPr>
              <a:t>endregion</a:t>
            </a:r>
            <a:endParaRPr lang="en-US" altLang="zh-CN" dirty="0" smtClean="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smtClean="0"/>
              <a:t>发送消息实现进程通讯：</a:t>
            </a:r>
            <a:r>
              <a:rPr lang="en-US" altLang="zh-CN" sz="2800" dirty="0" err="1" smtClean="0">
                <a:latin typeface="Consolas" panose="020B0609020204030204" pitchFamily="49" charset="0"/>
              </a:rPr>
              <a:t>SendMessage</a:t>
            </a:r>
            <a:r>
              <a:rPr lang="en-US" altLang="zh-CN" sz="2800" dirty="0" smtClean="0"/>
              <a:t> </a:t>
            </a:r>
            <a:r>
              <a:rPr lang="zh-CN" altLang="en-US" sz="2800" dirty="0" smtClean="0"/>
              <a:t>？</a:t>
            </a:r>
            <a:r>
              <a:rPr lang="en-US" altLang="zh-CN" sz="2800" dirty="0" err="1" smtClean="0">
                <a:latin typeface="Consolas" panose="020B0609020204030204" pitchFamily="49" charset="0"/>
              </a:rPr>
              <a:t>PostMessage</a:t>
            </a:r>
            <a:endParaRPr lang="zh-CN" altLang="en-US" sz="2800" dirty="0" smtClean="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smtClean="0">
                <a:solidFill>
                  <a:srgbClr val="FF0000"/>
                </a:solidFill>
                <a:latin typeface="Consolas" panose="020B0609020204030204" pitchFamily="49" charset="0"/>
                <a:ea typeface="微软雅黑" panose="020B0503020204020204" pitchFamily="34" charset="-122"/>
              </a:rPr>
              <a:t>()</a:t>
            </a:r>
            <a:endParaRPr lang="en-US" altLang="zh-CN" dirty="0" smtClean="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smtClean="0">
                <a:solidFill>
                  <a:srgbClr val="002060"/>
                </a:solidFill>
                <a:latin typeface="微软雅黑" panose="020B0503020204020204" pitchFamily="34" charset="-122"/>
                <a:ea typeface="微软雅黑" panose="020B0503020204020204" pitchFamily="34" charset="-122"/>
              </a:rPr>
              <a:t>因为</a:t>
            </a:r>
            <a:r>
              <a:rPr lang="zh-CN" altLang="en-US" dirty="0">
                <a:solidFill>
                  <a:srgbClr val="002060"/>
                </a:solidFill>
                <a:latin typeface="微软雅黑" panose="020B0503020204020204" pitchFamily="34" charset="-122"/>
                <a:ea typeface="微软雅黑" panose="020B0503020204020204" pitchFamily="34" charset="-122"/>
              </a:rPr>
              <a:t>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a:t>
            </a:r>
            <a:r>
              <a:rPr lang="zh-CN" altLang="en-US" dirty="0" smtClean="0">
                <a:solidFill>
                  <a:srgbClr val="002060"/>
                </a:solidFill>
                <a:latin typeface="微软雅黑" panose="020B0503020204020204" pitchFamily="34" charset="-122"/>
                <a:ea typeface="微软雅黑" panose="020B0503020204020204" pitchFamily="34" charset="-122"/>
              </a:rPr>
              <a:t>处理</a:t>
            </a:r>
            <a:endParaRPr lang="zh-CN" altLang="en-US" dirty="0">
              <a:solidFill>
                <a:srgbClr val="002060"/>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smtClean="0"/>
              <a:t>使用</a:t>
            </a:r>
            <a:r>
              <a:rPr lang="en-US" altLang="zh-CN" sz="2400" dirty="0" smtClean="0"/>
              <a:t>spy++</a:t>
            </a:r>
            <a:r>
              <a:rPr lang="zh-CN" altLang="en-US" sz="2400" dirty="0" smtClean="0"/>
              <a:t>查看窗体和进程</a:t>
            </a:r>
          </a:p>
        </p:txBody>
      </p:sp>
    </p:spTree>
    <p:extLst>
      <p:ext uri="{BB962C8B-B14F-4D97-AF65-F5344CB8AC3E}">
        <p14:creationId xmlns:p14="http://schemas.microsoft.com/office/powerpoint/2010/main" val="4239105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smtClean="0"/>
              <a:t>消息机制实现进程通信实例</a:t>
            </a:r>
            <a:r>
              <a:rPr lang="en-US" altLang="zh-CN" dirty="0" smtClean="0"/>
              <a:t>-</a:t>
            </a:r>
            <a:r>
              <a:rPr lang="en-US" altLang="zh-CN" dirty="0" err="1" smtClean="0"/>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smtClean="0"/>
              <a:t>在</a:t>
            </a:r>
            <a:r>
              <a:rPr lang="en-US" altLang="zh-CN" dirty="0" err="1" smtClean="0"/>
              <a:t>winform</a:t>
            </a:r>
            <a:r>
              <a:rPr lang="zh-CN" altLang="en-US" dirty="0" smtClean="0"/>
              <a:t>中</a:t>
            </a:r>
            <a:endParaRPr lang="en-US" altLang="zh-CN" dirty="0" smtClean="0"/>
          </a:p>
          <a:p>
            <a:pPr lvl="1"/>
            <a:r>
              <a:rPr lang="zh-CN" altLang="en-US" dirty="0" smtClean="0"/>
              <a:t>在发送进程</a:t>
            </a:r>
            <a:r>
              <a:rPr lang="en-US" altLang="zh-CN" dirty="0" smtClean="0"/>
              <a:t>application1,</a:t>
            </a:r>
            <a:r>
              <a:rPr lang="zh-CN" altLang="en-US" dirty="0" smtClean="0"/>
              <a:t>接收进程</a:t>
            </a:r>
            <a:r>
              <a:rPr lang="en-US" altLang="zh-CN" dirty="0" smtClean="0"/>
              <a:t>application2</a:t>
            </a:r>
            <a:r>
              <a:rPr lang="zh-CN" altLang="en-US" dirty="0" smtClean="0"/>
              <a:t>中定义相同的消息类型</a:t>
            </a:r>
            <a:r>
              <a:rPr lang="en-US" altLang="zh-CN" dirty="0"/>
              <a:t>WM_COPYDATA = 0x004A</a:t>
            </a:r>
            <a:r>
              <a:rPr lang="en-US" altLang="zh-CN" dirty="0" smtClean="0"/>
              <a:t>;</a:t>
            </a:r>
          </a:p>
          <a:p>
            <a:pPr lvl="1"/>
            <a:r>
              <a:rPr lang="zh-CN" altLang="en-US" dirty="0" smtClean="0"/>
              <a:t>在发送进程</a:t>
            </a:r>
            <a:r>
              <a:rPr lang="en-US" altLang="zh-CN" dirty="0" smtClean="0"/>
              <a:t>application1</a:t>
            </a:r>
            <a:r>
              <a:rPr lang="zh-CN" altLang="en-US" dirty="0" smtClean="0"/>
              <a:t>中，通过窗体标题找到接收进程</a:t>
            </a:r>
            <a:r>
              <a:rPr lang="en-US" altLang="zh-CN" dirty="0" smtClean="0"/>
              <a:t>application2</a:t>
            </a:r>
            <a:r>
              <a:rPr lang="zh-CN" altLang="en-US" dirty="0" smtClean="0"/>
              <a:t>，并调用</a:t>
            </a:r>
            <a:r>
              <a:rPr lang="en-US" altLang="zh-CN" dirty="0" smtClean="0"/>
              <a:t>windows </a:t>
            </a:r>
            <a:r>
              <a:rPr lang="en-US" altLang="zh-CN" dirty="0" err="1" smtClean="0"/>
              <a:t>api</a:t>
            </a:r>
            <a:r>
              <a:rPr lang="en-US" altLang="zh-CN" dirty="0" smtClean="0"/>
              <a:t> </a:t>
            </a:r>
            <a:r>
              <a:rPr lang="en-US" altLang="zh-CN" dirty="0" err="1" smtClean="0"/>
              <a:t>SendMessage</a:t>
            </a:r>
            <a:r>
              <a:rPr lang="zh-CN" altLang="en-US" dirty="0" smtClean="0"/>
              <a:t>，向</a:t>
            </a:r>
            <a:r>
              <a:rPr lang="en-US" altLang="zh-CN" dirty="0" smtClean="0"/>
              <a:t>application2</a:t>
            </a:r>
            <a:r>
              <a:rPr lang="zh-CN" altLang="en-US" dirty="0" smtClean="0"/>
              <a:t>窗体句柄发送指定消息类型和内容</a:t>
            </a:r>
            <a:endParaRPr lang="en-US" altLang="zh-CN" dirty="0" smtClean="0"/>
          </a:p>
          <a:p>
            <a:pPr lvl="1"/>
            <a:r>
              <a:rPr lang="zh-CN" altLang="en-US" dirty="0" smtClean="0"/>
              <a:t>在接收进程</a:t>
            </a:r>
            <a:r>
              <a:rPr lang="en-US" altLang="zh-CN" dirty="0" smtClean="0"/>
              <a:t>application2</a:t>
            </a:r>
            <a:r>
              <a:rPr lang="zh-CN" altLang="en-US" dirty="0" smtClean="0"/>
              <a:t>中，通过重载函数</a:t>
            </a:r>
            <a:r>
              <a:rPr lang="en-US" altLang="zh-CN" dirty="0" err="1" smtClean="0"/>
              <a:t>DefWndProc</a:t>
            </a:r>
            <a:r>
              <a:rPr lang="zh-CN" altLang="en-US" dirty="0" smtClean="0"/>
              <a:t>实现对消息的接收和处理</a:t>
            </a:r>
            <a:endParaRPr lang="en-US" altLang="zh-CN" dirty="0" smtClean="0"/>
          </a:p>
          <a:p>
            <a:pPr lvl="1"/>
            <a:r>
              <a:rPr lang="zh-CN" altLang="en-US" dirty="0" smtClean="0"/>
              <a:t>参考</a:t>
            </a:r>
            <a:r>
              <a:rPr lang="en-US" altLang="zh-CN" dirty="0" smtClean="0"/>
              <a:t>1 https</a:t>
            </a:r>
            <a:r>
              <a:rPr lang="en-US" altLang="zh-CN" dirty="0"/>
              <a:t>://</a:t>
            </a:r>
            <a:r>
              <a:rPr lang="en-US" altLang="zh-CN" dirty="0" smtClean="0"/>
              <a:t>blog.csdn.net/feiren127/article/details/5459827</a:t>
            </a:r>
          </a:p>
          <a:p>
            <a:pPr lvl="1"/>
            <a:r>
              <a:rPr lang="zh-CN" altLang="en-US" dirty="0" smtClean="0"/>
              <a:t>参考</a:t>
            </a:r>
            <a:r>
              <a:rPr lang="en-US" altLang="zh-CN" dirty="0" smtClean="0"/>
              <a:t>2 https</a:t>
            </a:r>
            <a:r>
              <a:rPr lang="en-US" altLang="zh-CN" dirty="0"/>
              <a:t>://</a:t>
            </a:r>
            <a:r>
              <a:rPr lang="en-US" altLang="zh-CN" dirty="0" smtClean="0"/>
              <a:t>www.cnblogs.com/MRRAOBX/articles/6626264.html</a:t>
            </a:r>
            <a:endParaRPr lang="en-US" altLang="zh-CN" dirty="0"/>
          </a:p>
          <a:p>
            <a:pPr lvl="1"/>
            <a:endParaRPr lang="zh-CN" altLang="en-US" dirty="0"/>
          </a:p>
        </p:txBody>
      </p:sp>
    </p:spTree>
    <p:extLst>
      <p:ext uri="{BB962C8B-B14F-4D97-AF65-F5344CB8AC3E}">
        <p14:creationId xmlns:p14="http://schemas.microsoft.com/office/powerpoint/2010/main" val="4201447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switch(</a:t>
            </a:r>
            <a:r>
              <a:rPr lang="en-US" altLang="zh-CN" dirty="0" err="1" smtClean="0">
                <a:solidFill>
                  <a:schemeClr val="bg1"/>
                </a:solidFill>
                <a:latin typeface="Consolas" panose="020B0609020204030204" pitchFamily="49" charset="0"/>
              </a:rPr>
              <a:t>m.Msg</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case WM_COPYDATA:</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COPYDATASTRUCT </a:t>
            </a:r>
            <a:r>
              <a:rPr lang="en-US" altLang="zh-CN" dirty="0" err="1" smtClean="0">
                <a:solidFill>
                  <a:schemeClr val="bg1"/>
                </a:solidFill>
                <a:latin typeface="Consolas" panose="020B0609020204030204" pitchFamily="49" charset="0"/>
              </a:rPr>
              <a:t>mystr</a:t>
            </a:r>
            <a:r>
              <a:rPr lang="en-US" altLang="zh-CN" dirty="0" smtClean="0">
                <a:solidFill>
                  <a:schemeClr val="bg1"/>
                </a:solidFill>
                <a:latin typeface="Consolas" panose="020B0609020204030204" pitchFamily="49" charset="0"/>
              </a:rPr>
              <a:t> = new COPYDATASTRUCT();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Type </a:t>
            </a:r>
            <a:r>
              <a:rPr lang="en-US" altLang="zh-CN" dirty="0" err="1" smtClean="0">
                <a:solidFill>
                  <a:schemeClr val="bg1"/>
                </a:solidFill>
                <a:latin typeface="Consolas" panose="020B0609020204030204" pitchFamily="49" charset="0"/>
              </a:rPr>
              <a:t>mytype</a:t>
            </a:r>
            <a:r>
              <a:rPr lang="en-US" altLang="zh-CN" dirty="0" smtClean="0">
                <a:solidFill>
                  <a:schemeClr val="bg1"/>
                </a:solidFill>
                <a:latin typeface="Consolas" panose="020B0609020204030204" pitchFamily="49" charset="0"/>
              </a:rPr>
              <a:t> = </a:t>
            </a:r>
            <a:r>
              <a:rPr lang="en-US" altLang="zh-CN" dirty="0" err="1" smtClean="0">
                <a:solidFill>
                  <a:schemeClr val="bg1"/>
                </a:solidFill>
                <a:latin typeface="Consolas" panose="020B0609020204030204" pitchFamily="49" charset="0"/>
              </a:rPr>
              <a:t>mystr.GetType</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mystr</a:t>
            </a:r>
            <a:r>
              <a:rPr lang="en-US" altLang="zh-CN" dirty="0" smtClean="0">
                <a:solidFill>
                  <a:schemeClr val="bg1"/>
                </a:solidFill>
                <a:latin typeface="Consolas" panose="020B0609020204030204" pitchFamily="49" charset="0"/>
              </a:rPr>
              <a:t> =(COPYDATASTRUCT)</a:t>
            </a:r>
            <a:r>
              <a:rPr lang="en-US" altLang="zh-CN" dirty="0" err="1" smtClean="0">
                <a:solidFill>
                  <a:schemeClr val="bg1"/>
                </a:solidFill>
                <a:latin typeface="Consolas" panose="020B0609020204030204" pitchFamily="49" charset="0"/>
              </a:rPr>
              <a:t>m.GetLParam</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mytype</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this.textBox1.Text =</a:t>
            </a:r>
            <a:r>
              <a:rPr lang="en-US" altLang="zh-CN" dirty="0" err="1" smtClean="0">
                <a:solidFill>
                  <a:schemeClr val="bg1"/>
                </a:solidFill>
                <a:latin typeface="Consolas" panose="020B0609020204030204" pitchFamily="49" charset="0"/>
              </a:rPr>
              <a:t>mystr.lpData</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break;</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default: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base.DefWndProc</a:t>
            </a:r>
            <a:r>
              <a:rPr lang="en-US" altLang="zh-CN" dirty="0" smtClean="0">
                <a:solidFill>
                  <a:schemeClr val="bg1"/>
                </a:solidFill>
                <a:latin typeface="Consolas" panose="020B0609020204030204" pitchFamily="49" charset="0"/>
              </a:rPr>
              <a:t>(ref m);</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break;</a:t>
            </a:r>
            <a:r>
              <a:rPr lang="en-US" altLang="zh-CN" dirty="0">
                <a:solidFill>
                  <a:schemeClr val="bg1"/>
                </a:solidFill>
                <a:latin typeface="Consolas" panose="020B0609020204030204" pitchFamily="49" charset="0"/>
              </a:rPr>
              <a:t/>
            </a:r>
            <a:br>
              <a:rPr lang="en-US" altLang="zh-CN" dirty="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smtClean="0"/>
              <a:t>消息机制实现进程通信实例</a:t>
            </a:r>
            <a:r>
              <a:rPr lang="en-US" altLang="zh-CN" dirty="0" smtClean="0"/>
              <a:t>-</a:t>
            </a:r>
            <a:r>
              <a:rPr lang="en-US" altLang="zh-CN" dirty="0" err="1" smtClean="0"/>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smtClean="0"/>
              <a:t>在</a:t>
            </a:r>
            <a:r>
              <a:rPr lang="en-US" altLang="zh-CN" dirty="0" err="1" smtClean="0"/>
              <a:t>wpf</a:t>
            </a:r>
            <a:r>
              <a:rPr lang="zh-CN" altLang="en-US" dirty="0" smtClean="0"/>
              <a:t>中</a:t>
            </a:r>
            <a:endParaRPr lang="en-US" altLang="zh-CN" dirty="0" smtClean="0"/>
          </a:p>
          <a:p>
            <a:pPr lvl="1"/>
            <a:r>
              <a:rPr lang="zh-CN" altLang="en-US" dirty="0" smtClean="0"/>
              <a:t>在发送进程</a:t>
            </a:r>
            <a:r>
              <a:rPr lang="en-US" altLang="zh-CN" dirty="0" smtClean="0"/>
              <a:t>application1,</a:t>
            </a:r>
            <a:r>
              <a:rPr lang="zh-CN" altLang="en-US" dirty="0" smtClean="0"/>
              <a:t>接收进程</a:t>
            </a:r>
            <a:r>
              <a:rPr lang="en-US" altLang="zh-CN" dirty="0" smtClean="0"/>
              <a:t>application2</a:t>
            </a:r>
            <a:r>
              <a:rPr lang="zh-CN" altLang="en-US" dirty="0" smtClean="0"/>
              <a:t>中定义相同的消息类型</a:t>
            </a:r>
            <a:r>
              <a:rPr lang="en-US" altLang="zh-CN" dirty="0"/>
              <a:t>WM_COPYDATA = 0x004A</a:t>
            </a:r>
            <a:r>
              <a:rPr lang="en-US" altLang="zh-CN" dirty="0" smtClean="0"/>
              <a:t>;</a:t>
            </a:r>
          </a:p>
          <a:p>
            <a:pPr lvl="1"/>
            <a:r>
              <a:rPr lang="zh-CN" altLang="en-US" dirty="0" smtClean="0"/>
              <a:t>在发送进程</a:t>
            </a:r>
            <a:r>
              <a:rPr lang="en-US" altLang="zh-CN" dirty="0" smtClean="0"/>
              <a:t>application1</a:t>
            </a:r>
            <a:r>
              <a:rPr lang="zh-CN" altLang="en-US" dirty="0" smtClean="0"/>
              <a:t>中，通过窗体标题找到接收进程</a:t>
            </a:r>
            <a:r>
              <a:rPr lang="en-US" altLang="zh-CN" dirty="0" smtClean="0"/>
              <a:t>application2</a:t>
            </a:r>
            <a:r>
              <a:rPr lang="zh-CN" altLang="en-US" dirty="0" smtClean="0"/>
              <a:t>，并调用</a:t>
            </a:r>
            <a:r>
              <a:rPr lang="en-US" altLang="zh-CN" dirty="0" smtClean="0"/>
              <a:t>windows </a:t>
            </a:r>
            <a:r>
              <a:rPr lang="en-US" altLang="zh-CN" dirty="0" err="1" smtClean="0"/>
              <a:t>api</a:t>
            </a:r>
            <a:r>
              <a:rPr lang="en-US" altLang="zh-CN" dirty="0" smtClean="0"/>
              <a:t> </a:t>
            </a:r>
            <a:r>
              <a:rPr lang="en-US" altLang="zh-CN" dirty="0" err="1" smtClean="0"/>
              <a:t>SendMessage</a:t>
            </a:r>
            <a:r>
              <a:rPr lang="zh-CN" altLang="en-US" dirty="0" smtClean="0"/>
              <a:t>，向</a:t>
            </a:r>
            <a:r>
              <a:rPr lang="en-US" altLang="zh-CN" dirty="0" smtClean="0"/>
              <a:t>application</a:t>
            </a:r>
            <a:r>
              <a:rPr lang="zh-CN" altLang="en-US" dirty="0" smtClean="0"/>
              <a:t>窗体句柄发送指定消息类型和内容</a:t>
            </a:r>
            <a:endParaRPr lang="en-US" altLang="zh-CN" dirty="0" smtClean="0"/>
          </a:p>
          <a:p>
            <a:pPr lvl="1"/>
            <a:r>
              <a:rPr lang="zh-CN" altLang="en-US" dirty="0" smtClean="0"/>
              <a:t>在接收进程</a:t>
            </a:r>
            <a:r>
              <a:rPr lang="en-US" altLang="zh-CN" dirty="0" smtClean="0"/>
              <a:t>application2</a:t>
            </a:r>
            <a:r>
              <a:rPr lang="zh-CN" altLang="en-US" dirty="0" smtClean="0"/>
              <a:t>中，通过自定义窗体钩子程序截获消息，并进行处理</a:t>
            </a:r>
            <a:endParaRPr lang="zh-CN" altLang="en-US" dirty="0"/>
          </a:p>
        </p:txBody>
      </p:sp>
    </p:spTree>
    <p:extLst>
      <p:ext uri="{BB962C8B-B14F-4D97-AF65-F5344CB8AC3E}">
        <p14:creationId xmlns:p14="http://schemas.microsoft.com/office/powerpoint/2010/main" val="3648879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页面</a:t>
            </a:r>
            <a:r>
              <a:rPr lang="zh-CN" altLang="en-US" dirty="0">
                <a:solidFill>
                  <a:srgbClr val="008000"/>
                </a:solidFill>
                <a:latin typeface="Consolas" panose="020B0609020204030204" pitchFamily="49" charset="0"/>
                <a:ea typeface="新宋体" panose="02010609030101010101" pitchFamily="49" charset="-122"/>
              </a:rPr>
              <a:t>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smtClean="0">
                <a:solidFill>
                  <a:srgbClr val="0000FF"/>
                </a:solidFill>
                <a:latin typeface="Consolas" panose="020B0609020204030204" pitchFamily="49" charset="0"/>
                <a:ea typeface="新宋体" panose="02010609030101010101" pitchFamily="49" charset="-122"/>
              </a:rPr>
              <a:t>private</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添加</a:t>
            </a:r>
            <a:r>
              <a:rPr lang="zh-CN" altLang="en-US" dirty="0">
                <a:solidFill>
                  <a:srgbClr val="008000"/>
                </a:solidFill>
                <a:latin typeface="Consolas" panose="020B0609020204030204" pitchFamily="49" charset="0"/>
                <a:ea typeface="新宋体" panose="02010609030101010101" pitchFamily="49" charset="-122"/>
              </a:rPr>
              <a:t>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钩子</a:t>
            </a:r>
            <a:r>
              <a:rPr lang="zh-CN" altLang="en-US" dirty="0">
                <a:solidFill>
                  <a:srgbClr val="008000"/>
                </a:solidFill>
                <a:latin typeface="Consolas" panose="020B0609020204030204" pitchFamily="49" charset="0"/>
                <a:ea typeface="新宋体" panose="02010609030101010101" pitchFamily="49" charset="-122"/>
              </a:rPr>
              <a:t>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smtClean="0">
                <a:solidFill>
                  <a:srgbClr val="0000FF"/>
                </a:solidFill>
                <a:latin typeface="Consolas" panose="020B0609020204030204" pitchFamily="49" charset="0"/>
                <a:ea typeface="新宋体" panose="02010609030101010101" pitchFamily="49" charset="-122"/>
              </a:rPr>
              <a:t>private</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rgbClr val="0000FF"/>
                </a:solidFill>
                <a:latin typeface="Consolas" panose="020B0609020204030204" pitchFamily="49" charset="0"/>
                <a:ea typeface="新宋体" panose="02010609030101010101" pitchFamily="49" charset="-122"/>
              </a:rPr>
              <a:t>switch</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zh-CN" altLang="en-US"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rgbClr val="0000FF"/>
                </a:solidFill>
                <a:latin typeface="Consolas" panose="020B0609020204030204" pitchFamily="49" charset="0"/>
                <a:ea typeface="新宋体" panose="02010609030101010101" pitchFamily="49" charset="-122"/>
              </a:rPr>
              <a:t>               case</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smtClean="0">
                <a:solidFill>
                  <a:srgbClr val="2B91AF"/>
                </a:solidFill>
                <a:latin typeface="Consolas" panose="020B0609020204030204" pitchFamily="49" charset="0"/>
                <a:ea typeface="新宋体" panose="02010609030101010101" pitchFamily="49" charset="-122"/>
              </a:rPr>
              <a:t>                        COPYDATASTRUCT</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smtClean="0">
                <a:solidFill>
                  <a:srgbClr val="2B91AF"/>
                </a:solidFill>
                <a:latin typeface="Consolas" panose="020B0609020204030204" pitchFamily="49" charset="0"/>
                <a:ea typeface="新宋体" panose="02010609030101010101" pitchFamily="49" charset="-122"/>
              </a:rPr>
              <a:t>COPYDATASTRUCT</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err="1" smtClean="0">
                <a:solidFill>
                  <a:srgbClr val="2B91AF"/>
                </a:solidFill>
                <a:latin typeface="Consolas" panose="020B0609020204030204" pitchFamily="49" charset="0"/>
                <a:ea typeface="新宋体" panose="02010609030101010101" pitchFamily="49" charset="-122"/>
              </a:rPr>
              <a:t>Marshal</a:t>
            </a:r>
            <a:r>
              <a:rPr lang="en-US" altLang="zh-CN" dirty="0" err="1" smtClean="0">
                <a:solidFill>
                  <a:schemeClr val="bg1"/>
                </a:solidFill>
                <a:latin typeface="Consolas" panose="020B0609020204030204" pitchFamily="49" charset="0"/>
                <a:ea typeface="新宋体" panose="02010609030101010101" pitchFamily="49" charset="-122"/>
              </a:rPr>
              <a:t>.PtrToStructure</a:t>
            </a:r>
            <a:r>
              <a:rPr lang="en-US" altLang="zh-CN" dirty="0" smtClean="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err="1" smtClean="0">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rgbClr val="000000"/>
                </a:solidFill>
                <a:latin typeface="Consolas" panose="020B0609020204030204" pitchFamily="49" charset="0"/>
                <a:ea typeface="新宋体" panose="02010609030101010101" pitchFamily="49" charset="-122"/>
              </a:rPr>
              <a:t>             }</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smtClean="0"/>
              <a:t>重定向</a:t>
            </a:r>
            <a:r>
              <a:rPr lang="zh-CN" altLang="en-US" sz="3600" dirty="0"/>
              <a:t>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solidFill>
                  <a:srgbClr val="002060"/>
                </a:solidFill>
                <a:latin typeface="微软雅黑" panose="020B0503020204020204" pitchFamily="34" charset="-122"/>
                <a:ea typeface="微软雅黑" panose="020B0503020204020204" pitchFamily="34" charset="-122"/>
              </a:rPr>
              <a:t>4A.4 </a:t>
            </a:r>
            <a:r>
              <a:rPr lang="zh-CN" altLang="en-US" b="1" dirty="0" smtClean="0">
                <a:solidFill>
                  <a:srgbClr val="002060"/>
                </a:solidFill>
                <a:latin typeface="微软雅黑" panose="020B0503020204020204" pitchFamily="34" charset="-122"/>
                <a:ea typeface="微软雅黑" panose="020B0503020204020204" pitchFamily="34" charset="-122"/>
              </a:rPr>
              <a:t>进程</a:t>
            </a:r>
            <a:r>
              <a:rPr lang="zh-CN" altLang="en-US" b="1" dirty="0">
                <a:solidFill>
                  <a:srgbClr val="002060"/>
                </a:solidFill>
                <a:latin typeface="微软雅黑" panose="020B0503020204020204" pitchFamily="34" charset="-122"/>
                <a:ea typeface="微软雅黑" panose="020B0503020204020204" pitchFamily="34" charset="-122"/>
              </a:rPr>
              <a:t>重定向实现进程通讯</a:t>
            </a:r>
            <a:endParaRPr lang="zh-CN" altLang="en-US" b="1" dirty="0" smtClean="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5415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smtClean="0"/>
              <a:t>内容提要 </a:t>
            </a:r>
            <a:r>
              <a:rPr lang="en-US" altLang="zh-CN" sz="3100" dirty="0" smtClean="0"/>
              <a:t>- </a:t>
            </a:r>
            <a:r>
              <a:rPr lang="zh-CN" altLang="en-US" sz="3100" dirty="0" smtClean="0">
                <a:solidFill>
                  <a:schemeClr val="accent1">
                    <a:lumMod val="75000"/>
                  </a:schemeClr>
                </a:solidFill>
              </a:rPr>
              <a:t>程序</a:t>
            </a:r>
            <a:r>
              <a:rPr lang="zh-CN" altLang="en-US" sz="3100" dirty="0">
                <a:solidFill>
                  <a:schemeClr val="accent1">
                    <a:lumMod val="75000"/>
                  </a:schemeClr>
                </a:solidFill>
              </a:rPr>
              <a:t>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smtClean="0"/>
              <a:t>Ping</a:t>
            </a:r>
            <a:r>
              <a:rPr lang="zh-CN" altLang="en-US" sz="3200" dirty="0" smtClean="0"/>
              <a:t>远程主机</a:t>
            </a:r>
            <a:endParaRPr lang="en-US" altLang="zh-CN" sz="3200" dirty="0" smtClean="0"/>
          </a:p>
          <a:p>
            <a:pPr marL="990600" lvl="1" indent="-533400"/>
            <a:r>
              <a:rPr lang="zh-CN" altLang="en-US" sz="3200" dirty="0" smtClean="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smtClean="0"/>
              <a:t>  界面</a:t>
            </a:r>
            <a:r>
              <a:rPr lang="zh-CN" altLang="en-US" sz="3200" dirty="0"/>
              <a:t>设计</a:t>
            </a:r>
          </a:p>
          <a:p>
            <a:r>
              <a:rPr lang="zh-CN" altLang="en-US" sz="3200" dirty="0" smtClean="0"/>
              <a:t>  两种</a:t>
            </a:r>
            <a:r>
              <a:rPr lang="zh-CN" altLang="en-US" sz="3200" dirty="0"/>
              <a:t>方式</a:t>
            </a:r>
          </a:p>
          <a:p>
            <a:r>
              <a:rPr lang="zh-CN" altLang="en-US" sz="3200" dirty="0" smtClean="0"/>
              <a:t>  内</a:t>
            </a:r>
            <a:r>
              <a:rPr lang="zh-CN" altLang="en-US" sz="3200" dirty="0"/>
              <a:t>核函数使用</a:t>
            </a:r>
          </a:p>
        </p:txBody>
      </p:sp>
    </p:spTree>
    <p:extLst>
      <p:ext uri="{BB962C8B-B14F-4D97-AF65-F5344CB8AC3E}">
        <p14:creationId xmlns:p14="http://schemas.microsoft.com/office/powerpoint/2010/main" val="40302372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26" y="1070740"/>
            <a:ext cx="10898908" cy="5778024"/>
          </a:xfrm>
          <a:prstGeom prst="rect">
            <a:avLst/>
          </a:prstGeom>
        </p:spPr>
      </p:pic>
      <p:sp>
        <p:nvSpPr>
          <p:cNvPr id="435202" name="Rectangle 2"/>
          <p:cNvSpPr>
            <a:spLocks noGrp="1" noChangeArrowheads="1"/>
          </p:cNvSpPr>
          <p:nvPr>
            <p:ph type="title" idx="4294967295"/>
          </p:nvPr>
        </p:nvSpPr>
        <p:spPr>
          <a:xfrm>
            <a:off x="4160980" y="751217"/>
            <a:ext cx="4470400" cy="768350"/>
          </a:xfrm>
        </p:spPr>
        <p:txBody>
          <a:bodyPr/>
          <a:lstStyle/>
          <a:p>
            <a:pPr algn="ctr"/>
            <a:r>
              <a:rPr lang="zh-CN" altLang="en-US" b="1" dirty="0" smtClean="0"/>
              <a:t>程序界面</a:t>
            </a:r>
            <a:r>
              <a:rPr lang="zh-CN" altLang="en-US" b="1" dirty="0"/>
              <a:t>设计</a:t>
            </a:r>
          </a:p>
        </p:txBody>
      </p:sp>
    </p:spTree>
    <p:extLst>
      <p:ext uri="{BB962C8B-B14F-4D97-AF65-F5344CB8AC3E}">
        <p14:creationId xmlns:p14="http://schemas.microsoft.com/office/powerpoint/2010/main" val="3907530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smtClean="0">
                <a:latin typeface="微软雅黑" panose="020B0503020204020204" pitchFamily="34" charset="-122"/>
                <a:ea typeface="微软雅黑" panose="020B0503020204020204" pitchFamily="34" charset="-122"/>
              </a:rPr>
              <a:t>  同步 </a:t>
            </a:r>
            <a:endParaRPr lang="zh-CN" altLang="en-US"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异步</a:t>
            </a:r>
            <a:r>
              <a:rPr lang="zh-CN" altLang="en-US" sz="2800" dirty="0">
                <a:latin typeface="微软雅黑" panose="020B0503020204020204" pitchFamily="34" charset="-122"/>
                <a:ea typeface="微软雅黑" panose="020B0503020204020204" pitchFamily="34" charset="-122"/>
              </a:rPr>
              <a:t>方式</a:t>
            </a:r>
          </a:p>
        </p:txBody>
      </p:sp>
    </p:spTree>
    <p:extLst>
      <p:ext uri="{BB962C8B-B14F-4D97-AF65-F5344CB8AC3E}">
        <p14:creationId xmlns:p14="http://schemas.microsoft.com/office/powerpoint/2010/main" val="12070999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696" y="1974107"/>
            <a:ext cx="6140868"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a:ex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a:t>
            </a:r>
            <a:r>
              <a:rPr lang="en-US" altLang="zh-CN" noProof="1" smtClean="0">
                <a:solidFill>
                  <a:schemeClr val="bg1"/>
                </a:solidFill>
                <a:latin typeface="Consolas" panose="020B0609020204030204" pitchFamily="49" charset="0"/>
              </a:rPr>
              <a:t>"ping </a:t>
            </a:r>
            <a:r>
              <a:rPr lang="en-US" altLang="zh-CN" noProof="1" smtClean="0">
                <a:solidFill>
                  <a:schemeClr val="accent2"/>
                </a:solidFill>
                <a:latin typeface="Consolas" panose="020B0609020204030204" pitchFamily="49" charset="0"/>
              </a:rPr>
              <a:t>www.whu</a:t>
            </a:r>
            <a:r>
              <a:rPr lang="en-US" altLang="zh-CN" noProof="1">
                <a:solidFill>
                  <a:schemeClr val="accent2"/>
                </a:solidFill>
                <a:latin typeface="Consolas" panose="020B0609020204030204" pitchFamily="49" charset="0"/>
              </a:rPr>
              <a:t>.edu.cn</a:t>
            </a:r>
            <a:r>
              <a:rPr lang="en-US" altLang="zh-CN" noProof="1" smtClean="0">
                <a:solidFill>
                  <a:schemeClr val="bg1"/>
                </a:solidFill>
                <a:latin typeface="Consolas" panose="020B0609020204030204" pitchFamily="49" charset="0"/>
              </a:rPr>
              <a:t> </a:t>
            </a:r>
            <a:r>
              <a:rPr lang="en-US" altLang="zh-CN" noProof="1">
                <a:solidFill>
                  <a:schemeClr val="bg1"/>
                </a:solidFill>
                <a:latin typeface="Consolas" panose="020B0609020204030204" pitchFamily="49" charset="0"/>
              </a:rPr>
              <a:t>-n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086943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pPr eaLnBrk="1" hangingPunct="1"/>
            <a:r>
              <a:rPr lang="en-US" altLang="zh-CN" dirty="0" smtClean="0"/>
              <a:t>4A.1</a:t>
            </a:r>
            <a:r>
              <a:rPr lang="zh-CN" altLang="en-US" dirty="0" smtClean="0"/>
              <a:t>进程与程序</a:t>
            </a:r>
          </a:p>
        </p:txBody>
      </p:sp>
      <p:sp>
        <p:nvSpPr>
          <p:cNvPr id="6148" name="Text Box 4"/>
          <p:cNvSpPr txBox="1">
            <a:spLocks noChangeArrowheads="1"/>
          </p:cNvSpPr>
          <p:nvPr/>
        </p:nvSpPr>
        <p:spPr bwMode="auto">
          <a:xfrm>
            <a:off x="1538341" y="2218772"/>
            <a:ext cx="926004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en-US" altLang="zh-CN" sz="2400" dirty="0" smtClean="0">
                <a:solidFill>
                  <a:srgbClr val="002060"/>
                </a:solidFill>
              </a:rPr>
              <a:t>   </a:t>
            </a:r>
            <a:r>
              <a:rPr lang="zh-CN" altLang="en-US" sz="2800" dirty="0" smtClean="0">
                <a:solidFill>
                  <a:srgbClr val="002060"/>
                </a:solidFill>
                <a:latin typeface="微软雅黑" panose="020B0503020204020204" pitchFamily="34" charset="-122"/>
                <a:ea typeface="微软雅黑" panose="020B0503020204020204" pitchFamily="34" charset="-122"/>
              </a:rPr>
              <a:t>进程</a:t>
            </a:r>
            <a:r>
              <a:rPr lang="zh-CN" altLang="en-US" sz="2800" dirty="0">
                <a:solidFill>
                  <a:srgbClr val="002060"/>
                </a:solidFill>
                <a:latin typeface="微软雅黑" panose="020B0503020204020204" pitchFamily="34" charset="-122"/>
                <a:ea typeface="微软雅黑" panose="020B0503020204020204" pitchFamily="34" charset="-122"/>
              </a:rPr>
              <a:t>是</a:t>
            </a:r>
            <a:r>
              <a:rPr lang="zh-CN" altLang="en-US" sz="2800" dirty="0" smtClean="0">
                <a:solidFill>
                  <a:srgbClr val="002060"/>
                </a:solidFill>
                <a:latin typeface="微软雅黑" panose="020B0503020204020204" pitchFamily="34" charset="-122"/>
                <a:ea typeface="微软雅黑" panose="020B0503020204020204" pitchFamily="34" charset="-122"/>
              </a:rPr>
              <a:t>执行中的程序</a:t>
            </a:r>
            <a:endParaRPr lang="en-US" altLang="zh-CN" sz="2800" dirty="0" smtClean="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smtClean="0">
                <a:solidFill>
                  <a:srgbClr val="002060"/>
                </a:solidFill>
                <a:latin typeface="微软雅黑" panose="020B0503020204020204" pitchFamily="34" charset="-122"/>
                <a:ea typeface="微软雅黑" panose="020B0503020204020204" pitchFamily="34" charset="-122"/>
              </a:rPr>
              <a:t>    </a:t>
            </a:r>
            <a:r>
              <a:rPr lang="zh-CN" altLang="en-US" sz="2800" dirty="0" smtClean="0">
                <a:solidFill>
                  <a:srgbClr val="002060"/>
                </a:solidFill>
                <a:latin typeface="微软雅黑" panose="020B0503020204020204" pitchFamily="34" charset="-122"/>
                <a:ea typeface="微软雅黑" panose="020B0503020204020204" pitchFamily="34" charset="-122"/>
              </a:rPr>
              <a:t>创建</a:t>
            </a:r>
            <a:r>
              <a:rPr lang="zh-CN" altLang="en-US" sz="2800" dirty="0">
                <a:solidFill>
                  <a:srgbClr val="002060"/>
                </a:solidFill>
                <a:latin typeface="微软雅黑" panose="020B0503020204020204" pitchFamily="34" charset="-122"/>
                <a:ea typeface="微软雅黑" panose="020B0503020204020204" pitchFamily="34" charset="-122"/>
              </a:rPr>
              <a:t>一个进程后，操作系统就将程序的</a:t>
            </a:r>
            <a:r>
              <a:rPr lang="zh-CN" altLang="en-US" sz="2800" dirty="0" smtClean="0">
                <a:solidFill>
                  <a:srgbClr val="002060"/>
                </a:solidFill>
                <a:latin typeface="微软雅黑" panose="020B0503020204020204" pitchFamily="34" charset="-122"/>
                <a:ea typeface="微软雅黑" panose="020B0503020204020204" pitchFamily="34" charset="-122"/>
              </a:rPr>
              <a:t>一个</a:t>
            </a:r>
            <a:r>
              <a:rPr lang="zh-CN" altLang="en-US" sz="2800" dirty="0">
                <a:solidFill>
                  <a:srgbClr val="002060"/>
                </a:solidFill>
                <a:latin typeface="微软雅黑" panose="020B0503020204020204" pitchFamily="34" charset="-122"/>
                <a:ea typeface="微软雅黑" panose="020B0503020204020204" pitchFamily="34" charset="-122"/>
              </a:rPr>
              <a:t>副本装入</a:t>
            </a:r>
            <a:r>
              <a:rPr lang="zh-CN" altLang="en-US" sz="2800" dirty="0" smtClean="0">
                <a:solidFill>
                  <a:srgbClr val="002060"/>
                </a:solidFill>
                <a:latin typeface="微软雅黑" panose="020B0503020204020204" pitchFamily="34" charset="-122"/>
                <a:ea typeface="微软雅黑" panose="020B0503020204020204" pitchFamily="34" charset="-122"/>
              </a:rPr>
              <a:t>计算机内存中</a:t>
            </a:r>
            <a:r>
              <a:rPr lang="zh-CN" altLang="en-US" sz="2800" dirty="0">
                <a:solidFill>
                  <a:srgbClr val="002060"/>
                </a:solidFill>
                <a:latin typeface="微软雅黑" panose="020B0503020204020204" pitchFamily="34" charset="-122"/>
                <a:ea typeface="微软雅黑" panose="020B0503020204020204" pitchFamily="34" charset="-122"/>
              </a:rPr>
              <a:t>，然后启动一个线程执行该</a:t>
            </a:r>
            <a:r>
              <a:rPr lang="zh-CN" altLang="en-US" sz="2800" dirty="0" smtClean="0">
                <a:solidFill>
                  <a:srgbClr val="002060"/>
                </a:solidFill>
                <a:latin typeface="微软雅黑" panose="020B0503020204020204" pitchFamily="34" charset="-122"/>
                <a:ea typeface="微软雅黑" panose="020B0503020204020204" pitchFamily="34" charset="-122"/>
              </a:rPr>
              <a:t>程序</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77152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a:t>
            </a:r>
            <a:r>
              <a:rPr lang="zh-CN" altLang="en-US" sz="2800" smtClean="0">
                <a:latin typeface="微软雅黑" panose="020B0503020204020204" pitchFamily="34" charset="-122"/>
                <a:ea typeface="微软雅黑" panose="020B0503020204020204" pitchFamily="34" charset="-122"/>
              </a:rPr>
              <a:t>的</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问题</a:t>
            </a:r>
            <a:r>
              <a:rPr lang="en-US" altLang="zh-CN"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latin typeface="微软雅黑" panose="020B0503020204020204" pitchFamily="34" charset="-122"/>
                <a:ea typeface="微软雅黑" panose="020B0503020204020204" pitchFamily="34" charset="-122"/>
              </a:rPr>
              <a:t>不得在窗体线程中构造耗时的操作</a:t>
            </a:r>
            <a:endParaRPr lang="zh-CN" altLang="en-US" sz="2800" dirty="0">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窗体控件事件函数都属于窗体线程</a:t>
            </a:r>
            <a:endParaRPr lang="zh-CN" altLang="en-US" sz="2800">
              <a:latin typeface="微软雅黑" panose="020B0503020204020204" pitchFamily="34" charset="-122"/>
              <a:ea typeface="微软雅黑" panose="020B0503020204020204" pitchFamily="34" charset="-122"/>
            </a:endParaRP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smtClean="0">
                <a:latin typeface="微软雅黑" panose="020B0503020204020204" pitchFamily="34" charset="-122"/>
                <a:ea typeface="微软雅黑" panose="020B0503020204020204" pitchFamily="34" charset="-122"/>
              </a:rPr>
              <a:t>控件</a:t>
            </a:r>
            <a:endParaRPr lang="zh-CN" altLang="en-US" sz="3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99712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smtClean="0">
                <a:latin typeface="Consolas" panose="020B0609020204030204" pitchFamily="49" charset="0"/>
              </a:rPr>
              <a:t>BackGroundWorker</a:t>
            </a:r>
            <a:r>
              <a:rPr lang="zh-CN" altLang="en-US" dirty="0" smtClean="0">
                <a:latin typeface="微软雅黑" panose="020B0503020204020204" pitchFamily="34" charset="-122"/>
                <a:ea typeface="微软雅黑" panose="020B0503020204020204" pitchFamily="34" charset="-122"/>
              </a:rPr>
              <a:t>控件</a:t>
            </a:r>
            <a:endParaRPr lang="zh-CN" altLang="en-US" dirty="0">
              <a:latin typeface="微软雅黑" panose="020B0503020204020204" pitchFamily="34" charset="-122"/>
              <a:ea typeface="微软雅黑" panose="020B0503020204020204" pitchFamily="34" charset="-122"/>
            </a:endParaRP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a:t>
            </a:r>
            <a:r>
              <a:rPr lang="zh-CN" altLang="en-US" sz="2800" smtClean="0">
                <a:latin typeface="微软雅黑" panose="020B0503020204020204" pitchFamily="34" charset="-122"/>
                <a:ea typeface="微软雅黑" panose="020B0503020204020204" pitchFamily="34" charset="-122"/>
              </a:rPr>
              <a:t>的</a:t>
            </a:r>
            <a:r>
              <a:rPr lang="en-US" altLang="zh-CN" sz="2800" smtClean="0">
                <a:latin typeface="微软雅黑" panose="020B0503020204020204" pitchFamily="34" charset="-122"/>
                <a:ea typeface="微软雅黑" panose="020B0503020204020204" pitchFamily="34" charset="-122"/>
              </a:rPr>
              <a:t>"</a:t>
            </a:r>
            <a:r>
              <a:rPr lang="zh-CN" altLang="en-US" sz="2800" smtClean="0">
                <a:latin typeface="微软雅黑" panose="020B0503020204020204" pitchFamily="34" charset="-122"/>
                <a:ea typeface="微软雅黑" panose="020B0503020204020204" pitchFamily="34" charset="-122"/>
              </a:rPr>
              <a:t>问题</a:t>
            </a:r>
            <a:r>
              <a:rPr lang="en-US" altLang="zh-CN" sz="2800" smtClean="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不得在窗体线程中构造耗时的操作</a:t>
            </a:r>
            <a:endParaRPr lang="zh-CN" altLang="en-US" sz="2800">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窗体控件事件函数都属于窗体线程</a:t>
            </a:r>
            <a:endParaRPr lang="zh-CN" altLang="en-US" sz="2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65190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smtClean="0">
                <a:latin typeface="微软雅黑" panose="020B0503020204020204" pitchFamily="34" charset="-122"/>
                <a:ea typeface="微软雅黑" panose="020B0503020204020204" pitchFamily="34" charset="-122"/>
              </a:rPr>
              <a:t> 回</a:t>
            </a:r>
            <a:r>
              <a:rPr lang="zh-CN" altLang="en-US" dirty="0">
                <a:latin typeface="微软雅黑" panose="020B0503020204020204" pitchFamily="34" charset="-122"/>
                <a:ea typeface="微软雅黑" panose="020B0503020204020204" pitchFamily="34" charset="-122"/>
              </a:rPr>
              <a:t>调函数编写与设置</a:t>
            </a:r>
          </a:p>
          <a:p>
            <a:r>
              <a:rPr lang="zh-CN" altLang="en-US" dirty="0" smtClean="0">
                <a:latin typeface="微软雅黑" panose="020B0503020204020204" pitchFamily="34" charset="-122"/>
                <a:ea typeface="微软雅黑" panose="020B0503020204020204" pitchFamily="34" charset="-122"/>
              </a:rPr>
              <a:t> 窗体</a:t>
            </a:r>
            <a:r>
              <a:rPr lang="zh-CN" altLang="en-US" dirty="0">
                <a:latin typeface="微软雅黑" panose="020B0503020204020204" pitchFamily="34" charset="-122"/>
                <a:ea typeface="微软雅黑" panose="020B0503020204020204" pitchFamily="34" charset="-122"/>
              </a:rPr>
              <a:t>消息处理函数</a:t>
            </a:r>
            <a:r>
              <a:rPr lang="zh-CN" altLang="en-US" dirty="0" smtClean="0">
                <a:latin typeface="微软雅黑" panose="020B0503020204020204" pitchFamily="34" charset="-122"/>
                <a:ea typeface="微软雅黑" panose="020B0503020204020204" pitchFamily="34" charset="-122"/>
              </a:rPr>
              <a:t>重载</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r>
              <a:rPr lang="en-US" altLang="zh-CN" noProof="1" smtClean="0"/>
              <a:t>");</a:t>
            </a:r>
          </a:p>
          <a:p>
            <a:endParaRPr lang="en-US" altLang="zh-CN" noProof="1" smtClean="0"/>
          </a:p>
          <a:p>
            <a:r>
              <a:rPr lang="en-US" altLang="zh-CN" b="1" noProof="1">
                <a:solidFill>
                  <a:srgbClr val="FF0000"/>
                </a:solidFill>
              </a:rPr>
              <a:t>process</a:t>
            </a:r>
            <a:r>
              <a:rPr lang="en-US" altLang="zh-CN" b="1" dirty="0" smtClean="0">
                <a:solidFill>
                  <a:srgbClr val="FF0000"/>
                </a:solidFill>
              </a:rPr>
              <a:t>.</a:t>
            </a:r>
            <a:r>
              <a:rPr lang="en-US" altLang="zh-CN" b="1" dirty="0" err="1" smtClean="0">
                <a:solidFill>
                  <a:srgbClr val="FF0000"/>
                </a:solidFill>
              </a:rPr>
              <a:t>OutputDataReceived</a:t>
            </a:r>
            <a:r>
              <a:rPr lang="en-US" altLang="zh-CN" b="1" dirty="0" smtClean="0">
                <a:solidFill>
                  <a:srgbClr val="FF0000"/>
                </a:solidFill>
              </a:rPr>
              <a:t> </a:t>
            </a:r>
            <a:r>
              <a:rPr lang="en-US" altLang="zh-CN" b="1" dirty="0">
                <a:solidFill>
                  <a:srgbClr val="FF0000"/>
                </a:solidFill>
              </a:rPr>
              <a:t>+=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smtClean="0"/>
              <a:t>process</a:t>
            </a:r>
            <a:r>
              <a:rPr lang="en-US" altLang="zh-CN" dirty="0" smtClean="0"/>
              <a:t>.Start</a:t>
            </a:r>
            <a:r>
              <a:rPr lang="en-US" altLang="zh-CN" dirty="0"/>
              <a: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091" y="3276941"/>
            <a:ext cx="5514109" cy="3463843"/>
          </a:xfrm>
          <a:prstGeom prst="rect">
            <a:avLst/>
          </a:prstGeom>
        </p:spPr>
      </p:pic>
    </p:spTree>
    <p:extLst>
      <p:ext uri="{BB962C8B-B14F-4D97-AF65-F5344CB8AC3E}">
        <p14:creationId xmlns:p14="http://schemas.microsoft.com/office/powerpoint/2010/main" val="23877987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err="1" smtClean="0">
                <a:solidFill>
                  <a:schemeClr val="bg1"/>
                </a:solidFill>
                <a:latin typeface="Consolas" panose="020B0609020204030204" pitchFamily="49" charset="0"/>
                <a:ea typeface="新宋体" panose="02010609030101010101" pitchFamily="49" charset="-122"/>
              </a:rPr>
              <a:t>cmdOutput.AppendLine</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err="1" smtClean="0">
                <a:solidFill>
                  <a:schemeClr val="bg1"/>
                </a:solidFill>
                <a:latin typeface="Consolas" panose="020B0609020204030204" pitchFamily="49" charset="0"/>
                <a:ea typeface="新宋体" panose="02010609030101010101" pitchFamily="49" charset="-122"/>
              </a:rPr>
              <a:t>outLine.Data</a:t>
            </a:r>
            <a:r>
              <a:rPr lang="en-US" altLang="zh-CN" dirty="0" smtClean="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smtClean="0">
                <a:solidFill>
                  <a:srgbClr val="2B91AF"/>
                </a:solidFill>
                <a:latin typeface="Consolas" panose="020B0609020204030204" pitchFamily="49" charset="0"/>
                <a:ea typeface="新宋体" panose="02010609030101010101" pitchFamily="49" charset="-122"/>
              </a:rPr>
              <a:t>IntPtr</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"demo</a:t>
            </a:r>
            <a:r>
              <a:rPr lang="en-US" altLang="zh-CN" dirty="0" smtClean="0">
                <a:solidFill>
                  <a:srgbClr val="A31515"/>
                </a:solidFill>
                <a:latin typeface="Consolas" panose="020B0609020204030204" pitchFamily="49" charset="0"/>
                <a:ea typeface="新宋体" panose="02010609030101010101" pitchFamily="49" charset="-122"/>
              </a:rPr>
              <a:t>"</a:t>
            </a:r>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smtClean="0">
                <a:solidFill>
                  <a:srgbClr val="0000FF"/>
                </a:solidFill>
                <a:latin typeface="Consolas" panose="020B0609020204030204" pitchFamily="49" charset="0"/>
                <a:ea typeface="新宋体" panose="02010609030101010101" pitchFamily="49" charset="-122"/>
              </a:rPr>
              <a:t>if</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2"/>
            <a:r>
              <a:rPr lang="en-US" altLang="zh-CN" dirty="0" smtClean="0">
                <a:solidFill>
                  <a:srgbClr val="2B91AF"/>
                </a:solidFill>
                <a:latin typeface="Consolas" panose="020B0609020204030204" pitchFamily="49" charset="0"/>
                <a:ea typeface="新宋体" panose="02010609030101010101" pitchFamily="49" charset="-122"/>
              </a:rPr>
              <a:t>COPYDATASTRUCT</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smtClean="0">
                <a:solidFill>
                  <a:schemeClr val="bg1"/>
                </a:solidFill>
                <a:latin typeface="Consolas" panose="020B0609020204030204" pitchFamily="49" charset="0"/>
                <a:ea typeface="新宋体" panose="02010609030101010101" pitchFamily="49" charset="-122"/>
              </a:rPr>
              <a:t>mystr.dwData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smtClean="0">
                <a:solidFill>
                  <a:srgbClr val="0000FF"/>
                </a:solidFill>
                <a:latin typeface="Consolas" panose="020B0609020204030204" pitchFamily="49" charset="0"/>
                <a:ea typeface="新宋体" panose="02010609030101010101" pitchFamily="49" charset="-122"/>
              </a:rPr>
              <a:t>if</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3"/>
            <a:r>
              <a:rPr lang="en-US" altLang="zh-CN" dirty="0" err="1" smtClean="0">
                <a:solidFill>
                  <a:schemeClr val="bg1"/>
                </a:solidFill>
                <a:latin typeface="Consolas" panose="020B0609020204030204" pitchFamily="49" charset="0"/>
                <a:ea typeface="新宋体" panose="02010609030101010101" pitchFamily="49" charset="-122"/>
              </a:rPr>
              <a:t>mystr.cbData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0;</a:t>
            </a:r>
          </a:p>
          <a:p>
            <a:pPr lvl="3"/>
            <a:r>
              <a:rPr lang="en-US" altLang="zh-CN" dirty="0" err="1" smtClean="0">
                <a:solidFill>
                  <a:schemeClr val="bg1"/>
                </a:solidFill>
                <a:latin typeface="Consolas" panose="020B0609020204030204" pitchFamily="49" charset="0"/>
                <a:ea typeface="新宋体" panose="02010609030101010101" pitchFamily="49" charset="-122"/>
              </a:rPr>
              <a:t>mystr.lpData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p>
          <a:p>
            <a:pPr lvl="2"/>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2"/>
            <a:r>
              <a:rPr lang="en-US" altLang="zh-CN" dirty="0" smtClean="0">
                <a:solidFill>
                  <a:srgbClr val="0000FF"/>
                </a:solidFill>
                <a:latin typeface="Consolas" panose="020B0609020204030204" pitchFamily="49" charset="0"/>
                <a:ea typeface="新宋体" panose="02010609030101010101" pitchFamily="49" charset="-122"/>
              </a:rPr>
              <a:t>Else</a:t>
            </a:r>
          </a:p>
          <a:p>
            <a:pPr lvl="2"/>
            <a:r>
              <a:rPr lang="en-US" altLang="zh-CN" dirty="0" smtClean="0">
                <a:solidFill>
                  <a:schemeClr val="bg1"/>
                </a:solidFill>
                <a:latin typeface="Consolas" panose="020B0609020204030204" pitchFamily="49" charset="0"/>
                <a:ea typeface="新宋体" panose="02010609030101010101" pitchFamily="49" charset="-122"/>
              </a:rPr>
              <a:t>{</a:t>
            </a:r>
          </a:p>
          <a:p>
            <a:pPr lvl="3"/>
            <a:r>
              <a:rPr lang="en-US" altLang="zh-CN" dirty="0" smtClean="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smtClean="0">
                <a:solidFill>
                  <a:schemeClr val="bg1"/>
                </a:solidFill>
                <a:latin typeface="Consolas" panose="020B0609020204030204" pitchFamily="49" charset="0"/>
                <a:ea typeface="新宋体" panose="02010609030101010101" pitchFamily="49" charset="-122"/>
              </a:rPr>
              <a:t>mystr.cbData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r>
              <a:rPr lang="en-US" altLang="zh-CN" dirty="0" smtClean="0">
                <a:solidFill>
                  <a:schemeClr val="bg1"/>
                </a:solidFill>
                <a:latin typeface="Consolas" panose="020B0609020204030204" pitchFamily="49" charset="0"/>
                <a:ea typeface="新宋体" panose="02010609030101010101" pitchFamily="49" charset="-122"/>
              </a:rPr>
              <a:t>;</a:t>
            </a:r>
          </a:p>
          <a:p>
            <a:pPr lvl="3"/>
            <a:r>
              <a:rPr lang="en-US" altLang="zh-CN" dirty="0" err="1" smtClean="0">
                <a:solidFill>
                  <a:schemeClr val="bg1"/>
                </a:solidFill>
                <a:latin typeface="Consolas" panose="020B0609020204030204" pitchFamily="49" charset="0"/>
                <a:ea typeface="新宋体" panose="02010609030101010101" pitchFamily="49" charset="-122"/>
              </a:rPr>
              <a:t>mystr.lpData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smtClean="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err="1" smtClean="0">
                <a:solidFill>
                  <a:schemeClr val="bg1"/>
                </a:solidFill>
                <a:latin typeface="Consolas" panose="020B0609020204030204" pitchFamily="49" charset="0"/>
                <a:ea typeface="新宋体" panose="02010609030101010101" pitchFamily="49" charset="-122"/>
              </a:rPr>
              <a:t>SendMessage</a:t>
            </a:r>
            <a:r>
              <a:rPr lang="en-US" altLang="zh-CN" dirty="0" smtClean="0">
                <a:solidFill>
                  <a:schemeClr val="bg1"/>
                </a:solidFill>
                <a:latin typeface="Consolas" panose="020B0609020204030204" pitchFamily="49" charset="0"/>
                <a:ea typeface="新宋体" panose="02010609030101010101" pitchFamily="49" charset="-122"/>
              </a:rPr>
              <a:t>(WINDOW_HANDLER</a:t>
            </a:r>
            <a:r>
              <a:rPr lang="en-US" altLang="zh-CN" dirty="0">
                <a:solidFill>
                  <a:schemeClr val="bg1"/>
                </a:solidFill>
                <a:latin typeface="Consolas" panose="020B0609020204030204" pitchFamily="49" charset="0"/>
                <a:ea typeface="新宋体" panose="02010609030101010101" pitchFamily="49" charset="-122"/>
              </a:rPr>
              <a:t>,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smtClean="0">
                <a:solidFill>
                  <a:schemeClr val="bg1"/>
                </a:solidFill>
                <a:latin typeface="Consolas" panose="020B0609020204030204" pitchFamily="49" charset="0"/>
                <a:ea typeface="新宋体" panose="02010609030101010101" pitchFamily="49" charset="-122"/>
              </a:rPr>
              <a:t>}</a:t>
            </a: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a:t>
            </a:r>
            <a:r>
              <a:rPr lang="zh-CN" altLang="en-US" sz="4000" dirty="0" smtClean="0">
                <a:latin typeface="微软雅黑" panose="020B0503020204020204" pitchFamily="34" charset="-122"/>
                <a:ea typeface="微软雅黑" panose="020B0503020204020204" pitchFamily="34" charset="-122"/>
              </a:rPr>
              <a:t>是一</a:t>
            </a:r>
            <a:r>
              <a:rPr lang="zh-CN" altLang="en-US" sz="4000" dirty="0">
                <a:latin typeface="微软雅黑" panose="020B0503020204020204" pitchFamily="34" charset="-122"/>
                <a:ea typeface="微软雅黑" panose="020B0503020204020204" pitchFamily="34" charset="-122"/>
              </a:rPr>
              <a:t>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smtClean="0">
                <a:latin typeface="微软雅黑" panose="020B0503020204020204" pitchFamily="34" charset="-122"/>
                <a:ea typeface="微软雅黑" panose="020B0503020204020204" pitchFamily="34" charset="-122"/>
              </a:rPr>
              <a:t>方式</a:t>
            </a:r>
            <a:endParaRPr lang="en-US" altLang="zh-CN" sz="40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smtClean="0">
                <a:latin typeface="微软雅黑" panose="020B0503020204020204" pitchFamily="34" charset="-122"/>
                <a:ea typeface="微软雅黑" panose="020B0503020204020204" pitchFamily="34" charset="-122"/>
              </a:rPr>
              <a:t> 操作系统</a:t>
            </a:r>
            <a:r>
              <a:rPr lang="zh-CN" altLang="en-US" sz="3600" dirty="0">
                <a:latin typeface="微软雅黑" panose="020B0503020204020204" pitchFamily="34" charset="-122"/>
                <a:ea typeface="微软雅黑" panose="020B0503020204020204" pitchFamily="34" charset="-122"/>
              </a:rPr>
              <a:t>创建管道</a:t>
            </a:r>
            <a:r>
              <a:rPr lang="zh-CN" altLang="en-US" sz="3600" dirty="0" smtClean="0">
                <a:latin typeface="微软雅黑" panose="020B0503020204020204" pitchFamily="34" charset="-122"/>
                <a:ea typeface="微软雅黑" panose="020B0503020204020204" pitchFamily="34" charset="-122"/>
              </a:rPr>
              <a:t>对象</a:t>
            </a:r>
            <a:endParaRPr lang="en-US" altLang="zh-CN" sz="36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smtClean="0">
                <a:latin typeface="微软雅黑" panose="020B0503020204020204" pitchFamily="34" charset="-122"/>
                <a:ea typeface="微软雅黑" panose="020B0503020204020204" pitchFamily="34" charset="-122"/>
              </a:rPr>
              <a:t>发送进程向</a:t>
            </a:r>
            <a:r>
              <a:rPr lang="zh-CN" altLang="en-US" sz="3600" dirty="0">
                <a:latin typeface="微软雅黑" panose="020B0503020204020204" pitchFamily="34" charset="-122"/>
                <a:ea typeface="微软雅黑" panose="020B0503020204020204" pitchFamily="34" charset="-122"/>
              </a:rPr>
              <a:t>管道</a:t>
            </a:r>
            <a:r>
              <a:rPr lang="zh-CN" altLang="en-US" sz="3600" dirty="0" smtClean="0">
                <a:latin typeface="微软雅黑" panose="020B0503020204020204" pitchFamily="34" charset="-122"/>
                <a:ea typeface="微软雅黑" panose="020B0503020204020204" pitchFamily="34" charset="-122"/>
              </a:rPr>
              <a:t>写入数据</a:t>
            </a:r>
            <a:endParaRPr lang="en-US" altLang="zh-CN" sz="36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smtClean="0">
                <a:latin typeface="微软雅黑" panose="020B0503020204020204" pitchFamily="34" charset="-122"/>
                <a:ea typeface="微软雅黑" panose="020B0503020204020204" pitchFamily="34" charset="-122"/>
              </a:rPr>
              <a:t>接收</a:t>
            </a:r>
            <a:r>
              <a:rPr lang="zh-CN" altLang="en-US" sz="3600" dirty="0">
                <a:latin typeface="微软雅黑" panose="020B0503020204020204" pitchFamily="34" charset="-122"/>
                <a:ea typeface="微软雅黑" panose="020B0503020204020204" pitchFamily="34" charset="-122"/>
              </a:rPr>
              <a:t>进程由管道中读出</a:t>
            </a:r>
            <a:r>
              <a:rPr lang="zh-CN" altLang="en-US" sz="3600" dirty="0" smtClean="0">
                <a:latin typeface="微软雅黑" panose="020B0503020204020204" pitchFamily="34" charset="-122"/>
                <a:ea typeface="微软雅黑" panose="020B0503020204020204" pitchFamily="34" charset="-122"/>
              </a:rPr>
              <a:t>数据</a:t>
            </a:r>
            <a:endParaRPr lang="en-US" altLang="zh-CN" sz="3600" dirty="0" smtClean="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smtClean="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smtClean="0">
                <a:latin typeface="微软雅黑" panose="020B0503020204020204" pitchFamily="34" charset="-122"/>
                <a:ea typeface="微软雅黑" panose="020B0503020204020204" pitchFamily="34" charset="-122"/>
              </a:rPr>
              <a:t>管道可</a:t>
            </a:r>
            <a:r>
              <a:rPr lang="zh-CN" altLang="en-US" sz="4000" dirty="0">
                <a:latin typeface="微软雅黑" panose="020B0503020204020204" pitchFamily="34" charset="-122"/>
                <a:ea typeface="微软雅黑" panose="020B0503020204020204" pitchFamily="34" charset="-122"/>
              </a:rPr>
              <a:t>进行</a:t>
            </a:r>
            <a:r>
              <a:rPr lang="zh-CN" altLang="en-US" sz="4000" dirty="0" smtClean="0">
                <a:latin typeface="微软雅黑" panose="020B0503020204020204" pitchFamily="34" charset="-122"/>
                <a:ea typeface="微软雅黑" panose="020B0503020204020204" pitchFamily="34" charset="-122"/>
              </a:rPr>
              <a:t>跨计算机</a:t>
            </a:r>
            <a:r>
              <a:rPr lang="zh-CN" altLang="en-US" sz="4000" dirty="0">
                <a:latin typeface="微软雅黑" panose="020B0503020204020204" pitchFamily="34" charset="-122"/>
                <a:ea typeface="微软雅黑" panose="020B0503020204020204" pitchFamily="34" charset="-122"/>
              </a:rPr>
              <a:t>的通信，可使用网络，也可使用文件等，</a:t>
            </a:r>
            <a:r>
              <a:rPr lang="zh-CN" altLang="en-US" sz="4000" dirty="0" smtClean="0">
                <a:latin typeface="微软雅黑" panose="020B0503020204020204" pitchFamily="34" charset="-122"/>
                <a:ea typeface="微软雅黑" panose="020B0503020204020204" pitchFamily="34" charset="-122"/>
              </a:rPr>
              <a:t>它屏蔽</a:t>
            </a:r>
            <a:r>
              <a:rPr lang="zh-CN" altLang="en-US" sz="4000" dirty="0">
                <a:latin typeface="微软雅黑" panose="020B0503020204020204" pitchFamily="34" charset="-122"/>
                <a:ea typeface="微软雅黑" panose="020B0503020204020204" pitchFamily="34" charset="-122"/>
              </a:rPr>
              <a:t>低层实现机制提供给进程通信</a:t>
            </a:r>
            <a:r>
              <a:rPr lang="zh-CN" altLang="en-US" sz="4000" dirty="0" smtClean="0">
                <a:latin typeface="微软雅黑" panose="020B0503020204020204" pitchFamily="34" charset="-122"/>
                <a:ea typeface="微软雅黑" panose="020B0503020204020204" pitchFamily="34" charset="-122"/>
              </a:rPr>
              <a:t>机制</a:t>
            </a:r>
            <a:endParaRPr lang="en-US" altLang="zh-CN" sz="4000" dirty="0" smtClean="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smtClean="0">
                <a:latin typeface="微软雅黑" panose="020B0503020204020204" pitchFamily="34" charset="-122"/>
                <a:ea typeface="微软雅黑" panose="020B0503020204020204" pitchFamily="34" charset="-122"/>
              </a:rPr>
              <a:t>有</a:t>
            </a:r>
            <a:r>
              <a:rPr lang="zh-CN" altLang="en-US" sz="4000" dirty="0">
                <a:latin typeface="微软雅黑" panose="020B0503020204020204" pitchFamily="34" charset="-122"/>
                <a:ea typeface="微软雅黑" panose="020B0503020204020204" pitchFamily="34" charset="-122"/>
              </a:rPr>
              <a:t>两种形式</a:t>
            </a:r>
            <a:r>
              <a:rPr lang="zh-CN" altLang="en-US" sz="4000" dirty="0" smtClean="0">
                <a:latin typeface="微软雅黑" panose="020B0503020204020204" pitchFamily="34" charset="-122"/>
                <a:ea typeface="微软雅黑" panose="020B0503020204020204" pitchFamily="34" charset="-122"/>
              </a:rPr>
              <a:t>管道</a:t>
            </a:r>
            <a:endParaRPr lang="en-US" altLang="zh-CN" sz="40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a:t>
            </a:r>
            <a:r>
              <a:rPr lang="zh-CN" altLang="en-US" sz="3600" dirty="0" smtClean="0"/>
              <a:t>管道</a:t>
            </a:r>
            <a:endParaRPr lang="en-US" altLang="zh-CN" sz="3600" dirty="0" smtClean="0"/>
          </a:p>
          <a:p>
            <a:pPr lvl="1">
              <a:lnSpc>
                <a:spcPct val="125000"/>
              </a:lnSpc>
              <a:buFont typeface="Wingdings" panose="05000000000000000000" pitchFamily="2" charset="2"/>
              <a:buChar char="Ø"/>
            </a:pPr>
            <a:r>
              <a:rPr lang="zh-CN" altLang="en-US" sz="3600" dirty="0" smtClean="0"/>
              <a:t>无名</a:t>
            </a:r>
            <a:r>
              <a:rPr lang="zh-CN" altLang="en-US" sz="3600" dirty="0"/>
              <a:t>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rgbClr val="7030A0"/>
                </a:solidFill>
                <a:latin typeface="微软雅黑" panose="020B0503020204020204" pitchFamily="34" charset="-122"/>
                <a:ea typeface="微软雅黑" panose="020B0503020204020204" pitchFamily="34" charset="-122"/>
              </a:rPr>
              <a:t>4A.5 </a:t>
            </a:r>
            <a:r>
              <a:rPr lang="zh-CN" altLang="en-US" dirty="0" smtClean="0">
                <a:solidFill>
                  <a:srgbClr val="7030A0"/>
                </a:solidFill>
                <a:latin typeface="微软雅黑" panose="020B0503020204020204" pitchFamily="34" charset="-122"/>
                <a:ea typeface="微软雅黑" panose="020B0503020204020204" pitchFamily="34" charset="-122"/>
              </a:rPr>
              <a:t>管道机制实现</a:t>
            </a:r>
            <a:r>
              <a:rPr lang="zh-CN" altLang="en-US" dirty="0">
                <a:solidFill>
                  <a:srgbClr val="7030A0"/>
                </a:solidFill>
                <a:latin typeface="微软雅黑" panose="020B0503020204020204" pitchFamily="34" charset="-122"/>
                <a:ea typeface="微软雅黑" panose="020B0503020204020204" pitchFamily="34" charset="-122"/>
              </a:rPr>
              <a:t>进程通讯</a:t>
            </a:r>
            <a:endParaRPr lang="zh-CN" altLang="en-US" dirty="0" smtClean="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28241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smtClean="0"/>
              <a:t>管道类</a:t>
            </a:r>
            <a:endParaRPr lang="zh-CN" altLang="en-US" dirty="0"/>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smtClean="0">
                <a:latin typeface="微软雅黑" panose="020B0503020204020204" pitchFamily="34" charset="-122"/>
                <a:ea typeface="微软雅黑" panose="020B0503020204020204" pitchFamily="34" charset="-122"/>
              </a:rPr>
              <a:t>AnonymousPipeClientStream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NamedPipeClientStream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a:t>
            </a:r>
            <a:r>
              <a:rPr lang="zh-CN" altLang="en-US" dirty="0" smtClean="0"/>
              <a:t>管道通信模式</a:t>
            </a:r>
            <a:endParaRPr lang="zh-CN" altLang="en-US" dirty="0"/>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smtClean="0">
                <a:latin typeface="微软雅黑" panose="020B0503020204020204" pitchFamily="34" charset="-122"/>
                <a:ea typeface="微软雅黑" panose="020B0503020204020204" pitchFamily="34" charset="-122"/>
              </a:rPr>
              <a:t> 字节模式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消息模式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管道通信程序示例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64205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其它连接</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smtClean="0">
                <a:solidFill>
                  <a:schemeClr val="bg1"/>
                </a:solidFill>
                <a:latin typeface="微软雅黑" panose="020B0503020204020204" pitchFamily="34" charset="-122"/>
                <a:ea typeface="微软雅黑" panose="020B0503020204020204" pitchFamily="34" charset="-122"/>
              </a:rPr>
              <a:t>管道服务端</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创建服务端</a:t>
            </a:r>
            <a:endParaRPr lang="zh-CN" altLang="en-US"/>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smtClean="0">
                <a:solidFill>
                  <a:schemeClr val="bg1"/>
                </a:solidFill>
                <a:latin typeface="微软雅黑" panose="020B0503020204020204" pitchFamily="34" charset="-122"/>
                <a:ea typeface="微软雅黑" panose="020B0503020204020204" pitchFamily="34" charset="-122"/>
              </a:rPr>
              <a:t>客户端线程</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创建客户端</a:t>
            </a:r>
            <a:endParaRPr lang="zh-CN" altLang="en-US"/>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结束</a:t>
            </a:r>
            <a:endParaRPr lang="zh-CN" altLang="en-US" dirty="0">
              <a:latin typeface="微软雅黑" panose="020B0503020204020204" pitchFamily="34" charset="-122"/>
              <a:ea typeface="微软雅黑" panose="020B0503020204020204" pitchFamily="34" charset="-122"/>
            </a:endParaRP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连接成功</a:t>
            </a:r>
            <a:endParaRPr lang="zh-CN" altLang="en-US">
              <a:latin typeface="微软雅黑" panose="020B0503020204020204" pitchFamily="34" charset="-122"/>
              <a:ea typeface="微软雅黑" panose="020B0503020204020204" pitchFamily="34" charset="-122"/>
            </a:endParaRP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断开成功</a:t>
            </a:r>
            <a:endParaRPr lang="zh-CN" altLang="en-US">
              <a:latin typeface="微软雅黑" panose="020B0503020204020204" pitchFamily="34" charset="-122"/>
              <a:ea typeface="微软雅黑" panose="020B0503020204020204" pitchFamily="34" charset="-122"/>
            </a:endParaRP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smtClean="0">
                <a:latin typeface="微软雅黑" panose="020B0503020204020204" pitchFamily="34" charset="-122"/>
                <a:ea typeface="微软雅黑" panose="020B0503020204020204" pitchFamily="34" charset="-122"/>
              </a:rPr>
              <a:t>数据传输</a:t>
            </a: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smtClean="0">
                <a:latin typeface="微软雅黑" panose="020B0503020204020204" pitchFamily="34" charset="-122"/>
                <a:ea typeface="微软雅黑" panose="020B0503020204020204" pitchFamily="34" charset="-122"/>
              </a:rPr>
              <a:t>建立连接</a:t>
            </a:r>
            <a:endParaRPr lang="zh-CN" altLang="en-US">
              <a:latin typeface="微软雅黑" panose="020B0503020204020204" pitchFamily="34" charset="-122"/>
              <a:ea typeface="微软雅黑" panose="020B0503020204020204" pitchFamily="34" charset="-122"/>
            </a:endParaRP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smtClean="0">
                <a:latin typeface="微软雅黑" panose="020B0503020204020204" pitchFamily="34" charset="-122"/>
                <a:ea typeface="微软雅黑" panose="020B0503020204020204" pitchFamily="34" charset="-122"/>
              </a:rPr>
              <a:t>断开连接</a:t>
            </a:r>
            <a:endParaRPr lang="zh-CN" altLang="en-US">
              <a:latin typeface="微软雅黑" panose="020B0503020204020204" pitchFamily="34" charset="-122"/>
              <a:ea typeface="微软雅黑" panose="020B0503020204020204" pitchFamily="34" charset="-122"/>
            </a:endParaRP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a:t>
            </a:r>
            <a:r>
              <a:rPr lang="zh-CN" altLang="en-US" sz="3200" dirty="0" smtClean="0"/>
              <a:t>管道通信模式</a:t>
            </a:r>
            <a:endParaRPr lang="zh-CN" altLang="en-US" sz="3200" dirty="0"/>
          </a:p>
        </p:txBody>
      </p:sp>
    </p:spTree>
    <p:extLst>
      <p:ext uri="{BB962C8B-B14F-4D97-AF65-F5344CB8AC3E}">
        <p14:creationId xmlns:p14="http://schemas.microsoft.com/office/powerpoint/2010/main" val="8351787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smtClean="0"/>
              <a:t>上机练习作业</a:t>
            </a:r>
            <a:endParaRPr lang="zh-CN" altLang="en-US" dirty="0"/>
          </a:p>
        </p:txBody>
      </p:sp>
      <p:sp>
        <p:nvSpPr>
          <p:cNvPr id="357379" name="Rectangle 3"/>
          <p:cNvSpPr>
            <a:spLocks noGrp="1" noChangeArrowheads="1"/>
          </p:cNvSpPr>
          <p:nvPr>
            <p:ph type="body" idx="4294967295"/>
          </p:nvPr>
        </p:nvSpPr>
        <p:spPr>
          <a:xfrm>
            <a:off x="3001818" y="2380818"/>
            <a:ext cx="7926388" cy="3698875"/>
          </a:xfrm>
        </p:spPr>
        <p:txBody>
          <a:bodyPr>
            <a:normAutofit/>
          </a:bodyPr>
          <a:lstStyle/>
          <a:p>
            <a:r>
              <a:rPr lang="zh-CN" altLang="en-US" sz="2400" dirty="0" smtClean="0"/>
              <a:t>通过重定向机制实现进程间通信</a:t>
            </a:r>
            <a:endParaRPr lang="en-US" altLang="zh-CN" sz="2400" dirty="0" smtClean="0"/>
          </a:p>
          <a:p>
            <a:pPr lvl="1"/>
            <a:r>
              <a:rPr lang="en-US" altLang="zh-CN" sz="2200" dirty="0" smtClean="0"/>
              <a:t> </a:t>
            </a:r>
            <a:r>
              <a:rPr lang="zh-CN" altLang="en-US" sz="2200" dirty="0" smtClean="0"/>
              <a:t>调用</a:t>
            </a:r>
            <a:r>
              <a:rPr lang="en-US" altLang="zh-CN" sz="2200" dirty="0"/>
              <a:t>getmac</a:t>
            </a:r>
            <a:r>
              <a:rPr lang="zh-CN" altLang="en-US" sz="2200" dirty="0"/>
              <a:t>获取网卡</a:t>
            </a:r>
            <a:r>
              <a:rPr lang="en-US" altLang="zh-CN" sz="2200" dirty="0"/>
              <a:t>mac</a:t>
            </a:r>
          </a:p>
          <a:p>
            <a:pPr lvl="1"/>
            <a:r>
              <a:rPr lang="en-US" altLang="zh-CN" sz="2200" dirty="0" smtClean="0"/>
              <a:t> </a:t>
            </a:r>
            <a:r>
              <a:rPr lang="zh-CN" altLang="en-US" sz="2200" dirty="0" smtClean="0"/>
              <a:t>调用</a:t>
            </a:r>
            <a:r>
              <a:rPr lang="en-US" altLang="zh-CN" sz="2200" dirty="0"/>
              <a:t>shutdown</a:t>
            </a:r>
            <a:r>
              <a:rPr lang="zh-CN" altLang="en-US" sz="2200" dirty="0"/>
              <a:t>命令关闭或重启</a:t>
            </a:r>
            <a:r>
              <a:rPr lang="zh-CN" altLang="en-US" sz="2200" dirty="0" smtClean="0"/>
              <a:t>电脑</a:t>
            </a:r>
            <a:endParaRPr lang="en-US" altLang="zh-CN" sz="2200" dirty="0" smtClean="0"/>
          </a:p>
          <a:p>
            <a:pPr lvl="1"/>
            <a:endParaRPr lang="en-US" altLang="zh-CN" sz="2200" dirty="0"/>
          </a:p>
          <a:p>
            <a:r>
              <a:rPr lang="zh-CN" altLang="en-US" sz="2400" dirty="0" smtClean="0"/>
              <a:t>通过管道机制实现进程间通信</a:t>
            </a:r>
            <a:endParaRPr lang="en-US" altLang="zh-CN" sz="2400" dirty="0" smtClean="0"/>
          </a:p>
          <a:p>
            <a:pPr lvl="1"/>
            <a:r>
              <a:rPr lang="zh-CN" altLang="en-US" sz="2200" dirty="0" smtClean="0"/>
              <a:t> 客户端向服务器端发送数据</a:t>
            </a:r>
            <a:endParaRPr lang="en-US" altLang="zh-CN" sz="2200" dirty="0" smtClean="0"/>
          </a:p>
          <a:p>
            <a:pPr lvl="1"/>
            <a:r>
              <a:rPr lang="zh-CN" altLang="en-US" sz="2200" dirty="0" smtClean="0"/>
              <a:t> 服务器显示数据</a:t>
            </a:r>
            <a:endParaRPr lang="en-US" altLang="zh-CN" sz="2200" dirty="0" smtClean="0"/>
          </a:p>
        </p:txBody>
      </p:sp>
    </p:spTree>
    <p:extLst>
      <p:ext uri="{BB962C8B-B14F-4D97-AF65-F5344CB8AC3E}">
        <p14:creationId xmlns:p14="http://schemas.microsoft.com/office/powerpoint/2010/main" val="25407991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smtClean="0"/>
              <a:t>to be continued …</a:t>
            </a:r>
            <a:endParaRPr lang="zh-CN" altLang="en-US" sz="6000" dirty="0"/>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extLst>
      <p:ext uri="{BB962C8B-B14F-4D97-AF65-F5344CB8AC3E}">
        <p14:creationId xmlns:p14="http://schemas.microsoft.com/office/powerpoint/2010/main" val="3459352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375577" y="774797"/>
            <a:ext cx="4890052" cy="735012"/>
          </a:xfrm>
        </p:spPr>
        <p:txBody>
          <a:bodyPr/>
          <a:lstStyle/>
          <a:p>
            <a:pPr eaLnBrk="1" hangingPunct="1"/>
            <a:r>
              <a:rPr lang="zh-CN" altLang="en-US" dirty="0" smtClean="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rmAutofit fontScale="92500" lnSpcReduction="20000"/>
          </a:bodyPr>
          <a:lstStyle/>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  操作系统中的进程与用户进程并发运行，用户进程是由操作系统创建和调用的</a:t>
            </a: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  用户进程也可以创建和调用别的进程</a:t>
            </a: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  被创建的进程与创建者就构成了父子关系</a:t>
            </a:r>
          </a:p>
        </p:txBody>
      </p:sp>
    </p:spTree>
    <p:extLst>
      <p:ext uri="{BB962C8B-B14F-4D97-AF65-F5344CB8AC3E}">
        <p14:creationId xmlns:p14="http://schemas.microsoft.com/office/powerpoint/2010/main" val="17566401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4" name="文本框 3"/>
          <p:cNvSpPr txBox="1"/>
          <p:nvPr/>
        </p:nvSpPr>
        <p:spPr>
          <a:xfrm>
            <a:off x="842837" y="882590"/>
            <a:ext cx="8126236" cy="830997"/>
          </a:xfrm>
          <a:prstGeom prst="rect">
            <a:avLst/>
          </a:prstGeom>
          <a:noFill/>
        </p:spPr>
        <p:txBody>
          <a:bodyPr wrap="square" rtlCol="0">
            <a:spAutoFit/>
          </a:bodyPr>
          <a:lstStyle/>
          <a:p>
            <a:r>
              <a:rPr lang="en-US" altLang="zh-CN" sz="4800" dirty="0" smtClean="0">
                <a:solidFill>
                  <a:schemeClr val="accent1">
                    <a:lumMod val="75000"/>
                  </a:schemeClr>
                </a:solidFill>
                <a:latin typeface="微软雅黑" panose="020B0503020204020204" pitchFamily="34" charset="-122"/>
                <a:ea typeface="微软雅黑" panose="020B0503020204020204" pitchFamily="34" charset="-122"/>
              </a:rPr>
              <a:t>4B </a:t>
            </a:r>
            <a:r>
              <a:rPr lang="zh-CN" altLang="en-US" sz="4800" dirty="0" smtClean="0">
                <a:solidFill>
                  <a:schemeClr val="accent1">
                    <a:lumMod val="75000"/>
                  </a:schemeClr>
                </a:solidFill>
                <a:latin typeface="微软雅黑" panose="020B0503020204020204" pitchFamily="34" charset="-122"/>
                <a:ea typeface="微软雅黑" panose="020B0503020204020204" pitchFamily="34" charset="-122"/>
              </a:rPr>
              <a:t>线程</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间通信与同步</a:t>
            </a:r>
          </a:p>
        </p:txBody>
      </p:sp>
    </p:spTree>
    <p:extLst>
      <p:ext uri="{BB962C8B-B14F-4D97-AF65-F5344CB8AC3E}">
        <p14:creationId xmlns:p14="http://schemas.microsoft.com/office/powerpoint/2010/main" val="2282632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978690391"/>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smtClean="0"/>
              <a:t>内容提要 </a:t>
            </a:r>
            <a:r>
              <a:rPr lang="en-US" altLang="zh-CN" sz="3100" dirty="0" smtClean="0"/>
              <a:t>-</a:t>
            </a:r>
            <a:r>
              <a:rPr lang="zh-CN" altLang="en-US" sz="3100" dirty="0"/>
              <a:t>线程间通信与同步</a:t>
            </a:r>
          </a:p>
        </p:txBody>
      </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01810" y="1033035"/>
            <a:ext cx="5149132" cy="1325563"/>
          </a:xfrm>
        </p:spPr>
        <p:txBody>
          <a:bodyPr/>
          <a:lstStyle/>
          <a:p>
            <a:pPr eaLnBrk="1" hangingPunct="1"/>
            <a:r>
              <a:rPr lang="en-US" altLang="zh-CN" dirty="0" smtClean="0"/>
              <a:t>4B.1 </a:t>
            </a:r>
            <a:r>
              <a:rPr lang="zh-CN" altLang="en-US" dirty="0" smtClean="0"/>
              <a:t>线程及其创建过程</a:t>
            </a:r>
          </a:p>
        </p:txBody>
      </p:sp>
      <p:sp>
        <p:nvSpPr>
          <p:cNvPr id="12292" name="Rectangle 3"/>
          <p:cNvSpPr>
            <a:spLocks noGrp="1" noChangeArrowheads="1"/>
          </p:cNvSpPr>
          <p:nvPr>
            <p:ph type="body" idx="1"/>
          </p:nvPr>
        </p:nvSpPr>
        <p:spPr>
          <a:xfrm>
            <a:off x="2289974" y="2683973"/>
            <a:ext cx="7100215" cy="2078860"/>
          </a:xfrm>
        </p:spPr>
        <p:txBody>
          <a:bodyPr>
            <a:normAutofit/>
          </a:bodyPr>
          <a:lstStyle/>
          <a:p>
            <a:pPr eaLnBrk="1" hangingPunct="1"/>
            <a:r>
              <a:rPr lang="zh-CN" altLang="en-US" sz="2000" dirty="0" smtClean="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smtClean="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smtClean="0">
                <a:latin typeface="微软雅黑" panose="020B0503020204020204" pitchFamily="34" charset="-122"/>
                <a:ea typeface="微软雅黑" panose="020B0503020204020204" pitchFamily="34" charset="-122"/>
              </a:rPr>
              <a:t>  进程</a:t>
            </a:r>
            <a:r>
              <a:rPr lang="zh-CN" altLang="en-US" sz="2000" dirty="0">
                <a:latin typeface="微软雅黑" panose="020B0503020204020204" pitchFamily="34" charset="-122"/>
                <a:ea typeface="微软雅黑" panose="020B0503020204020204" pitchFamily="34" charset="-122"/>
              </a:rPr>
              <a:t>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a:t>
            </a:r>
            <a:r>
              <a:rPr lang="zh-CN" altLang="en-US" sz="2000" dirty="0" smtClean="0">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val="34680351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fontScale="90000"/>
          </a:bodyPr>
          <a:lstStyle/>
          <a:p>
            <a:pPr eaLnBrk="1" hangingPunct="1"/>
            <a:r>
              <a:rPr lang="zh-CN" altLang="en-US" dirty="0" smtClean="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新创建线程</a:t>
            </a:r>
            <a:r>
              <a:rPr lang="en-US" altLang="zh-CN" sz="2800" dirty="0" smtClean="0">
                <a:latin typeface="微软雅黑" panose="020B0503020204020204" pitchFamily="34" charset="-122"/>
                <a:ea typeface="微软雅黑" panose="020B0503020204020204" pitchFamily="34" charset="-122"/>
              </a:rPr>
              <a:t>handle</a:t>
            </a:r>
            <a:r>
              <a:rPr lang="zh-CN" altLang="en-US" sz="2800" dirty="0" smtClean="0">
                <a:latin typeface="微软雅黑" panose="020B0503020204020204" pitchFamily="34" charset="-122"/>
                <a:ea typeface="微软雅黑" panose="020B0503020204020204" pitchFamily="34" charset="-122"/>
              </a:rPr>
              <a:t>和线程</a:t>
            </a:r>
            <a:r>
              <a:rPr lang="en-US" altLang="zh-CN" sz="2800" dirty="0" smtClean="0">
                <a:latin typeface="微软雅黑" panose="020B0503020204020204" pitchFamily="34" charset="-122"/>
                <a:ea typeface="微软雅黑" panose="020B0503020204020204" pitchFamily="34" charset="-122"/>
              </a:rPr>
              <a:t>ID</a:t>
            </a:r>
            <a:r>
              <a:rPr lang="zh-CN" altLang="en-US" sz="2800" dirty="0" smtClean="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6.  </a:t>
            </a:r>
            <a:r>
              <a:rPr lang="zh-CN" altLang="en-US" sz="2800" dirty="0" smtClean="0">
                <a:latin typeface="微软雅黑" panose="020B0503020204020204" pitchFamily="34" charset="-122"/>
                <a:ea typeface="微软雅黑" panose="020B0503020204020204" pitchFamily="34" charset="-122"/>
              </a:rPr>
              <a:t>线程进入调度准备执行</a:t>
            </a:r>
          </a:p>
        </p:txBody>
      </p:sp>
    </p:spTree>
    <p:extLst>
      <p:ext uri="{BB962C8B-B14F-4D97-AF65-F5344CB8AC3E}">
        <p14:creationId xmlns:p14="http://schemas.microsoft.com/office/powerpoint/2010/main" val="19165136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smtClean="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8533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smtClean="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 线程正常结束</a:t>
            </a:r>
          </a:p>
          <a:p>
            <a:pPr lvl="1" eaLnBrk="1" hangingPunct="1"/>
            <a:r>
              <a:rPr lang="zh-CN" altLang="en-US" sz="2400" dirty="0" smtClean="0">
                <a:latin typeface="微软雅黑" panose="020B0503020204020204" pitchFamily="34" charset="-122"/>
                <a:ea typeface="微软雅黑" panose="020B0503020204020204" pitchFamily="34" charset="-122"/>
              </a:rPr>
              <a:t>自动消亡，</a:t>
            </a:r>
            <a:r>
              <a:rPr lang="en-US" altLang="zh-CN" sz="2400" dirty="0" smtClean="0">
                <a:latin typeface="微软雅黑" panose="020B0503020204020204" pitchFamily="34" charset="-122"/>
                <a:ea typeface="微软雅黑" panose="020B0503020204020204" pitchFamily="34" charset="-122"/>
              </a:rPr>
              <a:t>OS</a:t>
            </a:r>
            <a:r>
              <a:rPr lang="zh-CN" altLang="en-US" sz="2400" dirty="0" smtClean="0">
                <a:latin typeface="微软雅黑" panose="020B0503020204020204" pitchFamily="34" charset="-122"/>
                <a:ea typeface="微软雅黑" panose="020B0503020204020204" pitchFamily="34" charset="-122"/>
              </a:rPr>
              <a:t>清理</a:t>
            </a:r>
          </a:p>
          <a:p>
            <a:pPr eaLnBrk="1" hangingPunct="1"/>
            <a:r>
              <a:rPr lang="zh-CN" altLang="en-US" sz="2400" dirty="0" smtClean="0">
                <a:latin typeface="微软雅黑" panose="020B0503020204020204" pitchFamily="34" charset="-122"/>
                <a:ea typeface="微软雅黑" panose="020B0503020204020204" pitchFamily="34" charset="-122"/>
              </a:rPr>
              <a:t> 线程非正常结束，被</a:t>
            </a:r>
            <a:r>
              <a:rPr lang="en-US" altLang="zh-CN" sz="2400" dirty="0" smtClean="0">
                <a:latin typeface="微软雅黑" panose="020B0503020204020204" pitchFamily="34" charset="-122"/>
                <a:ea typeface="微软雅黑" panose="020B0503020204020204" pitchFamily="34" charset="-122"/>
              </a:rPr>
              <a:t>KILL</a:t>
            </a:r>
          </a:p>
          <a:p>
            <a:pPr lvl="1" eaLnBrk="1" hangingPunct="1"/>
            <a:r>
              <a:rPr lang="en-US" altLang="zh-CN" sz="2400" dirty="0" err="1" smtClean="0">
                <a:latin typeface="微软雅黑" panose="020B0503020204020204" pitchFamily="34" charset="-122"/>
                <a:ea typeface="微软雅黑" panose="020B0503020204020204" pitchFamily="34" charset="-122"/>
              </a:rPr>
              <a:t>os</a:t>
            </a:r>
            <a:r>
              <a:rPr lang="zh-CN" altLang="en-US" sz="2400" dirty="0" smtClean="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smtClean="0">
                <a:latin typeface="微软雅黑" panose="020B0503020204020204" pitchFamily="34" charset="-122"/>
                <a:ea typeface="微软雅黑" panose="020B0503020204020204" pitchFamily="34" charset="-122"/>
              </a:rPr>
              <a:t> 控制线程正常终止的方法</a:t>
            </a:r>
          </a:p>
          <a:p>
            <a:pPr lvl="1" eaLnBrk="1" hangingPunct="1"/>
            <a:r>
              <a:rPr lang="zh-CN" altLang="en-US" sz="2400" dirty="0" smtClean="0">
                <a:latin typeface="微软雅黑" panose="020B0503020204020204" pitchFamily="34" charset="-122"/>
                <a:ea typeface="微软雅黑" panose="020B0503020204020204" pitchFamily="34" charset="-122"/>
              </a:rPr>
              <a:t>低级事件对象</a:t>
            </a:r>
            <a:r>
              <a:rPr lang="en-US" altLang="zh-CN" sz="2400" dirty="0" smtClean="0">
                <a:latin typeface="微软雅黑" panose="020B0503020204020204" pitchFamily="34" charset="-122"/>
                <a:ea typeface="微软雅黑" panose="020B0503020204020204" pitchFamily="34" charset="-122"/>
              </a:rPr>
              <a:t>ManualResetEvent</a:t>
            </a:r>
          </a:p>
        </p:txBody>
      </p:sp>
    </p:spTree>
    <p:extLst>
      <p:ext uri="{BB962C8B-B14F-4D97-AF65-F5344CB8AC3E}">
        <p14:creationId xmlns:p14="http://schemas.microsoft.com/office/powerpoint/2010/main" val="1909377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smtClean="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smtClean="0">
                <a:latin typeface="微软雅黑" panose="020B0503020204020204" pitchFamily="34" charset="-122"/>
                <a:ea typeface="微软雅黑" panose="020B0503020204020204" pitchFamily="34" charset="-122"/>
              </a:rPr>
              <a:t>内存无法回收－内存泄漏</a:t>
            </a:r>
          </a:p>
          <a:p>
            <a:pPr eaLnBrk="1" hangingPunct="1"/>
            <a:r>
              <a:rPr lang="zh-CN" altLang="en-US" sz="3200" dirty="0" smtClean="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smtClean="0">
                <a:latin typeface="微软雅黑" panose="020B0503020204020204" pitchFamily="34" charset="-122"/>
                <a:ea typeface="微软雅黑" panose="020B0503020204020204" pitchFamily="34" charset="-122"/>
              </a:rPr>
              <a:t>文件句柄未回收－被占用</a:t>
            </a:r>
          </a:p>
          <a:p>
            <a:pPr eaLnBrk="1" hangingPunct="1"/>
            <a:r>
              <a:rPr lang="zh-CN" altLang="en-US" sz="3200" dirty="0" smtClean="0">
                <a:latin typeface="微软雅黑" panose="020B0503020204020204" pitchFamily="34" charset="-122"/>
                <a:ea typeface="微软雅黑" panose="020B0503020204020204" pitchFamily="34" charset="-122"/>
              </a:rPr>
              <a:t>共享资源的占用</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网络端口，管道，</a:t>
            </a:r>
            <a:r>
              <a:rPr lang="en-US" altLang="zh-CN" sz="3200" dirty="0" smtClean="0">
                <a:latin typeface="微软雅黑" panose="020B0503020204020204" pitchFamily="34" charset="-122"/>
                <a:ea typeface="微软雅黑" panose="020B0503020204020204" pitchFamily="34" charset="-122"/>
              </a:rPr>
              <a:t>DLL)</a:t>
            </a:r>
          </a:p>
        </p:txBody>
      </p:sp>
    </p:spTree>
    <p:extLst>
      <p:ext uri="{BB962C8B-B14F-4D97-AF65-F5344CB8AC3E}">
        <p14:creationId xmlns:p14="http://schemas.microsoft.com/office/powerpoint/2010/main" val="24293724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a:t>
            </a:r>
            <a:r>
              <a:rPr lang="zh-CN" altLang="en-US" dirty="0" smtClean="0"/>
              <a:t>的创建与启动代码</a:t>
            </a:r>
            <a:r>
              <a:rPr lang="en-US" altLang="zh-CN" dirty="0" smtClean="0"/>
              <a:t>-</a:t>
            </a:r>
            <a:r>
              <a:rPr lang="en-US" altLang="zh-CN" dirty="0" err="1" smtClean="0"/>
              <a:t>c#</a:t>
            </a:r>
            <a:endParaRPr lang="zh-CN" altLang="en-US" dirty="0" smtClean="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smtClean="0">
                <a:latin typeface="微软雅黑" panose="020B0503020204020204" pitchFamily="34" charset="-122"/>
                <a:ea typeface="微软雅黑" panose="020B0503020204020204" pitchFamily="34" charset="-122"/>
              </a:rPr>
              <a:t>线程执行代码的编写   </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a:t>
            </a:r>
            <a:r>
              <a:rPr lang="en-US" altLang="zh-CN" sz="2400" dirty="0" smtClean="0">
                <a:latin typeface="Consolas" panose="020B0609020204030204" pitchFamily="49" charset="0"/>
                <a:ea typeface="微软雅黑" panose="020B0503020204020204" pitchFamily="34" charset="-122"/>
              </a:rPr>
              <a:t>void </a:t>
            </a:r>
            <a:r>
              <a:rPr lang="en-US" altLang="zh-CN" sz="2400" dirty="0" err="1" smtClean="0">
                <a:latin typeface="Consolas" panose="020B0609020204030204" pitchFamily="49" charset="0"/>
                <a:ea typeface="微软雅黑" panose="020B0503020204020204" pitchFamily="34" charset="-122"/>
              </a:rPr>
              <a:t>workThread</a:t>
            </a:r>
            <a:r>
              <a:rPr lang="en-US" altLang="zh-CN" sz="2400" dirty="0" smtClean="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smtClean="0">
                <a:latin typeface="微软雅黑" panose="020B0503020204020204" pitchFamily="34" charset="-122"/>
                <a:ea typeface="微软雅黑" panose="020B0503020204020204" pitchFamily="34" charset="-122"/>
              </a:rPr>
              <a:t>设定函数名为线程入口</a:t>
            </a:r>
            <a:endParaRPr lang="en-US" altLang="zh-CN" sz="2400" dirty="0" smtClean="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线程委托对象</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委托的实质是函数指针或叫函数地址</a:t>
            </a:r>
            <a:r>
              <a:rPr lang="en-US" altLang="zh-CN" sz="2400" dirty="0" smtClean="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smtClean="0">
                <a:latin typeface="Consolas" panose="020B0609020204030204" pitchFamily="49" charset="0"/>
                <a:ea typeface="微软雅黑" panose="020B0503020204020204" pitchFamily="34" charset="-122"/>
              </a:rPr>
              <a:t>     </a:t>
            </a:r>
            <a:r>
              <a:rPr lang="en-US" altLang="zh-CN" sz="2500" dirty="0" smtClean="0">
                <a:latin typeface="Consolas" panose="020B0609020204030204" pitchFamily="49" charset="0"/>
              </a:rPr>
              <a:t>Thread </a:t>
            </a:r>
            <a:r>
              <a:rPr lang="en-US" altLang="zh-CN" sz="2500" dirty="0">
                <a:latin typeface="Consolas" panose="020B0609020204030204" pitchFamily="49" charset="0"/>
              </a:rPr>
              <a:t>thread1=new </a:t>
            </a:r>
            <a:r>
              <a:rPr lang="en-US" altLang="zh-CN" sz="2500" dirty="0" smtClean="0">
                <a:latin typeface="Consolas" panose="020B0609020204030204" pitchFamily="49" charset="0"/>
              </a:rPr>
              <a:t>Thread(s);</a:t>
            </a:r>
            <a:endParaRPr lang="zh-CN" altLang="en-US" sz="2500" dirty="0" smtClean="0">
              <a:latin typeface="Consolas" panose="020B0609020204030204" pitchFamily="49" charset="0"/>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设定线程优先级等属性</a:t>
            </a:r>
          </a:p>
          <a:p>
            <a:r>
              <a:rPr lang="zh-CN" altLang="en-US" sz="2400" dirty="0" smtClean="0">
                <a:latin typeface="微软雅黑" panose="020B0503020204020204" pitchFamily="34" charset="-122"/>
                <a:ea typeface="微软雅黑" panose="020B0503020204020204" pitchFamily="34" charset="-122"/>
              </a:rPr>
              <a:t>线程启动           </a:t>
            </a:r>
            <a:r>
              <a:rPr lang="en-US" altLang="zh-CN" sz="2500" dirty="0" smtClean="0">
                <a:latin typeface="Consolas" panose="020B0609020204030204" pitchFamily="49" charset="0"/>
                <a:ea typeface="微软雅黑" panose="020B0503020204020204" pitchFamily="34" charset="-122"/>
              </a:rPr>
              <a:t>thread1.Start();</a:t>
            </a:r>
            <a:endParaRPr lang="zh-CN" altLang="en-US" sz="2500" dirty="0" smtClean="0">
              <a:latin typeface="Consolas" panose="020B0609020204030204" pitchFamily="49" charset="0"/>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线程参数传递    </a:t>
            </a:r>
            <a:r>
              <a:rPr lang="en-US" altLang="zh-CN" sz="2500" dirty="0" smtClean="0">
                <a:latin typeface="Consolas" panose="020B0609020204030204" pitchFamily="49" charset="0"/>
                <a:ea typeface="微软雅黑" panose="020B0503020204020204" pitchFamily="34" charset="-122"/>
              </a:rPr>
              <a:t>thread1.Start(</a:t>
            </a:r>
            <a:r>
              <a:rPr lang="en-US" altLang="zh-CN" sz="2500" dirty="0" err="1" smtClean="0">
                <a:latin typeface="Consolas" panose="020B0609020204030204" pitchFamily="49" charset="0"/>
                <a:ea typeface="微软雅黑" panose="020B0503020204020204" pitchFamily="34" charset="-122"/>
              </a:rPr>
              <a:t>paraObject</a:t>
            </a:r>
            <a:r>
              <a:rPr lang="en-US" altLang="zh-CN" sz="2500" dirty="0" smtClean="0">
                <a:latin typeface="Consolas" panose="020B0609020204030204" pitchFamily="49" charset="0"/>
                <a:ea typeface="微软雅黑" panose="020B0503020204020204" pitchFamily="34" charset="-122"/>
              </a:rPr>
              <a:t>);</a:t>
            </a:r>
            <a:endParaRPr lang="zh-CN" altLang="en-US" sz="2500" dirty="0" smtClean="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284" y="1581132"/>
            <a:ext cx="7669227" cy="4771963"/>
          </a:xfrm>
          <a:prstGeom prst="rect">
            <a:avLst/>
          </a:prstGeom>
        </p:spPr>
      </p:pic>
    </p:spTree>
    <p:extLst>
      <p:ext uri="{BB962C8B-B14F-4D97-AF65-F5344CB8AC3E}">
        <p14:creationId xmlns:p14="http://schemas.microsoft.com/office/powerpoint/2010/main" val="2229585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38330" y="35332"/>
            <a:ext cx="6830170" cy="674688"/>
          </a:xfrm>
        </p:spPr>
        <p:txBody>
          <a:bodyPr>
            <a:normAutofit/>
          </a:bodyPr>
          <a:lstStyle/>
          <a:p>
            <a:pPr eaLnBrk="1" hangingPunct="1"/>
            <a:r>
              <a:rPr lang="zh-CN" altLang="en-US" sz="3200" dirty="0"/>
              <a:t>线程</a:t>
            </a:r>
            <a:r>
              <a:rPr lang="zh-CN" altLang="en-US" sz="3200" dirty="0" smtClean="0"/>
              <a:t>的创建与启动代码</a:t>
            </a:r>
            <a:r>
              <a:rPr lang="en-US" altLang="zh-CN" sz="3200" dirty="0" smtClean="0"/>
              <a:t>-</a:t>
            </a:r>
            <a:r>
              <a:rPr lang="en-US" altLang="zh-CN" sz="3200" dirty="0" err="1" smtClean="0"/>
              <a:t>c#</a:t>
            </a:r>
            <a:endParaRPr lang="zh-CN" altLang="en-US" sz="3200" dirty="0" smtClean="0"/>
          </a:p>
        </p:txBody>
      </p:sp>
      <p:sp>
        <p:nvSpPr>
          <p:cNvPr id="11268" name="Rectangle 3"/>
          <p:cNvSpPr>
            <a:spLocks noGrp="1" noChangeArrowheads="1"/>
          </p:cNvSpPr>
          <p:nvPr>
            <p:ph type="body" idx="4294967295"/>
          </p:nvPr>
        </p:nvSpPr>
        <p:spPr>
          <a:xfrm>
            <a:off x="834886" y="710019"/>
            <a:ext cx="9855200" cy="2340911"/>
          </a:xfrm>
        </p:spPr>
        <p:txBody>
          <a:bodyPr>
            <a:noAutofit/>
          </a:bodyPr>
          <a:lstStyle/>
          <a:p>
            <a:pPr>
              <a:lnSpc>
                <a:spcPct val="125000"/>
              </a:lnSpc>
            </a:pPr>
            <a:r>
              <a:rPr lang="en-US" altLang="zh-CN" sz="1800" dirty="0" smtClean="0"/>
              <a:t>C#</a:t>
            </a:r>
            <a:r>
              <a:rPr lang="zh-CN" altLang="en-US" sz="1800" dirty="0" smtClean="0"/>
              <a:t>的</a:t>
            </a:r>
            <a:r>
              <a:rPr lang="en-US" altLang="zh-CN" sz="1800" dirty="0" err="1" smtClean="0"/>
              <a:t>System.Threading</a:t>
            </a:r>
            <a:r>
              <a:rPr lang="zh-CN" altLang="en-US" sz="1800" dirty="0" smtClean="0"/>
              <a:t>命名空间下的</a:t>
            </a:r>
            <a:r>
              <a:rPr lang="en-US" altLang="zh-CN" sz="1800" dirty="0" smtClean="0"/>
              <a:t>Thread</a:t>
            </a:r>
            <a:r>
              <a:rPr lang="zh-CN" altLang="en-US" sz="1800" dirty="0" smtClean="0"/>
              <a:t>类和</a:t>
            </a:r>
            <a:r>
              <a:rPr lang="en-US" altLang="zh-CN" sz="1800" dirty="0" err="1" smtClean="0"/>
              <a:t>ThreadStart</a:t>
            </a:r>
            <a:r>
              <a:rPr lang="zh-CN" altLang="en-US" sz="1800" dirty="0" smtClean="0"/>
              <a:t>类用于完成的线程创建和管理</a:t>
            </a:r>
            <a:endParaRPr lang="en-US" altLang="zh-CN" sz="1800" dirty="0" smtClean="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a:t>
            </a:r>
            <a:r>
              <a:rPr lang="zh-CN" altLang="en-US" sz="1800" dirty="0" smtClean="0"/>
              <a:t>什么</a:t>
            </a:r>
            <a:endParaRPr lang="en-US" altLang="zh-CN" sz="1800" dirty="0" smtClean="0"/>
          </a:p>
          <a:p>
            <a:pPr lvl="1">
              <a:lnSpc>
                <a:spcPct val="125000"/>
              </a:lnSpc>
            </a:pPr>
            <a:r>
              <a:rPr lang="zh-CN" altLang="en-US" sz="1400" dirty="0" smtClean="0"/>
              <a:t>通过</a:t>
            </a:r>
            <a:r>
              <a:rPr lang="zh-CN" altLang="en-US" sz="1400" dirty="0"/>
              <a:t>实例化一个</a:t>
            </a:r>
            <a:r>
              <a:rPr lang="en-US" altLang="zh-CN" sz="1400" dirty="0"/>
              <a:t>Thread</a:t>
            </a:r>
            <a:r>
              <a:rPr lang="zh-CN" altLang="en-US" sz="1400" dirty="0"/>
              <a:t>类的对象就可以创建一个</a:t>
            </a:r>
            <a:r>
              <a:rPr lang="zh-CN" altLang="en-US" sz="1400" dirty="0" smtClean="0"/>
              <a:t>线程</a:t>
            </a:r>
            <a:endParaRPr lang="en-US" altLang="zh-CN" sz="1400" dirty="0" smtClean="0"/>
          </a:p>
          <a:p>
            <a:pPr lvl="1">
              <a:lnSpc>
                <a:spcPct val="125000"/>
              </a:lnSpc>
            </a:pPr>
            <a:r>
              <a:rPr lang="zh-CN" altLang="en-US" sz="1400" dirty="0" smtClean="0"/>
              <a:t>创建</a:t>
            </a:r>
            <a:r>
              <a:rPr lang="zh-CN" altLang="en-US" sz="1400" dirty="0"/>
              <a:t>新的</a:t>
            </a:r>
            <a:r>
              <a:rPr lang="en-US" altLang="zh-CN" sz="1400" dirty="0"/>
              <a:t>Thread</a:t>
            </a:r>
            <a:r>
              <a:rPr lang="zh-CN" altLang="en-US" sz="1400" dirty="0"/>
              <a:t>对象时，将创建新的托管</a:t>
            </a:r>
            <a:r>
              <a:rPr lang="zh-CN" altLang="en-US" sz="1400" dirty="0" smtClean="0"/>
              <a:t>线程</a:t>
            </a:r>
            <a:endParaRPr lang="en-US" altLang="zh-CN" sz="1400" dirty="0" smtClean="0"/>
          </a:p>
          <a:p>
            <a:pPr lvl="1">
              <a:lnSpc>
                <a:spcPct val="125000"/>
              </a:lnSpc>
            </a:pPr>
            <a:r>
              <a:rPr lang="en-US" altLang="zh-CN" sz="1400" dirty="0" smtClean="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创建无参数方法的托管线程</a:t>
            </a:r>
            <a:endParaRPr lang="en-US" altLang="zh-CN" sz="1600" dirty="0" smtClean="0">
              <a:solidFill>
                <a:srgbClr val="00CC00"/>
              </a:solidFill>
              <a:latin typeface="Consolas" panose="020B0609020204030204" pitchFamily="49" charset="0"/>
            </a:endParaRPr>
          </a:p>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创建</a:t>
            </a:r>
            <a:r>
              <a:rPr lang="zh-CN" altLang="en-US" sz="1600" dirty="0">
                <a:solidFill>
                  <a:srgbClr val="00CC00"/>
                </a:solidFill>
                <a:latin typeface="Consolas" panose="020B0609020204030204" pitchFamily="49" charset="0"/>
              </a:rPr>
              <a:t>线程</a:t>
            </a:r>
            <a:endParaRPr lang="en-US" altLang="zh-CN" sz="1600" dirty="0" smtClean="0">
              <a:solidFill>
                <a:srgbClr val="00CC00"/>
              </a:solidFill>
              <a:latin typeface="Consolas" panose="020B0609020204030204" pitchFamily="49" charset="0"/>
            </a:endParaRPr>
          </a:p>
          <a:p>
            <a:r>
              <a:rPr lang="en-US" altLang="zh-CN" sz="1600" dirty="0" smtClean="0">
                <a:solidFill>
                  <a:schemeClr val="bg1"/>
                </a:solidFill>
                <a:latin typeface="Consolas" panose="020B0609020204030204" pitchFamily="49" charset="0"/>
              </a:rPr>
              <a:t>Thread thread1=new </a:t>
            </a:r>
            <a:r>
              <a:rPr lang="en-US" altLang="zh-CN" sz="1600" dirty="0">
                <a:solidFill>
                  <a:schemeClr val="bg1"/>
                </a:solidFill>
                <a:latin typeface="Consolas" panose="020B0609020204030204" pitchFamily="49" charset="0"/>
              </a:rPr>
              <a:t>Thread(new </a:t>
            </a:r>
            <a:r>
              <a:rPr lang="en-US" altLang="zh-CN" sz="1600" dirty="0" err="1" smtClean="0">
                <a:solidFill>
                  <a:schemeClr val="bg1"/>
                </a:solidFill>
                <a:latin typeface="Consolas" panose="020B0609020204030204" pitchFamily="49" charset="0"/>
              </a:rPr>
              <a:t>ThreadStart</a:t>
            </a:r>
            <a:r>
              <a:rPr lang="en-US" altLang="zh-CN" sz="1600" dirty="0" smtClean="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启动</a:t>
            </a:r>
            <a:r>
              <a:rPr lang="zh-CN" altLang="en-US" sz="1600" dirty="0">
                <a:solidFill>
                  <a:srgbClr val="00CC00"/>
                </a:solidFill>
                <a:latin typeface="Consolas" panose="020B0609020204030204" pitchFamily="49" charset="0"/>
              </a:rPr>
              <a:t>线程</a:t>
            </a:r>
            <a:endParaRPr lang="en-US" altLang="zh-CN" sz="1600" dirty="0" smtClean="0">
              <a:solidFill>
                <a:srgbClr val="00CC00"/>
              </a:solidFill>
              <a:latin typeface="Consolas" panose="020B0609020204030204" pitchFamily="49" charset="0"/>
            </a:endParaRPr>
          </a:p>
          <a:p>
            <a:r>
              <a:rPr lang="en-US" altLang="zh-CN" sz="1600" dirty="0" smtClean="0">
                <a:solidFill>
                  <a:schemeClr val="bg1"/>
                </a:solidFill>
                <a:latin typeface="Consolas" panose="020B0609020204030204" pitchFamily="49" charset="0"/>
              </a:rPr>
              <a:t>thread1.Start</a:t>
            </a:r>
            <a:r>
              <a:rPr lang="en-US" altLang="zh-CN" sz="1600" dirty="0">
                <a:solidFill>
                  <a:schemeClr val="bg1"/>
                </a:solidFill>
                <a:latin typeface="Consolas" panose="020B0609020204030204" pitchFamily="49" charset="0"/>
              </a:rPr>
              <a:t>();                                                         </a:t>
            </a:r>
            <a:endParaRPr lang="en-US" altLang="zh-CN" sz="1600" dirty="0" smtClean="0">
              <a:solidFill>
                <a:schemeClr val="bg1"/>
              </a:solidFill>
              <a:latin typeface="Consolas" panose="020B0609020204030204" pitchFamily="49" charset="0"/>
            </a:endParaRPr>
          </a:p>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定义</a:t>
            </a:r>
            <a:r>
              <a:rPr lang="zh-CN" altLang="en-US" sz="1600" dirty="0">
                <a:solidFill>
                  <a:srgbClr val="00CC00"/>
                </a:solidFill>
                <a:latin typeface="Consolas" panose="020B0609020204030204" pitchFamily="49" charset="0"/>
              </a:rPr>
              <a:t>无参方法</a:t>
            </a:r>
            <a:r>
              <a:rPr lang="en-US" altLang="zh-CN" sz="1600" dirty="0">
                <a:solidFill>
                  <a:srgbClr val="00CC00"/>
                </a:solidFill>
                <a:latin typeface="Consolas" panose="020B0609020204030204" pitchFamily="49" charset="0"/>
              </a:rPr>
              <a:t> </a:t>
            </a:r>
            <a:endParaRPr lang="en-US" altLang="zh-CN" sz="1600" dirty="0" smtClean="0">
              <a:solidFill>
                <a:srgbClr val="00CC00"/>
              </a:solidFill>
              <a:latin typeface="Consolas" panose="020B0609020204030204" pitchFamily="49" charset="0"/>
            </a:endParaRPr>
          </a:p>
          <a:p>
            <a:r>
              <a:rPr lang="en-US" altLang="zh-CN" sz="1600" dirty="0">
                <a:solidFill>
                  <a:srgbClr val="00B0F0"/>
                </a:solidFill>
                <a:latin typeface="Consolas" panose="020B0609020204030204" pitchFamily="49" charset="0"/>
              </a:rPr>
              <a:t>static</a:t>
            </a:r>
            <a:r>
              <a:rPr lang="en-US" altLang="zh-CN" sz="1600" dirty="0">
                <a:solidFill>
                  <a:schemeClr val="bg1"/>
                </a:solidFill>
                <a:latin typeface="Consolas" panose="020B0609020204030204" pitchFamily="49" charset="0"/>
              </a:rPr>
              <a:t> </a:t>
            </a:r>
            <a:r>
              <a:rPr lang="en-US" altLang="zh-CN" sz="1600" dirty="0">
                <a:solidFill>
                  <a:srgbClr val="00B0F0"/>
                </a:solidFill>
                <a:latin typeface="Consolas" panose="020B0609020204030204" pitchFamily="49" charset="0"/>
              </a:rPr>
              <a:t>void</a:t>
            </a:r>
            <a:r>
              <a:rPr lang="en-US" altLang="zh-CN" sz="1600" dirty="0">
                <a:solidFill>
                  <a:schemeClr val="bg1"/>
                </a:solidFill>
                <a:latin typeface="Consolas" panose="020B0609020204030204" pitchFamily="49" charset="0"/>
              </a:rPr>
              <a:t> method</a:t>
            </a:r>
            <a:r>
              <a:rPr lang="en-US" altLang="zh-CN" sz="1600" dirty="0" smtClean="0">
                <a:solidFill>
                  <a:schemeClr val="bg1"/>
                </a:solidFill>
                <a:latin typeface="Consolas" panose="020B0609020204030204" pitchFamily="49" charset="0"/>
              </a:rPr>
              <a:t>() </a:t>
            </a:r>
            <a:r>
              <a:rPr lang="en-US" altLang="zh-CN" sz="1600" dirty="0">
                <a:solidFill>
                  <a:schemeClr val="bg1"/>
                </a:solidFill>
                <a:latin typeface="Consolas" panose="020B0609020204030204" pitchFamily="49" charset="0"/>
              </a:rPr>
              <a:t>{ </a:t>
            </a:r>
            <a:r>
              <a:rPr lang="en-US" altLang="zh-CN" sz="1600" dirty="0" smtClean="0">
                <a:solidFill>
                  <a:schemeClr val="bg1"/>
                </a:solidFill>
                <a:latin typeface="Consolas" panose="020B0609020204030204" pitchFamily="49" charset="0"/>
              </a:rPr>
              <a:t>                                               </a:t>
            </a:r>
          </a:p>
          <a:p>
            <a:r>
              <a:rPr lang="en-US" altLang="zh-CN" sz="1600" dirty="0" smtClean="0">
                <a:solidFill>
                  <a:schemeClr val="bg1"/>
                </a:solidFill>
                <a:latin typeface="Consolas" panose="020B0609020204030204" pitchFamily="49" charset="0"/>
              </a:rPr>
              <a:t>  </a:t>
            </a:r>
            <a:r>
              <a:rPr lang="en-US" altLang="zh-CN" sz="1600" dirty="0" err="1" smtClean="0">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en-US" altLang="zh-CN" sz="1600" dirty="0">
                <a:solidFill>
                  <a:srgbClr val="CC0000"/>
                </a:solidFill>
                <a:latin typeface="Consolas" panose="020B0609020204030204" pitchFamily="49" charset="0"/>
              </a:rPr>
              <a:t>"</a:t>
            </a:r>
            <a:r>
              <a:rPr lang="zh-CN" altLang="en-US" sz="1600" dirty="0" smtClean="0">
                <a:solidFill>
                  <a:srgbClr val="CC0000"/>
                </a:solidFill>
                <a:latin typeface="Consolas" panose="020B0609020204030204" pitchFamily="49" charset="0"/>
              </a:rPr>
              <a:t>这</a:t>
            </a:r>
            <a:r>
              <a:rPr lang="zh-CN" altLang="en-US" sz="1600" dirty="0">
                <a:solidFill>
                  <a:srgbClr val="CC0000"/>
                </a:solidFill>
                <a:latin typeface="Consolas" panose="020B0609020204030204" pitchFamily="49" charset="0"/>
              </a:rPr>
              <a:t>是无参</a:t>
            </a:r>
            <a:r>
              <a:rPr lang="zh-CN" altLang="en-US" sz="1600" dirty="0" smtClean="0">
                <a:solidFill>
                  <a:srgbClr val="CC0000"/>
                </a:solidFill>
                <a:latin typeface="Consolas" panose="020B0609020204030204" pitchFamily="49" charset="0"/>
              </a:rPr>
              <a:t>的静态方法</a:t>
            </a:r>
            <a:r>
              <a:rPr lang="en-US" altLang="zh-CN" sz="1600" dirty="0">
                <a:solidFill>
                  <a:srgbClr val="CC0000"/>
                </a:solidFill>
                <a:latin typeface="Consolas" panose="020B0609020204030204" pitchFamily="49" charset="0"/>
              </a:rPr>
              <a:t>"</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endParaRPr lang="en-US" altLang="zh-CN" sz="1600" dirty="0" smtClean="0">
              <a:solidFill>
                <a:schemeClr val="bg1"/>
              </a:solidFill>
              <a:latin typeface="Consolas" panose="020B0609020204030204" pitchFamily="49" charset="0"/>
            </a:endParaRPr>
          </a:p>
          <a:p>
            <a:endParaRPr lang="en-US" altLang="zh-CN" sz="1600" dirty="0" smtClean="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rgbClr val="00B0F0"/>
                </a:solidFill>
                <a:latin typeface="Consolas" panose="020B0609020204030204" pitchFamily="49" charset="0"/>
              </a:rPr>
              <a:t>class</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a:t>
            </a:r>
            <a:endParaRPr lang="en-US" altLang="zh-CN" sz="1600" dirty="0">
              <a:solidFill>
                <a:schemeClr val="bg1"/>
              </a:solidFill>
              <a:latin typeface="Consolas" panose="020B0609020204030204" pitchFamily="49" charset="0"/>
            </a:endParaRPr>
          </a:p>
          <a:p>
            <a:pPr lvl="1"/>
            <a:r>
              <a:rPr lang="en-US" altLang="zh-CN" sz="1600" dirty="0" smtClean="0">
                <a:solidFill>
                  <a:srgbClr val="00B0F0"/>
                </a:solidFill>
                <a:latin typeface="Consolas" panose="020B0609020204030204" pitchFamily="49" charset="0"/>
              </a:rPr>
              <a:t>public</a:t>
            </a:r>
            <a:r>
              <a:rPr lang="en-US" altLang="zh-CN" sz="1600" dirty="0" smtClean="0">
                <a:solidFill>
                  <a:schemeClr val="bg1"/>
                </a:solidFill>
                <a:latin typeface="Consolas" panose="020B0609020204030204" pitchFamily="49" charset="0"/>
              </a:rPr>
              <a:t> </a:t>
            </a:r>
            <a:r>
              <a:rPr lang="en-US" altLang="zh-CN" sz="1600" dirty="0">
                <a:solidFill>
                  <a:srgbClr val="00B0F0"/>
                </a:solidFill>
                <a:latin typeface="Consolas" panose="020B0609020204030204" pitchFamily="49" charset="0"/>
              </a:rPr>
              <a:t>void</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smtClean="0">
                <a:solidFill>
                  <a:schemeClr val="bg1"/>
                </a:solidFill>
                <a:latin typeface="Consolas" panose="020B0609020204030204" pitchFamily="49" charset="0"/>
              </a:rPr>
              <a:t>{</a:t>
            </a:r>
            <a:endParaRPr lang="en-US" altLang="zh-CN" sz="1600" dirty="0">
              <a:solidFill>
                <a:schemeClr val="bg1"/>
              </a:solidFill>
              <a:latin typeface="Consolas" panose="020B0609020204030204" pitchFamily="49" charset="0"/>
            </a:endParaRPr>
          </a:p>
          <a:p>
            <a:pPr lvl="1"/>
            <a:r>
              <a:rPr lang="en-US" altLang="zh-CN" sz="1600" dirty="0" smtClean="0">
                <a:solidFill>
                  <a:schemeClr val="bg1"/>
                </a:solidFill>
                <a:latin typeface="Consolas" panose="020B0609020204030204" pitchFamily="49" charset="0"/>
              </a:rPr>
              <a:t>	</a:t>
            </a:r>
            <a:r>
              <a:rPr lang="en-US" altLang="zh-CN" sz="1600" dirty="0" err="1" smtClean="0">
                <a:solidFill>
                  <a:srgbClr val="7030A0"/>
                </a:solidFill>
                <a:latin typeface="Consolas" panose="020B0609020204030204" pitchFamily="49" charset="0"/>
              </a:rPr>
              <a:t>Console.</a:t>
            </a:r>
            <a:r>
              <a:rPr lang="en-US" altLang="zh-CN" sz="1600" dirty="0" err="1" smtClean="0">
                <a:solidFill>
                  <a:schemeClr val="bg1"/>
                </a:solidFill>
                <a:latin typeface="Consolas" panose="020B0609020204030204" pitchFamily="49" charset="0"/>
              </a:rPr>
              <a:t>WriteLine</a:t>
            </a:r>
            <a:r>
              <a:rPr lang="en-US" altLang="zh-CN" sz="1600" dirty="0">
                <a:solidFill>
                  <a:schemeClr val="bg1"/>
                </a:solidFill>
                <a:latin typeface="Consolas" panose="020B0609020204030204" pitchFamily="49" charset="0"/>
              </a:rPr>
              <a:t>(</a:t>
            </a:r>
            <a:r>
              <a:rPr lang="en-US" altLang="zh-CN" sz="1600" dirty="0">
                <a:solidFill>
                  <a:srgbClr val="CC0000"/>
                </a:solidFill>
                <a:latin typeface="Consolas" panose="020B0609020204030204" pitchFamily="49" charset="0"/>
              </a:rPr>
              <a:t>"</a:t>
            </a:r>
            <a:r>
              <a:rPr lang="zh-CN" altLang="en-US" sz="1600" dirty="0">
                <a:solidFill>
                  <a:srgbClr val="CC0000"/>
                </a:solidFill>
                <a:latin typeface="Consolas" panose="020B0609020204030204" pitchFamily="49" charset="0"/>
              </a:rPr>
              <a:t>这是一个实例方法</a:t>
            </a:r>
            <a:r>
              <a:rPr lang="en-US" altLang="zh-CN" sz="1600" dirty="0">
                <a:solidFill>
                  <a:srgbClr val="CC0000"/>
                </a:solidFill>
                <a:latin typeface="Consolas" panose="020B0609020204030204" pitchFamily="49" charset="0"/>
              </a:rPr>
              <a:t>"</a:t>
            </a:r>
            <a:r>
              <a:rPr lang="en-US" altLang="zh-CN" sz="1600" dirty="0">
                <a:solidFill>
                  <a:schemeClr val="bg1"/>
                </a:solidFill>
                <a:latin typeface="Consolas" panose="020B0609020204030204" pitchFamily="49" charset="0"/>
              </a:rPr>
              <a:t>);</a:t>
            </a:r>
          </a:p>
          <a:p>
            <a:pPr lvl="1"/>
            <a:r>
              <a:rPr lang="en-US" altLang="zh-CN" sz="1600" dirty="0" smtClean="0">
                <a:solidFill>
                  <a:schemeClr val="bg1"/>
                </a:solidFill>
                <a:latin typeface="Consolas" panose="020B0609020204030204" pitchFamily="49" charset="0"/>
              </a:rPr>
              <a:t>}</a:t>
            </a:r>
            <a:endParaRPr lang="en-US" altLang="zh-CN" sz="1600" dirty="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a:t>
            </a:r>
            <a:r>
              <a:rPr lang="en-US" altLang="zh-CN" sz="1600" dirty="0" smtClean="0">
                <a:solidFill>
                  <a:schemeClr val="bg1"/>
                </a:solidFill>
                <a:latin typeface="Consolas" panose="020B0609020204030204" pitchFamily="49" charset="0"/>
              </a:rPr>
              <a:t>= </a:t>
            </a:r>
            <a:r>
              <a:rPr lang="en-US" altLang="zh-CN" sz="1600" dirty="0" smtClean="0">
                <a:solidFill>
                  <a:srgbClr val="00B0F0"/>
                </a:solidFill>
                <a:latin typeface="Consolas" panose="020B0609020204030204" pitchFamily="49" charset="0"/>
              </a:rPr>
              <a:t>new</a:t>
            </a:r>
            <a:r>
              <a:rPr lang="en-US" altLang="zh-CN" sz="1600" dirty="0" smtClean="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创建</a:t>
            </a:r>
            <a:r>
              <a:rPr lang="zh-CN" altLang="en-US" sz="1600" dirty="0">
                <a:solidFill>
                  <a:srgbClr val="00CC00"/>
                </a:solidFill>
                <a:latin typeface="Consolas" panose="020B0609020204030204" pitchFamily="49" charset="0"/>
              </a:rPr>
              <a:t>线程</a:t>
            </a:r>
            <a:endParaRPr lang="en-US" altLang="zh-CN" sz="1600" dirty="0" smtClean="0">
              <a:solidFill>
                <a:srgbClr val="00CC00"/>
              </a:solidFill>
              <a:latin typeface="Consolas" panose="020B0609020204030204" pitchFamily="49" charset="0"/>
            </a:endParaRPr>
          </a:p>
          <a:p>
            <a:r>
              <a:rPr lang="en-US" altLang="zh-CN" sz="1600" dirty="0" smtClean="0">
                <a:solidFill>
                  <a:srgbClr val="00B0F0"/>
                </a:solidFill>
                <a:latin typeface="Consolas" panose="020B0609020204030204" pitchFamily="49" charset="0"/>
              </a:rPr>
              <a:t>Thread</a:t>
            </a:r>
            <a:r>
              <a:rPr lang="en-US" altLang="zh-CN" sz="1600" dirty="0" smtClean="0">
                <a:solidFill>
                  <a:schemeClr val="bg1"/>
                </a:solidFill>
                <a:latin typeface="Consolas" panose="020B0609020204030204" pitchFamily="49" charset="0"/>
              </a:rPr>
              <a:t> thread2 = </a:t>
            </a:r>
            <a:r>
              <a:rPr lang="en-US" altLang="zh-CN" sz="1600" dirty="0" smtClean="0">
                <a:solidFill>
                  <a:srgbClr val="00B0F0"/>
                </a:solidFill>
                <a:latin typeface="Consolas" panose="020B0609020204030204" pitchFamily="49" charset="0"/>
              </a:rPr>
              <a:t>new</a:t>
            </a:r>
            <a:r>
              <a:rPr lang="en-US" altLang="zh-CN" sz="1600" dirty="0" smtClean="0">
                <a:solidFill>
                  <a:schemeClr val="bg1"/>
                </a:solidFill>
                <a:latin typeface="Consolas" panose="020B0609020204030204" pitchFamily="49" charset="0"/>
              </a:rPr>
              <a:t> </a:t>
            </a:r>
            <a:r>
              <a:rPr lang="en-US" altLang="zh-CN" sz="1600" dirty="0" smtClean="0">
                <a:solidFill>
                  <a:srgbClr val="00B0F0"/>
                </a:solidFill>
                <a:latin typeface="Consolas" panose="020B0609020204030204" pitchFamily="49" charset="0"/>
              </a:rPr>
              <a:t>Thread</a:t>
            </a:r>
            <a:r>
              <a:rPr lang="en-US" altLang="zh-CN" sz="1600" dirty="0" smtClean="0">
                <a:solidFill>
                  <a:schemeClr val="bg1"/>
                </a:solidFill>
                <a:latin typeface="Consolas" panose="020B0609020204030204" pitchFamily="49" charset="0"/>
              </a:rPr>
              <a:t> (</a:t>
            </a:r>
            <a:r>
              <a:rPr lang="en-US" altLang="zh-CN" sz="1600" dirty="0">
                <a:solidFill>
                  <a:srgbClr val="00B0F0"/>
                </a:solidFill>
                <a:latin typeface="Consolas" panose="020B0609020204030204" pitchFamily="49" charset="0"/>
              </a:rPr>
              <a:t>new</a:t>
            </a:r>
            <a:r>
              <a:rPr lang="en-US" altLang="zh-CN" sz="1600" dirty="0">
                <a:solidFill>
                  <a:schemeClr val="bg1"/>
                </a:solidFill>
                <a:latin typeface="Consolas" panose="020B0609020204030204" pitchFamily="49" charset="0"/>
              </a:rPr>
              <a:t> </a:t>
            </a:r>
            <a:r>
              <a:rPr lang="en-US" altLang="zh-CN" sz="1600" dirty="0" err="1" smtClean="0">
                <a:solidFill>
                  <a:schemeClr val="bg1"/>
                </a:solidFill>
                <a:latin typeface="Consolas" panose="020B0609020204030204" pitchFamily="49" charset="0"/>
              </a:rPr>
              <a:t>ThreadStart</a:t>
            </a:r>
            <a:r>
              <a:rPr lang="en-US" altLang="zh-CN" sz="1600" dirty="0" smtClean="0">
                <a:solidFill>
                  <a:schemeClr val="bg1"/>
                </a:solidFill>
                <a:latin typeface="Consolas" panose="020B0609020204030204" pitchFamily="49" charset="0"/>
              </a:rPr>
              <a:t> 				(</a:t>
            </a:r>
            <a:r>
              <a:rPr lang="en-US" altLang="zh-CN" sz="1600" dirty="0" err="1" smtClean="0">
                <a:solidFill>
                  <a:schemeClr val="bg1"/>
                </a:solidFill>
                <a:latin typeface="Consolas" panose="020B0609020204030204" pitchFamily="49" charset="0"/>
              </a:rPr>
              <a:t>test.MyThread</a:t>
            </a:r>
            <a:r>
              <a:rPr lang="en-US" altLang="zh-CN" sz="1600" dirty="0" smtClean="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启动</a:t>
            </a:r>
            <a:r>
              <a:rPr lang="zh-CN" altLang="en-US" sz="1600" dirty="0">
                <a:solidFill>
                  <a:srgbClr val="00CC00"/>
                </a:solidFill>
                <a:latin typeface="Consolas" panose="020B0609020204030204" pitchFamily="49" charset="0"/>
              </a:rPr>
              <a:t>线程</a:t>
            </a:r>
            <a:endParaRPr lang="en-US" altLang="zh-CN" sz="1600" dirty="0">
              <a:solidFill>
                <a:srgbClr val="00CC00"/>
              </a:solidFill>
              <a:latin typeface="Consolas" panose="020B0609020204030204" pitchFamily="49" charset="0"/>
            </a:endParaRPr>
          </a:p>
          <a:p>
            <a:r>
              <a:rPr lang="en-US" altLang="zh-CN" sz="1600" dirty="0" smtClean="0">
                <a:solidFill>
                  <a:schemeClr val="bg1"/>
                </a:solidFill>
                <a:latin typeface="Consolas" panose="020B0609020204030204" pitchFamily="49" charset="0"/>
              </a:rPr>
              <a:t>thread2.Start</a:t>
            </a:r>
            <a:r>
              <a:rPr lang="en-US" altLang="zh-CN" sz="16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524939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smtClean="0">
                <a:latin typeface="微软雅黑" panose="020B0503020204020204" pitchFamily="34" charset="-122"/>
                <a:ea typeface="微软雅黑" panose="020B0503020204020204" pitchFamily="34" charset="-122"/>
              </a:rPr>
              <a:t>还可以通过匿名委托或</a:t>
            </a:r>
            <a:r>
              <a:rPr lang="en-US" altLang="zh-CN" sz="2800" dirty="0" smtClean="0">
                <a:latin typeface="微软雅黑" panose="020B0503020204020204" pitchFamily="34" charset="-122"/>
                <a:ea typeface="微软雅黑" panose="020B0503020204020204" pitchFamily="34" charset="-122"/>
              </a:rPr>
              <a:t>Lambda</a:t>
            </a:r>
            <a:r>
              <a:rPr lang="zh-CN" altLang="en-US" sz="2800" dirty="0" smtClean="0">
                <a:latin typeface="微软雅黑" panose="020B0503020204020204" pitchFamily="34" charset="-122"/>
                <a:ea typeface="微软雅黑" panose="020B0503020204020204" pitchFamily="34" charset="-122"/>
              </a:rPr>
              <a:t>表达式来创建线程</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smtClean="0">
                <a:solidFill>
                  <a:srgbClr val="00CC00"/>
                </a:solidFill>
              </a:rPr>
              <a:t>// 通过</a:t>
            </a:r>
            <a:r>
              <a:rPr lang="zh-CN" altLang="en-US" dirty="0">
                <a:solidFill>
                  <a:srgbClr val="00CC00"/>
                </a:solidFill>
              </a:rPr>
              <a:t>匿名委托创建</a:t>
            </a:r>
          </a:p>
          <a:p>
            <a:r>
              <a:rPr lang="zh-CN" altLang="en-US" dirty="0" smtClean="0">
                <a:solidFill>
                  <a:srgbClr val="00B0F0"/>
                </a:solidFill>
              </a:rPr>
              <a:t>Thread</a:t>
            </a:r>
            <a:r>
              <a:rPr lang="zh-CN" altLang="en-US" dirty="0" smtClean="0">
                <a:solidFill>
                  <a:schemeClr val="bg1"/>
                </a:solidFill>
              </a:rPr>
              <a:t> </a:t>
            </a:r>
            <a:r>
              <a:rPr lang="zh-CN" altLang="en-US" dirty="0">
                <a:solidFill>
                  <a:schemeClr val="bg1"/>
                </a:solidFill>
              </a:rPr>
              <a:t>thread1 = new </a:t>
            </a:r>
            <a:r>
              <a:rPr lang="zh-CN" altLang="en-US" dirty="0">
                <a:solidFill>
                  <a:srgbClr val="00B0F0"/>
                </a:solidFill>
              </a:rPr>
              <a:t>Thread</a:t>
            </a:r>
            <a:r>
              <a:rPr lang="zh-CN" altLang="en-US" dirty="0">
                <a:solidFill>
                  <a:schemeClr val="bg1"/>
                </a:solidFill>
              </a:rPr>
              <a:t>(delegate() { Console.WriteLine(</a:t>
            </a:r>
            <a:r>
              <a:rPr lang="zh-CN" altLang="en-US" dirty="0">
                <a:solidFill>
                  <a:srgbClr val="CC0000"/>
                </a:solidFill>
              </a:rPr>
              <a:t>"我是通过匿名委托创建的线程"</a:t>
            </a:r>
            <a:r>
              <a:rPr lang="zh-CN" altLang="en-US" dirty="0">
                <a:solidFill>
                  <a:schemeClr val="bg1"/>
                </a:solidFill>
              </a:rPr>
              <a:t>); });</a:t>
            </a:r>
          </a:p>
          <a:p>
            <a:r>
              <a:rPr lang="zh-CN" altLang="en-US" dirty="0" smtClean="0">
                <a:solidFill>
                  <a:schemeClr val="bg1"/>
                </a:solidFill>
              </a:rPr>
              <a:t>thread</a:t>
            </a:r>
            <a:r>
              <a:rPr lang="zh-CN" altLang="en-US" dirty="0">
                <a:solidFill>
                  <a:schemeClr val="bg1"/>
                </a:solidFill>
              </a:rPr>
              <a:t>1.Start()</a:t>
            </a:r>
            <a:r>
              <a:rPr lang="zh-CN" altLang="en-US" dirty="0" smtClean="0">
                <a:solidFill>
                  <a:schemeClr val="bg1"/>
                </a:solidFill>
              </a:rPr>
              <a:t>;</a:t>
            </a:r>
            <a:endParaRPr lang="en-US" altLang="zh-CN" dirty="0" smtClean="0">
              <a:solidFill>
                <a:schemeClr val="bg1"/>
              </a:solidFill>
            </a:endParaRPr>
          </a:p>
          <a:p>
            <a:endParaRPr lang="zh-CN" altLang="en-US" dirty="0">
              <a:solidFill>
                <a:schemeClr val="bg1"/>
              </a:solidFill>
            </a:endParaRPr>
          </a:p>
          <a:p>
            <a:r>
              <a:rPr lang="zh-CN" altLang="en-US" dirty="0" smtClean="0">
                <a:solidFill>
                  <a:srgbClr val="00CC00"/>
                </a:solidFill>
              </a:rPr>
              <a:t>// 通过</a:t>
            </a:r>
            <a:r>
              <a:rPr lang="zh-CN" altLang="en-US" dirty="0">
                <a:solidFill>
                  <a:srgbClr val="00CC00"/>
                </a:solidFill>
              </a:rPr>
              <a:t>Lambda表达式创建</a:t>
            </a:r>
          </a:p>
          <a:p>
            <a:r>
              <a:rPr lang="zh-CN" altLang="en-US" dirty="0" smtClean="0">
                <a:solidFill>
                  <a:srgbClr val="00B0F0"/>
                </a:solidFill>
              </a:rPr>
              <a:t>Thread</a:t>
            </a:r>
            <a:r>
              <a:rPr lang="zh-CN" altLang="en-US" dirty="0" smtClean="0">
                <a:solidFill>
                  <a:schemeClr val="bg1"/>
                </a:solidFill>
              </a:rPr>
              <a:t> </a:t>
            </a:r>
            <a:r>
              <a:rPr lang="zh-CN" altLang="en-US" dirty="0">
                <a:solidFill>
                  <a:schemeClr val="bg1"/>
                </a:solidFill>
              </a:rPr>
              <a:t>thread2 = </a:t>
            </a:r>
            <a:r>
              <a:rPr lang="zh-CN" altLang="en-US" dirty="0">
                <a:solidFill>
                  <a:srgbClr val="00B0F0"/>
                </a:solidFill>
              </a:rPr>
              <a:t>new</a:t>
            </a:r>
            <a:r>
              <a:rPr lang="zh-CN" altLang="en-US" dirty="0">
                <a:solidFill>
                  <a:schemeClr val="bg1"/>
                </a:solidFill>
              </a:rPr>
              <a:t> </a:t>
            </a:r>
            <a:r>
              <a:rPr lang="zh-CN" altLang="en-US" dirty="0">
                <a:solidFill>
                  <a:srgbClr val="00B0F0"/>
                </a:solidFill>
              </a:rPr>
              <a:t>Thread</a:t>
            </a:r>
            <a:r>
              <a:rPr lang="zh-CN" altLang="en-US" dirty="0">
                <a:solidFill>
                  <a:schemeClr val="bg1"/>
                </a:solidFill>
              </a:rPr>
              <a:t>(() =&gt; Console.WriteLine(</a:t>
            </a:r>
            <a:r>
              <a:rPr lang="zh-CN" altLang="en-US" dirty="0">
                <a:solidFill>
                  <a:srgbClr val="CC0000"/>
                </a:solidFill>
              </a:rPr>
              <a:t>"我是通过Lambda表达式创建的委托"</a:t>
            </a:r>
            <a:r>
              <a:rPr lang="zh-CN" altLang="en-US" dirty="0">
                <a:solidFill>
                  <a:schemeClr val="bg1"/>
                </a:solidFill>
              </a:rPr>
              <a:t>));</a:t>
            </a:r>
          </a:p>
          <a:p>
            <a:r>
              <a:rPr lang="zh-CN" altLang="en-US" dirty="0" smtClean="0">
                <a:solidFill>
                  <a:schemeClr val="bg1"/>
                </a:solidFill>
              </a:rPr>
              <a:t>thread</a:t>
            </a:r>
            <a:r>
              <a:rPr lang="zh-CN" altLang="en-US" dirty="0">
                <a:solidFill>
                  <a:schemeClr val="bg1"/>
                </a:solidFill>
              </a:rPr>
              <a:t>2.Start();</a:t>
            </a:r>
          </a:p>
        </p:txBody>
      </p:sp>
    </p:spTree>
    <p:extLst>
      <p:ext uri="{BB962C8B-B14F-4D97-AF65-F5344CB8AC3E}">
        <p14:creationId xmlns:p14="http://schemas.microsoft.com/office/powerpoint/2010/main" val="1857763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93700" y="1120830"/>
            <a:ext cx="4203700" cy="4413250"/>
          </a:xfrm>
          <a:noFill/>
        </p:spPr>
        <p:txBody>
          <a:bodyPr>
            <a:normAutofit fontScale="775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a:t>
            </a:r>
            <a:r>
              <a:rPr lang="zh-CN" altLang="en-US" sz="2400" dirty="0" smtClean="0">
                <a:latin typeface="微软雅黑" panose="020B0503020204020204" pitchFamily="34" charset="-122"/>
                <a:ea typeface="微软雅黑" panose="020B0503020204020204" pitchFamily="34" charset="-122"/>
              </a:rPr>
              <a:t>“进程”</a:t>
            </a:r>
            <a:endParaRPr lang="en-US" altLang="zh-CN" sz="2400" dirty="0" smtClean="0">
              <a:latin typeface="微软雅黑" panose="020B0503020204020204" pitchFamily="34" charset="-122"/>
              <a:ea typeface="微软雅黑" panose="020B0503020204020204" pitchFamily="34" charset="-122"/>
            </a:endParaRPr>
          </a:p>
          <a:p>
            <a:pPr marL="0" indent="0">
              <a:lnSpc>
                <a:spcPct val="125000"/>
              </a:lnSpc>
              <a:buNone/>
            </a:pPr>
            <a:endParaRPr lang="en-US" altLang="zh-CN" sz="2400" dirty="0" smtClean="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smtClean="0"/>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通过任务管理器</a:t>
            </a:r>
            <a:r>
              <a:rPr lang="zh-CN" altLang="en-US" sz="2400" dirty="0" smtClean="0">
                <a:latin typeface="微软雅黑" panose="020B0503020204020204" pitchFamily="34" charset="-122"/>
                <a:ea typeface="微软雅黑" panose="020B0503020204020204" pitchFamily="34" charset="-122"/>
              </a:rPr>
              <a:t>查看</a:t>
            </a:r>
            <a:r>
              <a:rPr lang="en-US" altLang="zh-CN" sz="2400" dirty="0"/>
              <a:t>Windows</a:t>
            </a:r>
            <a:r>
              <a:rPr lang="zh-CN" altLang="en-US" sz="2400" dirty="0" smtClean="0">
                <a:latin typeface="微软雅黑" panose="020B0503020204020204" pitchFamily="34" charset="-122"/>
                <a:ea typeface="微软雅黑" panose="020B0503020204020204" pitchFamily="34" charset="-122"/>
              </a:rPr>
              <a:t>系统中当前</a:t>
            </a:r>
            <a:r>
              <a:rPr lang="zh-CN" altLang="en-US" sz="2400" dirty="0">
                <a:latin typeface="微软雅黑" panose="020B0503020204020204" pitchFamily="34" charset="-122"/>
                <a:ea typeface="微软雅黑" panose="020B0503020204020204" pitchFamily="34" charset="-122"/>
              </a:rPr>
              <a:t>运行的程序和</a:t>
            </a:r>
            <a:r>
              <a:rPr lang="zh-CN" altLang="en-US" sz="2400" dirty="0" smtClean="0">
                <a:latin typeface="微软雅黑" panose="020B0503020204020204" pitchFamily="34" charset="-122"/>
                <a:ea typeface="微软雅黑" panose="020B0503020204020204" pitchFamily="34" charset="-122"/>
              </a:rPr>
              <a:t>进程</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smtClean="0"/>
              <a:t>    进程</a:t>
            </a:r>
            <a:r>
              <a:rPr lang="zh-CN" altLang="en-US" sz="2400" dirty="0"/>
              <a:t>可以理解为一个程序的基本边界。是应用程序的一个运行例程，是应用程序的一次动态执行</a:t>
            </a:r>
            <a:r>
              <a:rPr lang="zh-CN" altLang="en-US" sz="2400" dirty="0" smtClean="0"/>
              <a:t>过程</a:t>
            </a:r>
            <a:endParaRPr lang="zh-CN" altLang="en-US" sz="24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1120830"/>
            <a:ext cx="7587025" cy="4972239"/>
          </a:xfrm>
          <a:prstGeom prst="rect">
            <a:avLst/>
          </a:prstGeom>
        </p:spPr>
      </p:pic>
    </p:spTree>
    <p:extLst>
      <p:ext uri="{BB962C8B-B14F-4D97-AF65-F5344CB8AC3E}">
        <p14:creationId xmlns:p14="http://schemas.microsoft.com/office/powerpoint/2010/main" val="8854066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smtClean="0"/>
              <a:t>还可以利用有参的委托</a:t>
            </a:r>
            <a:r>
              <a:rPr lang="en-US" altLang="zh-CN" sz="2000" dirty="0" err="1"/>
              <a:t>ParameterizedThreadStart</a:t>
            </a:r>
            <a:r>
              <a:rPr lang="zh-CN" altLang="en-US" sz="2000" dirty="0" smtClean="0"/>
              <a:t>来创建线程</a:t>
            </a:r>
            <a:endParaRPr lang="zh-CN" altLang="en-US" sz="2000" dirty="0"/>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smtClean="0">
                <a:solidFill>
                  <a:schemeClr val="bg1"/>
                </a:solidFill>
              </a:rPr>
              <a:t>{</a:t>
            </a:r>
            <a:endParaRPr lang="en-US" altLang="zh-CN" dirty="0">
              <a:solidFill>
                <a:schemeClr val="bg1"/>
              </a:solidFill>
            </a:endParaRPr>
          </a:p>
          <a:p>
            <a:r>
              <a:rPr lang="en-US" altLang="zh-CN" dirty="0">
                <a:solidFill>
                  <a:schemeClr val="bg1"/>
                </a:solidFill>
              </a:rPr>
              <a:t>        </a:t>
            </a:r>
            <a:r>
              <a:rPr lang="en-US" altLang="zh-CN" dirty="0">
                <a:solidFill>
                  <a:srgbClr val="00B0F0"/>
                </a:solidFill>
              </a:rPr>
              <a:t>static</a:t>
            </a:r>
            <a:r>
              <a:rPr lang="en-US" altLang="zh-CN" dirty="0">
                <a:solidFill>
                  <a:schemeClr val="bg1"/>
                </a:solidFill>
              </a:rPr>
              <a:t> </a:t>
            </a:r>
            <a:r>
              <a:rPr lang="en-US" altLang="zh-CN" dirty="0">
                <a:solidFill>
                  <a:srgbClr val="00B0F0"/>
                </a:solidFill>
              </a:rPr>
              <a:t>void</a:t>
            </a:r>
            <a:r>
              <a:rPr lang="en-US" altLang="zh-CN" dirty="0">
                <a:solidFill>
                  <a:schemeClr val="bg1"/>
                </a:solidFill>
              </a:rPr>
              <a:t> </a:t>
            </a:r>
            <a:r>
              <a:rPr lang="en-US" altLang="zh-CN" dirty="0" smtClean="0">
                <a:solidFill>
                  <a:schemeClr val="bg1"/>
                </a:solidFill>
              </a:rPr>
              <a:t>Main ( </a:t>
            </a:r>
            <a:r>
              <a:rPr lang="en-US" altLang="zh-CN" dirty="0" smtClean="0">
                <a:solidFill>
                  <a:srgbClr val="00B0F0"/>
                </a:solidFill>
              </a:rPr>
              <a:t>string</a:t>
            </a:r>
            <a:r>
              <a:rPr lang="en-US" altLang="zh-CN" dirty="0">
                <a:solidFill>
                  <a:schemeClr val="bg1"/>
                </a:solidFill>
              </a:rPr>
              <a:t>[]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smtClean="0">
                <a:solidFill>
                  <a:srgbClr val="00B050"/>
                </a:solidFill>
              </a:rPr>
              <a:t>// </a:t>
            </a:r>
            <a:r>
              <a:rPr lang="zh-CN" altLang="en-US" dirty="0" smtClean="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a:t>
            </a:r>
            <a:r>
              <a:rPr lang="en-US" altLang="zh-CN" dirty="0">
                <a:solidFill>
                  <a:srgbClr val="00B0F0"/>
                </a:solidFill>
              </a:rPr>
              <a:t>new</a:t>
            </a:r>
            <a:r>
              <a:rPr lang="en-US" altLang="zh-CN" dirty="0">
                <a:solidFill>
                  <a:schemeClr val="bg1"/>
                </a:solidFill>
              </a:rPr>
              <a:t> </a:t>
            </a:r>
            <a:r>
              <a:rPr lang="en-US" altLang="zh-CN" dirty="0" smtClean="0">
                <a:solidFill>
                  <a:srgbClr val="00B0F0"/>
                </a:solidFill>
              </a:rPr>
              <a:t>Thread</a:t>
            </a:r>
            <a:r>
              <a:rPr lang="en-US" altLang="zh-CN" dirty="0" smtClean="0">
                <a:solidFill>
                  <a:schemeClr val="bg1"/>
                </a:solidFill>
              </a:rPr>
              <a:t> (</a:t>
            </a:r>
            <a:r>
              <a:rPr lang="en-US" altLang="zh-CN" dirty="0">
                <a:solidFill>
                  <a:schemeClr val="bg1"/>
                </a:solidFill>
              </a:rPr>
              <a:t>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smtClean="0">
                <a:solidFill>
                  <a:srgbClr val="00B050"/>
                </a:solidFill>
              </a:rPr>
              <a:t>// </a:t>
            </a:r>
            <a:r>
              <a:rPr lang="zh-CN" altLang="en-US" dirty="0" smtClean="0">
                <a:solidFill>
                  <a:srgbClr val="00B050"/>
                </a:solidFill>
              </a:rPr>
              <a:t>给</a:t>
            </a:r>
            <a:r>
              <a:rPr lang="zh-CN" altLang="en-US" dirty="0">
                <a:solidFill>
                  <a:srgbClr val="00B050"/>
                </a:solidFill>
              </a:rPr>
              <a:t>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rgbClr val="92D050"/>
                </a:solidFill>
              </a:rPr>
              <a:t>Console</a:t>
            </a:r>
            <a:r>
              <a:rPr lang="en-US" altLang="zh-CN" dirty="0" err="1">
                <a:solidFill>
                  <a:schemeClr val="bg1"/>
                </a:solidFill>
              </a:rPr>
              <a:t>.ReadKey</a:t>
            </a:r>
            <a:r>
              <a:rPr lang="en-US" altLang="zh-CN" dirty="0">
                <a:solidFill>
                  <a:schemeClr val="bg1"/>
                </a:solidFill>
              </a:rPr>
              <a:t>();</a:t>
            </a:r>
          </a:p>
          <a:p>
            <a:r>
              <a:rPr lang="en-US" altLang="zh-CN" dirty="0">
                <a:solidFill>
                  <a:schemeClr val="bg1"/>
                </a:solidFill>
              </a:rPr>
              <a:t>        </a:t>
            </a:r>
            <a:r>
              <a:rPr lang="en-US" altLang="zh-CN" dirty="0" smtClean="0">
                <a:solidFill>
                  <a:schemeClr val="bg1"/>
                </a:solidFill>
              </a:rPr>
              <a:t>}</a:t>
            </a:r>
            <a:endParaRPr lang="en-US" altLang="zh-CN" dirty="0">
              <a:solidFill>
                <a:schemeClr val="bg1"/>
              </a:solidFill>
            </a:endParaRPr>
          </a:p>
          <a:p>
            <a:r>
              <a:rPr lang="en-US" altLang="zh-CN" dirty="0" smtClean="0">
                <a:solidFill>
                  <a:schemeClr val="bg1"/>
                </a:solidFill>
              </a:rPr>
              <a:t>       </a:t>
            </a:r>
            <a:r>
              <a:rPr lang="en-US" altLang="zh-CN" dirty="0" smtClean="0">
                <a:solidFill>
                  <a:srgbClr val="00B050"/>
                </a:solidFill>
              </a:rPr>
              <a:t>/// </a:t>
            </a:r>
            <a:r>
              <a:rPr lang="zh-CN" altLang="en-US" dirty="0">
                <a:solidFill>
                  <a:srgbClr val="00B050"/>
                </a:solidFill>
              </a:rPr>
              <a:t>创建有参的</a:t>
            </a:r>
            <a:r>
              <a:rPr lang="zh-CN" altLang="en-US" dirty="0" smtClean="0">
                <a:solidFill>
                  <a:srgbClr val="00B050"/>
                </a:solidFill>
              </a:rPr>
              <a:t>方法，方法</a:t>
            </a:r>
            <a:r>
              <a:rPr lang="zh-CN" altLang="en-US" dirty="0">
                <a:solidFill>
                  <a:srgbClr val="00B050"/>
                </a:solidFill>
              </a:rPr>
              <a:t>里面的参数类型必须是</a:t>
            </a:r>
            <a:r>
              <a:rPr lang="en-US" altLang="zh-CN" dirty="0">
                <a:solidFill>
                  <a:srgbClr val="00B050"/>
                </a:solidFill>
              </a:rPr>
              <a:t>Object</a:t>
            </a:r>
            <a:r>
              <a:rPr lang="zh-CN" altLang="en-US" dirty="0">
                <a:solidFill>
                  <a:srgbClr val="00B050"/>
                </a:solidFill>
              </a:rPr>
              <a:t>类型</a:t>
            </a:r>
          </a:p>
          <a:p>
            <a:r>
              <a:rPr lang="en-US" altLang="zh-CN" dirty="0" smtClean="0">
                <a:solidFill>
                  <a:schemeClr val="bg1"/>
                </a:solidFill>
              </a:rPr>
              <a:t>       </a:t>
            </a:r>
            <a:r>
              <a:rPr lang="en-US" altLang="zh-CN" dirty="0" smtClean="0">
                <a:solidFill>
                  <a:srgbClr val="00B0F0"/>
                </a:solidFill>
              </a:rPr>
              <a:t>static</a:t>
            </a:r>
            <a:r>
              <a:rPr lang="en-US" altLang="zh-CN" dirty="0" smtClean="0">
                <a:solidFill>
                  <a:schemeClr val="bg1"/>
                </a:solidFill>
              </a:rPr>
              <a:t> </a:t>
            </a:r>
            <a:r>
              <a:rPr lang="en-US" altLang="zh-CN" dirty="0">
                <a:solidFill>
                  <a:srgbClr val="00B0F0"/>
                </a:solidFill>
              </a:rPr>
              <a:t>void</a:t>
            </a:r>
            <a:r>
              <a:rPr lang="en-US" altLang="zh-CN" dirty="0">
                <a:solidFill>
                  <a:schemeClr val="bg1"/>
                </a:solidFill>
              </a:rPr>
              <a:t>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rgbClr val="92D050"/>
                </a:solidFill>
              </a:rPr>
              <a:t>Console</a:t>
            </a:r>
            <a:r>
              <a:rPr lang="en-US" altLang="zh-CN" dirty="0" err="1">
                <a:solidFill>
                  <a:schemeClr val="bg1"/>
                </a:solidFill>
              </a:rPr>
              <a:t>.WriteLine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smtClean="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20992436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a:t>
            </a:r>
            <a:r>
              <a:rPr lang="zh-CN" altLang="en-US" sz="3600" dirty="0" smtClean="0"/>
              <a:t>操作 </a:t>
            </a:r>
            <a:r>
              <a:rPr lang="en-US" altLang="zh-CN" sz="3600" dirty="0" smtClean="0"/>
              <a:t>- </a:t>
            </a:r>
            <a:r>
              <a:rPr lang="en-US" altLang="zh-CN" sz="3600" dirty="0" err="1" smtClean="0"/>
              <a:t>c#</a:t>
            </a:r>
            <a:r>
              <a:rPr lang="en-US" altLang="zh-CN" sz="3600" dirty="0" smtClean="0"/>
              <a:t/>
            </a:r>
            <a:br>
              <a:rPr lang="en-US" altLang="zh-CN" sz="3600" dirty="0" smtClean="0"/>
            </a:br>
            <a:r>
              <a:rPr lang="en-US" altLang="zh-CN" sz="3600" dirty="0" err="1" smtClean="0"/>
              <a:t>System.Threading.Thread</a:t>
            </a:r>
            <a:r>
              <a:rPr lang="zh-CN" altLang="en-US" sz="3600" dirty="0" smtClean="0"/>
              <a:t>的方法</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17" y="2277774"/>
            <a:ext cx="9487610" cy="4580226"/>
          </a:xfrm>
          <a:prstGeom prst="rect">
            <a:avLst/>
          </a:prstGeom>
        </p:spPr>
      </p:pic>
    </p:spTree>
    <p:extLst>
      <p:ext uri="{BB962C8B-B14F-4D97-AF65-F5344CB8AC3E}">
        <p14:creationId xmlns:p14="http://schemas.microsoft.com/office/powerpoint/2010/main" val="14728102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smtClean="0"/>
              <a:t>Thread</a:t>
            </a:r>
            <a:r>
              <a:rPr lang="zh-CN" altLang="en-US" dirty="0" smtClean="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smtClean="0">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atin typeface="微软雅黑" panose="020B0503020204020204" pitchFamily="34" charset="-122"/>
                <a:ea typeface="微软雅黑" panose="020B0503020204020204" pitchFamily="34" charset="-122"/>
              </a:rPr>
              <a:t>Thread.</a:t>
            </a:r>
            <a:r>
              <a:rPr lang="en-US" altLang="zh-CN" sz="3200"/>
              <a:t> </a:t>
            </a:r>
            <a:r>
              <a:rPr lang="en-US" altLang="zh-CN" sz="3200" smtClean="0"/>
              <a:t>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Thread.</a:t>
            </a:r>
            <a:r>
              <a:rPr lang="en-US" altLang="zh-CN" sz="3200" dirty="0"/>
              <a:t> </a:t>
            </a:r>
            <a:r>
              <a:rPr lang="en-US" altLang="zh-CN" sz="3200" dirty="0" smtClean="0"/>
              <a:t>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185" y="465136"/>
            <a:ext cx="5966254" cy="3693395"/>
          </a:xfrm>
          <a:prstGeom prst="rect">
            <a:avLst/>
          </a:prstGeom>
        </p:spPr>
      </p:pic>
    </p:spTree>
    <p:extLst>
      <p:ext uri="{BB962C8B-B14F-4D97-AF65-F5344CB8AC3E}">
        <p14:creationId xmlns:p14="http://schemas.microsoft.com/office/powerpoint/2010/main" val="862669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rgbClr val="7030A0"/>
                </a:solidFill>
                <a:latin typeface="微软雅黑" panose="020B0503020204020204" pitchFamily="34" charset="-122"/>
                <a:ea typeface="微软雅黑" panose="020B0503020204020204" pitchFamily="34" charset="-122"/>
              </a:rPr>
              <a:t>丢失资源</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88812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smtClean="0"/>
              <a:t>线程的常用属性</a:t>
            </a:r>
          </a:p>
        </p:txBody>
      </p:sp>
      <p:pic>
        <p:nvPicPr>
          <p:cNvPr id="3" name="内容占位符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16724" y="1635125"/>
            <a:ext cx="9044517" cy="5222875"/>
          </a:xfrm>
        </p:spPr>
      </p:pic>
    </p:spTree>
    <p:extLst>
      <p:ext uri="{BB962C8B-B14F-4D97-AF65-F5344CB8AC3E}">
        <p14:creationId xmlns:p14="http://schemas.microsoft.com/office/powerpoint/2010/main" val="21961516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smtClean="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a:t>
            </a:r>
            <a:r>
              <a:rPr lang="zh-CN" altLang="en-US" sz="1800" dirty="0" smtClean="0">
                <a:solidFill>
                  <a:srgbClr val="002060"/>
                </a:solidFill>
                <a:latin typeface="微软雅黑" panose="020B0503020204020204" pitchFamily="34" charset="-122"/>
                <a:ea typeface="微软雅黑" panose="020B0503020204020204" pitchFamily="34" charset="-122"/>
              </a:rPr>
              <a:t>线程都是</a:t>
            </a:r>
            <a:r>
              <a:rPr lang="zh-CN" altLang="en-US" sz="1800" dirty="0">
                <a:solidFill>
                  <a:srgbClr val="002060"/>
                </a:solidFill>
                <a:latin typeface="微软雅黑" panose="020B0503020204020204" pitchFamily="34" charset="-122"/>
                <a:ea typeface="微软雅黑" panose="020B0503020204020204" pitchFamily="34" charset="-122"/>
              </a:rPr>
              <a:t>前台</a:t>
            </a:r>
            <a:r>
              <a:rPr lang="zh-CN" altLang="en-US" sz="1800" dirty="0" smtClean="0">
                <a:solidFill>
                  <a:srgbClr val="002060"/>
                </a:solidFill>
                <a:latin typeface="微软雅黑" panose="020B0503020204020204" pitchFamily="34" charset="-122"/>
                <a:ea typeface="微软雅黑" panose="020B0503020204020204" pitchFamily="34" charset="-122"/>
              </a:rPr>
              <a:t>线程</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后台</a:t>
            </a:r>
            <a:r>
              <a:rPr lang="zh-CN" altLang="en-US" sz="1800" dirty="0">
                <a:solidFill>
                  <a:srgbClr val="002060"/>
                </a:solidFill>
                <a:latin typeface="微软雅黑" panose="020B0503020204020204" pitchFamily="34" charset="-122"/>
                <a:ea typeface="微软雅黑" panose="020B0503020204020204" pitchFamily="34" charset="-122"/>
              </a:rPr>
              <a:t>线程：只要所有的前台线程结束，后台线程自动结束</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smtClean="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smtClean="0">
                <a:solidFill>
                  <a:srgbClr val="002060"/>
                </a:solidFill>
                <a:latin typeface="微软雅黑" panose="020B0503020204020204" pitchFamily="34" charset="-122"/>
                <a:ea typeface="微软雅黑" panose="020B0503020204020204" pitchFamily="34" charset="-122"/>
              </a:rPr>
              <a:t>且必须</a:t>
            </a:r>
            <a:r>
              <a:rPr lang="zh-CN" altLang="en-US" sz="1800" dirty="0">
                <a:solidFill>
                  <a:srgbClr val="002060"/>
                </a:solidFill>
                <a:latin typeface="微软雅黑" panose="020B0503020204020204" pitchFamily="34" charset="-122"/>
                <a:ea typeface="微软雅黑" panose="020B0503020204020204" pitchFamily="34" charset="-122"/>
              </a:rPr>
              <a:t>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a:t>
            </a:r>
            <a:r>
              <a:rPr lang="zh-CN" altLang="en-US" sz="1800" dirty="0" smtClean="0">
                <a:solidFill>
                  <a:srgbClr val="002060"/>
                </a:solidFill>
                <a:latin typeface="微软雅黑" panose="020B0503020204020204" pitchFamily="34" charset="-122"/>
                <a:ea typeface="微软雅黑" panose="020B0503020204020204" pitchFamily="34" charset="-122"/>
              </a:rPr>
              <a:t>类型</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而</a:t>
            </a:r>
            <a:r>
              <a:rPr lang="zh-CN" altLang="en-US" sz="1800" dirty="0">
                <a:solidFill>
                  <a:srgbClr val="002060"/>
                </a:solidFill>
                <a:latin typeface="微软雅黑" panose="020B0503020204020204" pitchFamily="34" charset="-122"/>
                <a:ea typeface="微软雅黑" panose="020B0503020204020204" pitchFamily="34" charset="-122"/>
              </a:rPr>
              <a:t>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365" y="1887984"/>
            <a:ext cx="5954237" cy="3712716"/>
          </a:xfrm>
          <a:prstGeom prst="rect">
            <a:avLst/>
          </a:prstGeom>
        </p:spPr>
      </p:pic>
    </p:spTree>
    <p:extLst>
      <p:ext uri="{BB962C8B-B14F-4D97-AF65-F5344CB8AC3E}">
        <p14:creationId xmlns:p14="http://schemas.microsoft.com/office/powerpoint/2010/main" val="28989700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213462"/>
            <a:ext cx="12182475" cy="3644537"/>
          </a:xfrm>
          <a:prstGeom prst="rect">
            <a:avLst/>
          </a:prstGeom>
        </p:spPr>
      </p:pic>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smtClean="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smtClean="0">
                <a:latin typeface="微软雅黑" panose="020B0503020204020204" pitchFamily="34" charset="-122"/>
                <a:ea typeface="微软雅黑" panose="020B0503020204020204" pitchFamily="34" charset="-122"/>
              </a:rPr>
              <a:t> windows</a:t>
            </a:r>
            <a:r>
              <a:rPr lang="zh-CN" altLang="en-US" sz="2000" dirty="0" smtClean="0">
                <a:latin typeface="微软雅黑" panose="020B0503020204020204" pitchFamily="34" charset="-122"/>
                <a:ea typeface="微软雅黑" panose="020B0503020204020204" pitchFamily="34" charset="-122"/>
              </a:rPr>
              <a:t>中的线程按照优先级进行调度</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smtClean="0">
                <a:latin typeface="微软雅黑" panose="020B0503020204020204" pitchFamily="34" charset="-122"/>
                <a:ea typeface="微软雅黑" panose="020B0503020204020204" pitchFamily="34" charset="-122"/>
              </a:rPr>
              <a:t> 具有最高优先权的线程一直被执行</a:t>
            </a:r>
            <a:endParaRPr lang="en-US" altLang="zh-CN" sz="2000" dirty="0" smtClean="0">
              <a:latin typeface="微软雅黑" panose="020B0503020204020204" pitchFamily="34" charset="-122"/>
              <a:ea typeface="微软雅黑" panose="020B0503020204020204" pitchFamily="34" charset="-122"/>
            </a:endParaRPr>
          </a:p>
          <a:p>
            <a:pPr>
              <a:lnSpc>
                <a:spcPct val="125000"/>
              </a:lnSpc>
            </a:pPr>
            <a:r>
              <a:rPr lang="zh-CN" altLang="en-US" sz="2000" dirty="0" smtClean="0">
                <a:latin typeface="微软雅黑" panose="020B0503020204020204" pitchFamily="34" charset="-122"/>
                <a:ea typeface="微软雅黑" panose="020B0503020204020204" pitchFamily="34" charset="-122"/>
              </a:rPr>
              <a:t> 相同优先级的线程 按时间片轮转执行，时间片在</a:t>
            </a:r>
            <a:r>
              <a:rPr lang="en-US" altLang="zh-CN" sz="2000" dirty="0" smtClean="0">
                <a:latin typeface="微软雅黑" panose="020B0503020204020204" pitchFamily="34" charset="-122"/>
                <a:ea typeface="微软雅黑" panose="020B0503020204020204" pitchFamily="34" charset="-122"/>
              </a:rPr>
              <a:t>windows</a:t>
            </a:r>
            <a:r>
              <a:rPr lang="zh-CN" altLang="en-US" sz="2000" dirty="0" smtClean="0">
                <a:latin typeface="微软雅黑" panose="020B0503020204020204" pitchFamily="34" charset="-122"/>
                <a:ea typeface="微软雅黑" panose="020B0503020204020204" pitchFamily="34" charset="-122"/>
              </a:rPr>
              <a:t>系统中通常</a:t>
            </a:r>
            <a:r>
              <a:rPr lang="en-US" altLang="zh-CN" sz="2000" dirty="0" smtClean="0">
                <a:latin typeface="微软雅黑" panose="020B0503020204020204" pitchFamily="34" charset="-122"/>
                <a:ea typeface="微软雅黑" panose="020B0503020204020204" pitchFamily="34" charset="-122"/>
              </a:rPr>
              <a:t>20ms</a:t>
            </a:r>
          </a:p>
          <a:p>
            <a:pPr>
              <a:lnSpc>
                <a:spcPct val="125000"/>
              </a:lnSpc>
            </a:pPr>
            <a:r>
              <a:rPr lang="zh-CN" altLang="en-US" sz="2000" dirty="0" smtClean="0">
                <a:latin typeface="微软雅黑" panose="020B0503020204020204" pitchFamily="34" charset="-122"/>
                <a:ea typeface="微软雅黑" panose="020B0503020204020204" pitchFamily="34" charset="-122"/>
              </a:rPr>
              <a:t> 当更高优先级的线程就绪时，高优先的线程会抢占执行低优先级的线程</a:t>
            </a:r>
          </a:p>
        </p:txBody>
      </p:sp>
    </p:spTree>
    <p:extLst>
      <p:ext uri="{BB962C8B-B14F-4D97-AF65-F5344CB8AC3E}">
        <p14:creationId xmlns:p14="http://schemas.microsoft.com/office/powerpoint/2010/main" val="27063824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smtClean="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a:t>
            </a:r>
            <a:r>
              <a:rPr lang="zh-CN" altLang="en-US" sz="2400" dirty="0" smtClean="0">
                <a:latin typeface="微软雅黑" panose="020B0503020204020204" pitchFamily="34" charset="-122"/>
                <a:ea typeface="微软雅黑" panose="020B0503020204020204" pitchFamily="34" charset="-122"/>
              </a:rPr>
              <a:t>中</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执行</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a:t>
            </a:r>
            <a:r>
              <a:rPr lang="zh-CN" altLang="en-US" sz="2400" dirty="0" smtClean="0">
                <a:latin typeface="微软雅黑" panose="020B0503020204020204" pitchFamily="34" charset="-122"/>
                <a:ea typeface="微软雅黑" panose="020B0503020204020204" pitchFamily="34" charset="-122"/>
              </a:rPr>
              <a:t>最近</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a:t>
            </a:r>
            <a:r>
              <a:rPr lang="zh-CN" altLang="en-US" sz="2400" dirty="0" smtClean="0">
                <a:latin typeface="微软雅黑" panose="020B0503020204020204" pitchFamily="34" charset="-122"/>
                <a:ea typeface="微软雅黑" panose="020B0503020204020204" pitchFamily="34" charset="-122"/>
              </a:rPr>
              <a:t>执行</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a:t>
            </a:r>
            <a:r>
              <a:rPr lang="zh-CN" altLang="en-US" sz="2400" dirty="0" smtClean="0">
                <a:latin typeface="微软雅黑" panose="020B0503020204020204" pitchFamily="34" charset="-122"/>
                <a:ea typeface="微软雅黑" panose="020B0503020204020204" pitchFamily="34" charset="-122"/>
              </a:rPr>
              <a:t>等待</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接</a:t>
            </a:r>
            <a:r>
              <a:rPr lang="zh-CN" altLang="en-US" sz="2400" dirty="0">
                <a:latin typeface="微软雅黑" panose="020B0503020204020204" pitchFamily="34" charset="-122"/>
                <a:ea typeface="微软雅黑" panose="020B0503020204020204" pitchFamily="34" charset="-122"/>
              </a:rPr>
              <a:t>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a:t>
            </a:r>
            <a:r>
              <a:rPr lang="zh-CN" altLang="en-US" sz="2400" dirty="0" smtClean="0">
                <a:latin typeface="微软雅黑" panose="020B0503020204020204" pitchFamily="34" charset="-122"/>
                <a:ea typeface="微软雅黑" panose="020B0503020204020204" pitchFamily="34" charset="-122"/>
              </a:rPr>
              <a:t>就绪状态</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a:t>
            </a:r>
            <a:r>
              <a:rPr lang="zh-CN" altLang="en-US" sz="2400" dirty="0" smtClean="0">
                <a:latin typeface="微软雅黑" panose="020B0503020204020204" pitchFamily="34" charset="-122"/>
                <a:ea typeface="微软雅黑" panose="020B0503020204020204" pitchFamily="34" charset="-122"/>
              </a:rPr>
              <a:t>完</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Tree>
    <p:extLst>
      <p:ext uri="{BB962C8B-B14F-4D97-AF65-F5344CB8AC3E}">
        <p14:creationId xmlns:p14="http://schemas.microsoft.com/office/powerpoint/2010/main" val="30826338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687348" y="468727"/>
            <a:ext cx="2824163" cy="796925"/>
          </a:xfrm>
        </p:spPr>
        <p:txBody>
          <a:bodyPr>
            <a:normAutofit/>
          </a:bodyPr>
          <a:lstStyle/>
          <a:p>
            <a:pPr algn="ctr" eaLnBrk="1" hangingPunct="1"/>
            <a:r>
              <a:rPr lang="zh-CN" altLang="en-US" dirty="0" smtClean="0"/>
              <a:t>多线程</a:t>
            </a:r>
          </a:p>
        </p:txBody>
      </p:sp>
      <p:sp>
        <p:nvSpPr>
          <p:cNvPr id="15364" name="Rectangle 3"/>
          <p:cNvSpPr>
            <a:spLocks noGrp="1" noChangeArrowheads="1"/>
          </p:cNvSpPr>
          <p:nvPr>
            <p:ph type="body" idx="4294967295"/>
          </p:nvPr>
        </p:nvSpPr>
        <p:spPr>
          <a:xfrm>
            <a:off x="1518699" y="1415562"/>
            <a:ext cx="9594778" cy="5345723"/>
          </a:xfrm>
        </p:spPr>
        <p:txBody>
          <a:bodyPr>
            <a:normAutofit fontScale="850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a:t>
            </a:r>
            <a:r>
              <a:rPr lang="zh-CN" altLang="en-US" sz="2800" dirty="0" smtClean="0"/>
              <a:t>管理</a:t>
            </a:r>
            <a:endParaRPr lang="en-US" altLang="zh-CN" sz="2800" dirty="0" smtClean="0"/>
          </a:p>
          <a:p>
            <a:pPr lvl="1">
              <a:lnSpc>
                <a:spcPct val="125000"/>
              </a:lnSpc>
              <a:spcBef>
                <a:spcPts val="600"/>
              </a:spcBef>
            </a:pPr>
            <a:r>
              <a:rPr lang="zh-CN" altLang="en-US" sz="2200" dirty="0"/>
              <a:t>从宏观角度来说是多线程并发的，</a:t>
            </a:r>
            <a:r>
              <a:rPr lang="zh-CN" altLang="en-US" sz="2200" dirty="0" smtClean="0"/>
              <a:t>因</a:t>
            </a:r>
            <a:r>
              <a:rPr lang="en-US" altLang="zh-CN" sz="2200" dirty="0" smtClean="0"/>
              <a:t>CPU</a:t>
            </a:r>
            <a:r>
              <a:rPr lang="zh-CN" altLang="en-US" sz="2200" dirty="0"/>
              <a:t>速度太快</a:t>
            </a:r>
            <a:r>
              <a:rPr lang="zh-CN" altLang="en-US" sz="2200" dirty="0" smtClean="0"/>
              <a:t>，看起来</a:t>
            </a:r>
            <a:r>
              <a:rPr lang="zh-CN" altLang="en-US" sz="2200" dirty="0"/>
              <a:t>是</a:t>
            </a:r>
            <a:r>
              <a:rPr lang="zh-CN" altLang="en-US" sz="2200" dirty="0" smtClean="0"/>
              <a:t>同时执行不同操作</a:t>
            </a:r>
            <a:endParaRPr lang="en-US" altLang="zh-CN" sz="2200" dirty="0" smtClean="0"/>
          </a:p>
          <a:p>
            <a:pPr lvl="1">
              <a:lnSpc>
                <a:spcPct val="125000"/>
              </a:lnSpc>
              <a:spcBef>
                <a:spcPts val="600"/>
              </a:spcBef>
            </a:pPr>
            <a:r>
              <a:rPr lang="zh-CN" altLang="en-US" sz="2200" dirty="0" smtClean="0"/>
              <a:t>从</a:t>
            </a:r>
            <a:r>
              <a:rPr lang="zh-CN" altLang="en-US" sz="2200" dirty="0"/>
              <a:t>微观角度来讲，同一</a:t>
            </a:r>
            <a:r>
              <a:rPr lang="zh-CN" altLang="en-US" sz="2200" dirty="0" smtClean="0"/>
              <a:t>时刻通常只能</a:t>
            </a:r>
            <a:r>
              <a:rPr lang="zh-CN" altLang="en-US" sz="2200" dirty="0"/>
              <a:t>有一个线程在一个核上处理</a:t>
            </a:r>
          </a:p>
          <a:p>
            <a:pPr marL="0" indent="0">
              <a:buNone/>
            </a:pPr>
            <a:r>
              <a:rPr lang="en-US" altLang="zh-CN" sz="2800" dirty="0"/>
              <a:t>2</a:t>
            </a:r>
            <a:r>
              <a:rPr lang="zh-CN" altLang="en-US" sz="2800" dirty="0"/>
              <a:t>、目前电脑都是多</a:t>
            </a:r>
            <a:r>
              <a:rPr lang="zh-CN" altLang="en-US" sz="2800" dirty="0" smtClean="0"/>
              <a:t>核的</a:t>
            </a:r>
            <a:r>
              <a:rPr lang="zh-CN" altLang="en-US" sz="2800" dirty="0"/>
              <a:t>，一</a:t>
            </a:r>
            <a:r>
              <a:rPr lang="zh-CN" altLang="en-US" sz="2800" dirty="0" smtClean="0"/>
              <a:t>个核在</a:t>
            </a:r>
            <a:r>
              <a:rPr lang="zh-CN" altLang="en-US" sz="2800" dirty="0"/>
              <a:t>同一</a:t>
            </a:r>
            <a:r>
              <a:rPr lang="zh-CN" altLang="en-US" sz="2800" dirty="0" smtClean="0"/>
              <a:t>时刻运行</a:t>
            </a:r>
            <a:r>
              <a:rPr lang="zh-CN" altLang="en-US" sz="2800" dirty="0"/>
              <a:t>一个线程</a:t>
            </a:r>
            <a:r>
              <a:rPr lang="zh-CN" altLang="en-US" sz="2800" dirty="0" smtClean="0"/>
              <a:t>，超线程技术处理两个线程，目前最常见的</a:t>
            </a:r>
            <a:r>
              <a:rPr lang="en-US" altLang="zh-CN" sz="2800" dirty="0" smtClean="0"/>
              <a:t>CPU</a:t>
            </a:r>
            <a:r>
              <a:rPr lang="zh-CN" altLang="en-US" sz="2800" dirty="0" smtClean="0"/>
              <a:t>是</a:t>
            </a:r>
            <a:r>
              <a:rPr lang="en-US" altLang="zh-CN" sz="2800" dirty="0" smtClean="0"/>
              <a:t>8</a:t>
            </a:r>
            <a:r>
              <a:rPr lang="zh-CN" altLang="en-US" sz="2800" dirty="0" smtClean="0"/>
              <a:t>核</a:t>
            </a:r>
            <a:r>
              <a:rPr lang="en-US" altLang="zh-CN" sz="2800" dirty="0" smtClean="0"/>
              <a:t>16</a:t>
            </a:r>
            <a:r>
              <a:rPr lang="zh-CN" altLang="en-US" sz="2800" dirty="0" smtClean="0"/>
              <a:t>线程</a:t>
            </a:r>
            <a:endParaRPr lang="en-US" altLang="zh-CN" sz="2800" dirty="0" smtClean="0"/>
          </a:p>
          <a:p>
            <a:pPr marL="0" indent="0">
              <a:buNone/>
            </a:pPr>
            <a:endParaRPr lang="en-US" altLang="zh-CN" sz="2800" dirty="0"/>
          </a:p>
          <a:p>
            <a:pPr marL="0" indent="0">
              <a:buNone/>
            </a:pPr>
            <a:r>
              <a:rPr lang="zh-CN" altLang="en-US" sz="2800" dirty="0"/>
              <a:t>多线程的优点</a:t>
            </a:r>
            <a:r>
              <a:rPr lang="zh-CN" altLang="en-US" sz="2800" dirty="0" smtClean="0"/>
              <a:t>：</a:t>
            </a:r>
            <a:endParaRPr lang="en-US" altLang="zh-CN" sz="2800" dirty="0" smtClean="0"/>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线程</a:t>
            </a:r>
            <a:r>
              <a:rPr lang="zh-CN" altLang="en-US" sz="2200" dirty="0">
                <a:latin typeface="微软雅黑" panose="020B0503020204020204" pitchFamily="34" charset="-122"/>
                <a:ea typeface="微软雅黑" panose="020B0503020204020204" pitchFamily="34" charset="-122"/>
              </a:rPr>
              <a:t>机制</a:t>
            </a:r>
            <a:r>
              <a:rPr lang="zh-CN" altLang="en-US" sz="2200" dirty="0" smtClean="0">
                <a:latin typeface="微软雅黑" panose="020B0503020204020204" pitchFamily="34" charset="-122"/>
                <a:ea typeface="微软雅黑" panose="020B0503020204020204" pitchFamily="34" charset="-122"/>
              </a:rPr>
              <a:t>使</a:t>
            </a:r>
            <a:r>
              <a:rPr lang="zh-CN" altLang="en-US" sz="2200" dirty="0">
                <a:latin typeface="微软雅黑" panose="020B0503020204020204" pitchFamily="34" charset="-122"/>
                <a:ea typeface="微软雅黑" panose="020B0503020204020204" pitchFamily="34" charset="-122"/>
              </a:rPr>
              <a:t>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程序</a:t>
            </a:r>
            <a:r>
              <a:rPr lang="zh-CN" altLang="en-US" sz="2200" dirty="0">
                <a:latin typeface="微软雅黑" panose="020B0503020204020204" pitchFamily="34" charset="-122"/>
                <a:ea typeface="微软雅黑" panose="020B0503020204020204" pitchFamily="34" charset="-122"/>
              </a:rPr>
              <a:t>具有异步执行能力以充分发挥机器计算能力，程序还可以利用其他计算机的处理</a:t>
            </a:r>
            <a:r>
              <a:rPr lang="zh-CN" altLang="en-US" sz="2200" dirty="0" smtClean="0">
                <a:latin typeface="微软雅黑" panose="020B0503020204020204" pitchFamily="34" charset="-122"/>
                <a:ea typeface="微软雅黑" panose="020B0503020204020204" pitchFamily="34" charset="-122"/>
              </a:rPr>
              <a:t>能力</a:t>
            </a:r>
            <a:endParaRPr lang="zh-CN" altLang="en-US"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合理</a:t>
            </a:r>
            <a:r>
              <a:rPr lang="zh-CN" altLang="en-US" sz="2200" dirty="0">
                <a:latin typeface="微软雅黑" panose="020B0503020204020204" pitchFamily="34" charset="-122"/>
                <a:ea typeface="微软雅黑" panose="020B0503020204020204" pitchFamily="34" charset="-122"/>
              </a:rPr>
              <a:t>的线程分工使得数据计算与用户交互得到</a:t>
            </a:r>
            <a:r>
              <a:rPr lang="zh-CN" altLang="en-US" sz="2200" dirty="0" smtClean="0">
                <a:latin typeface="微软雅黑" panose="020B0503020204020204" pitchFamily="34" charset="-122"/>
                <a:ea typeface="微软雅黑" panose="020B0503020204020204" pitchFamily="34" charset="-122"/>
              </a:rPr>
              <a:t>均衡</a:t>
            </a:r>
            <a:endParaRPr lang="zh-CN" altLang="en-US" sz="2200" dirty="0">
              <a:latin typeface="微软雅黑" panose="020B0503020204020204" pitchFamily="34" charset="-122"/>
              <a:ea typeface="微软雅黑" panose="020B0503020204020204" pitchFamily="34" charset="-122"/>
            </a:endParaRPr>
          </a:p>
          <a:p>
            <a:pPr lvl="1"/>
            <a:endParaRPr lang="en-US" altLang="zh-CN" sz="2600" dirty="0" smtClean="0"/>
          </a:p>
          <a:p>
            <a:endParaRPr lang="en-US" altLang="zh-CN" sz="2800" dirty="0"/>
          </a:p>
          <a:p>
            <a:endParaRPr lang="zh-CN" altLang="en-US" sz="2800" dirty="0"/>
          </a:p>
        </p:txBody>
      </p:sp>
    </p:spTree>
    <p:extLst>
      <p:ext uri="{BB962C8B-B14F-4D97-AF65-F5344CB8AC3E}">
        <p14:creationId xmlns:p14="http://schemas.microsoft.com/office/powerpoint/2010/main" val="23965083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smtClean="0"/>
              <a:t>线程的并行</a:t>
            </a:r>
            <a:endParaRPr lang="zh-CN" altLang="en-US" dirty="0"/>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Tree>
    <p:extLst>
      <p:ext uri="{BB962C8B-B14F-4D97-AF65-F5344CB8AC3E}">
        <p14:creationId xmlns:p14="http://schemas.microsoft.com/office/powerpoint/2010/main" val="4048757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smtClean="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线程是操作系统分配处理器时间的基本单位，可以独立占用处理器的时间片</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每一个进程至少包含一个线程。</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smtClean="0"/>
              <a:t>    在</a:t>
            </a:r>
            <a:r>
              <a:rPr lang="en-US" altLang="zh-CN" sz="2400" dirty="0"/>
              <a:t>.NET</a:t>
            </a:r>
            <a:r>
              <a:rPr lang="zh-CN" altLang="en-US" sz="2400" dirty="0"/>
              <a:t>应用程序中，都是以</a:t>
            </a:r>
            <a:r>
              <a:rPr lang="en-US" altLang="zh-CN" sz="2400" dirty="0"/>
              <a:t>Main</a:t>
            </a:r>
            <a:r>
              <a:rPr lang="en-US" altLang="zh-CN" sz="2400" dirty="0" smtClean="0"/>
              <a:t>(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042" y="1422946"/>
            <a:ext cx="6305550" cy="4464639"/>
          </a:xfrm>
          <a:prstGeom prst="rect">
            <a:avLst/>
          </a:prstGeom>
        </p:spPr>
      </p:pic>
    </p:spTree>
    <p:extLst>
      <p:ext uri="{BB962C8B-B14F-4D97-AF65-F5344CB8AC3E}">
        <p14:creationId xmlns:p14="http://schemas.microsoft.com/office/powerpoint/2010/main" val="38150869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smtClean="0"/>
              <a:t>线程的并发</a:t>
            </a:r>
            <a:endParaRPr lang="zh-CN" altLang="en-US" dirty="0"/>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a:t>
            </a:r>
            <a:r>
              <a:rPr lang="zh-CN" altLang="en-US" sz="2000" dirty="0" smtClean="0">
                <a:solidFill>
                  <a:srgbClr val="002060"/>
                </a:solidFill>
                <a:latin typeface="微软雅黑" panose="020B0503020204020204" pitchFamily="34" charset="-122"/>
                <a:ea typeface="微软雅黑" panose="020B0503020204020204" pitchFamily="34" charset="-122"/>
              </a:rPr>
              <a:t>执行</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a:t>
            </a:r>
            <a:r>
              <a:rPr lang="zh-CN" altLang="en-US" sz="2000" dirty="0" smtClean="0">
                <a:solidFill>
                  <a:srgbClr val="002060"/>
                </a:solidFill>
                <a:latin typeface="微软雅黑" panose="020B0503020204020204" pitchFamily="34" charset="-122"/>
                <a:ea typeface="微软雅黑" panose="020B0503020204020204" pitchFamily="34" charset="-122"/>
              </a:rPr>
              <a:t>资源</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a:t>
            </a:r>
            <a:r>
              <a:rPr lang="zh-CN" altLang="en-US" sz="2000" dirty="0" smtClean="0">
                <a:solidFill>
                  <a:srgbClr val="002060"/>
                </a:solidFill>
                <a:latin typeface="微软雅黑" panose="020B0503020204020204" pitchFamily="34" charset="-122"/>
                <a:ea typeface="微软雅黑" panose="020B0503020204020204" pitchFamily="34" charset="-122"/>
              </a:rPr>
              <a:t>困难</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1787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981740" y="1523310"/>
            <a:ext cx="4055165" cy="727075"/>
          </a:xfrm>
        </p:spPr>
        <p:txBody>
          <a:bodyPr/>
          <a:lstStyle/>
          <a:p>
            <a:pPr eaLnBrk="1" hangingPunct="1"/>
            <a:r>
              <a:rPr lang="zh-CN" altLang="en-US" dirty="0" smtClean="0"/>
              <a:t>线程应用场合</a:t>
            </a:r>
          </a:p>
        </p:txBody>
      </p:sp>
      <p:sp>
        <p:nvSpPr>
          <p:cNvPr id="25604" name="Rectangle 3"/>
          <p:cNvSpPr>
            <a:spLocks noGrp="1" noChangeArrowheads="1"/>
          </p:cNvSpPr>
          <p:nvPr>
            <p:ph type="body" idx="4294967295"/>
          </p:nvPr>
        </p:nvSpPr>
        <p:spPr>
          <a:xfrm>
            <a:off x="2981740" y="2899756"/>
            <a:ext cx="6169025" cy="2854325"/>
          </a:xfrm>
        </p:spPr>
        <p:txBody>
          <a:bodyPr>
            <a:normAutofit/>
          </a:bodyPr>
          <a:lstStyle/>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Web</a:t>
            </a:r>
            <a:r>
              <a:rPr lang="zh-CN" altLang="en-US" sz="2800" dirty="0" smtClean="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有不同优先级的任务</a:t>
            </a: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用户响应效能与数据运算均衡</a:t>
            </a:r>
          </a:p>
        </p:txBody>
      </p:sp>
    </p:spTree>
    <p:extLst>
      <p:ext uri="{BB962C8B-B14F-4D97-AF65-F5344CB8AC3E}">
        <p14:creationId xmlns:p14="http://schemas.microsoft.com/office/powerpoint/2010/main" val="25582263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7" y="898153"/>
            <a:ext cx="2790908" cy="762000"/>
          </a:xfrm>
        </p:spPr>
        <p:txBody>
          <a:bodyPr>
            <a:normAutofit/>
          </a:bodyPr>
          <a:lstStyle/>
          <a:p>
            <a:pPr eaLnBrk="1" hangingPunct="1"/>
            <a:r>
              <a:rPr lang="zh-CN" altLang="en-US" dirty="0" smtClean="0"/>
              <a:t>线程缺点</a:t>
            </a:r>
          </a:p>
        </p:txBody>
      </p:sp>
      <p:sp>
        <p:nvSpPr>
          <p:cNvPr id="26628" name="Rectangle 3"/>
          <p:cNvSpPr>
            <a:spLocks noGrp="1" noChangeArrowheads="1"/>
          </p:cNvSpPr>
          <p:nvPr>
            <p:ph type="body" idx="4294967295"/>
          </p:nvPr>
        </p:nvSpPr>
        <p:spPr>
          <a:xfrm>
            <a:off x="1685677" y="2114909"/>
            <a:ext cx="8809038" cy="3829050"/>
          </a:xfrm>
        </p:spPr>
        <p:txBody>
          <a:bodyPr>
            <a:normAutofit fontScale="92500"/>
          </a:bodyPr>
          <a:lstStyle/>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上下文信息消耗</a:t>
            </a:r>
            <a:r>
              <a:rPr lang="zh-CN" altLang="en-US" sz="2800" dirty="0" smtClean="0">
                <a:latin typeface="微软雅黑" panose="020B0503020204020204" pitchFamily="34" charset="-122"/>
                <a:ea typeface="微软雅黑" panose="020B0503020204020204" pitchFamily="34" charset="-122"/>
              </a:rPr>
              <a:t>计算机资源</a:t>
            </a:r>
            <a:endParaRPr lang="zh-CN" altLang="en-US"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上下文切换过程，线程会带来资源特殊要求和潜在冲突。如果线程过多，系统管理线程的负担会加大，则其中大多数线程都不会产生明显的</a:t>
            </a:r>
            <a:r>
              <a:rPr lang="zh-CN" altLang="en-US" sz="2800" dirty="0" smtClean="0">
                <a:latin typeface="微软雅黑" panose="020B0503020204020204" pitchFamily="34" charset="-122"/>
                <a:ea typeface="微软雅黑" panose="020B0503020204020204" pitchFamily="34" charset="-122"/>
              </a:rPr>
              <a:t>进度</a:t>
            </a:r>
            <a:endParaRPr lang="zh-CN" altLang="en-US"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控制代码非常复杂，并可能产生许多</a:t>
            </a:r>
            <a:r>
              <a:rPr lang="en-US" altLang="zh-CN" sz="2800" dirty="0" smtClean="0">
                <a:latin typeface="微软雅黑" panose="020B0503020204020204" pitchFamily="34" charset="-122"/>
                <a:ea typeface="微软雅黑" panose="020B0503020204020204" pitchFamily="34" charset="-122"/>
              </a:rPr>
              <a:t>bug</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的非正常终结会造成资源浪费影响系统的运行</a:t>
            </a:r>
            <a:r>
              <a:rPr lang="zh-CN" altLang="en-US" sz="2800" dirty="0" smtClean="0">
                <a:latin typeface="微软雅黑" panose="020B0503020204020204" pitchFamily="34" charset="-122"/>
                <a:ea typeface="微软雅黑" panose="020B0503020204020204" pitchFamily="34" charset="-122"/>
              </a:rPr>
              <a:t>性能</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63199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smtClean="0"/>
              <a:t>4B.2 </a:t>
            </a:r>
            <a:r>
              <a:rPr lang="zh-CN" altLang="en-US" dirty="0" smtClean="0"/>
              <a:t>线程跨域访问</a:t>
            </a:r>
          </a:p>
        </p:txBody>
      </p:sp>
      <p:sp>
        <p:nvSpPr>
          <p:cNvPr id="2" name="矩形 1"/>
          <p:cNvSpPr/>
          <p:nvPr/>
        </p:nvSpPr>
        <p:spPr>
          <a:xfrm>
            <a:off x="435608"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smtClean="0">
                <a:solidFill>
                  <a:srgbClr val="002060"/>
                </a:solidFill>
                <a:latin typeface="微软雅黑" panose="020B0503020204020204" pitchFamily="34" charset="-122"/>
                <a:ea typeface="微软雅黑" panose="020B0503020204020204" pitchFamily="34" charset="-122"/>
              </a:rPr>
              <a:t>界面中的控件（</a:t>
            </a:r>
            <a:r>
              <a:rPr lang="en-US" altLang="zh-CN" dirty="0" smtClean="0">
                <a:solidFill>
                  <a:srgbClr val="002060"/>
                </a:solidFill>
                <a:latin typeface="微软雅黑" panose="020B0503020204020204" pitchFamily="34" charset="-122"/>
                <a:ea typeface="微软雅黑" panose="020B0503020204020204" pitchFamily="34" charset="-122"/>
              </a:rPr>
              <a:t>textBox1</a:t>
            </a:r>
            <a:r>
              <a:rPr lang="zh-CN" altLang="en-US" dirty="0" smtClean="0">
                <a:solidFill>
                  <a:srgbClr val="002060"/>
                </a:solidFill>
                <a:latin typeface="微软雅黑" panose="020B0503020204020204" pitchFamily="34" charset="-122"/>
                <a:ea typeface="微软雅黑" panose="020B0503020204020204" pitchFamily="34" charset="-122"/>
              </a:rPr>
              <a:t>等）是</a:t>
            </a:r>
            <a:r>
              <a:rPr lang="zh-CN" altLang="en-US" dirty="0">
                <a:solidFill>
                  <a:srgbClr val="002060"/>
                </a:solidFill>
                <a:latin typeface="微软雅黑" panose="020B0503020204020204" pitchFamily="34" charset="-122"/>
                <a:ea typeface="微软雅黑" panose="020B0503020204020204" pitchFamily="34" charset="-122"/>
              </a:rPr>
              <a:t>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a:t>
            </a:r>
            <a:r>
              <a:rPr lang="zh-CN" altLang="en-US" dirty="0" smtClean="0">
                <a:solidFill>
                  <a:srgbClr val="002060"/>
                </a:solidFill>
                <a:latin typeface="微软雅黑" panose="020B0503020204020204" pitchFamily="34" charset="-122"/>
                <a:ea typeface="微软雅黑" panose="020B0503020204020204" pitchFamily="34" charset="-122"/>
              </a:rPr>
              <a:t>控件；</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安全标准的前提下，实现从一个线程成功地访问另一个线程创建的空间，要使用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a:t>
            </a:r>
            <a:r>
              <a:rPr lang="zh-CN" altLang="en-US" dirty="0" smtClean="0">
                <a:solidFill>
                  <a:srgbClr val="002060"/>
                </a:solidFill>
                <a:latin typeface="微软雅黑" panose="020B0503020204020204" pitchFamily="34" charset="-122"/>
                <a:ea typeface="微软雅黑" panose="020B0503020204020204" pitchFamily="34" charset="-122"/>
              </a:rPr>
              <a:t>调机制</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smtClean="0">
                <a:solidFill>
                  <a:srgbClr val="002060"/>
                </a:solidFill>
                <a:latin typeface="微软雅黑" panose="020B0503020204020204" pitchFamily="34" charset="-122"/>
                <a:ea typeface="微软雅黑" panose="020B0503020204020204" pitchFamily="34" charset="-122"/>
              </a:rPr>
              <a:t>C</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a:t>
            </a:r>
            <a:r>
              <a:rPr lang="zh-CN" altLang="en-US" dirty="0" smtClean="0">
                <a:solidFill>
                  <a:srgbClr val="002060"/>
                </a:solidFill>
                <a:latin typeface="微软雅黑" panose="020B0503020204020204" pitchFamily="34" charset="-122"/>
                <a:ea typeface="微软雅黑" panose="020B0503020204020204" pitchFamily="34" charset="-122"/>
              </a:rPr>
              <a:t>过程</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smtClean="0">
                <a:solidFill>
                  <a:srgbClr val="002060"/>
                </a:solidFill>
                <a:latin typeface="微软雅黑" panose="020B0503020204020204" pitchFamily="34" charset="-122"/>
                <a:ea typeface="微软雅黑" panose="020B0503020204020204" pitchFamily="34" charset="-122"/>
              </a:rPr>
              <a:t>定义、声明回调</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smtClean="0">
                <a:solidFill>
                  <a:srgbClr val="002060"/>
                </a:solidFill>
                <a:latin typeface="微软雅黑" panose="020B0503020204020204" pitchFamily="34" charset="-122"/>
                <a:ea typeface="微软雅黑" panose="020B0503020204020204" pitchFamily="34" charset="-122"/>
              </a:rPr>
              <a:t>初始化回调方法</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smtClean="0">
                <a:solidFill>
                  <a:srgbClr val="002060"/>
                </a:solidFill>
                <a:latin typeface="微软雅黑" panose="020B0503020204020204" pitchFamily="34" charset="-122"/>
                <a:ea typeface="微软雅黑" panose="020B0503020204020204" pitchFamily="34" charset="-122"/>
              </a:rPr>
              <a:t>触发对象操作</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036033" y="3368802"/>
            <a:ext cx="5466471" cy="1169551"/>
          </a:xfrm>
          <a:prstGeom prst="rect">
            <a:avLst/>
          </a:prstGeom>
          <a:solidFill>
            <a:schemeClr val="tx1"/>
          </a:solidFill>
        </p:spPr>
        <p:txBody>
          <a:bodyPr wrap="square" rtlCol="0">
            <a:spAutoFit/>
          </a:bodyPr>
          <a:lstStyle/>
          <a:p>
            <a:pPr lvl="1"/>
            <a:r>
              <a:rPr lang="en-US" altLang="zh-CN" dirty="0" smtClean="0">
                <a:solidFill>
                  <a:srgbClr val="92D050"/>
                </a:solidFill>
                <a:latin typeface="Consolas" panose="020B0609020204030204" pitchFamily="49" charset="0"/>
              </a:rPr>
              <a:t>// </a:t>
            </a:r>
            <a:r>
              <a:rPr lang="zh-CN" altLang="en-US" dirty="0" smtClean="0">
                <a:solidFill>
                  <a:srgbClr val="92D050"/>
                </a:solidFill>
                <a:latin typeface="Consolas" panose="020B0609020204030204" pitchFamily="49" charset="0"/>
              </a:rPr>
              <a:t>定义</a:t>
            </a:r>
            <a:r>
              <a:rPr lang="zh-CN" altLang="en-US" dirty="0">
                <a:solidFill>
                  <a:srgbClr val="92D050"/>
                </a:solidFill>
                <a:latin typeface="Consolas" panose="020B0609020204030204" pitchFamily="49" charset="0"/>
              </a:rPr>
              <a:t>回调 </a:t>
            </a:r>
            <a:endParaRPr lang="en-US" altLang="zh-CN" dirty="0">
              <a:solidFill>
                <a:srgbClr val="92D050"/>
              </a:solidFill>
              <a:latin typeface="Consolas" panose="020B0609020204030204" pitchFamily="49" charset="0"/>
            </a:endParaRPr>
          </a:p>
          <a:p>
            <a:pPr lvl="1"/>
            <a:r>
              <a:rPr lang="en-US" altLang="zh-CN" dirty="0" smtClean="0">
                <a:solidFill>
                  <a:srgbClr val="00B0F0"/>
                </a:solidFill>
                <a:latin typeface="Consolas" panose="020B0609020204030204" pitchFamily="49" charset="0"/>
              </a:rPr>
              <a:t>private</a:t>
            </a:r>
            <a:r>
              <a:rPr lang="en-US" altLang="zh-CN" dirty="0" smtClean="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delegate</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void</a:t>
            </a:r>
            <a:r>
              <a:rPr lang="en-US" altLang="zh-CN" dirty="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DoSomeCallBack</a:t>
            </a:r>
            <a:r>
              <a:rPr lang="en-US" altLang="zh-CN" dirty="0" smtClean="0">
                <a:solidFill>
                  <a:schemeClr val="bg1"/>
                </a:solidFill>
                <a:latin typeface="Consolas" panose="020B0609020204030204" pitchFamily="49" charset="0"/>
              </a:rPr>
              <a:t> ( </a:t>
            </a:r>
            <a:r>
              <a:rPr lang="en-US" altLang="zh-CN" dirty="0" smtClean="0">
                <a:solidFill>
                  <a:srgbClr val="00B0F0"/>
                </a:solidFill>
                <a:latin typeface="Consolas" panose="020B0609020204030204" pitchFamily="49" charset="0"/>
              </a:rPr>
              <a:t>Type</a:t>
            </a:r>
            <a:r>
              <a:rPr lang="en-US" altLang="zh-CN" dirty="0" smtClean="0">
                <a:solidFill>
                  <a:schemeClr val="bg1"/>
                </a:solidFill>
                <a:latin typeface="Consolas" panose="020B0609020204030204" pitchFamily="49" charset="0"/>
              </a:rPr>
              <a:t> para ); </a:t>
            </a:r>
            <a:endParaRPr lang="en-US" altLang="zh-CN" dirty="0" smtClean="0">
              <a:solidFill>
                <a:schemeClr val="bg1"/>
              </a:solidFill>
              <a:latin typeface="Consolas" panose="020B0609020204030204" pitchFamily="49" charset="0"/>
            </a:endParaRPr>
          </a:p>
          <a:p>
            <a:pPr lvl="1"/>
            <a:r>
              <a:rPr lang="en-US" altLang="zh-CN" dirty="0" smtClean="0">
                <a:solidFill>
                  <a:srgbClr val="92D050"/>
                </a:solidFill>
                <a:latin typeface="Consolas" panose="020B0609020204030204" pitchFamily="49" charset="0"/>
              </a:rPr>
              <a:t>// </a:t>
            </a:r>
            <a:r>
              <a:rPr lang="zh-CN" altLang="en-US" dirty="0" smtClean="0">
                <a:solidFill>
                  <a:srgbClr val="92D050"/>
                </a:solidFill>
                <a:latin typeface="Consolas" panose="020B0609020204030204" pitchFamily="49" charset="0"/>
              </a:rPr>
              <a:t>声明</a:t>
            </a:r>
            <a:r>
              <a:rPr lang="zh-CN" altLang="en-US" dirty="0">
                <a:solidFill>
                  <a:srgbClr val="92D050"/>
                </a:solidFill>
                <a:latin typeface="Consolas" panose="020B0609020204030204" pitchFamily="49" charset="0"/>
              </a:rPr>
              <a:t>回调 </a:t>
            </a:r>
            <a:endParaRPr lang="en-US" altLang="zh-CN" dirty="0" smtClean="0">
              <a:solidFill>
                <a:srgbClr val="92D050"/>
              </a:solidFill>
              <a:latin typeface="Consolas" panose="020B0609020204030204" pitchFamily="49" charset="0"/>
            </a:endParaRPr>
          </a:p>
          <a:p>
            <a:pPr lvl="1"/>
            <a:r>
              <a:rPr lang="en-US" altLang="zh-CN" dirty="0" err="1" smtClean="0">
                <a:solidFill>
                  <a:schemeClr val="bg1"/>
                </a:solidFill>
                <a:latin typeface="Consolas" panose="020B0609020204030204" pitchFamily="49" charset="0"/>
              </a:rPr>
              <a:t>DoSomeCallBack</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3036032" y="4634811"/>
            <a:ext cx="5466471" cy="523220"/>
          </a:xfrm>
          <a:prstGeom prst="rect">
            <a:avLst/>
          </a:prstGeom>
          <a:solidFill>
            <a:schemeClr val="tx1"/>
          </a:solidFill>
        </p:spPr>
        <p:txBody>
          <a:bodyPr wrap="square" rtlCol="0">
            <a:spAutoFit/>
          </a:bodyPr>
          <a:lstStyle/>
          <a:p>
            <a:r>
              <a:rPr lang="en-US" altLang="zh-CN" dirty="0" err="1" smtClean="0">
                <a:solidFill>
                  <a:schemeClr val="bg1"/>
                </a:solidFill>
                <a:latin typeface="Consolas" panose="020B0609020204030204" pitchFamily="49" charset="0"/>
              </a:rPr>
              <a:t>doSomeCallBack</a:t>
            </a:r>
            <a:r>
              <a:rPr lang="en-US" altLang="zh-CN" dirty="0" smtClean="0">
                <a:solidFill>
                  <a:schemeClr val="bg1"/>
                </a:solidFill>
                <a:latin typeface="Consolas" panose="020B0609020204030204" pitchFamily="49" charset="0"/>
              </a:rPr>
              <a:t> = </a:t>
            </a:r>
            <a:r>
              <a:rPr lang="en-US" altLang="zh-CN" dirty="0" smtClean="0">
                <a:solidFill>
                  <a:srgbClr val="00B0F0"/>
                </a:solidFill>
                <a:latin typeface="Consolas" panose="020B0609020204030204" pitchFamily="49" charset="0"/>
              </a:rPr>
              <a:t>new</a:t>
            </a:r>
            <a:r>
              <a:rPr lang="en-US" altLang="zh-CN" dirty="0" smtClean="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smtClean="0">
                <a:solidFill>
                  <a:schemeClr val="bg1"/>
                </a:solidFill>
                <a:latin typeface="Consolas" panose="020B0609020204030204" pitchFamily="49" charset="0"/>
              </a:rPr>
              <a:t>);</a:t>
            </a:r>
          </a:p>
          <a:p>
            <a:r>
              <a:rPr lang="zh-CN" altLang="en-US" dirty="0" smtClean="0">
                <a:solidFill>
                  <a:schemeClr val="bg1"/>
                </a:solidFill>
                <a:latin typeface="Consolas" panose="020B0609020204030204" pitchFamily="49" charset="0"/>
              </a:rPr>
              <a:t>或</a:t>
            </a:r>
            <a:r>
              <a:rPr lang="en-US" altLang="zh-CN" dirty="0" err="1" smtClean="0">
                <a:solidFill>
                  <a:schemeClr val="bg1"/>
                </a:solidFill>
                <a:latin typeface="Consolas" panose="020B0609020204030204" pitchFamily="49" charset="0"/>
              </a:rPr>
              <a:t>doSomeCallBack</a:t>
            </a:r>
            <a:r>
              <a:rPr lang="en-US" altLang="zh-CN" dirty="0" smtClean="0">
                <a:solidFill>
                  <a:schemeClr val="bg1"/>
                </a:solidFill>
                <a:latin typeface="Consolas" panose="020B0609020204030204" pitchFamily="49" charset="0"/>
              </a:rPr>
              <a:t> = </a:t>
            </a:r>
            <a:r>
              <a:rPr lang="en-US" altLang="zh-CN" dirty="0" err="1" smtClean="0">
                <a:solidFill>
                  <a:schemeClr val="bg1"/>
                </a:solidFill>
                <a:latin typeface="Consolas" panose="020B0609020204030204" pitchFamily="49" charset="0"/>
              </a:rPr>
              <a:t>DoSomeMethod</a:t>
            </a:r>
            <a:r>
              <a:rPr lang="en-US" altLang="zh-CN" dirty="0" smtClean="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3036032" y="5612557"/>
            <a:ext cx="5466471" cy="523220"/>
          </a:xfrm>
          <a:prstGeom prst="rect">
            <a:avLst/>
          </a:prstGeom>
          <a:solidFill>
            <a:schemeClr val="tx1"/>
          </a:solidFill>
        </p:spPr>
        <p:txBody>
          <a:bodyPr wrap="square" rtlCol="0">
            <a:spAutoFit/>
          </a:bodyPr>
          <a:lstStyle/>
          <a:p>
            <a:r>
              <a:rPr lang="zh-CN" altLang="en-US" dirty="0" smtClean="0">
                <a:solidFill>
                  <a:schemeClr val="bg1"/>
                </a:solidFill>
                <a:latin typeface="Consolas" panose="020B0609020204030204" pitchFamily="49" charset="0"/>
              </a:rPr>
              <a:t>控件</a:t>
            </a:r>
            <a:r>
              <a:rPr lang="en-US" altLang="zh-CN" dirty="0" err="1" smtClean="0">
                <a:solidFill>
                  <a:schemeClr val="bg1"/>
                </a:solidFill>
                <a:latin typeface="Consolas" panose="020B0609020204030204" pitchFamily="49" charset="0"/>
              </a:rPr>
              <a:t>obj.Invoke</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doSomeCallBack,arg</a:t>
            </a:r>
            <a:r>
              <a:rPr lang="en-US" altLang="zh-CN" dirty="0" smtClean="0">
                <a:solidFill>
                  <a:schemeClr val="bg1"/>
                </a:solidFill>
                <a:latin typeface="Consolas" panose="020B0609020204030204" pitchFamily="49" charset="0"/>
              </a:rPr>
              <a:t>);</a:t>
            </a:r>
          </a:p>
          <a:p>
            <a:r>
              <a:rPr lang="zh-CN" altLang="en-US" dirty="0" smtClean="0">
                <a:solidFill>
                  <a:schemeClr val="bg1"/>
                </a:solidFill>
                <a:latin typeface="Consolas" panose="020B0609020204030204" pitchFamily="49" charset="0"/>
              </a:rPr>
              <a:t>或控件</a:t>
            </a:r>
            <a:r>
              <a:rPr lang="en-US" altLang="zh-CN" dirty="0" err="1" smtClean="0">
                <a:solidFill>
                  <a:schemeClr val="bg1"/>
                </a:solidFill>
                <a:latin typeface="Consolas" panose="020B0609020204030204" pitchFamily="49" charset="0"/>
              </a:rPr>
              <a:t>obj.Dispatcher.Invoke</a:t>
            </a:r>
            <a:r>
              <a:rPr lang="en-US" altLang="zh-CN" dirty="0" smtClean="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smtClean="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3883512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60894" y="1297756"/>
            <a:ext cx="5681599" cy="716783"/>
          </a:xfrm>
        </p:spPr>
        <p:txBody>
          <a:bodyPr>
            <a:normAutofit/>
          </a:bodyPr>
          <a:lstStyle/>
          <a:p>
            <a:pPr lvl="0"/>
            <a:r>
              <a:rPr lang="en-US" altLang="zh-CN" dirty="0" smtClean="0"/>
              <a:t>4.3</a:t>
            </a:r>
            <a:r>
              <a:rPr lang="zh-CN" altLang="en-US" dirty="0" smtClean="0"/>
              <a:t>线程同步与异步调用</a:t>
            </a:r>
            <a:endParaRPr lang="zh-CN" altLang="en-US" dirty="0"/>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无限期</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异步调用</a:t>
            </a:r>
            <a:endParaRPr lang="zh-CN" altLang="en-US" sz="20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同步调用</a:t>
            </a:r>
            <a:endParaRPr lang="zh-CN" altLang="en-US" sz="2000" dirty="0">
              <a:latin typeface="微软雅黑" panose="020B0503020204020204" pitchFamily="34" charset="-122"/>
              <a:ea typeface="微软雅黑" panose="020B0503020204020204" pitchFamily="34" charset="-122"/>
            </a:endParaRP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smtClean="0"/>
              <a:t>同步运行</a:t>
            </a:r>
            <a:endParaRPr lang="zh-CN" altLang="en-US" dirty="0"/>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流程</a:t>
            </a:r>
            <a:r>
              <a:rPr lang="en-US" altLang="zh-CN" dirty="0" smtClean="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流程</a:t>
            </a:r>
            <a:r>
              <a:rPr lang="en-US" altLang="zh-CN" dirty="0" smtClean="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线程</a:t>
            </a:r>
            <a:r>
              <a:rPr lang="en-US" altLang="zh-CN" sz="2800" dirty="0" smtClean="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线程</a:t>
            </a:r>
            <a:r>
              <a:rPr lang="en-US" altLang="zh-CN" sz="2800" dirty="0" smtClean="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同步运行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异步运行</a:t>
            </a:r>
            <a:endParaRPr lang="zh-CN" altLang="en-US" sz="2000" dirty="0">
              <a:latin typeface="微软雅黑" panose="020B0503020204020204" pitchFamily="34" charset="-122"/>
              <a:ea typeface="微软雅黑" panose="020B0503020204020204" pitchFamily="34" charset="-122"/>
            </a:endParaRP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阻塞</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89016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8184044"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658778"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fontScale="90000"/>
          </a:bodyPr>
          <a:lstStyle/>
          <a:p>
            <a:r>
              <a:rPr lang="zh-CN" altLang="en-US" dirty="0" smtClean="0"/>
              <a:t>线程的异步执行</a:t>
            </a:r>
            <a:endParaRPr lang="zh-CN" altLang="en-US" dirty="0"/>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8015539"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6604650"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7948"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97756"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945442" y="5485327"/>
            <a:ext cx="857927"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线程</a:t>
            </a:r>
            <a:r>
              <a:rPr lang="en-US" altLang="zh-CN" sz="2000" dirty="0" smtClean="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6519276" y="5485327"/>
            <a:ext cx="878767"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线程</a:t>
            </a:r>
            <a:r>
              <a:rPr lang="en-US" altLang="zh-CN" sz="2000" dirty="0" smtClean="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913" y="495051"/>
            <a:ext cx="6622671" cy="4150582"/>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solidFill>
                  <a:srgbClr val="002060"/>
                </a:solidFill>
                <a:latin typeface="微软雅黑" panose="020B0503020204020204" pitchFamily="34" charset="-122"/>
                <a:ea typeface="微软雅黑" panose="020B0503020204020204" pitchFamily="34" charset="-122"/>
              </a:rPr>
              <a:t>线程的异步与同步实例</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smtClean="0">
                <a:solidFill>
                  <a:srgbClr val="002060"/>
                </a:solidFill>
                <a:latin typeface="微软雅黑" panose="020B0503020204020204" pitchFamily="34" charset="-122"/>
                <a:ea typeface="微软雅黑" panose="020B0503020204020204" pitchFamily="34" charset="-122"/>
              </a:rPr>
              <a:t>1. </a:t>
            </a:r>
            <a:r>
              <a:rPr lang="zh-CN" altLang="en-US" sz="1800" dirty="0" smtClean="0">
                <a:solidFill>
                  <a:srgbClr val="002060"/>
                </a:solidFill>
                <a:latin typeface="微软雅黑" panose="020B0503020204020204" pitchFamily="34" charset="-122"/>
                <a:ea typeface="微软雅黑" panose="020B0503020204020204" pitchFamily="34" charset="-122"/>
              </a:rPr>
              <a:t>同步</a:t>
            </a:r>
            <a:r>
              <a:rPr lang="zh-CN" altLang="en-US" sz="1800" dirty="0">
                <a:solidFill>
                  <a:srgbClr val="002060"/>
                </a:solidFill>
                <a:latin typeface="微软雅黑" panose="020B0503020204020204" pitchFamily="34" charset="-122"/>
                <a:ea typeface="微软雅黑" panose="020B0503020204020204" pitchFamily="34" charset="-122"/>
              </a:rPr>
              <a:t>方法执行是有序的，异步方法执行是无序的</a:t>
            </a:r>
          </a:p>
          <a:p>
            <a:endParaRPr lang="en-US" altLang="zh-CN" sz="1800" dirty="0" smtClean="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2. </a:t>
            </a:r>
            <a:r>
              <a:rPr lang="zh-CN" altLang="en-US" sz="1800" dirty="0" smtClean="0">
                <a:solidFill>
                  <a:srgbClr val="002060"/>
                </a:solidFill>
                <a:latin typeface="微软雅黑" panose="020B0503020204020204" pitchFamily="34" charset="-122"/>
                <a:ea typeface="微软雅黑" panose="020B0503020204020204" pitchFamily="34" charset="-122"/>
              </a:rPr>
              <a:t>异步</a:t>
            </a:r>
            <a:r>
              <a:rPr lang="zh-CN" altLang="en-US" sz="1800" dirty="0">
                <a:solidFill>
                  <a:srgbClr val="002060"/>
                </a:solidFill>
                <a:latin typeface="微软雅黑" panose="020B0503020204020204" pitchFamily="34" charset="-122"/>
                <a:ea typeface="微软雅黑" panose="020B0503020204020204" pitchFamily="34" charset="-122"/>
              </a:rPr>
              <a:t>方法无序包括启动无序和结束无序</a:t>
            </a:r>
          </a:p>
          <a:p>
            <a:r>
              <a:rPr lang="zh-CN" altLang="en-US" sz="1800" dirty="0" smtClean="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r>
              <a:rPr lang="zh-CN" altLang="en-US" sz="1800" dirty="0" smtClean="0">
                <a:solidFill>
                  <a:srgbClr val="002060"/>
                </a:solidFill>
                <a:latin typeface="微软雅黑" panose="020B0503020204020204" pitchFamily="34" charset="-122"/>
                <a:ea typeface="微软雅黑" panose="020B0503020204020204" pitchFamily="34" charset="-122"/>
              </a:rPr>
              <a:t>    结束</a:t>
            </a:r>
            <a:r>
              <a:rPr lang="zh-CN" altLang="en-US" sz="1800" dirty="0">
                <a:solidFill>
                  <a:srgbClr val="002060"/>
                </a:solidFill>
                <a:latin typeface="微软雅黑" panose="020B0503020204020204" pitchFamily="34" charset="-122"/>
                <a:ea typeface="微软雅黑" panose="020B0503020204020204" pitchFamily="34" charset="-122"/>
              </a:rPr>
              <a:t>无序是因为虽然线程执行的是同样的操作，但是每个线程的耗时是不同的，所以结束的时候不一定是先启动的线程就先</a:t>
            </a:r>
            <a:r>
              <a:rPr lang="zh-CN" altLang="en-US" sz="1800" dirty="0" smtClean="0">
                <a:solidFill>
                  <a:srgbClr val="002060"/>
                </a:solidFill>
                <a:latin typeface="微软雅黑" panose="020B0503020204020204" pitchFamily="34" charset="-122"/>
                <a:ea typeface="微软雅黑" panose="020B0503020204020204" pitchFamily="34" charset="-122"/>
              </a:rPr>
              <a:t>结束</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3. </a:t>
            </a:r>
            <a:r>
              <a:rPr lang="zh-CN" altLang="en-US" sz="1800" dirty="0" smtClean="0">
                <a:solidFill>
                  <a:srgbClr val="002060"/>
                </a:solidFill>
                <a:latin typeface="微软雅黑" panose="020B0503020204020204" pitchFamily="34" charset="-122"/>
                <a:ea typeface="微软雅黑" panose="020B0503020204020204" pitchFamily="34" charset="-122"/>
              </a:rPr>
              <a:t>同步</a:t>
            </a:r>
            <a:r>
              <a:rPr lang="zh-CN" altLang="en-US" sz="1800" dirty="0">
                <a:solidFill>
                  <a:srgbClr val="002060"/>
                </a:solidFill>
                <a:latin typeface="微软雅黑" panose="020B0503020204020204" pitchFamily="34" charset="-122"/>
                <a:ea typeface="微软雅黑" panose="020B0503020204020204" pitchFamily="34" charset="-122"/>
              </a:rPr>
              <a:t>方法由于主线程忙于计算，所以会卡住</a:t>
            </a:r>
            <a:r>
              <a:rPr lang="zh-CN" altLang="en-US" sz="1800" dirty="0" smtClean="0">
                <a:solidFill>
                  <a:srgbClr val="002060"/>
                </a:solidFill>
                <a:latin typeface="微软雅黑" panose="020B0503020204020204" pitchFamily="34" charset="-122"/>
                <a:ea typeface="微软雅黑" panose="020B0503020204020204" pitchFamily="34" charset="-122"/>
              </a:rPr>
              <a:t>界面</a:t>
            </a:r>
            <a:endParaRPr lang="zh-CN" altLang="en-US"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4. </a:t>
            </a:r>
            <a:r>
              <a:rPr lang="zh-CN" altLang="en-US" sz="1800" dirty="0" smtClean="0">
                <a:solidFill>
                  <a:srgbClr val="002060"/>
                </a:solidFill>
                <a:latin typeface="微软雅黑" panose="020B0503020204020204" pitchFamily="34" charset="-122"/>
                <a:ea typeface="微软雅黑" panose="020B0503020204020204" pitchFamily="34" charset="-122"/>
              </a:rPr>
              <a:t>异步</a:t>
            </a:r>
            <a:r>
              <a:rPr lang="zh-CN" altLang="en-US" sz="1800" dirty="0">
                <a:solidFill>
                  <a:srgbClr val="002060"/>
                </a:solidFill>
                <a:latin typeface="微软雅黑" panose="020B0503020204020204" pitchFamily="34" charset="-122"/>
                <a:ea typeface="微软雅黑" panose="020B0503020204020204" pitchFamily="34" charset="-122"/>
              </a:rPr>
              <a:t>方法由于主线程执行完了，其他计算任务交给子线程去执行，所以不会卡住界面，用户体验性</a:t>
            </a:r>
            <a:r>
              <a:rPr lang="zh-CN" altLang="en-US" sz="1800" dirty="0" smtClean="0">
                <a:solidFill>
                  <a:srgbClr val="002060"/>
                </a:solidFill>
                <a:latin typeface="微软雅黑" panose="020B0503020204020204" pitchFamily="34" charset="-122"/>
                <a:ea typeface="微软雅黑" panose="020B0503020204020204" pitchFamily="34" charset="-122"/>
              </a:rPr>
              <a:t>好</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5. </a:t>
            </a:r>
            <a:r>
              <a:rPr lang="zh-CN" altLang="en-US" sz="1800" dirty="0" smtClean="0">
                <a:solidFill>
                  <a:srgbClr val="002060"/>
                </a:solidFill>
                <a:latin typeface="微软雅黑" panose="020B0503020204020204" pitchFamily="34" charset="-122"/>
                <a:ea typeface="微软雅黑" panose="020B0503020204020204" pitchFamily="34" charset="-122"/>
              </a:rPr>
              <a:t>同步</a:t>
            </a:r>
            <a:r>
              <a:rPr lang="zh-CN" altLang="en-US" sz="1800" dirty="0">
                <a:solidFill>
                  <a:srgbClr val="002060"/>
                </a:solidFill>
                <a:latin typeface="微软雅黑" panose="020B0503020204020204" pitchFamily="34" charset="-122"/>
                <a:ea typeface="微软雅黑" panose="020B0503020204020204" pitchFamily="34" charset="-122"/>
              </a:rPr>
              <a:t>方法由于只有一个线程在计算，所以执行速度</a:t>
            </a:r>
            <a:r>
              <a:rPr lang="zh-CN" altLang="en-US" sz="1800" dirty="0" smtClean="0">
                <a:solidFill>
                  <a:srgbClr val="002060"/>
                </a:solidFill>
                <a:latin typeface="微软雅黑" panose="020B0503020204020204" pitchFamily="34" charset="-122"/>
                <a:ea typeface="微软雅黑" panose="020B0503020204020204" pitchFamily="34" charset="-122"/>
              </a:rPr>
              <a:t>慢</a:t>
            </a:r>
            <a:endParaRPr lang="zh-CN" altLang="en-US"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6. </a:t>
            </a:r>
            <a:r>
              <a:rPr lang="zh-CN" altLang="en-US" sz="1800" dirty="0" smtClean="0">
                <a:solidFill>
                  <a:srgbClr val="002060"/>
                </a:solidFill>
                <a:latin typeface="微软雅黑" panose="020B0503020204020204" pitchFamily="34" charset="-122"/>
                <a:ea typeface="微软雅黑" panose="020B0503020204020204" pitchFamily="34" charset="-122"/>
              </a:rPr>
              <a:t>异步</a:t>
            </a:r>
            <a:r>
              <a:rPr lang="zh-CN" altLang="en-US" sz="1800" dirty="0">
                <a:solidFill>
                  <a:srgbClr val="002060"/>
                </a:solidFill>
                <a:latin typeface="微软雅黑" panose="020B0503020204020204" pitchFamily="34" charset="-122"/>
                <a:ea typeface="微软雅黑" panose="020B0503020204020204" pitchFamily="34" charset="-122"/>
              </a:rPr>
              <a:t>方法由多个线程并发运算，所以执行速度快，但并不是线性增长的（资源可能不够）。多线程也不是越多越好，只有多个独立的任务同时运行，才能加快</a:t>
            </a:r>
            <a:r>
              <a:rPr lang="zh-CN" altLang="en-US" sz="1800" dirty="0" smtClean="0">
                <a:solidFill>
                  <a:srgbClr val="002060"/>
                </a:solidFill>
                <a:latin typeface="微软雅黑" panose="020B0503020204020204" pitchFamily="34" charset="-122"/>
                <a:ea typeface="微软雅黑" panose="020B0503020204020204" pitchFamily="34" charset="-122"/>
              </a:rPr>
              <a:t>速度</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3076452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r>
              <a:rPr lang="zh-CN" altLang="en-US" sz="2400" dirty="0" smtClean="0">
                <a:solidFill>
                  <a:srgbClr val="002060"/>
                </a:solidFill>
                <a:latin typeface="微软雅黑" panose="020B0503020204020204" pitchFamily="34" charset="-122"/>
                <a:ea typeface="微软雅黑" panose="020B0503020204020204" pitchFamily="34" charset="-122"/>
              </a:rPr>
              <a:t>在</a:t>
            </a:r>
            <a:r>
              <a:rPr lang="en-US" altLang="zh-CN" sz="2400" dirty="0" err="1" smtClean="0">
                <a:solidFill>
                  <a:srgbClr val="002060"/>
                </a:solidFill>
                <a:latin typeface="微软雅黑" panose="020B0503020204020204" pitchFamily="34" charset="-122"/>
                <a:ea typeface="微软雅黑" panose="020B0503020204020204" pitchFamily="34" charset="-122"/>
              </a:rPr>
              <a:t>BeginInvoke</a:t>
            </a:r>
            <a:r>
              <a:rPr lang="zh-CN" altLang="en-US" sz="2400" dirty="0" smtClean="0">
                <a:solidFill>
                  <a:srgbClr val="002060"/>
                </a:solidFill>
                <a:latin typeface="微软雅黑" panose="020B0503020204020204" pitchFamily="34" charset="-122"/>
                <a:ea typeface="微软雅黑" panose="020B0503020204020204" pitchFamily="34" charset="-122"/>
              </a:rPr>
              <a:t>的参数中指定回调函数</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定义一个回调</a:t>
            </a:r>
            <a:endParaRPr lang="en-US" altLang="zh-CN" dirty="0" smtClean="0">
              <a:solidFill>
                <a:srgbClr val="00CC00"/>
              </a:solidFill>
              <a:latin typeface="Consolas" panose="020B0609020204030204" pitchFamily="49" charset="0"/>
              <a:ea typeface="新宋体" panose="02010609030101010101" pitchFamily="49" charset="-122"/>
            </a:endParaRPr>
          </a:p>
          <a:p>
            <a:r>
              <a:rPr lang="en-US" altLang="zh-CN" dirty="0" err="1" smtClean="0">
                <a:solidFill>
                  <a:srgbClr val="2B91AF"/>
                </a:solidFill>
                <a:latin typeface="Consolas" panose="020B0609020204030204" pitchFamily="49" charset="0"/>
                <a:ea typeface="新宋体" panose="02010609030101010101" pitchFamily="49" charset="-122"/>
              </a:rPr>
              <a:t>AsyncCallback</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err="1" smtClean="0">
                <a:solidFill>
                  <a:srgbClr val="2B91AF"/>
                </a:solidFill>
                <a:latin typeface="Consolas" panose="020B0609020204030204" pitchFamily="49" charset="0"/>
                <a:ea typeface="新宋体" panose="02010609030101010101" pitchFamily="49" charset="-122"/>
              </a:rPr>
              <a:t>Console</a:t>
            </a:r>
            <a:r>
              <a:rPr lang="en-US" altLang="zh-CN" dirty="0" err="1" smtClean="0">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smtClean="0">
                <a:solidFill>
                  <a:srgbClr val="2B91AF"/>
                </a:solidFill>
                <a:latin typeface="Consolas" panose="020B0609020204030204" pitchFamily="49" charset="0"/>
                <a:ea typeface="新宋体" panose="02010609030101010101" pitchFamily="49" charset="-122"/>
              </a:rPr>
              <a:t>Thread</a:t>
            </a:r>
            <a:r>
              <a:rPr lang="en-US" altLang="zh-CN" dirty="0" err="1" smtClean="0">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rgbClr val="00CC00"/>
                </a:solidFill>
                <a:latin typeface="Consolas" panose="020B0609020204030204" pitchFamily="49" charset="0"/>
                <a:ea typeface="新宋体" panose="02010609030101010101" pitchFamily="49" charset="-122"/>
              </a:rPr>
              <a:t>// </a:t>
            </a:r>
            <a:r>
              <a:rPr lang="zh-CN" altLang="en-US" dirty="0" smtClean="0">
                <a:solidFill>
                  <a:srgbClr val="00CC00"/>
                </a:solidFill>
                <a:latin typeface="Consolas" panose="020B0609020204030204" pitchFamily="49" charset="0"/>
                <a:ea typeface="新宋体" panose="02010609030101010101" pitchFamily="49" charset="-122"/>
              </a:rPr>
              <a:t>异步调用回调</a:t>
            </a:r>
            <a:endParaRPr lang="zh-CN" altLang="en-US" dirty="0">
              <a:solidFill>
                <a:srgbClr val="00CC00"/>
              </a:solidFill>
              <a:latin typeface="Consolas" panose="020B0609020204030204" pitchFamily="49" charset="0"/>
              <a:ea typeface="新宋体" panose="02010609030101010101" pitchFamily="49" charset="-122"/>
            </a:endParaRPr>
          </a:p>
          <a:p>
            <a:r>
              <a:rPr lang="nn-NO" altLang="zh-CN" dirty="0" smtClean="0">
                <a:solidFill>
                  <a:srgbClr val="0000FF"/>
                </a:solidFill>
                <a:latin typeface="Consolas" panose="020B0609020204030204" pitchFamily="49" charset="0"/>
                <a:ea typeface="新宋体" panose="02010609030101010101" pitchFamily="49" charset="-122"/>
              </a:rPr>
              <a:t>for</a:t>
            </a:r>
            <a:r>
              <a:rPr lang="nn-NO" altLang="zh-CN" dirty="0" smtClean="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smtClean="0">
                <a:solidFill>
                  <a:srgbClr val="0000FF"/>
                </a:solidFill>
                <a:latin typeface="Consolas" panose="020B0609020204030204" pitchFamily="49" charset="0"/>
                <a:ea typeface="新宋体" panose="02010609030101010101" pitchFamily="49" charset="-122"/>
              </a:rPr>
              <a:t>string</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smtClean="0">
                <a:solidFill>
                  <a:schemeClr val="bg1"/>
                </a:solidFill>
                <a:latin typeface="Consolas" panose="020B0609020204030204" pitchFamily="49" charset="0"/>
                <a:ea typeface="新宋体" panose="02010609030101010101" pitchFamily="49" charset="-122"/>
              </a:rPr>
              <a:t>asyncResult</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solidFill>
                  <a:srgbClr val="002060"/>
                </a:solidFill>
                <a:latin typeface="微软雅黑" panose="020B0503020204020204" pitchFamily="34" charset="-122"/>
                <a:ea typeface="微软雅黑" panose="020B0503020204020204" pitchFamily="34" charset="-122"/>
              </a:rPr>
              <a:t>如何解决线程的异步无序问题？</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38570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smtClean="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endPar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endParaRP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smtClean="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endPar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endParaRP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t>耗时任务</a:t>
            </a:r>
            <a:endParaRPr lang="zh-CN" altLang="en-US" sz="2800"/>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t>即时刷新响应</a:t>
            </a:r>
            <a:endParaRPr lang="zh-CN" altLang="en-US" sz="2800"/>
          </a:p>
        </p:txBody>
      </p:sp>
    </p:spTree>
    <p:extLst>
      <p:ext uri="{BB962C8B-B14F-4D97-AF65-F5344CB8AC3E}">
        <p14:creationId xmlns:p14="http://schemas.microsoft.com/office/powerpoint/2010/main" val="1544314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4170363" cy="1114425"/>
          </a:xfrm>
        </p:spPr>
        <p:txBody>
          <a:bodyPr>
            <a:normAutofit/>
          </a:bodyPr>
          <a:lstStyle/>
          <a:p>
            <a:pPr eaLnBrk="1" hangingPunct="1"/>
            <a:r>
              <a:rPr lang="zh-CN" altLang="en-US" dirty="0"/>
              <a:t>并发与并行</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smtClean="0">
                <a:latin typeface="微软雅黑" panose="020B0503020204020204" pitchFamily="34" charset="-122"/>
                <a:ea typeface="微软雅黑" panose="020B0503020204020204" pitchFamily="34" charset="-122"/>
              </a:rPr>
              <a:t>  进程</a:t>
            </a:r>
            <a:r>
              <a:rPr lang="zh-CN" altLang="en-US" sz="2400" dirty="0">
                <a:latin typeface="微软雅黑" panose="020B0503020204020204" pitchFamily="34" charset="-122"/>
                <a:ea typeface="微软雅黑" panose="020B0503020204020204" pitchFamily="34" charset="-122"/>
              </a:rPr>
              <a:t>和线程</a:t>
            </a:r>
            <a:r>
              <a:rPr lang="zh-CN" altLang="en-US" sz="2400" dirty="0" smtClean="0">
                <a:latin typeface="微软雅黑" panose="020B0503020204020204" pitchFamily="34" charset="-122"/>
                <a:ea typeface="微软雅黑" panose="020B0503020204020204" pitchFamily="34" charset="-122"/>
              </a:rPr>
              <a:t>技术是实现</a:t>
            </a:r>
            <a:r>
              <a:rPr lang="zh-CN" altLang="en-US" sz="2400" dirty="0">
                <a:latin typeface="微软雅黑" panose="020B0503020204020204" pitchFamily="34" charset="-122"/>
                <a:ea typeface="微软雅黑" panose="020B0503020204020204" pitchFamily="34" charset="-122"/>
              </a:rPr>
              <a:t>系统或</a:t>
            </a:r>
            <a:r>
              <a:rPr lang="zh-CN" altLang="en-US" sz="2400" dirty="0"/>
              <a:t>应用程序并行性的</a:t>
            </a:r>
            <a:r>
              <a:rPr lang="zh-CN" altLang="en-US" sz="2400" dirty="0" smtClean="0"/>
              <a:t>重要</a:t>
            </a:r>
            <a:r>
              <a:rPr lang="zh-CN" altLang="en-US" sz="2400" dirty="0" smtClean="0">
                <a:latin typeface="微软雅黑" panose="020B0503020204020204" pitchFamily="34" charset="-122"/>
                <a:ea typeface="微软雅黑" panose="020B0503020204020204" pitchFamily="34" charset="-122"/>
              </a:rPr>
              <a:t>基础 </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smtClean="0">
                <a:latin typeface="微软雅黑" panose="020B0503020204020204" pitchFamily="34" charset="-122"/>
                <a:ea typeface="微软雅黑" panose="020B0503020204020204" pitchFamily="34" charset="-122"/>
              </a:rPr>
              <a:t>“并发”指</a:t>
            </a:r>
            <a:r>
              <a:rPr lang="zh-CN" altLang="en-US" sz="2400" dirty="0">
                <a:latin typeface="微软雅黑" panose="020B0503020204020204" pitchFamily="34" charset="-122"/>
                <a:ea typeface="微软雅黑" panose="020B0503020204020204" pitchFamily="34" charset="-122"/>
              </a:rPr>
              <a:t>系统或应用程序在某一时间段内同时处理多个事务</a:t>
            </a:r>
            <a:r>
              <a:rPr lang="zh-CN" altLang="en-US" sz="2400" dirty="0" smtClean="0">
                <a:latin typeface="微软雅黑" panose="020B0503020204020204" pitchFamily="34" charset="-122"/>
                <a:ea typeface="微软雅黑" panose="020B0503020204020204" pitchFamily="34" charset="-122"/>
              </a:rPr>
              <a:t>的过程</a:t>
            </a:r>
            <a:endParaRPr lang="en-US" altLang="zh-CN" sz="2400" dirty="0" smtClean="0">
              <a:latin typeface="微软雅黑" panose="020B0503020204020204" pitchFamily="34" charset="-122"/>
              <a:ea typeface="微软雅黑" panose="020B0503020204020204" pitchFamily="34" charset="-122"/>
            </a:endParaRPr>
          </a:p>
          <a:p>
            <a:pPr lvl="1">
              <a:lnSpc>
                <a:spcPct val="135000"/>
              </a:lnSpc>
            </a:pPr>
            <a:r>
              <a:rPr lang="zh-CN" altLang="en-US" sz="2000" dirty="0" smtClean="0">
                <a:latin typeface="微软雅黑" panose="020B0503020204020204" pitchFamily="34" charset="-122"/>
                <a:ea typeface="微软雅黑" panose="020B0503020204020204" pitchFamily="34" charset="-122"/>
              </a:rPr>
              <a:t>对于单核单处理器</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计算机系统，</a:t>
            </a:r>
            <a:r>
              <a:rPr lang="zh-CN" altLang="en-US" sz="2000" dirty="0">
                <a:latin typeface="微软雅黑" panose="020B0503020204020204" pitchFamily="34" charset="-122"/>
                <a:ea typeface="微软雅黑" panose="020B0503020204020204" pitchFamily="34" charset="-122"/>
              </a:rPr>
              <a:t>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a:t>
            </a:r>
            <a:r>
              <a:rPr lang="zh-CN" altLang="en-US" sz="2000" dirty="0" smtClean="0">
                <a:latin typeface="微软雅黑" panose="020B0503020204020204" pitchFamily="34" charset="-122"/>
                <a:ea typeface="微软雅黑" panose="020B0503020204020204" pitchFamily="34" charset="-122"/>
              </a:rPr>
              <a:t>所以这种</a:t>
            </a:r>
            <a:r>
              <a:rPr lang="zh-CN" altLang="en-US" sz="2000" dirty="0">
                <a:latin typeface="微软雅黑" panose="020B0503020204020204" pitchFamily="34" charset="-122"/>
                <a:ea typeface="微软雅黑" panose="020B0503020204020204" pitchFamily="34" charset="-122"/>
              </a:rPr>
              <a:t>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a:t>
            </a:r>
            <a:r>
              <a:rPr lang="zh-CN" altLang="en-US" sz="2000" dirty="0" smtClean="0">
                <a:latin typeface="微软雅黑" panose="020B0503020204020204" pitchFamily="34" charset="-122"/>
                <a:ea typeface="微软雅黑" panose="020B0503020204020204" pitchFamily="34" charset="-122"/>
              </a:rPr>
              <a:t>而已</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smtClean="0">
                <a:latin typeface="微软雅黑" panose="020B0503020204020204" pitchFamily="34" charset="-122"/>
                <a:ea typeface="微软雅黑" panose="020B0503020204020204" pitchFamily="34" charset="-122"/>
              </a:rPr>
              <a:t>  对于多处理器或多核的</a:t>
            </a:r>
            <a:r>
              <a:rPr lang="zh-CN" altLang="en-US" sz="2400" dirty="0">
                <a:latin typeface="微软雅黑" panose="020B0503020204020204" pitchFamily="34" charset="-122"/>
                <a:ea typeface="微软雅黑" panose="020B0503020204020204" pitchFamily="34" charset="-122"/>
              </a:rPr>
              <a:t>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之间或多个核之间既有</a:t>
            </a:r>
            <a:r>
              <a:rPr lang="zh-CN" altLang="en-US" sz="2400" dirty="0">
                <a:latin typeface="微软雅黑" panose="020B0503020204020204" pitchFamily="34" charset="-122"/>
                <a:ea typeface="微软雅黑" panose="020B0503020204020204" pitchFamily="34" charset="-122"/>
              </a:rPr>
              <a:t>相互协作，又有独立分工</a:t>
            </a:r>
            <a:r>
              <a:rPr lang="zh-CN" altLang="en-US" sz="2400" dirty="0" smtClean="0">
                <a:latin typeface="微软雅黑" panose="020B0503020204020204" pitchFamily="34" charset="-122"/>
                <a:ea typeface="微软雅黑" panose="020B0503020204020204" pitchFamily="34" charset="-122"/>
              </a:rPr>
              <a:t>，它们</a:t>
            </a:r>
            <a:r>
              <a:rPr lang="zh-CN" altLang="en-US" sz="2400" dirty="0">
                <a:latin typeface="微软雅黑" panose="020B0503020204020204" pitchFamily="34" charset="-122"/>
                <a:ea typeface="微软雅黑" panose="020B0503020204020204" pitchFamily="34" charset="-122"/>
              </a:rPr>
              <a:t>在各自执行一个相应线程时可以互不</a:t>
            </a:r>
            <a:r>
              <a:rPr lang="zh-CN" altLang="en-US" sz="2400" dirty="0" smtClean="0">
                <a:latin typeface="微软雅黑" panose="020B0503020204020204" pitchFamily="34" charset="-122"/>
                <a:ea typeface="微软雅黑" panose="020B0503020204020204" pitchFamily="34" charset="-122"/>
              </a:rPr>
              <a:t>影响同时</a:t>
            </a:r>
            <a:r>
              <a:rPr lang="zh-CN" altLang="en-US" sz="2400" dirty="0">
                <a:latin typeface="微软雅黑" panose="020B0503020204020204" pitchFamily="34" charset="-122"/>
                <a:ea typeface="微软雅黑" panose="020B0503020204020204" pitchFamily="34" charset="-122"/>
              </a:rPr>
              <a:t>进行，实现</a:t>
            </a:r>
            <a:r>
              <a:rPr lang="zh-CN" altLang="en-US" sz="2400" dirty="0" smtClean="0">
                <a:latin typeface="微软雅黑" panose="020B0503020204020204" pitchFamily="34" charset="-122"/>
                <a:ea typeface="微软雅黑" panose="020B0503020204020204" pitchFamily="34" charset="-122"/>
              </a:rPr>
              <a:t>并行处理</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en-US" altLang="zh-CN" sz="2400" dirty="0" smtClean="0"/>
              <a:t> </a:t>
            </a:r>
            <a:r>
              <a:rPr lang="zh-CN" altLang="en-US" sz="2400" dirty="0" smtClean="0"/>
              <a:t>除了</a:t>
            </a:r>
            <a:r>
              <a:rPr lang="en-US" altLang="zh-CN" sz="2400" dirty="0" smtClean="0"/>
              <a:t>CPU</a:t>
            </a:r>
            <a:r>
              <a:rPr lang="zh-CN" altLang="en-US" sz="2400" dirty="0" smtClean="0"/>
              <a:t>之外，</a:t>
            </a:r>
            <a:r>
              <a:rPr lang="en-US" altLang="zh-CN" sz="2400" dirty="0" smtClean="0"/>
              <a:t>GPU</a:t>
            </a:r>
            <a:r>
              <a:rPr lang="zh-CN" altLang="en-US" sz="2400" dirty="0" smtClean="0"/>
              <a:t>也是多核系统，通常其并发计算能力非常强</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13011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3424943"/>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157019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2275697"/>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1543175"/>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777592"/>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1737528"/>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13186" y="354973"/>
            <a:ext cx="4360779" cy="675736"/>
          </a:xfrm>
        </p:spPr>
        <p:txBody>
          <a:bodyPr>
            <a:normAutofit fontScale="90000"/>
          </a:bodyPr>
          <a:lstStyle/>
          <a:p>
            <a:r>
              <a:rPr lang="en-US" altLang="zh-CN" dirty="0" smtClean="0"/>
              <a:t>4B.4 </a:t>
            </a:r>
            <a:r>
              <a:rPr lang="zh-CN" altLang="en-US" dirty="0" smtClean="0"/>
              <a:t>线程间同步模式</a:t>
            </a:r>
            <a:endParaRPr lang="zh-CN" altLang="en-US" dirty="0"/>
          </a:p>
        </p:txBody>
      </p:sp>
      <p:sp>
        <p:nvSpPr>
          <p:cNvPr id="21" name="圆角矩形 20"/>
          <p:cNvSpPr/>
          <p:nvPr/>
        </p:nvSpPr>
        <p:spPr>
          <a:xfrm>
            <a:off x="7065123" y="1214307"/>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SendMessage</a:t>
            </a:r>
            <a:endParaRPr lang="zh-CN" altLang="en-US"/>
          </a:p>
        </p:txBody>
      </p:sp>
      <p:sp>
        <p:nvSpPr>
          <p:cNvPr id="16" name="圆角矩形 15"/>
          <p:cNvSpPr/>
          <p:nvPr/>
        </p:nvSpPr>
        <p:spPr>
          <a:xfrm>
            <a:off x="9020705" y="1784271"/>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7" name="圆角矩形 26"/>
          <p:cNvSpPr/>
          <p:nvPr/>
        </p:nvSpPr>
        <p:spPr>
          <a:xfrm>
            <a:off x="7385559" y="4336366"/>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8" name="圆角矩形 27"/>
          <p:cNvSpPr/>
          <p:nvPr/>
        </p:nvSpPr>
        <p:spPr>
          <a:xfrm>
            <a:off x="3600327" y="142700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8251857" y="1670850"/>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29" name="圆角矩形 28"/>
          <p:cNvSpPr/>
          <p:nvPr/>
        </p:nvSpPr>
        <p:spPr>
          <a:xfrm>
            <a:off x="7053857" y="3532155"/>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0" name="圆角矩形 29"/>
          <p:cNvSpPr/>
          <p:nvPr/>
        </p:nvSpPr>
        <p:spPr>
          <a:xfrm>
            <a:off x="5405055" y="1710943"/>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1" name="燕尾形箭头 30"/>
          <p:cNvSpPr/>
          <p:nvPr/>
        </p:nvSpPr>
        <p:spPr>
          <a:xfrm rot="19044063">
            <a:off x="7385489" y="3002287"/>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2394330"/>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3" name="圆角矩形 32"/>
          <p:cNvSpPr/>
          <p:nvPr/>
        </p:nvSpPr>
        <p:spPr>
          <a:xfrm>
            <a:off x="5405055" y="231281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4" name="燕尾形箭头 33"/>
          <p:cNvSpPr/>
          <p:nvPr/>
        </p:nvSpPr>
        <p:spPr>
          <a:xfrm rot="3119833">
            <a:off x="5689217" y="2986153"/>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353215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6" name="圆角矩形 35"/>
          <p:cNvSpPr/>
          <p:nvPr/>
        </p:nvSpPr>
        <p:spPr>
          <a:xfrm>
            <a:off x="5405055" y="12143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DefWndProc</a:t>
            </a:r>
            <a:endParaRPr lang="zh-CN" altLang="en-US" dirty="0"/>
          </a:p>
        </p:txBody>
      </p:sp>
      <p:sp>
        <p:nvSpPr>
          <p:cNvPr id="38" name="文本框 37"/>
          <p:cNvSpPr txBox="1"/>
          <p:nvPr/>
        </p:nvSpPr>
        <p:spPr>
          <a:xfrm>
            <a:off x="5900801" y="804065"/>
            <a:ext cx="2262158"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窗体自定义消息处理</a:t>
            </a:r>
            <a:endParaRPr lang="zh-CN" altLang="en-US">
              <a:latin typeface="微软雅黑" panose="020B0503020204020204" pitchFamily="34" charset="-122"/>
              <a:ea typeface="微软雅黑" panose="020B0503020204020204" pitchFamily="34" charset="-122"/>
            </a:endParaRPr>
          </a:p>
        </p:txBody>
      </p:sp>
      <p:sp>
        <p:nvSpPr>
          <p:cNvPr id="41" name="圆角矩形 40"/>
          <p:cNvSpPr/>
          <p:nvPr/>
        </p:nvSpPr>
        <p:spPr>
          <a:xfrm>
            <a:off x="3194882" y="2973431"/>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ManualResetEvent.Set</a:t>
            </a:r>
            <a:endParaRPr lang="zh-CN" altLang="en-US" dirty="0"/>
          </a:p>
        </p:txBody>
      </p:sp>
      <p:sp>
        <p:nvSpPr>
          <p:cNvPr id="42" name="圆角矩形 41"/>
          <p:cNvSpPr/>
          <p:nvPr/>
        </p:nvSpPr>
        <p:spPr>
          <a:xfrm>
            <a:off x="3718386" y="4024694"/>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While(</a:t>
            </a:r>
            <a:r>
              <a:rPr lang="en-US" altLang="zh-CN" dirty="0" err="1" smtClean="0"/>
              <a:t>WaitHandle.WaitOne</a:t>
            </a:r>
            <a:r>
              <a:rPr lang="en-US" altLang="zh-CN" dirty="0" smtClean="0"/>
              <a:t>)</a:t>
            </a:r>
            <a:endParaRPr lang="zh-CN" altLang="en-US" dirty="0"/>
          </a:p>
        </p:txBody>
      </p:sp>
      <p:sp>
        <p:nvSpPr>
          <p:cNvPr id="43" name="文本框 42"/>
          <p:cNvSpPr txBox="1"/>
          <p:nvPr/>
        </p:nvSpPr>
        <p:spPr>
          <a:xfrm>
            <a:off x="3683269" y="3512180"/>
            <a:ext cx="1581393"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底层事件循环</a:t>
            </a: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4281181" y="5679048"/>
            <a:ext cx="4514184" cy="523220"/>
          </a:xfrm>
          <a:prstGeom prst="rect">
            <a:avLst/>
          </a:prstGeom>
        </p:spPr>
        <p:txBody>
          <a:bodyPr wrap="none">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工作线程</a:t>
            </a:r>
            <a:r>
              <a:rPr lang="zh-CN" altLang="en-US" dirty="0">
                <a:solidFill>
                  <a:srgbClr val="002060"/>
                </a:solidFill>
                <a:latin typeface="微软雅黑" panose="020B0503020204020204" pitchFamily="34" charset="-122"/>
                <a:ea typeface="微软雅黑" panose="020B0503020204020204" pitchFamily="34" charset="-122"/>
              </a:rPr>
              <a:t>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a:t>
            </a:r>
            <a:r>
              <a:rPr lang="zh-CN" altLang="en-US" dirty="0" smtClean="0">
                <a:solidFill>
                  <a:srgbClr val="002060"/>
                </a:solidFill>
                <a:latin typeface="微软雅黑" panose="020B0503020204020204" pitchFamily="34" charset="-122"/>
                <a:ea typeface="微软雅黑" panose="020B0503020204020204" pitchFamily="34" charset="-122"/>
              </a:rPr>
              <a:t>消息</a:t>
            </a:r>
            <a:endParaRPr lang="en-US" altLang="zh-CN" dirty="0" smtClean="0">
              <a:solidFill>
                <a:srgbClr val="002060"/>
              </a:solidFill>
              <a:latin typeface="微软雅黑" panose="020B0503020204020204" pitchFamily="34" charset="-122"/>
              <a:ea typeface="微软雅黑" panose="020B0503020204020204" pitchFamily="34" charset="-122"/>
            </a:endParaRPr>
          </a:p>
          <a:p>
            <a:r>
              <a:rPr lang="zh-CN" altLang="en-US" dirty="0" smtClean="0">
                <a:solidFill>
                  <a:srgbClr val="002060"/>
                </a:solidFill>
                <a:latin typeface="微软雅黑" panose="020B0503020204020204" pitchFamily="34" charset="-122"/>
                <a:ea typeface="微软雅黑" panose="020B0503020204020204" pitchFamily="34" charset="-122"/>
              </a:rPr>
              <a:t>窗体线程可以发送</a:t>
            </a:r>
            <a:r>
              <a:rPr lang="en-US" altLang="zh-CN" dirty="0" err="1" smtClean="0">
                <a:solidFill>
                  <a:srgbClr val="002060"/>
                </a:solidFill>
                <a:latin typeface="微软雅黑" panose="020B0503020204020204" pitchFamily="34" charset="-122"/>
                <a:ea typeface="微软雅黑" panose="020B0503020204020204" pitchFamily="34" charset="-122"/>
              </a:rPr>
              <a:t>ManualResetEvent</a:t>
            </a:r>
            <a:r>
              <a:rPr lang="zh-CN" altLang="en-US" dirty="0" smtClean="0">
                <a:solidFill>
                  <a:srgbClr val="002060"/>
                </a:solidFill>
                <a:latin typeface="微软雅黑" panose="020B0503020204020204" pitchFamily="34" charset="-122"/>
                <a:ea typeface="微软雅黑" panose="020B0503020204020204" pitchFamily="34" charset="-122"/>
              </a:rPr>
              <a:t>事件给工作线程</a:t>
            </a:r>
            <a:r>
              <a:rPr lang="en-US" altLang="zh-CN" dirty="0" smtClean="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4493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467511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a:xfrm>
            <a:off x="660792" y="1542181"/>
            <a:ext cx="7005099" cy="642937"/>
          </a:xfrm>
        </p:spPr>
        <p:txBody>
          <a:bodyPr>
            <a:noAutofit/>
          </a:bodyPr>
          <a:lstStyle/>
          <a:p>
            <a:r>
              <a:rPr lang="en-US" altLang="zh-CN" dirty="0" smtClean="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smtClean="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337492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404387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488691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486407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563873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56387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390275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571293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390275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457170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490359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561191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486681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592666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43123" y="538507"/>
            <a:ext cx="5668567" cy="727075"/>
          </a:xfrm>
        </p:spPr>
        <p:txBody>
          <a:bodyPr/>
          <a:lstStyle/>
          <a:p>
            <a:pPr eaLnBrk="1" hangingPunct="1"/>
            <a:r>
              <a:rPr lang="zh-CN" altLang="en-US" dirty="0" smtClean="0"/>
              <a:t>线程如何接收消息</a:t>
            </a:r>
            <a:r>
              <a:rPr lang="en-US" altLang="zh-CN" dirty="0" smtClean="0"/>
              <a:t>?</a:t>
            </a:r>
          </a:p>
        </p:txBody>
      </p:sp>
      <p:sp>
        <p:nvSpPr>
          <p:cNvPr id="53252" name="Rectangle 3"/>
          <p:cNvSpPr>
            <a:spLocks noGrp="1" noChangeArrowheads="1"/>
          </p:cNvSpPr>
          <p:nvPr>
            <p:ph type="body" idx="4294967295"/>
          </p:nvPr>
        </p:nvSpPr>
        <p:spPr>
          <a:xfrm>
            <a:off x="3195728" y="1512605"/>
            <a:ext cx="8750300" cy="2197100"/>
          </a:xfrm>
        </p:spPr>
        <p:txBody>
          <a:bodyPr>
            <a:normAutofit/>
          </a:bodyPr>
          <a:lstStyle/>
          <a:p>
            <a:pPr marL="0" indent="0" eaLnBrk="1" hangingPunct="1">
              <a:lnSpc>
                <a:spcPct val="125000"/>
              </a:lnSpc>
              <a:spcBef>
                <a:spcPts val="600"/>
              </a:spcBef>
              <a:buNone/>
            </a:pPr>
            <a:r>
              <a:rPr lang="zh-CN" altLang="en-US" sz="2400" dirty="0" smtClean="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忙检</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，因为太耗</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，要使用</a:t>
            </a:r>
            <a:r>
              <a:rPr lang="en-US" altLang="zh-CN" sz="2400" dirty="0" err="1" smtClean="0">
                <a:latin typeface="微软雅黑" panose="020B0503020204020204" pitchFamily="34" charset="-122"/>
                <a:ea typeface="微软雅黑" panose="020B0503020204020204" pitchFamily="34" charset="-122"/>
              </a:rPr>
              <a:t>ManualResetEvent.WaitOne</a:t>
            </a:r>
            <a:r>
              <a:rPr lang="zh-CN" altLang="en-US" sz="2400" dirty="0" smtClean="0">
                <a:latin typeface="微软雅黑" panose="020B0503020204020204" pitchFamily="34" charset="-122"/>
                <a:ea typeface="微软雅黑" panose="020B0503020204020204" pitchFamily="34" charset="-122"/>
              </a:rPr>
              <a:t>这样的方法，以最低的代价耗费</a:t>
            </a:r>
            <a:r>
              <a:rPr lang="en-US" altLang="zh-CN" sz="2400" dirty="0" err="1"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资源。</a:t>
            </a:r>
          </a:p>
        </p:txBody>
      </p:sp>
      <p:sp>
        <p:nvSpPr>
          <p:cNvPr id="5" name="椭圆 4"/>
          <p:cNvSpPr/>
          <p:nvPr/>
        </p:nvSpPr>
        <p:spPr>
          <a:xfrm>
            <a:off x="7811742" y="5250812"/>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5228282" y="3757503"/>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4339118" y="4226869"/>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036262" y="537246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10" name="圆角矩形 9"/>
          <p:cNvSpPr/>
          <p:nvPr/>
        </p:nvSpPr>
        <p:spPr>
          <a:xfrm>
            <a:off x="4845047" y="3614321"/>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6756675" y="4382685"/>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发</a:t>
            </a:r>
            <a:endParaRPr lang="zh-CN" altLang="en-US" dirty="0">
              <a:latin typeface="微软雅黑" panose="020B0503020204020204" pitchFamily="34" charset="-122"/>
              <a:ea typeface="微软雅黑" panose="020B0503020204020204" pitchFamily="34" charset="-122"/>
            </a:endParaRPr>
          </a:p>
        </p:txBody>
      </p:sp>
      <p:sp>
        <p:nvSpPr>
          <p:cNvPr id="15" name="燕尾形箭头 14"/>
          <p:cNvSpPr/>
          <p:nvPr/>
        </p:nvSpPr>
        <p:spPr>
          <a:xfrm rot="2188156">
            <a:off x="7155908" y="4878934"/>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8168541" y="5313528"/>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18" name="圆角矩形 17"/>
          <p:cNvSpPr/>
          <p:nvPr/>
        </p:nvSpPr>
        <p:spPr>
          <a:xfrm>
            <a:off x="4477322" y="4895059"/>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ManualResetEvent.Set</a:t>
            </a:r>
            <a:endParaRPr lang="zh-CN" altLang="en-US" dirty="0"/>
          </a:p>
        </p:txBody>
      </p:sp>
      <p:sp>
        <p:nvSpPr>
          <p:cNvPr id="19" name="圆角矩形 18"/>
          <p:cNvSpPr/>
          <p:nvPr/>
        </p:nvSpPr>
        <p:spPr>
          <a:xfrm>
            <a:off x="5668567" y="5824053"/>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While(</a:t>
            </a:r>
            <a:r>
              <a:rPr lang="en-US" altLang="zh-CN" dirty="0" err="1" smtClean="0"/>
              <a:t>WaitHandle.WaitOne</a:t>
            </a:r>
            <a:r>
              <a:rPr lang="en-US" altLang="zh-CN" dirty="0" smtClean="0"/>
              <a:t>)</a:t>
            </a:r>
            <a:endParaRPr lang="zh-CN" altLang="en-US" dirty="0"/>
          </a:p>
        </p:txBody>
      </p:sp>
      <p:sp>
        <p:nvSpPr>
          <p:cNvPr id="20" name="文本框 19"/>
          <p:cNvSpPr txBox="1"/>
          <p:nvPr/>
        </p:nvSpPr>
        <p:spPr>
          <a:xfrm>
            <a:off x="6145887" y="5487632"/>
            <a:ext cx="1581393"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底层事件循环</a:t>
            </a:r>
            <a:endParaRPr lang="zh-CN" altLang="en-US" dirty="0">
              <a:latin typeface="微软雅黑" panose="020B0503020204020204" pitchFamily="34" charset="-122"/>
              <a:ea typeface="微软雅黑" panose="020B0503020204020204" pitchFamily="34" charset="-122"/>
            </a:endParaRPr>
          </a:p>
        </p:txBody>
      </p:sp>
      <p:sp>
        <p:nvSpPr>
          <p:cNvPr id="21" name="圆角矩形 20"/>
          <p:cNvSpPr/>
          <p:nvPr/>
        </p:nvSpPr>
        <p:spPr>
          <a:xfrm>
            <a:off x="3097248" y="1500265"/>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4554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19268" y="1120913"/>
            <a:ext cx="8730533" cy="727075"/>
          </a:xfrm>
        </p:spPr>
        <p:txBody>
          <a:bodyPr>
            <a:normAutofit fontScale="90000"/>
          </a:bodyPr>
          <a:lstStyle/>
          <a:p>
            <a:pPr eaLnBrk="1" hangingPunct="1"/>
            <a:r>
              <a:rPr lang="zh-CN" altLang="en-US" dirty="0" smtClean="0"/>
              <a:t>工作线程</a:t>
            </a:r>
            <a:r>
              <a:rPr lang="zh-CN" altLang="en-US" dirty="0"/>
              <a:t>响应</a:t>
            </a:r>
            <a:r>
              <a:rPr lang="zh-CN" altLang="en-US" dirty="0" smtClean="0"/>
              <a:t>前打发时间的两种方式</a:t>
            </a:r>
            <a:endParaRPr lang="en-US" altLang="zh-CN" dirty="0" smtClean="0"/>
          </a:p>
        </p:txBody>
      </p:sp>
      <p:sp>
        <p:nvSpPr>
          <p:cNvPr id="53252" name="Rectangle 3"/>
          <p:cNvSpPr>
            <a:spLocks noGrp="1" noChangeArrowheads="1"/>
          </p:cNvSpPr>
          <p:nvPr>
            <p:ph type="body" idx="4294967295"/>
          </p:nvPr>
        </p:nvSpPr>
        <p:spPr>
          <a:xfrm>
            <a:off x="2385391" y="4149739"/>
            <a:ext cx="8751888" cy="2128837"/>
          </a:xfrm>
        </p:spPr>
        <p:txBody>
          <a:bodyPr>
            <a:normAutofit/>
          </a:bodyPr>
          <a:lstStyle/>
          <a:p>
            <a:pPr eaLnBrk="1" hangingPunct="1">
              <a:lnSpc>
                <a:spcPct val="125000"/>
              </a:lnSpc>
              <a:spcBef>
                <a:spcPts val="600"/>
              </a:spcBef>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ManualResetEvent.WaitOne</a:t>
            </a:r>
            <a:r>
              <a:rPr lang="zh-CN" altLang="en-US" sz="2400" dirty="0" smtClean="0">
                <a:latin typeface="微软雅黑" panose="020B0503020204020204" pitchFamily="34" charset="-122"/>
                <a:ea typeface="微软雅黑" panose="020B0503020204020204" pitchFamily="34" charset="-122"/>
              </a:rPr>
              <a:t>打发时间的方式</a:t>
            </a:r>
            <a:endParaRPr lang="en-US" altLang="zh-CN" sz="2400" dirty="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事件</a:t>
            </a:r>
            <a:r>
              <a:rPr lang="zh-CN" altLang="en-US" sz="2200" dirty="0">
                <a:latin typeface="微软雅黑" panose="020B0503020204020204" pitchFamily="34" charset="-122"/>
                <a:ea typeface="微软雅黑" panose="020B0503020204020204" pitchFamily="34" charset="-122"/>
              </a:rPr>
              <a:t>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a:t>
            </a:r>
            <a:r>
              <a:rPr lang="zh-CN" altLang="en-US" sz="2200" dirty="0" smtClean="0">
                <a:latin typeface="微软雅黑" panose="020B0503020204020204" pitchFamily="34" charset="-122"/>
                <a:ea typeface="微软雅黑" panose="020B0503020204020204" pitchFamily="34" charset="-122"/>
              </a:rPr>
              <a:t>执行</a:t>
            </a:r>
            <a:endParaRPr lang="zh-CN" altLang="en-US" sz="22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endParaRPr lang="en-US" altLang="zh-CN" sz="2400" dirty="0" smtClean="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smtClean="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385391" y="2959446"/>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buFont typeface="Wingdings" panose="05000000000000000000" pitchFamily="2" charset="2"/>
              <a:buChar char="Ø"/>
            </a:pPr>
            <a:r>
              <a:rPr lang="zh-CN" altLang="en-US" sz="2400" dirty="0" smtClean="0">
                <a:solidFill>
                  <a:srgbClr val="002060"/>
                </a:solidFill>
                <a:latin typeface="微软雅黑" panose="020B0503020204020204" pitchFamily="34" charset="-122"/>
                <a:ea typeface="微软雅黑" panose="020B0503020204020204" pitchFamily="34" charset="-122"/>
              </a:rPr>
              <a:t>采用</a:t>
            </a:r>
            <a:r>
              <a:rPr lang="en-US" altLang="zh-CN" sz="2400" dirty="0" err="1">
                <a:solidFill>
                  <a:srgbClr val="002060"/>
                </a:solidFill>
                <a:latin typeface="微软雅黑" panose="020B0503020204020204" pitchFamily="34" charset="-122"/>
                <a:ea typeface="微软雅黑" panose="020B0503020204020204" pitchFamily="34" charset="-122"/>
              </a:rPr>
              <a:t>IsOut</a:t>
            </a:r>
            <a:r>
              <a:rPr lang="en-US" altLang="zh-CN" sz="2400" dirty="0" smtClean="0">
                <a:solidFill>
                  <a:srgbClr val="002060"/>
                </a:solidFill>
                <a:latin typeface="微软雅黑" panose="020B0503020204020204" pitchFamily="34" charset="-122"/>
                <a:ea typeface="微软雅黑" panose="020B0503020204020204" pitchFamily="34" charset="-122"/>
              </a:rPr>
              <a:t> + Sleep</a:t>
            </a:r>
            <a:r>
              <a:rPr lang="zh-CN" altLang="en-US" sz="2400" dirty="0" smtClean="0">
                <a:solidFill>
                  <a:srgbClr val="002060"/>
                </a:solidFill>
                <a:latin typeface="微软雅黑" panose="020B0503020204020204" pitchFamily="34" charset="-122"/>
                <a:ea typeface="微软雅黑" panose="020B0503020204020204" pitchFamily="34" charset="-122"/>
              </a:rPr>
              <a:t>打发时间的方式</a:t>
            </a:r>
          </a:p>
        </p:txBody>
      </p:sp>
    </p:spTree>
    <p:extLst>
      <p:ext uri="{BB962C8B-B14F-4D97-AF65-F5344CB8AC3E}">
        <p14:creationId xmlns:p14="http://schemas.microsoft.com/office/powerpoint/2010/main" val="165986725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166977" y="702292"/>
            <a:ext cx="4691270" cy="830263"/>
          </a:xfrm>
        </p:spPr>
        <p:txBody>
          <a:bodyPr/>
          <a:lstStyle/>
          <a:p>
            <a:pPr eaLnBrk="1" hangingPunct="1"/>
            <a:r>
              <a:rPr lang="zh-CN" altLang="en-US" dirty="0" smtClean="0"/>
              <a:t>低级事件对象</a:t>
            </a:r>
          </a:p>
        </p:txBody>
      </p:sp>
      <p:sp>
        <p:nvSpPr>
          <p:cNvPr id="54276" name="Rectangle 3"/>
          <p:cNvSpPr>
            <a:spLocks noGrp="1" noChangeArrowheads="1"/>
          </p:cNvSpPr>
          <p:nvPr>
            <p:ph type="body" idx="4294967295"/>
          </p:nvPr>
        </p:nvSpPr>
        <p:spPr>
          <a:xfrm>
            <a:off x="1945471" y="1868589"/>
            <a:ext cx="9601200" cy="2489200"/>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 事件对象声明</a:t>
            </a:r>
          </a:p>
          <a:p>
            <a:pPr lvl="1" eaLnBrk="1" hangingPunct="1"/>
            <a:r>
              <a:rPr lang="en-US" altLang="zh-CN" sz="2400" noProof="1" smtClean="0">
                <a:latin typeface="微软雅黑" panose="020B0503020204020204" pitchFamily="34" charset="-122"/>
                <a:ea typeface="微软雅黑" panose="020B0503020204020204" pitchFamily="34" charset="-122"/>
              </a:rPr>
              <a:t>public static ManualResetEvent User_Terminate_listen;</a:t>
            </a:r>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smtClean="0">
                <a:latin typeface="微软雅黑" panose="020B0503020204020204" pitchFamily="34" charset="-122"/>
                <a:ea typeface="微软雅黑" panose="020B0503020204020204" pitchFamily="34" charset="-122"/>
              </a:rPr>
              <a:t> User_Terminate_listen.WaitOne(); </a:t>
            </a:r>
          </a:p>
          <a:p>
            <a:pPr eaLnBrk="1" hangingPunct="1"/>
            <a:r>
              <a:rPr lang="zh-CN" altLang="en-US" sz="2400" dirty="0" smtClean="0">
                <a:latin typeface="微软雅黑" panose="020B0503020204020204" pitchFamily="34" charset="-122"/>
                <a:ea typeface="微软雅黑" panose="020B0503020204020204" pitchFamily="34" charset="-122"/>
              </a:rPr>
              <a:t> 代表最小的信息量</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1bit</a:t>
            </a:r>
            <a:r>
              <a:rPr lang="en-US" altLang="zh-CN" sz="2400" dirty="0" smtClean="0">
                <a:latin typeface="微软雅黑" panose="020B0503020204020204" pitchFamily="34" charset="-122"/>
                <a:ea typeface="微软雅黑" panose="020B0503020204020204" pitchFamily="34" charset="-122"/>
              </a:rPr>
              <a:t>)</a:t>
            </a:r>
          </a:p>
        </p:txBody>
      </p:sp>
      <p:sp>
        <p:nvSpPr>
          <p:cNvPr id="5" name="圆角矩形 4"/>
          <p:cNvSpPr/>
          <p:nvPr/>
        </p:nvSpPr>
        <p:spPr>
          <a:xfrm>
            <a:off x="2809072"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Set</a:t>
            </a:r>
            <a:r>
              <a:rPr lang="zh-CN" altLang="en-US" sz="3200" dirty="0" smtClean="0">
                <a:latin typeface="微软雅黑" panose="020B0503020204020204" pitchFamily="34" charset="-122"/>
                <a:ea typeface="微软雅黑" panose="020B0503020204020204" pitchFamily="34" charset="-122"/>
              </a:rPr>
              <a:t>设置为有效</a:t>
            </a:r>
            <a:endParaRPr lang="zh-CN" altLang="en-US" sz="3200" dirty="0">
              <a:latin typeface="微软雅黑" panose="020B0503020204020204" pitchFamily="34" charset="-122"/>
              <a:ea typeface="微软雅黑" panose="020B0503020204020204" pitchFamily="34" charset="-122"/>
            </a:endParaRPr>
          </a:p>
        </p:txBody>
      </p:sp>
      <p:sp>
        <p:nvSpPr>
          <p:cNvPr id="7" name="圆角矩形 6"/>
          <p:cNvSpPr/>
          <p:nvPr/>
        </p:nvSpPr>
        <p:spPr>
          <a:xfrm>
            <a:off x="6746071"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smtClean="0">
                <a:latin typeface="微软雅黑" panose="020B0503020204020204" pitchFamily="34" charset="-122"/>
                <a:ea typeface="微软雅黑" panose="020B0503020204020204" pitchFamily="34" charset="-122"/>
              </a:rPr>
              <a:t>Reset</a:t>
            </a:r>
            <a:r>
              <a:rPr lang="zh-CN" altLang="en-US" sz="3200" smtClean="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4749897"/>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9858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263687" y="513190"/>
            <a:ext cx="7482177" cy="963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p>
        </p:txBody>
      </p:sp>
      <p:sp>
        <p:nvSpPr>
          <p:cNvPr id="19" name="下箭头 18"/>
          <p:cNvSpPr/>
          <p:nvPr/>
        </p:nvSpPr>
        <p:spPr>
          <a:xfrm rot="16200000">
            <a:off x="4813316" y="474320"/>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smtClean="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99528"/>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smtClean="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922242"/>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761987"/>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934561"/>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911293"/>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白等（</a:t>
            </a:r>
            <a:r>
              <a:rPr lang="en-US" altLang="zh-CN" sz="1600" dirty="0" smtClean="0">
                <a:latin typeface="微软雅黑" panose="020B0503020204020204" pitchFamily="34" charset="-122"/>
                <a:ea typeface="微软雅黑" panose="020B0503020204020204" pitchFamily="34" charset="-122"/>
              </a:rPr>
              <a:t>FALSE</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5" name="圆角矩形 24"/>
          <p:cNvSpPr/>
          <p:nvPr/>
        </p:nvSpPr>
        <p:spPr>
          <a:xfrm>
            <a:off x="8101254" y="4645828"/>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26" name="椭圆 25"/>
          <p:cNvSpPr/>
          <p:nvPr/>
        </p:nvSpPr>
        <p:spPr>
          <a:xfrm>
            <a:off x="3625184" y="3494577"/>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241706"/>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91129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29" name="圆角矩形 28"/>
          <p:cNvSpPr/>
          <p:nvPr/>
        </p:nvSpPr>
        <p:spPr>
          <a:xfrm>
            <a:off x="6289479" y="186220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30" name="圆角矩形 29"/>
          <p:cNvSpPr/>
          <p:nvPr/>
        </p:nvSpPr>
        <p:spPr>
          <a:xfrm>
            <a:off x="4617308" y="1865386"/>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成功（</a:t>
            </a:r>
            <a:r>
              <a:rPr lang="en-US" altLang="zh-CN" sz="1600" dirty="0" smtClean="0">
                <a:latin typeface="微软雅黑" panose="020B0503020204020204" pitchFamily="34" charset="-122"/>
                <a:ea typeface="微软雅黑" panose="020B0503020204020204" pitchFamily="34" charset="-122"/>
              </a:rPr>
              <a:t>TRUE</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31" name="左大括号 30"/>
          <p:cNvSpPr/>
          <p:nvPr/>
        </p:nvSpPr>
        <p:spPr>
          <a:xfrm rot="16200000">
            <a:off x="5687168" y="1993599"/>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665226"/>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625746"/>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省下的时间</a:t>
            </a:r>
            <a:endParaRPr lang="zh-CN" altLang="en-US" sz="1600" dirty="0">
              <a:latin typeface="微软雅黑" panose="020B0503020204020204" pitchFamily="34" charset="-122"/>
              <a:ea typeface="微软雅黑" panose="020B0503020204020204" pitchFamily="34" charset="-122"/>
            </a:endParaRPr>
          </a:p>
        </p:txBody>
      </p:sp>
      <p:sp>
        <p:nvSpPr>
          <p:cNvPr id="34" name="圆角矩形 33"/>
          <p:cNvSpPr/>
          <p:nvPr/>
        </p:nvSpPr>
        <p:spPr>
          <a:xfrm>
            <a:off x="5127681" y="5270647"/>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毫无反应</a:t>
            </a:r>
            <a:endParaRPr lang="zh-CN" altLang="en-US" sz="1600" dirty="0">
              <a:latin typeface="微软雅黑" panose="020B0503020204020204" pitchFamily="34" charset="-122"/>
              <a:ea typeface="微软雅黑" panose="020B0503020204020204" pitchFamily="34" charset="-122"/>
            </a:endParaRPr>
          </a:p>
        </p:txBody>
      </p:sp>
      <p:sp>
        <p:nvSpPr>
          <p:cNvPr id="35" name="圆角右箭头 34"/>
          <p:cNvSpPr/>
          <p:nvPr/>
        </p:nvSpPr>
        <p:spPr>
          <a:xfrm rot="16200000" flipV="1">
            <a:off x="3062201" y="2554967"/>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230367"/>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958246"/>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事件有效</a:t>
            </a:r>
            <a:endParaRPr lang="zh-CN" altLang="en-US" sz="2000" dirty="0">
              <a:latin typeface="微软雅黑" panose="020B0503020204020204" pitchFamily="34" charset="-122"/>
              <a:ea typeface="微软雅黑" panose="020B0503020204020204" pitchFamily="34" charset="-122"/>
            </a:endParaRPr>
          </a:p>
        </p:txBody>
      </p:sp>
      <p:sp>
        <p:nvSpPr>
          <p:cNvPr id="38" name="右箭头 37"/>
          <p:cNvSpPr/>
          <p:nvPr/>
        </p:nvSpPr>
        <p:spPr>
          <a:xfrm>
            <a:off x="2641886" y="1510383"/>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974980"/>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开始</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87778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103367" y="532134"/>
            <a:ext cx="5184250" cy="787400"/>
          </a:xfrm>
        </p:spPr>
        <p:txBody>
          <a:bodyPr>
            <a:normAutofit/>
          </a:bodyPr>
          <a:lstStyle/>
          <a:p>
            <a:pPr eaLnBrk="1" hangingPunct="1"/>
            <a:r>
              <a:rPr lang="zh-CN" altLang="en-US" dirty="0" smtClean="0"/>
              <a:t>工作线程运行逻辑</a:t>
            </a:r>
          </a:p>
        </p:txBody>
      </p:sp>
      <p:sp>
        <p:nvSpPr>
          <p:cNvPr id="8" name="圆角矩形 7"/>
          <p:cNvSpPr/>
          <p:nvPr/>
        </p:nvSpPr>
        <p:spPr>
          <a:xfrm>
            <a:off x="2301683" y="3032826"/>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4268979" y="3731247"/>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 </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A</a:t>
            </a:r>
          </a:p>
          <a:p>
            <a:pPr algn="ct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B</a:t>
            </a:r>
          </a:p>
          <a:p>
            <a:pPr algn="ct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7421407" y="4201981"/>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a:t>
            </a:r>
            <a:r>
              <a:rPr lang="zh-CN" altLang="en-US" sz="3200" dirty="0" smtClean="0">
                <a:latin typeface="微软雅黑" panose="020B0503020204020204" pitchFamily="34" charset="-122"/>
                <a:ea typeface="微软雅黑" panose="020B0503020204020204" pitchFamily="34" charset="-122"/>
              </a:rPr>
              <a:t>有效</a:t>
            </a:r>
            <a:endParaRPr lang="zh-CN" altLang="en-US" sz="3200" dirty="0">
              <a:latin typeface="微软雅黑" panose="020B0503020204020204" pitchFamily="34" charset="-122"/>
              <a:ea typeface="微软雅黑" panose="020B0503020204020204" pitchFamily="34" charset="-122"/>
            </a:endParaRPr>
          </a:p>
        </p:txBody>
      </p:sp>
      <p:sp>
        <p:nvSpPr>
          <p:cNvPr id="12" name="燕尾形箭头 11"/>
          <p:cNvSpPr/>
          <p:nvPr/>
        </p:nvSpPr>
        <p:spPr>
          <a:xfrm rot="10800000" flipH="1">
            <a:off x="6550475" y="4316834"/>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301683" y="513945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smtClean="0">
                <a:latin typeface="微软雅黑" panose="020B0503020204020204" pitchFamily="34" charset="-122"/>
                <a:ea typeface="微软雅黑" panose="020B0503020204020204" pitchFamily="34" charset="-122"/>
              </a:rPr>
              <a:t>Wait</a:t>
            </a:r>
            <a:r>
              <a:rPr lang="zh-CN" altLang="en-US" sz="3200" dirty="0" smtClean="0">
                <a:latin typeface="微软雅黑" panose="020B0503020204020204" pitchFamily="34" charset="-122"/>
                <a:ea typeface="微软雅黑" panose="020B0503020204020204" pitchFamily="34" charset="-122"/>
              </a:rPr>
              <a:t>Ｏ</a:t>
            </a:r>
            <a:r>
              <a:rPr lang="en-US" altLang="zh-CN" sz="3200" dirty="0" smtClean="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4251888" y="5750813"/>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a:t>
            </a:r>
            <a:r>
              <a:rPr lang="en-US" altLang="zh-CN" sz="2800" dirty="0" smtClean="0">
                <a:latin typeface="微软雅黑" panose="020B0503020204020204" pitchFamily="34" charset="-122"/>
                <a:ea typeface="微软雅黑" panose="020B0503020204020204" pitchFamily="34" charset="-122"/>
              </a:rPr>
              <a:t>rue</a:t>
            </a:r>
          </a:p>
          <a:p>
            <a:r>
              <a:rPr lang="en-US" altLang="zh-CN" sz="2800" dirty="0" smtClean="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436281" y="5139455"/>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当前事件有效</a:t>
            </a:r>
            <a:endParaRPr lang="zh-CN" altLang="en-US" sz="2800" dirty="0">
              <a:latin typeface="微软雅黑" panose="020B0503020204020204" pitchFamily="34" charset="-122"/>
              <a:ea typeface="微软雅黑" panose="020B0503020204020204" pitchFamily="34" charset="-122"/>
            </a:endParaRPr>
          </a:p>
        </p:txBody>
      </p:sp>
      <p:sp>
        <p:nvSpPr>
          <p:cNvPr id="19" name="燕尾形箭头 18"/>
          <p:cNvSpPr/>
          <p:nvPr/>
        </p:nvSpPr>
        <p:spPr>
          <a:xfrm rot="10800000" flipH="1">
            <a:off x="6550476" y="5230657"/>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4251889" y="2198880"/>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数组名</a:t>
            </a:r>
            <a:endParaRPr lang="zh-CN" altLang="en-US" sz="2400">
              <a:latin typeface="微软雅黑" panose="020B0503020204020204" pitchFamily="34" charset="-122"/>
              <a:ea typeface="微软雅黑" panose="020B0503020204020204" pitchFamily="34" charset="-122"/>
            </a:endParaRPr>
          </a:p>
        </p:txBody>
      </p:sp>
      <p:sp>
        <p:nvSpPr>
          <p:cNvPr id="4" name="云形标注 3"/>
          <p:cNvSpPr/>
          <p:nvPr/>
        </p:nvSpPr>
        <p:spPr>
          <a:xfrm>
            <a:off x="6687415" y="1578776"/>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2301683" y="150045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smtClean="0">
                <a:latin typeface="微软雅黑" panose="020B0503020204020204" pitchFamily="34" charset="-122"/>
                <a:ea typeface="微软雅黑" panose="020B0503020204020204" pitchFamily="34" charset="-122"/>
              </a:rPr>
              <a:t>WaitAll</a:t>
            </a:r>
            <a:r>
              <a:rPr lang="en-US" altLang="zh-CN" sz="3200" dirty="0" smtClean="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32699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031449" y="3574325"/>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3"/>
          <p:cNvSpPr>
            <a:spLocks noGrp="1" noChangeArrowheads="1"/>
          </p:cNvSpPr>
          <p:nvPr>
            <p:ph type="body" idx="4294967295"/>
          </p:nvPr>
        </p:nvSpPr>
        <p:spPr>
          <a:xfrm>
            <a:off x="2115047" y="3694214"/>
            <a:ext cx="8667750" cy="2252663"/>
          </a:xfrm>
        </p:spPr>
        <p:txBody>
          <a:bodyPr>
            <a:normAutofit fontScale="92500" lnSpcReduction="10000"/>
          </a:bodyPr>
          <a:lstStyle/>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方法等待当前事件</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信号</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有效</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WaitAny</a:t>
            </a:r>
            <a:r>
              <a:rPr lang="zh-CN" altLang="en-US" sz="2400" dirty="0" smtClean="0">
                <a:latin typeface="微软雅黑" panose="020B0503020204020204" pitchFamily="34" charset="-122"/>
                <a:ea typeface="微软雅黑" panose="020B0503020204020204" pitchFamily="34" charset="-122"/>
              </a:rPr>
              <a:t>方法等待事件</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信号</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数组中任一事件有效，对应或关系实现同步</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WaitAll</a:t>
            </a:r>
            <a:r>
              <a:rPr lang="zh-CN" altLang="en-US" sz="2400" dirty="0" smtClean="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smtClean="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idx="4294967295"/>
          </p:nvPr>
        </p:nvSpPr>
        <p:spPr>
          <a:xfrm>
            <a:off x="3935896" y="1208377"/>
            <a:ext cx="4635610" cy="787400"/>
          </a:xfrm>
        </p:spPr>
        <p:txBody>
          <a:bodyPr>
            <a:normAutofit/>
          </a:bodyPr>
          <a:lstStyle/>
          <a:p>
            <a:pPr eaLnBrk="1" hangingPunct="1"/>
            <a:r>
              <a:rPr lang="zh-CN" altLang="en-US" dirty="0" smtClean="0"/>
              <a:t>工作线程间的通信</a:t>
            </a:r>
          </a:p>
        </p:txBody>
      </p:sp>
    </p:spTree>
    <p:extLst>
      <p:ext uri="{BB962C8B-B14F-4D97-AF65-F5344CB8AC3E}">
        <p14:creationId xmlns:p14="http://schemas.microsoft.com/office/powerpoint/2010/main" val="17208770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1248354" y="613581"/>
            <a:ext cx="8245503" cy="684212"/>
          </a:xfrm>
        </p:spPr>
        <p:txBody>
          <a:bodyPr>
            <a:normAutofit fontScale="90000"/>
          </a:bodyPr>
          <a:lstStyle/>
          <a:p>
            <a:pPr eaLnBrk="1" hangingPunct="1"/>
            <a:r>
              <a:rPr lang="en-US" altLang="zh-CN" dirty="0" err="1" smtClean="0"/>
              <a:t>ManualResetEvent.WaitOne</a:t>
            </a:r>
            <a:r>
              <a:rPr lang="zh-CN" altLang="en-US" dirty="0" smtClean="0"/>
              <a:t>要点</a:t>
            </a:r>
          </a:p>
        </p:txBody>
      </p:sp>
      <p:sp>
        <p:nvSpPr>
          <p:cNvPr id="60420" name="Rectangle 3"/>
          <p:cNvSpPr>
            <a:spLocks noGrp="1" noChangeArrowheads="1"/>
          </p:cNvSpPr>
          <p:nvPr>
            <p:ph type="body" idx="4294967295"/>
          </p:nvPr>
        </p:nvSpPr>
        <p:spPr>
          <a:xfrm>
            <a:off x="930302" y="1683841"/>
            <a:ext cx="9998075" cy="4697412"/>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a:t>
            </a:r>
            <a:r>
              <a:rPr lang="zh-CN" altLang="en-US" sz="2400" dirty="0" smtClean="0">
                <a:latin typeface="微软雅黑" panose="020B0503020204020204" pitchFamily="34" charset="-122"/>
                <a:ea typeface="微软雅黑" panose="020B0503020204020204" pitchFamily="34" charset="-122"/>
              </a:rPr>
              <a:t>时间效果上阻止</a:t>
            </a:r>
            <a:r>
              <a:rPr lang="zh-CN" altLang="en-US" sz="2400" dirty="0">
                <a:latin typeface="微软雅黑" panose="020B0503020204020204" pitchFamily="34" charset="-122"/>
                <a:ea typeface="微软雅黑" panose="020B0503020204020204" pitchFamily="34" charset="-122"/>
              </a:rPr>
              <a:t>线程</a:t>
            </a:r>
            <a:r>
              <a:rPr lang="zh-CN" altLang="en-US" sz="2400" dirty="0" smtClean="0">
                <a:latin typeface="微软雅黑" panose="020B0503020204020204" pitchFamily="34" charset="-122"/>
                <a:ea typeface="微软雅黑" panose="020B0503020204020204" pitchFamily="34" charset="-122"/>
              </a:rPr>
              <a:t>继续</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smtClean="0">
                <a:latin typeface="微软雅黑" panose="020B0503020204020204" pitchFamily="34" charset="-122"/>
                <a:ea typeface="微软雅黑" panose="020B0503020204020204" pitchFamily="34" charset="-122"/>
              </a:rPr>
              <a:t>false</a:t>
            </a:r>
          </a:p>
          <a:p>
            <a:pPr>
              <a:lnSpc>
                <a:spcPct val="150000"/>
              </a:lnSpc>
            </a:pPr>
            <a:r>
              <a:rPr lang="zh-CN" altLang="en-US" sz="2400" dirty="0" smtClean="0">
                <a:latin typeface="微软雅黑" panose="020B0503020204020204" pitchFamily="34" charset="-122"/>
                <a:ea typeface="微软雅黑" panose="020B0503020204020204" pitchFamily="34" charset="-122"/>
              </a:rPr>
              <a:t>三</a:t>
            </a:r>
            <a:r>
              <a:rPr lang="zh-CN" altLang="en-US" sz="2400" dirty="0">
                <a:latin typeface="微软雅黑" panose="020B0503020204020204" pitchFamily="34" charset="-122"/>
                <a:ea typeface="微软雅黑" panose="020B0503020204020204" pitchFamily="34" charset="-122"/>
              </a:rPr>
              <a:t>是获得信号状态将不再继续未等待完的时间</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smtClean="0">
                <a:latin typeface="微软雅黑" panose="020B0503020204020204" pitchFamily="34" charset="-122"/>
                <a:ea typeface="微软雅黑" panose="020B0503020204020204" pitchFamily="34" charset="-122"/>
              </a:rPr>
              <a:t>true</a:t>
            </a:r>
          </a:p>
          <a:p>
            <a:pPr>
              <a:lnSpc>
                <a:spcPct val="150000"/>
              </a:lnSpc>
            </a:pPr>
            <a:r>
              <a:rPr lang="en-US" altLang="zh-CN" sz="2400" dirty="0" smtClean="0">
                <a:latin typeface="微软雅黑" panose="020B0503020204020204" pitchFamily="34" charset="-122"/>
                <a:ea typeface="微软雅黑" panose="020B0503020204020204" pitchFamily="34" charset="-122"/>
              </a:rPr>
              <a:t>ManualResetEvent</a:t>
            </a:r>
            <a:r>
              <a:rPr lang="zh-CN" altLang="en-US" sz="2400" dirty="0" smtClean="0">
                <a:latin typeface="微软雅黑" panose="020B0503020204020204" pitchFamily="34" charset="-122"/>
                <a:ea typeface="微软雅黑" panose="020B0503020204020204" pitchFamily="34" charset="-122"/>
              </a:rPr>
              <a:t>比</a:t>
            </a:r>
            <a:r>
              <a:rPr lang="en-US" altLang="zh-CN" sz="2400" dirty="0" smtClean="0">
                <a:latin typeface="微软雅黑" panose="020B0503020204020204" pitchFamily="34" charset="-122"/>
                <a:ea typeface="微软雅黑" panose="020B0503020204020204" pitchFamily="34" charset="-122"/>
              </a:rPr>
              <a:t>AutoResetEvent</a:t>
            </a:r>
            <a:r>
              <a:rPr lang="zh-CN" altLang="en-US" sz="2400" dirty="0" smtClean="0">
                <a:latin typeface="微软雅黑" panose="020B0503020204020204" pitchFamily="34" charset="-122"/>
                <a:ea typeface="微软雅黑" panose="020B0503020204020204" pitchFamily="34" charset="-122"/>
              </a:rPr>
              <a:t>要可靠，它可将信号传给多个线程，而线程会重置</a:t>
            </a:r>
            <a:r>
              <a:rPr lang="en-US" altLang="zh-CN" sz="2400" dirty="0" smtClean="0">
                <a:latin typeface="微软雅黑" panose="020B0503020204020204" pitchFamily="34" charset="-122"/>
                <a:ea typeface="微软雅黑" panose="020B0503020204020204" pitchFamily="34" charset="-122"/>
              </a:rPr>
              <a:t>AutoResetEvent</a:t>
            </a:r>
            <a:r>
              <a:rPr lang="zh-CN" altLang="en-US" sz="2400" dirty="0" smtClean="0">
                <a:latin typeface="微软雅黑" panose="020B0503020204020204" pitchFamily="34" charset="-122"/>
                <a:ea typeface="微软雅黑" panose="020B0503020204020204" pitchFamily="34" charset="-122"/>
              </a:rPr>
              <a:t>的状态，即中断信号的传递。</a:t>
            </a:r>
            <a:endParaRPr lang="zh-CN" altLang="zh-CN" sz="2400" dirty="0" smtClean="0">
              <a:latin typeface="微软雅黑" panose="020B0503020204020204" pitchFamily="34" charset="-122"/>
              <a:ea typeface="微软雅黑" panose="020B0503020204020204" pitchFamily="34" charset="-122"/>
            </a:endParaRPr>
          </a:p>
        </p:txBody>
      </p:sp>
      <p:sp>
        <p:nvSpPr>
          <p:cNvPr id="5" name="圆角矩形 4"/>
          <p:cNvSpPr/>
          <p:nvPr/>
        </p:nvSpPr>
        <p:spPr>
          <a:xfrm>
            <a:off x="732865" y="1514036"/>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20474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749287" y="882374"/>
            <a:ext cx="6782463" cy="752475"/>
          </a:xfrm>
        </p:spPr>
        <p:txBody>
          <a:bodyPr/>
          <a:lstStyle/>
          <a:p>
            <a:pPr eaLnBrk="1" hangingPunct="1"/>
            <a:r>
              <a:rPr lang="zh-CN" altLang="en-US" dirty="0" smtClean="0"/>
              <a:t>具有与关系的同步方式</a:t>
            </a:r>
          </a:p>
        </p:txBody>
      </p:sp>
      <p:sp>
        <p:nvSpPr>
          <p:cNvPr id="58372" name="Rectangle 3"/>
          <p:cNvSpPr>
            <a:spLocks noGrp="1" noChangeArrowheads="1"/>
          </p:cNvSpPr>
          <p:nvPr>
            <p:ph type="body" idx="4294967295"/>
          </p:nvPr>
        </p:nvSpPr>
        <p:spPr>
          <a:xfrm>
            <a:off x="3951798" y="2304360"/>
            <a:ext cx="4479925" cy="1076325"/>
          </a:xfrm>
        </p:spPr>
        <p:txBody>
          <a:bodyPr>
            <a:normAutofit/>
          </a:bodyPr>
          <a:lstStyle/>
          <a:p>
            <a:pPr eaLnBrk="1" hangingPunct="1"/>
            <a:r>
              <a:rPr lang="en-US" altLang="zh-CN" sz="2000" dirty="0" err="1" smtClean="0">
                <a:latin typeface="微软雅黑" panose="020B0503020204020204" pitchFamily="34" charset="-122"/>
                <a:ea typeface="微软雅黑" panose="020B0503020204020204" pitchFamily="34" charset="-122"/>
              </a:rPr>
              <a:t>ManualResetEvent.WaitAll</a:t>
            </a:r>
            <a:r>
              <a:rPr lang="zh-CN" altLang="en-US" sz="2000" dirty="0" smtClean="0">
                <a:latin typeface="微软雅黑" panose="020B0503020204020204" pitchFamily="34" charset="-122"/>
                <a:ea typeface="微软雅黑" panose="020B0503020204020204" pitchFamily="34" charset="-122"/>
              </a:rPr>
              <a:t>方法</a:t>
            </a:r>
          </a:p>
          <a:p>
            <a:pPr lvl="1" eaLnBrk="1" hangingPunct="1"/>
            <a:r>
              <a:rPr lang="zh-CN" altLang="en-US" sz="2000" dirty="0" smtClean="0">
                <a:latin typeface="微软雅黑" panose="020B0503020204020204" pitchFamily="34" charset="-122"/>
                <a:ea typeface="微软雅黑" panose="020B0503020204020204" pitchFamily="34" charset="-122"/>
              </a:rPr>
              <a:t>当所有事件状态同时激活时</a:t>
            </a:r>
          </a:p>
        </p:txBody>
      </p:sp>
      <p:pic>
        <p:nvPicPr>
          <p:cNvPr id="58373" name="Picture 4" descr="event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798" y="3637793"/>
            <a:ext cx="431958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9842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smtClean="0"/>
              <a:t>程序与线程</a:t>
            </a:r>
            <a:endParaRPr lang="zh-CN" altLang="en-US" sz="2400" dirty="0"/>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mtClean="0">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2838662" y="802861"/>
            <a:ext cx="6186115" cy="822325"/>
          </a:xfrm>
        </p:spPr>
        <p:txBody>
          <a:bodyPr/>
          <a:lstStyle/>
          <a:p>
            <a:pPr eaLnBrk="1" hangingPunct="1"/>
            <a:r>
              <a:rPr lang="zh-CN" altLang="en-US" dirty="0" smtClean="0"/>
              <a:t>具有或关系的同步方式</a:t>
            </a:r>
          </a:p>
        </p:txBody>
      </p:sp>
      <p:sp>
        <p:nvSpPr>
          <p:cNvPr id="59396" name="Rectangle 3"/>
          <p:cNvSpPr>
            <a:spLocks noGrp="1" noChangeArrowheads="1"/>
          </p:cNvSpPr>
          <p:nvPr>
            <p:ph type="body" idx="4294967295"/>
          </p:nvPr>
        </p:nvSpPr>
        <p:spPr>
          <a:xfrm>
            <a:off x="3673502" y="2081765"/>
            <a:ext cx="4516438" cy="996950"/>
          </a:xfrm>
        </p:spPr>
        <p:txBody>
          <a:bodyPr>
            <a:normAutofit/>
          </a:bodyPr>
          <a:lstStyle/>
          <a:p>
            <a:pPr eaLnBrk="1" hangingPunct="1"/>
            <a:r>
              <a:rPr lang="en-US" altLang="zh-CN" sz="2000" dirty="0" err="1" smtClean="0">
                <a:latin typeface="微软雅黑" panose="020B0503020204020204" pitchFamily="34" charset="-122"/>
                <a:ea typeface="微软雅黑" panose="020B0503020204020204" pitchFamily="34" charset="-122"/>
              </a:rPr>
              <a:t>ManualResetEvent.WaitAny</a:t>
            </a:r>
            <a:r>
              <a:rPr lang="zh-CN" altLang="en-US" sz="2000" dirty="0" smtClean="0">
                <a:latin typeface="微软雅黑" panose="020B0503020204020204" pitchFamily="34" charset="-122"/>
                <a:ea typeface="微软雅黑" panose="020B0503020204020204" pitchFamily="34" charset="-122"/>
              </a:rPr>
              <a:t>方法</a:t>
            </a:r>
          </a:p>
          <a:p>
            <a:pPr lvl="1" eaLnBrk="1" hangingPunct="1"/>
            <a:r>
              <a:rPr lang="zh-CN" altLang="en-US" sz="2000" dirty="0" smtClean="0">
                <a:latin typeface="微软雅黑" panose="020B0503020204020204" pitchFamily="34" charset="-122"/>
                <a:ea typeface="微软雅黑" panose="020B0503020204020204" pitchFamily="34" charset="-122"/>
              </a:rPr>
              <a:t>当任一事件状态激活时</a:t>
            </a:r>
          </a:p>
        </p:txBody>
      </p:sp>
      <p:pic>
        <p:nvPicPr>
          <p:cNvPr id="59397" name="Picture 4" descr="even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414" y="3341969"/>
            <a:ext cx="4392613"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70903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4373218" y="295179"/>
            <a:ext cx="4572000" cy="719137"/>
          </a:xfrm>
        </p:spPr>
        <p:txBody>
          <a:bodyPr>
            <a:normAutofit/>
          </a:bodyPr>
          <a:lstStyle/>
          <a:p>
            <a:pPr eaLnBrk="1" hangingPunct="1"/>
            <a:r>
              <a:rPr lang="zh-CN" altLang="en-US" sz="3600" dirty="0" smtClean="0"/>
              <a:t>使用事件的抓屏程序</a:t>
            </a:r>
          </a:p>
        </p:txBody>
      </p:sp>
      <p:sp>
        <p:nvSpPr>
          <p:cNvPr id="2" name="文本框 1"/>
          <p:cNvSpPr txBox="1"/>
          <p:nvPr/>
        </p:nvSpPr>
        <p:spPr>
          <a:xfrm>
            <a:off x="534210" y="3634185"/>
            <a:ext cx="2566798" cy="523220"/>
          </a:xfrm>
          <a:prstGeom prst="rect">
            <a:avLst/>
          </a:prstGeom>
          <a:noFill/>
        </p:spPr>
        <p:txBody>
          <a:bodyPr wrap="squar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窗体</a:t>
            </a:r>
            <a:r>
              <a:rPr lang="zh-CN" altLang="en-US" dirty="0">
                <a:solidFill>
                  <a:srgbClr val="002060"/>
                </a:solidFill>
                <a:latin typeface="微软雅黑" panose="020B0503020204020204" pitchFamily="34" charset="-122"/>
                <a:ea typeface="微软雅黑" panose="020B0503020204020204" pitchFamily="34" charset="-122"/>
              </a:rPr>
              <a:t>线程发起抓屏</a:t>
            </a:r>
            <a:r>
              <a:rPr lang="zh-CN" altLang="en-US" dirty="0" smtClean="0">
                <a:solidFill>
                  <a:srgbClr val="002060"/>
                </a:solidFill>
                <a:latin typeface="微软雅黑" panose="020B0503020204020204" pitchFamily="34" charset="-122"/>
                <a:ea typeface="微软雅黑" panose="020B0503020204020204" pitchFamily="34" charset="-122"/>
              </a:rPr>
              <a:t>事件；</a:t>
            </a:r>
            <a:endParaRPr lang="en-US" altLang="zh-CN" dirty="0" smtClean="0">
              <a:solidFill>
                <a:srgbClr val="002060"/>
              </a:solidFill>
              <a:latin typeface="微软雅黑" panose="020B0503020204020204" pitchFamily="34" charset="-122"/>
              <a:ea typeface="微软雅黑" panose="020B0503020204020204" pitchFamily="34" charset="-122"/>
            </a:endParaRPr>
          </a:p>
          <a:p>
            <a:r>
              <a:rPr lang="zh-CN" altLang="en-US" dirty="0" smtClean="0">
                <a:solidFill>
                  <a:srgbClr val="002060"/>
                </a:solidFill>
                <a:latin typeface="微软雅黑" panose="020B0503020204020204" pitchFamily="34" charset="-122"/>
                <a:ea typeface="微软雅黑" panose="020B0503020204020204" pitchFamily="34" charset="-122"/>
              </a:rPr>
              <a:t>工作线程抓屏，并保存</a:t>
            </a:r>
            <a:endParaRPr lang="zh-CN" altLang="en-US"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008" y="1014316"/>
            <a:ext cx="9010650" cy="5572125"/>
          </a:xfrm>
          <a:prstGeom prst="rect">
            <a:avLst/>
          </a:prstGeom>
        </p:spPr>
      </p:pic>
    </p:spTree>
    <p:extLst>
      <p:ext uri="{BB962C8B-B14F-4D97-AF65-F5344CB8AC3E}">
        <p14:creationId xmlns:p14="http://schemas.microsoft.com/office/powerpoint/2010/main" val="17335610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9083" y="701865"/>
            <a:ext cx="4338556" cy="684362"/>
          </a:xfrm>
        </p:spPr>
        <p:txBody>
          <a:bodyPr>
            <a:normAutofit/>
          </a:bodyPr>
          <a:lstStyle/>
          <a:p>
            <a:pPr eaLnBrk="1" hangingPunct="1"/>
            <a:r>
              <a:rPr lang="en-US" altLang="zh-CN" dirty="0" smtClean="0"/>
              <a:t>4.5</a:t>
            </a:r>
            <a:r>
              <a:rPr lang="zh-CN" altLang="en-US" dirty="0" smtClean="0"/>
              <a:t>线程同步与死锁</a:t>
            </a:r>
          </a:p>
        </p:txBody>
      </p:sp>
      <p:sp>
        <p:nvSpPr>
          <p:cNvPr id="30724" name="Rectangle 3"/>
          <p:cNvSpPr>
            <a:spLocks noGrp="1" noChangeArrowheads="1"/>
          </p:cNvSpPr>
          <p:nvPr>
            <p:ph type="body" idx="1"/>
          </p:nvPr>
        </p:nvSpPr>
        <p:spPr>
          <a:xfrm>
            <a:off x="1814962" y="1710831"/>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1730487" y="1577109"/>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47528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135172" y="1034816"/>
            <a:ext cx="5351228" cy="727075"/>
          </a:xfrm>
        </p:spPr>
        <p:txBody>
          <a:bodyPr>
            <a:normAutofit/>
          </a:bodyPr>
          <a:lstStyle/>
          <a:p>
            <a:pPr eaLnBrk="1" hangingPunct="1"/>
            <a:r>
              <a:rPr lang="zh-CN" altLang="en-US" dirty="0" smtClean="0"/>
              <a:t>同步资源访问控制</a:t>
            </a:r>
          </a:p>
        </p:txBody>
      </p:sp>
      <p:pic>
        <p:nvPicPr>
          <p:cNvPr id="31749" name="Picture 4" descr="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056" y="2331331"/>
            <a:ext cx="68008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86095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1820849" y="1486673"/>
            <a:ext cx="4977517" cy="727075"/>
          </a:xfrm>
        </p:spPr>
        <p:txBody>
          <a:bodyPr>
            <a:normAutofit/>
          </a:bodyPr>
          <a:lstStyle/>
          <a:p>
            <a:pPr eaLnBrk="1" hangingPunct="1"/>
            <a:r>
              <a:rPr lang="zh-CN" altLang="en-US" dirty="0" smtClean="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由多个线程访问的单个应用程序域的资源（如全局、静态和实例字段）</a:t>
            </a:r>
          </a:p>
        </p:txBody>
      </p:sp>
    </p:spTree>
    <p:extLst>
      <p:ext uri="{BB962C8B-B14F-4D97-AF65-F5344CB8AC3E}">
        <p14:creationId xmlns:p14="http://schemas.microsoft.com/office/powerpoint/2010/main" val="36025576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135172" y="1149598"/>
            <a:ext cx="4484536" cy="762000"/>
          </a:xfrm>
        </p:spPr>
        <p:txBody>
          <a:bodyPr/>
          <a:lstStyle/>
          <a:p>
            <a:pPr eaLnBrk="1" hangingPunct="1"/>
            <a:r>
              <a:rPr lang="zh-CN" altLang="en-US" dirty="0" smtClean="0"/>
              <a:t>同步控制类</a:t>
            </a:r>
          </a:p>
        </p:txBody>
      </p:sp>
      <p:pic>
        <p:nvPicPr>
          <p:cNvPr id="33796" name="Picture 4" descr="ORY$_V5CW3_`QBQKR7Z[EP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1598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smtClean="0"/>
              <a:t>互斥量</a:t>
            </a:r>
            <a:r>
              <a:rPr lang="en-US" altLang="zh-CN" dirty="0" err="1" smtClean="0"/>
              <a:t>Mutex</a:t>
            </a:r>
            <a:r>
              <a:rPr lang="zh-CN" altLang="en-US" dirty="0" smtClean="0"/>
              <a:t>介绍</a:t>
            </a:r>
            <a:endParaRPr lang="en-US" altLang="zh-CN" dirty="0" smtClean="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smtClean="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98249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smtClean="0"/>
              <a:t>互斥量的使用</a:t>
            </a:r>
            <a:endParaRPr lang="en-US" altLang="zh-CN" dirty="0" smtClean="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smtClean="0">
                <a:latin typeface="微软雅黑" panose="020B0503020204020204" pitchFamily="34" charset="-122"/>
                <a:ea typeface="微软雅黑" panose="020B0503020204020204" pitchFamily="34" charset="-122"/>
              </a:rPr>
              <a:t>互斥量的创建</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ReleaseMutex</a:t>
            </a:r>
            <a:r>
              <a:rPr lang="zh-CN" altLang="en-US" sz="2400" dirty="0" smtClean="0">
                <a:latin typeface="微软雅黑" panose="020B0503020204020204" pitchFamily="34" charset="-122"/>
                <a:ea typeface="微软雅黑" panose="020B0503020204020204" pitchFamily="34" charset="-122"/>
              </a:rPr>
              <a:t>方法</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80678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smtClean="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线程可调用多次的 </a:t>
            </a:r>
            <a:r>
              <a:rPr lang="en-US" altLang="zh-CN" sz="2400" dirty="0" err="1" smtClean="0">
                <a:latin typeface="微软雅黑" panose="020B0503020204020204" pitchFamily="34" charset="-122"/>
                <a:ea typeface="微软雅黑" panose="020B0503020204020204" pitchFamily="34" charset="-122"/>
              </a:rPr>
              <a:t>WaitOne</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方法重复对其所有，使用 </a:t>
            </a:r>
            <a:r>
              <a:rPr lang="en-US" altLang="zh-CN" sz="2400" dirty="0" err="1" smtClean="0">
                <a:latin typeface="微软雅黑" panose="020B0503020204020204" pitchFamily="34" charset="-122"/>
                <a:ea typeface="微软雅黑" panose="020B0503020204020204" pitchFamily="34" charset="-122"/>
              </a:rPr>
              <a:t>ReleaseMutex</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方法释放对互斥量所属权，而每一个成功的 </a:t>
            </a:r>
            <a:r>
              <a:rPr lang="en-US" altLang="zh-CN" sz="2400" dirty="0" err="1" smtClean="0">
                <a:latin typeface="微软雅黑" panose="020B0503020204020204" pitchFamily="34" charset="-122"/>
                <a:ea typeface="微软雅黑" panose="020B0503020204020204" pitchFamily="34" charset="-122"/>
              </a:rPr>
              <a:t>WaitOne</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方法对应一次 </a:t>
            </a:r>
            <a:r>
              <a:rPr lang="en-US" altLang="zh-CN" sz="2400" dirty="0" err="1" smtClean="0">
                <a:latin typeface="微软雅黑" panose="020B0503020204020204" pitchFamily="34" charset="-122"/>
                <a:ea typeface="微软雅黑" panose="020B0503020204020204" pitchFamily="34" charset="-122"/>
              </a:rPr>
              <a:t>ReleaseMutex</a:t>
            </a:r>
            <a:endParaRPr lang="en-US" altLang="zh-CN" sz="2400" dirty="0" smtClean="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方法不仅等待互斥量的状态，还使线程拥有它</a:t>
            </a:r>
            <a:endParaRPr lang="en-US" altLang="zh-CN" sz="2400" dirty="0" smtClean="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互斥量最好不要使用</a:t>
            </a:r>
            <a:r>
              <a:rPr lang="en-US" altLang="zh-CN" sz="2400" dirty="0" err="1" smtClean="0">
                <a:latin typeface="微软雅黑" panose="020B0503020204020204" pitchFamily="34" charset="-122"/>
                <a:ea typeface="微软雅黑" panose="020B0503020204020204" pitchFamily="34" charset="-122"/>
              </a:rPr>
              <a:t>WaitAny,WaitAll</a:t>
            </a:r>
            <a:r>
              <a:rPr lang="zh-CN" altLang="en-US" sz="2400" dirty="0" smtClean="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1046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smtClean="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smtClean="0">
                <a:latin typeface="微软雅黑" panose="020B0503020204020204" pitchFamily="34" charset="-122"/>
                <a:ea typeface="微软雅黑" panose="020B0503020204020204" pitchFamily="34" charset="-122"/>
              </a:rPr>
              <a:t>线程运行终止 </a:t>
            </a:r>
            <a:r>
              <a:rPr lang="en-US" altLang="zh-CN" sz="2000" dirty="0" err="1" smtClean="0">
                <a:latin typeface="微软雅黑" panose="020B0503020204020204" pitchFamily="34" charset="-122"/>
                <a:ea typeface="微软雅黑" panose="020B0503020204020204" pitchFamily="34" charset="-122"/>
              </a:rPr>
              <a:t>mutex</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smtClean="0">
                <a:latin typeface="微软雅黑" panose="020B0503020204020204" pitchFamily="34" charset="-122"/>
                <a:ea typeface="微软雅黑" panose="020B0503020204020204" pitchFamily="34" charset="-122"/>
              </a:rPr>
              <a:t>AbandonedMutexException</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498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6732</TotalTime>
  <Words>4841</Words>
  <Application>Microsoft Office PowerPoint</Application>
  <PresentationFormat>宽屏</PresentationFormat>
  <Paragraphs>780</Paragraphs>
  <Slides>103</Slides>
  <Notes>3</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103</vt:i4>
      </vt:variant>
    </vt:vector>
  </HeadingPairs>
  <TitlesOfParts>
    <vt:vector size="118" baseType="lpstr">
      <vt:lpstr>华文彩云</vt: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3_蓝色互联网</vt:lpstr>
      <vt:lpstr>Windows编程实践</vt:lpstr>
      <vt:lpstr>Windows编程实践</vt:lpstr>
      <vt:lpstr>内容提要 - 程序进程与进程间通信</vt:lpstr>
      <vt:lpstr>4A.1进程与程序</vt:lpstr>
      <vt:lpstr>操作系统中的进程</vt:lpstr>
      <vt:lpstr>PowerPoint 演示文稿</vt:lpstr>
      <vt:lpstr>PowerPoint 演示文稿</vt:lpstr>
      <vt:lpstr>并发与并行</vt:lpstr>
      <vt:lpstr>程序与线程</vt:lpstr>
      <vt:lpstr>进程对象结构</vt:lpstr>
      <vt:lpstr>进程对象数据结构</vt:lpstr>
      <vt:lpstr>线程对象数据结构</vt:lpstr>
      <vt:lpstr>程序与线程</vt:lpstr>
      <vt:lpstr>创建进程过程</vt:lpstr>
      <vt:lpstr>进程的创建与启动代码-c#</vt:lpstr>
      <vt:lpstr>进程的其它操作 - c#</vt:lpstr>
      <vt:lpstr>4A.2 进程间通信机制简介</vt:lpstr>
      <vt:lpstr>通信目的及数据传输量考虑</vt:lpstr>
      <vt:lpstr>进程间通信方法分类</vt:lpstr>
      <vt:lpstr>IPC需要考虑内容</vt:lpstr>
      <vt:lpstr>IPC是否需要网络</vt:lpstr>
      <vt:lpstr>4A.3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PowerPoint 演示文稿</vt:lpstr>
      <vt:lpstr>管道类</vt:lpstr>
      <vt:lpstr>命名管道通信模式</vt:lpstr>
      <vt:lpstr>命名管道通信模式</vt:lpstr>
      <vt:lpstr>上机练习作业</vt:lpstr>
      <vt:lpstr>to be continued …</vt:lpstr>
      <vt:lpstr>Windows编程实践</vt:lpstr>
      <vt:lpstr>内容提要 -线程间通信与同步</vt:lpstr>
      <vt:lpstr>4B.1 线程及其创建过程</vt:lpstr>
      <vt:lpstr>线程创建过程</vt:lpstr>
      <vt:lpstr>线程的生命期</vt:lpstr>
      <vt:lpstr>工作线程的结束</vt:lpstr>
      <vt:lpstr>线程非正常结束的后果</vt:lpstr>
      <vt:lpstr>线程的创建与启动代码-c#</vt:lpstr>
      <vt:lpstr>线程的创建与启动代码-c#</vt:lpstr>
      <vt:lpstr>线程的创建与启动代码-c#</vt:lpstr>
      <vt:lpstr>线程的创建与启动代码-c#</vt:lpstr>
      <vt:lpstr>线程的其它操作 - c# System.Threading.Thread的方法</vt:lpstr>
      <vt:lpstr>Thread方法</vt:lpstr>
      <vt:lpstr>PowerPoint 演示文稿</vt:lpstr>
      <vt:lpstr>线程的常用属性</vt:lpstr>
      <vt:lpstr>前台线程与后台线程</vt:lpstr>
      <vt:lpstr>线程的优先级与线程调度</vt:lpstr>
      <vt:lpstr>线程状态</vt:lpstr>
      <vt:lpstr>多线程</vt:lpstr>
      <vt:lpstr>线程的并行</vt:lpstr>
      <vt:lpstr>线程的并发</vt:lpstr>
      <vt:lpstr>线程应用场合</vt:lpstr>
      <vt:lpstr>线程缺点</vt:lpstr>
      <vt:lpstr>4B.2 线程跨域访问</vt:lpstr>
      <vt:lpstr>4.3线程同步与异步调用</vt:lpstr>
      <vt:lpstr>同步运行</vt:lpstr>
      <vt:lpstr>线程的异步执行</vt:lpstr>
      <vt:lpstr>PowerPoint 演示文稿</vt:lpstr>
      <vt:lpstr>PowerPoint 演示文稿</vt:lpstr>
      <vt:lpstr>PowerPoint 演示文稿</vt:lpstr>
      <vt:lpstr>4B.4 线程间同步模式</vt:lpstr>
      <vt:lpstr>WaitHandle类继承关系 </vt:lpstr>
      <vt:lpstr>线程如何接收消息?</vt:lpstr>
      <vt:lpstr>工作线程响应前打发时间的两种方式</vt:lpstr>
      <vt:lpstr>低级事件对象</vt:lpstr>
      <vt:lpstr>WaitOne与Sleep比较</vt:lpstr>
      <vt:lpstr>工作线程运行逻辑</vt:lpstr>
      <vt:lpstr>工作线程间的通信</vt:lpstr>
      <vt:lpstr>ManualResetEvent.WaitOne要点</vt:lpstr>
      <vt:lpstr>具有与关系的同步方式</vt:lpstr>
      <vt:lpstr>具有或关系的同步方式</vt:lpstr>
      <vt:lpstr>使用事件的抓屏程序</vt:lpstr>
      <vt:lpstr>4.5线程同步与死锁</vt:lpstr>
      <vt:lpstr>同步资源访问控制</vt:lpstr>
      <vt:lpstr>需要同步的资源</vt:lpstr>
      <vt:lpstr>同步控制类</vt:lpstr>
      <vt:lpstr>互斥量Mutex介绍</vt:lpstr>
      <vt:lpstr>互斥量的使用</vt:lpstr>
      <vt:lpstr>互斥量的使用</vt:lpstr>
      <vt:lpstr>互斥量的使用</vt:lpstr>
      <vt:lpstr>互斥量的使用</vt:lpstr>
      <vt:lpstr>ManualResetEvent的使用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421</cp:revision>
  <dcterms:created xsi:type="dcterms:W3CDTF">2014-12-05T07:09:50Z</dcterms:created>
  <dcterms:modified xsi:type="dcterms:W3CDTF">2018-10-19T00:33:25Z</dcterms:modified>
</cp:coreProperties>
</file>