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6" r:id="rId3"/>
    <p:sldId id="317" r:id="rId4"/>
    <p:sldId id="304" r:id="rId5"/>
    <p:sldId id="305" r:id="rId6"/>
    <p:sldId id="307" r:id="rId7"/>
    <p:sldId id="308" r:id="rId8"/>
    <p:sldId id="309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课程性质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内容安排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zh-CN" altLang="en-US" dirty="0" smtClean="0"/>
            <a:t>考核方式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纪律要求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纪律要求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课程性质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内容安排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考核方式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1"/>
            <a:ext cx="8360230" cy="2612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</a:rPr>
              <a:t>编程</a:t>
            </a:r>
            <a:r>
              <a:rPr lang="en-US" altLang="zh-CN" sz="4000" dirty="0" smtClean="0">
                <a:solidFill>
                  <a:schemeClr val="accent1">
                    <a:lumMod val="75000"/>
                  </a:schemeClr>
                </a:solidFill>
              </a:rPr>
              <a:t>/Windows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编程实践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介绍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360" y="4392295"/>
            <a:ext cx="7083930" cy="2398119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胡继承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err="1" smtClean="0">
                <a:solidFill>
                  <a:schemeClr val="tx1"/>
                </a:solidFill>
              </a:rPr>
              <a:t>jicheng</a:t>
            </a:r>
            <a:r>
              <a:rPr lang="en-US" altLang="zh-CN" sz="2800" dirty="0" smtClean="0">
                <a:solidFill>
                  <a:schemeClr val="tx1"/>
                </a:solidFill>
              </a:rPr>
              <a:t>     yahoo . com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https://</a:t>
            </a:r>
            <a:r>
              <a:rPr lang="en-US" altLang="zh-CN" sz="2800" dirty="0" smtClean="0">
                <a:solidFill>
                  <a:schemeClr val="tx1"/>
                </a:solidFill>
              </a:rPr>
              <a:t>github.com/jichenghu/</a:t>
            </a: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77" y="5550010"/>
            <a:ext cx="466696" cy="446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97091" y="6065112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7219757" cy="262516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4400" dirty="0" smtClean="0"/>
              <a:t>Windows</a:t>
            </a:r>
            <a:r>
              <a:rPr lang="zh-CN" altLang="en-US" sz="4400" dirty="0" smtClean="0"/>
              <a:t>底层事件机制</a:t>
            </a:r>
          </a:p>
          <a:p>
            <a:pPr eaLnBrk="1" hangingPunct="1"/>
            <a:r>
              <a:rPr lang="zh-CN" altLang="en-US" sz="4400" dirty="0" smtClean="0"/>
              <a:t>回调函数</a:t>
            </a:r>
          </a:p>
          <a:p>
            <a:pPr eaLnBrk="1" hangingPunct="1"/>
            <a:r>
              <a:rPr lang="zh-CN" altLang="en-US" sz="4400" dirty="0" smtClean="0"/>
              <a:t>服务程序开发</a:t>
            </a:r>
            <a:endParaRPr lang="en-US" altLang="zh-CN" sz="4400" dirty="0" smtClean="0"/>
          </a:p>
          <a:p>
            <a:pPr eaLnBrk="1" hangingPunct="1"/>
            <a:r>
              <a:rPr lang="en-US" altLang="zh-CN" sz="4400" smtClean="0"/>
              <a:t>Windows</a:t>
            </a:r>
            <a:r>
              <a:rPr lang="zh-CN" altLang="en-US" sz="4400" smtClean="0"/>
              <a:t>应用程序</a:t>
            </a:r>
            <a:r>
              <a:rPr lang="zh-CN" altLang="en-US" sz="4400" dirty="0" smtClean="0"/>
              <a:t>打包与部署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2C54F-E7F3-40EF-9804-25B3E47546A7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学习形式</a:t>
            </a:r>
          </a:p>
        </p:txBody>
      </p:sp>
      <p:sp>
        <p:nvSpPr>
          <p:cNvPr id="2150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945" y="1930400"/>
            <a:ext cx="6786563" cy="3355975"/>
          </a:xfrm>
        </p:spPr>
        <p:txBody>
          <a:bodyPr/>
          <a:lstStyle/>
          <a:p>
            <a:pPr eaLnBrk="1" hangingPunct="1"/>
            <a:r>
              <a:rPr lang="zh-CN" altLang="en-US" sz="4400" b="1"/>
              <a:t>教师讲授与演示</a:t>
            </a:r>
          </a:p>
          <a:p>
            <a:pPr eaLnBrk="1" hangingPunct="1"/>
            <a:r>
              <a:rPr lang="zh-CN" altLang="en-US" sz="4400" b="1"/>
              <a:t>上机指导书实操</a:t>
            </a:r>
          </a:p>
          <a:p>
            <a:pPr eaLnBrk="1" hangingPunct="1"/>
            <a:r>
              <a:rPr lang="zh-CN" altLang="en-US" sz="4400" b="1"/>
              <a:t>答疑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769AA-F29D-4E09-A2EB-48D3D0A55137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89066" y="260350"/>
            <a:ext cx="1738498" cy="725302"/>
          </a:xfrm>
        </p:spPr>
        <p:txBody>
          <a:bodyPr/>
          <a:lstStyle/>
          <a:p>
            <a:pPr eaLnBrk="1" hangingPunct="1"/>
            <a:r>
              <a:rPr lang="zh-CN" altLang="en-US" smtClean="0"/>
              <a:t>联系我</a:t>
            </a:r>
          </a:p>
        </p:txBody>
      </p:sp>
      <p:sp>
        <p:nvSpPr>
          <p:cNvPr id="225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97470" y="1403350"/>
            <a:ext cx="8842375" cy="4637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4800" dirty="0" smtClean="0"/>
              <a:t>电话</a:t>
            </a:r>
            <a:r>
              <a:rPr lang="en-US" altLang="zh-CN" sz="4800" dirty="0" smtClean="0"/>
              <a:t>188-2762-8182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800" dirty="0" err="1" smtClean="0"/>
              <a:t>jicheng</a:t>
            </a:r>
            <a:r>
              <a:rPr lang="en-US" altLang="zh-CN" sz="4800" dirty="0" smtClean="0"/>
              <a:t> </a:t>
            </a:r>
            <a:r>
              <a:rPr lang="en-US" altLang="zh-CN" sz="4800" dirty="0" smtClean="0"/>
              <a:t>      yahoo </a:t>
            </a:r>
            <a:r>
              <a:rPr lang="en-US" altLang="zh-CN" sz="4800" dirty="0" smtClean="0"/>
              <a:t>. com</a:t>
            </a:r>
          </a:p>
          <a:p>
            <a:pPr>
              <a:lnSpc>
                <a:spcPct val="110000"/>
              </a:lnSpc>
            </a:pPr>
            <a:r>
              <a:rPr lang="en-US" altLang="zh-CN" sz="4800" dirty="0" smtClean="0">
                <a:latin typeface="华文新魏" panose="02010800040101010101" pitchFamily="2" charset="-122"/>
              </a:rPr>
              <a:t>Office:</a:t>
            </a:r>
            <a:r>
              <a:rPr lang="zh-CN" altLang="en-US" sz="4800" dirty="0" smtClean="0">
                <a:latin typeface="华文新魏" panose="02010800040101010101" pitchFamily="2" charset="-122"/>
              </a:rPr>
              <a:t>计算机学院</a:t>
            </a:r>
            <a:r>
              <a:rPr lang="en-US" altLang="zh-CN" sz="4800" dirty="0" smtClean="0">
                <a:latin typeface="华文新魏" panose="02010800040101010101" pitchFamily="2" charset="-122"/>
              </a:rPr>
              <a:t>E-315</a:t>
            </a:r>
            <a:endParaRPr lang="en-US" altLang="zh-CN" sz="4800" dirty="0">
              <a:latin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4800" dirty="0" smtClean="0">
                <a:latin typeface="华文新魏" panose="02010800040101010101" pitchFamily="2" charset="-122"/>
              </a:rPr>
              <a:t>大多数时间都能在当面答疑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70" y="2480806"/>
            <a:ext cx="756343" cy="723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课程介绍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3934648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Basic Ground Rules</a:t>
            </a:r>
            <a:endParaRPr lang="zh-CN" altLang="en-US" dirty="0" smtClean="0"/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9620849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上课期间禁玩手机、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08968"/>
              </p:ext>
            </p:extLst>
          </p:nvPr>
        </p:nvGraphicFramePr>
        <p:xfrm>
          <a:off x="5012939" y="19961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0" name="图片 2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2939" y="19961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97E16-7DEB-4BEF-BF0B-12BA76785349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1460389"/>
            <a:ext cx="8596668" cy="13208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ea typeface="楷体_GB2312" pitchFamily="49" charset="-122"/>
              </a:rPr>
              <a:t>课程</a:t>
            </a:r>
            <a:r>
              <a:rPr lang="zh-CN" altLang="en-US" sz="4000" b="1" dirty="0">
                <a:ea typeface="楷体_GB2312" pitchFamily="49" charset="-122"/>
              </a:rPr>
              <a:t>的性质</a:t>
            </a:r>
            <a:r>
              <a:rPr lang="zh-CN" altLang="en-US" sz="4000" dirty="0"/>
              <a:t> </a:t>
            </a:r>
          </a:p>
        </p:txBody>
      </p:sp>
      <p:sp>
        <p:nvSpPr>
          <p:cNvPr id="112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0457" y="3477052"/>
            <a:ext cx="8596668" cy="210476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编程实战能力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程序并发、同步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中不同应用程序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类型的基本开发技术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培养大型软件工程项目的规划与开发能力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课时内容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77334" y="1432561"/>
            <a:ext cx="6693525" cy="44989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程序设计基础</a:t>
            </a:r>
            <a:endParaRPr lang="zh-CN" altLang="en-US" sz="26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 Com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原理与技术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进程与线程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ea typeface="华文新魏" panose="02010800040101010101" pitchFamily="2" charset="-122"/>
              </a:rPr>
              <a:t>Windows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窗体原理与消息处理机制</a:t>
            </a:r>
            <a:endParaRPr lang="zh-CN" altLang="en-US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动态</a:t>
            </a:r>
            <a:r>
              <a:rPr lang="zh-CN" altLang="en-US" sz="2800" dirty="0">
                <a:ea typeface="华文新魏" panose="02010800040101010101" pitchFamily="2" charset="-122"/>
              </a:rPr>
              <a:t>链接库的创建与</a:t>
            </a:r>
            <a:r>
              <a:rPr lang="zh-CN" altLang="en-US" sz="2800" dirty="0" smtClean="0">
                <a:ea typeface="华文新魏" panose="02010800040101010101" pitchFamily="2" charset="-122"/>
              </a:rPr>
              <a:t>使用</a:t>
            </a:r>
            <a:endParaRPr lang="en-US" altLang="zh-CN" sz="2800" dirty="0" smtClean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ea typeface="华文新魏" panose="02010800040101010101" pitchFamily="2" charset="-122"/>
              </a:rPr>
              <a:t>数据库应用程序</a:t>
            </a:r>
            <a:endParaRPr lang="zh-CN" altLang="en-US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7E3E0-8461-4D13-9B1B-5953FA22ABBF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先修课程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66508" y="1542099"/>
            <a:ext cx="5638800" cy="36290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Ｃ</a:t>
            </a:r>
            <a:r>
              <a:rPr lang="en-US" altLang="zh-CN" sz="4400" dirty="0" smtClean="0"/>
              <a:t>#</a:t>
            </a:r>
            <a:r>
              <a:rPr lang="zh-CN" altLang="en-US" sz="4400" dirty="0" smtClean="0"/>
              <a:t>程序设计</a:t>
            </a:r>
          </a:p>
          <a:p>
            <a:pPr eaLnBrk="1" hangingPunct="1"/>
            <a:r>
              <a:rPr lang="zh-CN" altLang="en-US" sz="4400" dirty="0" smtClean="0"/>
              <a:t>数据结构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3B9E7-0572-49C7-9542-E4DF1B840E45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课时计划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8691" y="1535458"/>
            <a:ext cx="6706610" cy="39509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 理论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课时，实验</a:t>
            </a:r>
            <a:r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课时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6-8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节课，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1-602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理论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双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周 周五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-8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国软机房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A4-5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单周 周五 </a:t>
            </a:r>
            <a:r>
              <a:rPr lang="en-US" altLang="zh-CN" dirty="0" smtClean="0">
                <a:latin typeface="华文新魏" panose="02010800040101010101" pitchFamily="2" charset="-122"/>
              </a:rPr>
              <a:t>3-5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 </a:t>
            </a:r>
            <a:r>
              <a:rPr lang="en-US" altLang="zh-CN" dirty="0" smtClean="0">
                <a:latin typeface="华文新魏" panose="02010800040101010101" pitchFamily="2" charset="-122"/>
              </a:rPr>
              <a:t>3</a:t>
            </a:r>
            <a:r>
              <a:rPr lang="zh-CN" altLang="en-US" dirty="0">
                <a:latin typeface="华文新魏" panose="02010800040101010101" pitchFamily="2" charset="-122"/>
              </a:rPr>
              <a:t>区</a:t>
            </a:r>
            <a:r>
              <a:rPr lang="en-US" altLang="zh-CN" dirty="0" smtClean="0">
                <a:latin typeface="华文新魏" panose="02010800040101010101" pitchFamily="2" charset="-122"/>
              </a:rPr>
              <a:t>1-630 </a:t>
            </a:r>
            <a:r>
              <a:rPr lang="zh-CN" altLang="en-US" dirty="0">
                <a:latin typeface="华文新魏" panose="02010800040101010101" pitchFamily="2" charset="-122"/>
              </a:rPr>
              <a:t>理论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新魏" panose="02010800040101010101" pitchFamily="2" charset="-122"/>
              </a:rPr>
              <a:t>双周 周五 </a:t>
            </a:r>
            <a:r>
              <a:rPr lang="en-US" altLang="zh-CN" dirty="0">
                <a:latin typeface="华文新魏" panose="02010800040101010101" pitchFamily="2" charset="-122"/>
              </a:rPr>
              <a:t>3</a:t>
            </a:r>
            <a:r>
              <a:rPr lang="en-US" altLang="zh-CN" dirty="0" smtClean="0">
                <a:latin typeface="华文新魏" panose="02010800040101010101" pitchFamily="2" charset="-122"/>
              </a:rPr>
              <a:t>-5</a:t>
            </a:r>
            <a:r>
              <a:rPr lang="zh-CN" altLang="en-US" dirty="0" smtClean="0">
                <a:latin typeface="华文新魏" panose="02010800040101010101" pitchFamily="2" charset="-122"/>
              </a:rPr>
              <a:t>节</a:t>
            </a:r>
            <a:r>
              <a:rPr lang="zh-CN" altLang="en-US" dirty="0">
                <a:latin typeface="华文新魏" panose="02010800040101010101" pitchFamily="2" charset="-122"/>
              </a:rPr>
              <a:t>课，</a:t>
            </a:r>
            <a:r>
              <a:rPr lang="zh-CN" altLang="en-US" dirty="0" smtClean="0">
                <a:latin typeface="华文新魏" panose="02010800040101010101" pitchFamily="2" charset="-122"/>
              </a:rPr>
              <a:t>原</a:t>
            </a:r>
            <a:r>
              <a:rPr lang="zh-CN" altLang="en-US" dirty="0">
                <a:latin typeface="华文新魏" panose="02010800040101010101" pitchFamily="2" charset="-122"/>
              </a:rPr>
              <a:t>国软机房</a:t>
            </a:r>
            <a:r>
              <a:rPr lang="en-US" altLang="zh-CN" dirty="0">
                <a:latin typeface="华文新魏" panose="02010800040101010101" pitchFamily="2" charset="-122"/>
              </a:rPr>
              <a:t>A4-5 </a:t>
            </a:r>
            <a:r>
              <a:rPr lang="zh-CN" altLang="en-US" dirty="0">
                <a:latin typeface="华文新魏" panose="02010800040101010101" pitchFamily="2" charset="-122"/>
              </a:rPr>
              <a:t>实验</a:t>
            </a:r>
            <a:endParaRPr lang="en-US" altLang="zh-CN" dirty="0">
              <a:latin typeface="华文新魏" panose="0201080004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3012-FB5E-47A4-8E23-2E6E8BA8AACF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4445" y="1617086"/>
            <a:ext cx="10307767" cy="33845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 smtClean="0"/>
              <a:t>出勤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上机 </a:t>
            </a:r>
            <a:r>
              <a:rPr lang="en-US" altLang="zh-CN" sz="4400" dirty="0" smtClean="0"/>
              <a:t>10</a:t>
            </a:r>
          </a:p>
          <a:p>
            <a:pPr eaLnBrk="1" hangingPunct="1"/>
            <a:r>
              <a:rPr lang="zh-CN" altLang="en-US" sz="4400" dirty="0" smtClean="0"/>
              <a:t>互动讨论 </a:t>
            </a:r>
            <a:r>
              <a:rPr lang="en-US" altLang="zh-CN" sz="4400" dirty="0" smtClean="0"/>
              <a:t>10 </a:t>
            </a:r>
            <a:endParaRPr lang="zh-CN" altLang="en-US" sz="4400" dirty="0"/>
          </a:p>
          <a:p>
            <a:pPr eaLnBrk="1" hangingPunct="1"/>
            <a:r>
              <a:rPr lang="zh-CN" altLang="en-US" sz="4400" dirty="0"/>
              <a:t>期末考核</a:t>
            </a:r>
            <a:r>
              <a:rPr lang="en-US" altLang="zh-CN" sz="4400" dirty="0"/>
              <a:t>70  </a:t>
            </a:r>
            <a:r>
              <a:rPr lang="zh-CN" altLang="en-US" sz="4400" dirty="0" smtClean="0"/>
              <a:t>考试形式为综合实验报告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8961" y="21431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1" y="171941"/>
            <a:ext cx="4643253" cy="650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275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方正姚体</vt:lpstr>
      <vt:lpstr>华文行楷</vt:lpstr>
      <vt:lpstr>华文新魏</vt:lpstr>
      <vt:lpstr>楷体_GB2312</vt:lpstr>
      <vt:lpstr>宋体</vt:lpstr>
      <vt:lpstr>微软雅黑</vt:lpstr>
      <vt:lpstr>Arial</vt:lpstr>
      <vt:lpstr>Calibri</vt:lpstr>
      <vt:lpstr>Trebuchet MS</vt:lpstr>
      <vt:lpstr>Wingdings</vt:lpstr>
      <vt:lpstr>Wingdings 3</vt:lpstr>
      <vt:lpstr>平面</vt:lpstr>
      <vt:lpstr>Windows编程/Windows编程实践课程介绍</vt:lpstr>
      <vt:lpstr>课程介绍</vt:lpstr>
      <vt:lpstr>Basic Ground Rules</vt:lpstr>
      <vt:lpstr>课程的性质 </vt:lpstr>
      <vt:lpstr>课时内容</vt:lpstr>
      <vt:lpstr>先修课程</vt:lpstr>
      <vt:lpstr>课时计划</vt:lpstr>
      <vt:lpstr>考核方式</vt:lpstr>
      <vt:lpstr>教材</vt:lpstr>
      <vt:lpstr>重点补充的内容</vt:lpstr>
      <vt:lpstr>学习形式</vt:lpstr>
      <vt:lpstr>联系我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170</cp:revision>
  <dcterms:created xsi:type="dcterms:W3CDTF">2014-12-05T07:09:00Z</dcterms:created>
  <dcterms:modified xsi:type="dcterms:W3CDTF">2018-09-08T13:21:41Z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