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16" r:id="rId3"/>
    <p:sldId id="317" r:id="rId4"/>
    <p:sldId id="304" r:id="rId5"/>
    <p:sldId id="305" r:id="rId6"/>
    <p:sldId id="307" r:id="rId7"/>
    <p:sldId id="308" r:id="rId8"/>
    <p:sldId id="309" r:id="rId9"/>
    <p:sldId id="312" r:id="rId10"/>
    <p:sldId id="313" r:id="rId11"/>
    <p:sldId id="314" r:id="rId12"/>
    <p:sldId id="31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B39E45CA-4B90-4BA5-AC4B-EBDCA7F79487}">
      <dgm:prSet phldrT="[文本]"/>
      <dgm:spPr/>
      <dgm:t>
        <a:bodyPr/>
        <a:lstStyle/>
        <a:p>
          <a:pPr algn="l"/>
          <a:r>
            <a:rPr lang="zh-CN" altLang="en-US" dirty="0" smtClean="0"/>
            <a:t>课程性质</a:t>
          </a:r>
          <a:endParaRPr lang="zh-CN" altLang="en-US" dirty="0"/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/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/>
        </a:p>
      </dgm:t>
    </dgm:pt>
    <dgm:pt modelId="{130D3908-710E-4E1A-B7D8-47B8EA36ED4A}">
      <dgm:prSet phldrT="[文本]"/>
      <dgm:spPr/>
      <dgm:t>
        <a:bodyPr/>
        <a:lstStyle/>
        <a:p>
          <a:pPr algn="l"/>
          <a:r>
            <a:rPr lang="zh-CN" altLang="en-US" dirty="0" smtClean="0"/>
            <a:t>内容安排</a:t>
          </a:r>
          <a:endParaRPr lang="zh-CN" altLang="en-US" dirty="0"/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endParaRPr lang="zh-CN" altLang="en-US"/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endParaRPr lang="zh-CN" altLang="en-US"/>
        </a:p>
      </dgm:t>
    </dgm:pt>
    <dgm:pt modelId="{19643720-2B40-4681-B6AA-424E0E901AAB}">
      <dgm:prSet phldrT="[文本]"/>
      <dgm:spPr/>
      <dgm:t>
        <a:bodyPr/>
        <a:lstStyle/>
        <a:p>
          <a:pPr algn="l"/>
          <a:r>
            <a:rPr lang="zh-CN" altLang="en-US" dirty="0" smtClean="0"/>
            <a:t>考核方式</a:t>
          </a:r>
          <a:endParaRPr lang="zh-CN" altLang="en-US" dirty="0"/>
        </a:p>
      </dgm:t>
    </dgm:pt>
    <dgm:pt modelId="{06FC63D7-59F4-4FCF-BA3C-82CA82021EE0}" type="parTrans" cxnId="{33A53B55-5868-4CCC-85AD-17C7FB71C2FC}">
      <dgm:prSet/>
      <dgm:spPr/>
      <dgm:t>
        <a:bodyPr/>
        <a:lstStyle/>
        <a:p>
          <a:endParaRPr lang="zh-CN" altLang="en-US"/>
        </a:p>
      </dgm:t>
    </dgm:pt>
    <dgm:pt modelId="{1397822D-B5D6-4C7A-B9A1-9207CFE945C4}" type="sibTrans" cxnId="{33A53B55-5868-4CCC-85AD-17C7FB71C2FC}">
      <dgm:prSet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/>
      <dgm:spPr/>
      <dgm:t>
        <a:bodyPr/>
        <a:lstStyle/>
        <a:p>
          <a:pPr algn="l"/>
          <a:r>
            <a:rPr lang="zh-CN" altLang="en-US" dirty="0" smtClean="0"/>
            <a:t>纪律要求</a:t>
          </a:r>
          <a:endParaRPr lang="zh-CN" altLang="en-US" dirty="0"/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endParaRPr lang="zh-CN" altLang="en-US"/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4"/>
      <dgm:spPr/>
    </dgm:pt>
    <dgm:pt modelId="{BDA9855D-7D78-437D-BD78-790FC97E081F}" type="pres">
      <dgm:prSet presAssocID="{0EB4CFA3-2877-4CD2-8638-6B78E74A3005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4"/>
      <dgm:spPr/>
    </dgm:pt>
    <dgm:pt modelId="{F907B27B-B246-4928-AC93-8A19B8E86AA6}" type="pres">
      <dgm:prSet presAssocID="{B39E45CA-4B90-4BA5-AC4B-EBDCA7F79487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4"/>
      <dgm:spPr/>
    </dgm:pt>
    <dgm:pt modelId="{34905F94-283E-4E2E-B949-4A5102C3F22E}" type="pres">
      <dgm:prSet presAssocID="{130D3908-710E-4E1A-B7D8-47B8EA36ED4A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586205-9294-4296-BDD7-7DD0341827D6}" type="pres">
      <dgm:prSet presAssocID="{9007DD70-9C54-4477-9E19-C04AF4AA79E1}" presName="spacing" presStyleCnt="0"/>
      <dgm:spPr/>
    </dgm:pt>
    <dgm:pt modelId="{6CC95308-025F-4033-88A7-DD028B775712}" type="pres">
      <dgm:prSet presAssocID="{19643720-2B40-4681-B6AA-424E0E901AAB}" presName="composite" presStyleCnt="0"/>
      <dgm:spPr/>
    </dgm:pt>
    <dgm:pt modelId="{9D48952A-8DE3-45EB-8CB6-5152C3B3C507}" type="pres">
      <dgm:prSet presAssocID="{19643720-2B40-4681-B6AA-424E0E901AAB}" presName="imgShp" presStyleLbl="fgImgPlace1" presStyleIdx="3" presStyleCnt="4"/>
      <dgm:spPr/>
    </dgm:pt>
    <dgm:pt modelId="{4A90FFE2-DE88-4B0D-886D-0593F18265A5}" type="pres">
      <dgm:prSet presAssocID="{19643720-2B40-4681-B6AA-424E0E901AAB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33A53B55-5868-4CCC-85AD-17C7FB71C2FC}" srcId="{C0DAA090-DC2F-4A5B-84CF-FE23997C0F8D}" destId="{19643720-2B40-4681-B6AA-424E0E901AAB}" srcOrd="3" destOrd="0" parTransId="{06FC63D7-59F4-4FCF-BA3C-82CA82021EE0}" sibTransId="{1397822D-B5D6-4C7A-B9A1-9207CFE945C4}"/>
    <dgm:cxn modelId="{3BA407BA-CFDE-47B2-B9CA-A441C576491D}" type="presOf" srcId="{19643720-2B40-4681-B6AA-424E0E901AAB}" destId="{4A90FFE2-DE88-4B0D-886D-0593F18265A5}" srcOrd="0" destOrd="0" presId="urn:microsoft.com/office/officeart/2005/8/layout/vList3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57639972-5B41-4337-A5D5-37EEFD72A04E}" type="presParOf" srcId="{DDE2EFAC-FD0A-43B9-9885-8F584F8B2687}" destId="{6CC95308-025F-4033-88A7-DD028B775712}" srcOrd="6" destOrd="0" presId="urn:microsoft.com/office/officeart/2005/8/layout/vList3"/>
    <dgm:cxn modelId="{6E492834-10B1-4FF5-B384-EF2FDDF83B05}" type="presParOf" srcId="{6CC95308-025F-4033-88A7-DD028B775712}" destId="{9D48952A-8DE3-45EB-8CB6-5152C3B3C507}" srcOrd="0" destOrd="0" presId="urn:microsoft.com/office/officeart/2005/8/layout/vList3"/>
    <dgm:cxn modelId="{D6B9DA02-2B38-4082-BFC4-FAB86D467DE6}" type="presParOf" srcId="{6CC95308-025F-4033-88A7-DD028B775712}" destId="{4A90FFE2-DE88-4B0D-886D-0593F18265A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53497" y="869"/>
          <a:ext cx="5107674" cy="10679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919" tIns="175260" rIns="327152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纪律要求</a:t>
          </a:r>
          <a:endParaRPr lang="zh-CN" altLang="en-US" sz="4600" kern="1200" dirty="0"/>
        </a:p>
      </dsp:txBody>
      <dsp:txXfrm rot="10800000">
        <a:off x="1820475" y="869"/>
        <a:ext cx="4840696" cy="1067911"/>
      </dsp:txXfrm>
    </dsp:sp>
    <dsp:sp modelId="{083CB889-864A-48B4-A20B-3444EFBE5EE6}">
      <dsp:nvSpPr>
        <dsp:cNvPr id="0" name=""/>
        <dsp:cNvSpPr/>
      </dsp:nvSpPr>
      <dsp:spPr>
        <a:xfrm>
          <a:off x="1019541" y="869"/>
          <a:ext cx="1067911" cy="10679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53497" y="1387560"/>
          <a:ext cx="5107674" cy="10679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919" tIns="175260" rIns="327152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课程性质</a:t>
          </a:r>
          <a:endParaRPr lang="zh-CN" altLang="en-US" sz="4600" kern="1200" dirty="0"/>
        </a:p>
      </dsp:txBody>
      <dsp:txXfrm rot="10800000">
        <a:off x="1820475" y="1387560"/>
        <a:ext cx="4840696" cy="1067911"/>
      </dsp:txXfrm>
    </dsp:sp>
    <dsp:sp modelId="{BDA2664F-D760-4676-988D-9DECE8C71CCC}">
      <dsp:nvSpPr>
        <dsp:cNvPr id="0" name=""/>
        <dsp:cNvSpPr/>
      </dsp:nvSpPr>
      <dsp:spPr>
        <a:xfrm>
          <a:off x="1019541" y="1387560"/>
          <a:ext cx="1067911" cy="10679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53497" y="2774252"/>
          <a:ext cx="5107674" cy="10679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919" tIns="175260" rIns="327152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内容安排</a:t>
          </a:r>
          <a:endParaRPr lang="zh-CN" altLang="en-US" sz="4600" kern="1200" dirty="0"/>
        </a:p>
      </dsp:txBody>
      <dsp:txXfrm rot="10800000">
        <a:off x="1820475" y="2774252"/>
        <a:ext cx="4840696" cy="1067911"/>
      </dsp:txXfrm>
    </dsp:sp>
    <dsp:sp modelId="{7FE62E54-E85F-4DBB-997F-689B5CDFD62D}">
      <dsp:nvSpPr>
        <dsp:cNvPr id="0" name=""/>
        <dsp:cNvSpPr/>
      </dsp:nvSpPr>
      <dsp:spPr>
        <a:xfrm>
          <a:off x="1019541" y="2774252"/>
          <a:ext cx="1067911" cy="10679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0FFE2-DE88-4B0D-886D-0593F18265A5}">
      <dsp:nvSpPr>
        <dsp:cNvPr id="0" name=""/>
        <dsp:cNvSpPr/>
      </dsp:nvSpPr>
      <dsp:spPr>
        <a:xfrm rot="10800000">
          <a:off x="1553497" y="4160943"/>
          <a:ext cx="5107674" cy="10679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919" tIns="175260" rIns="327152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考核方式</a:t>
          </a:r>
          <a:endParaRPr lang="zh-CN" altLang="en-US" sz="4600" kern="1200" dirty="0"/>
        </a:p>
      </dsp:txBody>
      <dsp:txXfrm rot="10800000">
        <a:off x="1820475" y="4160943"/>
        <a:ext cx="4840696" cy="1067911"/>
      </dsp:txXfrm>
    </dsp:sp>
    <dsp:sp modelId="{9D48952A-8DE3-45EB-8CB6-5152C3B3C507}">
      <dsp:nvSpPr>
        <dsp:cNvPr id="0" name=""/>
        <dsp:cNvSpPr/>
      </dsp:nvSpPr>
      <dsp:spPr>
        <a:xfrm>
          <a:off x="1019541" y="4160943"/>
          <a:ext cx="1067911" cy="10679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591" y="1094971"/>
            <a:ext cx="8360230" cy="26125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Windows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</a:rPr>
              <a:t>编程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Windows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编程实践</a:t>
            </a:r>
            <a:r>
              <a:rPr lang="zh-CN" altLang="en-US" sz="8000" dirty="0">
                <a:solidFill>
                  <a:schemeClr val="accent1">
                    <a:lumMod val="75000"/>
                  </a:schemeClr>
                </a:solidFill>
              </a:rPr>
              <a:t>课程</a:t>
            </a:r>
            <a:r>
              <a:rPr lang="zh-CN" altLang="en-US" sz="8000" dirty="0" smtClean="0">
                <a:solidFill>
                  <a:schemeClr val="accent1">
                    <a:lumMod val="75000"/>
                  </a:schemeClr>
                </a:solidFill>
              </a:rPr>
              <a:t>介绍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4360" y="4392295"/>
            <a:ext cx="7083930" cy="2398119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胡继承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jicheng @ yahoo . </a:t>
            </a:r>
            <a:r>
              <a:rPr lang="en-US" altLang="zh-CN" sz="2800" dirty="0" smtClean="0">
                <a:solidFill>
                  <a:schemeClr val="tx1"/>
                </a:solidFill>
              </a:rPr>
              <a:t>Com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https://</a:t>
            </a:r>
            <a:r>
              <a:rPr lang="en-US" altLang="zh-CN" sz="2800" dirty="0" smtClean="0">
                <a:solidFill>
                  <a:schemeClr val="tx1"/>
                </a:solidFill>
              </a:rPr>
              <a:t>github.com/jichenghu/</a:t>
            </a:r>
            <a:endParaRPr lang="en-US" altLang="zh-CN" sz="28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1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0" y="8718"/>
            <a:ext cx="8554769" cy="73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97091" y="6065112"/>
            <a:ext cx="683339" cy="365125"/>
          </a:xfrm>
        </p:spPr>
        <p:txBody>
          <a:bodyPr/>
          <a:lstStyle/>
          <a:p>
            <a:pPr>
              <a:defRPr/>
            </a:pPr>
            <a:fld id="{B18F26D4-EC69-47C4-AAE8-2B8CBD911E17}" type="slidenum">
              <a:rPr lang="zh-CN" altLang="en-US"/>
              <a:t>10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500">
                <a:solidFill>
                  <a:schemeClr val="accent2"/>
                </a:solidFill>
                <a:ea typeface="华文行楷" panose="02010800040101010101" pitchFamily="2" charset="-122"/>
              </a:rPr>
              <a:t>重点补充的内容</a:t>
            </a:r>
          </a:p>
        </p:txBody>
      </p:sp>
      <p:sp>
        <p:nvSpPr>
          <p:cNvPr id="20484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677334" y="2160589"/>
            <a:ext cx="7219757" cy="2625167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zh-CN" sz="4400" dirty="0" smtClean="0"/>
              <a:t>Windows</a:t>
            </a:r>
            <a:r>
              <a:rPr lang="zh-CN" altLang="en-US" sz="4400" dirty="0" smtClean="0"/>
              <a:t>底层事件机制</a:t>
            </a:r>
          </a:p>
          <a:p>
            <a:pPr eaLnBrk="1" hangingPunct="1"/>
            <a:r>
              <a:rPr lang="zh-CN" altLang="en-US" sz="4400" dirty="0" smtClean="0"/>
              <a:t>回调函数</a:t>
            </a:r>
          </a:p>
          <a:p>
            <a:pPr eaLnBrk="1" hangingPunct="1"/>
            <a:r>
              <a:rPr lang="zh-CN" altLang="en-US" sz="4400" dirty="0" smtClean="0"/>
              <a:t>服务程序开发</a:t>
            </a:r>
            <a:endParaRPr lang="en-US" altLang="zh-CN" sz="4400" dirty="0" smtClean="0"/>
          </a:p>
          <a:p>
            <a:pPr eaLnBrk="1" hangingPunct="1"/>
            <a:r>
              <a:rPr lang="en-US" altLang="zh-CN" sz="4400" smtClean="0"/>
              <a:t>Windows</a:t>
            </a:r>
            <a:r>
              <a:rPr lang="zh-CN" altLang="en-US" sz="4400" smtClean="0"/>
              <a:t>应用程序</a:t>
            </a:r>
            <a:r>
              <a:rPr lang="zh-CN" altLang="en-US" sz="4400" dirty="0" smtClean="0"/>
              <a:t>打包与部署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2C54F-E7F3-40EF-9804-25B3E47546A7}" type="slidenum">
              <a:rPr lang="zh-CN" altLang="en-US"/>
              <a:t>11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学习形式</a:t>
            </a:r>
          </a:p>
        </p:txBody>
      </p:sp>
      <p:sp>
        <p:nvSpPr>
          <p:cNvPr id="2150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62945" y="1930400"/>
            <a:ext cx="6786563" cy="3355975"/>
          </a:xfrm>
        </p:spPr>
        <p:txBody>
          <a:bodyPr/>
          <a:lstStyle/>
          <a:p>
            <a:pPr eaLnBrk="1" hangingPunct="1"/>
            <a:r>
              <a:rPr lang="zh-CN" altLang="en-US" sz="4400" b="1"/>
              <a:t>教师讲授与演示</a:t>
            </a:r>
          </a:p>
          <a:p>
            <a:pPr eaLnBrk="1" hangingPunct="1"/>
            <a:r>
              <a:rPr lang="zh-CN" altLang="en-US" sz="4400" b="1"/>
              <a:t>上机指导书实操</a:t>
            </a:r>
          </a:p>
          <a:p>
            <a:pPr eaLnBrk="1" hangingPunct="1"/>
            <a:r>
              <a:rPr lang="zh-CN" altLang="en-US" sz="4400" b="1"/>
              <a:t>答疑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769AA-F29D-4E09-A2EB-48D3D0A55137}" type="slidenum">
              <a:rPr lang="zh-CN" altLang="en-US"/>
              <a:t>12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89066" y="260350"/>
            <a:ext cx="1738498" cy="725302"/>
          </a:xfrm>
        </p:spPr>
        <p:txBody>
          <a:bodyPr/>
          <a:lstStyle/>
          <a:p>
            <a:pPr eaLnBrk="1" hangingPunct="1"/>
            <a:r>
              <a:rPr lang="zh-CN" altLang="en-US" smtClean="0"/>
              <a:t>联系我</a:t>
            </a:r>
          </a:p>
        </p:txBody>
      </p:sp>
      <p:sp>
        <p:nvSpPr>
          <p:cNvPr id="2253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97470" y="1403350"/>
            <a:ext cx="8842375" cy="46370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4800" dirty="0" smtClean="0"/>
              <a:t>电话</a:t>
            </a:r>
            <a:r>
              <a:rPr lang="en-US" altLang="zh-CN" sz="4800" dirty="0" smtClean="0"/>
              <a:t>188-2762-8182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4800" dirty="0" smtClean="0"/>
              <a:t>jicheng @ yahoo . com</a:t>
            </a:r>
          </a:p>
          <a:p>
            <a:pPr>
              <a:lnSpc>
                <a:spcPct val="110000"/>
              </a:lnSpc>
            </a:pPr>
            <a:r>
              <a:rPr lang="en-US" altLang="zh-CN" sz="4800" dirty="0" smtClean="0">
                <a:latin typeface="华文新魏" panose="02010800040101010101" pitchFamily="2" charset="-122"/>
              </a:rPr>
              <a:t>Office:</a:t>
            </a:r>
            <a:r>
              <a:rPr lang="zh-CN" altLang="en-US" sz="4800" dirty="0" smtClean="0">
                <a:latin typeface="华文新魏" panose="02010800040101010101" pitchFamily="2" charset="-122"/>
              </a:rPr>
              <a:t>计算机学院</a:t>
            </a:r>
            <a:r>
              <a:rPr lang="en-US" altLang="zh-CN" sz="4800" dirty="0" smtClean="0">
                <a:latin typeface="华文新魏" panose="02010800040101010101" pitchFamily="2" charset="-122"/>
              </a:rPr>
              <a:t>E-315</a:t>
            </a:r>
            <a:endParaRPr lang="en-US" altLang="zh-CN" sz="4800" dirty="0">
              <a:latin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4800" dirty="0" smtClean="0">
                <a:latin typeface="华文新魏" panose="02010800040101010101" pitchFamily="2" charset="-122"/>
              </a:rPr>
              <a:t>大多数时间都能在当面答疑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74433" y="1041679"/>
          <a:ext cx="7680714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109" y="127279"/>
            <a:ext cx="3934197" cy="71678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课程介绍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7597" y="1967375"/>
            <a:ext cx="3934648" cy="6929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Basic Ground Rules</a:t>
            </a:r>
            <a:endParaRPr lang="zh-CN" altLang="en-US" dirty="0" smtClean="0"/>
          </a:p>
        </p:txBody>
      </p:sp>
      <p:sp>
        <p:nvSpPr>
          <p:cNvPr id="1843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0519" y="2862470"/>
            <a:ext cx="9620849" cy="34270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不能到课须事先电子邮件告知老师，事后假条无效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上课期间禁玩手机、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等各种设备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908968"/>
              </p:ext>
            </p:extLst>
          </p:nvPr>
        </p:nvGraphicFramePr>
        <p:xfrm>
          <a:off x="5012939" y="19961"/>
          <a:ext cx="4281278" cy="3290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r:id="rId3" imgW="3790950" imgH="2914650" progId="">
                  <p:embed/>
                </p:oleObj>
              </mc:Choice>
              <mc:Fallback>
                <p:oleObj r:id="rId3" imgW="3790950" imgH="2914650" progId="">
                  <p:embed/>
                  <p:pic>
                    <p:nvPicPr>
                      <p:cNvPr id="0" name="图片 2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2939" y="19961"/>
                        <a:ext cx="4281278" cy="3290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97E16-7DEB-4BEF-BF0B-12BA76785349}" type="slidenum">
              <a:rPr lang="zh-CN" altLang="en-US"/>
              <a:t>4</a:t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7334" y="1460389"/>
            <a:ext cx="8596668" cy="132080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ea typeface="楷体_GB2312" pitchFamily="49" charset="-122"/>
              </a:rPr>
              <a:t>课程</a:t>
            </a:r>
            <a:r>
              <a:rPr lang="zh-CN" altLang="en-US" sz="4000" b="1" dirty="0">
                <a:ea typeface="楷体_GB2312" pitchFamily="49" charset="-122"/>
              </a:rPr>
              <a:t>的性质</a:t>
            </a:r>
            <a:r>
              <a:rPr lang="zh-CN" altLang="en-US" sz="4000" dirty="0"/>
              <a:t> </a:t>
            </a:r>
          </a:p>
        </p:txBody>
      </p:sp>
      <p:sp>
        <p:nvSpPr>
          <p:cNvPr id="1126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20457" y="3477052"/>
            <a:ext cx="8596668" cy="2104761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编程实战能力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程序并发、同步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中不同应用程序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类型的基本开发技术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培养大型软件工程项目的规划与开发能力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019EC-443F-4288-9251-0F05AE561AAD}" type="slidenum">
              <a:rPr lang="zh-CN" altLang="en-US"/>
              <a:t>5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课时内容</a:t>
            </a:r>
          </a:p>
        </p:txBody>
      </p:sp>
      <p:sp>
        <p:nvSpPr>
          <p:cNvPr id="12292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77334" y="1432561"/>
            <a:ext cx="6693525" cy="44989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dirty="0" smtClean="0">
                <a:ea typeface="华文新魏" panose="02010800040101010101" pitchFamily="2" charset="-122"/>
              </a:rPr>
              <a:t>Windows</a:t>
            </a:r>
            <a:r>
              <a:rPr lang="zh-CN" altLang="en-US" sz="2800" dirty="0" smtClean="0">
                <a:ea typeface="华文新魏" panose="02010800040101010101" pitchFamily="2" charset="-122"/>
              </a:rPr>
              <a:t>程序设计基础</a:t>
            </a:r>
            <a:endParaRPr lang="zh-CN" altLang="en-US" sz="2600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 smtClean="0">
                <a:ea typeface="华文新魏" panose="02010800040101010101" pitchFamily="2" charset="-122"/>
              </a:rPr>
              <a:t>Windows Com</a:t>
            </a:r>
            <a:r>
              <a:rPr lang="zh-CN" altLang="en-US" sz="2800" dirty="0" smtClean="0">
                <a:ea typeface="华文新魏" panose="02010800040101010101" pitchFamily="2" charset="-122"/>
              </a:rPr>
              <a:t>原理与技术</a:t>
            </a:r>
            <a:endParaRPr lang="zh-CN" altLang="en-US" sz="2800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ea typeface="华文新魏" panose="02010800040101010101" pitchFamily="2" charset="-122"/>
              </a:rPr>
              <a:t>进程与线程</a:t>
            </a:r>
            <a:endParaRPr lang="zh-CN" altLang="en-US" sz="2800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 smtClean="0">
                <a:ea typeface="华文新魏" panose="02010800040101010101" pitchFamily="2" charset="-122"/>
              </a:rPr>
              <a:t>Windows</a:t>
            </a:r>
            <a:r>
              <a:rPr lang="zh-CN" altLang="en-US" sz="2800" dirty="0" smtClean="0">
                <a:ea typeface="华文新魏" panose="02010800040101010101" pitchFamily="2" charset="-122"/>
              </a:rPr>
              <a:t>窗体原理与消息处理机制</a:t>
            </a:r>
            <a:endParaRPr lang="zh-CN" altLang="en-US" sz="2800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ea typeface="华文新魏" panose="02010800040101010101" pitchFamily="2" charset="-122"/>
              </a:rPr>
              <a:t>动态</a:t>
            </a:r>
            <a:r>
              <a:rPr lang="zh-CN" altLang="en-US" sz="2800" dirty="0">
                <a:ea typeface="华文新魏" panose="02010800040101010101" pitchFamily="2" charset="-122"/>
              </a:rPr>
              <a:t>链接库的创建与</a:t>
            </a:r>
            <a:r>
              <a:rPr lang="zh-CN" altLang="en-US" sz="2800" dirty="0" smtClean="0">
                <a:ea typeface="华文新魏" panose="02010800040101010101" pitchFamily="2" charset="-122"/>
              </a:rPr>
              <a:t>使用</a:t>
            </a:r>
            <a:endParaRPr lang="en-US" altLang="zh-CN" sz="2800" dirty="0" smtClean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ea typeface="华文新魏" panose="02010800040101010101" pitchFamily="2" charset="-122"/>
              </a:rPr>
              <a:t>数据库应用程序</a:t>
            </a:r>
            <a:endParaRPr lang="zh-CN" altLang="en-US" sz="2800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27E3E0-8461-4D13-9B1B-5953FA22ABBF}" type="slidenum">
              <a:rPr lang="zh-CN" altLang="en-US"/>
              <a:t>6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先修课程</a:t>
            </a:r>
          </a:p>
        </p:txBody>
      </p:sp>
      <p:sp>
        <p:nvSpPr>
          <p:cNvPr id="1434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266508" y="1542099"/>
            <a:ext cx="5638800" cy="36290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 smtClean="0"/>
              <a:t>Ｃ</a:t>
            </a:r>
            <a:r>
              <a:rPr lang="en-US" altLang="zh-CN" sz="4400" dirty="0" smtClean="0"/>
              <a:t>#</a:t>
            </a:r>
            <a:r>
              <a:rPr lang="zh-CN" altLang="en-US" sz="4400" dirty="0" smtClean="0"/>
              <a:t>程序设计</a:t>
            </a:r>
          </a:p>
          <a:p>
            <a:pPr eaLnBrk="1" hangingPunct="1"/>
            <a:r>
              <a:rPr lang="zh-CN" altLang="en-US" sz="4400" dirty="0" smtClean="0"/>
              <a:t>数据结构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3B9E7-0572-49C7-9542-E4DF1B840E45}" type="slidenum">
              <a:rPr lang="zh-CN" altLang="en-US"/>
              <a:t>7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课时计划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18691" y="1535458"/>
            <a:ext cx="6706610" cy="395094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1-12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周  理论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16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课时，实验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16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课时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班和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班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单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周 周五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6-8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节课，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区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1-602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理论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双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周 周五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-8</a:t>
            </a:r>
            <a:r>
              <a:rPr lang="zh-CN" altLang="en-US" dirty="0" smtClean="0">
                <a:latin typeface="华文新魏" panose="02010800040101010101" pitchFamily="2" charset="-122"/>
              </a:rPr>
              <a:t>节</a:t>
            </a:r>
            <a:r>
              <a:rPr lang="zh-CN" altLang="en-US" dirty="0">
                <a:latin typeface="华文新魏" panose="02010800040101010101" pitchFamily="2" charset="-122"/>
              </a:rPr>
              <a:t>课，原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国软机房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A4-5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实验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班和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班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新魏" panose="02010800040101010101" pitchFamily="2" charset="-122"/>
              </a:rPr>
              <a:t>单周 周五 </a:t>
            </a:r>
            <a:r>
              <a:rPr lang="en-US" altLang="zh-CN" dirty="0" smtClean="0">
                <a:latin typeface="华文新魏" panose="02010800040101010101" pitchFamily="2" charset="-122"/>
              </a:rPr>
              <a:t>3-5</a:t>
            </a:r>
            <a:r>
              <a:rPr lang="zh-CN" altLang="en-US" dirty="0" smtClean="0">
                <a:latin typeface="华文新魏" panose="02010800040101010101" pitchFamily="2" charset="-122"/>
              </a:rPr>
              <a:t>节</a:t>
            </a:r>
            <a:r>
              <a:rPr lang="zh-CN" altLang="en-US" dirty="0">
                <a:latin typeface="华文新魏" panose="02010800040101010101" pitchFamily="2" charset="-122"/>
              </a:rPr>
              <a:t>课， </a:t>
            </a:r>
            <a:r>
              <a:rPr lang="en-US" altLang="zh-CN" dirty="0" smtClean="0">
                <a:latin typeface="华文新魏" panose="02010800040101010101" pitchFamily="2" charset="-122"/>
              </a:rPr>
              <a:t>3</a:t>
            </a:r>
            <a:r>
              <a:rPr lang="zh-CN" altLang="en-US" dirty="0">
                <a:latin typeface="华文新魏" panose="02010800040101010101" pitchFamily="2" charset="-122"/>
              </a:rPr>
              <a:t>区</a:t>
            </a:r>
            <a:r>
              <a:rPr lang="en-US" altLang="zh-CN" dirty="0" smtClean="0">
                <a:latin typeface="华文新魏" panose="02010800040101010101" pitchFamily="2" charset="-122"/>
              </a:rPr>
              <a:t>1-630 </a:t>
            </a:r>
            <a:r>
              <a:rPr lang="zh-CN" altLang="en-US" dirty="0">
                <a:latin typeface="华文新魏" panose="02010800040101010101" pitchFamily="2" charset="-122"/>
              </a:rPr>
              <a:t>理论</a:t>
            </a:r>
            <a:endParaRPr lang="en-US" altLang="zh-CN" dirty="0">
              <a:latin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新魏" panose="02010800040101010101" pitchFamily="2" charset="-122"/>
              </a:rPr>
              <a:t>双周 周五 </a:t>
            </a:r>
            <a:r>
              <a:rPr lang="en-US" altLang="zh-CN" dirty="0">
                <a:latin typeface="华文新魏" panose="02010800040101010101" pitchFamily="2" charset="-122"/>
              </a:rPr>
              <a:t>3</a:t>
            </a:r>
            <a:r>
              <a:rPr lang="en-US" altLang="zh-CN" dirty="0" smtClean="0">
                <a:latin typeface="华文新魏" panose="02010800040101010101" pitchFamily="2" charset="-122"/>
              </a:rPr>
              <a:t>-5</a:t>
            </a:r>
            <a:r>
              <a:rPr lang="zh-CN" altLang="en-US" dirty="0" smtClean="0">
                <a:latin typeface="华文新魏" panose="02010800040101010101" pitchFamily="2" charset="-122"/>
              </a:rPr>
              <a:t>节</a:t>
            </a:r>
            <a:r>
              <a:rPr lang="zh-CN" altLang="en-US" dirty="0">
                <a:latin typeface="华文新魏" panose="02010800040101010101" pitchFamily="2" charset="-122"/>
              </a:rPr>
              <a:t>课，</a:t>
            </a:r>
            <a:r>
              <a:rPr lang="zh-CN" altLang="en-US" dirty="0" smtClean="0">
                <a:latin typeface="华文新魏" panose="02010800040101010101" pitchFamily="2" charset="-122"/>
              </a:rPr>
              <a:t>原</a:t>
            </a:r>
            <a:r>
              <a:rPr lang="zh-CN" altLang="en-US" dirty="0">
                <a:latin typeface="华文新魏" panose="02010800040101010101" pitchFamily="2" charset="-122"/>
              </a:rPr>
              <a:t>国软机房</a:t>
            </a:r>
            <a:r>
              <a:rPr lang="en-US" altLang="zh-CN" dirty="0">
                <a:latin typeface="华文新魏" panose="02010800040101010101" pitchFamily="2" charset="-122"/>
              </a:rPr>
              <a:t>A4-5 </a:t>
            </a:r>
            <a:r>
              <a:rPr lang="zh-CN" altLang="en-US" dirty="0">
                <a:latin typeface="华文新魏" panose="02010800040101010101" pitchFamily="2" charset="-122"/>
              </a:rPr>
              <a:t>实验</a:t>
            </a:r>
            <a:endParaRPr lang="en-US" altLang="zh-CN" dirty="0">
              <a:latin typeface="华文新魏" panose="02010800040101010101" pitchFamily="2" charset="-122"/>
            </a:endParaRPr>
          </a:p>
          <a:p>
            <a:pPr lvl="1">
              <a:lnSpc>
                <a:spcPct val="110000"/>
              </a:lnSpc>
            </a:pP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83012-FB5E-47A4-8E23-2E6E8BA8AACF}" type="slidenum">
              <a:rPr lang="zh-CN" altLang="en-US"/>
              <a:t>8</a:t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考核方式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34445" y="1617086"/>
            <a:ext cx="10307767" cy="33845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 smtClean="0"/>
              <a:t>出勤 </a:t>
            </a:r>
            <a:r>
              <a:rPr lang="en-US" altLang="zh-CN" sz="4400" dirty="0" smtClean="0"/>
              <a:t>10</a:t>
            </a:r>
          </a:p>
          <a:p>
            <a:pPr eaLnBrk="1" hangingPunct="1"/>
            <a:r>
              <a:rPr lang="zh-CN" altLang="en-US" sz="4400" dirty="0" smtClean="0"/>
              <a:t>上机 </a:t>
            </a:r>
            <a:r>
              <a:rPr lang="en-US" altLang="zh-CN" sz="4400" dirty="0" smtClean="0"/>
              <a:t>10</a:t>
            </a:r>
          </a:p>
          <a:p>
            <a:pPr eaLnBrk="1" hangingPunct="1"/>
            <a:r>
              <a:rPr lang="zh-CN" altLang="en-US" sz="4400" dirty="0" smtClean="0"/>
              <a:t>互动讨论 </a:t>
            </a:r>
            <a:r>
              <a:rPr lang="en-US" altLang="zh-CN" sz="4400" dirty="0" smtClean="0"/>
              <a:t>10 </a:t>
            </a:r>
            <a:endParaRPr lang="zh-CN" altLang="en-US" sz="4400" dirty="0"/>
          </a:p>
          <a:p>
            <a:pPr eaLnBrk="1" hangingPunct="1"/>
            <a:r>
              <a:rPr lang="zh-CN" altLang="en-US" sz="4400" dirty="0"/>
              <a:t>期末考核</a:t>
            </a:r>
            <a:r>
              <a:rPr lang="en-US" altLang="zh-CN" sz="4400" dirty="0"/>
              <a:t>70  </a:t>
            </a:r>
            <a:r>
              <a:rPr lang="zh-CN" altLang="en-US" sz="4400" dirty="0" smtClean="0"/>
              <a:t>考试形式为综合实验</a:t>
            </a:r>
            <a:r>
              <a:rPr lang="zh-CN" altLang="en-US" sz="4400" dirty="0" smtClean="0"/>
              <a:t>报告</a:t>
            </a:r>
            <a:endParaRPr lang="en-US" altLang="zh-CN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E340D-0BA1-44CE-B148-5AAE131F883F}" type="slidenum">
              <a:rPr lang="zh-CN" altLang="en-US"/>
              <a:t>9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8961" y="214313"/>
            <a:ext cx="969818" cy="199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6500">
                <a:solidFill>
                  <a:schemeClr val="accent2"/>
                </a:solidFill>
                <a:ea typeface="华文行楷" panose="02010800040101010101" pitchFamily="2" charset="-122"/>
              </a:rPr>
              <a:t>教材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1" y="171941"/>
            <a:ext cx="4643253" cy="6500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277</Words>
  <Application>Microsoft Office PowerPoint</Application>
  <PresentationFormat>宽屏</PresentationFormat>
  <Paragraphs>69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方正姚体</vt:lpstr>
      <vt:lpstr>华文行楷</vt:lpstr>
      <vt:lpstr>华文新魏</vt:lpstr>
      <vt:lpstr>楷体_GB2312</vt:lpstr>
      <vt:lpstr>宋体</vt:lpstr>
      <vt:lpstr>微软雅黑</vt:lpstr>
      <vt:lpstr>Arial</vt:lpstr>
      <vt:lpstr>Calibri</vt:lpstr>
      <vt:lpstr>Trebuchet MS</vt:lpstr>
      <vt:lpstr>Wingdings</vt:lpstr>
      <vt:lpstr>Wingdings 3</vt:lpstr>
      <vt:lpstr>平面</vt:lpstr>
      <vt:lpstr>Windows编程/Windows编程实践课程介绍</vt:lpstr>
      <vt:lpstr>课程介绍</vt:lpstr>
      <vt:lpstr>Basic Ground Rules</vt:lpstr>
      <vt:lpstr>课程的性质 </vt:lpstr>
      <vt:lpstr>课时内容</vt:lpstr>
      <vt:lpstr>先修课程</vt:lpstr>
      <vt:lpstr>课时计划</vt:lpstr>
      <vt:lpstr>考核方式</vt:lpstr>
      <vt:lpstr>教材</vt:lpstr>
      <vt:lpstr>重点补充的内容</vt:lpstr>
      <vt:lpstr>学习形式</vt:lpstr>
      <vt:lpstr>联系我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Jicheng Hu</cp:lastModifiedBy>
  <cp:revision>166</cp:revision>
  <dcterms:created xsi:type="dcterms:W3CDTF">2014-12-05T07:09:00Z</dcterms:created>
  <dcterms:modified xsi:type="dcterms:W3CDTF">2018-09-04T11:28:07Z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