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36"/>
  </p:notesMasterIdLst>
  <p:sldIdLst>
    <p:sldId id="256" r:id="rId3"/>
    <p:sldId id="316" r:id="rId4"/>
    <p:sldId id="521" r:id="rId5"/>
    <p:sldId id="522" r:id="rId6"/>
    <p:sldId id="523" r:id="rId7"/>
    <p:sldId id="524" r:id="rId8"/>
    <p:sldId id="525" r:id="rId9"/>
    <p:sldId id="526" r:id="rId10"/>
    <p:sldId id="527" r:id="rId11"/>
    <p:sldId id="528" r:id="rId12"/>
    <p:sldId id="529" r:id="rId13"/>
    <p:sldId id="530" r:id="rId14"/>
    <p:sldId id="531" r:id="rId15"/>
    <p:sldId id="532" r:id="rId16"/>
    <p:sldId id="533" r:id="rId17"/>
    <p:sldId id="534" r:id="rId18"/>
    <p:sldId id="535" r:id="rId19"/>
    <p:sldId id="536" r:id="rId20"/>
    <p:sldId id="537" r:id="rId21"/>
    <p:sldId id="538" r:id="rId22"/>
    <p:sldId id="539" r:id="rId23"/>
    <p:sldId id="540" r:id="rId24"/>
    <p:sldId id="541" r:id="rId25"/>
    <p:sldId id="542" r:id="rId26"/>
    <p:sldId id="543" r:id="rId27"/>
    <p:sldId id="544" r:id="rId28"/>
    <p:sldId id="545" r:id="rId29"/>
    <p:sldId id="546" r:id="rId30"/>
    <p:sldId id="547" r:id="rId31"/>
    <p:sldId id="548" r:id="rId32"/>
    <p:sldId id="549" r:id="rId33"/>
    <p:sldId id="550" r:id="rId34"/>
    <p:sldId id="455" r:id="rId35"/>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6.1 </a:t>
          </a:r>
          <a:r>
            <a:rPr lang="zh-CN" altLang="en-US" sz="2800" dirty="0" smtClean="0">
              <a:latin typeface="微软雅黑" panose="020B0503020204020204" pitchFamily="34" charset="-122"/>
              <a:ea typeface="微软雅黑" panose="020B0503020204020204" pitchFamily="34" charset="-122"/>
            </a:rPr>
            <a:t>数据库</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6.2 </a:t>
          </a:r>
          <a:r>
            <a:rPr lang="zh-CN" altLang="en-US" sz="2800" dirty="0" smtClean="0">
              <a:latin typeface="微软雅黑" panose="020B0503020204020204" pitchFamily="34" charset="-122"/>
              <a:ea typeface="微软雅黑" panose="020B0503020204020204" pitchFamily="34" charset="-122"/>
            </a:rPr>
            <a:t>数据库访问技术</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6.3 .NET</a:t>
          </a:r>
          <a:r>
            <a:rPr lang="zh-CN" altLang="en-US" sz="2800" dirty="0" smtClean="0">
              <a:latin typeface="微软雅黑" panose="020B0503020204020204" pitchFamily="34" charset="-122"/>
              <a:ea typeface="微软雅黑" panose="020B0503020204020204" pitchFamily="34" charset="-122"/>
            </a:rPr>
            <a:t>环境下使用</a:t>
          </a:r>
          <a:r>
            <a:rPr lang="en-US" altLang="zh-CN" sz="2800" dirty="0" smtClean="0">
              <a:latin typeface="微软雅黑" panose="020B0503020204020204" pitchFamily="34" charset="-122"/>
              <a:ea typeface="微软雅黑" panose="020B0503020204020204" pitchFamily="34" charset="-122"/>
            </a:rPr>
            <a:t>ODBC</a:t>
          </a:r>
          <a:r>
            <a:rPr lang="zh-CN" altLang="en-US" sz="2800" dirty="0" smtClean="0">
              <a:latin typeface="微软雅黑" panose="020B0503020204020204" pitchFamily="34" charset="-122"/>
              <a:ea typeface="微软雅黑" panose="020B0503020204020204" pitchFamily="34" charset="-122"/>
            </a:rPr>
            <a:t>访问数据库</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6.4 .NET</a:t>
          </a:r>
          <a:r>
            <a:rPr lang="zh-CN" altLang="en-US" sz="2800" dirty="0" smtClean="0">
              <a:latin typeface="微软雅黑" panose="020B0503020204020204" pitchFamily="34" charset="-122"/>
              <a:ea typeface="微软雅黑" panose="020B0503020204020204" pitchFamily="34" charset="-122"/>
            </a:rPr>
            <a:t>环境下使用</a:t>
          </a:r>
          <a:r>
            <a:rPr lang="en-US" altLang="zh-CN" sz="2800" dirty="0" smtClean="0">
              <a:latin typeface="微软雅黑" panose="020B0503020204020204" pitchFamily="34" charset="-122"/>
              <a:ea typeface="微软雅黑" panose="020B0503020204020204" pitchFamily="34" charset="-122"/>
            </a:rPr>
            <a:t>OLEDB</a:t>
          </a:r>
          <a:r>
            <a:rPr lang="zh-CN" altLang="en-US" sz="2800" dirty="0" smtClean="0">
              <a:latin typeface="微软雅黑" panose="020B0503020204020204" pitchFamily="34" charset="-122"/>
              <a:ea typeface="微软雅黑" panose="020B0503020204020204" pitchFamily="34" charset="-122"/>
            </a:rPr>
            <a:t>方式访问数据库</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6.5 .NET</a:t>
          </a:r>
          <a:r>
            <a:rPr lang="zh-CN" altLang="en-US" sz="2800" dirty="0" smtClean="0">
              <a:latin typeface="微软雅黑" panose="020B0503020204020204" pitchFamily="34" charset="-122"/>
              <a:ea typeface="微软雅黑" panose="020B0503020204020204" pitchFamily="34" charset="-122"/>
            </a:rPr>
            <a:t>环境下使用</a:t>
          </a:r>
          <a:r>
            <a:rPr lang="en-US" altLang="zh-CN" sz="2800" dirty="0" smtClean="0">
              <a:latin typeface="微软雅黑" panose="020B0503020204020204" pitchFamily="34" charset="-122"/>
              <a:ea typeface="微软雅黑" panose="020B0503020204020204" pitchFamily="34" charset="-122"/>
            </a:rPr>
            <a:t>ADO.NET</a:t>
          </a:r>
          <a:r>
            <a:rPr lang="zh-CN" altLang="en-US" sz="2800" dirty="0" smtClean="0">
              <a:latin typeface="微软雅黑" panose="020B0503020204020204" pitchFamily="34" charset="-122"/>
              <a:ea typeface="微软雅黑" panose="020B0503020204020204" pitchFamily="34" charset="-122"/>
            </a:rPr>
            <a:t>方式访问数据库</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2250641" y="2264"/>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6.1 </a:t>
          </a:r>
          <a:r>
            <a:rPr lang="zh-CN" altLang="en-US" sz="2800" kern="1200" dirty="0" smtClean="0">
              <a:latin typeface="微软雅黑" panose="020B0503020204020204" pitchFamily="34" charset="-122"/>
              <a:ea typeface="微软雅黑" panose="020B0503020204020204" pitchFamily="34" charset="-122"/>
            </a:rPr>
            <a:t>数据库</a:t>
          </a:r>
          <a:endParaRPr lang="zh-CN" altLang="en-US" sz="2800" kern="1200" dirty="0">
            <a:latin typeface="微软雅黑" panose="020B0503020204020204" pitchFamily="34" charset="-122"/>
            <a:ea typeface="微软雅黑" panose="020B0503020204020204" pitchFamily="34" charset="-122"/>
          </a:endParaRPr>
        </a:p>
      </dsp:txBody>
      <dsp:txXfrm rot="10800000">
        <a:off x="2461537" y="2264"/>
        <a:ext cx="7887195" cy="843585"/>
      </dsp:txXfrm>
    </dsp:sp>
    <dsp:sp modelId="{083CB889-864A-48B4-A20B-3444EFBE5EE6}">
      <dsp:nvSpPr>
        <dsp:cNvPr id="0" name=""/>
        <dsp:cNvSpPr/>
      </dsp:nvSpPr>
      <dsp:spPr>
        <a:xfrm>
          <a:off x="1828848" y="2264"/>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2250641" y="1097667"/>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6.2 </a:t>
          </a:r>
          <a:r>
            <a:rPr lang="zh-CN" altLang="en-US" sz="2800" kern="1200" dirty="0" smtClean="0">
              <a:latin typeface="微软雅黑" panose="020B0503020204020204" pitchFamily="34" charset="-122"/>
              <a:ea typeface="微软雅黑" panose="020B0503020204020204" pitchFamily="34" charset="-122"/>
            </a:rPr>
            <a:t>数据库访问技术</a:t>
          </a:r>
          <a:endParaRPr lang="zh-CN" altLang="en-US" sz="2800" kern="1200" dirty="0">
            <a:latin typeface="微软雅黑" panose="020B0503020204020204" pitchFamily="34" charset="-122"/>
            <a:ea typeface="微软雅黑" panose="020B0503020204020204" pitchFamily="34" charset="-122"/>
          </a:endParaRPr>
        </a:p>
      </dsp:txBody>
      <dsp:txXfrm rot="10800000">
        <a:off x="2461537" y="1097667"/>
        <a:ext cx="7887195" cy="843585"/>
      </dsp:txXfrm>
    </dsp:sp>
    <dsp:sp modelId="{BDA2664F-D760-4676-988D-9DECE8C71CCC}">
      <dsp:nvSpPr>
        <dsp:cNvPr id="0" name=""/>
        <dsp:cNvSpPr/>
      </dsp:nvSpPr>
      <dsp:spPr>
        <a:xfrm>
          <a:off x="1828848" y="1097667"/>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2250641" y="2193069"/>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6.3 .NET</a:t>
          </a:r>
          <a:r>
            <a:rPr lang="zh-CN" altLang="en-US" sz="2800" kern="1200" dirty="0" smtClean="0">
              <a:latin typeface="微软雅黑" panose="020B0503020204020204" pitchFamily="34" charset="-122"/>
              <a:ea typeface="微软雅黑" panose="020B0503020204020204" pitchFamily="34" charset="-122"/>
            </a:rPr>
            <a:t>环境下使用</a:t>
          </a:r>
          <a:r>
            <a:rPr lang="en-US" altLang="zh-CN" sz="2800" kern="1200" dirty="0" smtClean="0">
              <a:latin typeface="微软雅黑" panose="020B0503020204020204" pitchFamily="34" charset="-122"/>
              <a:ea typeface="微软雅黑" panose="020B0503020204020204" pitchFamily="34" charset="-122"/>
            </a:rPr>
            <a:t>ODBC</a:t>
          </a:r>
          <a:r>
            <a:rPr lang="zh-CN" altLang="en-US" sz="2800" kern="1200" dirty="0" smtClean="0">
              <a:latin typeface="微软雅黑" panose="020B0503020204020204" pitchFamily="34" charset="-122"/>
              <a:ea typeface="微软雅黑" panose="020B0503020204020204" pitchFamily="34" charset="-122"/>
            </a:rPr>
            <a:t>访问数据库</a:t>
          </a:r>
          <a:endParaRPr lang="zh-CN" altLang="en-US" sz="2800" kern="1200" dirty="0">
            <a:latin typeface="微软雅黑" panose="020B0503020204020204" pitchFamily="34" charset="-122"/>
            <a:ea typeface="微软雅黑" panose="020B0503020204020204" pitchFamily="34" charset="-122"/>
          </a:endParaRPr>
        </a:p>
      </dsp:txBody>
      <dsp:txXfrm rot="10800000">
        <a:off x="2461537" y="2193069"/>
        <a:ext cx="7887195" cy="843585"/>
      </dsp:txXfrm>
    </dsp:sp>
    <dsp:sp modelId="{7FE62E54-E85F-4DBB-997F-689B5CDFD62D}">
      <dsp:nvSpPr>
        <dsp:cNvPr id="0" name=""/>
        <dsp:cNvSpPr/>
      </dsp:nvSpPr>
      <dsp:spPr>
        <a:xfrm>
          <a:off x="1828848" y="2193069"/>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2250641" y="3288472"/>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6.4 .NET</a:t>
          </a:r>
          <a:r>
            <a:rPr lang="zh-CN" altLang="en-US" sz="2800" kern="1200" dirty="0" smtClean="0">
              <a:latin typeface="微软雅黑" panose="020B0503020204020204" pitchFamily="34" charset="-122"/>
              <a:ea typeface="微软雅黑" panose="020B0503020204020204" pitchFamily="34" charset="-122"/>
            </a:rPr>
            <a:t>环境下使用</a:t>
          </a:r>
          <a:r>
            <a:rPr lang="en-US" altLang="zh-CN" sz="2800" kern="1200" dirty="0" smtClean="0">
              <a:latin typeface="微软雅黑" panose="020B0503020204020204" pitchFamily="34" charset="-122"/>
              <a:ea typeface="微软雅黑" panose="020B0503020204020204" pitchFamily="34" charset="-122"/>
            </a:rPr>
            <a:t>OLEDB</a:t>
          </a:r>
          <a:r>
            <a:rPr lang="zh-CN" altLang="en-US" sz="2800" kern="1200" dirty="0" smtClean="0">
              <a:latin typeface="微软雅黑" panose="020B0503020204020204" pitchFamily="34" charset="-122"/>
              <a:ea typeface="微软雅黑" panose="020B0503020204020204" pitchFamily="34" charset="-122"/>
            </a:rPr>
            <a:t>方式访问数据库</a:t>
          </a:r>
          <a:endParaRPr lang="zh-CN" altLang="en-US" sz="2800" kern="1200" dirty="0">
            <a:latin typeface="微软雅黑" panose="020B0503020204020204" pitchFamily="34" charset="-122"/>
            <a:ea typeface="微软雅黑" panose="020B0503020204020204" pitchFamily="34" charset="-122"/>
          </a:endParaRPr>
        </a:p>
      </dsp:txBody>
      <dsp:txXfrm rot="10800000">
        <a:off x="2461537" y="3288472"/>
        <a:ext cx="7887195" cy="843585"/>
      </dsp:txXfrm>
    </dsp:sp>
    <dsp:sp modelId="{9D48952A-8DE3-45EB-8CB6-5152C3B3C507}">
      <dsp:nvSpPr>
        <dsp:cNvPr id="0" name=""/>
        <dsp:cNvSpPr/>
      </dsp:nvSpPr>
      <dsp:spPr>
        <a:xfrm>
          <a:off x="1828848" y="3288472"/>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2250641" y="4383874"/>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6.5 .NET</a:t>
          </a:r>
          <a:r>
            <a:rPr lang="zh-CN" altLang="en-US" sz="2800" kern="1200" dirty="0" smtClean="0">
              <a:latin typeface="微软雅黑" panose="020B0503020204020204" pitchFamily="34" charset="-122"/>
              <a:ea typeface="微软雅黑" panose="020B0503020204020204" pitchFamily="34" charset="-122"/>
            </a:rPr>
            <a:t>环境下使用</a:t>
          </a:r>
          <a:r>
            <a:rPr lang="en-US" altLang="zh-CN" sz="2800" kern="1200" dirty="0" smtClean="0">
              <a:latin typeface="微软雅黑" panose="020B0503020204020204" pitchFamily="34" charset="-122"/>
              <a:ea typeface="微软雅黑" panose="020B0503020204020204" pitchFamily="34" charset="-122"/>
            </a:rPr>
            <a:t>ADO.NET</a:t>
          </a:r>
          <a:r>
            <a:rPr lang="zh-CN" altLang="en-US" sz="2800" kern="1200" dirty="0" smtClean="0">
              <a:latin typeface="微软雅黑" panose="020B0503020204020204" pitchFamily="34" charset="-122"/>
              <a:ea typeface="微软雅黑" panose="020B0503020204020204" pitchFamily="34" charset="-122"/>
            </a:rPr>
            <a:t>方式访问数据库</a:t>
          </a:r>
          <a:endParaRPr lang="zh-CN" altLang="en-US" sz="2800" kern="1200" dirty="0">
            <a:latin typeface="微软雅黑" panose="020B0503020204020204" pitchFamily="34" charset="-122"/>
            <a:ea typeface="微软雅黑" panose="020B0503020204020204" pitchFamily="34" charset="-122"/>
          </a:endParaRPr>
        </a:p>
      </dsp:txBody>
      <dsp:txXfrm rot="10800000">
        <a:off x="2461537" y="4383874"/>
        <a:ext cx="7887195" cy="843585"/>
      </dsp:txXfrm>
    </dsp:sp>
    <dsp:sp modelId="{FBC026BE-7CB9-4486-AAD6-ED1AA59A4D6B}">
      <dsp:nvSpPr>
        <dsp:cNvPr id="0" name=""/>
        <dsp:cNvSpPr/>
      </dsp:nvSpPr>
      <dsp:spPr>
        <a:xfrm>
          <a:off x="1828848" y="4383874"/>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2018/11/15</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smtClean="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smtClean="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smtClean="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endPar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p>
          <a:p>
            <a:pPr lvl="2"/>
            <a:r>
              <a:rPr lang="en-US" altLang="zh-CN" dirty="0" smtClean="0"/>
              <a:t>Add text here</a:t>
            </a:r>
          </a:p>
          <a:p>
            <a:pPr lvl="3"/>
            <a:r>
              <a:rPr lang="en-US" altLang="zh-CN" dirty="0" smtClean="0"/>
              <a:t>Add text here</a:t>
            </a:r>
          </a:p>
          <a:p>
            <a:pPr lvl="4"/>
            <a:r>
              <a:rPr lang="en-US" altLang="zh-CN" dirty="0" smtClean="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extLst>
      <p:ext uri="{BB962C8B-B14F-4D97-AF65-F5344CB8AC3E}">
        <p14:creationId xmlns:p14="http://schemas.microsoft.com/office/powerpoint/2010/main" val="3952800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20371" y="23730"/>
            <a:ext cx="157194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6.1 </a:t>
            </a:r>
            <a:r>
              <a:rPr lang="zh-CN" altLang="en-US" sz="2133" b="1" dirty="0" smtClean="0">
                <a:solidFill>
                  <a:srgbClr val="1C4885"/>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41810576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603" y="15845"/>
            <a:ext cx="2549409"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6.2</a:t>
            </a:r>
            <a:r>
              <a:rPr lang="zh-CN" altLang="en-US" sz="2133" b="1" dirty="0" smtClean="0">
                <a:solidFill>
                  <a:srgbClr val="1C4885"/>
                </a:solidFill>
                <a:latin typeface="微软雅黑" panose="020B0503020204020204" pitchFamily="34" charset="-122"/>
                <a:ea typeface="微软雅黑" panose="020B0503020204020204" pitchFamily="34" charset="-122"/>
              </a:rPr>
              <a:t>数据库访问技术</a:t>
            </a:r>
          </a:p>
        </p:txBody>
      </p:sp>
    </p:spTree>
    <p:extLst>
      <p:ext uri="{BB962C8B-B14F-4D97-AF65-F5344CB8AC3E}">
        <p14:creationId xmlns:p14="http://schemas.microsoft.com/office/powerpoint/2010/main" val="1366967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602" y="15844"/>
            <a:ext cx="491423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6.3 .NET</a:t>
            </a:r>
            <a:r>
              <a:rPr lang="zh-CN" altLang="en-US" sz="2133" b="1" dirty="0" smtClean="0">
                <a:solidFill>
                  <a:srgbClr val="1C4885"/>
                </a:solidFill>
                <a:latin typeface="微软雅黑" panose="020B0503020204020204" pitchFamily="34" charset="-122"/>
                <a:ea typeface="微软雅黑" panose="020B0503020204020204" pitchFamily="34" charset="-122"/>
              </a:rPr>
              <a:t>环境下使用</a:t>
            </a:r>
            <a:r>
              <a:rPr lang="en-US" altLang="zh-CN" sz="2133" b="1" dirty="0" smtClean="0">
                <a:solidFill>
                  <a:srgbClr val="1C4885"/>
                </a:solidFill>
                <a:latin typeface="微软雅黑" panose="020B0503020204020204" pitchFamily="34" charset="-122"/>
                <a:ea typeface="微软雅黑" panose="020B0503020204020204" pitchFamily="34" charset="-122"/>
              </a:rPr>
              <a:t>ODBC</a:t>
            </a:r>
            <a:r>
              <a:rPr lang="zh-CN" altLang="en-US" sz="2133" b="1" dirty="0" smtClean="0">
                <a:solidFill>
                  <a:srgbClr val="1C4885"/>
                </a:solidFill>
                <a:latin typeface="微软雅黑" panose="020B0503020204020204" pitchFamily="34" charset="-122"/>
                <a:ea typeface="微软雅黑" panose="020B0503020204020204" pitchFamily="34" charset="-122"/>
              </a:rPr>
              <a:t>访问数据库</a:t>
            </a:r>
          </a:p>
        </p:txBody>
      </p:sp>
    </p:spTree>
    <p:extLst>
      <p:ext uri="{BB962C8B-B14F-4D97-AF65-F5344CB8AC3E}">
        <p14:creationId xmlns:p14="http://schemas.microsoft.com/office/powerpoint/2010/main" val="18229673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12486" y="23728"/>
            <a:ext cx="552121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6.4 .NET</a:t>
            </a:r>
            <a:r>
              <a:rPr lang="zh-CN" altLang="en-US" sz="2133" b="1" dirty="0" smtClean="0">
                <a:solidFill>
                  <a:srgbClr val="1C4885"/>
                </a:solidFill>
                <a:latin typeface="微软雅黑" panose="020B0503020204020204" pitchFamily="34" charset="-122"/>
                <a:ea typeface="微软雅黑" panose="020B0503020204020204" pitchFamily="34" charset="-122"/>
              </a:rPr>
              <a:t>环境下使用</a:t>
            </a:r>
            <a:r>
              <a:rPr lang="en-US" altLang="zh-CN" sz="2133" b="1" dirty="0" smtClean="0">
                <a:solidFill>
                  <a:srgbClr val="1C4885"/>
                </a:solidFill>
                <a:latin typeface="微软雅黑" panose="020B0503020204020204" pitchFamily="34" charset="-122"/>
                <a:ea typeface="微软雅黑" panose="020B0503020204020204" pitchFamily="34" charset="-122"/>
              </a:rPr>
              <a:t>OLEDB</a:t>
            </a:r>
            <a:r>
              <a:rPr lang="zh-CN" altLang="en-US" sz="2133" b="1" dirty="0" smtClean="0">
                <a:solidFill>
                  <a:srgbClr val="1C4885"/>
                </a:solidFill>
                <a:latin typeface="微软雅黑" panose="020B0503020204020204" pitchFamily="34" charset="-122"/>
                <a:ea typeface="微软雅黑" panose="020B0503020204020204" pitchFamily="34" charset="-122"/>
              </a:rPr>
              <a:t>方式访问数据库</a:t>
            </a:r>
          </a:p>
        </p:txBody>
      </p:sp>
    </p:spTree>
    <p:extLst>
      <p:ext uri="{BB962C8B-B14F-4D97-AF65-F5344CB8AC3E}">
        <p14:creationId xmlns:p14="http://schemas.microsoft.com/office/powerpoint/2010/main" val="31996651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12486" y="23730"/>
            <a:ext cx="587593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6.5 .NET</a:t>
            </a:r>
            <a:r>
              <a:rPr lang="zh-CN" altLang="en-US" sz="2133" b="1" dirty="0" smtClean="0">
                <a:solidFill>
                  <a:srgbClr val="1C4885"/>
                </a:solidFill>
                <a:latin typeface="微软雅黑" panose="020B0503020204020204" pitchFamily="34" charset="-122"/>
                <a:ea typeface="微软雅黑" panose="020B0503020204020204" pitchFamily="34" charset="-122"/>
              </a:rPr>
              <a:t>环境下使用</a:t>
            </a:r>
            <a:r>
              <a:rPr lang="en-US" altLang="zh-CN" sz="2133" b="1" dirty="0" smtClean="0">
                <a:solidFill>
                  <a:srgbClr val="1C4885"/>
                </a:solidFill>
                <a:latin typeface="微软雅黑" panose="020B0503020204020204" pitchFamily="34" charset="-122"/>
                <a:ea typeface="微软雅黑" panose="020B0503020204020204" pitchFamily="34" charset="-122"/>
              </a:rPr>
              <a:t>ADO.NET</a:t>
            </a:r>
            <a:r>
              <a:rPr lang="zh-CN" altLang="en-US" sz="2133" b="1" dirty="0" smtClean="0">
                <a:solidFill>
                  <a:srgbClr val="1C4885"/>
                </a:solidFill>
                <a:latin typeface="微软雅黑" panose="020B0503020204020204" pitchFamily="34" charset="-122"/>
                <a:ea typeface="微软雅黑" panose="020B0503020204020204" pitchFamily="34" charset="-122"/>
              </a:rPr>
              <a:t>方式访问数据库</a:t>
            </a:r>
          </a:p>
        </p:txBody>
      </p:sp>
    </p:spTree>
    <p:extLst>
      <p:ext uri="{BB962C8B-B14F-4D97-AF65-F5344CB8AC3E}">
        <p14:creationId xmlns:p14="http://schemas.microsoft.com/office/powerpoint/2010/main" val="26787542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a:t>
            </a:r>
            <a:r>
              <a:rPr lang="en-US" sz="1333" dirty="0" smtClean="0"/>
              <a:t>201</a:t>
            </a:r>
            <a:r>
              <a:rPr lang="en-US" altLang="zh-CN" sz="1333" dirty="0" smtClean="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687583" y="7689"/>
            <a:ext cx="2499289" cy="343637"/>
            <a:chOff x="3226" y="3776"/>
            <a:chExt cx="1889" cy="406"/>
          </a:xfrm>
        </p:grpSpPr>
        <p:sp>
          <p:nvSpPr>
            <p:cNvPr id="26" name="Rectangle 6"/>
            <p:cNvSpPr>
              <a:spLocks noChangeArrowheads="1"/>
            </p:cNvSpPr>
            <p:nvPr/>
          </p:nvSpPr>
          <p:spPr bwMode="auto">
            <a:xfrm>
              <a:off x="3582" y="3783"/>
              <a:ext cx="1533"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smtClean="0">
                  <a:solidFill>
                    <a:srgbClr val="1C4885"/>
                  </a:solidFill>
                  <a:latin typeface="微软雅黑" panose="020B0503020204020204" pitchFamily="34" charset="-122"/>
                  <a:ea typeface="微软雅黑" panose="020B0503020204020204" pitchFamily="34" charset="-122"/>
                </a:rPr>
                <a:t>数据库应用程序</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smtClean="0">
                  <a:solidFill>
                    <a:schemeClr val="bg1"/>
                  </a:solidFill>
                  <a:latin typeface="微软雅黑" panose="020B0503020204020204" pitchFamily="34" charset="-122"/>
                  <a:ea typeface="微软雅黑" panose="020B0503020204020204" pitchFamily="34" charset="-122"/>
                </a:rPr>
                <a:t>6</a:t>
              </a:r>
              <a:endParaRPr lang="en-US" altLang="zh-CN" sz="2133"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hyperlink" Target="https://www.devart.com/odbc/sqlite/download.html" TargetMode="Externa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p>
          <a:p>
            <a:pPr marL="0" indent="0" algn="r">
              <a:buNone/>
            </a:pPr>
            <a:r>
              <a:rPr lang="en-US" altLang="zh-CN" sz="2400" dirty="0">
                <a:solidFill>
                  <a:schemeClr val="tx1"/>
                </a:solidFill>
              </a:rPr>
              <a:t>https://</a:t>
            </a:r>
            <a:r>
              <a:rPr lang="en-US" altLang="zh-CN" sz="2400" dirty="0" smtClean="0">
                <a:solidFill>
                  <a:schemeClr val="tx1"/>
                </a:solidFill>
              </a:rPr>
              <a:t>github.com/jichenghu/</a:t>
            </a:r>
          </a:p>
        </p:txBody>
      </p:sp>
      <p:sp>
        <p:nvSpPr>
          <p:cNvPr id="4" name="文本框 3"/>
          <p:cNvSpPr txBox="1"/>
          <p:nvPr/>
        </p:nvSpPr>
        <p:spPr>
          <a:xfrm>
            <a:off x="219626" y="1458323"/>
            <a:ext cx="6342049" cy="1015663"/>
          </a:xfrm>
          <a:prstGeom prst="rect">
            <a:avLst/>
          </a:prstGeom>
          <a:noFill/>
        </p:spPr>
        <p:txBody>
          <a:bodyPr wrap="square" rtlCol="0">
            <a:spAutoFit/>
          </a:bodyPr>
          <a:lstStyle/>
          <a:p>
            <a:r>
              <a:rPr lang="en-US" altLang="zh-CN" sz="6000" dirty="0" smtClean="0">
                <a:solidFill>
                  <a:schemeClr val="accent1">
                    <a:lumMod val="75000"/>
                  </a:schemeClr>
                </a:solidFill>
                <a:latin typeface="微软雅黑" panose="020B0503020204020204" pitchFamily="34" charset="-122"/>
                <a:ea typeface="微软雅黑" panose="020B0503020204020204" pitchFamily="34" charset="-122"/>
              </a:rPr>
              <a:t>6 </a:t>
            </a:r>
            <a:r>
              <a:rPr lang="zh-CN" altLang="en-US" sz="6000" dirty="0" smtClean="0">
                <a:solidFill>
                  <a:schemeClr val="accent1">
                    <a:lumMod val="75000"/>
                  </a:schemeClr>
                </a:solidFill>
                <a:latin typeface="微软雅黑" panose="020B0503020204020204" pitchFamily="34" charset="-122"/>
                <a:ea typeface="微软雅黑" panose="020B0503020204020204" pitchFamily="34" charset="-122"/>
              </a:rPr>
              <a:t>数据库</a:t>
            </a:r>
            <a:r>
              <a:rPr lang="zh-CN" altLang="en-US" sz="6000" dirty="0">
                <a:solidFill>
                  <a:schemeClr val="accent1">
                    <a:lumMod val="75000"/>
                  </a:schemeClr>
                </a:solidFill>
                <a:latin typeface="微软雅黑" panose="020B0503020204020204" pitchFamily="34" charset="-122"/>
                <a:ea typeface="微软雅黑" panose="020B0503020204020204" pitchFamily="34" charset="-122"/>
              </a:rPr>
              <a:t>应用程序</a:t>
            </a: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158815" y="245054"/>
            <a:ext cx="5548720" cy="684362"/>
          </a:xfrm>
        </p:spPr>
        <p:txBody>
          <a:bodyPr>
            <a:normAutofit/>
          </a:bodyPr>
          <a:lstStyle/>
          <a:p>
            <a:pPr eaLnBrk="1" hangingPunct="1"/>
            <a:r>
              <a:rPr lang="en-US" altLang="zh-CN" dirty="0" smtClean="0"/>
              <a:t>6.2 </a:t>
            </a:r>
            <a:r>
              <a:rPr lang="zh-CN" altLang="en-US" dirty="0" smtClean="0"/>
              <a:t>数据库连接</a:t>
            </a:r>
            <a:r>
              <a:rPr lang="en-US" altLang="zh-CN" dirty="0" smtClean="0"/>
              <a:t>/</a:t>
            </a:r>
            <a:r>
              <a:rPr lang="zh-CN" altLang="en-US" dirty="0" smtClean="0"/>
              <a:t>访问技术</a:t>
            </a:r>
          </a:p>
        </p:txBody>
      </p:sp>
      <p:sp>
        <p:nvSpPr>
          <p:cNvPr id="36868" name="Rectangle 3"/>
          <p:cNvSpPr>
            <a:spLocks noGrp="1" noChangeArrowheads="1"/>
          </p:cNvSpPr>
          <p:nvPr>
            <p:ph type="body" idx="1"/>
          </p:nvPr>
        </p:nvSpPr>
        <p:spPr>
          <a:xfrm>
            <a:off x="1422033" y="929415"/>
            <a:ext cx="9805249" cy="6047117"/>
          </a:xfrm>
        </p:spPr>
        <p:txBody>
          <a:bodyPr>
            <a:noAutofit/>
          </a:bodyPr>
          <a:lstStyle/>
          <a:p>
            <a:pPr eaLnBrk="1" hangingPunct="1"/>
            <a:r>
              <a:rPr lang="en-US" altLang="zh-CN" sz="2400" dirty="0" smtClean="0"/>
              <a:t>ODBC</a:t>
            </a:r>
          </a:p>
          <a:p>
            <a:pPr lvl="1"/>
            <a:r>
              <a:rPr lang="zh-CN" altLang="en-US" sz="2400" dirty="0"/>
              <a:t>开放式数据库连接，是一种用来在数据库管理系统（</a:t>
            </a:r>
            <a:r>
              <a:rPr lang="en-US" altLang="zh-CN" sz="2400" dirty="0"/>
              <a:t>DBMS</a:t>
            </a:r>
            <a:r>
              <a:rPr lang="zh-CN" altLang="en-US" sz="2400" dirty="0"/>
              <a:t>）中存取数据的标准应用程序接口。有</a:t>
            </a:r>
            <a:r>
              <a:rPr lang="en-US" altLang="zh-CN" sz="2400" dirty="0"/>
              <a:t>ODBC API</a:t>
            </a:r>
            <a:r>
              <a:rPr lang="zh-CN" altLang="en-US" sz="2400" dirty="0"/>
              <a:t>和</a:t>
            </a:r>
            <a:r>
              <a:rPr lang="en-US" altLang="zh-CN" sz="2400" dirty="0"/>
              <a:t>MFC ODBC</a:t>
            </a:r>
            <a:r>
              <a:rPr lang="zh-CN" altLang="en-US" sz="2400" dirty="0"/>
              <a:t>两种开发</a:t>
            </a:r>
            <a:r>
              <a:rPr lang="zh-CN" altLang="en-US" sz="2400" dirty="0" smtClean="0"/>
              <a:t>技术</a:t>
            </a:r>
            <a:endParaRPr lang="en-US" altLang="zh-CN" sz="2400" dirty="0" smtClean="0"/>
          </a:p>
          <a:p>
            <a:endParaRPr lang="en-US" altLang="zh-CN" sz="2400" dirty="0" smtClean="0"/>
          </a:p>
          <a:p>
            <a:r>
              <a:rPr lang="en-US" altLang="zh-CN" sz="2400" dirty="0"/>
              <a:t>DAO(Data Access Object</a:t>
            </a:r>
            <a:r>
              <a:rPr lang="zh-CN" altLang="en-US" sz="2400" dirty="0"/>
              <a:t>）</a:t>
            </a:r>
            <a:endParaRPr lang="en-US" altLang="zh-CN" sz="2400" dirty="0"/>
          </a:p>
          <a:p>
            <a:pPr lvl="1"/>
            <a:r>
              <a:rPr lang="zh-CN" altLang="en-US" sz="2400" dirty="0"/>
              <a:t>数据访问对象集，是</a:t>
            </a:r>
            <a:r>
              <a:rPr lang="en-US" altLang="zh-CN" sz="2400" dirty="0"/>
              <a:t>Microsoft</a:t>
            </a:r>
            <a:r>
              <a:rPr lang="zh-CN" altLang="en-US" sz="2400" dirty="0"/>
              <a:t>提供的基于一个数据库对象集合的访问技术。和</a:t>
            </a:r>
            <a:r>
              <a:rPr lang="en-US" altLang="zh-CN" sz="2400" dirty="0"/>
              <a:t>ODBC</a:t>
            </a:r>
            <a:r>
              <a:rPr lang="zh-CN" altLang="en-US" sz="2400" dirty="0"/>
              <a:t>一样，他们都是</a:t>
            </a:r>
            <a:r>
              <a:rPr lang="en-US" altLang="zh-CN" sz="2400" dirty="0"/>
              <a:t>Windows API</a:t>
            </a:r>
            <a:r>
              <a:rPr lang="zh-CN" altLang="en-US" sz="2400" dirty="0"/>
              <a:t>的一部分，可以独立于（</a:t>
            </a:r>
            <a:r>
              <a:rPr lang="en-US" altLang="zh-CN" sz="2400" dirty="0"/>
              <a:t>DBMS</a:t>
            </a:r>
            <a:r>
              <a:rPr lang="zh-CN" altLang="en-US" sz="2400" dirty="0"/>
              <a:t>）进行数据库的访问</a:t>
            </a:r>
            <a:endParaRPr lang="en-US" altLang="zh-CN" sz="2400" dirty="0"/>
          </a:p>
          <a:p>
            <a:pPr marL="0" indent="0">
              <a:buNone/>
            </a:pPr>
            <a:endParaRPr lang="en-US" altLang="zh-CN" sz="2400" dirty="0"/>
          </a:p>
          <a:p>
            <a:r>
              <a:rPr lang="en-US" altLang="zh-CN" sz="2400" dirty="0"/>
              <a:t>OLE DB</a:t>
            </a:r>
            <a:r>
              <a:rPr lang="zh-CN" altLang="en-US" sz="2400" dirty="0"/>
              <a:t>（</a:t>
            </a:r>
            <a:r>
              <a:rPr lang="en-US" altLang="zh-CN" sz="2400" dirty="0"/>
              <a:t>Object Link and Embedding Database</a:t>
            </a:r>
            <a:r>
              <a:rPr lang="zh-CN" altLang="en-US" sz="2400" dirty="0" smtClean="0"/>
              <a:t>）</a:t>
            </a:r>
            <a:endParaRPr lang="en-US" altLang="zh-CN" sz="2400" dirty="0" smtClean="0"/>
          </a:p>
          <a:p>
            <a:pPr lvl="1"/>
            <a:r>
              <a:rPr lang="zh-CN" altLang="en-US" sz="2400" dirty="0"/>
              <a:t>非常底层，基于</a:t>
            </a:r>
            <a:r>
              <a:rPr lang="en-US" altLang="zh-CN" sz="2400" dirty="0"/>
              <a:t>COM</a:t>
            </a:r>
            <a:r>
              <a:rPr lang="zh-CN" altLang="en-US" sz="2400" dirty="0"/>
              <a:t>接口技术；功能强大灵活，但编程非常非常非常麻烦，使用</a:t>
            </a:r>
            <a:r>
              <a:rPr lang="en-US" altLang="zh-CN" sz="2400" dirty="0"/>
              <a:t>ADO</a:t>
            </a:r>
            <a:r>
              <a:rPr lang="zh-CN" altLang="en-US" sz="2400" dirty="0"/>
              <a:t>只需要</a:t>
            </a:r>
            <a:r>
              <a:rPr lang="en-US" altLang="zh-CN" sz="2400" dirty="0"/>
              <a:t>3-5</a:t>
            </a:r>
            <a:r>
              <a:rPr lang="zh-CN" altLang="en-US" sz="2400" dirty="0"/>
              <a:t>行代码的事情，用</a:t>
            </a:r>
            <a:r>
              <a:rPr lang="en-US" altLang="zh-CN" sz="2400" dirty="0"/>
              <a:t>OLEDB</a:t>
            </a:r>
            <a:r>
              <a:rPr lang="zh-CN" altLang="en-US" sz="2400" dirty="0"/>
              <a:t>却需要将近</a:t>
            </a:r>
            <a:r>
              <a:rPr lang="en-US" altLang="zh-CN" sz="2400" dirty="0"/>
              <a:t>200-300</a:t>
            </a:r>
            <a:r>
              <a:rPr lang="zh-CN" altLang="en-US" sz="2400" dirty="0"/>
              <a:t>行代码才能</a:t>
            </a:r>
            <a:r>
              <a:rPr lang="zh-CN" altLang="en-US" sz="2400" dirty="0" smtClean="0"/>
              <a:t>完成</a:t>
            </a:r>
            <a:endParaRPr lang="en-US" altLang="zh-CN" sz="2400" dirty="0" smtClean="0"/>
          </a:p>
        </p:txBody>
      </p:sp>
    </p:spTree>
    <p:extLst>
      <p:ext uri="{BB962C8B-B14F-4D97-AF65-F5344CB8AC3E}">
        <p14:creationId xmlns:p14="http://schemas.microsoft.com/office/powerpoint/2010/main" val="579608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4294967295"/>
          </p:nvPr>
        </p:nvSpPr>
        <p:spPr>
          <a:xfrm>
            <a:off x="1634067" y="1008063"/>
            <a:ext cx="9386888" cy="5621337"/>
          </a:xfrm>
        </p:spPr>
        <p:txBody>
          <a:bodyPr>
            <a:normAutofit fontScale="85000" lnSpcReduction="10000"/>
          </a:bodyPr>
          <a:lstStyle/>
          <a:p>
            <a:r>
              <a:rPr lang="en-US" altLang="zh-CN" dirty="0" smtClean="0"/>
              <a:t>ADO(ActiveX </a:t>
            </a:r>
            <a:r>
              <a:rPr lang="en-US" altLang="zh-CN" dirty="0"/>
              <a:t>Data Object</a:t>
            </a:r>
            <a:r>
              <a:rPr lang="en-US" altLang="zh-CN" dirty="0" smtClean="0"/>
              <a:t>)</a:t>
            </a:r>
          </a:p>
          <a:p>
            <a:pPr lvl="1"/>
            <a:r>
              <a:rPr lang="zh-CN" altLang="en-US" dirty="0"/>
              <a:t>建立在</a:t>
            </a:r>
            <a:r>
              <a:rPr lang="en-US" altLang="zh-CN" dirty="0"/>
              <a:t>OLE DB</a:t>
            </a:r>
            <a:r>
              <a:rPr lang="zh-CN" altLang="en-US" dirty="0"/>
              <a:t>之上的高层数据库访问技术，是对</a:t>
            </a:r>
            <a:r>
              <a:rPr lang="en-US" altLang="zh-CN" dirty="0"/>
              <a:t>OLEDB</a:t>
            </a:r>
            <a:r>
              <a:rPr lang="zh-CN" altLang="en-US" dirty="0"/>
              <a:t>的封装， 微软为我们提供了丰富的</a:t>
            </a:r>
            <a:r>
              <a:rPr lang="en-US" altLang="zh-CN" dirty="0"/>
              <a:t>COM</a:t>
            </a:r>
            <a:r>
              <a:rPr lang="zh-CN" altLang="en-US" dirty="0"/>
              <a:t>组件（包括</a:t>
            </a:r>
            <a:r>
              <a:rPr lang="en-US" altLang="zh-CN" dirty="0"/>
              <a:t>ActiveX</a:t>
            </a:r>
            <a:r>
              <a:rPr lang="zh-CN" altLang="en-US" dirty="0"/>
              <a:t>）来访问各种关系型</a:t>
            </a:r>
            <a:r>
              <a:rPr lang="en-US" altLang="zh-CN" dirty="0"/>
              <a:t>/</a:t>
            </a:r>
            <a:r>
              <a:rPr lang="zh-CN" altLang="en-US" dirty="0"/>
              <a:t>非关系型数据库</a:t>
            </a:r>
            <a:r>
              <a:rPr lang="zh-CN" altLang="en-US" dirty="0" smtClean="0"/>
              <a:t>。</a:t>
            </a:r>
            <a:endParaRPr lang="en-US" altLang="zh-CN" dirty="0" smtClean="0"/>
          </a:p>
          <a:p>
            <a:pPr lvl="1"/>
            <a:r>
              <a:rPr lang="en-US" altLang="zh-CN" dirty="0"/>
              <a:t>ADO</a:t>
            </a:r>
            <a:r>
              <a:rPr lang="zh-CN" altLang="en-US" dirty="0"/>
              <a:t>以</a:t>
            </a:r>
            <a:r>
              <a:rPr lang="en-US" altLang="zh-CN" dirty="0" err="1"/>
              <a:t>Recordset</a:t>
            </a:r>
            <a:r>
              <a:rPr lang="zh-CN" altLang="en-US" dirty="0" smtClean="0"/>
              <a:t>存储</a:t>
            </a:r>
            <a:endParaRPr lang="en-US" altLang="zh-CN" dirty="0" smtClean="0"/>
          </a:p>
          <a:p>
            <a:pPr lvl="1"/>
            <a:r>
              <a:rPr lang="en-US" altLang="zh-CN" dirty="0"/>
              <a:t>ADO</a:t>
            </a:r>
            <a:r>
              <a:rPr lang="zh-CN" altLang="en-US" dirty="0"/>
              <a:t>使用</a:t>
            </a:r>
            <a:r>
              <a:rPr lang="en-US" altLang="zh-CN" dirty="0"/>
              <a:t>COM</a:t>
            </a:r>
            <a:r>
              <a:rPr lang="zh-CN" altLang="en-US" dirty="0" smtClean="0"/>
              <a:t>技术，</a:t>
            </a:r>
            <a:r>
              <a:rPr lang="zh-CN" altLang="en-US" dirty="0"/>
              <a:t>要求所使用的数据类型必须符合</a:t>
            </a:r>
            <a:r>
              <a:rPr lang="en-US" altLang="zh-CN" dirty="0"/>
              <a:t>COM</a:t>
            </a:r>
            <a:r>
              <a:rPr lang="zh-CN" altLang="en-US" dirty="0"/>
              <a:t>规范</a:t>
            </a:r>
            <a:endParaRPr lang="en-US" altLang="zh-CN" dirty="0" smtClean="0"/>
          </a:p>
          <a:p>
            <a:endParaRPr lang="en-US" altLang="zh-CN" dirty="0"/>
          </a:p>
          <a:p>
            <a:r>
              <a:rPr lang="en-US" altLang="zh-CN" dirty="0" smtClean="0"/>
              <a:t>ADO.NET</a:t>
            </a:r>
          </a:p>
          <a:p>
            <a:pPr lvl="1"/>
            <a:r>
              <a:rPr lang="en-US" altLang="zh-CN" dirty="0"/>
              <a:t>ADO.NET</a:t>
            </a:r>
            <a:r>
              <a:rPr lang="zh-CN" altLang="en-US" dirty="0"/>
              <a:t>基于微软的</a:t>
            </a:r>
            <a:r>
              <a:rPr lang="en-US" altLang="zh-CN" dirty="0"/>
              <a:t>.NET</a:t>
            </a:r>
            <a:r>
              <a:rPr lang="zh-CN" altLang="en-US" dirty="0"/>
              <a:t>体系架构，拥有自己的</a:t>
            </a:r>
            <a:r>
              <a:rPr lang="en-US" altLang="zh-CN" dirty="0"/>
              <a:t>ADO.NET</a:t>
            </a:r>
            <a:r>
              <a:rPr lang="zh-CN" altLang="en-US" dirty="0"/>
              <a:t>数据库访问</a:t>
            </a:r>
            <a:r>
              <a:rPr lang="zh-CN" altLang="en-US" dirty="0" smtClean="0"/>
              <a:t>接口</a:t>
            </a:r>
            <a:endParaRPr lang="en-US" altLang="zh-CN" dirty="0" smtClean="0"/>
          </a:p>
          <a:p>
            <a:pPr lvl="1"/>
            <a:r>
              <a:rPr lang="en-US" altLang="zh-CN" dirty="0"/>
              <a:t>ADO.NET</a:t>
            </a:r>
            <a:r>
              <a:rPr lang="zh-CN" altLang="en-US" dirty="0"/>
              <a:t>则以</a:t>
            </a:r>
            <a:r>
              <a:rPr lang="en-US" altLang="zh-CN" dirty="0" err="1"/>
              <a:t>DataSet</a:t>
            </a:r>
            <a:r>
              <a:rPr lang="zh-CN" altLang="en-US" dirty="0" smtClean="0"/>
              <a:t>存储</a:t>
            </a:r>
            <a:endParaRPr lang="en-US" altLang="zh-CN" dirty="0" smtClean="0"/>
          </a:p>
          <a:p>
            <a:pPr lvl="1"/>
            <a:r>
              <a:rPr lang="en-US" altLang="zh-CN" dirty="0"/>
              <a:t>ADO.NET</a:t>
            </a:r>
            <a:r>
              <a:rPr lang="zh-CN" altLang="en-US" dirty="0"/>
              <a:t>基于</a:t>
            </a:r>
            <a:r>
              <a:rPr lang="en-US" altLang="zh-CN" dirty="0"/>
              <a:t>XML</a:t>
            </a:r>
            <a:r>
              <a:rPr lang="zh-CN" altLang="en-US" dirty="0"/>
              <a:t>格式，数据类型更为丰富并且不需要再做</a:t>
            </a:r>
            <a:r>
              <a:rPr lang="en-US" altLang="zh-CN" dirty="0"/>
              <a:t>COM</a:t>
            </a:r>
            <a:r>
              <a:rPr lang="zh-CN" altLang="en-US" dirty="0"/>
              <a:t>编排导致的数据类型</a:t>
            </a:r>
            <a:r>
              <a:rPr lang="zh-CN" altLang="en-US" dirty="0" smtClean="0"/>
              <a:t>转换</a:t>
            </a:r>
            <a:endParaRPr lang="en-US" altLang="zh-CN" dirty="0" smtClean="0"/>
          </a:p>
          <a:p>
            <a:pPr lvl="1"/>
            <a:endParaRPr lang="en-US" altLang="zh-CN" dirty="0"/>
          </a:p>
          <a:p>
            <a:r>
              <a:rPr lang="en-US" altLang="zh-CN" dirty="0" smtClean="0"/>
              <a:t>JDBC</a:t>
            </a:r>
          </a:p>
          <a:p>
            <a:pPr lvl="1"/>
            <a:r>
              <a:rPr lang="en-US" altLang="zh-CN" dirty="0"/>
              <a:t>JDBC</a:t>
            </a:r>
            <a:r>
              <a:rPr lang="zh-CN" altLang="en-US" dirty="0"/>
              <a:t>（</a:t>
            </a:r>
            <a:r>
              <a:rPr lang="en-US" altLang="zh-CN" dirty="0"/>
              <a:t>Java Database Connectivity</a:t>
            </a:r>
            <a:r>
              <a:rPr lang="zh-CN" altLang="en-US" dirty="0"/>
              <a:t>，</a:t>
            </a:r>
            <a:r>
              <a:rPr lang="en-US" altLang="zh-CN" dirty="0"/>
              <a:t>Java</a:t>
            </a:r>
            <a:r>
              <a:rPr lang="zh-CN" altLang="en-US" dirty="0"/>
              <a:t>数据库连接）是一种用于执行</a:t>
            </a:r>
            <a:r>
              <a:rPr lang="en-US" altLang="zh-CN" dirty="0"/>
              <a:t>SQL</a:t>
            </a:r>
            <a:r>
              <a:rPr lang="zh-CN" altLang="en-US" dirty="0"/>
              <a:t>语句的</a:t>
            </a:r>
            <a:r>
              <a:rPr lang="en-US" altLang="zh-CN" dirty="0"/>
              <a:t>Java API</a:t>
            </a:r>
            <a:r>
              <a:rPr lang="zh-CN" altLang="en-US" dirty="0"/>
              <a:t>，可以为多种关系数据库提供统一访问，它由一组用</a:t>
            </a:r>
            <a:r>
              <a:rPr lang="en-US" altLang="zh-CN" dirty="0"/>
              <a:t>Java</a:t>
            </a:r>
            <a:r>
              <a:rPr lang="zh-CN" altLang="en-US" dirty="0"/>
              <a:t>语言编写的类和接口组成</a:t>
            </a:r>
            <a:r>
              <a:rPr lang="zh-CN" altLang="en-US" dirty="0" smtClean="0"/>
              <a:t>。</a:t>
            </a:r>
            <a:endParaRPr lang="en-US" altLang="zh-CN" dirty="0" smtClean="0"/>
          </a:p>
          <a:p>
            <a:pPr lvl="1"/>
            <a:r>
              <a:rPr lang="en-US" altLang="zh-CN" dirty="0"/>
              <a:t>JDBC</a:t>
            </a:r>
            <a:r>
              <a:rPr lang="zh-CN" altLang="en-US" dirty="0"/>
              <a:t>与</a:t>
            </a:r>
            <a:r>
              <a:rPr lang="en-US" altLang="zh-CN" dirty="0"/>
              <a:t>ODBC</a:t>
            </a:r>
            <a:r>
              <a:rPr lang="zh-CN" altLang="en-US" dirty="0"/>
              <a:t>一样，也是很底层的接口，可以直接调用</a:t>
            </a:r>
            <a:r>
              <a:rPr lang="en-US" altLang="zh-CN" dirty="0"/>
              <a:t>SQL</a:t>
            </a:r>
            <a:r>
              <a:rPr lang="zh-CN" altLang="en-US" dirty="0" smtClean="0"/>
              <a:t>命令</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773259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440266" y="325120"/>
            <a:ext cx="5548313" cy="684213"/>
          </a:xfrm>
        </p:spPr>
        <p:txBody>
          <a:bodyPr>
            <a:normAutofit fontScale="90000"/>
          </a:bodyPr>
          <a:lstStyle/>
          <a:p>
            <a:pPr eaLnBrk="1" hangingPunct="1"/>
            <a:r>
              <a:rPr lang="en-US" altLang="zh-CN" dirty="0" smtClean="0"/>
              <a:t>ADO </a:t>
            </a:r>
            <a:r>
              <a:rPr lang="zh-CN" altLang="en-US" dirty="0" smtClean="0"/>
              <a:t>与 </a:t>
            </a:r>
            <a:r>
              <a:rPr lang="en-US" altLang="zh-CN" dirty="0" smtClean="0"/>
              <a:t>ADO.NET</a:t>
            </a:r>
            <a:r>
              <a:rPr lang="zh-CN" altLang="en-US" dirty="0" smtClean="0"/>
              <a:t>区别</a:t>
            </a:r>
          </a:p>
        </p:txBody>
      </p:sp>
      <p:pic>
        <p:nvPicPr>
          <p:cNvPr id="3" name="内容占位符 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40266" y="1653858"/>
            <a:ext cx="4772025" cy="3881437"/>
          </a:xfr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302" y="580598"/>
            <a:ext cx="1971675" cy="176212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100" y="2590800"/>
            <a:ext cx="5181600" cy="4267200"/>
          </a:xfrm>
          <a:prstGeom prst="rect">
            <a:avLst/>
          </a:prstGeom>
        </p:spPr>
      </p:pic>
    </p:spTree>
    <p:extLst>
      <p:ext uri="{BB962C8B-B14F-4D97-AF65-F5344CB8AC3E}">
        <p14:creationId xmlns:p14="http://schemas.microsoft.com/office/powerpoint/2010/main" val="2523095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083238074"/>
              </p:ext>
            </p:extLst>
          </p:nvPr>
        </p:nvGraphicFramePr>
        <p:xfrm>
          <a:off x="1419059" y="2395479"/>
          <a:ext cx="8649018" cy="3756884"/>
        </p:xfrm>
        <a:graphic>
          <a:graphicData uri="http://schemas.openxmlformats.org/drawingml/2006/table">
            <a:tbl>
              <a:tblPr/>
              <a:tblGrid>
                <a:gridCol w="1407885">
                  <a:extLst>
                    <a:ext uri="{9D8B030D-6E8A-4147-A177-3AD203B41FA5}">
                      <a16:colId xmlns:a16="http://schemas.microsoft.com/office/drawing/2014/main" val="1853212736"/>
                    </a:ext>
                  </a:extLst>
                </a:gridCol>
                <a:gridCol w="926239">
                  <a:extLst>
                    <a:ext uri="{9D8B030D-6E8A-4147-A177-3AD203B41FA5}">
                      <a16:colId xmlns:a16="http://schemas.microsoft.com/office/drawing/2014/main" val="1370367799"/>
                    </a:ext>
                  </a:extLst>
                </a:gridCol>
                <a:gridCol w="1296735">
                  <a:extLst>
                    <a:ext uri="{9D8B030D-6E8A-4147-A177-3AD203B41FA5}">
                      <a16:colId xmlns:a16="http://schemas.microsoft.com/office/drawing/2014/main" val="3524808174"/>
                    </a:ext>
                  </a:extLst>
                </a:gridCol>
                <a:gridCol w="1296735">
                  <a:extLst>
                    <a:ext uri="{9D8B030D-6E8A-4147-A177-3AD203B41FA5}">
                      <a16:colId xmlns:a16="http://schemas.microsoft.com/office/drawing/2014/main" val="2092158965"/>
                    </a:ext>
                  </a:extLst>
                </a:gridCol>
                <a:gridCol w="1296735">
                  <a:extLst>
                    <a:ext uri="{9D8B030D-6E8A-4147-A177-3AD203B41FA5}">
                      <a16:colId xmlns:a16="http://schemas.microsoft.com/office/drawing/2014/main" val="1301981286"/>
                    </a:ext>
                  </a:extLst>
                </a:gridCol>
                <a:gridCol w="2424689">
                  <a:extLst>
                    <a:ext uri="{9D8B030D-6E8A-4147-A177-3AD203B41FA5}">
                      <a16:colId xmlns:a16="http://schemas.microsoft.com/office/drawing/2014/main" val="287744427"/>
                    </a:ext>
                  </a:extLst>
                </a:gridCol>
              </a:tblGrid>
              <a:tr h="751376">
                <a:tc>
                  <a:txBody>
                    <a:bodyPr/>
                    <a:lstStyle/>
                    <a:p>
                      <a:pPr algn="ct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访问接口</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易用性</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运行能力</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可扩展性</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技术层次</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突出特点</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127467"/>
                  </a:ext>
                </a:extLst>
              </a:tr>
              <a:tr h="500918">
                <a:tc>
                  <a:txBody>
                    <a:bodyPr/>
                    <a:lstStyle/>
                    <a:p>
                      <a:pPr>
                        <a:spcAft>
                          <a:spcPts val="0"/>
                        </a:spcAft>
                      </a:pPr>
                      <a:r>
                        <a:rPr lang="en-US" sz="1400">
                          <a:solidFill>
                            <a:srgbClr val="000000"/>
                          </a:solidFill>
                          <a:effectLst/>
                        </a:rPr>
                        <a:t>ODBC</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差</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较高</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差</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底层</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可进行底层控制</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7028843"/>
                  </a:ext>
                </a:extLst>
              </a:tr>
              <a:tr h="500918">
                <a:tc>
                  <a:txBody>
                    <a:bodyPr/>
                    <a:lstStyle/>
                    <a:p>
                      <a:pPr>
                        <a:spcAft>
                          <a:spcPts val="0"/>
                        </a:spcAft>
                      </a:pPr>
                      <a:r>
                        <a:rPr lang="en-US" sz="1400">
                          <a:solidFill>
                            <a:srgbClr val="000000"/>
                          </a:solidFill>
                          <a:effectLst/>
                        </a:rPr>
                        <a:t>MFC ODBC</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a:solidFill>
                            <a:srgbClr val="000000"/>
                          </a:solidFill>
                          <a:effectLst/>
                        </a:rPr>
                        <a:t> </a:t>
                      </a:r>
                      <a:endParaRPr 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一般</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高层</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同用标准，应用广泛</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909873"/>
                  </a:ext>
                </a:extLst>
              </a:tr>
              <a:tr h="500918">
                <a:tc>
                  <a:txBody>
                    <a:bodyPr/>
                    <a:lstStyle/>
                    <a:p>
                      <a:pPr>
                        <a:spcAft>
                          <a:spcPts val="0"/>
                        </a:spcAft>
                      </a:pPr>
                      <a:r>
                        <a:rPr lang="en-US" sz="1400">
                          <a:solidFill>
                            <a:srgbClr val="000000"/>
                          </a:solidFill>
                          <a:effectLst/>
                        </a:rPr>
                        <a:t>MFC DAO</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好</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较高</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一般</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高层</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访问</a:t>
                      </a:r>
                      <a:r>
                        <a:rPr lang="en-US" altLang="zh-CN" sz="1400" dirty="0">
                          <a:solidFill>
                            <a:srgbClr val="000000"/>
                          </a:solidFill>
                          <a:effectLst/>
                          <a:latin typeface="宋体" panose="02010600030101010101" pitchFamily="2" charset="-122"/>
                          <a:ea typeface="宋体" panose="02010600030101010101" pitchFamily="2" charset="-122"/>
                        </a:rPr>
                        <a:t>JET</a:t>
                      </a:r>
                      <a:r>
                        <a:rPr lang="zh-CN" altLang="en-US" sz="1400" dirty="0">
                          <a:solidFill>
                            <a:srgbClr val="000000"/>
                          </a:solidFill>
                          <a:effectLst/>
                          <a:latin typeface="宋体" panose="02010600030101010101" pitchFamily="2" charset="-122"/>
                          <a:ea typeface="宋体" panose="02010600030101010101" pitchFamily="2" charset="-122"/>
                        </a:rPr>
                        <a:t>性能最好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0303028"/>
                  </a:ext>
                </a:extLst>
              </a:tr>
              <a:tr h="500918">
                <a:tc>
                  <a:txBody>
                    <a:bodyPr/>
                    <a:lstStyle/>
                    <a:p>
                      <a:pPr>
                        <a:spcAft>
                          <a:spcPts val="0"/>
                        </a:spcAft>
                      </a:pPr>
                      <a:r>
                        <a:rPr lang="en-US" sz="1400">
                          <a:solidFill>
                            <a:srgbClr val="000000"/>
                          </a:solidFill>
                          <a:effectLst/>
                        </a:rPr>
                        <a:t>OLE DB</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很难</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高</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底层</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可访问非关系型数据库</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13988"/>
                  </a:ext>
                </a:extLst>
              </a:tr>
              <a:tr h="1001836">
                <a:tc>
                  <a:txBody>
                    <a:bodyPr/>
                    <a:lstStyle/>
                    <a:p>
                      <a:pPr>
                        <a:spcAft>
                          <a:spcPts val="0"/>
                        </a:spcAft>
                      </a:pPr>
                      <a:r>
                        <a:rPr lang="en-US" sz="1400">
                          <a:solidFill>
                            <a:srgbClr val="000000"/>
                          </a:solidFill>
                          <a:effectLst/>
                        </a:rPr>
                        <a:t>ADO</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最好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高</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高层</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可访问非关系型数据库，有多种编程接口</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554615"/>
                  </a:ext>
                </a:extLst>
              </a:tr>
            </a:tbl>
          </a:graphicData>
        </a:graphic>
      </p:graphicFrame>
      <p:sp>
        <p:nvSpPr>
          <p:cNvPr id="6" name="Rectangle 2"/>
          <p:cNvSpPr>
            <a:spLocks noGrp="1" noChangeArrowheads="1"/>
          </p:cNvSpPr>
          <p:nvPr>
            <p:ph type="title" idx="4294967295"/>
          </p:nvPr>
        </p:nvSpPr>
        <p:spPr>
          <a:xfrm>
            <a:off x="728133" y="897467"/>
            <a:ext cx="7964488" cy="684213"/>
          </a:xfrm>
        </p:spPr>
        <p:txBody>
          <a:bodyPr>
            <a:normAutofit/>
          </a:bodyPr>
          <a:lstStyle/>
          <a:p>
            <a:r>
              <a:rPr lang="zh-CN" altLang="en-US" dirty="0"/>
              <a:t>几种数据库连接方式优缺点比较</a:t>
            </a:r>
            <a:endParaRPr lang="zh-CN" altLang="en-US" dirty="0" smtClean="0"/>
          </a:p>
        </p:txBody>
      </p:sp>
    </p:spTree>
    <p:extLst>
      <p:ext uri="{BB962C8B-B14F-4D97-AF65-F5344CB8AC3E}">
        <p14:creationId xmlns:p14="http://schemas.microsoft.com/office/powerpoint/2010/main" val="192056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252881" y="355121"/>
            <a:ext cx="8905875" cy="684362"/>
          </a:xfrm>
        </p:spPr>
        <p:txBody>
          <a:bodyPr>
            <a:normAutofit fontScale="90000"/>
          </a:bodyPr>
          <a:lstStyle/>
          <a:p>
            <a:pPr lvl="0"/>
            <a:r>
              <a:rPr lang="en-US" altLang="zh-CN" dirty="0" smtClean="0"/>
              <a:t>6.3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环境下使用</a:t>
            </a:r>
            <a:r>
              <a:rPr lang="en-US" altLang="zh-CN" dirty="0">
                <a:latin typeface="微软雅黑" panose="020B0503020204020204" pitchFamily="34" charset="-122"/>
                <a:ea typeface="微软雅黑" panose="020B0503020204020204" pitchFamily="34" charset="-122"/>
              </a:rPr>
              <a:t>ODBC</a:t>
            </a:r>
            <a:r>
              <a:rPr lang="zh-CN" altLang="en-US" dirty="0">
                <a:latin typeface="微软雅黑" panose="020B0503020204020204" pitchFamily="34" charset="-122"/>
                <a:ea typeface="微软雅黑" panose="020B0503020204020204" pitchFamily="34" charset="-122"/>
              </a:rPr>
              <a:t>访问</a:t>
            </a:r>
            <a:r>
              <a:rPr lang="zh-CN" altLang="en-US" dirty="0" smtClean="0">
                <a:latin typeface="微软雅黑" panose="020B0503020204020204" pitchFamily="34" charset="-122"/>
                <a:ea typeface="微软雅黑" panose="020B0503020204020204" pitchFamily="34" charset="-122"/>
              </a:rPr>
              <a:t>数据库</a:t>
            </a:r>
            <a:r>
              <a:rPr lang="en-US" altLang="zh-CN" dirty="0" smtClean="0">
                <a:latin typeface="微软雅黑" panose="020B0503020204020204" pitchFamily="34" charset="-122"/>
                <a:ea typeface="微软雅黑" panose="020B0503020204020204" pitchFamily="34" charset="-122"/>
              </a:rPr>
              <a:t>-Oracle</a:t>
            </a:r>
            <a:endParaRPr lang="zh-CN" altLang="en-US" dirty="0" smtClean="0"/>
          </a:p>
        </p:txBody>
      </p:sp>
      <p:sp>
        <p:nvSpPr>
          <p:cNvPr id="36868" name="Rectangle 3"/>
          <p:cNvSpPr>
            <a:spLocks noGrp="1" noChangeArrowheads="1"/>
          </p:cNvSpPr>
          <p:nvPr>
            <p:ph type="body" idx="1"/>
          </p:nvPr>
        </p:nvSpPr>
        <p:spPr>
          <a:xfrm>
            <a:off x="1205771" y="1346519"/>
            <a:ext cx="9543993" cy="5399478"/>
          </a:xfrm>
        </p:spPr>
        <p:txBody>
          <a:bodyPr>
            <a:normAutofit fontScale="85000" lnSpcReduction="10000"/>
          </a:bodyPr>
          <a:lstStyle/>
          <a:p>
            <a:pPr>
              <a:lnSpc>
                <a:spcPct val="125000"/>
              </a:lnSpc>
            </a:pPr>
            <a:r>
              <a:rPr lang="zh-CN" altLang="en-US" dirty="0"/>
              <a:t>首先下载</a:t>
            </a:r>
            <a:r>
              <a:rPr lang="en-US" altLang="zh-CN" dirty="0"/>
              <a:t>instantclient-basic-win32-11.2.0.1.0.zip</a:t>
            </a:r>
            <a:r>
              <a:rPr lang="zh-CN" altLang="en-US" dirty="0"/>
              <a:t>和</a:t>
            </a:r>
            <a:r>
              <a:rPr lang="en-US" altLang="zh-CN" dirty="0"/>
              <a:t>instantclient-odbc-win32-11.2.0.1.0.zip</a:t>
            </a:r>
            <a:r>
              <a:rPr lang="zh-CN" altLang="en-US" dirty="0"/>
              <a:t>两个文件，将它们解压，放到同一个文件夹下面，运行</a:t>
            </a:r>
            <a:r>
              <a:rPr lang="en-US" altLang="zh-CN" dirty="0"/>
              <a:t>odbc_install.exe</a:t>
            </a:r>
            <a:r>
              <a:rPr lang="zh-CN" altLang="en-US" dirty="0"/>
              <a:t>安装。注意，</a:t>
            </a:r>
            <a:r>
              <a:rPr lang="en-US" altLang="zh-CN" dirty="0"/>
              <a:t>oracle</a:t>
            </a:r>
            <a:r>
              <a:rPr lang="zh-CN" altLang="en-US" dirty="0"/>
              <a:t>要与其</a:t>
            </a:r>
            <a:r>
              <a:rPr lang="en-US" altLang="zh-CN" dirty="0" err="1"/>
              <a:t>odbc</a:t>
            </a:r>
            <a:r>
              <a:rPr lang="zh-CN" altLang="en-US" dirty="0"/>
              <a:t>驱动的位数要匹配，如果不匹配则会报“体系结构不匹配”的错误</a:t>
            </a:r>
            <a:r>
              <a:rPr lang="zh-CN" altLang="en-US" dirty="0" smtClean="0"/>
              <a:t>。</a:t>
            </a:r>
            <a:endParaRPr lang="en-US" altLang="zh-CN" dirty="0" smtClean="0"/>
          </a:p>
          <a:p>
            <a:pPr>
              <a:lnSpc>
                <a:spcPct val="125000"/>
              </a:lnSpc>
            </a:pPr>
            <a:r>
              <a:rPr lang="zh-CN" altLang="en-US" dirty="0" smtClean="0"/>
              <a:t>安装</a:t>
            </a:r>
            <a:r>
              <a:rPr lang="zh-CN" altLang="en-US" dirty="0"/>
              <a:t>完成后，我们可以在</a:t>
            </a:r>
            <a:r>
              <a:rPr lang="en-US" altLang="zh-CN" dirty="0"/>
              <a:t>【</a:t>
            </a:r>
            <a:r>
              <a:rPr lang="zh-CN" altLang="en-US" dirty="0"/>
              <a:t>控制面板</a:t>
            </a:r>
            <a:r>
              <a:rPr lang="en-US" altLang="zh-CN" dirty="0"/>
              <a:t>】--&gt;【</a:t>
            </a:r>
            <a:r>
              <a:rPr lang="zh-CN" altLang="en-US" dirty="0"/>
              <a:t>管理工具</a:t>
            </a:r>
            <a:r>
              <a:rPr lang="en-US" altLang="zh-CN" dirty="0"/>
              <a:t>】--&gt;【</a:t>
            </a:r>
            <a:r>
              <a:rPr lang="zh-CN" altLang="en-US" dirty="0"/>
              <a:t>数据源</a:t>
            </a:r>
            <a:r>
              <a:rPr lang="en-US" altLang="zh-CN" dirty="0"/>
              <a:t>(ODBC)】--&gt;【</a:t>
            </a:r>
            <a:r>
              <a:rPr lang="zh-CN" altLang="en-US" dirty="0"/>
              <a:t>系统</a:t>
            </a:r>
            <a:r>
              <a:rPr lang="en-US" altLang="zh-CN" dirty="0"/>
              <a:t>DSN】</a:t>
            </a:r>
            <a:r>
              <a:rPr lang="zh-CN" altLang="en-US" dirty="0"/>
              <a:t>中查看系统中已经安装好的</a:t>
            </a:r>
            <a:r>
              <a:rPr lang="en-US" altLang="zh-CN" dirty="0"/>
              <a:t>ODBC</a:t>
            </a:r>
            <a:r>
              <a:rPr lang="zh-CN" altLang="en-US" dirty="0"/>
              <a:t>驱动，其中就包含了“</a:t>
            </a:r>
            <a:r>
              <a:rPr lang="en-US" altLang="zh-CN" dirty="0"/>
              <a:t>Microsoft ODBC Driver for Oracle”</a:t>
            </a:r>
            <a:r>
              <a:rPr lang="zh-CN" altLang="en-US" dirty="0" smtClean="0"/>
              <a:t>。</a:t>
            </a:r>
            <a:endParaRPr lang="en-US" altLang="zh-CN" dirty="0" smtClean="0"/>
          </a:p>
          <a:p>
            <a:pPr>
              <a:lnSpc>
                <a:spcPct val="125000"/>
              </a:lnSpc>
            </a:pPr>
            <a:r>
              <a:rPr lang="zh-CN" altLang="en-US" dirty="0" smtClean="0"/>
              <a:t>添加</a:t>
            </a:r>
            <a:r>
              <a:rPr lang="en-US" altLang="zh-CN" dirty="0" err="1" smtClean="0"/>
              <a:t>odbc</a:t>
            </a:r>
            <a:r>
              <a:rPr lang="zh-CN" altLang="en-US" dirty="0" smtClean="0"/>
              <a:t>数据源</a:t>
            </a:r>
            <a:endParaRPr lang="en-US" altLang="zh-CN" dirty="0" smtClean="0"/>
          </a:p>
          <a:p>
            <a:pPr>
              <a:lnSpc>
                <a:spcPct val="125000"/>
              </a:lnSpc>
            </a:pPr>
            <a:r>
              <a:rPr lang="zh-CN" altLang="en-US" dirty="0" smtClean="0"/>
              <a:t>在程序中，连接</a:t>
            </a:r>
            <a:r>
              <a:rPr lang="zh-CN" altLang="en-US" dirty="0"/>
              <a:t>字符串格式</a:t>
            </a:r>
            <a:endParaRPr lang="en-US" altLang="zh-CN" sz="6000" dirty="0" smtClean="0">
              <a:latin typeface="微软雅黑" panose="020B0503020204020204" pitchFamily="34" charset="-122"/>
              <a:ea typeface="微软雅黑" panose="020B0503020204020204" pitchFamily="34" charset="-122"/>
            </a:endParaRPr>
          </a:p>
          <a:p>
            <a:pPr lvl="1"/>
            <a:r>
              <a:rPr lang="en-US" altLang="zh-CN" dirty="0"/>
              <a:t>Driver={Microsoft ODBC for Oracle}; Server = </a:t>
            </a:r>
            <a:r>
              <a:rPr lang="en-US" altLang="zh-CN" dirty="0" err="1" smtClean="0"/>
              <a:t>odbc</a:t>
            </a:r>
            <a:r>
              <a:rPr lang="zh-CN" altLang="en-US" dirty="0" smtClean="0"/>
              <a:t>数据源</a:t>
            </a:r>
            <a:r>
              <a:rPr lang="en-US" altLang="zh-CN" dirty="0" smtClean="0"/>
              <a:t>; </a:t>
            </a:r>
            <a:r>
              <a:rPr lang="en-US" altLang="zh-CN" dirty="0" err="1"/>
              <a:t>Uid</a:t>
            </a:r>
            <a:r>
              <a:rPr lang="en-US" altLang="zh-CN" dirty="0"/>
              <a:t> = </a:t>
            </a:r>
            <a:r>
              <a:rPr lang="en-US" altLang="zh-CN" dirty="0" err="1"/>
              <a:t>myUsername</a:t>
            </a:r>
            <a:r>
              <a:rPr lang="en-US" altLang="zh-CN" dirty="0"/>
              <a:t>; </a:t>
            </a:r>
            <a:r>
              <a:rPr lang="en-US" altLang="zh-CN" dirty="0" err="1"/>
              <a:t>Pwd</a:t>
            </a:r>
            <a:r>
              <a:rPr lang="en-US" altLang="zh-CN" dirty="0"/>
              <a:t> = </a:t>
            </a:r>
            <a:r>
              <a:rPr lang="en-US" altLang="zh-CN" dirty="0" err="1"/>
              <a:t>myPassword</a:t>
            </a:r>
            <a:r>
              <a:rPr lang="en-US" altLang="zh-CN" dirty="0"/>
              <a:t>;</a:t>
            </a:r>
          </a:p>
          <a:p>
            <a:pPr lvl="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2188061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355121"/>
            <a:ext cx="8905875" cy="684362"/>
          </a:xfrm>
        </p:spPr>
        <p:txBody>
          <a:bodyPr>
            <a:normAutofit fontScale="90000"/>
          </a:bodyPr>
          <a:lstStyle/>
          <a:p>
            <a:pPr lvl="0"/>
            <a:r>
              <a:rPr lang="en-US" altLang="zh-CN" dirty="0" smtClean="0"/>
              <a:t>6.3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环境下使用</a:t>
            </a:r>
            <a:r>
              <a:rPr lang="en-US" altLang="zh-CN" dirty="0">
                <a:latin typeface="微软雅黑" panose="020B0503020204020204" pitchFamily="34" charset="-122"/>
                <a:ea typeface="微软雅黑" panose="020B0503020204020204" pitchFamily="34" charset="-122"/>
              </a:rPr>
              <a:t>ODBC</a:t>
            </a:r>
            <a:r>
              <a:rPr lang="zh-CN" altLang="en-US" dirty="0">
                <a:latin typeface="微软雅黑" panose="020B0503020204020204" pitchFamily="34" charset="-122"/>
                <a:ea typeface="微软雅黑" panose="020B0503020204020204" pitchFamily="34" charset="-122"/>
              </a:rPr>
              <a:t>访问</a:t>
            </a:r>
            <a:r>
              <a:rPr lang="zh-CN" altLang="en-US" dirty="0" smtClean="0">
                <a:latin typeface="微软雅黑" panose="020B0503020204020204" pitchFamily="34" charset="-122"/>
                <a:ea typeface="微软雅黑" panose="020B0503020204020204" pitchFamily="34" charset="-122"/>
              </a:rPr>
              <a:t>数据库</a:t>
            </a:r>
            <a:r>
              <a:rPr lang="en-US" altLang="zh-CN" dirty="0" smtClean="0">
                <a:latin typeface="微软雅黑" panose="020B0503020204020204" pitchFamily="34" charset="-122"/>
                <a:ea typeface="微软雅黑" panose="020B0503020204020204" pitchFamily="34" charset="-122"/>
              </a:rPr>
              <a:t>-SQLite</a:t>
            </a:r>
            <a:endParaRPr lang="zh-CN" altLang="en-US" dirty="0" smtClean="0"/>
          </a:p>
        </p:txBody>
      </p:sp>
      <p:sp>
        <p:nvSpPr>
          <p:cNvPr id="36868" name="Rectangle 3"/>
          <p:cNvSpPr>
            <a:spLocks noGrp="1" noChangeArrowheads="1"/>
          </p:cNvSpPr>
          <p:nvPr>
            <p:ph type="body" idx="1"/>
          </p:nvPr>
        </p:nvSpPr>
        <p:spPr>
          <a:xfrm>
            <a:off x="1519037" y="1388853"/>
            <a:ext cx="9543993" cy="5399478"/>
          </a:xfrm>
        </p:spPr>
        <p:txBody>
          <a:bodyPr>
            <a:normAutofit fontScale="92500" lnSpcReduction="20000"/>
          </a:bodyPr>
          <a:lstStyle/>
          <a:p>
            <a:pPr>
              <a:lnSpc>
                <a:spcPct val="125000"/>
              </a:lnSpc>
            </a:pPr>
            <a:r>
              <a:rPr lang="zh-CN" altLang="en-US" dirty="0"/>
              <a:t>通过</a:t>
            </a:r>
            <a:r>
              <a:rPr lang="en-US" altLang="zh-CN" dirty="0"/>
              <a:t>ODBC</a:t>
            </a:r>
            <a:r>
              <a:rPr lang="zh-CN" altLang="en-US" dirty="0"/>
              <a:t>来访问操作</a:t>
            </a:r>
            <a:r>
              <a:rPr lang="en-US" altLang="zh-CN" dirty="0"/>
              <a:t>SQLite</a:t>
            </a:r>
            <a:r>
              <a:rPr lang="zh-CN" altLang="en-US" dirty="0"/>
              <a:t>数据库需要安装第三方组件库的</a:t>
            </a:r>
            <a:r>
              <a:rPr lang="en-US" altLang="zh-CN" dirty="0"/>
              <a:t>SQLite ODBC Driver</a:t>
            </a:r>
            <a:r>
              <a:rPr lang="zh-CN" altLang="en-US" dirty="0"/>
              <a:t>，下载地址 </a:t>
            </a:r>
            <a:r>
              <a:rPr lang="en-US" altLang="zh-CN" dirty="0">
                <a:hlinkClick r:id="rId2"/>
              </a:rPr>
              <a:t>https://</a:t>
            </a:r>
            <a:r>
              <a:rPr lang="en-US" altLang="zh-CN" dirty="0" smtClean="0">
                <a:hlinkClick r:id="rId2"/>
              </a:rPr>
              <a:t>www.devart.com/odbc/sqlite/download.html</a:t>
            </a:r>
            <a:endParaRPr lang="en-US" altLang="zh-CN" dirty="0" smtClean="0"/>
          </a:p>
          <a:p>
            <a:pPr>
              <a:lnSpc>
                <a:spcPct val="125000"/>
              </a:lnSpc>
            </a:pPr>
            <a:endParaRPr lang="en-US" altLang="zh-CN" dirty="0"/>
          </a:p>
          <a:p>
            <a:pPr>
              <a:lnSpc>
                <a:spcPct val="125000"/>
              </a:lnSpc>
            </a:pPr>
            <a:r>
              <a:rPr lang="zh-CN" altLang="en-US" dirty="0" smtClean="0"/>
              <a:t>安装</a:t>
            </a:r>
            <a:r>
              <a:rPr lang="zh-CN" altLang="en-US" dirty="0"/>
              <a:t>完成后，我们可以在</a:t>
            </a:r>
            <a:r>
              <a:rPr lang="en-US" altLang="zh-CN" dirty="0"/>
              <a:t>【</a:t>
            </a:r>
            <a:r>
              <a:rPr lang="zh-CN" altLang="en-US" dirty="0"/>
              <a:t>控制面板</a:t>
            </a:r>
            <a:r>
              <a:rPr lang="en-US" altLang="zh-CN" dirty="0"/>
              <a:t>】--&gt;【</a:t>
            </a:r>
            <a:r>
              <a:rPr lang="zh-CN" altLang="en-US" dirty="0"/>
              <a:t>管理工具</a:t>
            </a:r>
            <a:r>
              <a:rPr lang="en-US" altLang="zh-CN" dirty="0"/>
              <a:t>】--&gt;【</a:t>
            </a:r>
            <a:r>
              <a:rPr lang="zh-CN" altLang="en-US" dirty="0"/>
              <a:t>数据源</a:t>
            </a:r>
            <a:r>
              <a:rPr lang="en-US" altLang="zh-CN" dirty="0"/>
              <a:t>(ODBC)】--&gt;【</a:t>
            </a:r>
            <a:r>
              <a:rPr lang="zh-CN" altLang="en-US" dirty="0"/>
              <a:t>系统</a:t>
            </a:r>
            <a:r>
              <a:rPr lang="en-US" altLang="zh-CN" dirty="0"/>
              <a:t>DSN】</a:t>
            </a:r>
            <a:r>
              <a:rPr lang="zh-CN" altLang="en-US" dirty="0"/>
              <a:t>中查看系统中已经安装好的</a:t>
            </a:r>
            <a:r>
              <a:rPr lang="en-US" altLang="zh-CN" dirty="0"/>
              <a:t>ODBC</a:t>
            </a:r>
            <a:r>
              <a:rPr lang="zh-CN" altLang="en-US" dirty="0"/>
              <a:t>驱动，其中就包含了</a:t>
            </a:r>
            <a:r>
              <a:rPr lang="zh-CN" altLang="en-US" dirty="0" smtClean="0"/>
              <a:t>“</a:t>
            </a:r>
            <a:r>
              <a:rPr lang="en-US" altLang="zh-CN" dirty="0" smtClean="0"/>
              <a:t>ODBC driver for </a:t>
            </a:r>
            <a:r>
              <a:rPr lang="en-US" altLang="zh-CN" dirty="0" err="1" smtClean="0"/>
              <a:t>sqlite</a:t>
            </a:r>
            <a:r>
              <a:rPr lang="en-US" altLang="zh-CN" dirty="0" smtClean="0"/>
              <a:t>”</a:t>
            </a:r>
            <a:r>
              <a:rPr lang="zh-CN" altLang="en-US" dirty="0" smtClean="0"/>
              <a:t>。</a:t>
            </a:r>
            <a:endParaRPr lang="en-US" altLang="zh-CN" dirty="0" smtClean="0"/>
          </a:p>
          <a:p>
            <a:pPr>
              <a:lnSpc>
                <a:spcPct val="125000"/>
              </a:lnSpc>
            </a:pPr>
            <a:endParaRPr lang="en-US" altLang="zh-CN" dirty="0" smtClean="0"/>
          </a:p>
          <a:p>
            <a:pPr>
              <a:lnSpc>
                <a:spcPct val="125000"/>
              </a:lnSpc>
            </a:pPr>
            <a:r>
              <a:rPr lang="zh-CN" altLang="en-US" dirty="0"/>
              <a:t>添加</a:t>
            </a:r>
            <a:r>
              <a:rPr lang="en-US" altLang="zh-CN" dirty="0" err="1"/>
              <a:t>odbc</a:t>
            </a:r>
            <a:r>
              <a:rPr lang="zh-CN" altLang="en-US" dirty="0"/>
              <a:t>数据源</a:t>
            </a:r>
            <a:endParaRPr lang="en-US" altLang="zh-CN" dirty="0"/>
          </a:p>
          <a:p>
            <a:pPr>
              <a:lnSpc>
                <a:spcPct val="125000"/>
              </a:lnSpc>
            </a:pPr>
            <a:r>
              <a:rPr lang="zh-CN" altLang="en-US" dirty="0"/>
              <a:t>在程序中，连接字符串格式</a:t>
            </a:r>
            <a:endParaRPr lang="en-US" altLang="zh-CN" sz="6000" dirty="0">
              <a:latin typeface="微软雅黑" panose="020B0503020204020204" pitchFamily="34" charset="-122"/>
              <a:ea typeface="微软雅黑" panose="020B0503020204020204" pitchFamily="34" charset="-122"/>
            </a:endParaRPr>
          </a:p>
          <a:p>
            <a:pPr lvl="1"/>
            <a:r>
              <a:rPr lang="en-US" altLang="zh-CN" dirty="0" smtClean="0"/>
              <a:t>Driver</a:t>
            </a:r>
            <a:r>
              <a:rPr lang="en-US" altLang="zh-CN" dirty="0"/>
              <a:t>={Microsoft ODBC for </a:t>
            </a:r>
            <a:r>
              <a:rPr lang="en-US" altLang="zh-CN" dirty="0" err="1" smtClean="0"/>
              <a:t>sqlite</a:t>
            </a:r>
            <a:r>
              <a:rPr lang="en-US" altLang="zh-CN" dirty="0" smtClean="0"/>
              <a:t>}; </a:t>
            </a:r>
            <a:r>
              <a:rPr lang="en-US" altLang="zh-CN" dirty="0"/>
              <a:t>Server = </a:t>
            </a:r>
            <a:r>
              <a:rPr lang="en-US" altLang="zh-CN" dirty="0" err="1" smtClean="0"/>
              <a:t>odbc</a:t>
            </a:r>
            <a:r>
              <a:rPr lang="zh-CN" altLang="en-US" dirty="0" smtClean="0"/>
              <a:t>数据源</a:t>
            </a:r>
            <a:r>
              <a:rPr lang="en-US" altLang="zh-CN" dirty="0" smtClean="0"/>
              <a:t>; </a:t>
            </a:r>
            <a:r>
              <a:rPr lang="en-US" altLang="zh-CN" dirty="0" err="1"/>
              <a:t>Uid</a:t>
            </a:r>
            <a:r>
              <a:rPr lang="en-US" altLang="zh-CN" dirty="0"/>
              <a:t> = </a:t>
            </a:r>
            <a:r>
              <a:rPr lang="en-US" altLang="zh-CN" dirty="0" err="1"/>
              <a:t>myUsername</a:t>
            </a:r>
            <a:r>
              <a:rPr lang="en-US" altLang="zh-CN" dirty="0"/>
              <a:t>; </a:t>
            </a:r>
            <a:r>
              <a:rPr lang="en-US" altLang="zh-CN" dirty="0" err="1"/>
              <a:t>Pwd</a:t>
            </a:r>
            <a:r>
              <a:rPr lang="en-US" altLang="zh-CN" dirty="0"/>
              <a:t> = </a:t>
            </a:r>
            <a:r>
              <a:rPr lang="en-US" altLang="zh-CN" dirty="0" err="1"/>
              <a:t>myPassword</a:t>
            </a:r>
            <a:r>
              <a:rPr lang="en-US" altLang="zh-CN" dirty="0"/>
              <a:t>;</a:t>
            </a:r>
          </a:p>
          <a:p>
            <a:pPr lvl="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974045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fontScale="90000"/>
          </a:bodyPr>
          <a:lstStyle/>
          <a:p>
            <a:pPr lvl="0"/>
            <a:r>
              <a:rPr lang="en-US" altLang="zh-CN" dirty="0" smtClean="0"/>
              <a:t>6.4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a:t>
            </a:r>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OLEDB</a:t>
            </a:r>
            <a:r>
              <a:rPr lang="zh-CN" altLang="en-US" dirty="0" smtClean="0">
                <a:latin typeface="微软雅黑" panose="020B0503020204020204" pitchFamily="34" charset="-122"/>
                <a:ea typeface="微软雅黑" panose="020B0503020204020204" pitchFamily="34" charset="-122"/>
              </a:rPr>
              <a:t>访问数据库</a:t>
            </a:r>
            <a:r>
              <a:rPr lang="en-US" altLang="zh-CN" dirty="0" smtClean="0">
                <a:latin typeface="微软雅黑" panose="020B0503020204020204" pitchFamily="34" charset="-122"/>
                <a:ea typeface="微软雅黑" panose="020B0503020204020204" pitchFamily="34" charset="-122"/>
              </a:rPr>
              <a:t>-Oracle</a:t>
            </a:r>
            <a:endParaRPr lang="zh-CN" altLang="en-US" dirty="0" smtClean="0"/>
          </a:p>
        </p:txBody>
      </p:sp>
      <p:sp>
        <p:nvSpPr>
          <p:cNvPr id="36868" name="Rectangle 3"/>
          <p:cNvSpPr>
            <a:spLocks noGrp="1" noChangeArrowheads="1"/>
          </p:cNvSpPr>
          <p:nvPr>
            <p:ph type="body" idx="1"/>
          </p:nvPr>
        </p:nvSpPr>
        <p:spPr>
          <a:xfrm>
            <a:off x="951771" y="1225750"/>
            <a:ext cx="10575959" cy="5825048"/>
          </a:xfrm>
        </p:spPr>
        <p:txBody>
          <a:bodyPr>
            <a:normAutofit fontScale="70000" lnSpcReduction="20000"/>
          </a:bodyPr>
          <a:lstStyle/>
          <a:p>
            <a:pPr>
              <a:lnSpc>
                <a:spcPct val="125000"/>
              </a:lnSpc>
            </a:pPr>
            <a:r>
              <a:rPr lang="en-US" altLang="zh-CN" dirty="0" err="1"/>
              <a:t>.Net</a:t>
            </a:r>
            <a:r>
              <a:rPr lang="en-US" altLang="zh-CN" dirty="0"/>
              <a:t> </a:t>
            </a:r>
            <a:r>
              <a:rPr lang="zh-CN" altLang="en-US" dirty="0"/>
              <a:t>中读写</a:t>
            </a:r>
            <a:r>
              <a:rPr lang="en-US" altLang="zh-CN" dirty="0"/>
              <a:t>Oracle</a:t>
            </a:r>
            <a:r>
              <a:rPr lang="zh-CN" altLang="en-US" dirty="0"/>
              <a:t>数据库常用两种方式：</a:t>
            </a:r>
            <a:r>
              <a:rPr lang="en-US" altLang="zh-CN" dirty="0" err="1"/>
              <a:t>OracleClient</a:t>
            </a:r>
            <a:r>
              <a:rPr lang="zh-CN" altLang="en-US" dirty="0"/>
              <a:t>和</a:t>
            </a:r>
            <a:r>
              <a:rPr lang="en-US" altLang="zh-CN" dirty="0" err="1"/>
              <a:t>OleDb</a:t>
            </a:r>
            <a:r>
              <a:rPr lang="zh-CN" altLang="en-US" dirty="0"/>
              <a:t>，其中</a:t>
            </a:r>
            <a:r>
              <a:rPr lang="en-US" altLang="zh-CN" dirty="0" err="1"/>
              <a:t>OleDb</a:t>
            </a:r>
            <a:r>
              <a:rPr lang="zh-CN" altLang="en-US" dirty="0"/>
              <a:t>的方式根据驱动程序的不同又有</a:t>
            </a:r>
            <a:r>
              <a:rPr lang="zh-CN" altLang="en-US" dirty="0" smtClean="0"/>
              <a:t>两种。</a:t>
            </a:r>
            <a:endParaRPr lang="en-US" altLang="zh-CN" dirty="0" smtClean="0"/>
          </a:p>
          <a:p>
            <a:pPr>
              <a:lnSpc>
                <a:spcPct val="125000"/>
              </a:lnSpc>
            </a:pPr>
            <a:r>
              <a:rPr lang="en-US" altLang="zh-CN" dirty="0" err="1" smtClean="0"/>
              <a:t>OracleClient</a:t>
            </a:r>
            <a:r>
              <a:rPr lang="zh-CN" altLang="en-US" dirty="0" smtClean="0"/>
              <a:t>方式</a:t>
            </a:r>
            <a:endParaRPr lang="en-US" altLang="zh-CN" dirty="0" smtClean="0"/>
          </a:p>
          <a:p>
            <a:pPr lvl="1">
              <a:lnSpc>
                <a:spcPct val="125000"/>
              </a:lnSpc>
            </a:pPr>
            <a:r>
              <a:rPr lang="zh-CN" altLang="en-US" dirty="0" smtClean="0"/>
              <a:t>微软专门针对</a:t>
            </a:r>
            <a:r>
              <a:rPr lang="en-US" altLang="zh-CN" dirty="0" smtClean="0"/>
              <a:t>Oracle</a:t>
            </a:r>
            <a:r>
              <a:rPr lang="zh-CN" altLang="en-US" dirty="0" smtClean="0"/>
              <a:t>数据库开发驱动，需要运用类库</a:t>
            </a:r>
            <a:r>
              <a:rPr lang="en-US" altLang="zh-CN" dirty="0" smtClean="0"/>
              <a:t>System.Data.OracleClient.dll</a:t>
            </a:r>
          </a:p>
          <a:p>
            <a:pPr lvl="1">
              <a:lnSpc>
                <a:spcPct val="125000"/>
              </a:lnSpc>
            </a:pPr>
            <a:r>
              <a:rPr lang="zh-CN" altLang="en-US" dirty="0"/>
              <a:t>常用</a:t>
            </a:r>
            <a:r>
              <a:rPr lang="zh-CN" altLang="en-US" dirty="0" smtClean="0"/>
              <a:t>类：</a:t>
            </a:r>
            <a:r>
              <a:rPr lang="en-US" altLang="zh-CN" dirty="0" err="1" smtClean="0"/>
              <a:t>OracleConnection</a:t>
            </a:r>
            <a:r>
              <a:rPr lang="zh-CN" altLang="en-US" dirty="0" smtClean="0"/>
              <a:t>、</a:t>
            </a:r>
            <a:r>
              <a:rPr lang="en-US" altLang="zh-CN" dirty="0" err="1" smtClean="0"/>
              <a:t>OracleCommand</a:t>
            </a:r>
            <a:r>
              <a:rPr lang="zh-CN" altLang="en-US" dirty="0" smtClean="0"/>
              <a:t>、</a:t>
            </a:r>
            <a:r>
              <a:rPr lang="en-US" altLang="zh-CN" dirty="0" err="1" smtClean="0"/>
              <a:t>OracleDataAdapter</a:t>
            </a:r>
            <a:r>
              <a:rPr lang="zh-CN" altLang="en-US" dirty="0" smtClean="0"/>
              <a:t>、</a:t>
            </a:r>
            <a:r>
              <a:rPr lang="en-US" altLang="zh-CN" dirty="0" err="1" smtClean="0"/>
              <a:t>OracleTransaction</a:t>
            </a:r>
            <a:r>
              <a:rPr lang="zh-CN" altLang="en-US" dirty="0" smtClean="0"/>
              <a:t>、</a:t>
            </a:r>
            <a:r>
              <a:rPr lang="en-US" altLang="zh-CN" dirty="0" err="1" smtClean="0"/>
              <a:t>OracleDataReader</a:t>
            </a:r>
            <a:endParaRPr lang="en-US" altLang="zh-CN" dirty="0"/>
          </a:p>
          <a:p>
            <a:pPr lvl="1">
              <a:lnSpc>
                <a:spcPct val="125000"/>
              </a:lnSpc>
            </a:pPr>
            <a:r>
              <a:rPr lang="zh-CN" altLang="en-US" dirty="0" smtClean="0"/>
              <a:t>连接字符串 </a:t>
            </a:r>
            <a:r>
              <a:rPr lang="en-US" altLang="zh-CN" dirty="0"/>
              <a:t>“data source=</a:t>
            </a:r>
            <a:r>
              <a:rPr lang="en-US" altLang="zh-CN" dirty="0" err="1"/>
              <a:t>oratest;user</a:t>
            </a:r>
            <a:r>
              <a:rPr lang="en-US" altLang="zh-CN" dirty="0"/>
              <a:t> id=</a:t>
            </a:r>
            <a:r>
              <a:rPr lang="en-US" altLang="zh-CN" dirty="0" err="1"/>
              <a:t>scott;password</a:t>
            </a:r>
            <a:r>
              <a:rPr lang="en-US" altLang="zh-CN" dirty="0"/>
              <a:t>=tiger”</a:t>
            </a:r>
          </a:p>
          <a:p>
            <a:pPr>
              <a:lnSpc>
                <a:spcPct val="125000"/>
              </a:lnSpc>
            </a:pPr>
            <a:r>
              <a:rPr lang="en-US" altLang="zh-CN" dirty="0" err="1"/>
              <a:t>OleDb</a:t>
            </a:r>
            <a:r>
              <a:rPr lang="zh-CN" altLang="en-US" dirty="0"/>
              <a:t>方式，微软和</a:t>
            </a:r>
            <a:r>
              <a:rPr lang="en-US" altLang="zh-CN" dirty="0"/>
              <a:t>Oracle</a:t>
            </a:r>
            <a:r>
              <a:rPr lang="zh-CN" altLang="en-US" dirty="0"/>
              <a:t>公司各自提供了</a:t>
            </a:r>
            <a:r>
              <a:rPr lang="en-US" altLang="zh-CN" dirty="0" err="1"/>
              <a:t>OleDb</a:t>
            </a:r>
            <a:r>
              <a:rPr lang="zh-CN" altLang="en-US" dirty="0"/>
              <a:t>的驱动程序，使用方法的差别</a:t>
            </a:r>
            <a:r>
              <a:rPr lang="zh-CN" altLang="en-US" dirty="0" smtClean="0"/>
              <a:t>很少</a:t>
            </a:r>
            <a:endParaRPr lang="en-US" altLang="zh-CN" dirty="0" smtClean="0"/>
          </a:p>
          <a:p>
            <a:pPr lvl="1">
              <a:lnSpc>
                <a:spcPct val="125000"/>
              </a:lnSpc>
            </a:pPr>
            <a:r>
              <a:rPr lang="zh-CN" altLang="en-US" dirty="0" smtClean="0"/>
              <a:t>使用微软的驱动，需要引用类库：</a:t>
            </a:r>
            <a:r>
              <a:rPr lang="en-US" altLang="zh-CN" dirty="0" smtClean="0"/>
              <a:t>System.Data.dll</a:t>
            </a:r>
          </a:p>
          <a:p>
            <a:pPr lvl="1">
              <a:lnSpc>
                <a:spcPct val="125000"/>
              </a:lnSpc>
            </a:pPr>
            <a:r>
              <a:rPr lang="zh-CN" altLang="en-US" dirty="0" smtClean="0"/>
              <a:t>使用</a:t>
            </a:r>
            <a:r>
              <a:rPr lang="en-US" altLang="zh-CN" dirty="0" smtClean="0"/>
              <a:t>oracle</a:t>
            </a:r>
            <a:r>
              <a:rPr lang="zh-CN" altLang="en-US" dirty="0" smtClean="0"/>
              <a:t>的驱动，需要安装</a:t>
            </a:r>
            <a:r>
              <a:rPr lang="en-US" altLang="zh-CN" dirty="0" smtClean="0"/>
              <a:t>MDAC</a:t>
            </a:r>
          </a:p>
          <a:p>
            <a:pPr lvl="1">
              <a:lnSpc>
                <a:spcPct val="125000"/>
              </a:lnSpc>
            </a:pPr>
            <a:r>
              <a:rPr lang="zh-CN" altLang="en-US" dirty="0" smtClean="0"/>
              <a:t>常用类：</a:t>
            </a:r>
            <a:r>
              <a:rPr lang="en-US" altLang="zh-CN" dirty="0" err="1" smtClean="0"/>
              <a:t>OleDbConnection</a:t>
            </a:r>
            <a:r>
              <a:rPr lang="zh-CN" altLang="en-US" dirty="0" smtClean="0"/>
              <a:t>、</a:t>
            </a:r>
            <a:r>
              <a:rPr lang="en-US" altLang="zh-CN" dirty="0" err="1" smtClean="0"/>
              <a:t>OleDbCommand</a:t>
            </a:r>
            <a:r>
              <a:rPr lang="zh-CN" altLang="en-US" dirty="0" smtClean="0"/>
              <a:t>、</a:t>
            </a:r>
            <a:r>
              <a:rPr lang="en-US" altLang="zh-CN" dirty="0" err="1" smtClean="0"/>
              <a:t>OleDbDataAdapter</a:t>
            </a:r>
            <a:r>
              <a:rPr lang="zh-CN" altLang="en-US" dirty="0" smtClean="0"/>
              <a:t>、</a:t>
            </a:r>
            <a:r>
              <a:rPr lang="en-US" altLang="zh-CN" dirty="0" err="1" smtClean="0"/>
              <a:t>OleDbTransaction</a:t>
            </a:r>
            <a:r>
              <a:rPr lang="zh-CN" altLang="en-US" dirty="0" smtClean="0"/>
              <a:t>、</a:t>
            </a:r>
            <a:r>
              <a:rPr lang="en-US" altLang="zh-CN" dirty="0" err="1" smtClean="0"/>
              <a:t>OleDbDataReader</a:t>
            </a:r>
            <a:endParaRPr lang="en-US" altLang="zh-CN" dirty="0" smtClean="0"/>
          </a:p>
          <a:p>
            <a:pPr lvl="1">
              <a:lnSpc>
                <a:spcPct val="125000"/>
              </a:lnSpc>
            </a:pPr>
            <a:r>
              <a:rPr lang="zh-CN" altLang="en-US" dirty="0" smtClean="0"/>
              <a:t>连接字符串格式</a:t>
            </a:r>
            <a:endParaRPr lang="en-US" altLang="zh-CN" dirty="0" smtClean="0"/>
          </a:p>
          <a:p>
            <a:pPr lvl="1">
              <a:lnSpc>
                <a:spcPct val="125000"/>
              </a:lnSpc>
            </a:pPr>
            <a:r>
              <a:rPr lang="en-US" altLang="zh-CN" dirty="0"/>
              <a:t>string </a:t>
            </a:r>
            <a:r>
              <a:rPr lang="en-US" altLang="zh-CN" dirty="0" err="1"/>
              <a:t>connString</a:t>
            </a:r>
            <a:r>
              <a:rPr lang="en-US" altLang="zh-CN" dirty="0"/>
              <a:t> = "Provider=OraOLEDB.Oracle.1;User ID=</a:t>
            </a:r>
            <a:r>
              <a:rPr lang="en-US" altLang="zh-CN" dirty="0" err="1"/>
              <a:t>IFSAPP;Password</a:t>
            </a:r>
            <a:r>
              <a:rPr lang="en-US" altLang="zh-CN" dirty="0"/>
              <a:t>=</a:t>
            </a:r>
            <a:r>
              <a:rPr lang="en-US" altLang="zh-CN" dirty="0" err="1"/>
              <a:t>IFSAPP;Data</a:t>
            </a:r>
            <a:r>
              <a:rPr lang="en-US" altLang="zh-CN" dirty="0"/>
              <a:t> Source=(DESCRIPTION = (ADDRESS_LIST= (ADDRESS = (PROTOCOL = TCP)(HOST = 127.0.0.1)(PORT = 1521))) (CONNECT_DATA = (SERVICE_NAME = RACE)))";</a:t>
            </a:r>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2622187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fontScale="90000"/>
          </a:bodyPr>
          <a:lstStyle/>
          <a:p>
            <a:pPr lvl="0"/>
            <a:r>
              <a:rPr lang="en-US" altLang="zh-CN" dirty="0" smtClean="0"/>
              <a:t>6.4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a:t>
            </a:r>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OLEDB</a:t>
            </a:r>
            <a:r>
              <a:rPr lang="zh-CN" altLang="en-US" dirty="0" smtClean="0">
                <a:latin typeface="微软雅黑" panose="020B0503020204020204" pitchFamily="34" charset="-122"/>
                <a:ea typeface="微软雅黑" panose="020B0503020204020204" pitchFamily="34" charset="-122"/>
              </a:rPr>
              <a:t>访问数据库</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其它</a:t>
            </a:r>
            <a:endParaRPr lang="zh-CN" altLang="en-US" dirty="0" smtClean="0"/>
          </a:p>
        </p:txBody>
      </p:sp>
      <p:sp>
        <p:nvSpPr>
          <p:cNvPr id="36868" name="Rectangle 3"/>
          <p:cNvSpPr>
            <a:spLocks noGrp="1" noChangeArrowheads="1"/>
          </p:cNvSpPr>
          <p:nvPr>
            <p:ph type="body" idx="1"/>
          </p:nvPr>
        </p:nvSpPr>
        <p:spPr>
          <a:xfrm>
            <a:off x="1205771" y="1395083"/>
            <a:ext cx="10575959" cy="5825048"/>
          </a:xfrm>
        </p:spPr>
        <p:txBody>
          <a:bodyPr>
            <a:normAutofit fontScale="70000" lnSpcReduction="20000"/>
          </a:bodyPr>
          <a:lstStyle/>
          <a:p>
            <a:pPr>
              <a:lnSpc>
                <a:spcPct val="125000"/>
              </a:lnSpc>
            </a:pPr>
            <a:r>
              <a:rPr lang="zh-CN" altLang="en-US" dirty="0" smtClean="0"/>
              <a:t>需要下载相关</a:t>
            </a:r>
            <a:r>
              <a:rPr lang="en-US" altLang="zh-CN" dirty="0" err="1" smtClean="0"/>
              <a:t>dll</a:t>
            </a:r>
            <a:r>
              <a:rPr lang="zh-CN" altLang="en-US" dirty="0" smtClean="0"/>
              <a:t>驱动，并使用不同的连接字符串</a:t>
            </a:r>
            <a:endParaRPr lang="en-US" altLang="zh-CN" dirty="0" smtClean="0"/>
          </a:p>
          <a:p>
            <a:pPr>
              <a:lnSpc>
                <a:spcPct val="125000"/>
              </a:lnSpc>
            </a:pPr>
            <a:r>
              <a:rPr lang="en-US" altLang="zh-CN" dirty="0" smtClean="0"/>
              <a:t>Excel 97-2003</a:t>
            </a:r>
          </a:p>
          <a:p>
            <a:pPr marL="0" indent="0">
              <a:lnSpc>
                <a:spcPct val="125000"/>
              </a:lnSpc>
              <a:buNone/>
            </a:pPr>
            <a:r>
              <a:rPr lang="en-US" altLang="zh-CN" dirty="0" smtClean="0"/>
              <a:t>	Provider=Microsoft.ACE.OLEDB.12.0;Data </a:t>
            </a:r>
            <a:r>
              <a:rPr lang="en-US" altLang="zh-CN" dirty="0"/>
              <a:t>Source=c:\myFolder\myOldExcelFile.xls;Extended Properties=”Excel 8.0;HDR=YES</a:t>
            </a:r>
            <a:r>
              <a:rPr lang="en-US" altLang="zh-CN" dirty="0" smtClean="0"/>
              <a:t>”;</a:t>
            </a:r>
          </a:p>
          <a:p>
            <a:r>
              <a:rPr lang="en-US" altLang="zh-CN" b="1" dirty="0"/>
              <a:t>Excel 2007-2013</a:t>
            </a:r>
          </a:p>
          <a:p>
            <a:pPr marL="0" indent="0">
              <a:buNone/>
            </a:pPr>
            <a:r>
              <a:rPr lang="en-US" altLang="zh-CN" dirty="0" smtClean="0"/>
              <a:t>	Provider=Microsoft.ACE.OLEDB.12.0;Data </a:t>
            </a:r>
            <a:r>
              <a:rPr lang="en-US" altLang="zh-CN" dirty="0"/>
              <a:t>Source=c:\myFolder\myExcel2007file.xlsx;Extended Properties=”Excel 12.0 </a:t>
            </a:r>
            <a:r>
              <a:rPr lang="en-US" altLang="zh-CN" dirty="0" err="1"/>
              <a:t>Xml;HDR</a:t>
            </a:r>
            <a:r>
              <a:rPr lang="en-US" altLang="zh-CN" dirty="0"/>
              <a:t>=YES”;</a:t>
            </a:r>
          </a:p>
          <a:p>
            <a:r>
              <a:rPr lang="en-US" altLang="zh-CN" b="1" dirty="0"/>
              <a:t>Access 97-2003</a:t>
            </a:r>
          </a:p>
          <a:p>
            <a:pPr marL="0" indent="0">
              <a:buNone/>
            </a:pPr>
            <a:r>
              <a:rPr lang="en-US" altLang="zh-CN" dirty="0" smtClean="0"/>
              <a:t>	Provider=Microsoft.ACE.OLEDB.12.0;Data </a:t>
            </a:r>
            <a:r>
              <a:rPr lang="en-US" altLang="zh-CN" dirty="0"/>
              <a:t>Source=C:\myFolder\myAccessFile.mdb;Persist Security Info=False;</a:t>
            </a:r>
          </a:p>
          <a:p>
            <a:r>
              <a:rPr lang="en-US" altLang="zh-CN" b="1" dirty="0"/>
              <a:t>Access 2007</a:t>
            </a:r>
          </a:p>
          <a:p>
            <a:pPr marL="0" indent="0">
              <a:buNone/>
            </a:pPr>
            <a:r>
              <a:rPr lang="en-US" altLang="zh-CN" dirty="0" smtClean="0"/>
              <a:t>	Provider=Microsoft.ACE.OLEDB.12.0;Data </a:t>
            </a:r>
            <a:r>
              <a:rPr lang="en-US" altLang="zh-CN" dirty="0"/>
              <a:t>Source=C:\myFolder\myAccessFile.accdb;Persist Security Info=False</a:t>
            </a:r>
            <a:r>
              <a:rPr lang="en-US" altLang="zh-CN" dirty="0" smtClean="0"/>
              <a:t>;</a:t>
            </a:r>
          </a:p>
          <a:p>
            <a:r>
              <a:rPr lang="en-US" altLang="zh-CN" b="1" dirty="0" smtClean="0"/>
              <a:t>SQLite</a:t>
            </a:r>
          </a:p>
          <a:p>
            <a:pPr marL="0" indent="0">
              <a:buNone/>
            </a:pPr>
            <a:r>
              <a:rPr lang="en-US" altLang="zh-CN" dirty="0" smtClean="0"/>
              <a:t>	Data </a:t>
            </a:r>
            <a:r>
              <a:rPr lang="en-US" altLang="zh-CN" dirty="0"/>
              <a:t>Source=|</a:t>
            </a:r>
            <a:r>
              <a:rPr lang="en-US" altLang="zh-CN" dirty="0" err="1"/>
              <a:t>DataDirectory</a:t>
            </a:r>
            <a:r>
              <a:rPr lang="en-US" altLang="zh-CN" dirty="0" smtClean="0"/>
              <a:t>|\</a:t>
            </a:r>
            <a:r>
              <a:rPr lang="en-US" altLang="zh-CN" dirty="0" err="1"/>
              <a:t>demo</a:t>
            </a:r>
            <a:r>
              <a:rPr lang="en-US" altLang="zh-CN" dirty="0" err="1" smtClean="0"/>
              <a:t>.db;Version</a:t>
            </a:r>
            <a:r>
              <a:rPr lang="en-US" altLang="zh-CN" dirty="0" smtClean="0"/>
              <a:t>=3;Password=</a:t>
            </a:r>
            <a:r>
              <a:rPr lang="en-US" altLang="zh-CN" dirty="0" err="1" smtClean="0"/>
              <a:t>myPassword</a:t>
            </a:r>
            <a:endParaRPr lang="en-US" altLang="zh-CN" b="1" dirty="0"/>
          </a:p>
        </p:txBody>
      </p:sp>
    </p:spTree>
    <p:extLst>
      <p:ext uri="{BB962C8B-B14F-4D97-AF65-F5344CB8AC3E}">
        <p14:creationId xmlns:p14="http://schemas.microsoft.com/office/powerpoint/2010/main" val="44978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6.4</a:t>
            </a:r>
            <a:r>
              <a:rPr lang="en-US" altLang="zh-CN" dirty="0" smtClean="0">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实例</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访问</a:t>
            </a:r>
            <a:r>
              <a:rPr lang="en-US" altLang="zh-CN" dirty="0" smtClean="0">
                <a:latin typeface="微软雅黑" panose="020B0503020204020204" pitchFamily="34" charset="-122"/>
                <a:ea typeface="微软雅黑" panose="020B0503020204020204" pitchFamily="34" charset="-122"/>
              </a:rPr>
              <a:t>Excel</a:t>
            </a:r>
            <a:endParaRPr lang="zh-CN" altLang="en-US" dirty="0" smtClean="0"/>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543" y="1389624"/>
            <a:ext cx="8102722" cy="5047035"/>
          </a:xfrm>
        </p:spPr>
      </p:pic>
    </p:spTree>
    <p:extLst>
      <p:ext uri="{BB962C8B-B14F-4D97-AF65-F5344CB8AC3E}">
        <p14:creationId xmlns:p14="http://schemas.microsoft.com/office/powerpoint/2010/main" val="1481914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6.4</a:t>
            </a:r>
            <a:r>
              <a:rPr lang="en-US" altLang="zh-CN" dirty="0" smtClean="0">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实例</a:t>
            </a:r>
            <a:r>
              <a:rPr lang="en-US" altLang="zh-CN" dirty="0">
                <a:latin typeface="微软雅黑" panose="020B0503020204020204" pitchFamily="34" charset="-122"/>
                <a:ea typeface="微软雅黑" panose="020B0503020204020204" pitchFamily="34" charset="-122"/>
              </a:rPr>
              <a:t>2</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访问</a:t>
            </a:r>
            <a:r>
              <a:rPr lang="en-US" altLang="zh-CN" dirty="0" smtClean="0">
                <a:latin typeface="微软雅黑" panose="020B0503020204020204" pitchFamily="34" charset="-122"/>
                <a:ea typeface="微软雅黑" panose="020B0503020204020204" pitchFamily="34" charset="-122"/>
              </a:rPr>
              <a:t>SQLite</a:t>
            </a:r>
            <a:endParaRPr lang="zh-CN" altLang="en-US" dirty="0" smtClean="0"/>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479" y="1507162"/>
            <a:ext cx="8174199" cy="5101322"/>
          </a:xfrm>
        </p:spPr>
      </p:pic>
    </p:spTree>
    <p:extLst>
      <p:ext uri="{BB962C8B-B14F-4D97-AF65-F5344CB8AC3E}">
        <p14:creationId xmlns:p14="http://schemas.microsoft.com/office/powerpoint/2010/main" val="1692883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01719784"/>
              </p:ext>
            </p:extLst>
          </p:nvPr>
        </p:nvGraphicFramePr>
        <p:xfrm>
          <a:off x="251486" y="1415390"/>
          <a:ext cx="12177581"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smtClean="0"/>
              <a:t>内容提要 </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a:t>
            </a:r>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ADO.NET</a:t>
            </a:r>
            <a:r>
              <a:rPr lang="zh-CN" altLang="en-US" dirty="0" smtClean="0">
                <a:latin typeface="微软雅黑" panose="020B0503020204020204" pitchFamily="34" charset="-122"/>
                <a:ea typeface="微软雅黑" panose="020B0503020204020204" pitchFamily="34" charset="-122"/>
              </a:rPr>
              <a:t>访问数据库</a:t>
            </a:r>
            <a:endParaRPr lang="zh-CN" altLang="en-US" dirty="0" smtClean="0"/>
          </a:p>
        </p:txBody>
      </p:sp>
      <p:sp>
        <p:nvSpPr>
          <p:cNvPr id="3" name="矩形 2"/>
          <p:cNvSpPr/>
          <p:nvPr/>
        </p:nvSpPr>
        <p:spPr>
          <a:xfrm>
            <a:off x="880533" y="1541437"/>
            <a:ext cx="6285169" cy="461665"/>
          </a:xfrm>
          <a:prstGeom prst="rect">
            <a:avLst/>
          </a:prstGeom>
        </p:spPr>
        <p:txBody>
          <a:bodyPr wrap="square">
            <a:spAutoFit/>
          </a:bodyPr>
          <a:lstStyle/>
          <a:p>
            <a:r>
              <a:rPr lang="en-US" altLang="zh-CN" sz="2400" dirty="0" smtClean="0"/>
              <a:t>ADO.NET</a:t>
            </a:r>
            <a:r>
              <a:rPr lang="zh-CN" altLang="en-US" sz="2400" dirty="0" smtClean="0"/>
              <a:t>的架构</a:t>
            </a:r>
            <a:endParaRPr lang="zh-CN" altLang="en-US" sz="2400" dirty="0"/>
          </a:p>
        </p:txBody>
      </p:sp>
      <p:graphicFrame>
        <p:nvGraphicFramePr>
          <p:cNvPr id="5" name="对象 10"/>
          <p:cNvGraphicFramePr>
            <a:graphicFrameLocks noChangeAspect="1"/>
          </p:cNvGraphicFramePr>
          <p:nvPr>
            <p:extLst>
              <p:ext uri="{D42A27DB-BD31-4B8C-83A1-F6EECF244321}">
                <p14:modId xmlns:p14="http://schemas.microsoft.com/office/powerpoint/2010/main" val="3693155705"/>
              </p:ext>
            </p:extLst>
          </p:nvPr>
        </p:nvGraphicFramePr>
        <p:xfrm>
          <a:off x="3292996" y="2199716"/>
          <a:ext cx="7339012" cy="4413250"/>
        </p:xfrm>
        <a:graphic>
          <a:graphicData uri="http://schemas.openxmlformats.org/presentationml/2006/ole">
            <mc:AlternateContent xmlns:mc="http://schemas.openxmlformats.org/markup-compatibility/2006">
              <mc:Choice xmlns:v="urn:schemas-microsoft-com:vml" Requires="v">
                <p:oleObj spid="_x0000_s1032" name="Visio" r:id="rId3" imgW="4066845" imgH="2446550" progId="Visio.Drawing.11">
                  <p:embed/>
                </p:oleObj>
              </mc:Choice>
              <mc:Fallback>
                <p:oleObj name="Visio" r:id="rId3" imgW="4066845" imgH="2446550" progId="Visio.Drawing.11">
                  <p:embed/>
                  <p:pic>
                    <p:nvPicPr>
                      <p:cNvPr id="5"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996" y="2199716"/>
                        <a:ext cx="733901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71713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6.5.1</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DataProvider</a:t>
            </a:r>
            <a:endParaRPr lang="zh-CN" altLang="en-US" dirty="0" smtClean="0"/>
          </a:p>
        </p:txBody>
      </p:sp>
      <p:sp>
        <p:nvSpPr>
          <p:cNvPr id="2" name="矩形 1"/>
          <p:cNvSpPr/>
          <p:nvPr/>
        </p:nvSpPr>
        <p:spPr>
          <a:xfrm>
            <a:off x="1945397" y="1608653"/>
            <a:ext cx="7820297" cy="3877985"/>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Data Provider</a:t>
            </a:r>
            <a:r>
              <a:rPr lang="zh-CN" altLang="zh-CN" sz="2400" dirty="0">
                <a:solidFill>
                  <a:srgbClr val="002060"/>
                </a:solidFill>
                <a:latin typeface="微软雅黑" panose="020B0503020204020204" pitchFamily="34" charset="-122"/>
                <a:ea typeface="微软雅黑" panose="020B0503020204020204" pitchFamily="34" charset="-122"/>
              </a:rPr>
              <a:t>提供了</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和数据库之间的联系，同时也包含了存取数据库的一系列接口</a:t>
            </a:r>
            <a:r>
              <a:rPr lang="zh-CN" altLang="zh-CN" sz="2400" dirty="0" smtClean="0">
                <a:solidFill>
                  <a:srgbClr val="002060"/>
                </a:solidFill>
                <a:latin typeface="微软雅黑" panose="020B0503020204020204" pitchFamily="34" charset="-122"/>
                <a:ea typeface="微软雅黑" panose="020B0503020204020204" pitchFamily="34" charset="-122"/>
              </a:rPr>
              <a:t>。</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endParaRPr lang="zh-CN"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.NET Data Provider </a:t>
            </a:r>
            <a:r>
              <a:rPr lang="zh-CN" altLang="en-US" sz="2400" dirty="0">
                <a:solidFill>
                  <a:srgbClr val="002060"/>
                </a:solidFill>
                <a:latin typeface="微软雅黑" panose="020B0503020204020204" pitchFamily="34" charset="-122"/>
                <a:ea typeface="微软雅黑" panose="020B0503020204020204" pitchFamily="34" charset="-122"/>
              </a:rPr>
              <a:t>包括</a:t>
            </a:r>
            <a:r>
              <a:rPr lang="zh-CN" altLang="zh-CN" sz="2400" dirty="0">
                <a:solidFill>
                  <a:srgbClr val="002060"/>
                </a:solidFill>
                <a:latin typeface="微软雅黑" panose="020B0503020204020204" pitchFamily="34" charset="-122"/>
                <a:ea typeface="微软雅黑" panose="020B0503020204020204" pitchFamily="34" charset="-122"/>
              </a:rPr>
              <a:t>：</a:t>
            </a:r>
            <a:endParaRPr lang="en-US" altLang="zh-CN" sz="2400"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System.Data.SqlClient</a:t>
            </a:r>
            <a:r>
              <a:rPr lang="en-US" altLang="zh-CN" dirty="0">
                <a:solidFill>
                  <a:srgbClr val="002060"/>
                </a:solidFill>
                <a:latin typeface="微软雅黑" panose="020B0503020204020204" pitchFamily="34" charset="-122"/>
                <a:ea typeface="微软雅黑" panose="020B0503020204020204" pitchFamily="34" charset="-122"/>
              </a:rPr>
              <a:t> </a:t>
            </a:r>
          </a:p>
          <a:p>
            <a:pPr lvl="1"/>
            <a:r>
              <a:rPr lang="en-US" altLang="zh-CN" dirty="0" err="1">
                <a:solidFill>
                  <a:srgbClr val="002060"/>
                </a:solidFill>
                <a:latin typeface="微软雅黑" panose="020B0503020204020204" pitchFamily="34" charset="-122"/>
                <a:ea typeface="微软雅黑" panose="020B0503020204020204" pitchFamily="34" charset="-122"/>
              </a:rPr>
              <a:t>System.Data.OleDb</a:t>
            </a:r>
            <a:r>
              <a:rPr lang="en-US" altLang="zh-CN" dirty="0">
                <a:solidFill>
                  <a:srgbClr val="002060"/>
                </a:solidFill>
                <a:latin typeface="微软雅黑" panose="020B0503020204020204" pitchFamily="34" charset="-122"/>
                <a:ea typeface="微软雅黑" panose="020B0503020204020204" pitchFamily="34" charset="-122"/>
              </a:rPr>
              <a:t> </a:t>
            </a:r>
          </a:p>
          <a:p>
            <a:pPr lvl="1"/>
            <a:r>
              <a:rPr lang="en-US" altLang="zh-CN" dirty="0" err="1">
                <a:solidFill>
                  <a:srgbClr val="002060"/>
                </a:solidFill>
                <a:latin typeface="微软雅黑" panose="020B0503020204020204" pitchFamily="34" charset="-122"/>
                <a:ea typeface="微软雅黑" panose="020B0503020204020204" pitchFamily="34" charset="-122"/>
              </a:rPr>
              <a:t>System.Data.Odbc</a:t>
            </a:r>
            <a:r>
              <a:rPr lang="en-US" altLang="zh-CN" dirty="0">
                <a:solidFill>
                  <a:srgbClr val="002060"/>
                </a:solidFill>
                <a:latin typeface="微软雅黑" panose="020B0503020204020204" pitchFamily="34" charset="-122"/>
                <a:ea typeface="微软雅黑" panose="020B0503020204020204" pitchFamily="34" charset="-122"/>
              </a:rPr>
              <a:t> </a:t>
            </a:r>
          </a:p>
          <a:p>
            <a:pPr lvl="1"/>
            <a:r>
              <a:rPr lang="en-US" altLang="zh-CN" dirty="0" err="1">
                <a:solidFill>
                  <a:srgbClr val="002060"/>
                </a:solidFill>
                <a:latin typeface="微软雅黑" panose="020B0503020204020204" pitchFamily="34" charset="-122"/>
                <a:ea typeface="微软雅黑" panose="020B0503020204020204" pitchFamily="34" charset="-122"/>
              </a:rPr>
              <a:t>System.Data.OracleClient</a:t>
            </a:r>
            <a:r>
              <a:rPr lang="en-US" altLang="zh-CN" dirty="0">
                <a:solidFill>
                  <a:srgbClr val="002060"/>
                </a:solidFill>
                <a:latin typeface="微软雅黑" panose="020B0503020204020204" pitchFamily="34" charset="-122"/>
                <a:ea typeface="微软雅黑" panose="020B0503020204020204" pitchFamily="34" charset="-122"/>
              </a:rPr>
              <a:t> </a:t>
            </a:r>
            <a:endParaRPr lang="en-US" altLang="zh-CN" dirty="0" smtClean="0">
              <a:solidFill>
                <a:srgbClr val="002060"/>
              </a:solidFill>
              <a:latin typeface="微软雅黑" panose="020B0503020204020204" pitchFamily="34" charset="-122"/>
              <a:ea typeface="微软雅黑" panose="020B0503020204020204" pitchFamily="34" charset="-122"/>
            </a:endParaRPr>
          </a:p>
          <a:p>
            <a:pPr lvl="1"/>
            <a:endParaRPr lang="zh-CN" altLang="zh-CN"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.NET Data Provider</a:t>
            </a:r>
            <a:r>
              <a:rPr lang="zh-CN" altLang="zh-CN" sz="2400" dirty="0">
                <a:solidFill>
                  <a:srgbClr val="002060"/>
                </a:solidFill>
                <a:latin typeface="微软雅黑" panose="020B0503020204020204" pitchFamily="34" charset="-122"/>
                <a:ea typeface="微软雅黑" panose="020B0503020204020204" pitchFamily="34" charset="-122"/>
              </a:rPr>
              <a:t>有</a:t>
            </a:r>
            <a:r>
              <a:rPr lang="en-US" altLang="zh-CN" sz="2400" dirty="0">
                <a:solidFill>
                  <a:srgbClr val="002060"/>
                </a:solidFill>
                <a:latin typeface="微软雅黑" panose="020B0503020204020204" pitchFamily="34" charset="-122"/>
                <a:ea typeface="微软雅黑" panose="020B0503020204020204" pitchFamily="34" charset="-122"/>
              </a:rPr>
              <a:t>4</a:t>
            </a:r>
            <a:r>
              <a:rPr lang="zh-CN" altLang="zh-CN" sz="2400" dirty="0">
                <a:solidFill>
                  <a:srgbClr val="002060"/>
                </a:solidFill>
                <a:latin typeface="微软雅黑" panose="020B0503020204020204" pitchFamily="34" charset="-122"/>
                <a:ea typeface="微软雅黑" panose="020B0503020204020204" pitchFamily="34" charset="-122"/>
              </a:rPr>
              <a:t>个核心对象</a:t>
            </a:r>
            <a:r>
              <a:rPr lang="zh-CN" altLang="en-US" sz="2400" dirty="0">
                <a:solidFill>
                  <a:srgbClr val="002060"/>
                </a:solidFill>
                <a:latin typeface="微软雅黑" panose="020B0503020204020204" pitchFamily="34" charset="-122"/>
                <a:ea typeface="微软雅黑" panose="020B0503020204020204" pitchFamily="34" charset="-122"/>
              </a:rPr>
              <a:t>：</a:t>
            </a:r>
            <a:endParaRPr lang="en-US" altLang="zh-CN" sz="2400" dirty="0">
              <a:solidFill>
                <a:srgbClr val="002060"/>
              </a:solidFill>
              <a:latin typeface="微软雅黑" panose="020B0503020204020204" pitchFamily="34" charset="-122"/>
              <a:ea typeface="微软雅黑" panose="020B0503020204020204" pitchFamily="34" charset="-122"/>
            </a:endParaRPr>
          </a:p>
          <a:p>
            <a:pPr lvl="1"/>
            <a:r>
              <a:rPr lang="en-US" altLang="zh-CN" dirty="0">
                <a:solidFill>
                  <a:srgbClr val="002060"/>
                </a:solidFill>
                <a:latin typeface="微软雅黑" panose="020B0503020204020204" pitchFamily="34" charset="-122"/>
                <a:ea typeface="微软雅黑" panose="020B0503020204020204" pitchFamily="34" charset="-122"/>
              </a:rPr>
              <a:t>Connection</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用于与数据源建立连接；</a:t>
            </a:r>
            <a:endParaRPr lang="en-US" altLang="zh-CN"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Commmand</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用于对数据源执行指定命令；</a:t>
            </a:r>
            <a:endParaRPr lang="en-US" altLang="zh-CN"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DataReader</a:t>
            </a:r>
            <a:r>
              <a:rPr lang="zh-CN" altLang="en-US" dirty="0">
                <a:solidFill>
                  <a:srgbClr val="002060"/>
                </a:solidFill>
                <a:latin typeface="微软雅黑" panose="020B0503020204020204" pitchFamily="34" charset="-122"/>
                <a:ea typeface="微软雅黑" panose="020B0503020204020204" pitchFamily="34" charset="-122"/>
              </a:rPr>
              <a:t>：指向</a:t>
            </a:r>
            <a:r>
              <a:rPr lang="zh-CN" altLang="zh-CN" dirty="0">
                <a:solidFill>
                  <a:srgbClr val="002060"/>
                </a:solidFill>
                <a:latin typeface="微软雅黑" panose="020B0503020204020204" pitchFamily="34" charset="-122"/>
                <a:ea typeface="微软雅黑" panose="020B0503020204020204" pitchFamily="34" charset="-122"/>
              </a:rPr>
              <a:t>数据源</a:t>
            </a:r>
            <a:r>
              <a:rPr lang="zh-CN" altLang="en-US" dirty="0">
                <a:solidFill>
                  <a:srgbClr val="002060"/>
                </a:solidFill>
                <a:latin typeface="微软雅黑" panose="020B0503020204020204" pitchFamily="34" charset="-122"/>
                <a:ea typeface="微软雅黑" panose="020B0503020204020204" pitchFamily="34" charset="-122"/>
              </a:rPr>
              <a:t>的</a:t>
            </a:r>
            <a:r>
              <a:rPr lang="zh-CN" altLang="zh-CN" dirty="0">
                <a:solidFill>
                  <a:srgbClr val="002060"/>
                </a:solidFill>
                <a:latin typeface="微软雅黑" panose="020B0503020204020204" pitchFamily="34" charset="-122"/>
                <a:ea typeface="微软雅黑" panose="020B0503020204020204" pitchFamily="34" charset="-122"/>
              </a:rPr>
              <a:t>仅向前的只读数据流；</a:t>
            </a:r>
            <a:endParaRPr lang="en-US" altLang="zh-CN"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DataAdapter</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自动将各种操作变换到相应的</a:t>
            </a:r>
            <a:r>
              <a:rPr lang="en-US" altLang="zh-CN" dirty="0">
                <a:solidFill>
                  <a:srgbClr val="002060"/>
                </a:solidFill>
                <a:latin typeface="微软雅黑" panose="020B0503020204020204" pitchFamily="34" charset="-122"/>
                <a:ea typeface="微软雅黑" panose="020B0503020204020204" pitchFamily="34" charset="-122"/>
              </a:rPr>
              <a:t>SQL</a:t>
            </a:r>
            <a:r>
              <a:rPr lang="zh-CN" altLang="zh-CN" dirty="0">
                <a:solidFill>
                  <a:srgbClr val="002060"/>
                </a:solidFill>
                <a:latin typeface="微软雅黑" panose="020B0503020204020204" pitchFamily="34" charset="-122"/>
                <a:ea typeface="微软雅黑" panose="020B0503020204020204" pitchFamily="34" charset="-122"/>
              </a:rPr>
              <a:t>语句</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2930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fontScale="90000"/>
          </a:bodyPr>
          <a:lstStyle/>
          <a:p>
            <a:pPr lvl="0"/>
            <a:r>
              <a:rPr lang="en-US" altLang="zh-CN" dirty="0" smtClean="0"/>
              <a:t>6.5.2</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DataSet</a:t>
            </a: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endParaRPr lang="zh-CN" altLang="en-US" dirty="0" smtClean="0"/>
          </a:p>
        </p:txBody>
      </p:sp>
      <p:sp>
        <p:nvSpPr>
          <p:cNvPr id="2" name="矩形 1"/>
          <p:cNvSpPr/>
          <p:nvPr/>
        </p:nvSpPr>
        <p:spPr>
          <a:xfrm>
            <a:off x="1632131" y="1532452"/>
            <a:ext cx="7820297" cy="3785652"/>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ADO.NET</a:t>
            </a:r>
            <a:r>
              <a:rPr lang="zh-CN" altLang="zh-CN" sz="2400" dirty="0">
                <a:solidFill>
                  <a:srgbClr val="002060"/>
                </a:solidFill>
                <a:latin typeface="微软雅黑" panose="020B0503020204020204" pitchFamily="34" charset="-122"/>
                <a:ea typeface="微软雅黑" panose="020B0503020204020204" pitchFamily="34" charset="-122"/>
              </a:rPr>
              <a:t>的核心组件是</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，可以将</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想像成内存中的数据库，它是不依赖于数据库的独立数据集，这里的独立是指即使断开数据连接或关闭数据连接，</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依然可用</a:t>
            </a:r>
            <a:r>
              <a:rPr lang="zh-CN" altLang="zh-CN" sz="2400" dirty="0" smtClean="0">
                <a:solidFill>
                  <a:srgbClr val="002060"/>
                </a:solidFill>
                <a:latin typeface="微软雅黑" panose="020B0503020204020204" pitchFamily="34" charset="-122"/>
                <a:ea typeface="微软雅黑" panose="020B0503020204020204" pitchFamily="34" charset="-122"/>
              </a:rPr>
              <a:t>。</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zh-CN" sz="2400" dirty="0">
                <a:solidFill>
                  <a:srgbClr val="002060"/>
                </a:solidFill>
                <a:latin typeface="微软雅黑" panose="020B0503020204020204" pitchFamily="34" charset="-122"/>
                <a:ea typeface="微软雅黑" panose="020B0503020204020204" pitchFamily="34" charset="-122"/>
              </a:rPr>
              <a:t>在</a:t>
            </a:r>
            <a:r>
              <a:rPr lang="en-US" altLang="zh-CN" sz="2400" dirty="0">
                <a:solidFill>
                  <a:srgbClr val="002060"/>
                </a:solidFill>
                <a:latin typeface="微软雅黑" panose="020B0503020204020204" pitchFamily="34" charset="-122"/>
                <a:ea typeface="微软雅黑" panose="020B0503020204020204" pitchFamily="34" charset="-122"/>
              </a:rPr>
              <a:t>ADO.NET</a:t>
            </a:r>
            <a:r>
              <a:rPr lang="zh-CN" altLang="zh-CN" sz="2400" dirty="0">
                <a:solidFill>
                  <a:srgbClr val="002060"/>
                </a:solidFill>
                <a:latin typeface="微软雅黑" panose="020B0503020204020204" pitchFamily="34" charset="-122"/>
                <a:ea typeface="微软雅黑" panose="020B0503020204020204" pitchFamily="34" charset="-122"/>
              </a:rPr>
              <a:t>中，</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是专门用来处理从数据源获得数据，无论底层的数据是什么，都可以使用相同的方式来操作从不同数据源取得的</a:t>
            </a:r>
            <a:r>
              <a:rPr lang="zh-CN" altLang="zh-CN" sz="2400" dirty="0" smtClean="0">
                <a:solidFill>
                  <a:srgbClr val="002060"/>
                </a:solidFill>
                <a:latin typeface="微软雅黑" panose="020B0503020204020204" pitchFamily="34" charset="-122"/>
                <a:ea typeface="微软雅黑" panose="020B0503020204020204" pitchFamily="34" charset="-122"/>
              </a:rPr>
              <a:t>数据</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内部是用</a:t>
            </a:r>
            <a:r>
              <a:rPr lang="en-US" altLang="zh-CN" sz="2400" dirty="0">
                <a:solidFill>
                  <a:srgbClr val="002060"/>
                </a:solidFill>
                <a:latin typeface="微软雅黑" panose="020B0503020204020204" pitchFamily="34" charset="-122"/>
                <a:ea typeface="微软雅黑" panose="020B0503020204020204" pitchFamily="34" charset="-122"/>
              </a:rPr>
              <a:t>XML</a:t>
            </a:r>
            <a:r>
              <a:rPr lang="zh-CN" altLang="zh-CN" sz="2400" dirty="0">
                <a:solidFill>
                  <a:srgbClr val="002060"/>
                </a:solidFill>
                <a:latin typeface="微软雅黑" panose="020B0503020204020204" pitchFamily="34" charset="-122"/>
                <a:ea typeface="微软雅黑" panose="020B0503020204020204" pitchFamily="34" charset="-122"/>
              </a:rPr>
              <a:t>来描述数据的。</a:t>
            </a:r>
          </a:p>
        </p:txBody>
      </p:sp>
    </p:spTree>
    <p:extLst>
      <p:ext uri="{BB962C8B-B14F-4D97-AF65-F5344CB8AC3E}">
        <p14:creationId xmlns:p14="http://schemas.microsoft.com/office/powerpoint/2010/main" val="1155792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6.5.3 ADO.NET</a:t>
            </a:r>
            <a:r>
              <a:rPr lang="zh-CN" altLang="en-US" dirty="0" smtClean="0"/>
              <a:t>访问数据库思路</a:t>
            </a:r>
          </a:p>
        </p:txBody>
      </p:sp>
      <p:sp>
        <p:nvSpPr>
          <p:cNvPr id="4" name="内容占位符 2"/>
          <p:cNvSpPr>
            <a:spLocks noGrp="1"/>
          </p:cNvSpPr>
          <p:nvPr>
            <p:ph idx="1"/>
          </p:nvPr>
        </p:nvSpPr>
        <p:spPr>
          <a:xfrm>
            <a:off x="581025" y="1092200"/>
            <a:ext cx="8208963" cy="2579688"/>
          </a:xfrm>
        </p:spPr>
        <p:txBody>
          <a:bodyPr/>
          <a:lstStyle/>
          <a:p>
            <a:pPr>
              <a:spcBef>
                <a:spcPct val="0"/>
              </a:spcBef>
            </a:pPr>
            <a:r>
              <a:rPr lang="en-US" altLang="zh-CN" sz="2400" dirty="0" smtClean="0"/>
              <a:t>S1</a:t>
            </a:r>
            <a:r>
              <a:rPr lang="zh-CN" altLang="zh-CN" sz="2400" dirty="0" smtClean="0"/>
              <a:t>：使用</a:t>
            </a:r>
            <a:r>
              <a:rPr lang="en-US" altLang="zh-CN" sz="2400" dirty="0" smtClean="0"/>
              <a:t>using</a:t>
            </a:r>
            <a:r>
              <a:rPr lang="zh-CN" altLang="zh-CN" sz="2400" dirty="0" smtClean="0"/>
              <a:t>添加</a:t>
            </a:r>
            <a:r>
              <a:rPr lang="en-US" altLang="zh-CN" sz="2400" dirty="0" err="1" smtClean="0"/>
              <a:t>System.Data</a:t>
            </a:r>
            <a:r>
              <a:rPr lang="zh-CN" altLang="zh-CN" sz="2400" dirty="0" smtClean="0"/>
              <a:t>及其相关子命名空间的引用（如</a:t>
            </a:r>
            <a:r>
              <a:rPr lang="en-US" altLang="zh-CN" sz="2400" dirty="0" err="1" smtClean="0"/>
              <a:t>System.Data.SqlClient</a:t>
            </a:r>
            <a:r>
              <a:rPr lang="zh-CN" altLang="zh-CN" sz="2400" dirty="0" smtClean="0"/>
              <a:t>）。</a:t>
            </a:r>
          </a:p>
          <a:p>
            <a:pPr>
              <a:spcBef>
                <a:spcPct val="0"/>
              </a:spcBef>
            </a:pPr>
            <a:r>
              <a:rPr lang="en-US" altLang="zh-CN" sz="2400" dirty="0" smtClean="0"/>
              <a:t>S2</a:t>
            </a:r>
            <a:r>
              <a:rPr lang="zh-CN" altLang="zh-CN" sz="2400" dirty="0" smtClean="0"/>
              <a:t>：使用</a:t>
            </a:r>
            <a:r>
              <a:rPr lang="en-US" altLang="zh-CN" sz="2400" dirty="0" smtClean="0"/>
              <a:t>Connection</a:t>
            </a:r>
            <a:r>
              <a:rPr lang="zh-CN" altLang="zh-CN" sz="2400" dirty="0" smtClean="0"/>
              <a:t>对象连接数据源；</a:t>
            </a:r>
          </a:p>
          <a:p>
            <a:pPr>
              <a:spcBef>
                <a:spcPct val="0"/>
              </a:spcBef>
            </a:pPr>
            <a:r>
              <a:rPr lang="en-US" altLang="zh-CN" sz="2400" dirty="0" smtClean="0"/>
              <a:t>S3</a:t>
            </a:r>
            <a:r>
              <a:rPr lang="zh-CN" altLang="zh-CN" sz="2400" dirty="0" smtClean="0"/>
              <a:t>：视情况使用</a:t>
            </a:r>
            <a:r>
              <a:rPr lang="en-US" altLang="zh-CN" sz="2400" dirty="0" smtClean="0"/>
              <a:t>Command</a:t>
            </a:r>
            <a:r>
              <a:rPr lang="zh-CN" altLang="zh-CN" sz="2400" dirty="0" smtClean="0"/>
              <a:t>对象、</a:t>
            </a:r>
            <a:r>
              <a:rPr lang="en-US" altLang="zh-CN" sz="2400" dirty="0" err="1" smtClean="0"/>
              <a:t>DataReader</a:t>
            </a:r>
            <a:r>
              <a:rPr lang="zh-CN" altLang="zh-CN" sz="2400" dirty="0" smtClean="0"/>
              <a:t>对象或</a:t>
            </a:r>
            <a:r>
              <a:rPr lang="en-US" altLang="zh-CN" sz="2400" dirty="0" err="1" smtClean="0"/>
              <a:t>DataAdpter</a:t>
            </a:r>
            <a:r>
              <a:rPr lang="zh-CN" altLang="zh-CN" sz="2400" dirty="0" smtClean="0"/>
              <a:t>对象操作数据库；</a:t>
            </a:r>
          </a:p>
          <a:p>
            <a:pPr>
              <a:spcBef>
                <a:spcPct val="0"/>
              </a:spcBef>
            </a:pPr>
            <a:r>
              <a:rPr lang="en-US" altLang="zh-CN" sz="2400" dirty="0" smtClean="0"/>
              <a:t>S4</a:t>
            </a:r>
            <a:r>
              <a:rPr lang="zh-CN" altLang="zh-CN" sz="2400" dirty="0" smtClean="0"/>
              <a:t>：将操作结果返回到应用程序中，进行进一步处理。</a:t>
            </a:r>
          </a:p>
          <a:p>
            <a:pPr>
              <a:spcBef>
                <a:spcPct val="0"/>
              </a:spcBef>
            </a:pPr>
            <a:endParaRPr lang="zh-CN" altLang="en-US" sz="2400"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133" y="3440113"/>
            <a:ext cx="6996113"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4668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6.5.4 </a:t>
            </a:r>
            <a:r>
              <a:rPr lang="zh-CN" altLang="en-US" dirty="0" smtClean="0"/>
              <a:t>使用</a:t>
            </a:r>
            <a:r>
              <a:rPr lang="en-US" altLang="zh-CN" dirty="0" smtClean="0"/>
              <a:t>Connection</a:t>
            </a:r>
            <a:r>
              <a:rPr lang="zh-CN" altLang="en-US" dirty="0" smtClean="0"/>
              <a:t>连接数据库</a:t>
            </a:r>
            <a:r>
              <a:rPr lang="en-US" altLang="zh-CN" dirty="0" smtClean="0"/>
              <a:t>-MSSQL</a:t>
            </a:r>
            <a:endParaRPr lang="zh-CN" altLang="en-US" dirty="0" smtClean="0"/>
          </a:p>
        </p:txBody>
      </p:sp>
      <p:sp>
        <p:nvSpPr>
          <p:cNvPr id="4" name="内容占位符 2"/>
          <p:cNvSpPr>
            <a:spLocks noGrp="1"/>
          </p:cNvSpPr>
          <p:nvPr>
            <p:ph idx="1"/>
          </p:nvPr>
        </p:nvSpPr>
        <p:spPr>
          <a:xfrm>
            <a:off x="1419225" y="1337733"/>
            <a:ext cx="9464312" cy="5021217"/>
          </a:xfrm>
        </p:spPr>
        <p:txBody>
          <a:bodyPr>
            <a:normAutofit/>
          </a:bodyPr>
          <a:lstStyle/>
          <a:p>
            <a:r>
              <a:rPr lang="en-US" altLang="zh-CN" sz="2400" dirty="0" smtClean="0"/>
              <a:t>Connection</a:t>
            </a:r>
            <a:r>
              <a:rPr lang="zh-CN" altLang="zh-CN" sz="2400" dirty="0" smtClean="0"/>
              <a:t>对象的成员</a:t>
            </a:r>
            <a:endParaRPr lang="en-US" altLang="zh-CN" sz="2400" dirty="0" smtClean="0"/>
          </a:p>
          <a:p>
            <a:pPr lvl="1"/>
            <a:r>
              <a:rPr lang="en-US" altLang="zh-CN" sz="2400" dirty="0" err="1" smtClean="0"/>
              <a:t>ConnectionString</a:t>
            </a:r>
            <a:r>
              <a:rPr lang="zh-CN" altLang="zh-CN" sz="2400" dirty="0"/>
              <a:t>：用来设置将要访问的数据库的连接字符串</a:t>
            </a:r>
            <a:endParaRPr lang="en-US" altLang="zh-CN" sz="2400" dirty="0"/>
          </a:p>
          <a:p>
            <a:pPr lvl="1"/>
            <a:r>
              <a:rPr lang="en-US" altLang="zh-CN" sz="2400" dirty="0"/>
              <a:t>Open()</a:t>
            </a:r>
            <a:r>
              <a:rPr lang="zh-CN" altLang="zh-CN" sz="2400" dirty="0"/>
              <a:t>：用来打开数据库；</a:t>
            </a:r>
          </a:p>
          <a:p>
            <a:pPr lvl="1"/>
            <a:r>
              <a:rPr lang="en-US" altLang="zh-CN" sz="2400" dirty="0"/>
              <a:t>Close()</a:t>
            </a:r>
            <a:r>
              <a:rPr lang="zh-CN" altLang="zh-CN" sz="2400" dirty="0"/>
              <a:t>：用来关闭与数据库的连接。</a:t>
            </a:r>
          </a:p>
          <a:p>
            <a:endParaRPr lang="en-US" altLang="zh-CN" sz="2400" dirty="0" smtClean="0"/>
          </a:p>
          <a:p>
            <a:r>
              <a:rPr lang="en-US" altLang="zh-CN" sz="2400" dirty="0" smtClean="0"/>
              <a:t>Windows</a:t>
            </a:r>
            <a:r>
              <a:rPr lang="zh-CN" altLang="zh-CN" sz="2400" dirty="0"/>
              <a:t>集成验证的连接字符串：</a:t>
            </a:r>
          </a:p>
          <a:p>
            <a:pPr lvl="1"/>
            <a:r>
              <a:rPr lang="en-US" altLang="zh-CN" sz="2400" dirty="0"/>
              <a:t>Data Source=</a:t>
            </a:r>
            <a:r>
              <a:rPr lang="zh-CN" altLang="en-US" sz="2400" dirty="0"/>
              <a:t>服务器名</a:t>
            </a:r>
            <a:r>
              <a:rPr lang="en-US" altLang="zh-CN" sz="2400" dirty="0"/>
              <a:t>; Initial Catalog=xxx; Integrated Security=true</a:t>
            </a:r>
            <a:endParaRPr lang="zh-CN" altLang="zh-CN" sz="2400" dirty="0"/>
          </a:p>
          <a:p>
            <a:r>
              <a:rPr lang="en-US" altLang="zh-CN" sz="2400" dirty="0" smtClean="0"/>
              <a:t>SQL </a:t>
            </a:r>
            <a:r>
              <a:rPr lang="en-US" altLang="zh-CN" sz="2400" dirty="0"/>
              <a:t>Server</a:t>
            </a:r>
            <a:r>
              <a:rPr lang="zh-CN" altLang="zh-CN" sz="2400" dirty="0"/>
              <a:t>身份验证</a:t>
            </a:r>
            <a:r>
              <a:rPr lang="zh-CN" altLang="en-US" sz="2400" dirty="0"/>
              <a:t>的</a:t>
            </a:r>
            <a:r>
              <a:rPr lang="zh-CN" altLang="zh-CN" sz="2400" dirty="0"/>
              <a:t>连接字符串</a:t>
            </a:r>
            <a:r>
              <a:rPr lang="zh-CN" altLang="en-US" sz="2400" dirty="0"/>
              <a:t>：</a:t>
            </a:r>
            <a:endParaRPr lang="zh-CN" altLang="zh-CN" sz="2400" dirty="0"/>
          </a:p>
          <a:p>
            <a:pPr lvl="1"/>
            <a:r>
              <a:rPr lang="en-US" altLang="zh-CN" sz="2400" dirty="0"/>
              <a:t>Data Source=</a:t>
            </a:r>
            <a:r>
              <a:rPr lang="zh-CN" altLang="zh-CN" sz="2400" dirty="0"/>
              <a:t>服务器名</a:t>
            </a:r>
            <a:r>
              <a:rPr lang="en-US" altLang="zh-CN" sz="2400" dirty="0"/>
              <a:t>; Initial Catalog=xxx; User ID=</a:t>
            </a:r>
            <a:r>
              <a:rPr lang="zh-CN" altLang="zh-CN" sz="2400" dirty="0"/>
              <a:t>用户名</a:t>
            </a:r>
            <a:r>
              <a:rPr lang="en-US" altLang="zh-CN" sz="2400" dirty="0"/>
              <a:t>; </a:t>
            </a:r>
            <a:r>
              <a:rPr lang="en-US" altLang="zh-CN" sz="2400" dirty="0" err="1"/>
              <a:t>Pwd</a:t>
            </a:r>
            <a:r>
              <a:rPr lang="en-US" altLang="zh-CN" sz="2400" dirty="0"/>
              <a:t>=</a:t>
            </a:r>
            <a:r>
              <a:rPr lang="zh-CN" altLang="zh-CN" sz="2400" dirty="0"/>
              <a:t>密码</a:t>
            </a:r>
          </a:p>
          <a:p>
            <a:pPr>
              <a:spcBef>
                <a:spcPct val="0"/>
              </a:spcBef>
            </a:pPr>
            <a:endParaRPr lang="zh-CN" altLang="en-US" sz="2400" dirty="0" smtClean="0"/>
          </a:p>
        </p:txBody>
      </p:sp>
    </p:spTree>
    <p:extLst>
      <p:ext uri="{BB962C8B-B14F-4D97-AF65-F5344CB8AC3E}">
        <p14:creationId xmlns:p14="http://schemas.microsoft.com/office/powerpoint/2010/main" val="2259018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6.5.5 </a:t>
            </a:r>
            <a:r>
              <a:rPr lang="zh-CN" altLang="en-US" dirty="0" smtClean="0"/>
              <a:t>使用</a:t>
            </a:r>
            <a:r>
              <a:rPr lang="en-US" altLang="zh-CN" dirty="0" smtClean="0"/>
              <a:t>Command</a:t>
            </a:r>
            <a:r>
              <a:rPr lang="zh-CN" altLang="en-US" dirty="0" smtClean="0"/>
              <a:t>访问数据库</a:t>
            </a:r>
          </a:p>
        </p:txBody>
      </p:sp>
      <p:sp>
        <p:nvSpPr>
          <p:cNvPr id="4" name="内容占位符 2"/>
          <p:cNvSpPr>
            <a:spLocks noGrp="1"/>
          </p:cNvSpPr>
          <p:nvPr>
            <p:ph idx="1"/>
          </p:nvPr>
        </p:nvSpPr>
        <p:spPr>
          <a:xfrm>
            <a:off x="1419225" y="1498599"/>
            <a:ext cx="9464312" cy="5021217"/>
          </a:xfrm>
        </p:spPr>
        <p:txBody>
          <a:bodyPr>
            <a:normAutofit/>
          </a:bodyPr>
          <a:lstStyle/>
          <a:p>
            <a:r>
              <a:rPr lang="en-US" altLang="zh-CN" sz="2400" dirty="0"/>
              <a:t>Command</a:t>
            </a:r>
            <a:r>
              <a:rPr lang="zh-CN" altLang="zh-CN" sz="2400" dirty="0"/>
              <a:t>对象用来封装将要发送给数据源的操作命令。</a:t>
            </a:r>
          </a:p>
          <a:p>
            <a:r>
              <a:rPr lang="en-US" altLang="zh-CN" sz="2400" dirty="0"/>
              <a:t>Command</a:t>
            </a:r>
            <a:r>
              <a:rPr lang="zh-CN" altLang="zh-CN" sz="2400" dirty="0"/>
              <a:t>对象的常用</a:t>
            </a:r>
            <a:r>
              <a:rPr lang="zh-CN" altLang="en-US" sz="2400" dirty="0"/>
              <a:t>成员</a:t>
            </a:r>
            <a:r>
              <a:rPr lang="zh-CN" altLang="zh-CN" sz="2400" dirty="0"/>
              <a:t>：</a:t>
            </a:r>
          </a:p>
          <a:p>
            <a:pPr lvl="1"/>
            <a:r>
              <a:rPr lang="en-US" altLang="zh-CN" sz="2200" dirty="0" err="1"/>
              <a:t>CommandText</a:t>
            </a:r>
            <a:r>
              <a:rPr lang="zh-CN" altLang="zh-CN" sz="2200" dirty="0"/>
              <a:t>属性：用来设置将要执行的</a:t>
            </a:r>
            <a:r>
              <a:rPr lang="en-US" altLang="zh-CN" sz="2200" dirty="0"/>
              <a:t>SQL</a:t>
            </a:r>
            <a:r>
              <a:rPr lang="zh-CN" altLang="zh-CN" sz="2200" dirty="0"/>
              <a:t>语句或将要调用的存储过程名。</a:t>
            </a:r>
          </a:p>
          <a:p>
            <a:pPr lvl="1"/>
            <a:r>
              <a:rPr lang="en-US" altLang="zh-CN" sz="2200" dirty="0" err="1"/>
              <a:t>CommandType</a:t>
            </a:r>
            <a:r>
              <a:rPr lang="zh-CN" altLang="zh-CN" sz="2200" dirty="0"/>
              <a:t>属性：用来</a:t>
            </a:r>
            <a:r>
              <a:rPr lang="zh-CN" altLang="en-US" sz="2200" dirty="0"/>
              <a:t>设置</a:t>
            </a:r>
            <a:r>
              <a:rPr lang="zh-CN" altLang="zh-CN" sz="2200" dirty="0"/>
              <a:t>命令类型，其值</a:t>
            </a:r>
            <a:r>
              <a:rPr lang="en-US" altLang="zh-CN" sz="2200" dirty="0"/>
              <a:t>=Text</a:t>
            </a:r>
            <a:r>
              <a:rPr lang="zh-CN" altLang="zh-CN" sz="2200" dirty="0"/>
              <a:t>时表示执行</a:t>
            </a:r>
            <a:r>
              <a:rPr lang="en-US" altLang="zh-CN" sz="2200" dirty="0"/>
              <a:t>SQL</a:t>
            </a:r>
            <a:r>
              <a:rPr lang="zh-CN" altLang="zh-CN" sz="2200" dirty="0"/>
              <a:t>语句</a:t>
            </a:r>
            <a:r>
              <a:rPr lang="zh-CN" altLang="en-US" sz="2200" dirty="0"/>
              <a:t>（默认）</a:t>
            </a:r>
            <a:r>
              <a:rPr lang="zh-CN" altLang="zh-CN" sz="2200" dirty="0"/>
              <a:t>，</a:t>
            </a:r>
            <a:r>
              <a:rPr lang="en-US" altLang="zh-CN" sz="2200" dirty="0"/>
              <a:t>= </a:t>
            </a:r>
            <a:r>
              <a:rPr lang="en-US" altLang="zh-CN" sz="2200" dirty="0" err="1"/>
              <a:t>StoredProcedure</a:t>
            </a:r>
            <a:r>
              <a:rPr lang="zh-CN" altLang="zh-CN" sz="2200" dirty="0"/>
              <a:t>时表示调用存储过程。</a:t>
            </a:r>
          </a:p>
          <a:p>
            <a:pPr lvl="1"/>
            <a:r>
              <a:rPr lang="en-US" altLang="zh-CN" sz="2200" dirty="0"/>
              <a:t>Connection</a:t>
            </a:r>
            <a:r>
              <a:rPr lang="zh-CN" altLang="zh-CN" sz="2200" dirty="0"/>
              <a:t>属性：用来指定所要使用的数据连接。</a:t>
            </a:r>
          </a:p>
          <a:p>
            <a:pPr lvl="1"/>
            <a:r>
              <a:rPr lang="en-US" altLang="zh-CN" sz="2200" dirty="0" err="1"/>
              <a:t>ExcuteNonQuery</a:t>
            </a:r>
            <a:r>
              <a:rPr lang="zh-CN" altLang="zh-CN" sz="2200" dirty="0"/>
              <a:t>方法：执行操作，返回受影响的行数。该方法一般用来执行</a:t>
            </a:r>
            <a:r>
              <a:rPr lang="en-US" altLang="zh-CN" sz="2200" dirty="0"/>
              <a:t>SQL</a:t>
            </a:r>
            <a:r>
              <a:rPr lang="zh-CN" altLang="zh-CN" sz="2200" dirty="0"/>
              <a:t>中的</a:t>
            </a:r>
            <a:r>
              <a:rPr lang="en-US" altLang="zh-CN" sz="2200" dirty="0"/>
              <a:t>Update</a:t>
            </a:r>
            <a:r>
              <a:rPr lang="zh-CN" altLang="zh-CN" sz="2200" dirty="0"/>
              <a:t>、</a:t>
            </a:r>
            <a:r>
              <a:rPr lang="en-US" altLang="zh-CN" sz="2200" dirty="0"/>
              <a:t>Insert</a:t>
            </a:r>
            <a:r>
              <a:rPr lang="zh-CN" altLang="zh-CN" sz="2200" dirty="0"/>
              <a:t>和</a:t>
            </a:r>
            <a:r>
              <a:rPr lang="en-US" altLang="zh-CN" sz="2200" dirty="0"/>
              <a:t>Delete</a:t>
            </a:r>
            <a:r>
              <a:rPr lang="zh-CN" altLang="zh-CN" sz="2200" dirty="0"/>
              <a:t>等操作</a:t>
            </a:r>
          </a:p>
          <a:p>
            <a:pPr lvl="1"/>
            <a:r>
              <a:rPr lang="en-US" altLang="zh-CN" sz="2200" dirty="0" err="1"/>
              <a:t>ExcuteReader</a:t>
            </a:r>
            <a:r>
              <a:rPr lang="zh-CN" altLang="zh-CN" sz="2200" dirty="0"/>
              <a:t>方法：执行操作，</a:t>
            </a:r>
            <a:r>
              <a:rPr lang="zh-CN" altLang="en-US" sz="2200" dirty="0"/>
              <a:t>返回</a:t>
            </a:r>
            <a:r>
              <a:rPr lang="en-US" altLang="zh-CN" sz="2200" dirty="0" err="1"/>
              <a:t>DataReader</a:t>
            </a:r>
            <a:r>
              <a:rPr lang="zh-CN" altLang="zh-CN" sz="2200" dirty="0"/>
              <a:t>对象。</a:t>
            </a:r>
          </a:p>
          <a:p>
            <a:pPr lvl="1"/>
            <a:r>
              <a:rPr lang="en-US" altLang="zh-CN" sz="2200" dirty="0" err="1"/>
              <a:t>ExcuteScalar</a:t>
            </a:r>
            <a:r>
              <a:rPr lang="zh-CN" altLang="zh-CN" sz="2200" dirty="0"/>
              <a:t>方法：执行操作，返回执行结果。该方法只能执行</a:t>
            </a:r>
            <a:r>
              <a:rPr lang="en-US" altLang="zh-CN" sz="2200" dirty="0"/>
              <a:t>Select</a:t>
            </a:r>
            <a:r>
              <a:rPr lang="zh-CN" altLang="zh-CN" sz="2200" dirty="0"/>
              <a:t>语句，通常用于统计</a:t>
            </a:r>
            <a:r>
              <a:rPr lang="zh-CN" altLang="en-US" sz="2200" dirty="0" smtClean="0"/>
              <a:t>。</a:t>
            </a:r>
            <a:endParaRPr lang="zh-CN" altLang="en-US" sz="2200" dirty="0"/>
          </a:p>
        </p:txBody>
      </p:sp>
    </p:spTree>
    <p:extLst>
      <p:ext uri="{BB962C8B-B14F-4D97-AF65-F5344CB8AC3E}">
        <p14:creationId xmlns:p14="http://schemas.microsoft.com/office/powerpoint/2010/main" val="3138852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6.5.6 </a:t>
            </a:r>
            <a:r>
              <a:rPr lang="zh-CN" altLang="en-US" dirty="0" smtClean="0"/>
              <a:t>使用</a:t>
            </a:r>
            <a:r>
              <a:rPr lang="en-US" altLang="zh-CN" dirty="0" err="1" smtClean="0"/>
              <a:t>DataReader</a:t>
            </a:r>
            <a:r>
              <a:rPr lang="zh-CN" altLang="en-US" dirty="0" smtClean="0"/>
              <a:t>对象访问数据库</a:t>
            </a:r>
          </a:p>
        </p:txBody>
      </p:sp>
      <p:sp>
        <p:nvSpPr>
          <p:cNvPr id="4" name="内容占位符 2"/>
          <p:cNvSpPr>
            <a:spLocks noGrp="1"/>
          </p:cNvSpPr>
          <p:nvPr>
            <p:ph idx="1"/>
          </p:nvPr>
        </p:nvSpPr>
        <p:spPr>
          <a:xfrm>
            <a:off x="581025" y="1092199"/>
            <a:ext cx="9464312" cy="5021217"/>
          </a:xfrm>
        </p:spPr>
        <p:txBody>
          <a:bodyPr>
            <a:normAutofit/>
          </a:bodyPr>
          <a:lstStyle/>
          <a:p>
            <a:r>
              <a:rPr lang="en-US" altLang="zh-CN" sz="2400" dirty="0" err="1"/>
              <a:t>DataReader</a:t>
            </a:r>
            <a:r>
              <a:rPr lang="zh-CN" altLang="zh-CN" sz="2400" dirty="0"/>
              <a:t>提供了仅向前和只读的操作方式，一次只读取一条记录，因此可提高应用程序的性能，大幅度减轻对内存的需求。</a:t>
            </a:r>
          </a:p>
          <a:p>
            <a:r>
              <a:rPr lang="zh-CN" altLang="zh-CN" sz="2400" dirty="0"/>
              <a:t>主要成员包括：</a:t>
            </a:r>
          </a:p>
          <a:p>
            <a:pPr lvl="1"/>
            <a:r>
              <a:rPr lang="en-US" altLang="zh-CN" dirty="0" err="1"/>
              <a:t>HasRows</a:t>
            </a:r>
            <a:r>
              <a:rPr lang="zh-CN" altLang="zh-CN" dirty="0"/>
              <a:t>属性：</a:t>
            </a:r>
            <a:r>
              <a:rPr lang="zh-CN" altLang="en-US" dirty="0"/>
              <a:t>表示</a:t>
            </a:r>
            <a:r>
              <a:rPr lang="zh-CN" altLang="zh-CN" dirty="0"/>
              <a:t>是否包含一行或多行的数据。</a:t>
            </a:r>
          </a:p>
          <a:p>
            <a:pPr lvl="1"/>
            <a:r>
              <a:rPr lang="en-US" altLang="zh-CN" dirty="0"/>
              <a:t>Read ()</a:t>
            </a:r>
            <a:r>
              <a:rPr lang="zh-CN" altLang="zh-CN" dirty="0"/>
              <a:t>方法：指向下一行记录，如果下一行有记录，则读出该行并返回</a:t>
            </a:r>
            <a:r>
              <a:rPr lang="en-US" altLang="zh-CN" dirty="0"/>
              <a:t>true</a:t>
            </a:r>
            <a:r>
              <a:rPr lang="zh-CN" altLang="zh-CN" dirty="0"/>
              <a:t>；否则返回</a:t>
            </a:r>
            <a:r>
              <a:rPr lang="en-US" altLang="zh-CN" dirty="0"/>
              <a:t>false</a:t>
            </a:r>
            <a:r>
              <a:rPr lang="zh-CN" altLang="zh-CN" dirty="0"/>
              <a:t>。</a:t>
            </a:r>
          </a:p>
          <a:p>
            <a:pPr lvl="1"/>
            <a:r>
              <a:rPr lang="en-US" altLang="zh-CN" dirty="0" err="1"/>
              <a:t>GetName</a:t>
            </a:r>
            <a:r>
              <a:rPr lang="en-US" altLang="zh-CN" dirty="0"/>
              <a:t>()</a:t>
            </a:r>
            <a:r>
              <a:rPr lang="zh-CN" altLang="zh-CN" dirty="0"/>
              <a:t>方法：返回当前行的某一字段的名称。</a:t>
            </a:r>
          </a:p>
          <a:p>
            <a:pPr lvl="1"/>
            <a:r>
              <a:rPr lang="en-US" altLang="zh-CN" dirty="0" err="1"/>
              <a:t>GetValue</a:t>
            </a:r>
            <a:r>
              <a:rPr lang="en-US" altLang="zh-CN" dirty="0"/>
              <a:t>()</a:t>
            </a:r>
            <a:r>
              <a:rPr lang="zh-CN" altLang="zh-CN" dirty="0"/>
              <a:t>方法：返回当前行的某一字段的值。相似</a:t>
            </a:r>
            <a:r>
              <a:rPr lang="zh-CN" altLang="en-US" dirty="0"/>
              <a:t>有</a:t>
            </a:r>
            <a:r>
              <a:rPr lang="en-US" altLang="zh-CN" dirty="0" err="1"/>
              <a:t>GetString</a:t>
            </a:r>
            <a:r>
              <a:rPr lang="zh-CN" altLang="zh-CN" dirty="0"/>
              <a:t>、</a:t>
            </a:r>
            <a:r>
              <a:rPr lang="en-US" altLang="zh-CN" dirty="0" err="1"/>
              <a:t>GetDateTime</a:t>
            </a:r>
            <a:r>
              <a:rPr lang="zh-CN" altLang="zh-CN" dirty="0"/>
              <a:t>、</a:t>
            </a:r>
            <a:r>
              <a:rPr lang="en-US" altLang="zh-CN" dirty="0" err="1"/>
              <a:t>GetBoolean</a:t>
            </a:r>
            <a:r>
              <a:rPr lang="zh-CN" altLang="zh-CN" dirty="0"/>
              <a:t>、</a:t>
            </a:r>
            <a:r>
              <a:rPr lang="en-US" altLang="zh-CN" dirty="0" err="1"/>
              <a:t>GetFloat</a:t>
            </a:r>
            <a:r>
              <a:rPr lang="zh-CN" altLang="zh-CN" dirty="0"/>
              <a:t>、</a:t>
            </a:r>
            <a:r>
              <a:rPr lang="en-US" altLang="zh-CN" dirty="0"/>
              <a:t>GetInt32</a:t>
            </a:r>
            <a:r>
              <a:rPr lang="zh-CN" altLang="zh-CN" dirty="0"/>
              <a:t>等。</a:t>
            </a:r>
          </a:p>
          <a:p>
            <a:pPr lvl="1"/>
            <a:r>
              <a:rPr lang="en-US" altLang="zh-CN" dirty="0"/>
              <a:t>Close ()</a:t>
            </a:r>
            <a:r>
              <a:rPr lang="zh-CN" altLang="zh-CN" dirty="0"/>
              <a:t>方法：关闭</a:t>
            </a:r>
            <a:r>
              <a:rPr lang="en-US" altLang="zh-CN" dirty="0"/>
              <a:t> </a:t>
            </a:r>
            <a:r>
              <a:rPr lang="en-US" altLang="zh-CN" dirty="0" err="1"/>
              <a:t>DataReader</a:t>
            </a:r>
            <a:r>
              <a:rPr lang="en-US" altLang="zh-CN" dirty="0"/>
              <a:t> </a:t>
            </a:r>
            <a:r>
              <a:rPr lang="zh-CN" altLang="zh-CN" dirty="0"/>
              <a:t>对象。</a:t>
            </a:r>
          </a:p>
        </p:txBody>
      </p:sp>
    </p:spTree>
    <p:extLst>
      <p:ext uri="{BB962C8B-B14F-4D97-AF65-F5344CB8AC3E}">
        <p14:creationId xmlns:p14="http://schemas.microsoft.com/office/powerpoint/2010/main" val="2623874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fontScale="90000"/>
          </a:bodyPr>
          <a:lstStyle/>
          <a:p>
            <a:pPr lvl="0"/>
            <a:r>
              <a:rPr lang="en-US" altLang="zh-CN" dirty="0" smtClean="0"/>
              <a:t>6.5.6 </a:t>
            </a:r>
            <a:r>
              <a:rPr lang="zh-CN" altLang="en-US" dirty="0" smtClean="0"/>
              <a:t>使用</a:t>
            </a:r>
            <a:r>
              <a:rPr lang="en-US" altLang="zh-CN" dirty="0" err="1" smtClean="0"/>
              <a:t>DataAdapter</a:t>
            </a:r>
            <a:r>
              <a:rPr lang="zh-CN" altLang="en-US" dirty="0" smtClean="0"/>
              <a:t>和</a:t>
            </a:r>
            <a:r>
              <a:rPr lang="en-US" altLang="zh-CN" dirty="0" err="1" smtClean="0"/>
              <a:t>DataSet</a:t>
            </a:r>
            <a:r>
              <a:rPr lang="zh-CN" altLang="en-US" dirty="0" smtClean="0"/>
              <a:t>对象访问数据库</a:t>
            </a:r>
          </a:p>
        </p:txBody>
      </p:sp>
      <p:sp>
        <p:nvSpPr>
          <p:cNvPr id="4" name="内容占位符 2"/>
          <p:cNvSpPr>
            <a:spLocks noGrp="1"/>
          </p:cNvSpPr>
          <p:nvPr>
            <p:ph idx="1"/>
          </p:nvPr>
        </p:nvSpPr>
        <p:spPr>
          <a:xfrm>
            <a:off x="1239702" y="1083732"/>
            <a:ext cx="9464312" cy="5021217"/>
          </a:xfrm>
        </p:spPr>
        <p:txBody>
          <a:bodyPr>
            <a:normAutofit/>
          </a:bodyPr>
          <a:lstStyle/>
          <a:p>
            <a:r>
              <a:rPr lang="en-US" altLang="zh-CN" sz="2400" dirty="0" err="1" smtClean="0"/>
              <a:t>DataAdapter</a:t>
            </a:r>
            <a:r>
              <a:rPr lang="zh-CN" altLang="en-US" sz="2400" dirty="0" smtClean="0"/>
              <a:t>（数据适配器）用于检索和保存数据</a:t>
            </a:r>
            <a:endParaRPr lang="en-US" altLang="zh-CN" sz="2400" dirty="0" smtClean="0"/>
          </a:p>
          <a:p>
            <a:r>
              <a:rPr lang="en-US" altLang="zh-CN" sz="2400" dirty="0" err="1" smtClean="0"/>
              <a:t>DataSet</a:t>
            </a:r>
            <a:r>
              <a:rPr lang="zh-CN" altLang="en-US" sz="2400" dirty="0" smtClean="0"/>
              <a:t>是数据缓存</a:t>
            </a:r>
            <a:endParaRPr lang="zh-CN" altLang="zh-CN" sz="2400" dirty="0"/>
          </a:p>
        </p:txBody>
      </p:sp>
      <p:pic>
        <p:nvPicPr>
          <p:cNvPr id="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836" y="2078848"/>
            <a:ext cx="7145338"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7261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fontScale="90000"/>
          </a:bodyPr>
          <a:lstStyle/>
          <a:p>
            <a:pPr lvl="0"/>
            <a:r>
              <a:rPr lang="en-US" altLang="zh-CN" dirty="0" smtClean="0"/>
              <a:t>6.5.6 </a:t>
            </a:r>
            <a:r>
              <a:rPr lang="zh-CN" altLang="en-US" dirty="0" smtClean="0"/>
              <a:t>使用</a:t>
            </a:r>
            <a:r>
              <a:rPr lang="en-US" altLang="zh-CN" dirty="0" err="1" smtClean="0"/>
              <a:t>DataAdapter</a:t>
            </a:r>
            <a:r>
              <a:rPr lang="zh-CN" altLang="en-US" dirty="0" smtClean="0"/>
              <a:t>和</a:t>
            </a:r>
            <a:r>
              <a:rPr lang="en-US" altLang="zh-CN" dirty="0" err="1" smtClean="0"/>
              <a:t>DataSet</a:t>
            </a:r>
            <a:r>
              <a:rPr lang="zh-CN" altLang="en-US" dirty="0" smtClean="0"/>
              <a:t>对象访问数据库</a:t>
            </a:r>
          </a:p>
        </p:txBody>
      </p:sp>
      <p:sp>
        <p:nvSpPr>
          <p:cNvPr id="4" name="内容占位符 2"/>
          <p:cNvSpPr>
            <a:spLocks noGrp="1"/>
          </p:cNvSpPr>
          <p:nvPr>
            <p:ph idx="1"/>
          </p:nvPr>
        </p:nvSpPr>
        <p:spPr>
          <a:xfrm>
            <a:off x="1077971" y="1297172"/>
            <a:ext cx="9999889" cy="2091283"/>
          </a:xfrm>
        </p:spPr>
        <p:txBody>
          <a:bodyPr>
            <a:normAutofit/>
          </a:bodyPr>
          <a:lstStyle/>
          <a:p>
            <a:r>
              <a:rPr lang="zh-CN" altLang="zh-CN" sz="2400" dirty="0" smtClean="0"/>
              <a:t>首先</a:t>
            </a:r>
            <a:r>
              <a:rPr lang="en-US" altLang="zh-CN" sz="2400" dirty="0" err="1"/>
              <a:t>DataAdapter</a:t>
            </a:r>
            <a:r>
              <a:rPr lang="zh-CN" altLang="zh-CN" sz="2400" dirty="0"/>
              <a:t>使用</a:t>
            </a:r>
            <a:r>
              <a:rPr lang="en-US" altLang="zh-CN" sz="2400" dirty="0"/>
              <a:t>Connection</a:t>
            </a:r>
            <a:r>
              <a:rPr lang="zh-CN" altLang="zh-CN" sz="2400" dirty="0"/>
              <a:t>连接数据库</a:t>
            </a:r>
            <a:r>
              <a:rPr lang="zh-CN" altLang="zh-CN" sz="2400" dirty="0" smtClean="0"/>
              <a:t>，</a:t>
            </a:r>
            <a:endParaRPr lang="en-US" altLang="zh-CN" sz="2400" dirty="0" smtClean="0"/>
          </a:p>
          <a:p>
            <a:r>
              <a:rPr lang="zh-CN" altLang="zh-CN" sz="2400" dirty="0" smtClean="0"/>
              <a:t>然后</a:t>
            </a:r>
            <a:r>
              <a:rPr lang="zh-CN" altLang="zh-CN" sz="2400" dirty="0"/>
              <a:t>使用</a:t>
            </a:r>
            <a:r>
              <a:rPr lang="en-US" altLang="zh-CN" sz="2400" dirty="0"/>
              <a:t>Command</a:t>
            </a:r>
            <a:r>
              <a:rPr lang="zh-CN" altLang="zh-CN" sz="2400" dirty="0"/>
              <a:t>所封装的命令来获取数据</a:t>
            </a:r>
            <a:r>
              <a:rPr lang="zh-CN" altLang="zh-CN" sz="2400" dirty="0" smtClean="0"/>
              <a:t>，</a:t>
            </a:r>
            <a:endParaRPr lang="en-US" altLang="zh-CN" sz="2400" dirty="0" smtClean="0"/>
          </a:p>
          <a:p>
            <a:r>
              <a:rPr lang="zh-CN" altLang="zh-CN" sz="2400" dirty="0" smtClean="0"/>
              <a:t>并</a:t>
            </a:r>
            <a:r>
              <a:rPr lang="zh-CN" altLang="zh-CN" sz="2400" dirty="0"/>
              <a:t>把所获得数据填充到</a:t>
            </a:r>
            <a:r>
              <a:rPr lang="en-US" altLang="zh-CN" sz="2400" dirty="0" err="1"/>
              <a:t>DataSet</a:t>
            </a:r>
            <a:r>
              <a:rPr lang="zh-CN" altLang="zh-CN" sz="2400" dirty="0"/>
              <a:t>之中</a:t>
            </a:r>
            <a:r>
              <a:rPr lang="zh-CN" altLang="zh-CN" sz="2400" dirty="0" smtClean="0"/>
              <a:t>。</a:t>
            </a:r>
            <a:r>
              <a:rPr lang="zh-CN" altLang="en-US" sz="2400" dirty="0" smtClean="0"/>
              <a:t>方法：</a:t>
            </a:r>
            <a:r>
              <a:rPr lang="en-US" altLang="zh-CN" sz="2400" dirty="0" smtClean="0"/>
              <a:t>Fill();</a:t>
            </a:r>
          </a:p>
          <a:p>
            <a:r>
              <a:rPr lang="zh-CN" altLang="zh-CN" sz="2400" dirty="0" smtClean="0"/>
              <a:t>当</a:t>
            </a:r>
            <a:r>
              <a:rPr lang="en-US" altLang="zh-CN" sz="2400" dirty="0" err="1"/>
              <a:t>DataSet</a:t>
            </a:r>
            <a:r>
              <a:rPr lang="zh-CN" altLang="zh-CN" sz="2400" dirty="0"/>
              <a:t>的数据被更新时</a:t>
            </a:r>
            <a:r>
              <a:rPr lang="zh-CN" altLang="zh-CN" sz="2400" dirty="0" smtClean="0"/>
              <a:t>，反过来</a:t>
            </a:r>
            <a:r>
              <a:rPr lang="zh-CN" altLang="zh-CN" sz="2400" dirty="0"/>
              <a:t>负责更新数据库</a:t>
            </a:r>
            <a:r>
              <a:rPr lang="zh-CN" altLang="en-US" sz="2400" dirty="0" smtClean="0"/>
              <a:t>。方法：</a:t>
            </a:r>
            <a:r>
              <a:rPr lang="en-US" altLang="zh-CN" sz="2400" dirty="0" smtClean="0"/>
              <a:t>Update();</a:t>
            </a:r>
            <a:endParaRPr lang="en-US" altLang="zh-CN" sz="2400" dirty="0"/>
          </a:p>
          <a:p>
            <a:endParaRPr lang="zh-CN" altLang="zh-CN" sz="2400" dirty="0"/>
          </a:p>
        </p:txBody>
      </p:sp>
      <p:grpSp>
        <p:nvGrpSpPr>
          <p:cNvPr id="5" name="Group 4"/>
          <p:cNvGrpSpPr>
            <a:grpSpLocks/>
          </p:cNvGrpSpPr>
          <p:nvPr/>
        </p:nvGrpSpPr>
        <p:grpSpPr bwMode="auto">
          <a:xfrm>
            <a:off x="1656336" y="3183482"/>
            <a:ext cx="8642350" cy="3575050"/>
            <a:chOff x="0" y="0"/>
            <a:chExt cx="6886" cy="3405"/>
          </a:xfrm>
        </p:grpSpPr>
        <p:sp>
          <p:nvSpPr>
            <p:cNvPr id="6" name="AutoShape 29"/>
            <p:cNvSpPr>
              <a:spLocks noChangeAspect="1" noChangeArrowheads="1" noTextEdit="1"/>
            </p:cNvSpPr>
            <p:nvPr/>
          </p:nvSpPr>
          <p:spPr bwMode="auto">
            <a:xfrm>
              <a:off x="0" y="0"/>
              <a:ext cx="6886" cy="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Rectangle 28"/>
            <p:cNvSpPr>
              <a:spLocks noChangeArrowheads="1"/>
            </p:cNvSpPr>
            <p:nvPr/>
          </p:nvSpPr>
          <p:spPr bwMode="auto">
            <a:xfrm>
              <a:off x="2721" y="84"/>
              <a:ext cx="1345"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a:solidFill>
                    <a:srgbClr val="050000"/>
                  </a:solidFill>
                  <a:latin typeface="Times New Roman" panose="02020603050405020304" pitchFamily="18" charset="0"/>
                  <a:cs typeface="Times New Roman" panose="02020603050405020304" pitchFamily="18" charset="0"/>
                </a:rPr>
                <a:t>DataSet</a:t>
              </a:r>
              <a:endParaRPr lang="en-US" altLang="zh-CN" sz="1800">
                <a:solidFill>
                  <a:srgbClr val="050000"/>
                </a:solidFill>
              </a:endParaRPr>
            </a:p>
          </p:txBody>
        </p:sp>
        <p:sp>
          <p:nvSpPr>
            <p:cNvPr id="8" name="Rectangle 27"/>
            <p:cNvSpPr>
              <a:spLocks noChangeArrowheads="1"/>
            </p:cNvSpPr>
            <p:nvPr/>
          </p:nvSpPr>
          <p:spPr bwMode="auto">
            <a:xfrm>
              <a:off x="214" y="814"/>
              <a:ext cx="6514" cy="813"/>
            </a:xfrm>
            <a:prstGeom prst="rect">
              <a:avLst/>
            </a:prstGeom>
            <a:solidFill>
              <a:srgbClr val="C0C0C0"/>
            </a:solidFill>
            <a:ln w="9525">
              <a:solidFill>
                <a:srgbClr val="000000"/>
              </a:solidFill>
              <a:miter lim="800000"/>
              <a:headEnd/>
              <a:tailEnd/>
            </a:ln>
            <a:effectLst>
              <a:outerShdw dist="35921" dir="2700000" algn="ctr" rotWithShape="0">
                <a:srgbClr val="808080"/>
              </a:outerShdw>
            </a:effectLst>
          </p:spPr>
          <p:txBody>
            <a:bodyPr tIns="18000" bIns="18000"/>
            <a:lstStyle>
              <a:lvl1pPr indent="2286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dirty="0" err="1">
                  <a:solidFill>
                    <a:srgbClr val="050000"/>
                  </a:solidFill>
                  <a:latin typeface="Times New Roman" panose="02020603050405020304" pitchFamily="18" charset="0"/>
                  <a:cs typeface="Times New Roman" panose="02020603050405020304" pitchFamily="18" charset="0"/>
                </a:rPr>
                <a:t>DataAdapter</a:t>
              </a:r>
              <a:endParaRPr lang="en-US" altLang="zh-CN" sz="1800" dirty="0">
                <a:solidFill>
                  <a:srgbClr val="050000"/>
                </a:solidFill>
              </a:endParaRPr>
            </a:p>
            <a:p>
              <a:endParaRPr lang="en-US" altLang="zh-CN" sz="1800" dirty="0">
                <a:solidFill>
                  <a:srgbClr val="050000"/>
                </a:solidFill>
              </a:endParaRPr>
            </a:p>
          </p:txBody>
        </p:sp>
        <p:sp>
          <p:nvSpPr>
            <p:cNvPr id="9" name="Rectangle 26"/>
            <p:cNvSpPr>
              <a:spLocks noChangeArrowheads="1"/>
            </p:cNvSpPr>
            <p:nvPr/>
          </p:nvSpPr>
          <p:spPr bwMode="auto">
            <a:xfrm>
              <a:off x="317" y="1155"/>
              <a:ext cx="1451"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SelectCommand</a:t>
              </a:r>
              <a:endParaRPr lang="en-US" altLang="zh-CN" sz="1800">
                <a:solidFill>
                  <a:srgbClr val="050000"/>
                </a:solidFill>
              </a:endParaRPr>
            </a:p>
          </p:txBody>
        </p:sp>
        <p:sp>
          <p:nvSpPr>
            <p:cNvPr id="10" name="Rectangle 25"/>
            <p:cNvSpPr>
              <a:spLocks noChangeArrowheads="1"/>
            </p:cNvSpPr>
            <p:nvPr/>
          </p:nvSpPr>
          <p:spPr bwMode="auto">
            <a:xfrm>
              <a:off x="5177" y="1155"/>
              <a:ext cx="1450"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UpdateCommand</a:t>
              </a:r>
              <a:endParaRPr lang="en-US" altLang="zh-CN" sz="1800">
                <a:solidFill>
                  <a:srgbClr val="050000"/>
                </a:solidFill>
              </a:endParaRPr>
            </a:p>
          </p:txBody>
        </p:sp>
        <p:sp>
          <p:nvSpPr>
            <p:cNvPr id="11" name="Rectangle 24"/>
            <p:cNvSpPr>
              <a:spLocks noChangeArrowheads="1"/>
            </p:cNvSpPr>
            <p:nvPr/>
          </p:nvSpPr>
          <p:spPr bwMode="auto">
            <a:xfrm>
              <a:off x="1869" y="1155"/>
              <a:ext cx="1449"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a:solidFill>
                    <a:srgbClr val="050000"/>
                  </a:solidFill>
                  <a:latin typeface="Times New Roman" panose="02020603050405020304" pitchFamily="18" charset="0"/>
                  <a:cs typeface="Times New Roman" panose="02020603050405020304" pitchFamily="18" charset="0"/>
                </a:rPr>
                <a:t>InsertCommand</a:t>
              </a:r>
              <a:endParaRPr lang="en-US" altLang="zh-CN" sz="1800">
                <a:solidFill>
                  <a:srgbClr val="050000"/>
                </a:solidFill>
              </a:endParaRPr>
            </a:p>
          </p:txBody>
        </p:sp>
        <p:sp>
          <p:nvSpPr>
            <p:cNvPr id="12" name="Rectangle 23"/>
            <p:cNvSpPr>
              <a:spLocks noChangeArrowheads="1"/>
            </p:cNvSpPr>
            <p:nvPr/>
          </p:nvSpPr>
          <p:spPr bwMode="auto">
            <a:xfrm>
              <a:off x="3523" y="1155"/>
              <a:ext cx="1449"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DeleteCommand</a:t>
              </a:r>
              <a:endParaRPr lang="en-US" altLang="zh-CN" sz="1800">
                <a:solidFill>
                  <a:srgbClr val="050000"/>
                </a:solidFill>
              </a:endParaRPr>
            </a:p>
          </p:txBody>
        </p:sp>
        <p:sp>
          <p:nvSpPr>
            <p:cNvPr id="13" name="Rectangle 22"/>
            <p:cNvSpPr>
              <a:spLocks noChangeArrowheads="1"/>
            </p:cNvSpPr>
            <p:nvPr/>
          </p:nvSpPr>
          <p:spPr bwMode="auto">
            <a:xfrm>
              <a:off x="421" y="1928"/>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4" name="Rectangle 21"/>
            <p:cNvSpPr>
              <a:spLocks noChangeArrowheads="1"/>
            </p:cNvSpPr>
            <p:nvPr/>
          </p:nvSpPr>
          <p:spPr bwMode="auto">
            <a:xfrm>
              <a:off x="2061" y="1923"/>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5" name="Rectangle 20"/>
            <p:cNvSpPr>
              <a:spLocks noChangeArrowheads="1"/>
            </p:cNvSpPr>
            <p:nvPr/>
          </p:nvSpPr>
          <p:spPr bwMode="auto">
            <a:xfrm>
              <a:off x="3626" y="1928"/>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6" name="Rectangle 19"/>
            <p:cNvSpPr>
              <a:spLocks noChangeArrowheads="1"/>
            </p:cNvSpPr>
            <p:nvPr/>
          </p:nvSpPr>
          <p:spPr bwMode="auto">
            <a:xfrm>
              <a:off x="5281" y="1928"/>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7" name="Rectangle 18"/>
            <p:cNvSpPr>
              <a:spLocks noChangeArrowheads="1"/>
            </p:cNvSpPr>
            <p:nvPr/>
          </p:nvSpPr>
          <p:spPr bwMode="auto">
            <a:xfrm>
              <a:off x="111" y="2732"/>
              <a:ext cx="6514" cy="582"/>
            </a:xfrm>
            <a:prstGeom prst="rect">
              <a:avLst/>
            </a:prstGeom>
            <a:solidFill>
              <a:srgbClr val="C0C0C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C0C0C0"/>
              </a:extrusionClr>
              <a:contourClr>
                <a:srgbClr val="C0C0C0"/>
              </a:contourClr>
            </a:sp3d>
          </p:spPr>
          <p:txBody>
            <a:bodyPr tIns="18000" bIns="18000">
              <a:flatTx/>
            </a:bodyPr>
            <a:lstStyle>
              <a:lvl1pPr indent="2286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zh-CN" altLang="en-US" sz="1800">
                  <a:solidFill>
                    <a:srgbClr val="050000"/>
                  </a:solidFill>
                  <a:latin typeface="Times New Roman" panose="02020603050405020304" pitchFamily="18" charset="0"/>
                  <a:cs typeface="Times New Roman" panose="02020603050405020304" pitchFamily="18" charset="0"/>
                </a:rPr>
                <a:t>数据库</a:t>
              </a:r>
              <a:endParaRPr lang="zh-CN" altLang="en-US" sz="1800">
                <a:solidFill>
                  <a:srgbClr val="050000"/>
                </a:solidFill>
              </a:endParaRPr>
            </a:p>
          </p:txBody>
        </p:sp>
        <p:sp>
          <p:nvSpPr>
            <p:cNvPr id="18" name="Rectangle 17"/>
            <p:cNvSpPr>
              <a:spLocks noChangeArrowheads="1"/>
            </p:cNvSpPr>
            <p:nvPr/>
          </p:nvSpPr>
          <p:spPr bwMode="auto">
            <a:xfrm>
              <a:off x="318" y="2986"/>
              <a:ext cx="12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SP_Select</a:t>
              </a:r>
              <a:endParaRPr lang="en-US" altLang="zh-CN" sz="1800">
                <a:solidFill>
                  <a:srgbClr val="050000"/>
                </a:solidFill>
              </a:endParaRPr>
            </a:p>
          </p:txBody>
        </p:sp>
        <p:sp>
          <p:nvSpPr>
            <p:cNvPr id="19" name="Rectangle 16"/>
            <p:cNvSpPr>
              <a:spLocks noChangeArrowheads="1"/>
            </p:cNvSpPr>
            <p:nvPr/>
          </p:nvSpPr>
          <p:spPr bwMode="auto">
            <a:xfrm>
              <a:off x="5281" y="3015"/>
              <a:ext cx="124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a:solidFill>
                    <a:srgbClr val="050000"/>
                  </a:solidFill>
                  <a:latin typeface="Times New Roman" panose="02020603050405020304" pitchFamily="18" charset="0"/>
                  <a:cs typeface="Times New Roman" panose="02020603050405020304" pitchFamily="18" charset="0"/>
                </a:rPr>
                <a:t>SP_Update</a:t>
              </a:r>
              <a:endParaRPr lang="en-US" altLang="zh-CN" sz="1800">
                <a:solidFill>
                  <a:srgbClr val="050000"/>
                </a:solidFill>
              </a:endParaRPr>
            </a:p>
          </p:txBody>
        </p:sp>
        <p:sp>
          <p:nvSpPr>
            <p:cNvPr id="20" name="Rectangle 15"/>
            <p:cNvSpPr>
              <a:spLocks noChangeArrowheads="1"/>
            </p:cNvSpPr>
            <p:nvPr/>
          </p:nvSpPr>
          <p:spPr bwMode="auto">
            <a:xfrm>
              <a:off x="2075" y="3001"/>
              <a:ext cx="124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SP_Insert</a:t>
              </a:r>
              <a:endParaRPr lang="en-US" altLang="zh-CN" sz="1800">
                <a:solidFill>
                  <a:srgbClr val="050000"/>
                </a:solidFill>
              </a:endParaRPr>
            </a:p>
          </p:txBody>
        </p:sp>
        <p:sp>
          <p:nvSpPr>
            <p:cNvPr id="21" name="Rectangle 14"/>
            <p:cNvSpPr>
              <a:spLocks noChangeArrowheads="1"/>
            </p:cNvSpPr>
            <p:nvPr/>
          </p:nvSpPr>
          <p:spPr bwMode="auto">
            <a:xfrm>
              <a:off x="3730" y="3015"/>
              <a:ext cx="124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SP_Delete</a:t>
              </a:r>
              <a:endParaRPr lang="en-US" altLang="zh-CN" sz="1800">
                <a:solidFill>
                  <a:srgbClr val="050000"/>
                </a:solidFill>
              </a:endParaRPr>
            </a:p>
          </p:txBody>
        </p:sp>
        <p:sp>
          <p:nvSpPr>
            <p:cNvPr id="22" name="AutoShape 13"/>
            <p:cNvSpPr>
              <a:spLocks noChangeArrowheads="1"/>
            </p:cNvSpPr>
            <p:nvPr/>
          </p:nvSpPr>
          <p:spPr bwMode="auto">
            <a:xfrm>
              <a:off x="3213" y="490"/>
              <a:ext cx="413" cy="324"/>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3" name="AutoShape 12"/>
            <p:cNvSpPr>
              <a:spLocks noChangeArrowheads="1"/>
            </p:cNvSpPr>
            <p:nvPr/>
          </p:nvSpPr>
          <p:spPr bwMode="auto">
            <a:xfrm>
              <a:off x="835" y="1654"/>
              <a:ext cx="413" cy="261"/>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4" name="AutoShape 11"/>
            <p:cNvSpPr>
              <a:spLocks noChangeArrowheads="1"/>
            </p:cNvSpPr>
            <p:nvPr/>
          </p:nvSpPr>
          <p:spPr bwMode="auto">
            <a:xfrm>
              <a:off x="2371" y="1654"/>
              <a:ext cx="413" cy="261"/>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5" name="AutoShape 10"/>
            <p:cNvSpPr>
              <a:spLocks noChangeArrowheads="1"/>
            </p:cNvSpPr>
            <p:nvPr/>
          </p:nvSpPr>
          <p:spPr bwMode="auto">
            <a:xfrm>
              <a:off x="3936" y="1654"/>
              <a:ext cx="414" cy="261"/>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6" name="AutoShape 9"/>
            <p:cNvSpPr>
              <a:spLocks noChangeArrowheads="1"/>
            </p:cNvSpPr>
            <p:nvPr/>
          </p:nvSpPr>
          <p:spPr bwMode="auto">
            <a:xfrm>
              <a:off x="5694" y="1637"/>
              <a:ext cx="414" cy="260"/>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7" name="AutoShape 8"/>
            <p:cNvSpPr>
              <a:spLocks noChangeArrowheads="1"/>
            </p:cNvSpPr>
            <p:nvPr/>
          </p:nvSpPr>
          <p:spPr bwMode="auto">
            <a:xfrm>
              <a:off x="835" y="2321"/>
              <a:ext cx="413"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8" name="AutoShape 7"/>
            <p:cNvSpPr>
              <a:spLocks noChangeArrowheads="1"/>
            </p:cNvSpPr>
            <p:nvPr/>
          </p:nvSpPr>
          <p:spPr bwMode="auto">
            <a:xfrm>
              <a:off x="2371" y="2321"/>
              <a:ext cx="413"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9" name="AutoShape 6"/>
            <p:cNvSpPr>
              <a:spLocks noChangeArrowheads="1"/>
            </p:cNvSpPr>
            <p:nvPr/>
          </p:nvSpPr>
          <p:spPr bwMode="auto">
            <a:xfrm>
              <a:off x="4040" y="2321"/>
              <a:ext cx="413"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30" name="AutoShape 5"/>
            <p:cNvSpPr>
              <a:spLocks noChangeArrowheads="1"/>
            </p:cNvSpPr>
            <p:nvPr/>
          </p:nvSpPr>
          <p:spPr bwMode="auto">
            <a:xfrm>
              <a:off x="5694" y="2321"/>
              <a:ext cx="414"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grpSp>
    </p:spTree>
    <p:extLst>
      <p:ext uri="{BB962C8B-B14F-4D97-AF65-F5344CB8AC3E}">
        <p14:creationId xmlns:p14="http://schemas.microsoft.com/office/powerpoint/2010/main" val="2504319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fontScale="90000"/>
          </a:bodyPr>
          <a:lstStyle/>
          <a:p>
            <a:pPr lvl="0"/>
            <a:r>
              <a:rPr lang="en-US" altLang="zh-CN" dirty="0" smtClean="0"/>
              <a:t>6.5.7 </a:t>
            </a:r>
            <a:r>
              <a:rPr lang="zh-CN" altLang="en-US" dirty="0" smtClean="0"/>
              <a:t>在</a:t>
            </a:r>
            <a:r>
              <a:rPr lang="en-US" altLang="zh-CN" dirty="0" err="1" smtClean="0"/>
              <a:t>WinForm</a:t>
            </a:r>
            <a:r>
              <a:rPr lang="zh-CN" altLang="en-US" dirty="0" smtClean="0"/>
              <a:t>中使用</a:t>
            </a:r>
            <a:r>
              <a:rPr lang="en-US" altLang="zh-CN" dirty="0" err="1" smtClean="0"/>
              <a:t>DataGridView</a:t>
            </a:r>
            <a:r>
              <a:rPr lang="zh-CN" altLang="en-US" dirty="0" smtClean="0"/>
              <a:t>显示数据</a:t>
            </a:r>
          </a:p>
        </p:txBody>
      </p:sp>
      <p:sp>
        <p:nvSpPr>
          <p:cNvPr id="4" name="内容占位符 2"/>
          <p:cNvSpPr>
            <a:spLocks noGrp="1"/>
          </p:cNvSpPr>
          <p:nvPr>
            <p:ph idx="1"/>
          </p:nvPr>
        </p:nvSpPr>
        <p:spPr>
          <a:xfrm>
            <a:off x="1188690" y="1673738"/>
            <a:ext cx="10365650" cy="4720772"/>
          </a:xfrm>
        </p:spPr>
        <p:txBody>
          <a:bodyPr>
            <a:normAutofit/>
          </a:bodyPr>
          <a:lstStyle/>
          <a:p>
            <a:pPr>
              <a:defRPr/>
            </a:pPr>
            <a:r>
              <a:rPr lang="en-US" altLang="zh-CN" sz="2400" dirty="0" err="1"/>
              <a:t>DataGridView</a:t>
            </a:r>
            <a:r>
              <a:rPr lang="zh-CN" altLang="zh-CN" sz="2400" dirty="0"/>
              <a:t>控件用于显示数据</a:t>
            </a:r>
            <a:r>
              <a:rPr lang="zh-CN" altLang="en-US" sz="2400" dirty="0"/>
              <a:t>，在</a:t>
            </a:r>
            <a:r>
              <a:rPr lang="zh-CN" altLang="zh-CN" sz="2400" dirty="0"/>
              <a:t>使用时，首先需要指定</a:t>
            </a:r>
            <a:r>
              <a:rPr lang="zh-CN" altLang="en-US" sz="2400" dirty="0"/>
              <a:t>其</a:t>
            </a:r>
            <a:r>
              <a:rPr lang="zh-CN" altLang="zh-CN" sz="2400" dirty="0"/>
              <a:t>数据源（即</a:t>
            </a:r>
            <a:r>
              <a:rPr lang="en-US" altLang="zh-CN" sz="2400" dirty="0" err="1"/>
              <a:t>DataSource</a:t>
            </a:r>
            <a:r>
              <a:rPr lang="en-US" altLang="zh-CN" sz="2400" dirty="0"/>
              <a:t> </a:t>
            </a:r>
            <a:r>
              <a:rPr lang="zh-CN" altLang="zh-CN" sz="2400" dirty="0"/>
              <a:t>属性），步骤如下：</a:t>
            </a:r>
          </a:p>
          <a:p>
            <a:pPr marL="457200" lvl="1" indent="0">
              <a:buFont typeface="Wingdings" panose="05000000000000000000" pitchFamily="2" charset="2"/>
              <a:buNone/>
              <a:defRPr/>
            </a:pPr>
            <a:r>
              <a:rPr lang="zh-CN" altLang="zh-CN" dirty="0"/>
              <a:t>（</a:t>
            </a:r>
            <a:r>
              <a:rPr lang="en-US" altLang="zh-CN" dirty="0"/>
              <a:t>1</a:t>
            </a:r>
            <a:r>
              <a:rPr lang="zh-CN" altLang="zh-CN" dirty="0"/>
              <a:t>）在窗体中添加</a:t>
            </a:r>
            <a:r>
              <a:rPr lang="en-US" altLang="zh-CN" dirty="0" err="1"/>
              <a:t>DataGridView</a:t>
            </a:r>
            <a:r>
              <a:rPr lang="zh-CN" altLang="zh-CN" dirty="0"/>
              <a:t>控件；</a:t>
            </a:r>
          </a:p>
          <a:p>
            <a:pPr marL="457200" lvl="1" indent="0">
              <a:buFont typeface="Wingdings" panose="05000000000000000000" pitchFamily="2" charset="2"/>
              <a:buNone/>
              <a:defRPr/>
            </a:pPr>
            <a:r>
              <a:rPr lang="zh-CN" altLang="zh-CN" dirty="0"/>
              <a:t>（</a:t>
            </a:r>
            <a:r>
              <a:rPr lang="en-US" altLang="zh-CN" dirty="0"/>
              <a:t>2</a:t>
            </a:r>
            <a:r>
              <a:rPr lang="zh-CN" altLang="zh-CN" dirty="0"/>
              <a:t>）设置</a:t>
            </a:r>
            <a:r>
              <a:rPr lang="en-US" altLang="zh-CN" dirty="0"/>
              <a:t> </a:t>
            </a:r>
            <a:r>
              <a:rPr lang="en-US" altLang="zh-CN" dirty="0" err="1"/>
              <a:t>DataGridView</a:t>
            </a:r>
            <a:r>
              <a:rPr lang="en-US" altLang="zh-CN" dirty="0"/>
              <a:t> </a:t>
            </a:r>
            <a:r>
              <a:rPr lang="zh-CN" altLang="zh-CN" dirty="0"/>
              <a:t>控件和其中各列的属性；</a:t>
            </a:r>
          </a:p>
          <a:p>
            <a:pPr marL="457200" lvl="1" indent="0">
              <a:buFont typeface="Wingdings" panose="05000000000000000000" pitchFamily="2" charset="2"/>
              <a:buNone/>
              <a:defRPr/>
            </a:pPr>
            <a:r>
              <a:rPr lang="zh-CN" altLang="zh-CN" dirty="0"/>
              <a:t>（</a:t>
            </a:r>
            <a:r>
              <a:rPr lang="en-US" altLang="zh-CN" dirty="0"/>
              <a:t>3</a:t>
            </a:r>
            <a:r>
              <a:rPr lang="zh-CN" altLang="zh-CN" dirty="0"/>
              <a:t>）设置</a:t>
            </a:r>
            <a:r>
              <a:rPr lang="en-US" altLang="zh-CN" dirty="0"/>
              <a:t> </a:t>
            </a:r>
            <a:r>
              <a:rPr lang="en-US" altLang="zh-CN" dirty="0" err="1"/>
              <a:t>DataSource</a:t>
            </a:r>
            <a:r>
              <a:rPr lang="en-US" altLang="zh-CN" dirty="0"/>
              <a:t> </a:t>
            </a:r>
            <a:r>
              <a:rPr lang="zh-CN" altLang="zh-CN" dirty="0"/>
              <a:t>属性，指定数据源。</a:t>
            </a:r>
          </a:p>
          <a:p>
            <a:pPr>
              <a:defRPr/>
            </a:pPr>
            <a:r>
              <a:rPr lang="zh-CN" altLang="zh-CN" sz="2400" dirty="0"/>
              <a:t>重要成员包括如下：</a:t>
            </a:r>
          </a:p>
          <a:p>
            <a:pPr lvl="1">
              <a:defRPr/>
            </a:pPr>
            <a:r>
              <a:rPr lang="en-US" altLang="zh-CN" dirty="0"/>
              <a:t>Columns</a:t>
            </a:r>
            <a:r>
              <a:rPr lang="zh-CN" altLang="zh-CN" dirty="0"/>
              <a:t>属性：包含的列的集合</a:t>
            </a:r>
            <a:r>
              <a:rPr lang="zh-CN" altLang="en-US" dirty="0"/>
              <a:t>，</a:t>
            </a:r>
            <a:r>
              <a:rPr lang="zh-CN" altLang="zh-CN" dirty="0"/>
              <a:t>表</a:t>
            </a:r>
            <a:r>
              <a:rPr lang="en-US" altLang="zh-CN" dirty="0"/>
              <a:t>11-9</a:t>
            </a:r>
            <a:r>
              <a:rPr lang="zh-CN" altLang="zh-CN" dirty="0"/>
              <a:t>列出了</a:t>
            </a:r>
            <a:r>
              <a:rPr lang="en-US" altLang="zh-CN" dirty="0" err="1"/>
              <a:t>DataGridView</a:t>
            </a:r>
            <a:r>
              <a:rPr lang="zh-CN" altLang="zh-CN" dirty="0"/>
              <a:t>中各列的主要属性</a:t>
            </a:r>
            <a:r>
              <a:rPr lang="zh-CN" altLang="en-US" dirty="0"/>
              <a:t>。</a:t>
            </a:r>
            <a:endParaRPr lang="en-US" altLang="zh-CN" dirty="0"/>
          </a:p>
          <a:p>
            <a:pPr lvl="1">
              <a:defRPr/>
            </a:pPr>
            <a:r>
              <a:rPr lang="en-US" altLang="zh-CN" dirty="0" err="1"/>
              <a:t>DataSource</a:t>
            </a:r>
            <a:r>
              <a:rPr lang="zh-CN" altLang="zh-CN" dirty="0"/>
              <a:t>属性：</a:t>
            </a:r>
            <a:r>
              <a:rPr lang="en-US" altLang="zh-CN" dirty="0" err="1"/>
              <a:t>DataGridView</a:t>
            </a:r>
            <a:r>
              <a:rPr lang="en-US" altLang="zh-CN" dirty="0"/>
              <a:t> </a:t>
            </a:r>
            <a:r>
              <a:rPr lang="zh-CN" altLang="zh-CN" dirty="0"/>
              <a:t>的数据源</a:t>
            </a:r>
          </a:p>
          <a:p>
            <a:pPr lvl="1">
              <a:defRPr/>
            </a:pPr>
            <a:r>
              <a:rPr lang="en-US" altLang="zh-CN" dirty="0" err="1"/>
              <a:t>ReadOnly</a:t>
            </a:r>
            <a:r>
              <a:rPr lang="zh-CN" altLang="zh-CN" dirty="0"/>
              <a:t>属性：指示是否可以编辑单元格</a:t>
            </a:r>
            <a:r>
              <a:rPr lang="en-US" altLang="zh-CN" dirty="0"/>
              <a:t> </a:t>
            </a:r>
            <a:endParaRPr lang="zh-CN" altLang="zh-CN" dirty="0"/>
          </a:p>
          <a:p>
            <a:pPr lvl="1">
              <a:defRPr/>
            </a:pPr>
            <a:r>
              <a:rPr lang="en-US" altLang="zh-CN" dirty="0"/>
              <a:t>Update()</a:t>
            </a:r>
            <a:r>
              <a:rPr lang="zh-CN" altLang="zh-CN" dirty="0"/>
              <a:t>方法：把数据集的更新返回数据源保存。</a:t>
            </a:r>
          </a:p>
          <a:p>
            <a:endParaRPr lang="zh-CN" altLang="zh-CN" sz="2400" dirty="0"/>
          </a:p>
        </p:txBody>
      </p:sp>
    </p:spTree>
    <p:extLst>
      <p:ext uri="{BB962C8B-B14F-4D97-AF65-F5344CB8AC3E}">
        <p14:creationId xmlns:p14="http://schemas.microsoft.com/office/powerpoint/2010/main" val="3606530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a:bodyPr>
          <a:lstStyle/>
          <a:p>
            <a:pPr eaLnBrk="1" hangingPunct="1"/>
            <a:r>
              <a:rPr lang="en-US" altLang="zh-CN" dirty="0" smtClean="0"/>
              <a:t>6.1 </a:t>
            </a:r>
            <a:r>
              <a:rPr lang="zh-CN" altLang="en-US" dirty="0" smtClean="0"/>
              <a:t>数据库</a:t>
            </a:r>
          </a:p>
        </p:txBody>
      </p:sp>
      <p:sp>
        <p:nvSpPr>
          <p:cNvPr id="36868" name="Rectangle 3"/>
          <p:cNvSpPr>
            <a:spLocks noGrp="1" noChangeArrowheads="1"/>
          </p:cNvSpPr>
          <p:nvPr>
            <p:ph type="body" idx="1"/>
          </p:nvPr>
        </p:nvSpPr>
        <p:spPr>
          <a:xfrm>
            <a:off x="409904" y="1236453"/>
            <a:ext cx="9543993" cy="5399478"/>
          </a:xfrm>
        </p:spPr>
        <p:txBody>
          <a:bodyPr>
            <a:normAutofit fontScale="40000" lnSpcReduction="20000"/>
          </a:bodyPr>
          <a:lstStyle/>
          <a:p>
            <a:pPr>
              <a:lnSpc>
                <a:spcPct val="125000"/>
              </a:lnSpc>
            </a:pPr>
            <a:r>
              <a:rPr lang="zh-CN" altLang="en-US" sz="6000" dirty="0"/>
              <a:t>简单的说，数据库（英文</a:t>
            </a:r>
            <a:r>
              <a:rPr lang="en-US" altLang="zh-CN" sz="6000" dirty="0" err="1"/>
              <a:t>Dtabase</a:t>
            </a:r>
            <a:r>
              <a:rPr lang="zh-CN" altLang="en-US" sz="6000" dirty="0"/>
              <a:t>）就是一个存放数据的仓库，这个仓库是按照一定的数据结果（数据结构是指数据的组织形式或数据之间的联系）来组织、存储的、我们可以通过数据库提供的多种方法来管理数据库里的数据更简单的形象理解，数据库和我们生活中存放杂物的仓库性质一样，区别只是存放的东西不同</a:t>
            </a:r>
            <a:r>
              <a:rPr lang="zh-CN" altLang="en-US" sz="6000" dirty="0" smtClean="0"/>
              <a:t>。</a:t>
            </a:r>
            <a:endParaRPr lang="en-US" altLang="zh-CN" sz="6000" dirty="0" smtClean="0"/>
          </a:p>
          <a:p>
            <a:pPr>
              <a:lnSpc>
                <a:spcPct val="125000"/>
              </a:lnSpc>
            </a:pPr>
            <a:endParaRPr lang="en-US" altLang="zh-CN" sz="6000" dirty="0" smtClean="0">
              <a:latin typeface="微软雅黑" panose="020B0503020204020204" pitchFamily="34" charset="-122"/>
              <a:ea typeface="微软雅黑" panose="020B0503020204020204" pitchFamily="34" charset="-122"/>
            </a:endParaRPr>
          </a:p>
          <a:p>
            <a:pPr>
              <a:lnSpc>
                <a:spcPct val="125000"/>
              </a:lnSpc>
            </a:pPr>
            <a:r>
              <a:rPr lang="zh-CN" altLang="en-US" sz="6000" dirty="0" smtClean="0">
                <a:latin typeface="微软雅黑" panose="020B0503020204020204" pitchFamily="34" charset="-122"/>
                <a:ea typeface="微软雅黑" panose="020B0503020204020204" pitchFamily="34" charset="-122"/>
              </a:rPr>
              <a:t>常见的数据库</a:t>
            </a:r>
            <a:endParaRPr lang="en-US" altLang="zh-CN" sz="6000" dirty="0" smtClean="0">
              <a:latin typeface="微软雅黑" panose="020B0503020204020204" pitchFamily="34" charset="-122"/>
              <a:ea typeface="微软雅黑" panose="020B0503020204020204" pitchFamily="34" charset="-122"/>
            </a:endParaRPr>
          </a:p>
          <a:p>
            <a:pPr lvl="1">
              <a:lnSpc>
                <a:spcPct val="125000"/>
              </a:lnSpc>
            </a:pPr>
            <a:r>
              <a:rPr lang="en-US" altLang="zh-CN" sz="2600" dirty="0" smtClean="0">
                <a:latin typeface="微软雅黑" panose="020B0503020204020204" pitchFamily="34" charset="-122"/>
                <a:ea typeface="微软雅黑" panose="020B0503020204020204" pitchFamily="34" charset="-122"/>
              </a:rPr>
              <a:t>Excel</a:t>
            </a:r>
          </a:p>
          <a:p>
            <a:pPr lvl="1">
              <a:lnSpc>
                <a:spcPct val="125000"/>
              </a:lnSpc>
            </a:pPr>
            <a:r>
              <a:rPr lang="en-US" altLang="zh-CN" sz="2600" dirty="0" smtClean="0">
                <a:latin typeface="微软雅黑" panose="020B0503020204020204" pitchFamily="34" charset="-122"/>
                <a:ea typeface="微软雅黑" panose="020B0503020204020204" pitchFamily="34" charset="-122"/>
              </a:rPr>
              <a:t>Access</a:t>
            </a:r>
          </a:p>
          <a:p>
            <a:pPr lvl="1">
              <a:lnSpc>
                <a:spcPct val="125000"/>
              </a:lnSpc>
            </a:pPr>
            <a:r>
              <a:rPr lang="en-US" altLang="zh-CN" sz="2600" dirty="0" smtClean="0">
                <a:latin typeface="微软雅黑" panose="020B0503020204020204" pitchFamily="34" charset="-122"/>
                <a:ea typeface="微软雅黑" panose="020B0503020204020204" pitchFamily="34" charset="-122"/>
              </a:rPr>
              <a:t>SQLite/MySQL/PostgreSQL</a:t>
            </a:r>
          </a:p>
          <a:p>
            <a:pPr lvl="1">
              <a:lnSpc>
                <a:spcPct val="125000"/>
              </a:lnSpc>
            </a:pPr>
            <a:r>
              <a:rPr lang="en-US" altLang="zh-CN" sz="2600" dirty="0" smtClean="0">
                <a:latin typeface="微软雅黑" panose="020B0503020204020204" pitchFamily="34" charset="-122"/>
                <a:ea typeface="微软雅黑" panose="020B0503020204020204" pitchFamily="34" charset="-122"/>
              </a:rPr>
              <a:t>Sybase</a:t>
            </a:r>
            <a:r>
              <a:rPr lang="zh-CN" altLang="en-US" sz="2600"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Microsoft SQL Server</a:t>
            </a:r>
          </a:p>
          <a:p>
            <a:pPr lvl="1">
              <a:lnSpc>
                <a:spcPct val="125000"/>
              </a:lnSpc>
            </a:pPr>
            <a:r>
              <a:rPr lang="en-US" altLang="zh-CN" sz="2600" dirty="0" smtClean="0">
                <a:latin typeface="微软雅黑" panose="020B0503020204020204" pitchFamily="34" charset="-122"/>
                <a:ea typeface="微软雅黑" panose="020B0503020204020204" pitchFamily="34" charset="-122"/>
              </a:rPr>
              <a:t>Oracle</a:t>
            </a:r>
            <a:r>
              <a:rPr lang="zh-CN" altLang="en-US" sz="2600"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DB2</a:t>
            </a:r>
          </a:p>
          <a:p>
            <a:pPr lvl="1">
              <a:lnSpc>
                <a:spcPct val="125000"/>
              </a:lnSpc>
            </a:pPr>
            <a:r>
              <a:rPr lang="en-US" altLang="zh-CN" sz="2600" dirty="0" err="1" smtClean="0">
                <a:latin typeface="微软雅黑" panose="020B0503020204020204" pitchFamily="34" charset="-122"/>
                <a:ea typeface="微软雅黑" panose="020B0503020204020204" pitchFamily="34" charset="-122"/>
              </a:rPr>
              <a:t>Memcached</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Redis</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MemcacheDB</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BerkeleyDB</a:t>
            </a:r>
            <a:r>
              <a:rPr lang="zh-CN" altLang="en-US" sz="2600"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Cassandra</a:t>
            </a:r>
            <a:r>
              <a:rPr lang="zh-CN" altLang="en-US" sz="2600"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Facebook</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Hbase</a:t>
            </a:r>
            <a:r>
              <a:rPr lang="en-US" altLang="zh-CN" sz="2600" dirty="0" smtClean="0">
                <a:latin typeface="微软雅黑" panose="020B0503020204020204" pitchFamily="34" charset="-122"/>
                <a:ea typeface="微软雅黑" panose="020B0503020204020204" pitchFamily="34" charset="-122"/>
              </a:rPr>
              <a:t>(Apache)</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MorgoDB</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CouchDB</a:t>
            </a:r>
            <a:endParaRPr lang="en-US" altLang="zh-CN" sz="2600" dirty="0" smtClean="0">
              <a:latin typeface="微软雅黑" panose="020B0503020204020204" pitchFamily="34" charset="-122"/>
              <a:ea typeface="微软雅黑" panose="020B0503020204020204" pitchFamily="34" charset="-122"/>
            </a:endParaRPr>
          </a:p>
          <a:p>
            <a:pPr marL="0" indent="0">
              <a:lnSpc>
                <a:spcPct val="125000"/>
              </a:lnSpc>
              <a:buNone/>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20353541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a:bodyPr>
          <a:lstStyle/>
          <a:p>
            <a:pPr lvl="0"/>
            <a:r>
              <a:rPr lang="en-US" altLang="zh-CN" dirty="0" smtClean="0"/>
              <a:t>6.5.8 </a:t>
            </a:r>
            <a:r>
              <a:rPr lang="zh-CN" altLang="en-US" dirty="0" smtClean="0"/>
              <a:t>在</a:t>
            </a:r>
            <a:r>
              <a:rPr lang="en-US" altLang="zh-CN" dirty="0" smtClean="0"/>
              <a:t>WPF</a:t>
            </a:r>
            <a:r>
              <a:rPr lang="zh-CN" altLang="en-US" dirty="0" smtClean="0"/>
              <a:t>中使用</a:t>
            </a:r>
            <a:r>
              <a:rPr lang="en-US" altLang="zh-CN" dirty="0" err="1" smtClean="0"/>
              <a:t>DataGrid</a:t>
            </a:r>
            <a:r>
              <a:rPr lang="zh-CN" altLang="en-US" dirty="0" smtClean="0"/>
              <a:t>显示数据</a:t>
            </a:r>
          </a:p>
        </p:txBody>
      </p:sp>
      <p:sp>
        <p:nvSpPr>
          <p:cNvPr id="4" name="内容占位符 2"/>
          <p:cNvSpPr>
            <a:spLocks noGrp="1"/>
          </p:cNvSpPr>
          <p:nvPr>
            <p:ph idx="1"/>
          </p:nvPr>
        </p:nvSpPr>
        <p:spPr>
          <a:xfrm>
            <a:off x="1247956" y="1563672"/>
            <a:ext cx="10365650" cy="4720772"/>
          </a:xfrm>
        </p:spPr>
        <p:txBody>
          <a:bodyPr>
            <a:normAutofit/>
          </a:bodyPr>
          <a:lstStyle/>
          <a:p>
            <a:pPr>
              <a:defRPr/>
            </a:pPr>
            <a:r>
              <a:rPr lang="en-US" altLang="zh-CN" sz="2400" dirty="0" err="1" smtClean="0"/>
              <a:t>DataGrid</a:t>
            </a:r>
            <a:r>
              <a:rPr lang="zh-CN" altLang="zh-CN" sz="2400" dirty="0" smtClean="0"/>
              <a:t>控件</a:t>
            </a:r>
            <a:r>
              <a:rPr lang="zh-CN" altLang="zh-CN" sz="2400" dirty="0"/>
              <a:t>用于显示数据</a:t>
            </a:r>
            <a:r>
              <a:rPr lang="zh-CN" altLang="en-US" sz="2400" dirty="0"/>
              <a:t>，在</a:t>
            </a:r>
            <a:r>
              <a:rPr lang="zh-CN" altLang="zh-CN" sz="2400" dirty="0"/>
              <a:t>使用时，首先需要指定</a:t>
            </a:r>
            <a:r>
              <a:rPr lang="zh-CN" altLang="en-US" sz="2400" dirty="0"/>
              <a:t>其</a:t>
            </a:r>
            <a:r>
              <a:rPr lang="zh-CN" altLang="zh-CN" sz="2400" dirty="0"/>
              <a:t>数据源（即</a:t>
            </a:r>
            <a:r>
              <a:rPr lang="en-US" altLang="zh-CN" sz="2400" dirty="0" err="1"/>
              <a:t>DataSource</a:t>
            </a:r>
            <a:r>
              <a:rPr lang="en-US" altLang="zh-CN" sz="2400" dirty="0"/>
              <a:t> </a:t>
            </a:r>
            <a:r>
              <a:rPr lang="zh-CN" altLang="zh-CN" sz="2400" dirty="0"/>
              <a:t>属性），步骤如下：</a:t>
            </a:r>
          </a:p>
          <a:p>
            <a:pPr marL="457200" lvl="1" indent="0">
              <a:buFont typeface="Wingdings" panose="05000000000000000000" pitchFamily="2" charset="2"/>
              <a:buNone/>
              <a:defRPr/>
            </a:pPr>
            <a:r>
              <a:rPr lang="zh-CN" altLang="zh-CN" dirty="0"/>
              <a:t>（</a:t>
            </a:r>
            <a:r>
              <a:rPr lang="en-US" altLang="zh-CN" dirty="0"/>
              <a:t>1</a:t>
            </a:r>
            <a:r>
              <a:rPr lang="zh-CN" altLang="zh-CN" dirty="0"/>
              <a:t>）在窗体中添加</a:t>
            </a:r>
            <a:r>
              <a:rPr lang="en-US" altLang="zh-CN" dirty="0" err="1" smtClean="0"/>
              <a:t>DataGrid</a:t>
            </a:r>
            <a:r>
              <a:rPr lang="zh-CN" altLang="zh-CN" dirty="0" smtClean="0"/>
              <a:t>控件</a:t>
            </a:r>
            <a:r>
              <a:rPr lang="zh-CN" altLang="zh-CN" dirty="0"/>
              <a:t>；</a:t>
            </a:r>
          </a:p>
          <a:p>
            <a:pPr marL="457200" lvl="1" indent="0">
              <a:buFont typeface="Wingdings" panose="05000000000000000000" pitchFamily="2" charset="2"/>
              <a:buNone/>
              <a:defRPr/>
            </a:pPr>
            <a:r>
              <a:rPr lang="zh-CN" altLang="zh-CN" dirty="0"/>
              <a:t>（</a:t>
            </a:r>
            <a:r>
              <a:rPr lang="en-US" altLang="zh-CN" dirty="0"/>
              <a:t>2</a:t>
            </a:r>
            <a:r>
              <a:rPr lang="zh-CN" altLang="zh-CN" dirty="0"/>
              <a:t>）设置</a:t>
            </a:r>
            <a:r>
              <a:rPr lang="en-US" altLang="zh-CN" dirty="0"/>
              <a:t> </a:t>
            </a:r>
            <a:r>
              <a:rPr lang="en-US" altLang="zh-CN" dirty="0" err="1" smtClean="0"/>
              <a:t>DataGrid</a:t>
            </a:r>
            <a:r>
              <a:rPr lang="en-US" altLang="zh-CN" dirty="0" smtClean="0"/>
              <a:t> </a:t>
            </a:r>
            <a:r>
              <a:rPr lang="zh-CN" altLang="zh-CN" dirty="0"/>
              <a:t>控件和其中各列的属性；</a:t>
            </a:r>
          </a:p>
          <a:p>
            <a:pPr marL="457200" lvl="1" indent="0">
              <a:buFont typeface="Wingdings" panose="05000000000000000000" pitchFamily="2" charset="2"/>
              <a:buNone/>
              <a:defRPr/>
            </a:pPr>
            <a:r>
              <a:rPr lang="zh-CN" altLang="zh-CN" dirty="0"/>
              <a:t>（</a:t>
            </a:r>
            <a:r>
              <a:rPr lang="en-US" altLang="zh-CN" dirty="0"/>
              <a:t>3</a:t>
            </a:r>
            <a:r>
              <a:rPr lang="zh-CN" altLang="zh-CN" dirty="0"/>
              <a:t>）设置</a:t>
            </a:r>
            <a:r>
              <a:rPr lang="en-US" altLang="zh-CN" dirty="0"/>
              <a:t> </a:t>
            </a:r>
            <a:r>
              <a:rPr lang="en-US" altLang="zh-CN" dirty="0" err="1"/>
              <a:t>DataSource</a:t>
            </a:r>
            <a:r>
              <a:rPr lang="en-US" altLang="zh-CN" dirty="0"/>
              <a:t> </a:t>
            </a:r>
            <a:r>
              <a:rPr lang="zh-CN" altLang="zh-CN" dirty="0"/>
              <a:t>属性，指定数据源。</a:t>
            </a:r>
          </a:p>
          <a:p>
            <a:pPr>
              <a:defRPr/>
            </a:pPr>
            <a:r>
              <a:rPr lang="zh-CN" altLang="zh-CN" sz="2400" dirty="0"/>
              <a:t>重要成员包括如下：</a:t>
            </a:r>
          </a:p>
          <a:p>
            <a:pPr lvl="1">
              <a:defRPr/>
            </a:pPr>
            <a:r>
              <a:rPr lang="en-US" altLang="zh-CN" dirty="0"/>
              <a:t>Columns</a:t>
            </a:r>
            <a:r>
              <a:rPr lang="zh-CN" altLang="zh-CN" dirty="0"/>
              <a:t>属性：包含的列的</a:t>
            </a:r>
            <a:r>
              <a:rPr lang="zh-CN" altLang="zh-CN" dirty="0" smtClean="0"/>
              <a:t>集合</a:t>
            </a:r>
            <a:endParaRPr lang="en-US" altLang="zh-CN" dirty="0"/>
          </a:p>
          <a:p>
            <a:pPr lvl="1">
              <a:defRPr/>
            </a:pPr>
            <a:r>
              <a:rPr lang="en-US" altLang="zh-CN" dirty="0" err="1"/>
              <a:t>DataSource</a:t>
            </a:r>
            <a:r>
              <a:rPr lang="zh-CN" altLang="zh-CN" dirty="0"/>
              <a:t>属性：</a:t>
            </a:r>
            <a:r>
              <a:rPr lang="en-US" altLang="zh-CN" dirty="0" err="1" smtClean="0"/>
              <a:t>DataGrid</a:t>
            </a:r>
            <a:r>
              <a:rPr lang="en-US" altLang="zh-CN" dirty="0" smtClean="0"/>
              <a:t> </a:t>
            </a:r>
            <a:r>
              <a:rPr lang="zh-CN" altLang="zh-CN" dirty="0"/>
              <a:t>的数据源</a:t>
            </a:r>
          </a:p>
          <a:p>
            <a:pPr marL="0" indent="0">
              <a:buNone/>
            </a:pPr>
            <a:endParaRPr lang="zh-CN" altLang="zh-CN" sz="2400" dirty="0"/>
          </a:p>
        </p:txBody>
      </p:sp>
    </p:spTree>
    <p:extLst>
      <p:ext uri="{BB962C8B-B14F-4D97-AF65-F5344CB8AC3E}">
        <p14:creationId xmlns:p14="http://schemas.microsoft.com/office/powerpoint/2010/main" val="15436527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a:bodyPr>
          <a:lstStyle/>
          <a:p>
            <a:pPr lvl="0"/>
            <a:r>
              <a:rPr lang="en-US" altLang="zh-CN" dirty="0" smtClean="0"/>
              <a:t>6.5.9 </a:t>
            </a:r>
            <a:r>
              <a:rPr lang="zh-CN" altLang="en-US" dirty="0" smtClean="0"/>
              <a:t>实例</a:t>
            </a:r>
            <a:r>
              <a:rPr lang="en-US" altLang="zh-CN" dirty="0" smtClean="0"/>
              <a:t>3-ADO.NET</a:t>
            </a:r>
            <a:r>
              <a:rPr lang="zh-CN" altLang="en-US" dirty="0" smtClean="0"/>
              <a:t>增删改查</a:t>
            </a:r>
            <a:r>
              <a:rPr lang="en-US" altLang="zh-CN" dirty="0" smtClean="0"/>
              <a:t>MSSQL</a:t>
            </a:r>
            <a:endParaRPr lang="zh-CN" altLang="en-US"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520" y="1009930"/>
            <a:ext cx="9001125" cy="5591175"/>
          </a:xfrm>
          <a:prstGeom prst="rect">
            <a:avLst/>
          </a:prstGeom>
        </p:spPr>
      </p:pic>
    </p:spTree>
    <p:extLst>
      <p:ext uri="{BB962C8B-B14F-4D97-AF65-F5344CB8AC3E}">
        <p14:creationId xmlns:p14="http://schemas.microsoft.com/office/powerpoint/2010/main" val="32908011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上机练习作业</a:t>
            </a:r>
            <a:endParaRPr lang="zh-CN" altLang="en-US" dirty="0"/>
          </a:p>
        </p:txBody>
      </p:sp>
      <p:sp>
        <p:nvSpPr>
          <p:cNvPr id="3" name="内容占位符 2"/>
          <p:cNvSpPr>
            <a:spLocks noGrp="1"/>
          </p:cNvSpPr>
          <p:nvPr>
            <p:ph idx="1"/>
          </p:nvPr>
        </p:nvSpPr>
        <p:spPr/>
        <p:txBody>
          <a:bodyPr/>
          <a:lstStyle/>
          <a:p>
            <a:r>
              <a:rPr lang="zh-CN" altLang="en-US" dirty="0"/>
              <a:t>准备</a:t>
            </a:r>
            <a:r>
              <a:rPr lang="zh-CN" altLang="en-US" dirty="0" smtClean="0"/>
              <a:t>一个</a:t>
            </a:r>
            <a:r>
              <a:rPr lang="en-US" altLang="zh-CN" dirty="0" smtClean="0"/>
              <a:t>Excel</a:t>
            </a:r>
            <a:r>
              <a:rPr lang="zh-CN" altLang="en-US" dirty="0" smtClean="0"/>
              <a:t>数据文件，开发应用程序对数据进行读写；</a:t>
            </a:r>
            <a:endParaRPr lang="en-US" altLang="zh-CN" dirty="0" smtClean="0"/>
          </a:p>
          <a:p>
            <a:endParaRPr lang="en-US" altLang="zh-CN" dirty="0"/>
          </a:p>
          <a:p>
            <a:r>
              <a:rPr lang="zh-CN" altLang="en-US" dirty="0" smtClean="0"/>
              <a:t>安装</a:t>
            </a:r>
            <a:r>
              <a:rPr lang="en-US" altLang="zh-CN" dirty="0" smtClean="0"/>
              <a:t>MySQL</a:t>
            </a:r>
            <a:r>
              <a:rPr lang="zh-CN" altLang="en-US" dirty="0" smtClean="0"/>
              <a:t>或</a:t>
            </a:r>
            <a:r>
              <a:rPr lang="en-US" altLang="zh-CN" dirty="0" smtClean="0"/>
              <a:t>MSSQL Server</a:t>
            </a:r>
            <a:r>
              <a:rPr lang="zh-CN" altLang="en-US" dirty="0" smtClean="0"/>
              <a:t>或</a:t>
            </a:r>
            <a:r>
              <a:rPr lang="en-US" altLang="zh-CN" dirty="0" smtClean="0"/>
              <a:t>Oracle</a:t>
            </a:r>
            <a:r>
              <a:rPr lang="zh-CN" altLang="en-US" dirty="0" smtClean="0"/>
              <a:t>，新建数据表，然后开发应用程序对该数据表进行读写</a:t>
            </a:r>
            <a:endParaRPr lang="en-US" altLang="zh-CN" dirty="0" smtClean="0"/>
          </a:p>
          <a:p>
            <a:pPr lvl="1"/>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622260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smtClean="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extLst>
      <p:ext uri="{BB962C8B-B14F-4D97-AF65-F5344CB8AC3E}">
        <p14:creationId xmlns:p14="http://schemas.microsoft.com/office/powerpoint/2010/main" val="1431043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711199" y="651933"/>
            <a:ext cx="5977467" cy="684213"/>
          </a:xfrm>
        </p:spPr>
        <p:txBody>
          <a:bodyPr>
            <a:normAutofit/>
          </a:bodyPr>
          <a:lstStyle/>
          <a:p>
            <a:pPr eaLnBrk="1" hangingPunct="1"/>
            <a:r>
              <a:rPr lang="zh-CN" altLang="en-US" dirty="0" smtClean="0"/>
              <a:t>关系数据库</a:t>
            </a:r>
            <a:r>
              <a:rPr lang="en-US" altLang="zh-CN" dirty="0" smtClean="0"/>
              <a:t>-</a:t>
            </a:r>
            <a:r>
              <a:rPr lang="zh-CN" altLang="en-US" dirty="0" smtClean="0"/>
              <a:t>行式数据库</a:t>
            </a:r>
          </a:p>
        </p:txBody>
      </p:sp>
      <p:sp>
        <p:nvSpPr>
          <p:cNvPr id="36868" name="Rectangle 3"/>
          <p:cNvSpPr>
            <a:spLocks noGrp="1" noChangeArrowheads="1"/>
          </p:cNvSpPr>
          <p:nvPr>
            <p:ph type="body" idx="4294967295"/>
          </p:nvPr>
        </p:nvSpPr>
        <p:spPr>
          <a:xfrm>
            <a:off x="711200" y="1761596"/>
            <a:ext cx="10510838" cy="4732337"/>
          </a:xfrm>
        </p:spPr>
        <p:txBody>
          <a:bodyPr>
            <a:normAutofit/>
          </a:bodyPr>
          <a:lstStyle/>
          <a:p>
            <a:pPr>
              <a:lnSpc>
                <a:spcPct val="125000"/>
              </a:lnSpc>
            </a:pPr>
            <a:r>
              <a:rPr lang="zh-CN" altLang="en-US" dirty="0"/>
              <a:t>关系型数据库模型是把复杂的数据结构归结为简单的二元关系（即二维表格形式</a:t>
            </a:r>
            <a:r>
              <a:rPr lang="zh-CN" altLang="en-US" dirty="0" smtClean="0"/>
              <a:t>）</a:t>
            </a:r>
            <a:endParaRPr lang="en-US" altLang="zh-CN" dirty="0" smtClean="0"/>
          </a:p>
          <a:p>
            <a:pPr>
              <a:lnSpc>
                <a:spcPct val="125000"/>
              </a:lnSpc>
            </a:pPr>
            <a:r>
              <a:rPr lang="zh-CN" altLang="en-US" dirty="0" smtClean="0"/>
              <a:t>采用</a:t>
            </a:r>
            <a:r>
              <a:rPr lang="en-US" altLang="zh-CN" dirty="0" smtClean="0"/>
              <a:t>SQL</a:t>
            </a:r>
            <a:r>
              <a:rPr lang="zh-CN" altLang="en-US" dirty="0" smtClean="0"/>
              <a:t>结构化查询语言存取数据</a:t>
            </a:r>
            <a:endParaRPr lang="en-US" altLang="zh-CN" dirty="0" smtClean="0"/>
          </a:p>
          <a:p>
            <a:pPr>
              <a:lnSpc>
                <a:spcPct val="125000"/>
              </a:lnSpc>
            </a:pPr>
            <a:r>
              <a:rPr lang="zh-CN" altLang="en-US" dirty="0" smtClean="0"/>
              <a:t>保持数据强一致性</a:t>
            </a: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1330543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126066" y="601133"/>
            <a:ext cx="6450013" cy="684213"/>
          </a:xfrm>
        </p:spPr>
        <p:txBody>
          <a:bodyPr>
            <a:normAutofit fontScale="90000"/>
          </a:bodyPr>
          <a:lstStyle/>
          <a:p>
            <a:pPr eaLnBrk="1" hangingPunct="1"/>
            <a:r>
              <a:rPr lang="zh-CN" altLang="en-US" dirty="0" smtClean="0"/>
              <a:t>非关系数据库</a:t>
            </a:r>
            <a:r>
              <a:rPr lang="en-US" altLang="zh-CN" dirty="0" smtClean="0"/>
              <a:t>-</a:t>
            </a:r>
            <a:r>
              <a:rPr lang="zh-CN" altLang="en-US" dirty="0"/>
              <a:t>列</a:t>
            </a:r>
            <a:r>
              <a:rPr lang="zh-CN" altLang="en-US" dirty="0" smtClean="0"/>
              <a:t>式数据库</a:t>
            </a:r>
          </a:p>
        </p:txBody>
      </p:sp>
      <p:sp>
        <p:nvSpPr>
          <p:cNvPr id="36868" name="Rectangle 3"/>
          <p:cNvSpPr>
            <a:spLocks noGrp="1" noChangeArrowheads="1"/>
          </p:cNvSpPr>
          <p:nvPr>
            <p:ph type="body" idx="4294967295"/>
          </p:nvPr>
        </p:nvSpPr>
        <p:spPr>
          <a:xfrm>
            <a:off x="1126066" y="1710796"/>
            <a:ext cx="10510838" cy="4732337"/>
          </a:xfrm>
        </p:spPr>
        <p:txBody>
          <a:bodyPr>
            <a:normAutofit fontScale="77500" lnSpcReduction="20000"/>
          </a:bodyPr>
          <a:lstStyle/>
          <a:p>
            <a:pPr>
              <a:lnSpc>
                <a:spcPct val="125000"/>
              </a:lnSpc>
            </a:pPr>
            <a:r>
              <a:rPr lang="zh-CN" altLang="en-US" dirty="0"/>
              <a:t>非关系型数据库</a:t>
            </a:r>
            <a:r>
              <a:rPr lang="zh-CN" altLang="en-US"/>
              <a:t>也</a:t>
            </a:r>
            <a:r>
              <a:rPr lang="zh-CN" altLang="en-US" smtClean="0"/>
              <a:t>被</a:t>
            </a:r>
            <a:r>
              <a:rPr lang="zh-CN" altLang="en-US" smtClean="0"/>
              <a:t>称</a:t>
            </a:r>
            <a:r>
              <a:rPr lang="zh-CN" altLang="en-US" smtClean="0"/>
              <a:t>为</a:t>
            </a:r>
            <a:r>
              <a:rPr lang="en-US" altLang="zh-CN" dirty="0"/>
              <a:t>NoSQL</a:t>
            </a:r>
            <a:r>
              <a:rPr lang="zh-CN" altLang="en-US" dirty="0"/>
              <a:t>数据库，</a:t>
            </a:r>
            <a:r>
              <a:rPr lang="en-US" altLang="zh-CN" dirty="0"/>
              <a:t>NOSQL</a:t>
            </a:r>
            <a:r>
              <a:rPr lang="zh-CN" altLang="en-US" dirty="0"/>
              <a:t>的本意是“</a:t>
            </a:r>
            <a:r>
              <a:rPr lang="en-US" altLang="zh-CN" dirty="0"/>
              <a:t>Not </a:t>
            </a:r>
            <a:r>
              <a:rPr lang="en-US" altLang="zh-CN" dirty="0" err="1"/>
              <a:t>Olnly</a:t>
            </a:r>
            <a:r>
              <a:rPr lang="en-US" altLang="zh-CN" dirty="0"/>
              <a:t> SQL” </a:t>
            </a:r>
            <a:r>
              <a:rPr lang="zh-CN" altLang="en-US" dirty="0"/>
              <a:t/>
            </a:r>
            <a:br>
              <a:rPr lang="zh-CN" altLang="en-US" dirty="0"/>
            </a:br>
            <a:r>
              <a:rPr lang="zh-CN" altLang="en-US" dirty="0"/>
              <a:t>    指的是非关系型数据库，而不是“</a:t>
            </a:r>
            <a:r>
              <a:rPr lang="en-US" altLang="zh-CN" dirty="0"/>
              <a:t>No SQL”</a:t>
            </a:r>
            <a:r>
              <a:rPr lang="zh-CN" altLang="en-US" dirty="0"/>
              <a:t>的意思，因此，</a:t>
            </a:r>
            <a:r>
              <a:rPr lang="en-US" altLang="zh-CN" dirty="0"/>
              <a:t>NoSQL</a:t>
            </a:r>
            <a:r>
              <a:rPr lang="zh-CN" altLang="en-US" dirty="0"/>
              <a:t>的产生并不是要彻底地否定非关系型数据库，而是作为传统关系型数据库的一个有效补充。</a:t>
            </a:r>
            <a:r>
              <a:rPr lang="en-US" altLang="zh-CN" dirty="0"/>
              <a:t>NOSQL</a:t>
            </a:r>
            <a:r>
              <a:rPr lang="zh-CN" altLang="en-US" dirty="0"/>
              <a:t>数据库在特定的场景下可以发挥出难以想象的高效率和高性能。 </a:t>
            </a:r>
            <a:endParaRPr lang="en-US" altLang="zh-CN" dirty="0" smtClean="0"/>
          </a:p>
          <a:p>
            <a:pPr>
              <a:lnSpc>
                <a:spcPct val="125000"/>
              </a:lnSpc>
            </a:pPr>
            <a:endParaRPr lang="en-US" altLang="zh-CN" dirty="0" smtClean="0"/>
          </a:p>
          <a:p>
            <a:pPr>
              <a:lnSpc>
                <a:spcPct val="125000"/>
              </a:lnSpc>
            </a:pPr>
            <a:r>
              <a:rPr lang="zh-CN" altLang="en-US" dirty="0" smtClean="0"/>
              <a:t>非关系型</a:t>
            </a:r>
            <a:r>
              <a:rPr lang="zh-CN" altLang="en-US" dirty="0"/>
              <a:t>数据库模型</a:t>
            </a:r>
            <a:r>
              <a:rPr lang="zh-CN" altLang="en-US" dirty="0" smtClean="0"/>
              <a:t>是基于键值对的</a:t>
            </a:r>
            <a:r>
              <a:rPr lang="en-US" altLang="zh-CN" dirty="0" smtClean="0"/>
              <a:t>hash</a:t>
            </a:r>
            <a:r>
              <a:rPr lang="zh-CN" altLang="en-US" dirty="0" smtClean="0"/>
              <a:t>数据结构（即</a:t>
            </a:r>
            <a:r>
              <a:rPr lang="en-US" altLang="zh-CN" dirty="0" smtClean="0"/>
              <a:t>Map</a:t>
            </a:r>
            <a:r>
              <a:rPr lang="zh-CN" altLang="en-US" dirty="0" smtClean="0"/>
              <a:t>形式</a:t>
            </a:r>
            <a:r>
              <a:rPr lang="zh-CN" altLang="en-US" dirty="0"/>
              <a:t>）</a:t>
            </a:r>
            <a:endParaRPr lang="en-US" altLang="zh-CN" dirty="0"/>
          </a:p>
          <a:p>
            <a:pPr>
              <a:lnSpc>
                <a:spcPct val="125000"/>
              </a:lnSpc>
            </a:pPr>
            <a:endParaRPr lang="en-US" altLang="zh-CN" dirty="0"/>
          </a:p>
          <a:p>
            <a:pPr>
              <a:lnSpc>
                <a:spcPct val="125000"/>
              </a:lnSpc>
            </a:pPr>
            <a:r>
              <a:rPr lang="zh-CN" altLang="en-US" dirty="0" smtClean="0"/>
              <a:t>高性能、高并发</a:t>
            </a:r>
            <a:endParaRPr lang="en-US" altLang="zh-CN" dirty="0" smtClean="0"/>
          </a:p>
          <a:p>
            <a:pPr>
              <a:lnSpc>
                <a:spcPct val="125000"/>
              </a:lnSpc>
            </a:pPr>
            <a:r>
              <a:rPr lang="zh-CN" altLang="en-US" dirty="0" smtClean="0"/>
              <a:t>对数据一致性要求不高</a:t>
            </a: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290678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0" y="567266"/>
            <a:ext cx="6450013" cy="684213"/>
          </a:xfrm>
        </p:spPr>
        <p:txBody>
          <a:bodyPr>
            <a:normAutofit/>
          </a:bodyPr>
          <a:lstStyle/>
          <a:p>
            <a:pPr eaLnBrk="1" hangingPunct="1"/>
            <a:r>
              <a:rPr lang="en-US" altLang="zh-CN" dirty="0" smtClean="0"/>
              <a:t>---</a:t>
            </a:r>
            <a:r>
              <a:rPr lang="zh-CN" altLang="en-US" dirty="0" smtClean="0"/>
              <a:t>键值数据库</a:t>
            </a:r>
          </a:p>
        </p:txBody>
      </p:sp>
      <p:sp>
        <p:nvSpPr>
          <p:cNvPr id="36868" name="Rectangle 3"/>
          <p:cNvSpPr>
            <a:spLocks noGrp="1" noChangeArrowheads="1"/>
          </p:cNvSpPr>
          <p:nvPr>
            <p:ph type="body" idx="4294967295"/>
          </p:nvPr>
        </p:nvSpPr>
        <p:spPr>
          <a:xfrm>
            <a:off x="622300" y="1676929"/>
            <a:ext cx="11569700" cy="5308600"/>
          </a:xfrm>
        </p:spPr>
        <p:txBody>
          <a:bodyPr>
            <a:normAutofit fontScale="70000" lnSpcReduction="20000"/>
          </a:bodyPr>
          <a:lstStyle/>
          <a:p>
            <a:pPr>
              <a:lnSpc>
                <a:spcPct val="125000"/>
              </a:lnSpc>
            </a:pPr>
            <a:r>
              <a:rPr lang="en-US" altLang="zh-CN" dirty="0"/>
              <a:t>k1—&gt;</a:t>
            </a:r>
            <a:r>
              <a:rPr lang="zh-CN" altLang="en-US" dirty="0"/>
              <a:t>数据 </a:t>
            </a:r>
            <a:br>
              <a:rPr lang="zh-CN" altLang="en-US" dirty="0"/>
            </a:br>
            <a:r>
              <a:rPr lang="en-US" altLang="zh-CN" dirty="0"/>
              <a:t>k2—&gt;</a:t>
            </a:r>
            <a:r>
              <a:rPr lang="zh-CN" altLang="en-US" dirty="0"/>
              <a:t>数据 </a:t>
            </a:r>
            <a:br>
              <a:rPr lang="zh-CN" altLang="en-US" dirty="0"/>
            </a:br>
            <a:r>
              <a:rPr lang="zh-CN" altLang="en-US" dirty="0"/>
              <a:t>      键值数据库就类似传统语言中使用哈希表，可以通过</a:t>
            </a:r>
            <a:r>
              <a:rPr lang="en-US" altLang="zh-CN" dirty="0"/>
              <a:t>key</a:t>
            </a:r>
            <a:r>
              <a:rPr lang="zh-CN" altLang="en-US" dirty="0"/>
              <a:t>来添加、查询或删除数据，因为使用</a:t>
            </a:r>
            <a:r>
              <a:rPr lang="en-US" altLang="zh-CN" dirty="0"/>
              <a:t>key</a:t>
            </a:r>
            <a:r>
              <a:rPr lang="zh-CN" altLang="en-US" dirty="0"/>
              <a:t>主键访问，所以会获得很高的性能及</a:t>
            </a:r>
            <a:r>
              <a:rPr lang="zh-CN" altLang="en-US" dirty="0" smtClean="0"/>
              <a:t>扩展性</a:t>
            </a:r>
            <a:endParaRPr lang="en-US" altLang="zh-CN" dirty="0" smtClean="0"/>
          </a:p>
          <a:p>
            <a:pPr>
              <a:lnSpc>
                <a:spcPct val="125000"/>
              </a:lnSpc>
            </a:pPr>
            <a:endParaRPr lang="en-US" altLang="zh-CN" dirty="0" smtClean="0"/>
          </a:p>
          <a:p>
            <a:pPr>
              <a:lnSpc>
                <a:spcPct val="125000"/>
              </a:lnSpc>
            </a:pPr>
            <a:r>
              <a:rPr lang="zh-CN" altLang="en-US" dirty="0"/>
              <a:t>典型产品：</a:t>
            </a:r>
            <a:r>
              <a:rPr lang="en-US" altLang="zh-CN" dirty="0" err="1"/>
              <a:t>Memcached</a:t>
            </a:r>
            <a:r>
              <a:rPr lang="zh-CN" altLang="en-US" dirty="0"/>
              <a:t>、</a:t>
            </a:r>
            <a:r>
              <a:rPr lang="en-US" altLang="zh-CN" b="1" dirty="0" err="1">
                <a:solidFill>
                  <a:srgbClr val="FF0000"/>
                </a:solidFill>
              </a:rPr>
              <a:t>Redis</a:t>
            </a:r>
            <a:r>
              <a:rPr lang="zh-CN" altLang="en-US" dirty="0"/>
              <a:t>、</a:t>
            </a:r>
            <a:r>
              <a:rPr lang="en-US" altLang="zh-CN" dirty="0" err="1"/>
              <a:t>MemcacheDB</a:t>
            </a:r>
            <a:r>
              <a:rPr lang="zh-CN" altLang="en-US" dirty="0"/>
              <a:t>、</a:t>
            </a:r>
            <a:r>
              <a:rPr lang="en-US" altLang="zh-CN" dirty="0" err="1" smtClean="0"/>
              <a:t>BerkeleyDB</a:t>
            </a:r>
            <a:endParaRPr lang="en-US" altLang="zh-CN" dirty="0" smtClean="0"/>
          </a:p>
          <a:p>
            <a:pPr lvl="1">
              <a:lnSpc>
                <a:spcPct val="125000"/>
              </a:lnSpc>
            </a:pPr>
            <a:r>
              <a:rPr lang="en-US" altLang="zh-CN" dirty="0" err="1"/>
              <a:t>Memcaced</a:t>
            </a:r>
            <a:r>
              <a:rPr lang="zh-CN" altLang="en-US" dirty="0"/>
              <a:t>是一个开源的、高性能的、具有分布式内存对象的缓存</a:t>
            </a:r>
            <a:r>
              <a:rPr lang="zh-CN" altLang="en-US" dirty="0" smtClean="0"/>
              <a:t>系统，</a:t>
            </a:r>
            <a:r>
              <a:rPr lang="zh-CN" altLang="en-US" dirty="0"/>
              <a:t>最近几年逐渐被其他的持久化产品替代如</a:t>
            </a:r>
            <a:r>
              <a:rPr lang="en-US" altLang="zh-CN" dirty="0" err="1" smtClean="0"/>
              <a:t>Redis</a:t>
            </a:r>
            <a:endParaRPr lang="en-US" altLang="zh-CN" dirty="0" smtClean="0"/>
          </a:p>
          <a:p>
            <a:pPr lvl="1">
              <a:lnSpc>
                <a:spcPct val="125000"/>
              </a:lnSpc>
            </a:pPr>
            <a:r>
              <a:rPr lang="en-US" altLang="zh-CN" dirty="0" err="1"/>
              <a:t>redis</a:t>
            </a:r>
            <a:r>
              <a:rPr lang="zh-CN" altLang="en-US" dirty="0"/>
              <a:t>也是一个</a:t>
            </a:r>
            <a:r>
              <a:rPr lang="en-US" altLang="zh-CN" dirty="0"/>
              <a:t>key-value</a:t>
            </a:r>
            <a:r>
              <a:rPr lang="zh-CN" altLang="en-US" dirty="0"/>
              <a:t>型存储系统。但</a:t>
            </a:r>
            <a:r>
              <a:rPr lang="en-US" altLang="zh-CN" dirty="0" err="1"/>
              <a:t>redis</a:t>
            </a:r>
            <a:r>
              <a:rPr lang="zh-CN" altLang="en-US" dirty="0"/>
              <a:t>支持的存储</a:t>
            </a:r>
            <a:r>
              <a:rPr lang="en-US" altLang="zh-CN" dirty="0"/>
              <a:t>value</a:t>
            </a:r>
            <a:r>
              <a:rPr lang="zh-CN" altLang="en-US" dirty="0"/>
              <a:t>类型相对更多，包括</a:t>
            </a:r>
            <a:r>
              <a:rPr lang="en-US" altLang="zh-CN" dirty="0"/>
              <a:t>string</a:t>
            </a:r>
            <a:r>
              <a:rPr lang="zh-CN" altLang="en-US" dirty="0"/>
              <a:t>（字符串）、</a:t>
            </a:r>
            <a:r>
              <a:rPr lang="en-US" altLang="zh-CN" dirty="0"/>
              <a:t>list</a:t>
            </a:r>
            <a:r>
              <a:rPr lang="zh-CN" altLang="en-US" dirty="0"/>
              <a:t>（链表）、</a:t>
            </a:r>
            <a:r>
              <a:rPr lang="en-US" altLang="zh-CN" dirty="0"/>
              <a:t>set</a:t>
            </a:r>
            <a:r>
              <a:rPr lang="zh-CN" altLang="en-US" dirty="0"/>
              <a:t>（集合）和</a:t>
            </a:r>
            <a:r>
              <a:rPr lang="en-US" altLang="zh-CN" dirty="0" err="1"/>
              <a:t>zset</a:t>
            </a:r>
            <a:r>
              <a:rPr lang="zh-CN" altLang="en-US" dirty="0"/>
              <a:t>（有序集合）等。这些数据类型都支持</a:t>
            </a:r>
            <a:r>
              <a:rPr lang="en-US" altLang="zh-CN" dirty="0"/>
              <a:t>push/pop</a:t>
            </a:r>
            <a:r>
              <a:rPr lang="zh-CN" altLang="en-US" dirty="0"/>
              <a:t>、</a:t>
            </a:r>
            <a:r>
              <a:rPr lang="en-US" altLang="zh-CN" dirty="0"/>
              <a:t>add/remove</a:t>
            </a:r>
            <a:r>
              <a:rPr lang="zh-CN" altLang="en-US" dirty="0"/>
              <a:t>及取交集、并集和差集及更丰富的操作，而且这些操作都是原子性的。为了保证效率，</a:t>
            </a:r>
            <a:r>
              <a:rPr lang="en-US" altLang="zh-CN" dirty="0" err="1"/>
              <a:t>redis</a:t>
            </a:r>
            <a:r>
              <a:rPr lang="zh-CN" altLang="en-US" dirty="0"/>
              <a:t>的数据都是缓存在内存中。区别是</a:t>
            </a:r>
            <a:r>
              <a:rPr lang="en-US" altLang="zh-CN" dirty="0" err="1"/>
              <a:t>redis</a:t>
            </a:r>
            <a:r>
              <a:rPr lang="zh-CN" altLang="en-US" dirty="0"/>
              <a:t>会周期性的把更新的数据写入磁盘或者把修改操作写入追加的记录文件，并且在基础上实现了</a:t>
            </a:r>
            <a:r>
              <a:rPr lang="en-US" altLang="zh-CN" dirty="0"/>
              <a:t>master-slave</a:t>
            </a:r>
            <a:r>
              <a:rPr lang="zh-CN" altLang="en-US" dirty="0"/>
              <a:t>（主从）同步</a:t>
            </a:r>
            <a:endParaRPr lang="en-US" altLang="zh-CN" dirty="0" smtClean="0"/>
          </a:p>
          <a:p>
            <a:pPr lvl="1">
              <a:lnSpc>
                <a:spcPct val="125000"/>
              </a:lnSpc>
            </a:pPr>
            <a:r>
              <a:rPr lang="zh-CN" altLang="en-US" dirty="0"/>
              <a:t>新浪网基于</a:t>
            </a:r>
            <a:r>
              <a:rPr lang="en-US" altLang="zh-CN" dirty="0" err="1"/>
              <a:t>Memcached</a:t>
            </a:r>
            <a:r>
              <a:rPr lang="zh-CN" altLang="en-US" dirty="0"/>
              <a:t>开发了一个开源项目</a:t>
            </a:r>
            <a:r>
              <a:rPr lang="en-US" altLang="zh-CN" dirty="0" err="1"/>
              <a:t>Memcachedb</a:t>
            </a:r>
            <a:r>
              <a:rPr lang="zh-CN" altLang="en-US" dirty="0"/>
              <a:t>。通过为</a:t>
            </a:r>
            <a:r>
              <a:rPr lang="en-US" altLang="zh-CN" dirty="0" err="1"/>
              <a:t>Memcached</a:t>
            </a:r>
            <a:r>
              <a:rPr lang="zh-CN" altLang="en-US" dirty="0"/>
              <a:t>增加</a:t>
            </a:r>
            <a:r>
              <a:rPr lang="en-US" altLang="zh-CN" dirty="0"/>
              <a:t>Berkeley DB</a:t>
            </a:r>
            <a:r>
              <a:rPr lang="zh-CN" altLang="en-US" dirty="0"/>
              <a:t>的特久化存储机制和异步主复制机制，使</a:t>
            </a:r>
            <a:r>
              <a:rPr lang="en-US" altLang="zh-CN" dirty="0" err="1"/>
              <a:t>Memcached</a:t>
            </a:r>
            <a:r>
              <a:rPr lang="zh-CN" altLang="en-US" dirty="0"/>
              <a:t>具备了事务恢复能力、持久化数据能力和分布式复制能力</a:t>
            </a:r>
            <a:endParaRPr lang="en-US" altLang="zh-CN" dirty="0" smtClean="0"/>
          </a:p>
          <a:p>
            <a:pPr marL="457200" lvl="1" indent="0">
              <a:lnSpc>
                <a:spcPct val="125000"/>
              </a:lnSpc>
              <a:buNone/>
            </a:pPr>
            <a:endParaRPr lang="en-US" altLang="zh-CN" sz="24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418306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261533" y="1227667"/>
            <a:ext cx="9423400" cy="684213"/>
          </a:xfrm>
        </p:spPr>
        <p:txBody>
          <a:bodyPr>
            <a:normAutofit fontScale="90000"/>
          </a:bodyPr>
          <a:lstStyle/>
          <a:p>
            <a:r>
              <a:rPr lang="en-US" altLang="zh-CN" dirty="0" smtClean="0"/>
              <a:t>---</a:t>
            </a:r>
            <a:r>
              <a:rPr lang="zh-CN" altLang="en-US" dirty="0" smtClean="0"/>
              <a:t>列</a:t>
            </a:r>
            <a:r>
              <a:rPr lang="zh-CN" altLang="en-US" dirty="0"/>
              <a:t>存储（</a:t>
            </a:r>
            <a:r>
              <a:rPr lang="en-US" altLang="zh-CN" dirty="0"/>
              <a:t>Column-</a:t>
            </a:r>
            <a:r>
              <a:rPr lang="en-US" altLang="zh-CN" dirty="0" err="1"/>
              <a:t>oriedted</a:t>
            </a:r>
            <a:r>
              <a:rPr lang="zh-CN" altLang="en-US" dirty="0"/>
              <a:t>）</a:t>
            </a:r>
            <a:r>
              <a:rPr lang="zh-CN" altLang="en-US" dirty="0" smtClean="0"/>
              <a:t>数据库</a:t>
            </a:r>
          </a:p>
        </p:txBody>
      </p:sp>
      <p:sp>
        <p:nvSpPr>
          <p:cNvPr id="36868" name="Rectangle 3"/>
          <p:cNvSpPr>
            <a:spLocks noGrp="1" noChangeArrowheads="1"/>
          </p:cNvSpPr>
          <p:nvPr>
            <p:ph type="body" idx="4294967295"/>
          </p:nvPr>
        </p:nvSpPr>
        <p:spPr>
          <a:xfrm>
            <a:off x="1261533" y="2337331"/>
            <a:ext cx="10543842" cy="4063470"/>
          </a:xfrm>
        </p:spPr>
        <p:txBody>
          <a:bodyPr>
            <a:normAutofit/>
          </a:bodyPr>
          <a:lstStyle/>
          <a:p>
            <a:pPr>
              <a:lnSpc>
                <a:spcPct val="125000"/>
              </a:lnSpc>
            </a:pPr>
            <a:r>
              <a:rPr lang="zh-CN" altLang="en-US" dirty="0"/>
              <a:t>这部分数据库通常用来分布式存储的海量数据，键仍然存在，但是他们的特点是指向了多个列。 </a:t>
            </a:r>
            <a:br>
              <a:rPr lang="zh-CN" altLang="en-US" dirty="0"/>
            </a:br>
            <a:endParaRPr lang="en-US" altLang="zh-CN" dirty="0" smtClean="0"/>
          </a:p>
          <a:p>
            <a:pPr>
              <a:lnSpc>
                <a:spcPct val="125000"/>
              </a:lnSpc>
            </a:pPr>
            <a:r>
              <a:rPr lang="zh-CN" altLang="en-US" dirty="0"/>
              <a:t>典型产品</a:t>
            </a:r>
            <a:r>
              <a:rPr lang="zh-CN" altLang="en-US" dirty="0" smtClean="0"/>
              <a:t>：</a:t>
            </a:r>
            <a:r>
              <a:rPr lang="en-US" altLang="zh-CN" dirty="0" err="1"/>
              <a:t>Cassandra,HBase</a:t>
            </a:r>
            <a:r>
              <a:rPr lang="en-US" altLang="zh-CN" dirty="0"/>
              <a:t>  </a:t>
            </a:r>
            <a:endParaRPr lang="en-US" altLang="zh-CN" dirty="0" smtClean="0"/>
          </a:p>
          <a:p>
            <a:pPr lvl="1">
              <a:lnSpc>
                <a:spcPct val="125000"/>
              </a:lnSpc>
            </a:pPr>
            <a:r>
              <a:rPr lang="en-US" altLang="zh-CN" dirty="0"/>
              <a:t>Apache </a:t>
            </a:r>
            <a:r>
              <a:rPr lang="en-US" altLang="zh-CN" dirty="0" err="1"/>
              <a:t>Cassndra</a:t>
            </a:r>
            <a:r>
              <a:rPr lang="zh-CN" altLang="en-US" dirty="0"/>
              <a:t>是一套开源分布式</a:t>
            </a:r>
            <a:r>
              <a:rPr lang="en-US" altLang="zh-CN" dirty="0"/>
              <a:t>Key-Value</a:t>
            </a:r>
            <a:r>
              <a:rPr lang="zh-CN" altLang="en-US" dirty="0"/>
              <a:t>存储系统。它最初由</a:t>
            </a:r>
            <a:r>
              <a:rPr lang="en-US" altLang="zh-CN" dirty="0"/>
              <a:t>Facebook</a:t>
            </a:r>
            <a:r>
              <a:rPr lang="zh-CN" altLang="en-US" dirty="0"/>
              <a:t>开发，用于存储特别大的数据。</a:t>
            </a:r>
            <a:endParaRPr lang="en-US" altLang="zh-CN" sz="2400" dirty="0" smtClean="0">
              <a:latin typeface="微软雅黑" panose="020B0503020204020204" pitchFamily="34" charset="-122"/>
              <a:ea typeface="微软雅黑" panose="020B0503020204020204" pitchFamily="34" charset="-122"/>
            </a:endParaRPr>
          </a:p>
          <a:p>
            <a:pPr eaLnBrk="1" hangingPunct="1"/>
            <a:endParaRPr lang="en-US" altLang="zh-CN" dirty="0" smtClean="0"/>
          </a:p>
        </p:txBody>
      </p:sp>
    </p:spTree>
    <p:extLst>
      <p:ext uri="{BB962C8B-B14F-4D97-AF65-F5344CB8AC3E}">
        <p14:creationId xmlns:p14="http://schemas.microsoft.com/office/powerpoint/2010/main" val="3996022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202267" y="1016000"/>
            <a:ext cx="10371666" cy="684213"/>
          </a:xfrm>
        </p:spPr>
        <p:txBody>
          <a:bodyPr>
            <a:normAutofit/>
          </a:bodyPr>
          <a:lstStyle/>
          <a:p>
            <a:r>
              <a:rPr lang="en-US" altLang="zh-CN" sz="3600" dirty="0" smtClean="0"/>
              <a:t>---</a:t>
            </a:r>
            <a:r>
              <a:rPr lang="zh-CN" altLang="en-US" sz="3600" dirty="0" smtClean="0"/>
              <a:t>面向</a:t>
            </a:r>
            <a:r>
              <a:rPr lang="zh-CN" altLang="en-US" sz="3600" dirty="0"/>
              <a:t>文档（</a:t>
            </a:r>
            <a:r>
              <a:rPr lang="en-US" altLang="zh-CN" sz="3600" dirty="0"/>
              <a:t>Document-Oriented</a:t>
            </a:r>
            <a:r>
              <a:rPr lang="zh-CN" altLang="en-US" sz="3600" dirty="0"/>
              <a:t>）</a:t>
            </a:r>
            <a:r>
              <a:rPr lang="zh-CN" altLang="en-US" sz="3600" dirty="0" smtClean="0"/>
              <a:t>数据库</a:t>
            </a:r>
          </a:p>
        </p:txBody>
      </p:sp>
      <p:sp>
        <p:nvSpPr>
          <p:cNvPr id="36868" name="Rectangle 3"/>
          <p:cNvSpPr>
            <a:spLocks noGrp="1" noChangeArrowheads="1"/>
          </p:cNvSpPr>
          <p:nvPr>
            <p:ph type="body" idx="4294967295"/>
          </p:nvPr>
        </p:nvSpPr>
        <p:spPr>
          <a:xfrm>
            <a:off x="1202267" y="2125663"/>
            <a:ext cx="8589963" cy="4732337"/>
          </a:xfrm>
        </p:spPr>
        <p:txBody>
          <a:bodyPr>
            <a:normAutofit fontScale="70000" lnSpcReduction="20000"/>
          </a:bodyPr>
          <a:lstStyle/>
          <a:p>
            <a:pPr>
              <a:lnSpc>
                <a:spcPct val="125000"/>
              </a:lnSpc>
            </a:pPr>
            <a:r>
              <a:rPr lang="zh-CN" altLang="en-US" dirty="0"/>
              <a:t>面向文档数据库会将以文档的形式存储。每个文档都是自包含的数据单元，是一系列数据项的集合。每个数据项都有一个名称与对应的值，值既可以是简单的数据类型，如字符串、数字和日期等；也可以是复杂的类型，如有序列表和关系对象。数据存储的最小单位是文档，同一个表中存储的文档属性可以是不同的，数据可以使用</a:t>
            </a:r>
            <a:r>
              <a:rPr lang="en-US" altLang="zh-CN" dirty="0"/>
              <a:t>XML</a:t>
            </a:r>
            <a:r>
              <a:rPr lang="zh-CN" altLang="en-US" dirty="0"/>
              <a:t>、</a:t>
            </a:r>
            <a:r>
              <a:rPr lang="en-US" altLang="zh-CN" dirty="0"/>
              <a:t>JSON</a:t>
            </a:r>
            <a:r>
              <a:rPr lang="zh-CN" altLang="en-US" dirty="0"/>
              <a:t>或者</a:t>
            </a:r>
            <a:r>
              <a:rPr lang="en-US" altLang="zh-CN" dirty="0"/>
              <a:t>JSONB</a:t>
            </a:r>
            <a:r>
              <a:rPr lang="zh-CN" altLang="en-US" dirty="0"/>
              <a:t>等多种形式存储</a:t>
            </a:r>
            <a:br>
              <a:rPr lang="zh-CN" altLang="en-US" dirty="0"/>
            </a:br>
            <a:endParaRPr lang="en-US" altLang="zh-CN" dirty="0" smtClean="0"/>
          </a:p>
          <a:p>
            <a:pPr>
              <a:lnSpc>
                <a:spcPct val="125000"/>
              </a:lnSpc>
            </a:pPr>
            <a:r>
              <a:rPr lang="zh-CN" altLang="en-US" dirty="0"/>
              <a:t>典型产品</a:t>
            </a:r>
            <a:r>
              <a:rPr lang="zh-CN" altLang="en-US" dirty="0" smtClean="0"/>
              <a:t>：</a:t>
            </a:r>
            <a:r>
              <a:rPr lang="en-US" altLang="zh-CN" b="1" dirty="0" err="1">
                <a:solidFill>
                  <a:srgbClr val="FF0000"/>
                </a:solidFill>
              </a:rPr>
              <a:t>MorgoDB</a:t>
            </a:r>
            <a:r>
              <a:rPr lang="zh-CN" altLang="en-US" dirty="0"/>
              <a:t>、</a:t>
            </a:r>
            <a:r>
              <a:rPr lang="en-US" altLang="zh-CN" dirty="0" err="1"/>
              <a:t>CouchDB</a:t>
            </a:r>
            <a:r>
              <a:rPr lang="en-US" altLang="zh-CN" dirty="0"/>
              <a:t>  </a:t>
            </a:r>
            <a:endParaRPr lang="en-US" altLang="zh-CN" dirty="0" smtClean="0"/>
          </a:p>
          <a:p>
            <a:pPr lvl="1">
              <a:lnSpc>
                <a:spcPct val="125000"/>
              </a:lnSpc>
            </a:pPr>
            <a:r>
              <a:rPr lang="en-US" altLang="zh-CN" sz="2400" dirty="0"/>
              <a:t>MongoDB</a:t>
            </a:r>
            <a:r>
              <a:rPr lang="zh-CN" altLang="en-US" sz="2400" dirty="0"/>
              <a:t>是一个介于关系型数据库和非关系型数据库之间的产品，是非关系型数据库当中功能最丰富，最像关系数据库的。他支持的数据库结构非常松散，类似</a:t>
            </a:r>
            <a:r>
              <a:rPr lang="en-US" altLang="zh-CN" sz="2400" dirty="0" err="1"/>
              <a:t>json</a:t>
            </a:r>
            <a:r>
              <a:rPr lang="zh-CN" altLang="en-US" sz="2400" dirty="0"/>
              <a:t>的</a:t>
            </a:r>
            <a:r>
              <a:rPr lang="en-US" altLang="zh-CN" sz="2400" dirty="0" err="1"/>
              <a:t>bjson</a:t>
            </a:r>
            <a:r>
              <a:rPr lang="zh-CN" altLang="en-US" sz="2400" dirty="0"/>
              <a:t>格式，因此可以存储比较复杂的数据类型。</a:t>
            </a:r>
            <a:r>
              <a:rPr lang="en-US" altLang="zh-CN" sz="2400" dirty="0" err="1"/>
              <a:t>Mongodb</a:t>
            </a:r>
            <a:r>
              <a:rPr lang="zh-CN" altLang="en-US" sz="2400" dirty="0"/>
              <a:t>最大的特点是他支持的查询语言非常强大，其语法有点类似于面向对象的查询语言，几乎可以实现类似关系数据库单表查询的绝大部分功能，而且还支持对数据建立索引</a:t>
            </a:r>
            <a:endParaRPr lang="en-US" altLang="zh-CN" sz="3600" dirty="0">
              <a:latin typeface="微软雅黑" panose="020B0503020204020204" pitchFamily="34" charset="-122"/>
              <a:ea typeface="微软雅黑" panose="020B0503020204020204" pitchFamily="34" charset="-122"/>
            </a:endParaRPr>
          </a:p>
          <a:p>
            <a:pPr lvl="1">
              <a:lnSpc>
                <a:spcPct val="125000"/>
              </a:lnSpc>
            </a:pPr>
            <a:endParaRPr lang="en-US" altLang="zh-CN" sz="24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946013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498600" y="863600"/>
            <a:ext cx="7677150" cy="684213"/>
          </a:xfrm>
        </p:spPr>
        <p:txBody>
          <a:bodyPr>
            <a:normAutofit/>
          </a:bodyPr>
          <a:lstStyle/>
          <a:p>
            <a:r>
              <a:rPr lang="en-US" altLang="zh-CN" dirty="0" smtClean="0"/>
              <a:t>---</a:t>
            </a:r>
            <a:r>
              <a:rPr lang="zh-CN" altLang="en-US" dirty="0" smtClean="0"/>
              <a:t>图形</a:t>
            </a:r>
            <a:r>
              <a:rPr lang="zh-CN" altLang="en-US" dirty="0"/>
              <a:t>（</a:t>
            </a:r>
            <a:r>
              <a:rPr lang="en-US" altLang="zh-CN" dirty="0"/>
              <a:t>Graph</a:t>
            </a:r>
            <a:r>
              <a:rPr lang="zh-CN" altLang="en-US" dirty="0"/>
              <a:t>）</a:t>
            </a:r>
            <a:r>
              <a:rPr lang="zh-CN" altLang="en-US" dirty="0" smtClean="0"/>
              <a:t>数据库</a:t>
            </a:r>
          </a:p>
        </p:txBody>
      </p:sp>
      <p:sp>
        <p:nvSpPr>
          <p:cNvPr id="36868" name="Rectangle 3"/>
          <p:cNvSpPr>
            <a:spLocks noGrp="1" noChangeArrowheads="1"/>
          </p:cNvSpPr>
          <p:nvPr>
            <p:ph type="body" idx="4294967295"/>
          </p:nvPr>
        </p:nvSpPr>
        <p:spPr>
          <a:xfrm>
            <a:off x="1498600" y="1973263"/>
            <a:ext cx="8589963" cy="4732337"/>
          </a:xfrm>
        </p:spPr>
        <p:txBody>
          <a:bodyPr>
            <a:normAutofit/>
          </a:bodyPr>
          <a:lstStyle/>
          <a:p>
            <a:pPr>
              <a:lnSpc>
                <a:spcPct val="125000"/>
              </a:lnSpc>
            </a:pPr>
            <a:r>
              <a:rPr lang="zh-CN" altLang="en-US" dirty="0"/>
              <a:t>在数据结构中</a:t>
            </a:r>
            <a:r>
              <a:rPr lang="en-US" altLang="zh-CN" dirty="0"/>
              <a:t>, </a:t>
            </a:r>
            <a:r>
              <a:rPr lang="zh-CN" altLang="en-US" dirty="0"/>
              <a:t>图是顶点</a:t>
            </a:r>
            <a:r>
              <a:rPr lang="en-US" altLang="zh-CN" dirty="0"/>
              <a:t>(Vertex)</a:t>
            </a:r>
            <a:r>
              <a:rPr lang="zh-CN" altLang="en-US" dirty="0"/>
              <a:t>与边</a:t>
            </a:r>
            <a:r>
              <a:rPr lang="en-US" altLang="zh-CN" dirty="0"/>
              <a:t>(Edge)</a:t>
            </a:r>
            <a:r>
              <a:rPr lang="zh-CN" altLang="en-US" dirty="0"/>
              <a:t>的集合</a:t>
            </a:r>
            <a:r>
              <a:rPr lang="en-US" altLang="zh-CN" dirty="0"/>
              <a:t>. </a:t>
            </a:r>
            <a:r>
              <a:rPr lang="zh-CN" altLang="en-US" dirty="0"/>
              <a:t>顶点与边可以有各自的属性</a:t>
            </a:r>
            <a:r>
              <a:rPr lang="en-US" altLang="zh-CN" dirty="0" smtClean="0"/>
              <a:t>.   </a:t>
            </a:r>
            <a:r>
              <a:rPr lang="zh-CN" altLang="en-US" dirty="0"/>
              <a:t/>
            </a:r>
            <a:br>
              <a:rPr lang="zh-CN" altLang="en-US" dirty="0"/>
            </a:br>
            <a:r>
              <a:rPr lang="zh-CN" altLang="en-US" dirty="0"/>
              <a:t>在互联网的个性化推荐、知识图谱、社交网络等场景下</a:t>
            </a:r>
            <a:r>
              <a:rPr lang="en-US" altLang="zh-CN" dirty="0"/>
              <a:t>, </a:t>
            </a:r>
            <a:r>
              <a:rPr lang="zh-CN" altLang="en-US" dirty="0"/>
              <a:t>用图来存储数据是直观而高效的</a:t>
            </a:r>
            <a:r>
              <a:rPr lang="en-US" altLang="zh-CN" dirty="0"/>
              <a:t>. </a:t>
            </a:r>
            <a:r>
              <a:rPr lang="zh-CN" altLang="en-US" dirty="0" smtClean="0"/>
              <a:t>图</a:t>
            </a:r>
            <a:r>
              <a:rPr lang="zh-CN" altLang="en-US" dirty="0"/>
              <a:t>的规模可以很大</a:t>
            </a:r>
            <a:r>
              <a:rPr lang="en-US" altLang="zh-CN" dirty="0"/>
              <a:t>, </a:t>
            </a:r>
            <a:r>
              <a:rPr lang="zh-CN" altLang="en-US" dirty="0"/>
              <a:t>百亿个节点</a:t>
            </a:r>
            <a:r>
              <a:rPr lang="en-US" altLang="zh-CN" dirty="0"/>
              <a:t>, </a:t>
            </a:r>
            <a:r>
              <a:rPr lang="zh-CN" altLang="en-US" dirty="0"/>
              <a:t>千亿个</a:t>
            </a:r>
            <a:r>
              <a:rPr lang="zh-CN" altLang="en-US" dirty="0" smtClean="0"/>
              <a:t>关系</a:t>
            </a:r>
            <a:endParaRPr lang="en-US" altLang="zh-CN" dirty="0" smtClean="0"/>
          </a:p>
          <a:p>
            <a:pPr>
              <a:lnSpc>
                <a:spcPct val="125000"/>
              </a:lnSpc>
            </a:pPr>
            <a:endParaRPr lang="en-US" altLang="zh-CN" dirty="0"/>
          </a:p>
          <a:p>
            <a:pPr>
              <a:lnSpc>
                <a:spcPct val="125000"/>
              </a:lnSpc>
            </a:pPr>
            <a:r>
              <a:rPr lang="zh-CN" altLang="en-US" dirty="0" smtClean="0"/>
              <a:t>典型</a:t>
            </a:r>
            <a:r>
              <a:rPr lang="zh-CN" altLang="en-US" dirty="0"/>
              <a:t>产品</a:t>
            </a:r>
            <a:r>
              <a:rPr lang="zh-CN" altLang="en-US" dirty="0" smtClean="0"/>
              <a:t>：</a:t>
            </a:r>
            <a:r>
              <a:rPr lang="en-US" altLang="zh-CN" dirty="0"/>
              <a:t>neo4</a:t>
            </a:r>
            <a:r>
              <a:rPr lang="zh-CN" altLang="en-US" dirty="0" smtClean="0"/>
              <a:t>、</a:t>
            </a:r>
            <a:r>
              <a:rPr lang="en-US" altLang="zh-CN" dirty="0" err="1" smtClean="0"/>
              <a:t>OrientDB</a:t>
            </a:r>
            <a:r>
              <a:rPr lang="zh-CN" altLang="en-US" dirty="0" smtClean="0"/>
              <a:t>、</a:t>
            </a:r>
            <a:r>
              <a:rPr lang="en-US" altLang="zh-CN" dirty="0" err="1" smtClean="0"/>
              <a:t>titanDB</a:t>
            </a:r>
            <a:r>
              <a:rPr lang="zh-CN" altLang="en-US" dirty="0" smtClean="0"/>
              <a:t>、</a:t>
            </a:r>
            <a:r>
              <a:rPr lang="en-US" altLang="zh-CN" dirty="0" err="1" smtClean="0"/>
              <a:t>iGraph</a:t>
            </a:r>
            <a:r>
              <a:rPr lang="zh-CN" altLang="en-US" dirty="0" smtClean="0"/>
              <a:t>（阿里巴巴）</a:t>
            </a:r>
            <a:r>
              <a:rPr lang="en-US" altLang="zh-CN" dirty="0"/>
              <a:t>  </a:t>
            </a:r>
            <a:endParaRPr lang="en-US" altLang="zh-CN" dirty="0" smtClean="0"/>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788630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6902</TotalTime>
  <Words>2066</Words>
  <Application>Microsoft Office PowerPoint</Application>
  <PresentationFormat>宽屏</PresentationFormat>
  <Paragraphs>273</Paragraphs>
  <Slides>33</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33</vt:i4>
      </vt:variant>
    </vt:vector>
  </HeadingPairs>
  <TitlesOfParts>
    <vt:vector size="46" baseType="lpstr">
      <vt:lpstr>黑体</vt:lpstr>
      <vt:lpstr>宋体</vt:lpstr>
      <vt:lpstr>微软雅黑</vt:lpstr>
      <vt:lpstr>Arial</vt:lpstr>
      <vt:lpstr>Arial Black</vt:lpstr>
      <vt:lpstr>Calibri</vt:lpstr>
      <vt:lpstr>Calibri Light</vt:lpstr>
      <vt:lpstr>Times New Roman</vt:lpstr>
      <vt:lpstr>Wingdings</vt:lpstr>
      <vt:lpstr>Wingdings 3</vt:lpstr>
      <vt:lpstr>自定义设计方案</vt:lpstr>
      <vt:lpstr>2_蓝色互联网</vt:lpstr>
      <vt:lpstr>Visio</vt:lpstr>
      <vt:lpstr>Windows编程实践</vt:lpstr>
      <vt:lpstr>内容提要 </vt:lpstr>
      <vt:lpstr>6.1 数据库</vt:lpstr>
      <vt:lpstr>关系数据库-行式数据库</vt:lpstr>
      <vt:lpstr>非关系数据库-列式数据库</vt:lpstr>
      <vt:lpstr>---键值数据库</vt:lpstr>
      <vt:lpstr>---列存储（Column-oriedted）数据库</vt:lpstr>
      <vt:lpstr>---面向文档（Document-Oriented）数据库</vt:lpstr>
      <vt:lpstr>---图形（Graph）数据库</vt:lpstr>
      <vt:lpstr>6.2 数据库连接/访问技术</vt:lpstr>
      <vt:lpstr>PowerPoint 演示文稿</vt:lpstr>
      <vt:lpstr>ADO 与 ADO.NET区别</vt:lpstr>
      <vt:lpstr>几种数据库连接方式优缺点比较</vt:lpstr>
      <vt:lpstr>6.3 .NET环境下使用ODBC访问数据库-Oracle</vt:lpstr>
      <vt:lpstr>6.3 .NET环境下使用ODBC访问数据库-SQLite</vt:lpstr>
      <vt:lpstr>6.4 .NET环境下使用OLEDB访问数据库-Oracle</vt:lpstr>
      <vt:lpstr>6.4 .NET环境下使用OLEDB访问数据库-其它</vt:lpstr>
      <vt:lpstr>6.4.1 实例1-访问Excel</vt:lpstr>
      <vt:lpstr>6.4.1 实例2-访问SQLite</vt:lpstr>
      <vt:lpstr>6.5 .NET环境下使用ADO.NET访问数据库</vt:lpstr>
      <vt:lpstr>6.5.1 DataProvider</vt:lpstr>
      <vt:lpstr>6.5.2 DataSet </vt:lpstr>
      <vt:lpstr>6.5.3 ADO.NET访问数据库思路</vt:lpstr>
      <vt:lpstr>6.5.4 使用Connection连接数据库-MSSQL</vt:lpstr>
      <vt:lpstr>6.5.5 使用Command访问数据库</vt:lpstr>
      <vt:lpstr>6.5.6 使用DataReader对象访问数据库</vt:lpstr>
      <vt:lpstr>6.5.6 使用DataAdapter和DataSet对象访问数据库</vt:lpstr>
      <vt:lpstr>6.5.6 使用DataAdapter和DataSet对象访问数据库</vt:lpstr>
      <vt:lpstr>6.5.7 在WinForm中使用DataGridView显示数据</vt:lpstr>
      <vt:lpstr>6.5.8 在WPF中使用DataGrid显示数据</vt:lpstr>
      <vt:lpstr>6.5.9 实例3-ADO.NET增删改查MSSQL</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441</cp:revision>
  <dcterms:created xsi:type="dcterms:W3CDTF">2014-12-05T07:09:50Z</dcterms:created>
  <dcterms:modified xsi:type="dcterms:W3CDTF">2018-11-14T23:23:00Z</dcterms:modified>
</cp:coreProperties>
</file>