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98" r:id="rId4"/>
    <p:sldId id="317" r:id="rId5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56" r:id="rId19"/>
    <p:sldId id="457" r:id="rId20"/>
    <p:sldId id="401" r:id="rId21"/>
    <p:sldId id="426" r:id="rId22"/>
    <p:sldId id="435" r:id="rId23"/>
    <p:sldId id="431" r:id="rId24"/>
    <p:sldId id="436" r:id="rId25"/>
    <p:sldId id="437" r:id="rId26"/>
    <p:sldId id="439" r:id="rId27"/>
    <p:sldId id="427" r:id="rId28"/>
    <p:sldId id="428" r:id="rId29"/>
    <p:sldId id="429" r:id="rId30"/>
    <p:sldId id="463" r:id="rId31"/>
    <p:sldId id="430" r:id="rId32"/>
    <p:sldId id="432" r:id="rId33"/>
    <p:sldId id="434" r:id="rId34"/>
    <p:sldId id="438" r:id="rId35"/>
    <p:sldId id="433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8" r:id="rId52"/>
    <p:sldId id="459" r:id="rId53"/>
    <p:sldId id="460" r:id="rId54"/>
    <p:sldId id="455" r:id="rId55"/>
    <p:sldId id="461" r:id="rId56"/>
    <p:sldId id="462" r:id="rId57"/>
    <p:sldId id="464" r:id="rId58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20000"/>
      </a:lnSpc>
      <a:spcBef>
        <a:spcPct val="10000"/>
      </a:spcBef>
      <a:spcAft>
        <a:spcPct val="10000"/>
      </a:spcAft>
      <a:buNone/>
      <a:defRPr sz="3600" b="1" i="0" u="none" kern="1200" baseline="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FF33CC"/>
    <a:srgbClr val="FF6600"/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326" y="-6"/>
      </p:cViewPr>
      <p:guideLst>
        <p:guide orient="horz" pos="2143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眉占位符 921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b="0" dirty="0"/>
          </a:p>
        </p:txBody>
      </p:sp>
      <p:sp>
        <p:nvSpPr>
          <p:cNvPr id="92163" name="日期占位符 9216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b="0" dirty="0"/>
          </a:p>
        </p:txBody>
      </p:sp>
      <p:sp>
        <p:nvSpPr>
          <p:cNvPr id="92164" name="幻灯片图像占位符 9216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165" name="文本占位符 9216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2166" name="页脚占位符 9216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b="0" dirty="0"/>
          </a:p>
        </p:txBody>
      </p:sp>
      <p:sp>
        <p:nvSpPr>
          <p:cNvPr id="92167" name="灯片编号占位符 9216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/>
              <a:t>使得同一功能</a:t>
            </a:r>
            <a:r>
              <a:rPr lang="en-US" altLang="zh-CN" b="1" dirty="0"/>
              <a:t>(</a:t>
            </a:r>
            <a:r>
              <a:rPr lang="zh-CN" altLang="en-US" b="1" dirty="0"/>
              <a:t>程序段</a:t>
            </a:r>
            <a:r>
              <a:rPr lang="en-US" altLang="zh-CN" b="1" dirty="0"/>
              <a:t>)</a:t>
            </a:r>
            <a:r>
              <a:rPr lang="zh-CN" altLang="en-US" b="1" dirty="0"/>
              <a:t>能够在不同位置多次反复执行，实现程序模块化。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9318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 smtClean="0"/>
              <a:t>d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1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标题 6146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8" name="文本占位符 6147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日期占位符 6148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页脚占位符 614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151" name="灯片编号占位符 615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85" name="文本框 6184"/>
          <p:cNvSpPr txBox="1"/>
          <p:nvPr/>
        </p:nvSpPr>
        <p:spPr>
          <a:xfrm>
            <a:off x="0" y="0"/>
            <a:ext cx="2195736" cy="313932"/>
          </a:xfrm>
          <a:prstGeom prst="rect">
            <a:avLst/>
          </a:prstGeom>
          <a:noFill/>
          <a:ln w="38100">
            <a:noFill/>
          </a:ln>
        </p:spPr>
        <p:txBody>
          <a:bodyPr wrap="square" anchor="t">
            <a:spAutoFit/>
          </a:bodyPr>
          <a:lstStyle/>
          <a:p>
            <a:pPr lvl="0" algn="ctr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一、 </a:t>
            </a:r>
            <a:r>
              <a:rPr lang="en-US" altLang="zh-CN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sz="1200" b="1" dirty="0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程序设计基础</a:t>
            </a:r>
            <a:endParaRPr lang="zh-CN" altLang="en-US" sz="1200" b="1" dirty="0">
              <a:solidFill>
                <a:srgbClr val="00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86" name="直接连接符 6185"/>
          <p:cNvSpPr/>
          <p:nvPr/>
        </p:nvSpPr>
        <p:spPr>
          <a:xfrm>
            <a:off x="0" y="260350"/>
            <a:ext cx="2195736" cy="0"/>
          </a:xfrm>
          <a:prstGeom prst="line">
            <a:avLst/>
          </a:prstGeom>
          <a:ln w="44450" cap="flat" cmpd="dbl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4" name="图片 53" descr="C:\teaching\stanford\download.jpgdownload"/>
          <p:cNvPicPr/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100392" y="-22896"/>
            <a:ext cx="1386508" cy="784896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20000"/>
        </a:lnSpc>
        <a:spcBef>
          <a:spcPct val="10000"/>
        </a:spcBef>
        <a:spcAft>
          <a:spcPct val="10000"/>
        </a:spcAft>
        <a:buNone/>
        <a:defRPr sz="3600" b="1" i="0" u="none" kern="1200" baseline="0">
          <a:solidFill>
            <a:srgbClr val="0000FF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884369" y="2468439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89006" y="332656"/>
            <a:ext cx="7345281" cy="904863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一、 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 smtClean="0">
                <a:latin typeface="华文彩云" pitchFamily="2" charset="-122"/>
                <a:ea typeface="华文彩云" pitchFamily="2" charset="-122"/>
              </a:rPr>
              <a:t>程序设计基础</a:t>
            </a:r>
            <a:endParaRPr lang="zh-CN" altLang="en-US" sz="4400" b="0" dirty="0">
              <a:latin typeface="华文彩云" pitchFamily="2" charset="-122"/>
              <a:ea typeface="华文彩云" pitchFamily="2" charset="-122"/>
            </a:endParaRPr>
          </a:p>
        </p:txBody>
      </p:sp>
      <p:grpSp>
        <p:nvGrpSpPr>
          <p:cNvPr id="2055" name="组合 2054"/>
          <p:cNvGrpSpPr/>
          <p:nvPr/>
        </p:nvGrpSpPr>
        <p:grpSpPr>
          <a:xfrm>
            <a:off x="683568" y="1484213"/>
            <a:ext cx="720725" cy="579438"/>
            <a:chOff x="1155" y="665"/>
            <a:chExt cx="565" cy="455"/>
          </a:xfrm>
        </p:grpSpPr>
        <p:sp>
          <p:nvSpPr>
            <p:cNvPr id="2056" name="矩形 2055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文本框 2056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4" name="组合 2093"/>
          <p:cNvGrpSpPr/>
          <p:nvPr/>
        </p:nvGrpSpPr>
        <p:grpSpPr>
          <a:xfrm>
            <a:off x="2051670" y="2135088"/>
            <a:ext cx="4320480" cy="717550"/>
            <a:chOff x="1565" y="1300"/>
            <a:chExt cx="2685" cy="452"/>
          </a:xfrm>
        </p:grpSpPr>
        <p:sp>
          <p:nvSpPr>
            <p:cNvPr id="2053" name="直接连接符 2052"/>
            <p:cNvSpPr/>
            <p:nvPr/>
          </p:nvSpPr>
          <p:spPr>
            <a:xfrm flipV="1">
              <a:off x="1655" y="1709"/>
              <a:ext cx="2595" cy="43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  <p:sp>
          <p:nvSpPr>
            <p:cNvPr id="2058" name="文本框 2057"/>
            <p:cNvSpPr txBox="1"/>
            <p:nvPr/>
          </p:nvSpPr>
          <p:spPr>
            <a:xfrm>
              <a:off x="1565" y="1300"/>
              <a:ext cx="268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程序开发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IDE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3" name="组合 2092"/>
          <p:cNvGrpSpPr/>
          <p:nvPr/>
        </p:nvGrpSpPr>
        <p:grpSpPr>
          <a:xfrm>
            <a:off x="1691630" y="1412776"/>
            <a:ext cx="2664296" cy="649287"/>
            <a:chOff x="1567" y="890"/>
            <a:chExt cx="3445" cy="409"/>
          </a:xfrm>
        </p:grpSpPr>
        <p:sp>
          <p:nvSpPr>
            <p:cNvPr id="2054" name="文本框 2053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Windows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简介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1" name="直接连接符 206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66" name="组合 2065"/>
          <p:cNvGrpSpPr/>
          <p:nvPr/>
        </p:nvGrpSpPr>
        <p:grpSpPr>
          <a:xfrm>
            <a:off x="1043930" y="2204938"/>
            <a:ext cx="720725" cy="579438"/>
            <a:chOff x="1155" y="665"/>
            <a:chExt cx="565" cy="455"/>
          </a:xfrm>
        </p:grpSpPr>
        <p:sp>
          <p:nvSpPr>
            <p:cNvPr id="2067" name="矩形 206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文本框 206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.2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095" name="组合 2094"/>
          <p:cNvGrpSpPr/>
          <p:nvPr/>
        </p:nvGrpSpPr>
        <p:grpSpPr>
          <a:xfrm>
            <a:off x="2411710" y="2852638"/>
            <a:ext cx="5892527" cy="649288"/>
            <a:chOff x="1610" y="1752"/>
            <a:chExt cx="2424" cy="409"/>
          </a:xfrm>
        </p:grpSpPr>
        <p:sp>
          <p:nvSpPr>
            <p:cNvPr id="2071" name="文本框 2070"/>
            <p:cNvSpPr txBox="1"/>
            <p:nvPr/>
          </p:nvSpPr>
          <p:spPr>
            <a:xfrm>
              <a:off x="1610" y="1752"/>
              <a:ext cx="242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Windows Form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>
                  <a:solidFill>
                    <a:schemeClr val="accent2"/>
                  </a:solidFill>
                  <a:ea typeface="楷体_GB2312" pitchFamily="49" charset="-122"/>
                </a:rPr>
                <a:t>WPF</a:t>
              </a: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应用程序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5" name="直接连接符 2074"/>
            <p:cNvSpPr/>
            <p:nvPr/>
          </p:nvSpPr>
          <p:spPr>
            <a:xfrm flipV="1">
              <a:off x="1655" y="2123"/>
              <a:ext cx="2379" cy="3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076" name="组合 2075"/>
          <p:cNvGrpSpPr/>
          <p:nvPr/>
        </p:nvGrpSpPr>
        <p:grpSpPr>
          <a:xfrm>
            <a:off x="1404293" y="2924076"/>
            <a:ext cx="720725" cy="579437"/>
            <a:chOff x="1155" y="665"/>
            <a:chExt cx="565" cy="455"/>
          </a:xfrm>
        </p:grpSpPr>
        <p:sp>
          <p:nvSpPr>
            <p:cNvPr id="2077" name="矩形 207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文本框 2077"/>
            <p:cNvSpPr txBox="1"/>
            <p:nvPr/>
          </p:nvSpPr>
          <p:spPr>
            <a:xfrm>
              <a:off x="1155" y="665"/>
              <a:ext cx="565" cy="4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.3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35746" y="3641650"/>
            <a:ext cx="720725" cy="584532"/>
            <a:chOff x="1155" y="665"/>
            <a:chExt cx="565" cy="459"/>
          </a:xfrm>
        </p:grpSpPr>
        <p:sp>
          <p:nvSpPr>
            <p:cNvPr id="23" name="矩形 22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.4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43808" y="3570213"/>
            <a:ext cx="1944216" cy="649287"/>
            <a:chOff x="1567" y="890"/>
            <a:chExt cx="3445" cy="409"/>
          </a:xfrm>
        </p:grpSpPr>
        <p:sp>
          <p:nvSpPr>
            <p:cNvPr id="26" name="文本框 25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字节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编码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grpSp>
        <p:nvGrpSpPr>
          <p:cNvPr id="28" name="组合 27"/>
          <p:cNvGrpSpPr/>
          <p:nvPr/>
        </p:nvGrpSpPr>
        <p:grpSpPr>
          <a:xfrm>
            <a:off x="2267794" y="4356636"/>
            <a:ext cx="720725" cy="584532"/>
            <a:chOff x="1155" y="665"/>
            <a:chExt cx="565" cy="459"/>
          </a:xfrm>
        </p:grpSpPr>
        <p:sp>
          <p:nvSpPr>
            <p:cNvPr id="29" name="矩形 28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.5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75856" y="4285199"/>
            <a:ext cx="1944216" cy="649287"/>
            <a:chOff x="1567" y="890"/>
            <a:chExt cx="3445" cy="409"/>
          </a:xfrm>
        </p:grpSpPr>
        <p:sp>
          <p:nvSpPr>
            <p:cNvPr id="32" name="文本框 31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zh-CN" altLang="en-US" sz="3200" dirty="0">
                  <a:solidFill>
                    <a:schemeClr val="accent2"/>
                  </a:solidFill>
                  <a:ea typeface="楷体_GB2312" pitchFamily="49" charset="-122"/>
                </a:rPr>
                <a:t>文件合并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34" name="矩形 33"/>
          <p:cNvSpPr/>
          <p:nvPr/>
        </p:nvSpPr>
        <p:spPr>
          <a:xfrm>
            <a:off x="4850009" y="3297162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重点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24737" y="4099655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771850" y="5148724"/>
            <a:ext cx="720725" cy="584532"/>
            <a:chOff x="1155" y="665"/>
            <a:chExt cx="565" cy="459"/>
          </a:xfrm>
        </p:grpSpPr>
        <p:sp>
          <p:nvSpPr>
            <p:cNvPr id="37" name="矩形 36"/>
            <p:cNvSpPr/>
            <p:nvPr/>
          </p:nvSpPr>
          <p:spPr>
            <a:xfrm rot="3419336">
              <a:off x="1188" y="663"/>
              <a:ext cx="450" cy="454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55" y="665"/>
              <a:ext cx="565" cy="4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 smtClean="0">
                  <a:solidFill>
                    <a:srgbClr val="FFFFFF"/>
                  </a:solidFill>
                  <a:ea typeface="楷体_GB2312" pitchFamily="49" charset="-122"/>
                </a:rPr>
                <a:t>1</a:t>
              </a:r>
              <a:r>
                <a:rPr lang="en-US" altLang="zh-CN" sz="3200" dirty="0" smtClean="0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.6</a:t>
              </a:r>
              <a:endParaRPr lang="en-US" altLang="zh-CN" sz="3200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779911" y="5077287"/>
            <a:ext cx="4104458" cy="649287"/>
            <a:chOff x="1567" y="890"/>
            <a:chExt cx="3445" cy="409"/>
          </a:xfrm>
        </p:grpSpPr>
        <p:sp>
          <p:nvSpPr>
            <p:cNvPr id="40" name="文本框 39"/>
            <p:cNvSpPr txBox="1"/>
            <p:nvPr/>
          </p:nvSpPr>
          <p:spPr>
            <a:xfrm>
              <a:off x="1567" y="890"/>
              <a:ext cx="344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UWP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与</a:t>
              </a:r>
              <a:r>
                <a:rPr lang="en-US" altLang="zh-CN" sz="3200" dirty="0" smtClean="0">
                  <a:solidFill>
                    <a:schemeClr val="accent2"/>
                  </a:solidFill>
                  <a:ea typeface="楷体_GB2312" pitchFamily="49" charset="-122"/>
                </a:rPr>
                <a:t>FLUENT</a:t>
              </a:r>
              <a:r>
                <a:rPr lang="zh-CN" altLang="en-US" sz="3200" dirty="0" smtClean="0">
                  <a:solidFill>
                    <a:schemeClr val="accent2"/>
                  </a:solidFill>
                  <a:ea typeface="楷体_GB2312" pitchFamily="49" charset="-122"/>
                </a:rPr>
                <a:t>介绍</a:t>
              </a:r>
              <a:endParaRPr lang="zh-CN" altLang="en-US" sz="32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 flipV="1">
              <a:off x="1655" y="1277"/>
              <a:ext cx="3273" cy="22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ysDot"/>
              <a:headEnd type="none" w="med" len="med"/>
              <a:tailEnd type="oval" w="med" len="med"/>
            </a:ln>
          </p:spPr>
        </p:sp>
      </p:grpSp>
      <p:sp>
        <p:nvSpPr>
          <p:cNvPr id="42" name="矩形 41"/>
          <p:cNvSpPr/>
          <p:nvPr/>
        </p:nvSpPr>
        <p:spPr>
          <a:xfrm>
            <a:off x="7852743" y="4982821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 smtClean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补充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1521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5051" y="2662650"/>
            <a:ext cx="4572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800" dirty="0" smtClean="0"/>
              <a:t>抢先式多任务操作系统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应用程序之间共享系统资源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63888" y="4005064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C00000"/>
                </a:solidFill>
              </a:rPr>
              <a:t>Windows </a:t>
            </a:r>
            <a:r>
              <a:rPr lang="zh-CN" altLang="en-US" sz="2000" dirty="0" smtClean="0">
                <a:solidFill>
                  <a:srgbClr val="C00000"/>
                </a:solidFill>
              </a:rPr>
              <a:t>编程时</a:t>
            </a:r>
            <a:r>
              <a:rPr lang="zh-CN" altLang="en-US" sz="2000" dirty="0">
                <a:solidFill>
                  <a:srgbClr val="C00000"/>
                </a:solidFill>
              </a:rPr>
              <a:t>，必须时刻</a:t>
            </a:r>
            <a:r>
              <a:rPr lang="zh-CN" altLang="en-US" sz="2000" dirty="0" smtClean="0">
                <a:solidFill>
                  <a:srgbClr val="C00000"/>
                </a:solidFill>
              </a:rPr>
              <a:t>记住尽早释放不再使用的系统资源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C00000"/>
                </a:solidFill>
              </a:rPr>
              <a:t>避免系统资源</a:t>
            </a:r>
            <a:r>
              <a:rPr lang="zh-CN" altLang="en-US" sz="2000" dirty="0">
                <a:solidFill>
                  <a:srgbClr val="C00000"/>
                </a:solidFill>
              </a:rPr>
              <a:t>耗尽</a:t>
            </a:r>
            <a:r>
              <a:rPr lang="zh-CN" altLang="en-US" sz="2000" dirty="0" smtClean="0">
                <a:solidFill>
                  <a:srgbClr val="C00000"/>
                </a:solidFill>
              </a:rPr>
              <a:t>而造成效率急剧降低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368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设备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无关的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GDI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636912"/>
            <a:ext cx="4788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提供了与</a:t>
            </a:r>
            <a:r>
              <a:rPr lang="zh-CN" altLang="en-US" sz="2400" dirty="0"/>
              <a:t>设备</a:t>
            </a:r>
            <a:r>
              <a:rPr lang="zh-CN" altLang="en-US" sz="2400" dirty="0" smtClean="0"/>
              <a:t>无关的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应用程序可以通过调用</a:t>
            </a:r>
            <a:r>
              <a:rPr lang="en-US" altLang="zh-CN" sz="2400" dirty="0" smtClean="0"/>
              <a:t>GDI</a:t>
            </a:r>
            <a:r>
              <a:rPr lang="zh-CN" altLang="en-US" sz="2400" dirty="0" smtClean="0"/>
              <a:t>函数，在不同显</a:t>
            </a:r>
            <a:r>
              <a:rPr lang="zh-CN" altLang="en-US" sz="2400" dirty="0"/>
              <a:t>卡、打印机和显示器上</a:t>
            </a:r>
            <a:r>
              <a:rPr lang="zh-CN" altLang="en-US" sz="2400" dirty="0" smtClean="0"/>
              <a:t>输出图形或文本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1.2 </a:t>
            </a:r>
            <a:r>
              <a:rPr lang="en-US" altLang="zh-CN" sz="4400" b="0" dirty="0">
                <a:latin typeface="华文彩云" pitchFamily="2" charset="-122"/>
                <a:ea typeface="华文彩云" pitchFamily="2" charset="-122"/>
              </a:rPr>
              <a:t>Windows</a:t>
            </a:r>
            <a:r>
              <a:rPr lang="zh-CN" altLang="en-US" sz="4400" b="0" dirty="0">
                <a:latin typeface="华文彩云" pitchFamily="2" charset="-122"/>
                <a:ea typeface="华文彩云" pitchFamily="2" charset="-122"/>
              </a:rPr>
              <a:t>程序开发</a:t>
            </a:r>
            <a:r>
              <a:rPr lang="en-US" altLang="zh-CN" sz="4400" b="0" dirty="0" smtClean="0">
                <a:latin typeface="华文彩云" pitchFamily="2" charset="-122"/>
                <a:ea typeface="华文彩云" pitchFamily="2" charset="-122"/>
              </a:rPr>
              <a:t>IDE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IDE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( Integrated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Development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Environment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，集成开发环境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)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Visual Studio 2017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升级到最新版本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15.8.2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4.7.2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添加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VisualStudio</a:t>
            </a:r>
            <a:r>
              <a:rPr lang="en-US" altLang="zh-CN" dirty="0" smtClean="0">
                <a:solidFill>
                  <a:schemeClr val="bg1"/>
                </a:solidFill>
              </a:rPr>
              <a:t> Code</a:t>
            </a:r>
            <a:r>
              <a:rPr lang="zh-CN" altLang="en-US" dirty="0" smtClean="0">
                <a:solidFill>
                  <a:schemeClr val="bg1"/>
                </a:solidFill>
              </a:rPr>
              <a:t>是程序设计人员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应该掌握的一个优秀的开源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IDE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36259" y="3220292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 dirty="0"/>
              <a:t>https://www.microsoft.com/net/download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5549958" y="2654534"/>
            <a:ext cx="3560837" cy="395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Help =&gt; Check for Update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6470092" cy="5197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4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校园网登录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my.whu.edu.cn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同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一浏览器中打开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http://plg.whu.edu.cn/dreamspark/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点击网页中的链接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Web Store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根据提示安装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VS Enterprise 2017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6470092" cy="51974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Visual Studio Enterprise 2017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48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注册用户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添加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支持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升级到最新版本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更新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.NET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到最新版本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武汉</a:t>
            </a:r>
            <a:r>
              <a:rPr lang="zh-CN" altLang="en-US" dirty="0" smtClean="0">
                <a:solidFill>
                  <a:schemeClr val="bg1"/>
                </a:solidFill>
              </a:rPr>
              <a:t>大学计算机学院为广大师生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提供了众多优秀正版开发工具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</a:t>
            </a:r>
            <a:r>
              <a:rPr lang="zh-CN" altLang="en-US" dirty="0"/>
              <a:t>语言</a:t>
            </a:r>
            <a:r>
              <a:rPr lang="zh-CN" altLang="en-US" dirty="0" smtClean="0"/>
              <a:t>的选择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5074" y="1124744"/>
            <a:ext cx="8219374" cy="3152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提供的各种语言工具中，只有用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Visual C++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才能编写传统的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应用程序。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VC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也是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中唯一的一种可以同时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混合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]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编写非托管（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API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与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MFC/ATL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）程序和托管（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）程序的工具，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VS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中的其他语言工具（如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F# 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等）则只能编写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zh-CN" sz="2400" b="1" dirty="0">
                <a:solidFill>
                  <a:schemeClr val="accent2">
                    <a:lumMod val="50000"/>
                  </a:schemeClr>
                </a:solidFill>
              </a:rPr>
              <a:t>环境下的</a:t>
            </a:r>
            <a:r>
              <a:rPr lang="zh-CN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托管程序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本课程同时使用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MFC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与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来进行教学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参考阅读材料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https://docs.microsoft.com/zh-cn/windows/desktop/choose-your-technology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多多动手练习是学习本课程的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唯一诀窍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7135" y="4644390"/>
            <a:ext cx="757047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开发效率与运行效率常常是一对矛盾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Windows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59632" y="1412776"/>
            <a:ext cx="7571302" cy="315221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建议选修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 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课程，随着计算智能的进步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C++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大有用武之地</a:t>
            </a: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是本课程的先修课程，建议选修或自学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chemeClr val="accent2">
                    <a:lumMod val="50000"/>
                  </a:schemeClr>
                </a:solidFill>
              </a:rPr>
              <a:t>逐步熟练掌握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endParaRPr lang="zh-CN" altLang="zh-C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32994"/>
            <a:ext cx="6693354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XAML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5194" y="1340768"/>
            <a:ext cx="7571302" cy="53285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stands 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for </a:t>
            </a:r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</a:rPr>
              <a:t>eXtensible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 Application Markup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Language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is a type of </a:t>
            </a: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XML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 smtClean="0">
                <a:solidFill>
                  <a:schemeClr val="accent2">
                    <a:lumMod val="50000"/>
                  </a:schemeClr>
                </a:solidFill>
              </a:rPr>
              <a:t>nodes ( also known as tags, or elements )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Page - 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has numerous attributes which help to further describe the element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Grid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</a:rPr>
              <a:t>Nested Elements -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The &lt;Page&gt;&lt;/Page&gt; contain the &lt;Grid&gt;&lt;/Grid&gt;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element</a:t>
            </a:r>
            <a:endParaRPr lang="en-US" altLang="zh-CN" sz="24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601482" cy="2219635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407035" y="4149090"/>
            <a:ext cx="1663065" cy="444500"/>
          </a:xfrm>
          <a:prstGeom prst="cloudCallout">
            <a:avLst>
              <a:gd name="adj1" fmla="val 84467"/>
              <a:gd name="adj2" fmla="val -4854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474345" y="3639185"/>
            <a:ext cx="1565910" cy="444500"/>
          </a:xfrm>
          <a:prstGeom prst="cloudCallout">
            <a:avLst>
              <a:gd name="adj1" fmla="val 108706"/>
              <a:gd name="adj2" fmla="val 7390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  <a:ea typeface="楷体_GB2312" pitchFamily="49" charset="-122"/>
              </a:rPr>
              <a:t>closing tag</a:t>
            </a:r>
            <a:endParaRPr lang="zh-CN" altLang="en-US" sz="1600" dirty="0">
              <a:solidFill>
                <a:srgbClr val="FF0000"/>
              </a:solidFill>
              <a:latin typeface="Consolas" panose="020B06090202040302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6" y="405130"/>
            <a:ext cx="9252659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0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1.3 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 Form</a:t>
            </a:r>
            <a:r>
              <a:rPr lang="zh-CN" altLang="en-US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40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WPF</a:t>
            </a:r>
            <a:r>
              <a:rPr lang="zh-CN" altLang="en-US" sz="40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应用程序</a:t>
            </a:r>
            <a:endParaRPr lang="zh-CN" altLang="en-US" sz="40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556792"/>
            <a:ext cx="8229600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 homework: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surf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the following web pages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docs.microsoft.com/en-us/windows/desktop/rpc/the-programming-model http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://programmingexamples.wikidot.com/windows-programming-model     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编程模型有较大的改变，云计算快速普及的时代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现在主推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Azure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https://azure.microsoft.com/zh-cn/overview/what-is-azure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传统的桌面开发模式依然有市场，但在快速向云端迁移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计算、移动计算、边缘计算、桌面计算、普适计算将群雄逐鹿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在不断发展，新的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编程模型依然在逐渐形成过程中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548680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VS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Windows </a:t>
            </a:r>
            <a:r>
              <a:rPr lang="zh-CN" altLang="en-US" dirty="0"/>
              <a:t>应用程序类型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900" y="2477692"/>
            <a:ext cx="3292996" cy="29105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VC++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基于控制台的应用程序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基于对话框的应用程序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单文档应用程序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多文档应用程序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html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的应用程序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056" y="1124744"/>
            <a:ext cx="609814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00" dirty="0"/>
              <a:t>应用程序类型与开发语言有一定的关系</a:t>
            </a:r>
            <a:endParaRPr lang="zh-CN" altLang="en-US" sz="2700" dirty="0"/>
          </a:p>
        </p:txBody>
      </p:sp>
      <p:sp>
        <p:nvSpPr>
          <p:cNvPr id="6" name="内容占位符 1"/>
          <p:cNvSpPr txBox="1"/>
          <p:nvPr/>
        </p:nvSpPr>
        <p:spPr>
          <a:xfrm>
            <a:off x="4519024" y="2477692"/>
            <a:ext cx="3293336" cy="291058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C#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控制台应用程序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窗体应用程序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ASP.NET Web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WCF</a:t>
            </a:r>
            <a:r>
              <a:rPr lang="zh-CN" altLang="en-US" sz="1800" dirty="0">
                <a:solidFill>
                  <a:schemeClr val="accent2">
                    <a:lumMod val="50000"/>
                  </a:schemeClr>
                </a:solidFill>
              </a:rPr>
              <a:t>服务应用程序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CN" sz="1800" dirty="0">
                <a:solidFill>
                  <a:schemeClr val="accent2">
                    <a:lumMod val="50000"/>
                  </a:schemeClr>
                </a:solidFill>
              </a:rPr>
              <a:t>……</a:t>
            </a:r>
            <a:endParaRPr lang="en-US" altLang="zh-CN" sz="18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zh-CN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圆角矩形 185345"/>
          <p:cNvSpPr/>
          <p:nvPr/>
        </p:nvSpPr>
        <p:spPr>
          <a:xfrm>
            <a:off x="1403350" y="105410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4314"/>
                  <a:invGamma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WINDOWS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编程模型和框架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7" name="圆角矩形 185346"/>
          <p:cNvSpPr/>
          <p:nvPr/>
        </p:nvSpPr>
        <p:spPr>
          <a:xfrm>
            <a:off x="1474788" y="5375275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24314"/>
                  <a:invGamma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WPF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C#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XAML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、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MFC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48" name="圆角矩形 185347"/>
          <p:cNvSpPr/>
          <p:nvPr/>
        </p:nvSpPr>
        <p:spPr>
          <a:xfrm>
            <a:off x="2627313" y="2493963"/>
            <a:ext cx="6229350" cy="1008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4314"/>
                  <a:invGamma/>
                </a:schemeClr>
              </a:gs>
              <a:gs pos="100000">
                <a:schemeClr val="hlink"/>
              </a:gs>
            </a:gsLst>
            <a:lin ang="0" scaled="1"/>
            <a:tileRect/>
          </a:gradFill>
          <a:ln w="19050">
            <a:noFill/>
          </a:ln>
        </p:spPr>
        <p:txBody>
          <a:bodyPr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24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                 Visual Studio Enterprise 2017</a:t>
            </a:r>
            <a:endParaRPr lang="en-US" altLang="zh-CN" sz="2400" dirty="0" smtClean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  <p:sp>
        <p:nvSpPr>
          <p:cNvPr id="185349" name="圆角矩形 185348"/>
          <p:cNvSpPr/>
          <p:nvPr/>
        </p:nvSpPr>
        <p:spPr>
          <a:xfrm>
            <a:off x="2881313" y="4006850"/>
            <a:ext cx="6083300" cy="1008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24314"/>
                  <a:invGamma/>
                </a:schemeClr>
              </a:gs>
              <a:gs pos="100000">
                <a:schemeClr val="folHlink"/>
              </a:gs>
            </a:gsLst>
            <a:lin ang="0" scaled="1"/>
            <a:tileRect/>
          </a:gradFill>
          <a:ln w="19050">
            <a:noFill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       </a:t>
            </a:r>
            <a:r>
              <a:rPr lang="zh-CN" altLang="en-US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双字节编码和</a:t>
            </a:r>
            <a:r>
              <a:rPr lang="en-US" altLang="zh-CN" sz="2800" dirty="0" smtClean="0">
                <a:solidFill>
                  <a:schemeClr val="accent2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UNICODE</a:t>
            </a:r>
            <a:endParaRPr lang="zh-CN" altLang="en-US" sz="2800" dirty="0">
              <a:solidFill>
                <a:schemeClr val="accent2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85350" name="矩形 185349"/>
          <p:cNvSpPr/>
          <p:nvPr/>
        </p:nvSpPr>
        <p:spPr>
          <a:xfrm>
            <a:off x="2736850" y="-37306"/>
            <a:ext cx="3923382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u="none" kern="1200" baseline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571500" lvl="0" indent="-571500">
              <a:buClr>
                <a:srgbClr val="FF0066"/>
              </a:buClr>
              <a:buFont typeface="Wingdings" panose="05000000000000000000" pitchFamily="2" charset="2"/>
              <a:buChar char="p"/>
            </a:pPr>
            <a:r>
              <a:rPr lang="en-US" altLang="zh-CN" sz="4000" dirty="0">
                <a:solidFill>
                  <a:srgbClr val="003366"/>
                </a:solidFill>
                <a:ea typeface="黑体" panose="02010609060101010101" pitchFamily="2" charset="-122"/>
              </a:rPr>
              <a:t> </a:t>
            </a:r>
            <a:r>
              <a:rPr lang="zh-CN" altLang="en-US" sz="4000" dirty="0" smtClean="0">
                <a:solidFill>
                  <a:srgbClr val="003366"/>
                </a:solidFill>
                <a:ea typeface="黑体" panose="02010609060101010101" pitchFamily="2" charset="-122"/>
              </a:rPr>
              <a:t>本次课要求</a:t>
            </a:r>
            <a:endParaRPr lang="zh-CN" altLang="en-US" sz="4000" dirty="0">
              <a:solidFill>
                <a:srgbClr val="003366"/>
              </a:solidFill>
              <a:ea typeface="黑体" panose="02010609060101010101" pitchFamily="2" charset="-122"/>
            </a:endParaRPr>
          </a:p>
        </p:txBody>
      </p:sp>
      <p:grpSp>
        <p:nvGrpSpPr>
          <p:cNvPr id="185351" name="组合 185350"/>
          <p:cNvGrpSpPr/>
          <p:nvPr/>
        </p:nvGrpSpPr>
        <p:grpSpPr>
          <a:xfrm>
            <a:off x="2628900" y="2133600"/>
            <a:ext cx="1512888" cy="1511300"/>
            <a:chOff x="657" y="800"/>
            <a:chExt cx="953" cy="952"/>
          </a:xfrm>
        </p:grpSpPr>
        <p:grpSp>
          <p:nvGrpSpPr>
            <p:cNvPr id="185352" name="组合 185351"/>
            <p:cNvGrpSpPr/>
            <p:nvPr/>
          </p:nvGrpSpPr>
          <p:grpSpPr>
            <a:xfrm>
              <a:off x="657" y="800"/>
              <a:ext cx="953" cy="952"/>
              <a:chOff x="2200" y="1570"/>
              <a:chExt cx="1496" cy="1496"/>
            </a:xfrm>
          </p:grpSpPr>
          <p:sp>
            <p:nvSpPr>
              <p:cNvPr id="185353" name="椭圆 185352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4" name="椭圆 185353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6980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5" name="椭圆 185354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6" name="椭圆 185355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7" name="椭圆 185356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58" name="矩形 185357"/>
            <p:cNvSpPr/>
            <p:nvPr/>
          </p:nvSpPr>
          <p:spPr>
            <a:xfrm>
              <a:off x="901" y="111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掌握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85359" name="组合 185358"/>
          <p:cNvGrpSpPr/>
          <p:nvPr/>
        </p:nvGrpSpPr>
        <p:grpSpPr>
          <a:xfrm>
            <a:off x="2736850" y="3717925"/>
            <a:ext cx="1512888" cy="1511300"/>
            <a:chOff x="975" y="2298"/>
            <a:chExt cx="953" cy="952"/>
          </a:xfrm>
        </p:grpSpPr>
        <p:grpSp>
          <p:nvGrpSpPr>
            <p:cNvPr id="185360" name="组合 185359"/>
            <p:cNvGrpSpPr/>
            <p:nvPr/>
          </p:nvGrpSpPr>
          <p:grpSpPr>
            <a:xfrm>
              <a:off x="975" y="2298"/>
              <a:ext cx="953" cy="952"/>
              <a:chOff x="2200" y="1570"/>
              <a:chExt cx="1496" cy="1496"/>
            </a:xfrm>
          </p:grpSpPr>
          <p:sp>
            <p:nvSpPr>
              <p:cNvPr id="185361" name="椭圆 185360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2" name="椭圆 185361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66667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3" name="椭圆 185362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5411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4" name="椭圆 185363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5" name="椭圆 185364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66" name="矩形 185365"/>
            <p:cNvSpPr/>
            <p:nvPr/>
          </p:nvSpPr>
          <p:spPr>
            <a:xfrm>
              <a:off x="1174" y="2601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熟悉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85367" name="组合 185366"/>
          <p:cNvGrpSpPr/>
          <p:nvPr/>
        </p:nvGrpSpPr>
        <p:grpSpPr>
          <a:xfrm>
            <a:off x="1403350" y="5086350"/>
            <a:ext cx="1512888" cy="1511300"/>
            <a:chOff x="1611" y="2750"/>
            <a:chExt cx="953" cy="952"/>
          </a:xfrm>
        </p:grpSpPr>
        <p:grpSp>
          <p:nvGrpSpPr>
            <p:cNvPr id="185368" name="组合 185367"/>
            <p:cNvGrpSpPr/>
            <p:nvPr/>
          </p:nvGrpSpPr>
          <p:grpSpPr>
            <a:xfrm>
              <a:off x="1611" y="2750"/>
              <a:ext cx="953" cy="952"/>
              <a:chOff x="2200" y="1570"/>
              <a:chExt cx="1496" cy="1496"/>
            </a:xfrm>
          </p:grpSpPr>
          <p:sp>
            <p:nvSpPr>
              <p:cNvPr id="185369" name="椭圆 185368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0" name="椭圆 185369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tint val="69804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1" name="椭圆 185370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2" name="椭圆 185371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3" name="椭圆 185372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74" name="矩形 185373"/>
            <p:cNvSpPr/>
            <p:nvPr/>
          </p:nvSpPr>
          <p:spPr>
            <a:xfrm>
              <a:off x="1822" y="3055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了解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85375" name="组合 185374"/>
          <p:cNvGrpSpPr/>
          <p:nvPr/>
        </p:nvGrpSpPr>
        <p:grpSpPr>
          <a:xfrm>
            <a:off x="1331913" y="838200"/>
            <a:ext cx="1512887" cy="1511300"/>
            <a:chOff x="999" y="3249"/>
            <a:chExt cx="953" cy="952"/>
          </a:xfrm>
        </p:grpSpPr>
        <p:grpSp>
          <p:nvGrpSpPr>
            <p:cNvPr id="185376" name="组合 185375"/>
            <p:cNvGrpSpPr/>
            <p:nvPr/>
          </p:nvGrpSpPr>
          <p:grpSpPr>
            <a:xfrm>
              <a:off x="999" y="3249"/>
              <a:ext cx="953" cy="952"/>
              <a:chOff x="2200" y="1570"/>
              <a:chExt cx="1496" cy="1496"/>
            </a:xfrm>
          </p:grpSpPr>
          <p:sp>
            <p:nvSpPr>
              <p:cNvPr id="185377" name="椭圆 185376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8" name="椭圆 185377"/>
              <p:cNvSpPr/>
              <p:nvPr/>
            </p:nvSpPr>
            <p:spPr>
              <a:xfrm>
                <a:off x="2200" y="1570"/>
                <a:ext cx="1496" cy="1496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5725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9" name="椭圆 185378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54118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4118"/>
                      <a:invGamma/>
                    </a:schemeClr>
                  </a:gs>
                </a:gsLst>
                <a:lin ang="189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0" name="椭圆 185379"/>
              <p:cNvSpPr/>
              <p:nvPr/>
            </p:nvSpPr>
            <p:spPr>
              <a:xfrm>
                <a:off x="2298" y="1668"/>
                <a:ext cx="1300" cy="130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lin ang="27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1" name="椭圆 185380"/>
              <p:cNvSpPr/>
              <p:nvPr/>
            </p:nvSpPr>
            <p:spPr>
              <a:xfrm>
                <a:off x="2363" y="1733"/>
                <a:ext cx="1170" cy="11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381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82" name="矩形 185381"/>
            <p:cNvSpPr/>
            <p:nvPr/>
          </p:nvSpPr>
          <p:spPr>
            <a:xfrm>
              <a:off x="1202" y="3554"/>
              <a:ext cx="4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2" charset="-122"/>
                </a:rPr>
                <a:t>理解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nimBg="1"/>
      <p:bldP spid="185347" grpId="0" animBg="1"/>
      <p:bldP spid="185348" grpId="0" animBg="1"/>
      <p:bldP spid="1853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7920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MFC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4" y="1700808"/>
            <a:ext cx="9008150" cy="4774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MFC/ATL =&gt; MFC Application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28" y="2000725"/>
            <a:ext cx="6704859" cy="465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315" y="836930"/>
            <a:ext cx="8972550" cy="3061335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File =&gt; new =&gt; Project =&gt; Visual C++ =&gt;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  <a:sym typeface="+mn-ea"/>
              </a:rPr>
              <a:t>MFC/ATL =&gt; MFC Application =&gt; Dialog based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36" y="2000725"/>
            <a:ext cx="5961842" cy="4658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788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7504" y="836712"/>
            <a:ext cx="889248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F7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编译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F5 start debugging    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262148" y="404664"/>
            <a:ext cx="5782690" cy="51974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600" b="1" i="0" u="none" kern="120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基于对话框的应用程序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136904" cy="5191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9252" y="332656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/>
              <a:t>Windows</a:t>
            </a:r>
            <a:r>
              <a:rPr lang="zh-CN" altLang="en-US" dirty="0"/>
              <a:t>窗体应用程序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8208912" cy="5749741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3383868" y="4221088"/>
            <a:ext cx="2520280" cy="1007666"/>
          </a:xfrm>
          <a:prstGeom prst="cloudCallout">
            <a:avLst>
              <a:gd name="adj1" fmla="val -70124"/>
              <a:gd name="adj2" fmla="val 6674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这里输入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项目名称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595485" y="4077072"/>
            <a:ext cx="2520280" cy="1007666"/>
          </a:xfrm>
          <a:prstGeom prst="cloudCallout">
            <a:avLst>
              <a:gd name="adj1" fmla="val -46462"/>
              <a:gd name="adj2" fmla="val 101465"/>
            </a:avLst>
          </a:prstGeom>
          <a:gradFill rotWithShape="0">
            <a:gsLst>
              <a:gs pos="0">
                <a:srgbClr val="99FFCC">
                  <a:gamma/>
                  <a:tint val="0"/>
                  <a:invGamma/>
                </a:srgbClr>
              </a:gs>
              <a:gs pos="100000">
                <a:srgbClr val="99FFCC"/>
              </a:gs>
            </a:gsLst>
            <a:lin ang="5400000" scaled="1"/>
            <a:tileRect/>
          </a:gra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这里选择</a:t>
            </a:r>
            <a:endParaRPr lang="en-US" altLang="zh-CN" sz="2800" dirty="0" smtClean="0">
              <a:solidFill>
                <a:srgbClr val="FF0000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项目路径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879"/>
            <a:ext cx="9144000" cy="5569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620688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1412776"/>
            <a:ext cx="7560840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Presentation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Foundation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，用于生成较好视觉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体验的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既可创建独立桌面应用程序，也可创建浏览器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承载的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应用程序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的核心是一个与分辨率无关并且基于向量的呈现引擎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WPF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包含在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中，作为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.NET Framework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一个子集存在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，其类型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大多位于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System.Windows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命名空间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界面设计使用可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扩展应用程序标记语言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(XAML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使用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#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VB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实例化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类、设置属性、调用方法以及处理事件</a:t>
            </a:r>
            <a:endParaRPr lang="en-US" altLang="zh-CN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620688"/>
            <a:ext cx="5782690" cy="519742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smtClean="0"/>
              <a:t>WPF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79512" y="1241002"/>
            <a:ext cx="698548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1600" dirty="0"/>
              <a:t>程序界面：基于</a:t>
            </a:r>
            <a:r>
              <a:rPr lang="en-US" altLang="zh-CN" sz="1600" dirty="0"/>
              <a:t>XML</a:t>
            </a:r>
            <a:r>
              <a:rPr lang="zh-CN" altLang="en-US" sz="1600" dirty="0"/>
              <a:t>的</a:t>
            </a:r>
            <a:r>
              <a:rPr lang="en-US" altLang="zh-CN" sz="1600" dirty="0"/>
              <a:t>XAML</a:t>
            </a:r>
            <a:r>
              <a:rPr lang="zh-CN" altLang="en-US" sz="1600" dirty="0"/>
              <a:t>语言定制；         程序逻辑：</a:t>
            </a:r>
            <a:r>
              <a:rPr lang="en-US" altLang="zh-CN" sz="1600" dirty="0"/>
              <a:t>C#</a:t>
            </a:r>
            <a:r>
              <a:rPr lang="zh-CN" altLang="en-US" sz="1600" dirty="0"/>
              <a:t>语言实现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29372"/>
            <a:ext cx="7307284" cy="508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65312"/>
            <a:ext cx="8091448" cy="61926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340768"/>
            <a:ext cx="8229600" cy="306132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 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是一个优秀的桌面操作系统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PC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上被广泛使用和普及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大多数桌面应用程序基于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     在智能制造的时代风口，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程序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设计大有用武之地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ASCII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码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多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字节编码（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Multi-Byte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UNICODE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编码（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Unicode Character Set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Project =&gt; Property =&gt;Configuration Properties =&gt; General =&gt; Project Defaults =&gt;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选择编码方式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68"/>
            <a:ext cx="9144000" cy="513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1.4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编码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412776"/>
            <a:ext cx="8784976" cy="4392488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Microsoft VS International Pack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下载地址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http://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download.microsoft.com/download/5/7/3/57345088-ACF8-4E9B-A9A7-EBA35452DEF2/vsintlpack1.zip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解压安装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CHSPinYinConv.msi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作业：动手实现课本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p20-p21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上的程序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1560" y="1412776"/>
            <a:ext cx="8229600" cy="28083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课本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p16-p18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问题：如何采用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VC++ 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实现类似功能？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.NET Framework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文件操作相关类：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Path, Directory,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DirectoryInfo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File,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FileInfo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StreamReader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FileStream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StreamWriter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直接连接符 3"/>
          <p:cNvSpPr/>
          <p:nvPr/>
        </p:nvSpPr>
        <p:spPr>
          <a:xfrm flipH="1" flipV="1">
            <a:off x="5508229" y="3789040"/>
            <a:ext cx="1079995" cy="632008"/>
          </a:xfrm>
          <a:prstGeom prst="line">
            <a:avLst/>
          </a:prstGeom>
          <a:ln w="38100" cap="flat" cmpd="dbl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" name="椭圆 4"/>
          <p:cNvSpPr/>
          <p:nvPr/>
        </p:nvSpPr>
        <p:spPr>
          <a:xfrm>
            <a:off x="1115616" y="2909550"/>
            <a:ext cx="4392612" cy="1511498"/>
          </a:xfrm>
          <a:prstGeom prst="ellipse">
            <a:avLst/>
          </a:prstGeom>
          <a:noFill/>
          <a:ln w="38100" cap="flat" cmpd="dbl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2080" y="4421048"/>
            <a:ext cx="3456384" cy="1729704"/>
          </a:xfrm>
          <a:prstGeom prst="rect">
            <a:avLst/>
          </a:prstGeom>
          <a:noFill/>
          <a:ln w="38100" cap="flat" cmpd="dbl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多数是静态类</a:t>
            </a:r>
            <a:endParaRPr lang="en-US" altLang="zh-CN" sz="2800" dirty="0" smtClean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2060"/>
                </a:solidFill>
                <a:ea typeface="楷体_GB2312" pitchFamily="49" charset="-122"/>
              </a:rPr>
              <a:t>可直接调用其方法而无需创建对象</a:t>
            </a:r>
            <a:endParaRPr lang="zh-CN" altLang="en-US" sz="28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145615" cy="30861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设定要合并的文件的文件名特点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搜索符合标准的文件，得到源文件集合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文件顺序调整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设定目标文件名，创建目标文件；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根据文件集合，依次读入源文件，并写入到目标文件中。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2060"/>
                </a:solidFill>
              </a:rPr>
              <a:t>关闭文件资源。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1.5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文件合并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29" y="620688"/>
            <a:ext cx="2500462" cy="545621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源文件目录</a:t>
            </a:r>
            <a:endParaRPr lang="zh-CN" altLang="en-US" sz="30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471" y="1628800"/>
            <a:ext cx="7792969" cy="336778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private void button1_Click(object sender, EventArgs e)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folderBrowserDialog1.RootFolder = Environment.SpecialFolder.MyComputer;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if (folderBrowserDialog1.ShowDialog() == DialogResult.OK)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{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folder_path = folderBrowserDialog1.SelectedPath;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 label3.Text = folder_path;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altLang="zh-CN" sz="140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48071"/>
            <a:ext cx="4616453" cy="60589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搜索目标文件</a:t>
            </a:r>
            <a:endParaRPr lang="zh-CN" altLang="en-US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902" y="1549520"/>
            <a:ext cx="8205594" cy="288759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Directory.Exists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))//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检查文件目录是否存在</a:t>
            </a:r>
            <a:endParaRPr lang="zh-CN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搜索给定字符串的文件</a:t>
            </a:r>
            <a:endParaRPr lang="zh-CN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Directory.GetFiles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folder_path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textBox1.Text,SearchOption.AllDirectories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listBox1.Items.Clear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in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folder_files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= listBox1.Items.Add ( 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folder_file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listBox1.SetSelected(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selected_index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}               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文件顺序调整</a:t>
            </a:r>
            <a:endParaRPr lang="zh-CN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844824"/>
            <a:ext cx="6447501" cy="291058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listBox2.SelectedIndex;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=listBox2.SelectedItem.ToString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&gt;0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将当前选中的项与前一项交换，并交换列表框的选中序号</a:t>
            </a:r>
            <a:endParaRPr lang="zh-CN" alt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]=listBox2.Items[sel_index-1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];</a:t>
            </a:r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listBox2.Items[sel_index-1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]=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sel_str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sel_index,false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listBox2.SetSelected(sel_index-1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true);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} 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设定目标文件名，创建目标文件</a:t>
            </a:r>
            <a:endParaRPr lang="zh-CN" altLang="en-US" sz="300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772816"/>
            <a:ext cx="6447501" cy="29105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saveFileDialog1.Title = "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选择要合并后的文件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";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saveFileDialog1.InitialDirectory 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System.Environment.SpecialFolder.DesktopDirectory.ToString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saveFileDialog1.OverwritePrompt = false;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if (saveFileDialog1.ShowDialog() ==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DialogResult.OK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saveFileDialog1.FileName;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label2.Text 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63276" y="764704"/>
            <a:ext cx="6447501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根据文件集合，依次读入源文件，并写入到目标文件中</a:t>
            </a:r>
            <a:endParaRPr lang="zh-CN" alt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816" y="2348880"/>
            <a:ext cx="2888651" cy="1879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变量定义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写入文件名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文件顺序调整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读写文件</a:t>
            </a:r>
            <a:endParaRPr lang="en-US" altLang="zh-CN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0" y="404813"/>
            <a:ext cx="82438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1.1 WINDOWS</a:t>
            </a:r>
            <a:r>
              <a:rPr lang="zh-CN" altLang="en-US" sz="4400" b="0" dirty="0" smtClean="0">
                <a:solidFill>
                  <a:srgbClr val="0000FF"/>
                </a:solidFill>
                <a:latin typeface="华文彩云" pitchFamily="2" charset="-122"/>
                <a:ea typeface="华文彩云" pitchFamily="2" charset="-122"/>
              </a:rPr>
              <a:t>简介</a:t>
            </a:r>
            <a:endParaRPr lang="zh-CN" altLang="en-US" sz="4400" b="0" dirty="0">
              <a:solidFill>
                <a:srgbClr val="0000FF"/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7503" y="1340768"/>
            <a:ext cx="7888637" cy="4114800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发展趋势：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融合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，内建对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的支持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拥抱开源，微软成为最大的开源社区贡献者，并收购了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github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，开源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VisualStudio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Code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形成应用分发的云端战略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Microsoft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365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Edge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卡点边缘计算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Visual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Studio Code Tools for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AI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来促使开发者将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训练任务提交到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Machine Learning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Batch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Open Platform for AI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或者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Linux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工作站（例如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Azure GPU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虚拟机）上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运行，开发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者可以使用统一的图形用户界面管理云端训练任务和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文件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ONNX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项目及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ML.NET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打造开源跨平台人工智能开发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开源深度学习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框架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CNTK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Computational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Network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Toolkit)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通过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Fluent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布局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VR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MR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交互，融合到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WINDOWS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程序开发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Windows</a:t>
            </a:r>
            <a:r>
              <a:rPr lang="zh-CN" altLang="en-US" dirty="0">
                <a:solidFill>
                  <a:schemeClr val="bg1"/>
                </a:solidFill>
              </a:rPr>
              <a:t>程序设计</a:t>
            </a:r>
            <a:r>
              <a:rPr lang="zh-CN" altLang="en-US" dirty="0" smtClean="0">
                <a:solidFill>
                  <a:schemeClr val="bg1"/>
                </a:solidFill>
              </a:rPr>
              <a:t>是编程技术人员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应该掌握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的一项基本技能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96142" y="4276592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前端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072" y="2804239"/>
            <a:ext cx="348044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智能云和智能边缘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996142" y="4624208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后端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96336" y="1968101"/>
            <a:ext cx="163169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800" dirty="0" smtClean="0">
                <a:ea typeface="楷体_GB2312" pitchFamily="49" charset="-122"/>
              </a:rPr>
              <a:t>开发社区</a:t>
            </a: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2639" y="972302"/>
            <a:ext cx="5961361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Arial" panose="020B0604020202020204" pitchFamily="34" charset="0"/>
              </a:rPr>
              <a:t>涵盖社区、云、</a:t>
            </a:r>
            <a:r>
              <a:rPr lang="en-US" altLang="zh-CN" sz="3200" dirty="0" err="1" smtClean="0">
                <a:latin typeface="Arial" panose="020B0604020202020204" pitchFamily="34" charset="0"/>
              </a:rPr>
              <a:t>IoT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AI</a:t>
            </a:r>
            <a:r>
              <a:rPr lang="zh-CN" altLang="en-US" sz="3200" dirty="0" smtClean="0">
                <a:latin typeface="Arial" panose="020B0604020202020204" pitchFamily="34" charset="0"/>
              </a:rPr>
              <a:t>、</a:t>
            </a:r>
            <a:r>
              <a:rPr lang="en-US" altLang="zh-CN" sz="3200" dirty="0" smtClean="0">
                <a:latin typeface="Arial" panose="020B0604020202020204" pitchFamily="34" charset="0"/>
              </a:rPr>
              <a:t>VR…</a:t>
            </a:r>
            <a:endParaRPr lang="en-US" altLang="zh-CN" sz="3200" dirty="0" smtClean="0">
              <a:latin typeface="Arial" panose="020B0604020202020204" pitchFamily="34" charset="0"/>
            </a:endParaRPr>
          </a:p>
          <a:p>
            <a:r>
              <a:rPr lang="zh-CN" altLang="en-US" sz="3200" dirty="0" smtClean="0">
                <a:latin typeface="Arial" panose="020B0604020202020204" pitchFamily="34" charset="0"/>
              </a:rPr>
              <a:t>提供易用的开发环境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996143" y="4938140"/>
            <a:ext cx="90601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dirty="0" smtClean="0">
                <a:ea typeface="楷体_GB2312" pitchFamily="49" charset="-122"/>
              </a:rPr>
              <a:t>AI</a:t>
            </a:r>
            <a:r>
              <a:rPr lang="zh-CN" altLang="en-US" sz="1800" dirty="0" smtClean="0">
                <a:ea typeface="楷体_GB2312" pitchFamily="49" charset="-122"/>
              </a:rPr>
              <a:t>应用</a:t>
            </a:r>
            <a:endParaRPr lang="en-US" altLang="zh-CN" sz="1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20688"/>
            <a:ext cx="2482092" cy="5909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变量定义</a:t>
            </a:r>
            <a:endParaRPr lang="zh-CN" alt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1628800"/>
            <a:ext cx="6447501" cy="29105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fs_dest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dest_file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4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FileMode.CreateNew,FileAccess.Write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= new byte[100000];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byte[]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file_name_buf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file_name_len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</a:rPr>
              <a:t>=null;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91" y="764704"/>
            <a:ext cx="2978509" cy="48739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写入文件名</a:t>
            </a:r>
            <a:endParaRPr lang="zh-CN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6792"/>
            <a:ext cx="7339882" cy="276609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fi_a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=new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FileInfo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(listBox2.Items[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i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].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ToString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());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=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Encoding.Default.GetBytes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fi_a.Name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写入文件名</a:t>
            </a:r>
            <a:endParaRPr lang="zh-CN" altLang="en-US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, 0, </a:t>
            </a: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file_name_buf.Length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//</a:t>
            </a:r>
            <a:r>
              <a:rPr lang="zh-CN" altLang="en-US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换行</a:t>
            </a:r>
            <a:endParaRPr lang="zh-CN" altLang="en-US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((byte)13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	// \r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400" dirty="0" err="1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fs_dest.WriteByte</a:t>
            </a:r>
            <a:r>
              <a:rPr lang="en-US" altLang="zh-CN" sz="1400" dirty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((byte)10</a:t>
            </a:r>
            <a:r>
              <a:rPr lang="en-US" altLang="zh-CN" sz="1400" dirty="0" smtClean="0">
                <a:solidFill>
                  <a:srgbClr val="002060"/>
                </a:solidFill>
                <a:latin typeface="Consolas" panose="020B0609020204030204" pitchFamily="49" charset="0"/>
                <a:ea typeface="微软雅黑" panose="020B0503020204020204" charset="-122"/>
              </a:rPr>
              <a:t>);	// \n</a:t>
            </a:r>
            <a:endParaRPr lang="en-US" altLang="zh-CN" sz="1400" dirty="0">
              <a:solidFill>
                <a:srgbClr val="00206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12" y="1003899"/>
            <a:ext cx="2219940" cy="5391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  <a:endParaRPr lang="zh-CN" alt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348880"/>
            <a:ext cx="8496944" cy="10839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fi_a.FullName,FileMode.Open,FileAccess.Read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 smtClean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6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(DataBuffer,0,100000</a:t>
            </a:r>
            <a:r>
              <a:rPr lang="en-US" altLang="zh-CN" sz="16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5692" y="965867"/>
            <a:ext cx="2770124" cy="5254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读写文件</a:t>
            </a:r>
            <a:endParaRPr lang="zh-CN" alt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16832"/>
            <a:ext cx="7937328" cy="21602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while 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&gt;0)</a:t>
            </a:r>
            <a:endParaRPr lang="en-US" altLang="zh-CN" sz="1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{                        </a:t>
            </a:r>
            <a:endParaRPr lang="en-US" altLang="zh-CN" sz="1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fs_dest.Write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 dirty="0" err="1" smtClean="0">
                <a:solidFill>
                  <a:srgbClr val="002060"/>
                </a:solidFill>
                <a:latin typeface="Consolas" panose="020B0609020204030204" pitchFamily="49" charset="0"/>
              </a:rPr>
              <a:t>read_len</a:t>
            </a:r>
            <a:r>
              <a:rPr lang="en-US" altLang="zh-CN" sz="18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fs_source.Read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DataBuffer</a:t>
            </a: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, 0, 100000);</a:t>
            </a:r>
            <a:endParaRPr lang="en-US" altLang="zh-CN" sz="1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altLang="zh-CN" sz="18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008" y="3809306"/>
            <a:ext cx="813690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fs_dest.Dispose</a:t>
            </a:r>
            <a:r>
              <a:rPr lang="en-US" altLang="zh-CN" sz="2400" dirty="0" smtClean="0"/>
              <a:t>() Releases </a:t>
            </a:r>
            <a:r>
              <a:rPr lang="en-US" altLang="zh-CN" sz="2400" dirty="0"/>
              <a:t>all resources used by the Stream.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146" y="692696"/>
            <a:ext cx="3855874" cy="59090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文件合并项目</a:t>
            </a:r>
            <a:endParaRPr lang="zh-CN" altLang="en-US" dirty="0" smtClean="0"/>
          </a:p>
        </p:txBody>
      </p:sp>
      <p:pic>
        <p:nvPicPr>
          <p:cNvPr id="17412" name="Picture 5" descr="heb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7" y="1416347"/>
            <a:ext cx="5193506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027" y="980728"/>
            <a:ext cx="2928759" cy="539151"/>
          </a:xfrm>
        </p:spPr>
        <p:txBody>
          <a:bodyPr/>
          <a:lstStyle/>
          <a:p>
            <a:pPr lvl="0"/>
            <a:r>
              <a:rPr lang="zh-CN" altLang="en-US" dirty="0"/>
              <a:t>思考与练习</a:t>
            </a:r>
            <a:endParaRPr lang="zh-CN" alt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6840760" cy="178267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本程序可以合并文本文件，可以用于合并其它类型的文件么，比如位图文件</a:t>
            </a:r>
            <a:endParaRPr lang="zh-CN" altLang="en-US" sz="18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MFC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800" dirty="0" err="1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CImage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类合并多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幅</a:t>
            </a:r>
            <a:r>
              <a:rPr lang="zh-CN" altLang="en-US" sz="18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endParaRPr lang="zh-CN" altLang="en-US" sz="18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与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Fluent Design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介绍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338437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本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节是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近几年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技术发展介绍  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超出课程大纲不作掌握要求</a:t>
            </a:r>
            <a:endParaRPr lang="en-US" altLang="zh-CN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Universal Windows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Platform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（通用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平台）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微软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新提出的一种应用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种类：通过统一的开发平台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，使开发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者针对其开发的代码在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多种不同的设备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上实现共享，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并为用户提供统一的使用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体验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 10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应用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商店里所有的程序都是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应用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基于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NET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Framework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，也可用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VC++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开发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也可采用基于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Xamarin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框架，完成对安卓、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iOS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的跨平台支持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桌面应用程序转换器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(Desktop Application Converter)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，可以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把现有的桌面应用程序（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.NET 4.6.1 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或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Win32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）转换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成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848" y="4454227"/>
            <a:ext cx="5010150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计算机学院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dreamSpark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training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运行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Visual Studio Installer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修改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】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勾选通用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平台开发和相关版本的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SDK</a:t>
            </a:r>
            <a:endParaRPr lang="zh-CN" alt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1.6.1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44" y="125412"/>
            <a:ext cx="3253518" cy="21514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4681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3528" y="1124744"/>
            <a:ext cx="8517632" cy="2835006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注册微软开发者账户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安装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Win 10 SDK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新建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UWP Project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328180"/>
            <a:ext cx="8888065" cy="6201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" y="260648"/>
            <a:ext cx="8989155" cy="6403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项目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文件显示在解决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方案资源管理器窗格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中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和 </a:t>
            </a: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是应用所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使用的资源的位置。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的代码隐藏文件。 与所有代码隐藏页面一样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，包含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一个调用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方法的构造函数。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不必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编写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InitializeComponent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方法。 该方法由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生成，其主要作用是初始化在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文件中声明的元素。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是应用的入口点。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App.xaml.cs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还包含一些处理应用激活和挂起的方法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 smtClean="0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为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应用定义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UI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—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可以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直接使用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标记添加元素，也可以使用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提供的设计工具。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MainPage.xaml.cs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是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的代码隐藏页面。 你可以在其中添加应用逻辑和事件处理程序。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这两个文件一起定义称为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MainPage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类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，该类继承自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uwpHelloWorld_cs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命名空间中的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Page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Package.appxmanifest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描述应用的清单文件：应用的名称、描述、磁贴、起始页等等。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97219"/>
            <a:ext cx="2274361" cy="6201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" y="1115326"/>
            <a:ext cx="9036098" cy="5554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2148" y="1003899"/>
            <a:ext cx="3666507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的发展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5800" y="1981200"/>
            <a:ext cx="7846640" cy="4114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DOS =&gt; GUI =&gt; GDI+ =&gt; WPF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16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32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 </a:t>
            </a: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=&gt; 64</a:t>
            </a:r>
            <a:r>
              <a:rPr lang="zh-CN" altLang="en-US" b="1" dirty="0" smtClean="0">
                <a:solidFill>
                  <a:schemeClr val="accent2">
                    <a:lumMod val="50000"/>
                  </a:schemeClr>
                </a:solidFill>
              </a:rPr>
              <a:t>位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chemeClr val="accent2">
                    <a:lumMod val="50000"/>
                  </a:schemeClr>
                </a:solidFill>
              </a:rPr>
              <a:t>    ML, Fluent Design System, Mix Reality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356992"/>
            <a:ext cx="76306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https://developer.microsoft.com/en-us/windows/windows-10-for-developers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1124744"/>
            <a:ext cx="6552728" cy="561662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双击 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</a:rPr>
              <a:t>MainPage.xaml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即可在设计视图中打开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它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图形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位于上部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代码视图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位于下面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编辑图形视图中的控件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单击工具箱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，打开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UI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控件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列表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展开常见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控件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将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拖动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到图形视图中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查看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XAML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代码窗口，你会发现 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Button </a:t>
            </a:r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</a:rPr>
              <a:t>已添加到此窗口中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编辑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XAML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代码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将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"Button"</a:t>
            </a:r>
            <a:r>
              <a:rPr lang="zh-CN" altLang="en-US" sz="1600" b="1" dirty="0" smtClean="0">
                <a:solidFill>
                  <a:schemeClr val="accent2">
                    <a:lumMod val="50000"/>
                  </a:schemeClr>
                </a:solidFill>
              </a:rPr>
              <a:t>改为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"Hello</a:t>
            </a: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, world</a:t>
            </a:r>
            <a:r>
              <a:rPr lang="en-US" altLang="zh-CN" sz="1600" b="1" dirty="0" smtClean="0">
                <a:solidFill>
                  <a:schemeClr val="accent2">
                    <a:lumMod val="50000"/>
                  </a:schemeClr>
                </a:solidFill>
              </a:rPr>
              <a:t>!"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包括应用包含的文件列表</a:t>
            </a:r>
            <a:endParaRPr lang="en-US" altLang="zh-CN" sz="16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编译、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运行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添加按钮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96" y="683744"/>
            <a:ext cx="1963108" cy="6201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9513"/>
            <a:ext cx="9095329" cy="6555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5496" y="980728"/>
            <a:ext cx="6552728" cy="4608512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双击设计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画布中的按钮控件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， 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</a:rPr>
              <a:t>Visual Studio 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会自动为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该按钮创建事件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处理方法</a:t>
            </a:r>
            <a:endParaRPr lang="en-US" altLang="zh-CN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private void </a:t>
            </a:r>
            <a:r>
              <a:rPr lang="en-US" altLang="zh-CN" sz="1400" b="1" dirty="0" err="1" smtClean="0">
                <a:solidFill>
                  <a:schemeClr val="accent2">
                    <a:lumMod val="50000"/>
                  </a:schemeClr>
                </a:solidFill>
              </a:rPr>
              <a:t>Button_Click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object sender, </a:t>
            </a:r>
            <a:r>
              <a:rPr lang="en-US" altLang="zh-CN" sz="1400" b="1" dirty="0" err="1">
                <a:solidFill>
                  <a:schemeClr val="accent2">
                    <a:lumMod val="50000"/>
                  </a:schemeClr>
                </a:solidFill>
              </a:rPr>
              <a:t>RoutedEventArgs</a:t>
            </a:r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e )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更改该方法：</a:t>
            </a: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F5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F7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点击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Hello, world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按钮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出现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Text To Speech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效果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332656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 UWP</a:t>
            </a:r>
            <a:r>
              <a:rPr lang="zh-CN" altLang="en-US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开发步骤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– </a:t>
            </a:r>
            <a:r>
              <a:rPr lang="zh-CN" altLang="en-US" sz="18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事件处理</a:t>
            </a:r>
            <a:endParaRPr lang="zh-CN" altLang="en-US" sz="18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086" y="2132856"/>
            <a:ext cx="6462464" cy="206210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private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latin typeface="Consolas" panose="020B0609020204030204" pitchFamily="49" charset="0"/>
              </a:rPr>
              <a:t>void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latin typeface="Consolas" panose="020B0609020204030204" pitchFamily="49" charset="0"/>
              </a:rPr>
              <a:t>object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MediaElement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latin typeface="Consolas" panose="020B0609020204030204" pitchFamily="49" charset="0"/>
              </a:rPr>
              <a:t>var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synth = </a:t>
            </a:r>
            <a:r>
              <a:rPr lang="en-US" altLang="zh-CN" sz="900" dirty="0">
                <a:latin typeface="Consolas" panose="020B0609020204030204" pitchFamily="49" charset="0"/>
              </a:rPr>
              <a:t>new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Windows.Media.SpeechSynthesis.SpeechSynthesizer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Windows.Media.SpeechSynthesis.SpeechSynthesisStream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stream = </a:t>
            </a:r>
            <a:r>
              <a:rPr lang="en-US" altLang="zh-CN" sz="1600" dirty="0">
                <a:latin typeface="Consolas" panose="020B0609020204030204" pitchFamily="49" charset="0"/>
              </a:rPr>
              <a:t>await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synth.SynthesizeTextToStreamAsync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mediaElement.SetSource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(stream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stream.ContentType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l"/>
            <a:r>
              <a:rPr lang="en-US" altLang="zh-CN" sz="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mediaElement.Play</a:t>
            </a:r>
            <a:r>
              <a:rPr lang="en-US" altLang="zh-CN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84784"/>
            <a:ext cx="3491880" cy="23103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861979"/>
            <a:ext cx="4644008" cy="20260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36512" y="4173918"/>
            <a:ext cx="4494922" cy="148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 smtClean="0"/>
              <a:t>使用 </a:t>
            </a:r>
            <a:r>
              <a:rPr lang="en-US" altLang="zh-CN" sz="1400" dirty="0"/>
              <a:t>Windows API </a:t>
            </a:r>
            <a:r>
              <a:rPr lang="zh-CN" altLang="en-US" sz="1400" dirty="0"/>
              <a:t>创建一个语音合成</a:t>
            </a:r>
            <a:r>
              <a:rPr lang="zh-CN" altLang="en-US" sz="1400" dirty="0" smtClean="0"/>
              <a:t>对象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提供</a:t>
            </a:r>
            <a:r>
              <a:rPr lang="zh-CN" altLang="en-US" sz="1400" dirty="0"/>
              <a:t>给该对象一些要说的</a:t>
            </a:r>
            <a:r>
              <a:rPr lang="zh-CN" altLang="en-US" sz="1400" dirty="0" smtClean="0"/>
              <a:t>文本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有关</a:t>
            </a:r>
            <a:r>
              <a:rPr lang="zh-CN" altLang="en-US" sz="1400" dirty="0"/>
              <a:t>使用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的详细</a:t>
            </a:r>
            <a:r>
              <a:rPr lang="zh-CN" altLang="en-US" sz="1400" dirty="0" smtClean="0"/>
              <a:t>信息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参阅 </a:t>
            </a:r>
            <a:r>
              <a:rPr lang="en-US" altLang="zh-CN" sz="1400" dirty="0" err="1"/>
              <a:t>SpeechSynthesis</a:t>
            </a:r>
            <a:r>
              <a:rPr lang="en-US" altLang="zh-CN" sz="1400" dirty="0"/>
              <a:t> </a:t>
            </a:r>
            <a:r>
              <a:rPr lang="zh-CN" altLang="en-US" sz="1400" dirty="0"/>
              <a:t>命名空间</a:t>
            </a:r>
            <a:r>
              <a:rPr lang="zh-CN" altLang="en-US" sz="1400" dirty="0" smtClean="0"/>
              <a:t>文档</a:t>
            </a:r>
            <a:endParaRPr lang="en-US" altLang="zh-CN" sz="1400" dirty="0" smtClean="0"/>
          </a:p>
          <a:p>
            <a:pPr algn="l"/>
            <a:r>
              <a:rPr lang="en-US" altLang="zh-CN" sz="1050" dirty="0"/>
              <a:t>https://docs.microsoft.com/en-us/uwp/api/Windows.Media.SpeechSynthesis</a:t>
            </a:r>
            <a:endParaRPr lang="zh-CN" altLang="en-US" sz="1050" dirty="0"/>
          </a:p>
        </p:txBody>
      </p:sp>
      <p:grpSp>
        <p:nvGrpSpPr>
          <p:cNvPr id="5" name="组合 4"/>
          <p:cNvGrpSpPr/>
          <p:nvPr/>
        </p:nvGrpSpPr>
        <p:grpSpPr>
          <a:xfrm>
            <a:off x="4850600" y="6027720"/>
            <a:ext cx="4293400" cy="812530"/>
            <a:chOff x="4850600" y="6027720"/>
            <a:chExt cx="4293400" cy="812530"/>
          </a:xfrm>
        </p:grpSpPr>
        <p:sp>
          <p:nvSpPr>
            <p:cNvPr id="4" name="文本框 3"/>
            <p:cNvSpPr txBox="1"/>
            <p:nvPr/>
          </p:nvSpPr>
          <p:spPr>
            <a:xfrm>
              <a:off x="4850600" y="6027720"/>
              <a:ext cx="194421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dirty="0" smtClean="0"/>
                <a:t>Voice synthesis</a:t>
              </a:r>
              <a:endParaRPr lang="en-US" altLang="zh-CN" sz="1800" dirty="0" smtClean="0"/>
            </a:p>
            <a:p>
              <a:pPr algn="l"/>
              <a:r>
                <a:rPr lang="en-US" altLang="zh-CN" sz="1800" dirty="0" smtClean="0"/>
                <a:t>Texture synthesis</a:t>
              </a:r>
              <a:endParaRPr lang="zh-CN" altLang="en-US" sz="1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611550" y="6129286"/>
              <a:ext cx="2532450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 smtClean="0"/>
                <a:t>近</a:t>
              </a:r>
              <a:r>
                <a:rPr lang="en-US" altLang="zh-CN" sz="2800" dirty="0" smtClean="0"/>
                <a:t>2</a:t>
              </a:r>
              <a:r>
                <a:rPr lang="zh-CN" altLang="en-US" sz="2800" dirty="0" smtClean="0"/>
                <a:t>年热点之一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参考阅读网页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官网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://www.microsoft.com/design/fluent/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https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docs.microsoft.com/en-us/windows/uwp/design/fluent-design-system/index 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smtClean="0">
                <a:solidFill>
                  <a:schemeClr val="accent2">
                    <a:lumMod val="50000"/>
                  </a:schemeClr>
                </a:solidFill>
              </a:rPr>
              <a:t>   五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大核心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元素：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Light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（光感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Depth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（深度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Motion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（动画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Material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（材质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Scale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（缩放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）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1.6.2 Fluent Design System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9121" y="5319440"/>
            <a:ext cx="712167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nVidia</a:t>
            </a:r>
            <a:r>
              <a:rPr lang="zh-CN" altLang="en-US" dirty="0" smtClean="0">
                <a:solidFill>
                  <a:schemeClr val="bg1"/>
                </a:solidFill>
              </a:rPr>
              <a:t>最新的实时光线追踪技术与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机器学习使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Fluent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的前景充满遐想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208536"/>
            <a:ext cx="6120680" cy="41764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熟悉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Visual Studio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开发环境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简单的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MFC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WPF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几个示例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见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github.com/jichenghu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一些背景知识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本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次课总结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63688" y="1052736"/>
            <a:ext cx="6264696" cy="4332264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texture synthesis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网上有较多的参考资料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如果涉及到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GPU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编程最好采用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CUDA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，意味着你的电脑需要有英伟达的图像卡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亦可采用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intel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MKL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speech synthesis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codeproject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, developer,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codeguru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加上英语单词本的功能则更佳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自拟题目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例如一个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综合程序包含</a:t>
            </a:r>
            <a:r>
              <a:rPr lang="zh-CN" altLang="en-US" sz="1800" b="1" dirty="0">
                <a:solidFill>
                  <a:schemeClr val="accent2">
                    <a:lumMod val="50000"/>
                  </a:schemeClr>
                </a:solidFill>
              </a:rPr>
              <a:t>课程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的多个示例程序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也可以是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UWP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小程序，发布到应用商店时请包含武汉大学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程序设计字样，能搜到则有加分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综合实验报告必须包含文档 </a:t>
            </a:r>
            <a:r>
              <a:rPr lang="en-US" altLang="zh-CN" dirty="0" smtClean="0">
                <a:solidFill>
                  <a:schemeClr val="bg1"/>
                </a:solidFill>
              </a:rPr>
              <a:t>+ </a:t>
            </a:r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/>
              <a:t>上传到 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, </a:t>
            </a:r>
            <a:r>
              <a:rPr lang="zh-CN" altLang="en-US" dirty="0" smtClean="0"/>
              <a:t>英语文档有加分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89056" y="1412775"/>
            <a:ext cx="8331415" cy="3941217"/>
          </a:xfrm>
          <a:prstGeom prst="rect">
            <a:avLst/>
          </a:prstGeom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en-US" altLang="zh-CN" sz="2800" b="1" dirty="0" smtClean="0">
                <a:solidFill>
                  <a:schemeClr val="accent2">
                    <a:lumMod val="50000"/>
                  </a:schemeClr>
                </a:solidFill>
              </a:rPr>
              <a:t>   WINDOWS</a:t>
            </a:r>
            <a:r>
              <a:rPr lang="zh-CN" altLang="en-US" sz="2800" b="1" dirty="0" smtClean="0">
                <a:solidFill>
                  <a:schemeClr val="accent2">
                    <a:lumMod val="50000"/>
                  </a:schemeClr>
                </a:solidFill>
              </a:rPr>
              <a:t>平台显卡矩阵乘法效率调查</a:t>
            </a:r>
            <a:endParaRPr lang="en-US" altLang="zh-CN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caffe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中卷积运算转化为矩阵乘法时将小矩阵拼装成大矩阵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背景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Pete Warden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，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a friend of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Yangqing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 err="1" smtClean="0">
                <a:solidFill>
                  <a:schemeClr val="accent2">
                    <a:lumMod val="50000"/>
                  </a:schemeClr>
                </a:solidFill>
              </a:rPr>
              <a:t>Jia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https://petewarden.com/2015/04/20/why-gemm-is-at-the-heart-of-deep-learning/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See the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response comment by 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  <a:endParaRPr lang="en-US" altLang="zh-CN" sz="1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Problem: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Instead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of thinking of convolution as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one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large </a:t>
            </a:r>
            <a:r>
              <a:rPr lang="en-US" altLang="zh-CN" sz="1800" b="1" dirty="0" err="1">
                <a:solidFill>
                  <a:schemeClr val="accent2">
                    <a:lumMod val="50000"/>
                  </a:schemeClr>
                </a:solidFill>
              </a:rPr>
              <a:t>gemm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 operation, it’s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much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more efficient as many small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gems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在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Windows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平台上重现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Scott 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Gray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的结论</a:t>
            </a:r>
            <a:r>
              <a:rPr lang="en-US" altLang="zh-CN" sz="1800" b="1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zh-CN" altLang="en-US" sz="1800" b="1" dirty="0" smtClean="0">
                <a:solidFill>
                  <a:schemeClr val="accent2">
                    <a:lumMod val="50000"/>
                  </a:schemeClr>
                </a:solidFill>
              </a:rPr>
              <a:t>把小矩阵拼装成大矩阵在显卡上进行矩阵乘法运算，不如直接用小矩阵进行乘法运算来的快</a:t>
            </a:r>
            <a:endParaRPr lang="en-US" altLang="zh-CN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068" name="文本框 88067"/>
          <p:cNvSpPr txBox="1"/>
          <p:nvPr/>
        </p:nvSpPr>
        <p:spPr>
          <a:xfrm>
            <a:off x="-864235" y="405130"/>
            <a:ext cx="8971280" cy="791845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>
            <a:noAutofit/>
          </a:bodyPr>
          <a:lstStyle/>
          <a:p>
            <a: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altLang="zh-CN" sz="32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sz="3200" b="0" dirty="0" smtClean="0">
                <a:solidFill>
                  <a:srgbClr val="0000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综合实验报告问题推荐：</a:t>
            </a:r>
            <a:endParaRPr lang="zh-CN" altLang="en-US" sz="3200" b="0" dirty="0">
              <a:solidFill>
                <a:srgbClr val="0000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9121" y="5319440"/>
            <a:ext cx="712167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综合实验报告若包含算法或新技术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/>
              <a:t>BIG PLUS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12360" y="744537"/>
            <a:ext cx="1123950" cy="9048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44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  <a:tileRect/>
                </a:gradFill>
                <a:latin typeface="华文行楷" charset="0"/>
                <a:ea typeface="华文行楷" charset="0"/>
              </a:rPr>
              <a:t>难点</a:t>
            </a:r>
            <a:endParaRPr lang="zh-CN" altLang="en-US" sz="44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  <a:tileRect/>
              </a:gradFill>
              <a:latin typeface="华文行楷" charset="0"/>
              <a:ea typeface="华文行楷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7200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</a:t>
            </a:r>
            <a:endParaRPr lang="zh-CN" altLang="zh-CN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261186"/>
            <a:ext cx="799288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        </a:t>
            </a: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对话框与各种控件是一些特殊的窗口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对界面元素的操作和消息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/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事件的处理都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按照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进行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。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这些对象的属性和操作，由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相关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数据结构和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API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调用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函数（或由</a:t>
            </a:r>
            <a:r>
              <a:rPr lang="zh-CN" altLang="en-US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其封装的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MFC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和</a:t>
            </a:r>
            <a:r>
              <a:rPr lang="en-US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.NET</a:t>
            </a:r>
            <a:r>
              <a:rPr lang="zh-CN" altLang="zh-CN" sz="28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框架中的类）提供。</a:t>
            </a:r>
            <a:endParaRPr lang="zh-CN" altLang="zh-CN" sz="28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7757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r>
              <a:rPr lang="en-US" altLang="zh-CN" dirty="0" smtClean="0"/>
              <a:t>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7699" y="996414"/>
            <a:ext cx="3190875" cy="548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32" y="3212976"/>
            <a:ext cx="2600325" cy="2505075"/>
          </a:xfrm>
          <a:prstGeom prst="rect">
            <a:avLst/>
          </a:prstGeom>
        </p:spPr>
      </p:pic>
      <p:sp>
        <p:nvSpPr>
          <p:cNvPr id="9" name="云形标注 8"/>
          <p:cNvSpPr/>
          <p:nvPr/>
        </p:nvSpPr>
        <p:spPr>
          <a:xfrm>
            <a:off x="107504" y="3163715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API </a:t>
            </a:r>
            <a:r>
              <a:rPr lang="zh-CN" altLang="en-US" sz="1200" dirty="0" smtClean="0"/>
              <a:t>函数</a:t>
            </a:r>
            <a:endParaRPr lang="zh-CN" altLang="en-US" sz="1200" dirty="0"/>
          </a:p>
        </p:txBody>
      </p:sp>
      <p:sp>
        <p:nvSpPr>
          <p:cNvPr id="11" name="云形标注 10"/>
          <p:cNvSpPr/>
          <p:nvPr/>
        </p:nvSpPr>
        <p:spPr>
          <a:xfrm>
            <a:off x="4139952" y="1081577"/>
            <a:ext cx="1224136" cy="877759"/>
          </a:xfrm>
          <a:prstGeom prst="cloudCallout">
            <a:avLst>
              <a:gd name="adj1" fmla="val 80493"/>
              <a:gd name="adj2" fmla="val 35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数据结构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899592" y="2261186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zh-CN" sz="3200" dirty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窗口、菜单、事件皆是</a:t>
            </a:r>
            <a:r>
              <a:rPr lang="zh-CN" altLang="zh-CN" sz="3200" dirty="0" smtClean="0">
                <a:solidFill>
                  <a:srgbClr val="3333CC">
                    <a:lumMod val="50000"/>
                  </a:srgbClr>
                </a:solidFill>
                <a:ea typeface="楷体_GB2312" pitchFamily="49" charset="-122"/>
              </a:rPr>
              <a:t>对象</a:t>
            </a:r>
            <a:endParaRPr lang="en-US" altLang="zh-CN" sz="3200" dirty="0">
              <a:solidFill>
                <a:srgbClr val="3333CC">
                  <a:lumMod val="50000"/>
                </a:srgb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13681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/>
              <a:t>        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2411760" y="2893813"/>
            <a:ext cx="6503313" cy="3043824"/>
            <a:chOff x="1980" y="10842"/>
            <a:chExt cx="7920" cy="2964"/>
          </a:xfrm>
        </p:grpSpPr>
        <p:sp>
          <p:nvSpPr>
            <p:cNvPr id="12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980" y="10842"/>
              <a:ext cx="7920" cy="2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/>
            <a:lstStyle/>
            <a:p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9086" y="10922"/>
              <a:ext cx="57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841" tIns="48920" rIns="97841" bIns="48920" anchor="ctr" anchorCtr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4" name="Group 2"/>
            <p:cNvGrpSpPr/>
            <p:nvPr/>
          </p:nvGrpSpPr>
          <p:grpSpPr bwMode="auto">
            <a:xfrm>
              <a:off x="1980" y="10842"/>
              <a:ext cx="7920" cy="2964"/>
              <a:chOff x="1800" y="12360"/>
              <a:chExt cx="7920" cy="2964"/>
            </a:xfrm>
          </p:grpSpPr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1980" y="12360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用户操作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系统事件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800" y="1360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系统消息队列</a:t>
                </a:r>
                <a:endParaRPr lang="zh-CN" altLang="en-US" sz="14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Line 24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0" cy="15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3960" y="13044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Text Box 22"/>
              <p:cNvSpPr txBox="1">
                <a:spLocks noChangeArrowheads="1"/>
              </p:cNvSpPr>
              <p:nvPr/>
            </p:nvSpPr>
            <p:spPr bwMode="auto">
              <a:xfrm>
                <a:off x="4500" y="1282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960" y="14640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4500" y="14388"/>
                <a:ext cx="162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应用消息</a:t>
                </a:r>
                <a:r>
                  <a:rPr lang="zh-CN" alt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队列</a:t>
                </a:r>
                <a:endParaRPr lang="zh-CN" alt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5220" y="13452"/>
                <a:ext cx="0" cy="7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610" y="13140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3420" y="13839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6480" y="1251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  <a:endParaRPr lang="zh-CN" altLang="en-US" sz="1400" b="1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  <a:endParaRPr lang="zh-CN" altLang="en-US" sz="1400" b="1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  <a:endParaRPr lang="zh-CN" altLang="en-US" sz="14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6120" y="1306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8280" y="1236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en-US" altLang="zh-CN" sz="14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8280" y="1329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endParaRPr lang="en-US" altLang="zh-CN" sz="14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7740" y="1259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Line 11"/>
              <p:cNvSpPr>
                <a:spLocks noChangeShapeType="1"/>
              </p:cNvSpPr>
              <p:nvPr/>
            </p:nvSpPr>
            <p:spPr bwMode="auto">
              <a:xfrm>
                <a:off x="7740" y="1352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9000" y="1293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6480" y="14076"/>
                <a:ext cx="1260" cy="10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应用程序</a:t>
                </a:r>
                <a:endParaRPr lang="zh-CN" altLang="en-US" sz="1400" b="1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消息处理</a:t>
                </a:r>
                <a:endParaRPr lang="zh-CN" altLang="en-US" sz="1400" b="1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函数</a:t>
                </a:r>
                <a:endParaRPr lang="zh-CN" altLang="en-US" sz="14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>
                <a:off x="6120" y="1462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Text Box 7"/>
              <p:cNvSpPr txBox="1">
                <a:spLocks noChangeArrowheads="1"/>
              </p:cNvSpPr>
              <p:nvPr/>
            </p:nvSpPr>
            <p:spPr bwMode="auto">
              <a:xfrm>
                <a:off x="8280" y="13920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endParaRPr lang="en-US" altLang="zh-CN" sz="14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8280" y="14856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>
                    <a:solidFill>
                      <a:schemeClr val="accent6">
                        <a:lumMod val="75000"/>
                      </a:schemeClr>
                    </a:solidFill>
                  </a:rPr>
                  <a:t>窗口函数</a:t>
                </a:r>
                <a:r>
                  <a:rPr lang="en-US" altLang="zh-CN" sz="1400" b="1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endParaRPr lang="en-US" altLang="zh-CN" sz="1400" b="1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Line 5"/>
              <p:cNvSpPr>
                <a:spLocks noChangeShapeType="1"/>
              </p:cNvSpPr>
              <p:nvPr/>
            </p:nvSpPr>
            <p:spPr bwMode="auto">
              <a:xfrm>
                <a:off x="7740" y="1415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>
                <a:off x="7740" y="15087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Line 3"/>
              <p:cNvSpPr>
                <a:spLocks noChangeShapeType="1"/>
              </p:cNvSpPr>
              <p:nvPr/>
            </p:nvSpPr>
            <p:spPr bwMode="auto">
              <a:xfrm>
                <a:off x="9000" y="14499"/>
                <a:ext cx="0" cy="312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0"/>
              <a:lstStyle/>
              <a:p>
                <a:endParaRPr lang="zh-CN" alt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4175958" cy="519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的主要特点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268760"/>
            <a:ext cx="8695046" cy="21602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面向对象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消息</a:t>
            </a:r>
            <a:r>
              <a:rPr lang="en-US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事件驱动</a:t>
            </a:r>
            <a:endParaRPr lang="en-US" altLang="zh-CN" sz="36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资源共享</a:t>
            </a:r>
            <a:r>
              <a:rPr lang="zh-CN" altLang="zh-C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与数据</a:t>
            </a:r>
            <a:r>
              <a:rPr lang="zh-CN" altLang="zh-CN" sz="36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交换</a:t>
            </a:r>
            <a:endParaRPr lang="en-US" altLang="zh-CN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章 绪论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9888</Words>
  <Application>WPS 演示</Application>
  <PresentationFormat>全屏显示(4:3)</PresentationFormat>
  <Paragraphs>655</Paragraphs>
  <Slides>55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楷体_GB2312</vt:lpstr>
      <vt:lpstr>华文行楷</vt:lpstr>
      <vt:lpstr>华文彩云</vt:lpstr>
      <vt:lpstr>微软雅黑 Light</vt:lpstr>
      <vt:lpstr>黑体</vt:lpstr>
      <vt:lpstr>新宋体</vt:lpstr>
      <vt:lpstr>微软雅黑</vt:lpstr>
      <vt:lpstr>Arial Unicode MS</vt:lpstr>
      <vt:lpstr>Consolas</vt:lpstr>
      <vt:lpstr>Wingdings 3</vt:lpstr>
      <vt:lpstr>2_第一章 绪论</vt:lpstr>
      <vt:lpstr>PowerPoint 演示文稿</vt:lpstr>
      <vt:lpstr>PowerPoint 演示文稿</vt:lpstr>
      <vt:lpstr>PowerPoint 演示文稿</vt:lpstr>
      <vt:lpstr>PowerPoint 演示文稿</vt:lpstr>
      <vt:lpstr>Windows的发展</vt:lpstr>
      <vt:lpstr>Windows的主要特点</vt:lpstr>
      <vt:lpstr>Windows的主要特点</vt:lpstr>
      <vt:lpstr>Windows的主要特点</vt:lpstr>
      <vt:lpstr>Windows的主要特点</vt:lpstr>
      <vt:lpstr>Windows的主要特点</vt:lpstr>
      <vt:lpstr>Windows的主要特点</vt:lpstr>
      <vt:lpstr>PowerPoint 演示文稿</vt:lpstr>
      <vt:lpstr>Visual Studio Enterprise 2017 安装 </vt:lpstr>
      <vt:lpstr>Visual Studio Enterprise 2017 安装 </vt:lpstr>
      <vt:lpstr>Windows编程语言的选择</vt:lpstr>
      <vt:lpstr>Windows编程语言</vt:lpstr>
      <vt:lpstr>XAML</vt:lpstr>
      <vt:lpstr>PowerPoint 演示文稿</vt:lpstr>
      <vt:lpstr>VS中Windows 应用程序类型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Windows窗体应用程序</vt:lpstr>
      <vt:lpstr>PowerPoint 演示文稿</vt:lpstr>
      <vt:lpstr>WPF应用程序</vt:lpstr>
      <vt:lpstr>WPF应用程序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源文件目录</vt:lpstr>
      <vt:lpstr>搜索目标文件</vt:lpstr>
      <vt:lpstr>文件顺序调整</vt:lpstr>
      <vt:lpstr>设定目标文件名，创建目标文件</vt:lpstr>
      <vt:lpstr>根据文件集合，依次读入源文件，并写入到目标文件中</vt:lpstr>
      <vt:lpstr>变量定义</vt:lpstr>
      <vt:lpstr>写入文件名</vt:lpstr>
      <vt:lpstr>读写文件</vt:lpstr>
      <vt:lpstr>读写文件</vt:lpstr>
      <vt:lpstr>文件合并项目</vt:lpstr>
      <vt:lpstr>思考与练习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jd302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彭明霞</dc:creator>
  <cp:lastModifiedBy>markoo</cp:lastModifiedBy>
  <cp:revision>243</cp:revision>
  <dcterms:created xsi:type="dcterms:W3CDTF">2010-04-05T14:31:00Z</dcterms:created>
  <dcterms:modified xsi:type="dcterms:W3CDTF">2018-09-06T12:28:57Z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