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50"/>
  </p:notesMasterIdLst>
  <p:sldIdLst>
    <p:sldId id="256" r:id="rId3"/>
    <p:sldId id="316" r:id="rId4"/>
    <p:sldId id="317" r:id="rId5"/>
    <p:sldId id="320" r:id="rId6"/>
    <p:sldId id="322" r:id="rId7"/>
    <p:sldId id="321" r:id="rId8"/>
    <p:sldId id="323" r:id="rId9"/>
    <p:sldId id="324" r:id="rId10"/>
    <p:sldId id="325" r:id="rId11"/>
    <p:sldId id="326" r:id="rId12"/>
    <p:sldId id="373" r:id="rId13"/>
    <p:sldId id="374" r:id="rId14"/>
    <p:sldId id="327" r:id="rId15"/>
    <p:sldId id="328" r:id="rId16"/>
    <p:sldId id="318" r:id="rId17"/>
    <p:sldId id="375" r:id="rId18"/>
    <p:sldId id="329" r:id="rId19"/>
    <p:sldId id="330" r:id="rId20"/>
    <p:sldId id="343" r:id="rId21"/>
    <p:sldId id="344" r:id="rId22"/>
    <p:sldId id="345" r:id="rId23"/>
    <p:sldId id="346" r:id="rId24"/>
    <p:sldId id="347" r:id="rId25"/>
    <p:sldId id="348" r:id="rId26"/>
    <p:sldId id="349" r:id="rId27"/>
    <p:sldId id="357" r:id="rId28"/>
    <p:sldId id="358" r:id="rId29"/>
    <p:sldId id="359" r:id="rId30"/>
    <p:sldId id="360" r:id="rId31"/>
    <p:sldId id="361" r:id="rId32"/>
    <p:sldId id="362" r:id="rId33"/>
    <p:sldId id="350" r:id="rId34"/>
    <p:sldId id="351" r:id="rId35"/>
    <p:sldId id="352" r:id="rId36"/>
    <p:sldId id="355" r:id="rId37"/>
    <p:sldId id="353" r:id="rId38"/>
    <p:sldId id="354" r:id="rId39"/>
    <p:sldId id="363" r:id="rId40"/>
    <p:sldId id="364" r:id="rId41"/>
    <p:sldId id="365" r:id="rId42"/>
    <p:sldId id="366" r:id="rId43"/>
    <p:sldId id="367" r:id="rId44"/>
    <p:sldId id="368" r:id="rId45"/>
    <p:sldId id="369" r:id="rId46"/>
    <p:sldId id="370" r:id="rId47"/>
    <p:sldId id="372" r:id="rId48"/>
    <p:sldId id="371" r:id="rId49"/>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2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2.2 DLL</a:t>
          </a:r>
          <a:r>
            <a:rPr lang="zh-CN" altLang="en-US" sz="2800" dirty="0" smtClean="0">
              <a:latin typeface="微软雅黑" panose="020B0503020204020204" pitchFamily="34" charset="-122"/>
              <a:ea typeface="微软雅黑" panose="020B0503020204020204" pitchFamily="34" charset="-122"/>
            </a:rPr>
            <a:t>地狱</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2.3 </a:t>
          </a:r>
          <a:r>
            <a:rPr lang="zh-CN" altLang="en-US" sz="2800" dirty="0" smtClean="0">
              <a:latin typeface="微软雅黑" panose="020B0503020204020204" pitchFamily="34" charset="-122"/>
              <a:ea typeface="微软雅黑" panose="020B0503020204020204" pitchFamily="34" charset="-122"/>
            </a:rPr>
            <a:t>动态链接库原理</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2.4 </a:t>
          </a:r>
          <a:r>
            <a:rPr lang="zh-CN" altLang="en-US" sz="2800" dirty="0" smtClean="0">
              <a:latin typeface="微软雅黑" panose="020B0503020204020204" pitchFamily="34" charset="-122"/>
              <a:ea typeface="微软雅黑" panose="020B0503020204020204" pitchFamily="34" charset="-122"/>
            </a:rPr>
            <a:t>托管与非托管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2.1 </a:t>
          </a:r>
          <a:r>
            <a:rPr lang="zh-CN" altLang="en-US" sz="2800" dirty="0" smtClean="0">
              <a:latin typeface="微软雅黑" panose="020B0503020204020204" pitchFamily="34" charset="-122"/>
              <a:ea typeface="微软雅黑" panose="020B0503020204020204" pitchFamily="34" charset="-122"/>
            </a:rPr>
            <a:t>静态链接与动态链接</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2.5 </a:t>
          </a:r>
          <a:r>
            <a:rPr lang="zh-CN" altLang="en-US" sz="2800" dirty="0" smtClean="0">
              <a:latin typeface="微软雅黑" panose="020B0503020204020204" pitchFamily="34" charset="-122"/>
              <a:ea typeface="微软雅黑" panose="020B0503020204020204" pitchFamily="34" charset="-122"/>
            </a:rPr>
            <a:t>程序示例</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2.1 </a:t>
          </a:r>
          <a:r>
            <a:rPr lang="zh-CN" altLang="en-US" sz="2800" kern="1200" dirty="0" smtClean="0">
              <a:latin typeface="微软雅黑" panose="020B0503020204020204" pitchFamily="34" charset="-122"/>
              <a:ea typeface="微软雅黑" panose="020B0503020204020204" pitchFamily="34" charset="-122"/>
            </a:rPr>
            <a:t>静态链接与动态链接</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2.2 DLL</a:t>
          </a:r>
          <a:r>
            <a:rPr lang="zh-CN" altLang="en-US" sz="2800" kern="1200" dirty="0" smtClean="0">
              <a:latin typeface="微软雅黑" panose="020B0503020204020204" pitchFamily="34" charset="-122"/>
              <a:ea typeface="微软雅黑" panose="020B0503020204020204" pitchFamily="34" charset="-122"/>
            </a:rPr>
            <a:t>地狱</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2.3 </a:t>
          </a:r>
          <a:r>
            <a:rPr lang="zh-CN" altLang="en-US" sz="2800" kern="1200" dirty="0" smtClean="0">
              <a:latin typeface="微软雅黑" panose="020B0503020204020204" pitchFamily="34" charset="-122"/>
              <a:ea typeface="微软雅黑" panose="020B0503020204020204" pitchFamily="34" charset="-122"/>
            </a:rPr>
            <a:t>动态链接库原理</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2.4 </a:t>
          </a:r>
          <a:r>
            <a:rPr lang="zh-CN" altLang="en-US" sz="2800" kern="1200" dirty="0" smtClean="0">
              <a:latin typeface="微软雅黑" panose="020B0503020204020204" pitchFamily="34" charset="-122"/>
              <a:ea typeface="微软雅黑" panose="020B0503020204020204" pitchFamily="34" charset="-122"/>
            </a:rPr>
            <a:t>托管与非托管</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2.5 </a:t>
          </a:r>
          <a:r>
            <a:rPr lang="zh-CN" altLang="en-US" sz="2800" kern="1200" dirty="0" smtClean="0">
              <a:latin typeface="微软雅黑" panose="020B0503020204020204" pitchFamily="34" charset="-122"/>
              <a:ea typeface="微软雅黑" panose="020B0503020204020204" pitchFamily="34" charset="-122"/>
            </a:rPr>
            <a:t>程序示例</a:t>
          </a:r>
          <a:endParaRPr lang="zh-CN" altLang="en-US" sz="2800" kern="1200" dirty="0">
            <a:latin typeface="微软雅黑" panose="020B0503020204020204" pitchFamily="34" charset="-122"/>
            <a:ea typeface="微软雅黑" panose="020B0503020204020204" pitchFamily="34" charset="-122"/>
          </a:endParaRP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2.1 </a:t>
            </a:r>
            <a:r>
              <a:rPr lang="zh-CN" altLang="en-US" sz="2133" b="1" dirty="0" smtClean="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2.2 DLL</a:t>
            </a:r>
            <a:r>
              <a:rPr lang="zh-CN" altLang="en-US" sz="2133" b="1" dirty="0" smtClean="0">
                <a:solidFill>
                  <a:srgbClr val="1C4885"/>
                </a:solidFill>
                <a:latin typeface="微软雅黑" panose="020B0503020204020204" pitchFamily="34" charset="-122"/>
                <a:ea typeface="微软雅黑" panose="020B0503020204020204" pitchFamily="34" charset="-122"/>
              </a:rPr>
              <a:t>地狱</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2.3 </a:t>
            </a:r>
            <a:r>
              <a:rPr lang="zh-CN" altLang="en-US" sz="2133" b="1" dirty="0" smtClean="0">
                <a:solidFill>
                  <a:srgbClr val="1C4885"/>
                </a:solidFill>
                <a:latin typeface="微软雅黑" panose="020B0503020204020204" pitchFamily="34" charset="-122"/>
                <a:ea typeface="微软雅黑" panose="020B0503020204020204" pitchFamily="34" charset="-122"/>
              </a:rPr>
              <a:t>动态链接库原理</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2.4 </a:t>
            </a:r>
            <a:r>
              <a:rPr lang="zh-CN" altLang="en-US" sz="2133" b="1" dirty="0" smtClean="0">
                <a:solidFill>
                  <a:srgbClr val="1C4885"/>
                </a:solidFill>
                <a:latin typeface="微软雅黑" panose="020B0503020204020204" pitchFamily="34" charset="-122"/>
                <a:ea typeface="微软雅黑" panose="020B0503020204020204" pitchFamily="34" charset="-122"/>
              </a:rPr>
              <a:t>托管与非托管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2.5 </a:t>
            </a:r>
            <a:r>
              <a:rPr lang="zh-CN" altLang="en-US" sz="2133" b="1" dirty="0" smtClean="0">
                <a:solidFill>
                  <a:srgbClr val="1C4885"/>
                </a:solidFill>
                <a:latin typeface="微软雅黑" panose="020B0503020204020204" pitchFamily="34" charset="-122"/>
                <a:ea typeface="微软雅黑" panose="020B0503020204020204" pitchFamily="34" charset="-122"/>
              </a:rPr>
              <a:t>程序示例</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smtClean="0">
                  <a:solidFill>
                    <a:srgbClr val="1C4885"/>
                  </a:solidFill>
                  <a:latin typeface="微软雅黑" panose="020B0503020204020204" pitchFamily="34" charset="-122"/>
                  <a:ea typeface="微软雅黑" panose="020B0503020204020204" pitchFamily="34" charset="-122"/>
                </a:rPr>
                <a:t>动态链接库</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2</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可执行程序</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smtClean="0">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链接过程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MSIL</a:t>
              </a:r>
              <a:r>
                <a:rPr lang="zh-CN" altLang="en-US" sz="1200" dirty="0" smtClean="0">
                  <a:solidFill>
                    <a:srgbClr val="002060"/>
                  </a:solidFill>
                  <a:latin typeface="微软雅黑" panose="020B0503020204020204" pitchFamily="34" charset="-122"/>
                  <a:ea typeface="微软雅黑" panose="020B0503020204020204" pitchFamily="34" charset="-122"/>
                </a:rPr>
                <a:t>、</a:t>
              </a:r>
              <a:r>
                <a:rPr lang="en-US" altLang="zh-CN" sz="1200" dirty="0" err="1" smtClean="0">
                  <a:solidFill>
                    <a:srgbClr val="002060"/>
                  </a:solidFill>
                  <a:latin typeface="微软雅黑" panose="020B0503020204020204" pitchFamily="34" charset="-122"/>
                  <a:ea typeface="微软雅黑" panose="020B0503020204020204" pitchFamily="34" charset="-122"/>
                </a:rPr>
                <a:t>dll</a:t>
              </a:r>
              <a:r>
                <a:rPr lang="zh-CN" altLang="en-US" sz="1200" dirty="0" smtClean="0">
                  <a:solidFill>
                    <a:srgbClr val="002060"/>
                  </a:solidFill>
                  <a:latin typeface="微软雅黑" panose="020B0503020204020204" pitchFamily="34" charset="-122"/>
                  <a:ea typeface="微软雅黑" panose="020B0503020204020204" pitchFamily="34" charset="-122"/>
                </a:rPr>
                <a:t>、</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smtClean="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编译</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编译过程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smtClean="0">
                <a:solidFill>
                  <a:srgbClr val="00B050"/>
                </a:solidFill>
                <a:latin typeface="微软雅黑" panose="020B0503020204020204" pitchFamily="34" charset="-122"/>
                <a:ea typeface="微软雅黑" panose="020B0503020204020204" pitchFamily="34" charset="-122"/>
              </a:rPr>
              <a:t>执行过程</a:t>
            </a:r>
            <a:endParaRPr lang="zh-CN" altLang="en-US" sz="1200" dirty="0">
              <a:solidFill>
                <a:srgbClr val="00B050"/>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操作系统</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本机代码</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smtClean="0">
                <a:solidFill>
                  <a:srgbClr val="002060"/>
                </a:solidFill>
                <a:latin typeface="微软雅黑" panose="020B0503020204020204" pitchFamily="34" charset="-122"/>
                <a:ea typeface="微软雅黑" panose="020B0503020204020204" pitchFamily="34" charset="-122"/>
              </a:rPr>
              <a:t>一点补充</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7104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smtClean="0"/>
              <a:t>C# </a:t>
            </a:r>
            <a:r>
              <a:rPr lang="zh-CN" altLang="en-US" dirty="0" smtClean="0"/>
              <a:t>托管程序集</a:t>
            </a:r>
            <a:endParaRPr lang="zh-CN" altLang="en-US" dirty="0" smtClean="0"/>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托管程序集</a:t>
            </a:r>
            <a:endParaRPr kumimoji="0" lang="zh-CN" altLang="en-US" sz="28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托管模块</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CLR</a:t>
              </a:r>
              <a:r>
                <a:rPr lang="zh-CN" altLang="en-US" sz="1200" dirty="0" smtClean="0">
                  <a:solidFill>
                    <a:srgbClr val="002060"/>
                  </a:solidFill>
                  <a:latin typeface="微软雅黑" panose="020B0503020204020204" pitchFamily="34" charset="-122"/>
                  <a:ea typeface="微软雅黑" panose="020B0503020204020204" pitchFamily="34" charset="-122"/>
                </a:rPr>
                <a:t>头</a:t>
              </a:r>
              <a:endParaRPr lang="en-US" altLang="zh-CN" sz="1200" dirty="0" smtClean="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smtClean="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smtClean="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资源文件（图片、文本等）</a:t>
            </a:r>
            <a:endParaRPr kumimoji="0" lang="zh-CN" altLang="en-US" sz="12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9845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smtClean="0"/>
              <a:t>什么是</a:t>
            </a:r>
            <a:r>
              <a:rPr lang="en-US" altLang="zh-CN" dirty="0" smtClean="0"/>
              <a:t>DLL</a:t>
            </a:r>
            <a:r>
              <a:rPr lang="zh-CN" altLang="en-US" dirty="0" smtClean="0"/>
              <a:t>地狱？</a:t>
            </a:r>
            <a:endParaRPr lang="zh-CN" altLang="en-US" dirty="0" smtClean="0"/>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smtClean="0"/>
              <a:t>         </a:t>
            </a:r>
            <a:r>
              <a:rPr lang="zh-CN" altLang="en-US" sz="2400" dirty="0" smtClean="0"/>
              <a:t>DLL</a:t>
            </a:r>
            <a:r>
              <a:rPr lang="zh-CN" altLang="en-US" sz="2400" dirty="0"/>
              <a:t>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r>
              <a:rPr lang="zh-CN" altLang="en-US" sz="2400" dirty="0" smtClean="0"/>
              <a:t>。</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smtClean="0"/>
              <a:t>示例：有效管理动态链接库是大型软件项目的工作目标之一</a:t>
            </a:r>
            <a:endParaRPr lang="zh-CN" altLang="en-US" sz="18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smtClean="0">
                <a:solidFill>
                  <a:srgbClr val="002060"/>
                </a:solidFill>
                <a:latin typeface="微软雅黑" panose="020B0503020204020204" pitchFamily="34" charset="-122"/>
                <a:ea typeface="微软雅黑" panose="020B0503020204020204" pitchFamily="34" charset="-122"/>
              </a:rPr>
              <a:t>DLL</a:t>
            </a:r>
            <a:r>
              <a:rPr lang="zh-CN" altLang="en-US" sz="1800" dirty="0" smtClean="0">
                <a:solidFill>
                  <a:srgbClr val="002060"/>
                </a:solidFill>
                <a:latin typeface="微软雅黑" panose="020B0503020204020204" pitchFamily="34" charset="-122"/>
                <a:ea typeface="微软雅黑" panose="020B0503020204020204" pitchFamily="34" charset="-122"/>
              </a:rPr>
              <a:t>的输出位置</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smtClean="0">
                <a:solidFill>
                  <a:srgbClr val="002060"/>
                </a:solidFill>
                <a:latin typeface="微软雅黑" panose="020B0503020204020204" pitchFamily="34" charset="-122"/>
                <a:ea typeface="微软雅黑" panose="020B0503020204020204" pitchFamily="34" charset="-122"/>
              </a:rPr>
              <a:t>Debug</a:t>
            </a:r>
            <a:r>
              <a:rPr lang="zh-CN" altLang="en-US" sz="1800" dirty="0" smtClean="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smtClean="0">
                <a:solidFill>
                  <a:srgbClr val="002060"/>
                </a:solidFill>
                <a:latin typeface="微软雅黑" panose="020B0503020204020204" pitchFamily="34" charset="-122"/>
                <a:ea typeface="微软雅黑" panose="020B0503020204020204" pitchFamily="34" charset="-122"/>
              </a:rPr>
              <a:t>Release</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en-US" altLang="zh-CN" sz="1800" dirty="0" err="1" smtClean="0">
                <a:solidFill>
                  <a:srgbClr val="002060"/>
                </a:solidFill>
                <a:latin typeface="微软雅黑" panose="020B0503020204020204" pitchFamily="34" charset="-122"/>
                <a:ea typeface="微软雅黑" panose="020B0503020204020204" pitchFamily="34" charset="-122"/>
              </a:rPr>
              <a:t>ProjectName</a:t>
            </a:r>
            <a:r>
              <a:rPr lang="en-US" altLang="zh-CN" sz="1800" dirty="0" smtClean="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可以考虑使用</a:t>
            </a:r>
            <a:r>
              <a:rPr lang="en-US" altLang="zh-CN" sz="1800" dirty="0" smtClean="0">
                <a:solidFill>
                  <a:srgbClr val="002060"/>
                </a:solidFill>
                <a:latin typeface="微软雅黑" panose="020B0503020204020204" pitchFamily="34" charset="-122"/>
                <a:ea typeface="微软雅黑" panose="020B0503020204020204" pitchFamily="34" charset="-122"/>
              </a:rPr>
              <a:t>.props</a:t>
            </a:r>
            <a:r>
              <a:rPr lang="zh-CN" altLang="en-US" sz="1800" dirty="0" smtClean="0">
                <a:solidFill>
                  <a:srgbClr val="002060"/>
                </a:solidFill>
                <a:latin typeface="微软雅黑" panose="020B0503020204020204" pitchFamily="34" charset="-122"/>
                <a:ea typeface="微软雅黑" panose="020B0503020204020204" pitchFamily="34" charset="-122"/>
              </a:rPr>
              <a:t>来管理配置</a:t>
            </a:r>
            <a:r>
              <a:rPr lang="en-US" altLang="zh-CN" sz="1800" dirty="0" smtClean="0">
                <a:solidFill>
                  <a:srgbClr val="002060"/>
                </a:solidFill>
                <a:latin typeface="微软雅黑" panose="020B0503020204020204" pitchFamily="34" charset="-122"/>
                <a:ea typeface="微软雅黑" panose="020B0503020204020204" pitchFamily="34" charset="-122"/>
              </a:rPr>
              <a:t>,</a:t>
            </a:r>
            <a:r>
              <a:rPr lang="zh-CN" altLang="en-US" sz="1800" dirty="0" smtClean="0">
                <a:solidFill>
                  <a:srgbClr val="002060"/>
                </a:solidFill>
                <a:latin typeface="微软雅黑" panose="020B0503020204020204" pitchFamily="34" charset="-122"/>
                <a:ea typeface="微软雅黑" panose="020B0503020204020204" pitchFamily="34" charset="-122"/>
              </a:rPr>
              <a:t>例如机器学习</a:t>
            </a:r>
            <a:r>
              <a:rPr lang="zh-CN" altLang="en-US" sz="1800" dirty="0" smtClean="0">
                <a:solidFill>
                  <a:srgbClr val="002060"/>
                </a:solidFill>
                <a:latin typeface="微软雅黑" panose="020B0503020204020204" pitchFamily="34" charset="-122"/>
                <a:ea typeface="微软雅黑" panose="020B0503020204020204" pitchFamily="34" charset="-122"/>
              </a:rPr>
              <a:t>平台</a:t>
            </a:r>
            <a:r>
              <a:rPr lang="en-US" altLang="zh-CN" sz="1800" dirty="0" err="1" smtClean="0">
                <a:solidFill>
                  <a:srgbClr val="002060"/>
                </a:solidFill>
                <a:latin typeface="微软雅黑" panose="020B0503020204020204" pitchFamily="34" charset="-122"/>
                <a:ea typeface="微软雅黑" panose="020B0503020204020204" pitchFamily="34" charset="-122"/>
              </a:rPr>
              <a:t>caffe</a:t>
            </a:r>
            <a:r>
              <a:rPr lang="zh-CN" altLang="en-US" sz="1800" dirty="0" smtClean="0">
                <a:solidFill>
                  <a:srgbClr val="002060"/>
                </a:solidFill>
                <a:latin typeface="微软雅黑" panose="020B0503020204020204" pitchFamily="34" charset="-122"/>
                <a:ea typeface="微软雅黑" panose="020B0503020204020204" pitchFamily="34" charset="-122"/>
              </a:rPr>
              <a:t>就是</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a:t>
            </a:r>
            <a:endParaRPr lang="en-US" altLang="zh-CN" sz="1800" dirty="0" smtClean="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smtClean="0">
                <a:solidFill>
                  <a:srgbClr val="002060"/>
                </a:solidFill>
                <a:latin typeface="微软雅黑" panose="020B0503020204020204" pitchFamily="34" charset="-122"/>
                <a:ea typeface="微软雅黑" panose="020B0503020204020204" pitchFamily="34" charset="-122"/>
              </a:rPr>
              <a:t>例：下载安装</a:t>
            </a:r>
            <a:r>
              <a:rPr lang="en-US" altLang="zh-CN" sz="1800" dirty="0" err="1" smtClean="0">
                <a:solidFill>
                  <a:srgbClr val="002060"/>
                </a:solidFill>
                <a:latin typeface="微软雅黑" panose="020B0503020204020204" pitchFamily="34" charset="-122"/>
                <a:ea typeface="微软雅黑" panose="020B0503020204020204" pitchFamily="34" charset="-122"/>
              </a:rPr>
              <a:t>opencv_contrib</a:t>
            </a:r>
            <a:r>
              <a:rPr lang="en-US" altLang="zh-CN" sz="1800" dirty="0" smtClean="0">
                <a:solidFill>
                  <a:srgbClr val="002060"/>
                </a:solidFill>
                <a:latin typeface="微软雅黑" panose="020B0503020204020204" pitchFamily="34" charset="-122"/>
                <a:ea typeface="微软雅黑" panose="020B0503020204020204" pitchFamily="34" charset="-122"/>
              </a:rPr>
              <a:t>-master</a:t>
            </a:r>
            <a:r>
              <a:rPr lang="zh-CN" altLang="en-US" sz="1800" dirty="0" smtClean="0">
                <a:solidFill>
                  <a:srgbClr val="002060"/>
                </a:solidFill>
                <a:latin typeface="微软雅黑" panose="020B0503020204020204" pitchFamily="34" charset="-122"/>
                <a:ea typeface="微软雅黑" panose="020B0503020204020204" pitchFamily="34" charset="-122"/>
              </a:rPr>
              <a:t>版本使用其</a:t>
            </a:r>
            <a:r>
              <a:rPr lang="en-US" altLang="zh-CN" sz="1800" dirty="0" smtClean="0">
                <a:solidFill>
                  <a:srgbClr val="002060"/>
                </a:solidFill>
                <a:latin typeface="微软雅黑" panose="020B0503020204020204" pitchFamily="34" charset="-122"/>
                <a:ea typeface="微软雅黑" panose="020B0503020204020204" pitchFamily="34" charset="-122"/>
              </a:rPr>
              <a:t>xfeatures2d</a:t>
            </a:r>
            <a:r>
              <a:rPr lang="zh-CN" altLang="en-US" sz="1800" dirty="0" smtClean="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smtClean="0">
                <a:solidFill>
                  <a:srgbClr val="002060"/>
                </a:solidFill>
                <a:latin typeface="微软雅黑" panose="020B0503020204020204" pitchFamily="34" charset="-122"/>
                <a:ea typeface="微软雅黑" panose="020B0503020204020204" pitchFamily="34" charset="-122"/>
              </a:rPr>
              <a:t>SIFT</a:t>
            </a:r>
            <a:r>
              <a:rPr lang="zh-CN" altLang="en-US" sz="1800" dirty="0" smtClean="0">
                <a:solidFill>
                  <a:srgbClr val="002060"/>
                </a:solidFill>
                <a:latin typeface="微软雅黑" panose="020B0503020204020204" pitchFamily="34" charset="-122"/>
                <a:ea typeface="微软雅黑" panose="020B0503020204020204" pitchFamily="34" charset="-122"/>
              </a:rPr>
              <a:t>及</a:t>
            </a:r>
            <a:r>
              <a:rPr lang="en-US" altLang="zh-CN" sz="1800" dirty="0" smtClean="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smtClean="0"/>
              <a:t>基本原理</a:t>
            </a:r>
            <a:endParaRPr lang="zh-CN" altLang="en-US" dirty="0"/>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r>
              <a:rPr lang="zh-CN" altLang="en-US" sz="2400" dirty="0" smtClean="0"/>
              <a:t>。</a:t>
            </a:r>
            <a:endParaRPr lang="en-US" altLang="zh-CN" sz="2400" dirty="0" smtClean="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smtClean="0"/>
              <a:t>Windows</a:t>
            </a:r>
            <a:r>
              <a:rPr lang="zh-CN" altLang="en-US" dirty="0" smtClean="0"/>
              <a:t>中主要的</a:t>
            </a:r>
            <a:r>
              <a:rPr lang="en-US" altLang="zh-CN" dirty="0" err="1" smtClean="0"/>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smtClean="0"/>
              <a:t>Windows API</a:t>
            </a:r>
            <a:r>
              <a:rPr lang="zh-CN" altLang="en-US" sz="2400" dirty="0" smtClean="0"/>
              <a:t>主要以</a:t>
            </a:r>
            <a:r>
              <a:rPr lang="en-US" altLang="zh-CN" sz="2400" dirty="0" err="1" smtClean="0"/>
              <a:t>dll</a:t>
            </a:r>
            <a:r>
              <a:rPr lang="zh-CN" altLang="en-US" sz="2400" dirty="0" smtClean="0"/>
              <a:t>的形式封装并提供底层功能调用</a:t>
            </a:r>
            <a:endParaRPr lang="en-US" altLang="zh-CN" sz="2400" dirty="0" smtClean="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smtClean="0"/>
              <a:t>和音视频及</a:t>
            </a:r>
            <a:r>
              <a:rPr lang="zh-CN" altLang="en-US" sz="2400" dirty="0"/>
              <a:t>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2945484813"/>
              </p:ext>
            </p:extLst>
          </p:nvPr>
        </p:nvGraphicFramePr>
        <p:xfrm>
          <a:off x="2752624" y="2560638"/>
          <a:ext cx="7766165" cy="4317520"/>
        </p:xfrm>
        <a:graphic>
          <a:graphicData uri="http://schemas.openxmlformats.org/drawingml/2006/table">
            <a:tbl>
              <a:tblPr/>
              <a:tblGrid>
                <a:gridCol w="2587135">
                  <a:extLst>
                    <a:ext uri="{9D8B030D-6E8A-4147-A177-3AD203B41FA5}">
                      <a16:colId xmlns:a16="http://schemas.microsoft.com/office/drawing/2014/main" val="20000"/>
                    </a:ext>
                  </a:extLst>
                </a:gridCol>
                <a:gridCol w="5179030">
                  <a:extLst>
                    <a:ext uri="{9D8B030D-6E8A-4147-A177-3AD203B41FA5}">
                      <a16:colId xmlns:a16="http://schemas.microsoft.com/office/drawing/2014/main" val="20001"/>
                    </a:ext>
                  </a:extLst>
                </a:gridCol>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smtClean="0"/>
              <a:t>C#</a:t>
            </a:r>
            <a:r>
              <a:rPr lang="zh-CN" altLang="en-US" dirty="0" smtClean="0"/>
              <a:t>的</a:t>
            </a:r>
            <a:r>
              <a:rPr lang="zh-CN" altLang="en-US" dirty="0" smtClean="0"/>
              <a:t>函数参数</a:t>
            </a:r>
            <a:r>
              <a:rPr lang="en-US" altLang="zh-CN" dirty="0" smtClean="0"/>
              <a:t>(3</a:t>
            </a:r>
            <a:r>
              <a:rPr lang="zh-CN" altLang="en-US" dirty="0"/>
              <a:t>种</a:t>
            </a:r>
            <a:r>
              <a:rPr lang="en-US" altLang="zh-CN" dirty="0" smtClean="0"/>
              <a:t>)</a:t>
            </a:r>
            <a:r>
              <a:rPr lang="zh-CN" altLang="en-US" dirty="0" smtClean="0"/>
              <a:t>：</a:t>
            </a:r>
            <a:endParaRPr lang="zh-CN" altLang="en-US" dirty="0" smtClean="0"/>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smtClean="0"/>
              <a:t>a.</a:t>
            </a:r>
            <a:r>
              <a:rPr lang="zh-CN" altLang="en-US" sz="4000" dirty="0" smtClean="0"/>
              <a:t>传值</a:t>
            </a:r>
          </a:p>
          <a:p>
            <a:pPr eaLnBrk="1" hangingPunct="1"/>
            <a:r>
              <a:rPr lang="en-US" altLang="zh-CN" sz="4000" dirty="0" err="1" smtClean="0"/>
              <a:t>b.ref</a:t>
            </a:r>
            <a:r>
              <a:rPr lang="en-US" altLang="zh-CN" sz="4000" dirty="0" smtClean="0"/>
              <a:t> </a:t>
            </a:r>
          </a:p>
          <a:p>
            <a:pPr eaLnBrk="1" hangingPunct="1"/>
            <a:r>
              <a:rPr lang="en-US" altLang="zh-CN" sz="4000" dirty="0" err="1" smtClean="0"/>
              <a:t>c.out</a:t>
            </a:r>
            <a:endParaRPr lang="en-US" altLang="zh-CN" sz="4000" dirty="0" smtClean="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mtClean="0">
                  <a:latin typeface="微软雅黑" panose="020B0503020204020204" pitchFamily="34" charset="-122"/>
                  <a:ea typeface="微软雅黑" panose="020B0503020204020204" pitchFamily="34" charset="-122"/>
                </a:rPr>
                <a:t>函数执行</a:t>
              </a:r>
              <a:endParaRPr lang="zh-CN" altLang="en-US">
                <a:latin typeface="微软雅黑" panose="020B0503020204020204" pitchFamily="34" charset="-122"/>
                <a:ea typeface="微软雅黑" panose="020B0503020204020204" pitchFamily="34" charset="-122"/>
              </a:endParaRP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函数调用</a:t>
              </a:r>
              <a:endParaRPr lang="zh-CN" altLang="en-US">
                <a:latin typeface="微软雅黑" panose="020B0503020204020204" pitchFamily="34" charset="-122"/>
                <a:ea typeface="微软雅黑" panose="020B0503020204020204" pitchFamily="34" charset="-122"/>
              </a:endParaRP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拷贝变量地址（引用）</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变量地址</a:t>
              </a: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拷贝结果的值</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变量值</a:t>
              </a:r>
              <a:endParaRPr lang="zh-CN" altLang="en-US">
                <a:latin typeface="微软雅黑" panose="020B0503020204020204" pitchFamily="34" charset="-122"/>
                <a:ea typeface="微软雅黑" panose="020B0503020204020204" pitchFamily="34" charset="-122"/>
              </a:endParaRP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57321924"/>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smtClean="0"/>
              <a:t>函数参数</a:t>
            </a:r>
            <a:r>
              <a:rPr lang="en-US" altLang="zh-CN" dirty="0" smtClean="0"/>
              <a:t>out</a:t>
            </a:r>
            <a:r>
              <a:rPr lang="zh-CN" altLang="en-US" dirty="0" smtClean="0"/>
              <a:t>方式</a:t>
            </a:r>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int WINAPI GetWindowText( _In_   HWND hWnd,</a:t>
            </a:r>
            <a:endParaRPr kumimoji="0" lang="en-US" altLang="zh-CN" sz="4000" b="0" i="0" u="none" strike="noStrike" cap="none" normalizeH="0" baseline="0" dirty="0" smtClean="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 _Out_  LPTSTR lpString, </a:t>
            </a:r>
            <a:endParaRPr kumimoji="0" lang="en-US" altLang="zh-CN" sz="4000" b="0" i="0" u="none" strike="noStrike" cap="none" normalizeH="0" baseline="0" dirty="0" smtClean="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smtClean="0">
                <a:ln>
                  <a:noFill/>
                </a:ln>
                <a:solidFill>
                  <a:srgbClr val="002060"/>
                </a:solidFill>
                <a:effectLst/>
                <a:latin typeface="Arial Unicode MS" panose="020B0604020202020204" pitchFamily="34" charset="-122"/>
              </a:rPr>
              <a:t>_In_   int nMaxCount ); </a:t>
            </a:r>
            <a:endParaRPr kumimoji="0" lang="zh-CN" altLang="zh-CN" sz="4000" b="0" i="0" u="none" strike="noStrike" cap="none" normalizeH="0" baseline="0" dirty="0" smtClean="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2979637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smtClean="0"/>
              <a:t>dll</a:t>
            </a:r>
            <a:r>
              <a:rPr lang="en-US" altLang="zh-CN" dirty="0" smtClean="0"/>
              <a:t> </a:t>
            </a:r>
            <a:r>
              <a:rPr lang="zh-CN" altLang="en-US" dirty="0" smtClean="0"/>
              <a:t>的</a:t>
            </a:r>
            <a:r>
              <a:rPr lang="zh-CN" altLang="en-US" dirty="0" smtClean="0"/>
              <a:t>引用计数</a:t>
            </a:r>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smtClean="0"/>
              <a:t>   DLL</a:t>
            </a:r>
            <a:r>
              <a:rPr lang="zh-CN" altLang="en-US" sz="2800" dirty="0" smtClean="0"/>
              <a:t>在内存中只有一个实例，系统为每个</a:t>
            </a:r>
            <a:r>
              <a:rPr lang="en-US" altLang="zh-CN" sz="2800" dirty="0" smtClean="0"/>
              <a:t>DLL</a:t>
            </a:r>
            <a:r>
              <a:rPr lang="zh-CN" altLang="en-US" sz="2800" dirty="0" smtClean="0"/>
              <a:t>维护一个线程级的引用</a:t>
            </a:r>
            <a:r>
              <a:rPr lang="zh-CN" altLang="en-US" sz="2800" dirty="0" smtClean="0"/>
              <a:t>计数</a:t>
            </a:r>
            <a:endParaRPr lang="en-US" altLang="zh-CN" sz="2800" dirty="0" smtClean="0"/>
          </a:p>
          <a:p>
            <a:pPr eaLnBrk="1" hangingPunct="1">
              <a:buFont typeface="Wingdings" panose="05000000000000000000" pitchFamily="2" charset="2"/>
              <a:buChar char="p"/>
            </a:pPr>
            <a:r>
              <a:rPr lang="zh-CN" altLang="en-US" sz="2800" dirty="0" smtClean="0"/>
              <a:t>   一</a:t>
            </a:r>
            <a:r>
              <a:rPr lang="zh-CN" altLang="en-US" sz="2800" dirty="0" smtClean="0"/>
              <a:t>个线程载入</a:t>
            </a:r>
            <a:r>
              <a:rPr lang="zh-CN" altLang="en-US" sz="2800" dirty="0" smtClean="0"/>
              <a:t>了某</a:t>
            </a:r>
            <a:r>
              <a:rPr lang="en-US" altLang="zh-CN" sz="2800" dirty="0" smtClean="0"/>
              <a:t>DLL</a:t>
            </a:r>
            <a:r>
              <a:rPr lang="zh-CN" altLang="en-US" sz="2800" dirty="0" smtClean="0"/>
              <a:t>，其引用</a:t>
            </a:r>
            <a:r>
              <a:rPr lang="zh-CN" altLang="en-US" sz="2800" dirty="0" smtClean="0"/>
              <a:t>计数将会</a:t>
            </a:r>
            <a:r>
              <a:rPr lang="zh-CN" altLang="en-US" sz="2800" dirty="0" smtClean="0"/>
              <a:t>加 </a:t>
            </a:r>
            <a:r>
              <a:rPr lang="en-US" altLang="zh-CN" sz="2800" dirty="0" smtClean="0"/>
              <a:t>1</a:t>
            </a:r>
          </a:p>
          <a:p>
            <a:pPr eaLnBrk="1" hangingPunct="1">
              <a:buFont typeface="Wingdings" panose="05000000000000000000" pitchFamily="2" charset="2"/>
              <a:buChar char="p"/>
            </a:pPr>
            <a:r>
              <a:rPr lang="zh-CN" altLang="en-US" sz="2800" dirty="0" smtClean="0"/>
              <a:t>   程序</a:t>
            </a:r>
            <a:r>
              <a:rPr lang="zh-CN" altLang="en-US" sz="2800" dirty="0" smtClean="0"/>
              <a:t>终止或者引用计数变为</a:t>
            </a:r>
            <a:r>
              <a:rPr lang="en-US" altLang="zh-CN" sz="2800" dirty="0" smtClean="0"/>
              <a:t>0</a:t>
            </a:r>
            <a:r>
              <a:rPr lang="zh-CN" altLang="en-US" sz="2800" dirty="0" smtClean="0"/>
              <a:t>（仅指运行</a:t>
            </a:r>
            <a:r>
              <a:rPr lang="zh-CN" altLang="en-US" sz="2800" dirty="0" smtClean="0"/>
              <a:t>时载入动态</a:t>
            </a:r>
            <a:r>
              <a:rPr lang="zh-CN" altLang="en-US" sz="2800" dirty="0" smtClean="0"/>
              <a:t>链接库），</a:t>
            </a:r>
            <a:r>
              <a:rPr lang="en-US" altLang="zh-CN" sz="2800" dirty="0" smtClean="0"/>
              <a:t>DLL</a:t>
            </a:r>
            <a:r>
              <a:rPr lang="zh-CN" altLang="en-US" sz="2800" dirty="0" smtClean="0"/>
              <a:t>就会释放占用程序的虚</a:t>
            </a:r>
            <a:r>
              <a:rPr lang="zh-CN" altLang="en-US" sz="2800" dirty="0" smtClean="0"/>
              <a:t>地址空间</a:t>
            </a:r>
            <a:endParaRPr lang="zh-CN" altLang="en-US" sz="2800" dirty="0" smtClean="0"/>
          </a:p>
        </p:txBody>
      </p:sp>
    </p:spTree>
    <p:extLst>
      <p:ext uri="{BB962C8B-B14F-4D97-AF65-F5344CB8AC3E}">
        <p14:creationId xmlns:p14="http://schemas.microsoft.com/office/powerpoint/2010/main" val="2597167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smtClean="0"/>
              <a:t>windows</a:t>
            </a:r>
            <a:r>
              <a:rPr lang="zh-CN" altLang="en-US" dirty="0" smtClean="0"/>
              <a:t>的虚地址映射</a:t>
            </a:r>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smtClean="0"/>
              <a:t>   Windows </a:t>
            </a:r>
            <a:r>
              <a:rPr lang="zh-CN" altLang="en-US" sz="2800" dirty="0" smtClean="0"/>
              <a:t>提供</a:t>
            </a:r>
            <a:r>
              <a:rPr lang="zh-CN" altLang="en-US" sz="2800" dirty="0"/>
              <a:t>内部的</a:t>
            </a:r>
            <a:r>
              <a:rPr lang="zh-CN" altLang="en-US" sz="2800" dirty="0" smtClean="0"/>
              <a:t>地址映射的</a:t>
            </a:r>
            <a:r>
              <a:rPr lang="zh-CN" altLang="en-US" sz="2800" dirty="0"/>
              <a:t>工作</a:t>
            </a:r>
            <a:r>
              <a:rPr lang="zh-CN" altLang="en-US" sz="2800" dirty="0" smtClean="0"/>
              <a:t>，一</a:t>
            </a:r>
            <a:r>
              <a:rPr lang="zh-CN" altLang="en-US" sz="2800" dirty="0"/>
              <a:t>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a:t>
            </a:r>
            <a:r>
              <a:rPr lang="zh-CN" altLang="en-US" sz="2800" dirty="0" smtClean="0"/>
              <a:t>进程</a:t>
            </a:r>
            <a:endParaRPr lang="en-US" altLang="zh-CN" sz="2800" dirty="0" smtClean="0"/>
          </a:p>
          <a:p>
            <a:pPr eaLnBrk="1" hangingPunct="1">
              <a:buFont typeface="Wingdings" panose="05000000000000000000" pitchFamily="2" charset="2"/>
              <a:buChar char="p"/>
            </a:pPr>
            <a:r>
              <a:rPr lang="zh-CN" altLang="en-US" sz="2800" dirty="0" smtClean="0"/>
              <a:t>   进程</a:t>
            </a:r>
            <a:r>
              <a:rPr lang="zh-CN" altLang="en-US" sz="2800" dirty="0"/>
              <a:t>代码地址与</a:t>
            </a:r>
            <a:r>
              <a:rPr lang="en-US" altLang="zh-CN" sz="2800" dirty="0"/>
              <a:t>DLL</a:t>
            </a:r>
            <a:r>
              <a:rPr lang="zh-CN" altLang="en-US" sz="2800" dirty="0"/>
              <a:t>映射后地址构成的是进程</a:t>
            </a:r>
            <a:r>
              <a:rPr lang="zh-CN" altLang="en-US" sz="2800" dirty="0" smtClean="0"/>
              <a:t>的</a:t>
            </a:r>
            <a:r>
              <a:rPr lang="zh-CN" altLang="en-US" sz="2800" dirty="0" smtClean="0"/>
              <a:t>虚</a:t>
            </a:r>
            <a:r>
              <a:rPr lang="zh-CN" altLang="en-US" sz="2800" dirty="0" smtClean="0"/>
              <a:t>地址空间</a:t>
            </a:r>
            <a:r>
              <a:rPr lang="zh-CN" altLang="en-US" sz="2800" dirty="0"/>
              <a:t>，进程在自己的虚地址空间中好像是自己独自在使用这个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a:t>
            </a:r>
            <a:r>
              <a:rPr lang="zh-CN" altLang="en-US" sz="2800" dirty="0" smtClean="0"/>
              <a:t>区别</a:t>
            </a:r>
            <a:endParaRPr lang="zh-CN" altLang="en-US" sz="2800" dirty="0"/>
          </a:p>
        </p:txBody>
      </p:sp>
    </p:spTree>
    <p:extLst>
      <p:ext uri="{BB962C8B-B14F-4D97-AF65-F5344CB8AC3E}">
        <p14:creationId xmlns:p14="http://schemas.microsoft.com/office/powerpoint/2010/main" val="2428324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smtClean="0"/>
              <a:t>DLL</a:t>
            </a:r>
            <a:r>
              <a:rPr lang="zh-CN" altLang="en-US" dirty="0" smtClean="0"/>
              <a:t>文件的定位</a:t>
            </a:r>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smtClean="0"/>
              <a:t>   包含</a:t>
            </a:r>
            <a:r>
              <a:rPr lang="en-US" altLang="zh-CN" sz="2800" dirty="0" smtClean="0"/>
              <a:t>EXE</a:t>
            </a:r>
            <a:r>
              <a:rPr lang="zh-CN" altLang="en-US" sz="2800" dirty="0" smtClean="0"/>
              <a:t>文件的目录</a:t>
            </a:r>
            <a:endParaRPr lang="zh-CN" altLang="en-US" sz="2800" dirty="0" smtClean="0"/>
          </a:p>
          <a:p>
            <a:pPr eaLnBrk="1" hangingPunct="1">
              <a:buFont typeface="Wingdings" panose="05000000000000000000" pitchFamily="2" charset="2"/>
              <a:buChar char="p"/>
            </a:pPr>
            <a:r>
              <a:rPr lang="zh-CN" altLang="en-US" sz="2800" dirty="0" smtClean="0"/>
              <a:t>   进程</a:t>
            </a:r>
            <a:r>
              <a:rPr lang="zh-CN" altLang="en-US" sz="2800" dirty="0" smtClean="0"/>
              <a:t>的当前工作目录</a:t>
            </a:r>
          </a:p>
          <a:p>
            <a:pPr eaLnBrk="1" hangingPunct="1">
              <a:buFont typeface="Wingdings" panose="05000000000000000000" pitchFamily="2" charset="2"/>
              <a:buChar char="p"/>
            </a:pPr>
            <a:r>
              <a:rPr lang="en-US" altLang="zh-CN" sz="2800" dirty="0" smtClean="0"/>
              <a:t>   Windows</a:t>
            </a:r>
            <a:r>
              <a:rPr lang="zh-CN" altLang="en-US" sz="2800" dirty="0" smtClean="0"/>
              <a:t>系统目录</a:t>
            </a:r>
          </a:p>
          <a:p>
            <a:pPr eaLnBrk="1" hangingPunct="1">
              <a:buFont typeface="Wingdings" panose="05000000000000000000" pitchFamily="2" charset="2"/>
              <a:buChar char="p"/>
            </a:pPr>
            <a:r>
              <a:rPr lang="en-US" altLang="zh-CN" sz="2800" dirty="0" smtClean="0"/>
              <a:t>   Windows</a:t>
            </a:r>
            <a:r>
              <a:rPr lang="zh-CN" altLang="en-US" sz="2800" dirty="0" smtClean="0"/>
              <a:t>目录</a:t>
            </a:r>
          </a:p>
          <a:p>
            <a:pPr eaLnBrk="1" hangingPunct="1">
              <a:buFont typeface="Wingdings" panose="05000000000000000000" pitchFamily="2" charset="2"/>
              <a:buChar char="p"/>
            </a:pPr>
            <a:r>
              <a:rPr lang="en-US" altLang="zh-CN" sz="2800" dirty="0" smtClean="0"/>
              <a:t>   Path</a:t>
            </a:r>
            <a:r>
              <a:rPr lang="zh-CN" altLang="en-US" sz="2800" dirty="0" smtClean="0"/>
              <a:t>环境变量中的一系列目录 </a:t>
            </a:r>
            <a:endParaRPr lang="en-US" altLang="zh-CN" sz="2800" dirty="0" smtClean="0"/>
          </a:p>
          <a:p>
            <a:pPr eaLnBrk="1" hangingPunct="1">
              <a:buFont typeface="Wingdings" panose="05000000000000000000" pitchFamily="2" charset="2"/>
              <a:buChar char="p"/>
            </a:pPr>
            <a:endParaRPr lang="en-US" altLang="zh-CN" sz="2800" dirty="0" smtClean="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smtClean="0"/>
          </a:p>
          <a:p>
            <a:pPr marL="0" indent="0" eaLnBrk="1" hangingPunct="1">
              <a:buNone/>
            </a:pPr>
            <a:r>
              <a:rPr lang="zh-CN" altLang="en-US" sz="2800" dirty="0" smtClean="0"/>
              <a:t>问题：载入时动态链接能否指定特定位置的</a:t>
            </a:r>
            <a:r>
              <a:rPr lang="en-US" altLang="zh-CN" sz="2800" dirty="0" smtClean="0"/>
              <a:t>DLL</a:t>
            </a:r>
            <a:r>
              <a:rPr lang="zh-CN" altLang="en-US" sz="2800" dirty="0" smtClean="0"/>
              <a:t>？</a:t>
            </a:r>
            <a:endParaRPr lang="zh-CN" altLang="en-US" sz="2800" dirty="0" smtClean="0"/>
          </a:p>
        </p:txBody>
      </p:sp>
    </p:spTree>
    <p:extLst>
      <p:ext uri="{BB962C8B-B14F-4D97-AF65-F5344CB8AC3E}">
        <p14:creationId xmlns:p14="http://schemas.microsoft.com/office/powerpoint/2010/main" val="3442295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smtClean="0"/>
              <a:t>托管与非托管</a:t>
            </a:r>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smtClean="0"/>
              <a:t>   托管</a:t>
            </a:r>
            <a:r>
              <a:rPr lang="zh-CN" altLang="en-US" sz="2000" dirty="0" smtClean="0"/>
              <a:t>代码与非托管代码是微软针对运行中的</a:t>
            </a:r>
            <a:r>
              <a:rPr lang="en-US" altLang="zh-CN" sz="2000" dirty="0" smtClean="0"/>
              <a:t>windows</a:t>
            </a:r>
            <a:r>
              <a:rPr lang="zh-CN" altLang="en-US" sz="2000" dirty="0" smtClean="0"/>
              <a:t>程序与公共语言运行库的关系进行的一种划分</a:t>
            </a:r>
            <a:endParaRPr lang="en-US" altLang="zh-CN" sz="2000" dirty="0" smtClean="0"/>
          </a:p>
          <a:p>
            <a:pPr>
              <a:buFont typeface="Wingdings" panose="05000000000000000000" pitchFamily="2" charset="2"/>
              <a:buChar char="p"/>
            </a:pPr>
            <a:r>
              <a:rPr lang="zh-CN" altLang="en-US" sz="2000" dirty="0" smtClean="0"/>
              <a:t>   托管</a:t>
            </a:r>
            <a:r>
              <a:rPr lang="zh-CN" altLang="en-US" sz="2000" dirty="0" smtClean="0"/>
              <a:t>代码</a:t>
            </a:r>
            <a:endParaRPr lang="en-US" altLang="zh-CN" sz="2000" dirty="0" smtClean="0"/>
          </a:p>
          <a:p>
            <a:pPr marL="457051" lvl="1" indent="0">
              <a:buNone/>
            </a:pPr>
            <a:r>
              <a:rPr lang="en-US" altLang="zh-CN" sz="1600" dirty="0"/>
              <a:t>	</a:t>
            </a:r>
            <a:r>
              <a:rPr lang="zh-CN" altLang="en-US" sz="1600" dirty="0" smtClean="0"/>
              <a:t>由</a:t>
            </a:r>
            <a:r>
              <a:rPr lang="zh-CN" altLang="en-US" sz="1600" dirty="0"/>
              <a:t>公共语言运行</a:t>
            </a:r>
            <a:r>
              <a:rPr lang="zh-CN" altLang="en-US" sz="1600" dirty="0" smtClean="0"/>
              <a:t>库</a:t>
            </a:r>
            <a:r>
              <a:rPr lang="en-US" altLang="zh-CN" sz="1600" dirty="0" smtClean="0"/>
              <a:t>CLR(Common Language Runtime)</a:t>
            </a:r>
            <a:r>
              <a:rPr lang="zh-CN" altLang="en-US" sz="1600" dirty="0" smtClean="0"/>
              <a:t>环境</a:t>
            </a:r>
            <a:r>
              <a:rPr lang="zh-CN" altLang="en-US" sz="1600" dirty="0"/>
              <a:t>（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smtClean="0"/>
              <a:t>   非</a:t>
            </a:r>
            <a:r>
              <a:rPr lang="zh-CN" altLang="en-US" sz="2000" dirty="0" smtClean="0"/>
              <a:t>托管代码</a:t>
            </a:r>
            <a:endParaRPr lang="en-US" altLang="zh-CN" sz="2000" dirty="0" smtClean="0"/>
          </a:p>
          <a:p>
            <a:pPr marL="457051" lvl="1" indent="0">
              <a:buNone/>
            </a:pPr>
            <a:r>
              <a:rPr lang="en-US" altLang="zh-CN" sz="1600" dirty="0" smtClean="0"/>
              <a:t>	</a:t>
            </a:r>
            <a:r>
              <a:rPr lang="zh-CN" altLang="en-US" sz="1600" dirty="0" smtClean="0"/>
              <a:t>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a:t>
            </a:r>
            <a:r>
              <a:rPr lang="zh-CN" altLang="en-US" sz="1600" dirty="0" smtClean="0"/>
              <a:t>生成的非</a:t>
            </a:r>
            <a:r>
              <a:rPr lang="zh-CN" altLang="en-US" sz="1600" dirty="0"/>
              <a:t>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r>
              <a:rPr lang="zh-CN" altLang="en-US" sz="1600" dirty="0" smtClean="0"/>
              <a:t>。</a:t>
            </a:r>
            <a:endParaRPr lang="zh-CN" altLang="en-US" sz="1600" dirty="0"/>
          </a:p>
        </p:txBody>
      </p:sp>
    </p:spTree>
    <p:extLst>
      <p:ext uri="{BB962C8B-B14F-4D97-AF65-F5344CB8AC3E}">
        <p14:creationId xmlns:p14="http://schemas.microsoft.com/office/powerpoint/2010/main" val="1022245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smtClean="0"/>
              <a:t>托管与非托管区别</a:t>
            </a:r>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smtClean="0"/>
              <a:t>   托管</a:t>
            </a:r>
            <a:r>
              <a:rPr lang="zh-CN" altLang="en-US" sz="2800" dirty="0" smtClean="0"/>
              <a:t>代码中不推荐使用</a:t>
            </a:r>
            <a:r>
              <a:rPr lang="zh-CN" altLang="en-US" sz="2800" dirty="0" smtClean="0"/>
              <a:t>指针</a:t>
            </a:r>
            <a:endParaRPr lang="en-US" altLang="zh-CN" sz="2800" dirty="0" smtClean="0"/>
          </a:p>
          <a:p>
            <a:pPr eaLnBrk="1" hangingPunct="1">
              <a:buFont typeface="Wingdings" panose="05000000000000000000" pitchFamily="2" charset="2"/>
              <a:buChar char="p"/>
            </a:pPr>
            <a:r>
              <a:rPr lang="en-US" altLang="zh-CN" sz="2800" dirty="0"/>
              <a:t> </a:t>
            </a:r>
            <a:r>
              <a:rPr lang="en-US" altLang="zh-CN" sz="2800" dirty="0" smtClean="0"/>
              <a:t>  </a:t>
            </a:r>
            <a:r>
              <a:rPr lang="zh-CN" altLang="en-US" sz="2800" dirty="0" smtClean="0"/>
              <a:t>非</a:t>
            </a:r>
            <a:r>
              <a:rPr lang="zh-CN" altLang="en-US" sz="2800" dirty="0" smtClean="0"/>
              <a:t>托管代码可以使用指针来直接读取</a:t>
            </a:r>
            <a:r>
              <a:rPr lang="zh-CN" altLang="en-US" sz="2800" dirty="0" smtClean="0"/>
              <a:t>内存</a:t>
            </a:r>
            <a:endParaRPr lang="zh-CN" altLang="en-US" sz="2800" dirty="0" smtClean="0"/>
          </a:p>
        </p:txBody>
      </p:sp>
    </p:spTree>
    <p:extLst>
      <p:ext uri="{BB962C8B-B14F-4D97-AF65-F5344CB8AC3E}">
        <p14:creationId xmlns:p14="http://schemas.microsoft.com/office/powerpoint/2010/main" val="287390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smtClean="0"/>
              <a:t>调用托管的动态链接库</a:t>
            </a:r>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rPr>
              <a:t>使用</a:t>
            </a:r>
            <a:r>
              <a:rPr lang="en-US" altLang="zh-CN" sz="2800" dirty="0" smtClean="0">
                <a:solidFill>
                  <a:srgbClr val="002060"/>
                </a:solidFill>
              </a:rPr>
              <a:t>C#</a:t>
            </a:r>
            <a:r>
              <a:rPr lang="zh-CN" altLang="en-US" sz="2800" dirty="0" smtClean="0">
                <a:solidFill>
                  <a:srgbClr val="002060"/>
                </a:solidFill>
              </a:rPr>
              <a:t>创建类库</a:t>
            </a:r>
            <a:r>
              <a:rPr lang="en-US" altLang="zh-CN" sz="2800" dirty="0" smtClean="0">
                <a:solidFill>
                  <a:srgbClr val="002060"/>
                </a:solidFill>
              </a:rPr>
              <a:t>(DLL)</a:t>
            </a:r>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782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smtClean="0"/>
              <a:t>调用托管的动态链接库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文件中的类方法和属性。</a:t>
            </a:r>
          </a:p>
        </p:txBody>
      </p:sp>
    </p:spTree>
    <p:extLst>
      <p:ext uri="{BB962C8B-B14F-4D97-AF65-F5344CB8AC3E}">
        <p14:creationId xmlns:p14="http://schemas.microsoft.com/office/powerpoint/2010/main" val="818956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smtClean="0"/>
              <a:t>反射</a:t>
            </a:r>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smtClean="0"/>
              <a:t>   通过 </a:t>
            </a:r>
            <a:r>
              <a:rPr lang="en-US" altLang="zh-CN" sz="2800" dirty="0" err="1" smtClean="0"/>
              <a:t>System.Reflection</a:t>
            </a:r>
            <a:r>
              <a:rPr lang="en-US" altLang="zh-CN" sz="2800" dirty="0" smtClean="0"/>
              <a:t> </a:t>
            </a:r>
            <a:r>
              <a:rPr lang="zh-CN" altLang="en-US" sz="2800" dirty="0" smtClean="0"/>
              <a:t>命名空间中的类以及 </a:t>
            </a:r>
            <a:r>
              <a:rPr lang="en-US" altLang="zh-CN" sz="2800" dirty="0" err="1" smtClean="0"/>
              <a:t>System.Type</a:t>
            </a:r>
            <a:r>
              <a:rPr lang="zh-CN" altLang="en-US" sz="2800" dirty="0" smtClean="0"/>
              <a:t>，可以获取有关已加载的程序集和在其中定义的类型（如类、接口和值类型）的</a:t>
            </a:r>
            <a:r>
              <a:rPr lang="zh-CN" altLang="en-US" sz="2800" dirty="0" smtClean="0"/>
              <a:t>信息</a:t>
            </a:r>
            <a:endParaRPr lang="en-US" altLang="zh-CN" sz="2800" dirty="0" smtClean="0"/>
          </a:p>
          <a:p>
            <a:pPr eaLnBrk="1" hangingPunct="1">
              <a:buFont typeface="Wingdings" panose="05000000000000000000" pitchFamily="2" charset="2"/>
              <a:buChar char="p"/>
            </a:pPr>
            <a:r>
              <a:rPr lang="zh-CN" altLang="en-US" sz="2800" dirty="0" smtClean="0"/>
              <a:t>    可以</a:t>
            </a:r>
            <a:r>
              <a:rPr lang="zh-CN" altLang="en-US" sz="2800" dirty="0" smtClean="0"/>
              <a:t>使用反射在运行时创建类型实例，调用和访问这些</a:t>
            </a:r>
            <a:r>
              <a:rPr lang="zh-CN" altLang="en-US" sz="2800" dirty="0" smtClean="0"/>
              <a:t>实例</a:t>
            </a:r>
            <a:endParaRPr lang="zh-CN" altLang="en-US" sz="2800" dirty="0" smtClean="0"/>
          </a:p>
        </p:txBody>
      </p:sp>
    </p:spTree>
    <p:extLst>
      <p:ext uri="{BB962C8B-B14F-4D97-AF65-F5344CB8AC3E}">
        <p14:creationId xmlns:p14="http://schemas.microsoft.com/office/powerpoint/2010/main" val="222525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smtClean="0"/>
              <a:t>反射的用途</a:t>
            </a:r>
            <a:endParaRPr lang="zh-CN" altLang="en-US" dirty="0" smtClean="0"/>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Tree>
    <p:extLst>
      <p:ext uri="{BB962C8B-B14F-4D97-AF65-F5344CB8AC3E}">
        <p14:creationId xmlns:p14="http://schemas.microsoft.com/office/powerpoint/2010/main" val="2450373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smtClean="0"/>
              <a:t>分别编译与链接</a:t>
            </a:r>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大多数</a:t>
            </a:r>
            <a:r>
              <a:rPr lang="zh-CN" altLang="en-US" sz="2400" dirty="0">
                <a:solidFill>
                  <a:srgbClr val="002060"/>
                </a:solidFill>
                <a:latin typeface="微软雅黑" panose="020B0503020204020204" pitchFamily="34" charset="-122"/>
                <a:ea typeface="微软雅黑" panose="020B0503020204020204" pitchFamily="34" charset="-122"/>
                <a:sym typeface="+mn-ea"/>
              </a:rPr>
              <a:t>高级语言都支持分别编译</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r>
              <a:rPr lang="en-US" altLang="zh-CN" sz="2400" dirty="0" smtClean="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程序员</a:t>
            </a:r>
            <a:r>
              <a:rPr lang="zh-CN" altLang="en-US" sz="2400" dirty="0">
                <a:solidFill>
                  <a:srgbClr val="002060"/>
                </a:solidFill>
                <a:latin typeface="微软雅黑" panose="020B0503020204020204" pitchFamily="34" charset="-122"/>
                <a:ea typeface="微软雅黑" panose="020B0503020204020204" pitchFamily="34" charset="-122"/>
                <a:sym typeface="+mn-ea"/>
              </a:rPr>
              <a:t>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编译后</a:t>
            </a:r>
            <a:r>
              <a:rPr lang="zh-CN" altLang="en-US" sz="2400" dirty="0">
                <a:solidFill>
                  <a:srgbClr val="002060"/>
                </a:solidFill>
                <a:latin typeface="微软雅黑" panose="020B0503020204020204" pitchFamily="34" charset="-122"/>
                <a:ea typeface="微软雅黑" panose="020B0503020204020204" pitchFamily="34" charset="-122"/>
                <a:sym typeface="+mn-ea"/>
              </a:rPr>
              <a:t>，由链接器（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把独立</a:t>
            </a:r>
            <a:r>
              <a:rPr lang="zh-CN" altLang="en-US" sz="2400" dirty="0">
                <a:solidFill>
                  <a:srgbClr val="002060"/>
                </a:solidFill>
                <a:latin typeface="微软雅黑" panose="020B0503020204020204" pitchFamily="34" charset="-122"/>
                <a:ea typeface="微软雅黑" panose="020B0503020204020204" pitchFamily="34" charset="-122"/>
                <a:sym typeface="+mn-ea"/>
              </a:rPr>
              <a:t>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一起</a:t>
            </a:r>
            <a:endParaRPr lang="en-US" altLang="zh-CN" sz="2400" dirty="0" smtClean="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r>
              <a:rPr lang="zh-CN" altLang="en-US" sz="2400" dirty="0">
                <a:solidFill>
                  <a:srgbClr val="002060"/>
                </a:solidFill>
                <a:latin typeface="微软雅黑" panose="020B0503020204020204" pitchFamily="34" charset="-122"/>
                <a:ea typeface="微软雅黑" panose="020B0503020204020204" pitchFamily="34" charset="-122"/>
                <a:sym typeface="+mn-ea"/>
              </a:rPr>
              <a:t>方式有两种：静态链接、动态</a:t>
            </a:r>
            <a:r>
              <a:rPr lang="zh-CN" altLang="en-US" sz="2400" dirty="0" smtClean="0">
                <a:solidFill>
                  <a:srgbClr val="002060"/>
                </a:solidFill>
                <a:latin typeface="微软雅黑" panose="020B0503020204020204" pitchFamily="34" charset="-122"/>
                <a:ea typeface="微软雅黑" panose="020B0503020204020204" pitchFamily="34" charset="-122"/>
                <a:sym typeface="+mn-ea"/>
              </a:rPr>
              <a:t>链接</a:t>
            </a:r>
            <a:endParaRPr lang="zh-CN" altLang="en-US" sz="2400" dirty="0">
              <a:solidFill>
                <a:srgbClr val="002060"/>
              </a:solidFill>
              <a:latin typeface="微软雅黑" panose="020B0503020204020204" pitchFamily="34" charset="-122"/>
              <a:ea typeface="微软雅黑" panose="020B0503020204020204" pitchFamily="34" charset="-122"/>
              <a:sym typeface="+mn-ea"/>
            </a:endParaRPr>
          </a:p>
          <a:p>
            <a:pPr algn="just"/>
            <a:endParaRPr lang="zh-CN" altLang="zh-CN" sz="2400"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04187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smtClean="0"/>
              <a:t>反射的用途</a:t>
            </a:r>
            <a:endParaRPr lang="zh-CN" altLang="en-US" dirty="0" smtClean="0"/>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extLst>
      <p:ext uri="{BB962C8B-B14F-4D97-AF65-F5344CB8AC3E}">
        <p14:creationId xmlns:p14="http://schemas.microsoft.com/office/powerpoint/2010/main" val="7092205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smtClean="0"/>
              <a:t>反射的用途</a:t>
            </a:r>
            <a:endParaRPr lang="zh-CN" altLang="en-US" dirty="0" smtClean="0"/>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extLst>
      <p:ext uri="{BB962C8B-B14F-4D97-AF65-F5344CB8AC3E}">
        <p14:creationId xmlns:p14="http://schemas.microsoft.com/office/powerpoint/2010/main" val="3807422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smtClean="0"/>
              <a:t>调用非托管的动态链接库</a:t>
            </a:r>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smtClean="0"/>
              <a:t>   控件</a:t>
            </a:r>
            <a:r>
              <a:rPr lang="zh-CN" altLang="en-US" sz="3100" dirty="0" smtClean="0"/>
              <a:t>不能满足用户所有需求</a:t>
            </a:r>
          </a:p>
          <a:p>
            <a:pPr marL="400050" lvl="1" indent="0">
              <a:buNone/>
            </a:pPr>
            <a:r>
              <a:rPr lang="zh-CN" altLang="en-US" sz="3100" dirty="0" smtClean="0"/>
              <a:t>例如</a:t>
            </a:r>
            <a:r>
              <a:rPr lang="en-US" altLang="zh-CN" sz="3100" dirty="0" err="1" smtClean="0"/>
              <a:t>ListView</a:t>
            </a:r>
            <a:r>
              <a:rPr lang="zh-CN" altLang="en-US" sz="3100" dirty="0" smtClean="0"/>
              <a:t>中文本如何实现多行显示</a:t>
            </a:r>
          </a:p>
          <a:p>
            <a:pPr marL="400050" lvl="1" indent="0">
              <a:buNone/>
            </a:pPr>
            <a:r>
              <a:rPr lang="zh-CN" altLang="en-US" sz="3100" dirty="0" smtClean="0"/>
              <a:t>例如一个</a:t>
            </a:r>
            <a:r>
              <a:rPr lang="en-US" altLang="zh-CN" sz="3100" dirty="0" err="1" smtClean="0"/>
              <a:t>ListBox</a:t>
            </a:r>
            <a:r>
              <a:rPr lang="zh-CN" altLang="en-US" sz="3100" dirty="0" smtClean="0"/>
              <a:t>控件的鼠标滚动事件，这可通过</a:t>
            </a:r>
            <a:r>
              <a:rPr lang="en-US" altLang="zh-CN" sz="3100" dirty="0" smtClean="0"/>
              <a:t>Windows</a:t>
            </a:r>
            <a:r>
              <a:rPr lang="zh-CN" altLang="en-US" sz="3100" dirty="0" smtClean="0"/>
              <a:t>的</a:t>
            </a:r>
            <a:r>
              <a:rPr lang="en-US" altLang="zh-CN" sz="3100" dirty="0" smtClean="0"/>
              <a:t>API</a:t>
            </a:r>
            <a:r>
              <a:rPr lang="zh-CN" altLang="en-US" sz="3100" dirty="0" smtClean="0"/>
              <a:t>实现。</a:t>
            </a:r>
            <a:endParaRPr lang="en-US" altLang="zh-CN" sz="3100" dirty="0" smtClean="0"/>
          </a:p>
          <a:p>
            <a:pPr eaLnBrk="1" hangingPunct="1"/>
            <a:endParaRPr lang="en-US" altLang="zh-CN" sz="3100" dirty="0"/>
          </a:p>
          <a:p>
            <a:pPr>
              <a:buFont typeface="Wingdings" panose="05000000000000000000" pitchFamily="2" charset="2"/>
              <a:buChar char="p"/>
            </a:pPr>
            <a:r>
              <a:rPr lang="zh-CN" altLang="en-US" sz="3100" dirty="0" smtClean="0"/>
              <a:t>   也</a:t>
            </a:r>
            <a:r>
              <a:rPr lang="zh-CN" altLang="en-US" sz="3100" dirty="0"/>
              <a:t>有部分功能用框架类不太合适，例如与窗体消息处理密切相关的功能</a:t>
            </a:r>
            <a:r>
              <a:rPr lang="zh-CN" altLang="en-US" sz="3100" dirty="0" smtClean="0"/>
              <a:t>，涉及</a:t>
            </a:r>
            <a:r>
              <a:rPr lang="zh-CN" altLang="en-US" sz="3100" dirty="0"/>
              <a:t>到</a:t>
            </a:r>
            <a:r>
              <a:rPr lang="en-US" altLang="zh-CN" sz="3100" dirty="0"/>
              <a:t>windows</a:t>
            </a:r>
            <a:r>
              <a:rPr lang="zh-CN" altLang="en-US" sz="3100" dirty="0"/>
              <a:t>核心的运作，要开发这些功能的程序还是要依赖</a:t>
            </a:r>
            <a:r>
              <a:rPr lang="en-US" altLang="zh-CN" sz="3100" dirty="0" smtClean="0"/>
              <a:t>Windows </a:t>
            </a:r>
            <a:r>
              <a:rPr lang="zh-CN" altLang="en-US" sz="3100" dirty="0" smtClean="0"/>
              <a:t>的</a:t>
            </a:r>
            <a:r>
              <a:rPr lang="en-US" altLang="zh-CN" sz="3100" dirty="0"/>
              <a:t>API</a:t>
            </a:r>
            <a:r>
              <a:rPr lang="zh-CN" altLang="en-US" sz="3100" dirty="0" smtClean="0"/>
              <a:t>。</a:t>
            </a:r>
            <a:endParaRPr lang="en-US" altLang="zh-CN" sz="3100" dirty="0" smtClean="0"/>
          </a:p>
          <a:p>
            <a:endParaRPr lang="en-US" altLang="zh-CN" sz="3100" dirty="0" smtClean="0"/>
          </a:p>
          <a:p>
            <a:pPr>
              <a:buFont typeface="Wingdings" panose="05000000000000000000" pitchFamily="2" charset="2"/>
              <a:buChar char="p"/>
            </a:pPr>
            <a:r>
              <a:rPr lang="zh-CN" altLang="en-US" sz="3100" dirty="0" smtClean="0"/>
              <a:t>   调用</a:t>
            </a:r>
            <a:r>
              <a:rPr lang="zh-CN" altLang="en-US" sz="3100" dirty="0" smtClean="0"/>
              <a:t>其它语言如</a:t>
            </a:r>
            <a:r>
              <a:rPr lang="en-US" altLang="zh-CN" sz="3100" dirty="0" err="1" smtClean="0"/>
              <a:t>c++</a:t>
            </a:r>
            <a:r>
              <a:rPr lang="zh-CN" altLang="en-US" sz="3100" dirty="0" smtClean="0"/>
              <a:t>所编写动态链接库</a:t>
            </a:r>
            <a:endParaRPr lang="en-US" altLang="zh-CN" sz="3100" dirty="0" smtClean="0"/>
          </a:p>
          <a:p>
            <a:endParaRPr lang="en-US" altLang="zh-CN" sz="3100" dirty="0"/>
          </a:p>
          <a:p>
            <a:pPr>
              <a:buFont typeface="Wingdings" panose="05000000000000000000" pitchFamily="2" charset="2"/>
              <a:buChar char="p"/>
            </a:pPr>
            <a:r>
              <a:rPr lang="en-US" altLang="zh-CN" sz="3200" dirty="0" smtClean="0"/>
              <a:t>   [ </a:t>
            </a:r>
            <a:r>
              <a:rPr lang="en-US" altLang="zh-CN" sz="3200" dirty="0" err="1"/>
              <a:t>DllImport</a:t>
            </a:r>
            <a:r>
              <a:rPr lang="en-US" altLang="zh-CN" sz="3200" dirty="0"/>
              <a:t>( </a:t>
            </a:r>
            <a:r>
              <a:rPr lang="en-US" altLang="zh-CN" sz="3200" dirty="0" smtClean="0">
                <a:latin typeface="Arial" panose="020B0604020202020204" pitchFamily="34" charset="0"/>
              </a:rPr>
              <a:t>“</a:t>
            </a:r>
            <a:r>
              <a:rPr lang="en-US" altLang="zh-CN" sz="3200" dirty="0" smtClean="0"/>
              <a:t>xxxxx.dll</a:t>
            </a:r>
            <a:r>
              <a:rPr lang="en-US" altLang="zh-CN" sz="3200" dirty="0"/>
              <a:t>", </a:t>
            </a:r>
            <a:r>
              <a:rPr lang="en-US" altLang="zh-CN" sz="3200" dirty="0" err="1"/>
              <a:t>EntryPoint</a:t>
            </a:r>
            <a:r>
              <a:rPr lang="en-US" altLang="zh-CN" sz="3200" dirty="0" smtClean="0"/>
              <a:t>=“</a:t>
            </a:r>
            <a:r>
              <a:rPr lang="en-US" altLang="zh-CN" sz="3200" dirty="0" err="1" smtClean="0"/>
              <a:t>yyy</a:t>
            </a:r>
            <a:r>
              <a:rPr lang="en-US" altLang="zh-CN" sz="3200" dirty="0" smtClean="0"/>
              <a:t>" </a:t>
            </a:r>
            <a:r>
              <a:rPr lang="en-US" altLang="zh-CN" sz="3200" dirty="0"/>
              <a:t>)] </a:t>
            </a:r>
            <a:endParaRPr lang="en-US" altLang="zh-CN" sz="3200" dirty="0" smtClean="0"/>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smtClean="0"/>
          </a:p>
        </p:txBody>
      </p:sp>
    </p:spTree>
    <p:extLst>
      <p:ext uri="{BB962C8B-B14F-4D97-AF65-F5344CB8AC3E}">
        <p14:creationId xmlns:p14="http://schemas.microsoft.com/office/powerpoint/2010/main" val="2429862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smtClean="0"/>
              <a:t>DllImport</a:t>
            </a:r>
            <a:r>
              <a:rPr lang="zh-CN" altLang="en-US" dirty="0" smtClean="0"/>
              <a:t>属性</a:t>
            </a:r>
            <a:endParaRPr lang="en-US" altLang="zh-CN" dirty="0" smtClean="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smtClean="0"/>
              <a:t>  [ </a:t>
            </a:r>
            <a:r>
              <a:rPr lang="en-US" altLang="zh-CN" sz="3100" dirty="0" err="1" smtClean="0"/>
              <a:t>DllImport</a:t>
            </a:r>
            <a:r>
              <a:rPr lang="en-US" altLang="zh-CN" sz="3100" dirty="0" smtClean="0"/>
              <a:t>( </a:t>
            </a:r>
            <a:r>
              <a:rPr lang="en-US" altLang="zh-CN" sz="3100" dirty="0">
                <a:latin typeface="Arial" panose="020B0604020202020204" pitchFamily="34" charset="0"/>
              </a:rPr>
              <a:t>"</a:t>
            </a:r>
            <a:r>
              <a:rPr lang="en-US" altLang="zh-CN" sz="3100" dirty="0" smtClean="0"/>
              <a:t>kernel32.dll",EntryPoint="</a:t>
            </a:r>
            <a:r>
              <a:rPr lang="en-US" altLang="zh-CN" sz="3100" dirty="0" err="1" smtClean="0"/>
              <a:t>GetVersionEx</a:t>
            </a:r>
            <a:r>
              <a:rPr lang="en-US" altLang="zh-CN" sz="3100" dirty="0" smtClean="0"/>
              <a:t>" )] </a:t>
            </a:r>
          </a:p>
          <a:p>
            <a:pPr lvl="1"/>
            <a:r>
              <a:rPr lang="en-US" altLang="zh-CN" sz="3100" dirty="0" smtClean="0"/>
              <a:t>“</a:t>
            </a:r>
            <a:r>
              <a:rPr lang="en-US" altLang="zh-CN" sz="3100" dirty="0" err="1" smtClean="0"/>
              <a:t>DllImport</a:t>
            </a:r>
            <a:r>
              <a:rPr lang="en-US" altLang="zh-CN" sz="3100" dirty="0" smtClean="0"/>
              <a:t>”</a:t>
            </a:r>
            <a:r>
              <a:rPr lang="zh-CN" altLang="en-US" sz="3100" dirty="0" smtClean="0"/>
              <a:t>属性用来从不可控代码中调用一个方法，它指定了</a:t>
            </a:r>
            <a:r>
              <a:rPr lang="en-US" altLang="zh-CN" sz="3100" dirty="0" smtClean="0"/>
              <a:t>DLL</a:t>
            </a:r>
            <a:r>
              <a:rPr lang="zh-CN" altLang="en-US" sz="3100" dirty="0" smtClean="0"/>
              <a:t>的相对</a:t>
            </a:r>
            <a:r>
              <a:rPr lang="en-US" altLang="zh-CN" sz="3100" dirty="0" smtClean="0"/>
              <a:t>/</a:t>
            </a:r>
            <a:r>
              <a:rPr lang="zh-CN" altLang="en-US" sz="3100" dirty="0" smtClean="0"/>
              <a:t>绝对地址</a:t>
            </a:r>
            <a:r>
              <a:rPr lang="en-US" altLang="zh-CN" sz="3100" dirty="0" smtClean="0"/>
              <a:t>;</a:t>
            </a:r>
          </a:p>
          <a:p>
            <a:pPr lvl="1"/>
            <a:r>
              <a:rPr lang="en-US" altLang="zh-CN" sz="3100" dirty="0" err="1" smtClean="0"/>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a:t>
            </a:r>
            <a:r>
              <a:rPr lang="zh-CN" altLang="en-US" sz="3100" dirty="0" smtClean="0"/>
              <a:t>指针</a:t>
            </a:r>
            <a:endParaRPr lang="en-US" altLang="zh-CN" sz="3100" dirty="0" smtClean="0"/>
          </a:p>
          <a:p>
            <a:pPr lvl="1"/>
            <a:r>
              <a:rPr lang="en-US" altLang="zh-CN" sz="3100" dirty="0" err="1" smtClean="0"/>
              <a:t>CharSet</a:t>
            </a:r>
            <a:r>
              <a:rPr lang="zh-CN" altLang="en-US" sz="3100" dirty="0" smtClean="0"/>
              <a:t>控制调用函数的名称版本</a:t>
            </a:r>
            <a:endParaRPr lang="en-US" altLang="zh-CN" sz="3100" dirty="0" smtClean="0"/>
          </a:p>
          <a:p>
            <a:pPr lvl="1"/>
            <a:r>
              <a:rPr lang="en-US" altLang="zh-CN" sz="3100" dirty="0" err="1" smtClean="0"/>
              <a:t>CallingConvention</a:t>
            </a:r>
            <a:r>
              <a:rPr lang="zh-CN" altLang="en-US" sz="3100" dirty="0" smtClean="0"/>
              <a:t>指示向非托管实现传递方法参数</a:t>
            </a:r>
            <a:endParaRPr lang="zh-CN" altLang="en-US" sz="3100" dirty="0"/>
          </a:p>
          <a:p>
            <a:pPr marL="457200" lvl="1" indent="0">
              <a:buNone/>
            </a:pPr>
            <a:endParaRPr lang="zh-CN" altLang="en-US" sz="3100" dirty="0" smtClean="0"/>
          </a:p>
          <a:p>
            <a:pPr eaLnBrk="1" hangingPunct="1"/>
            <a:endParaRPr lang="en-US" altLang="zh-CN" sz="2400" dirty="0" smtClean="0"/>
          </a:p>
        </p:txBody>
      </p:sp>
    </p:spTree>
    <p:extLst>
      <p:ext uri="{BB962C8B-B14F-4D97-AF65-F5344CB8AC3E}">
        <p14:creationId xmlns:p14="http://schemas.microsoft.com/office/powerpoint/2010/main" val="2350294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smtClean="0"/>
              <a:t>DllImport</a:t>
            </a:r>
            <a:r>
              <a:rPr lang="zh-CN" altLang="en-US" dirty="0" smtClean="0"/>
              <a:t>函数</a:t>
            </a:r>
            <a:r>
              <a:rPr lang="en-US" altLang="zh-CN" dirty="0" smtClean="0"/>
              <a:t>wrapper</a:t>
            </a:r>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smtClean="0"/>
              <a:t>服务</a:t>
            </a:r>
            <a:endParaRPr lang="en-US" altLang="zh-CN" sz="3200" dirty="0" smtClean="0"/>
          </a:p>
          <a:p>
            <a:r>
              <a:rPr lang="en-US" altLang="zh-CN" sz="3200" dirty="0"/>
              <a:t>extern </a:t>
            </a:r>
            <a:r>
              <a:rPr lang="zh-CN" altLang="en-US" sz="3200" dirty="0"/>
              <a:t>修饰符用于声明在外部实现的</a:t>
            </a:r>
            <a:r>
              <a:rPr lang="zh-CN" altLang="en-US" sz="3200" dirty="0" smtClean="0"/>
              <a:t>方法，与 </a:t>
            </a:r>
            <a:r>
              <a:rPr lang="en-US" altLang="zh-CN" sz="3200" dirty="0" err="1"/>
              <a:t>DllImport</a:t>
            </a:r>
            <a:r>
              <a:rPr lang="en-US" altLang="zh-CN" sz="3200" dirty="0"/>
              <a:t> </a:t>
            </a:r>
            <a:r>
              <a:rPr lang="zh-CN" altLang="en-US" sz="3200" dirty="0"/>
              <a:t>属性一起</a:t>
            </a:r>
            <a:r>
              <a:rPr lang="zh-CN" altLang="en-US" sz="3200" dirty="0" smtClean="0"/>
              <a:t>使用，且将</a:t>
            </a:r>
            <a:r>
              <a:rPr lang="zh-CN" altLang="en-US" sz="3200" dirty="0"/>
              <a:t>方法声明为 </a:t>
            </a:r>
            <a:r>
              <a:rPr lang="en-US" altLang="zh-CN" sz="3200" dirty="0"/>
              <a:t>static</a:t>
            </a:r>
          </a:p>
          <a:p>
            <a:pPr marL="0" indent="0">
              <a:buNone/>
            </a:pPr>
            <a:r>
              <a:rPr lang="en-US" altLang="zh-CN" sz="3200" dirty="0" smtClean="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p>
          <a:p>
            <a:pPr eaLnBrk="1" hangingPunct="1"/>
            <a:endParaRPr lang="en-US" altLang="zh-CN" sz="3200" dirty="0" smtClean="0"/>
          </a:p>
          <a:p>
            <a:pPr eaLnBrk="1" hangingPunct="1"/>
            <a:r>
              <a:rPr lang="zh-CN" altLang="en-US" sz="3200" dirty="0" smtClean="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smtClean="0"/>
              <a:t>-&gt; </a:t>
            </a:r>
            <a:r>
              <a:rPr lang="en-US" altLang="zh-CN" dirty="0" err="1" smtClean="0"/>
              <a:t>.net</a:t>
            </a:r>
            <a:r>
              <a:rPr lang="zh-CN" altLang="en-US" dirty="0" smtClean="0"/>
              <a:t>中</a:t>
            </a:r>
            <a:r>
              <a:rPr lang="en-US" altLang="zh-CN" dirty="0" smtClean="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82130122"/>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内存表示相同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smtClean="0">
                <a:solidFill>
                  <a:srgbClr val="002060"/>
                </a:solidFill>
                <a:latin typeface="微软雅黑" panose="020B0503020204020204" pitchFamily="34" charset="-122"/>
                <a:ea typeface="微软雅黑" panose="020B0503020204020204" pitchFamily="34" charset="-122"/>
              </a:rPr>
              <a:t>内存表示</a:t>
            </a:r>
            <a:r>
              <a:rPr lang="zh-CN" altLang="en-US" sz="1200" dirty="0">
                <a:solidFill>
                  <a:srgbClr val="002060"/>
                </a:solidFill>
                <a:latin typeface="微软雅黑" panose="020B0503020204020204" pitchFamily="34" charset="-122"/>
                <a:ea typeface="微软雅黑" panose="020B0503020204020204" pitchFamily="34" charset="-122"/>
              </a:rPr>
              <a:t>不</a:t>
            </a:r>
            <a:r>
              <a:rPr lang="zh-CN" altLang="en-US" sz="1200" dirty="0" smtClean="0">
                <a:solidFill>
                  <a:srgbClr val="002060"/>
                </a:solidFill>
                <a:latin typeface="微软雅黑" panose="020B0503020204020204" pitchFamily="34" charset="-122"/>
                <a:ea typeface="微软雅黑" panose="020B0503020204020204" pitchFamily="34" charset="-122"/>
              </a:rPr>
              <a:t>同</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a:t>
            </a:r>
            <a:r>
              <a:rPr lang="en-US" altLang="zh-CN" sz="1800" dirty="0" err="1" smtClean="0">
                <a:solidFill>
                  <a:srgbClr val="002060"/>
                </a:solidFill>
                <a:latin typeface="Segoe UI" panose="020B0502040204020203" pitchFamily="34" charset="0"/>
              </a:rPr>
              <a:t>littable</a:t>
            </a:r>
            <a:r>
              <a:rPr lang="en-US" altLang="zh-CN" sz="1800" dirty="0" smtClean="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smtClean="0"/>
                <a:t>public </a:t>
              </a:r>
              <a:r>
                <a:rPr lang="zh-CN" altLang="en-US"/>
                <a:t>struct KEYBDINPUT</a:t>
              </a:r>
            </a:p>
            <a:p>
              <a:r>
                <a:rPr lang="zh-CN" altLang="en-US" smtClean="0"/>
                <a:t>{</a:t>
              </a:r>
              <a:endParaRPr lang="zh-CN" altLang="en-US"/>
            </a:p>
            <a:p>
              <a:r>
                <a:rPr lang="zh-CN" altLang="en-US"/>
                <a:t>     </a:t>
              </a:r>
              <a:r>
                <a:rPr lang="zh-CN" altLang="en-US" smtClean="0"/>
                <a:t>public </a:t>
              </a:r>
              <a:r>
                <a:rPr lang="zh-CN" altLang="en-US"/>
                <a:t>short wVk;</a:t>
              </a:r>
            </a:p>
            <a:p>
              <a:r>
                <a:rPr lang="zh-CN" altLang="en-US"/>
                <a:t>     </a:t>
              </a:r>
              <a:r>
                <a:rPr lang="zh-CN" altLang="en-US" smtClean="0"/>
                <a:t>public </a:t>
              </a:r>
              <a:r>
                <a:rPr lang="zh-CN" altLang="en-US"/>
                <a:t>short wScan</a:t>
              </a:r>
              <a:r>
                <a:rPr lang="zh-CN" altLang="en-US" smtClean="0"/>
                <a:t>;</a:t>
              </a:r>
              <a:endParaRPr lang="zh-CN" altLang="en-US"/>
            </a:p>
            <a:p>
              <a:r>
                <a:rPr lang="zh-CN" altLang="en-US"/>
                <a:t>     </a:t>
              </a:r>
              <a:r>
                <a:rPr lang="zh-CN" altLang="en-US" smtClean="0"/>
                <a:t>// </a:t>
              </a:r>
              <a:r>
                <a:rPr lang="zh-CN" altLang="en-US"/>
                <a:t>KEYEVENTF_EXTENDEDKEY 0x0001</a:t>
              </a:r>
            </a:p>
            <a:p>
              <a:r>
                <a:rPr lang="zh-CN" altLang="en-US"/>
                <a:t>     </a:t>
              </a:r>
              <a:r>
                <a:rPr lang="zh-CN" altLang="en-US" smtClean="0"/>
                <a:t>// </a:t>
              </a:r>
              <a:r>
                <a:rPr lang="zh-CN" altLang="en-US"/>
                <a:t>KEYEVENTF_KEYUP 0x0002</a:t>
              </a:r>
            </a:p>
            <a:p>
              <a:r>
                <a:rPr lang="zh-CN" altLang="en-US"/>
                <a:t>     </a:t>
              </a:r>
              <a:r>
                <a:rPr lang="zh-CN" altLang="en-US" smtClean="0"/>
                <a:t>// </a:t>
              </a:r>
              <a:r>
                <a:rPr lang="zh-CN" altLang="en-US"/>
                <a:t>KEYEVENTF_SCANCODE 0x0008</a:t>
              </a:r>
            </a:p>
            <a:p>
              <a:r>
                <a:rPr lang="zh-CN" altLang="en-US"/>
                <a:t>     </a:t>
              </a:r>
              <a:r>
                <a:rPr lang="zh-CN" altLang="en-US" smtClean="0"/>
                <a:t>// </a:t>
              </a:r>
              <a:r>
                <a:rPr lang="zh-CN" altLang="en-US"/>
                <a:t>KEYEVENTF_UNICODE 0x0004</a:t>
              </a:r>
            </a:p>
            <a:p>
              <a:r>
                <a:rPr lang="zh-CN" altLang="en-US"/>
                <a:t>     </a:t>
              </a:r>
              <a:r>
                <a:rPr lang="zh-CN" altLang="en-US" smtClean="0"/>
                <a:t>public </a:t>
              </a:r>
              <a:r>
                <a:rPr lang="zh-CN" altLang="en-US"/>
                <a:t>int dwFlags</a:t>
              </a:r>
              <a:r>
                <a:rPr lang="zh-CN" altLang="en-US" smtClean="0"/>
                <a:t>;</a:t>
              </a:r>
              <a:endParaRPr lang="zh-CN" altLang="en-US"/>
            </a:p>
            <a:p>
              <a:r>
                <a:rPr lang="zh-CN" altLang="en-US"/>
                <a:t>     </a:t>
              </a:r>
              <a:r>
                <a:rPr lang="zh-CN" altLang="en-US" smtClean="0"/>
                <a:t>public </a:t>
              </a:r>
              <a:r>
                <a:rPr lang="zh-CN" altLang="en-US"/>
                <a:t>int time;</a:t>
              </a:r>
            </a:p>
            <a:p>
              <a:r>
                <a:rPr lang="zh-CN" altLang="en-US"/>
                <a:t>     </a:t>
              </a:r>
              <a:r>
                <a:rPr lang="zh-CN" altLang="en-US" smtClean="0"/>
                <a:t>public </a:t>
              </a:r>
              <a:r>
                <a:rPr lang="zh-CN" altLang="en-US"/>
                <a:t>IntPtr dwExtraInfo;</a:t>
              </a:r>
            </a:p>
            <a:p>
              <a:r>
                <a:rPr lang="zh-CN" altLang="en-US" smtClean="0"/>
                <a:t>}</a:t>
              </a:r>
              <a:endParaRPr lang="zh-CN" altLang="en-US"/>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tagKEYBDINPUT</a:t>
              </a:r>
              <a:r>
                <a:rPr lang="en-US" altLang="zh-CN" dirty="0"/>
                <a:t> </a:t>
              </a:r>
            </a:p>
            <a:p>
              <a:r>
                <a:rPr lang="en-US" altLang="zh-CN" dirty="0"/>
                <a:t> </a:t>
              </a:r>
              <a:r>
                <a:rPr lang="en-US" altLang="zh-CN" dirty="0" smtClean="0"/>
                <a:t>{</a:t>
              </a:r>
              <a:endParaRPr lang="en-US" altLang="zh-CN" dirty="0"/>
            </a:p>
            <a:p>
              <a:r>
                <a:rPr lang="en-US" altLang="zh-CN" dirty="0"/>
                <a:t>    </a:t>
              </a:r>
              <a:r>
                <a:rPr lang="en-US" altLang="zh-CN" dirty="0" smtClean="0"/>
                <a:t>WORD      </a:t>
              </a:r>
              <a:r>
                <a:rPr lang="en-US" altLang="zh-CN" dirty="0" err="1"/>
                <a:t>wVk</a:t>
              </a:r>
              <a:r>
                <a:rPr lang="en-US" altLang="zh-CN" dirty="0"/>
                <a:t>;</a:t>
              </a:r>
            </a:p>
            <a:p>
              <a:r>
                <a:rPr lang="en-US" altLang="zh-CN" dirty="0"/>
                <a:t>    </a:t>
              </a:r>
              <a:r>
                <a:rPr lang="en-US" altLang="zh-CN" dirty="0" smtClean="0"/>
                <a:t>WORD      </a:t>
              </a:r>
              <a:r>
                <a:rPr lang="en-US" altLang="zh-CN" dirty="0" err="1"/>
                <a:t>wScan</a:t>
              </a:r>
              <a:r>
                <a:rPr lang="en-US" altLang="zh-CN" dirty="0"/>
                <a:t>;</a:t>
              </a:r>
            </a:p>
            <a:p>
              <a:r>
                <a:rPr lang="zh-CN" altLang="en-US" dirty="0"/>
                <a:t>    </a:t>
              </a:r>
              <a:r>
                <a:rPr lang="zh-CN" altLang="en-US" dirty="0" smtClean="0"/>
                <a:t>// </a:t>
              </a:r>
              <a:r>
                <a:rPr lang="zh-CN" altLang="en-US" dirty="0"/>
                <a:t>KEYEVENTF_EXTENDEDKEY 0x0001</a:t>
              </a:r>
            </a:p>
            <a:p>
              <a:r>
                <a:rPr lang="zh-CN" altLang="en-US" dirty="0"/>
                <a:t>    </a:t>
              </a:r>
              <a:r>
                <a:rPr lang="zh-CN" altLang="en-US" dirty="0" smtClean="0"/>
                <a:t>// </a:t>
              </a:r>
              <a:r>
                <a:rPr lang="zh-CN" altLang="en-US" dirty="0"/>
                <a:t>KEYEVENTF_KEYUP 0x0002</a:t>
              </a:r>
            </a:p>
            <a:p>
              <a:r>
                <a:rPr lang="zh-CN" altLang="en-US" dirty="0"/>
                <a:t>    </a:t>
              </a:r>
              <a:r>
                <a:rPr lang="zh-CN" altLang="en-US" dirty="0" smtClean="0"/>
                <a:t>// </a:t>
              </a:r>
              <a:r>
                <a:rPr lang="zh-CN" altLang="en-US" dirty="0"/>
                <a:t>KEYEVENTF_SCANCODE 0x0008</a:t>
              </a:r>
            </a:p>
            <a:p>
              <a:r>
                <a:rPr lang="zh-CN" altLang="en-US" dirty="0"/>
                <a:t>    </a:t>
              </a:r>
              <a:r>
                <a:rPr lang="zh-CN" altLang="en-US" dirty="0" smtClean="0"/>
                <a:t>// </a:t>
              </a:r>
              <a:r>
                <a:rPr lang="zh-CN" altLang="en-US" dirty="0"/>
                <a:t>KEYEVENTF_UNICODE 0x0004</a:t>
              </a:r>
              <a:endParaRPr lang="en-US" altLang="zh-CN" dirty="0"/>
            </a:p>
            <a:p>
              <a:r>
                <a:rPr lang="en-US" altLang="zh-CN" dirty="0"/>
                <a:t>    </a:t>
              </a:r>
              <a:r>
                <a:rPr lang="en-US" altLang="zh-CN" dirty="0" smtClean="0"/>
                <a:t>DWORD     </a:t>
              </a:r>
              <a:r>
                <a:rPr lang="en-US" altLang="zh-CN" dirty="0" err="1"/>
                <a:t>dwFlags</a:t>
              </a:r>
              <a:r>
                <a:rPr lang="en-US" altLang="zh-CN" dirty="0"/>
                <a:t>;</a:t>
              </a:r>
            </a:p>
            <a:p>
              <a:r>
                <a:rPr lang="en-US" altLang="zh-CN" dirty="0"/>
                <a:t>    </a:t>
              </a:r>
              <a:r>
                <a:rPr lang="en-US" altLang="zh-CN" dirty="0" smtClean="0"/>
                <a:t>DWORD     </a:t>
              </a:r>
              <a:r>
                <a:rPr lang="en-US" altLang="zh-CN" dirty="0"/>
                <a:t>time;</a:t>
              </a:r>
            </a:p>
            <a:p>
              <a:r>
                <a:rPr lang="en-US" altLang="zh-CN" dirty="0"/>
                <a:t>    </a:t>
              </a:r>
              <a:r>
                <a:rPr lang="en-US" altLang="zh-CN" dirty="0" smtClean="0"/>
                <a:t>ULONG_PTR </a:t>
              </a:r>
              <a:r>
                <a:rPr lang="en-US" altLang="zh-CN" dirty="0" err="1"/>
                <a:t>dwExtraInfo</a:t>
              </a:r>
              <a:r>
                <a:rPr lang="en-US" altLang="zh-CN" dirty="0"/>
                <a:t>;</a:t>
              </a:r>
            </a:p>
            <a:p>
              <a:r>
                <a:rPr lang="en-US" altLang="zh-CN" dirty="0"/>
                <a:t> </a:t>
              </a:r>
              <a:r>
                <a:rPr lang="en-US" altLang="zh-CN" dirty="0" smtClean="0"/>
                <a:t>} </a:t>
              </a:r>
              <a:r>
                <a:rPr lang="en-US" altLang="zh-CN" dirty="0"/>
                <a:t>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Tree>
    <p:extLst>
      <p:ext uri="{BB962C8B-B14F-4D97-AF65-F5344CB8AC3E}">
        <p14:creationId xmlns:p14="http://schemas.microsoft.com/office/powerpoint/2010/main" val="3681193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a:t>
              </a:r>
              <a:r>
                <a:rPr lang="en-US" altLang="zh-CN" smtClean="0"/>
                <a:t>public </a:t>
              </a:r>
              <a:r>
                <a:rPr lang="en-US" altLang="zh-CN"/>
                <a:t>struct MOUSEINPUT</a:t>
              </a:r>
            </a:p>
            <a:p>
              <a:r>
                <a:rPr lang="zh-CN" altLang="en-US"/>
                <a:t> </a:t>
              </a:r>
              <a:r>
                <a:rPr lang="en-US" altLang="zh-CN" smtClean="0"/>
                <a:t>{</a:t>
              </a:r>
              <a:endParaRPr lang="en-US" altLang="zh-CN"/>
            </a:p>
            <a:p>
              <a:r>
                <a:rPr lang="en-US" altLang="zh-CN"/>
                <a:t>     </a:t>
              </a:r>
              <a:r>
                <a:rPr lang="en-US" altLang="zh-CN" smtClean="0"/>
                <a:t>public </a:t>
              </a:r>
              <a:r>
                <a:rPr lang="en-US" altLang="zh-CN"/>
                <a:t>int dx;</a:t>
              </a:r>
            </a:p>
            <a:p>
              <a:r>
                <a:rPr lang="en-US" altLang="zh-CN"/>
                <a:t>     </a:t>
              </a:r>
              <a:r>
                <a:rPr lang="en-US" altLang="zh-CN" smtClean="0"/>
                <a:t>public </a:t>
              </a:r>
              <a:r>
                <a:rPr lang="en-US" altLang="zh-CN"/>
                <a:t>int dy;</a:t>
              </a:r>
            </a:p>
            <a:p>
              <a:r>
                <a:rPr lang="en-US" altLang="zh-CN"/>
                <a:t>     </a:t>
              </a:r>
              <a:r>
                <a:rPr lang="en-US" altLang="zh-CN" smtClean="0"/>
                <a:t>public </a:t>
              </a:r>
              <a:r>
                <a:rPr lang="en-US" altLang="zh-CN"/>
                <a:t>int mouseData;</a:t>
              </a:r>
            </a:p>
            <a:p>
              <a:r>
                <a:rPr lang="en-US" altLang="zh-CN"/>
                <a:t>     </a:t>
              </a:r>
              <a:r>
                <a:rPr lang="en-US" altLang="zh-CN" smtClean="0"/>
                <a:t>public </a:t>
              </a:r>
              <a:r>
                <a:rPr lang="en-US" altLang="zh-CN"/>
                <a:t>int dwFlags;</a:t>
              </a:r>
            </a:p>
            <a:p>
              <a:r>
                <a:rPr lang="en-US" altLang="zh-CN"/>
                <a:t>     </a:t>
              </a:r>
              <a:r>
                <a:rPr lang="en-US" altLang="zh-CN" smtClean="0"/>
                <a:t>public </a:t>
              </a:r>
              <a:r>
                <a:rPr lang="en-US" altLang="zh-CN"/>
                <a:t>int time;</a:t>
              </a:r>
            </a:p>
            <a:p>
              <a:r>
                <a:rPr lang="en-US" altLang="zh-CN"/>
                <a:t>     </a:t>
              </a:r>
              <a:r>
                <a:rPr lang="en-US" altLang="zh-CN" smtClean="0"/>
                <a:t>public </a:t>
              </a:r>
              <a:r>
                <a:rPr lang="en-US" altLang="zh-CN"/>
                <a:t>IntPtr dwExtraInfo;</a:t>
              </a:r>
            </a:p>
            <a:p>
              <a:r>
                <a:rPr lang="zh-CN" altLang="en-US"/>
                <a:t>  </a:t>
              </a:r>
              <a:r>
                <a:rPr lang="en-US" altLang="zh-CN" smtClean="0"/>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smtClean="0"/>
                <a:t>typedef</a:t>
              </a:r>
              <a:r>
                <a:rPr lang="en-US" altLang="zh-CN" dirty="0" smtClean="0"/>
                <a:t> </a:t>
              </a:r>
              <a:r>
                <a:rPr lang="en-US" altLang="zh-CN" dirty="0" err="1"/>
                <a:t>struct</a:t>
              </a:r>
              <a:r>
                <a:rPr lang="en-US" altLang="zh-CN" dirty="0"/>
                <a:t> </a:t>
              </a:r>
              <a:r>
                <a:rPr lang="en-US" altLang="zh-CN" dirty="0" err="1"/>
                <a:t>tagMOUSEINPUT</a:t>
              </a:r>
              <a:r>
                <a:rPr lang="en-US" altLang="zh-CN" dirty="0"/>
                <a:t> </a:t>
              </a:r>
              <a:endParaRPr lang="en-US" altLang="zh-CN" dirty="0" smtClean="0"/>
            </a:p>
            <a:p>
              <a:r>
                <a:rPr lang="en-US" altLang="zh-CN" dirty="0" smtClean="0"/>
                <a:t>{</a:t>
              </a:r>
              <a:endParaRPr lang="en-US" altLang="zh-CN" dirty="0"/>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smtClean="0">
                <a:solidFill>
                  <a:srgbClr val="002060"/>
                </a:solidFill>
                <a:latin typeface="Segoe UI" panose="020B0502040204020203" pitchFamily="34" charset="0"/>
              </a:rPr>
              <a:t>Blittable</a:t>
            </a:r>
            <a:r>
              <a:rPr lang="en-US" altLang="zh-CN" sz="2800" dirty="0" smtClean="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r>
              <a:rPr lang="zh-CN" altLang="en-US" sz="2400" dirty="0" smtClean="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5046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smtClean="0"/>
              <a:t>调用非托管的动态链接库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使用</a:t>
            </a:r>
            <a:r>
              <a:rPr lang="en-US" altLang="zh-CN" sz="2800" dirty="0" smtClean="0"/>
              <a:t>C++</a:t>
            </a:r>
            <a:r>
              <a:rPr lang="zh-CN" altLang="en-US" sz="2800" dirty="0" smtClean="0"/>
              <a:t>创建类库</a:t>
            </a:r>
            <a:r>
              <a:rPr lang="en-US" altLang="zh-CN" sz="2800" dirty="0" smtClean="0"/>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smtClean="0">
                <a:solidFill>
                  <a:srgbClr val="C00000"/>
                </a:solidFill>
              </a:rPr>
              <a:t>参考 </a:t>
            </a:r>
            <a:r>
              <a:rPr lang="en-US" altLang="zh-CN" dirty="0" smtClean="0">
                <a:solidFill>
                  <a:srgbClr val="C00000"/>
                </a:solidFill>
              </a:rPr>
              <a:t>https</a:t>
            </a:r>
            <a:r>
              <a:rPr lang="en-US" altLang="zh-CN" dirty="0">
                <a:solidFill>
                  <a:srgbClr val="C00000"/>
                </a:solidFill>
              </a:rPr>
              <a:t>://www.cnblogs.com/94cool/p/5772376.html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添加头文件</a:t>
            </a:r>
            <a:r>
              <a:rPr lang="en-US" altLang="zh-CN" sz="2800" dirty="0" smtClean="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endParaRPr lang="zh-CN" altLang="en-US" dirty="0" smtClean="0"/>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smtClean="0">
                <a:sym typeface="+mn-ea"/>
              </a:rPr>
              <a:t>静态</a:t>
            </a:r>
            <a:r>
              <a:rPr lang="zh-CN" altLang="en-US" sz="2400" b="1" dirty="0">
                <a:sym typeface="+mn-ea"/>
              </a:rPr>
              <a:t>链接方式</a:t>
            </a:r>
            <a:r>
              <a:rPr lang="zh-CN" altLang="en-US" sz="2400" dirty="0">
                <a:sym typeface="+mn-ea"/>
              </a:rPr>
              <a:t>：在程序开发中，将各种目标模块（.OBJ）文件</a:t>
            </a:r>
            <a:r>
              <a:rPr lang="zh-CN" altLang="en-US" sz="2400" dirty="0" smtClean="0">
                <a:sym typeface="+mn-ea"/>
              </a:rPr>
              <a:t>、静态库</a:t>
            </a:r>
            <a:r>
              <a:rPr lang="zh-CN" altLang="en-US" sz="2400" dirty="0">
                <a:sym typeface="+mn-ea"/>
              </a:rPr>
              <a:t>（.LIB）文件，以及已编译的资源（.RES）文件链接在一起，以便创建Windows的.EXE</a:t>
            </a:r>
            <a:r>
              <a:rPr lang="zh-CN" altLang="en-US" sz="2400" dirty="0" smtClean="0">
                <a:sym typeface="+mn-ea"/>
              </a:rPr>
              <a:t>文件</a:t>
            </a:r>
            <a:endParaRPr lang="zh-CN" altLang="en-US" sz="2400" dirty="0">
              <a:sym typeface="+mn-ea"/>
            </a:endParaRPr>
          </a:p>
          <a:p>
            <a:pPr>
              <a:lnSpc>
                <a:spcPct val="150000"/>
              </a:lnSpc>
            </a:pPr>
            <a:endParaRPr lang="en-US" altLang="zh-CN" sz="2400" b="1" dirty="0" smtClean="0">
              <a:sym typeface="+mn-ea"/>
            </a:endParaRPr>
          </a:p>
          <a:p>
            <a:pPr>
              <a:lnSpc>
                <a:spcPct val="150000"/>
              </a:lnSpc>
            </a:pPr>
            <a:r>
              <a:rPr lang="zh-CN" altLang="en-US" sz="2400" b="1" dirty="0" smtClean="0">
                <a:sym typeface="+mn-ea"/>
              </a:rPr>
              <a:t>动态</a:t>
            </a:r>
            <a:r>
              <a:rPr lang="zh-CN" altLang="en-US" sz="2400" b="1" dirty="0">
                <a:sym typeface="+mn-ea"/>
              </a:rPr>
              <a:t>链接方式</a:t>
            </a:r>
            <a:r>
              <a:rPr lang="zh-CN" altLang="en-US" sz="2400" dirty="0">
                <a:sym typeface="+mn-ea"/>
              </a:rPr>
              <a:t>：在程序运行时，Windows把一个模块中的函数调用链接到库模块中的实际函数上的</a:t>
            </a:r>
            <a:r>
              <a:rPr lang="zh-CN" altLang="en-US" sz="2400" dirty="0" smtClean="0">
                <a:sym typeface="+mn-ea"/>
              </a:rPr>
              <a:t>过程</a:t>
            </a:r>
            <a:endParaRPr lang="zh-CN" altLang="en-US" sz="2400" dirty="0">
              <a:sym typeface="+mn-ea"/>
            </a:endParaRPr>
          </a:p>
        </p:txBody>
      </p:sp>
    </p:spTree>
    <p:extLst>
      <p:ext uri="{BB962C8B-B14F-4D97-AF65-F5344CB8AC3E}">
        <p14:creationId xmlns:p14="http://schemas.microsoft.com/office/powerpoint/2010/main" val="3620541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修改源文件</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cpp</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extLst>
      <p:ext uri="{BB962C8B-B14F-4D97-AF65-F5344CB8AC3E}">
        <p14:creationId xmlns:p14="http://schemas.microsoft.com/office/powerpoint/2010/main" val="30917404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添加导出定义</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en-US" altLang="zh-CN" sz="2800" dirty="0" err="1" smtClean="0">
                <a:solidFill>
                  <a:srgbClr val="002060"/>
                </a:solidFill>
                <a:latin typeface="微软雅黑" panose="020B0503020204020204" pitchFamily="34" charset="-122"/>
                <a:ea typeface="微软雅黑" panose="020B0503020204020204" pitchFamily="34" charset="-122"/>
              </a:rPr>
              <a:t>def</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smtClean="0"/>
              <a:t>Release</a:t>
            </a:r>
            <a:r>
              <a:rPr lang="zh-CN" altLang="en-US" sz="2200" b="1" dirty="0"/>
              <a:t>模式下生成的</a:t>
            </a:r>
            <a:r>
              <a:rPr lang="en-US" altLang="zh-CN" sz="2200" b="1" dirty="0"/>
              <a:t>DLL</a:t>
            </a:r>
            <a:r>
              <a:rPr lang="zh-CN" altLang="en-US" sz="2200" b="1" dirty="0"/>
              <a:t>才是最终的</a:t>
            </a:r>
            <a:r>
              <a:rPr lang="zh-CN" altLang="en-US" sz="2200" b="1" dirty="0" smtClean="0"/>
              <a:t>，</a:t>
            </a:r>
            <a:r>
              <a:rPr lang="zh-CN" altLang="en-US" sz="2200" dirty="0" smtClean="0"/>
              <a:t>先</a:t>
            </a:r>
            <a:r>
              <a:rPr lang="zh-CN" altLang="en-US" sz="2200" dirty="0"/>
              <a:t>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endParaRPr lang="en-US" altLang="zh-CN" sz="2200" dirty="0" smtClean="0"/>
          </a:p>
          <a:p>
            <a:endParaRPr lang="en-US" altLang="zh-CN" sz="2200" dirty="0"/>
          </a:p>
          <a:p>
            <a:endParaRPr lang="zh-CN" altLang="en-US" sz="2200" dirty="0"/>
          </a:p>
          <a:p>
            <a:pPr eaLnBrk="1" hangingPunct="1"/>
            <a:endParaRPr lang="zh-CN" altLang="en-US" sz="2200" dirty="0" smtClean="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编译生成</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文件</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extLst>
      <p:ext uri="{BB962C8B-B14F-4D97-AF65-F5344CB8AC3E}">
        <p14:creationId xmlns:p14="http://schemas.microsoft.com/office/powerpoint/2010/main" val="30092754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rgbClr val="002060"/>
                </a:solidFill>
                <a:latin typeface="微软雅黑" panose="020B0503020204020204" pitchFamily="34" charset="-122"/>
                <a:ea typeface="微软雅黑" panose="020B0503020204020204" pitchFamily="34" charset="-122"/>
              </a:rPr>
              <a:t>使用</a:t>
            </a:r>
            <a:r>
              <a:rPr lang="en-US" altLang="zh-CN" sz="2800" dirty="0" err="1" smtClean="0">
                <a:solidFill>
                  <a:srgbClr val="002060"/>
                </a:solidFill>
                <a:latin typeface="微软雅黑" panose="020B0503020204020204" pitchFamily="34" charset="-122"/>
                <a:ea typeface="微软雅黑" panose="020B0503020204020204" pitchFamily="34" charset="-122"/>
              </a:rPr>
              <a:t>dll</a:t>
            </a:r>
            <a:r>
              <a:rPr lang="zh-CN" altLang="en-US" sz="2800" dirty="0" smtClean="0">
                <a:solidFill>
                  <a:srgbClr val="002060"/>
                </a:solidFill>
                <a:latin typeface="微软雅黑" panose="020B0503020204020204" pitchFamily="34" charset="-122"/>
                <a:ea typeface="微软雅黑" panose="020B0503020204020204" pitchFamily="34" charset="-122"/>
              </a:rPr>
              <a:t>函数查看器查看导出函数和参数是否</a:t>
            </a:r>
            <a:r>
              <a:rPr lang="zh-CN" altLang="en-US" sz="2800" dirty="0" smtClean="0">
                <a:solidFill>
                  <a:srgbClr val="002060"/>
                </a:solidFill>
                <a:latin typeface="微软雅黑" panose="020B0503020204020204" pitchFamily="34" charset="-122"/>
                <a:ea typeface="微软雅黑" panose="020B0503020204020204" pitchFamily="34" charset="-122"/>
              </a:rPr>
              <a:t>正确</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r>
              <a:rPr lang="zh-CN" altLang="en-US" sz="2800" dirty="0" smtClean="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extLst>
      <p:ext uri="{BB962C8B-B14F-4D97-AF65-F5344CB8AC3E}">
        <p14:creationId xmlns:p14="http://schemas.microsoft.com/office/powerpoint/2010/main" val="142437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smtClean="0">
              <a:solidFill>
                <a:srgbClr val="00206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extLst>
      <p:ext uri="{BB962C8B-B14F-4D97-AF65-F5344CB8AC3E}">
        <p14:creationId xmlns:p14="http://schemas.microsoft.com/office/powerpoint/2010/main" val="21495280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项目中定义</a:t>
            </a:r>
            <a:r>
              <a:rPr lang="en-US" altLang="zh-CN" sz="2800" b="1" dirty="0" err="1" smtClean="0">
                <a:solidFill>
                  <a:srgbClr val="002060"/>
                </a:solidFill>
                <a:latin typeface="微软雅黑" panose="020B0503020204020204" pitchFamily="34" charset="-122"/>
                <a:ea typeface="微软雅黑" panose="020B0503020204020204" pitchFamily="34" charset="-122"/>
              </a:rPr>
              <a:t>DllImport</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107234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项目中调试</a:t>
            </a:r>
            <a:r>
              <a:rPr lang="en-US" altLang="zh-CN" sz="2800" b="1" dirty="0" err="1" smtClean="0">
                <a:solidFill>
                  <a:srgbClr val="002060"/>
                </a:solidFill>
                <a:latin typeface="微软雅黑" panose="020B0503020204020204" pitchFamily="34" charset="-122"/>
                <a:ea typeface="微软雅黑" panose="020B0503020204020204" pitchFamily="34" charset="-122"/>
              </a:rPr>
              <a:t>c++</a:t>
            </a:r>
            <a:r>
              <a:rPr lang="zh-CN" altLang="en-US" sz="2800" b="1" dirty="0" smtClean="0">
                <a:solidFill>
                  <a:srgbClr val="002060"/>
                </a:solidFill>
                <a:latin typeface="微软雅黑" panose="020B0503020204020204" pitchFamily="34" charset="-122"/>
                <a:ea typeface="微软雅黑" panose="020B0503020204020204" pitchFamily="34" charset="-122"/>
              </a:rPr>
              <a:t>项目</a:t>
            </a:r>
            <a:endParaRPr lang="en-US" altLang="zh-CN" sz="2800" dirty="0" smtClean="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smtClean="0">
                <a:solidFill>
                  <a:srgbClr val="002060"/>
                </a:solidFill>
                <a:latin typeface="微软雅黑" panose="020B0503020204020204" pitchFamily="34" charset="-122"/>
                <a:ea typeface="微软雅黑" panose="020B0503020204020204" pitchFamily="34" charset="-122"/>
              </a:rPr>
              <a:t>1.</a:t>
            </a:r>
            <a:r>
              <a:rPr lang="zh-CN" altLang="en-US" dirty="0" smtClean="0">
                <a:solidFill>
                  <a:srgbClr val="002060"/>
                </a:solidFill>
                <a:latin typeface="微软雅黑" panose="020B0503020204020204" pitchFamily="34" charset="-122"/>
                <a:ea typeface="微软雅黑" panose="020B0503020204020204" pitchFamily="34" charset="-122"/>
              </a:rPr>
              <a:t>需</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smtClean="0">
                <a:solidFill>
                  <a:srgbClr val="002060"/>
                </a:solidFill>
                <a:latin typeface="微软雅黑" panose="020B0503020204020204" pitchFamily="34" charset="-122"/>
                <a:ea typeface="微软雅黑" panose="020B0503020204020204" pitchFamily="34" charset="-122"/>
              </a:rPr>
              <a:t>】</a:t>
            </a:r>
          </a:p>
          <a:p>
            <a:r>
              <a:rPr lang="en-US" altLang="zh-CN" dirty="0" smtClean="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smtClean="0"/>
              <a:t>上机练习作业</a:t>
            </a:r>
            <a:endParaRPr lang="zh-CN" altLang="en-US" dirty="0"/>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smtClean="0"/>
              <a:t>  使用</a:t>
            </a:r>
            <a:r>
              <a:rPr lang="en-US" altLang="zh-CN" dirty="0" smtClean="0"/>
              <a:t>windows</a:t>
            </a:r>
            <a:r>
              <a:rPr lang="zh-CN" altLang="en-US" dirty="0" smtClean="0"/>
              <a:t>操作系统提供的</a:t>
            </a:r>
            <a:r>
              <a:rPr lang="en-US" altLang="zh-CN" dirty="0" smtClean="0"/>
              <a:t>DLL</a:t>
            </a:r>
            <a:r>
              <a:rPr lang="zh-CN" altLang="en-US" dirty="0" smtClean="0"/>
              <a:t>，实现对注册表的操作</a:t>
            </a:r>
            <a:endParaRPr lang="en-US" altLang="zh-CN" dirty="0" smtClean="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smtClean="0"/>
              <a:t>  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endParaRPr lang="zh-CN" altLang="en-US" dirty="0"/>
          </a:p>
        </p:txBody>
      </p:sp>
    </p:spTree>
    <p:extLst>
      <p:ext uri="{BB962C8B-B14F-4D97-AF65-F5344CB8AC3E}">
        <p14:creationId xmlns:p14="http://schemas.microsoft.com/office/powerpoint/2010/main" val="4186004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smtClean="0"/>
              <a:t>   静态</a:t>
            </a:r>
            <a:r>
              <a:rPr lang="zh-CN" altLang="en-US" sz="2400" dirty="0"/>
              <a:t>链接库（简称LIB）与动态链接库（简称DLL）都是共享代码的</a:t>
            </a:r>
            <a:r>
              <a:rPr lang="zh-CN" altLang="en-US" sz="2400" dirty="0" smtClean="0"/>
              <a:t>方式</a:t>
            </a:r>
            <a:endParaRPr lang="en-US" altLang="zh-CN" sz="2400" dirty="0" smtClean="0"/>
          </a:p>
          <a:p>
            <a:pPr>
              <a:lnSpc>
                <a:spcPct val="150000"/>
              </a:lnSpc>
              <a:buFont typeface="Wingdings" panose="05000000000000000000" pitchFamily="2" charset="2"/>
              <a:buChar char="p"/>
            </a:pPr>
            <a:r>
              <a:rPr lang="zh-CN" altLang="en-US" sz="2400" dirty="0" smtClean="0"/>
              <a:t>   如果</a:t>
            </a:r>
            <a:r>
              <a:rPr lang="zh-CN" altLang="en-US" sz="2400" dirty="0"/>
              <a:t>使用静态链接库（也称静态库</a:t>
            </a:r>
            <a:r>
              <a:rPr lang="zh-CN" altLang="en-US" sz="2400" dirty="0" smtClean="0"/>
              <a:t>），.</a:t>
            </a:r>
            <a:r>
              <a:rPr lang="zh-CN" altLang="en-US" sz="2400" dirty="0"/>
              <a:t>LIB文件中的指令都会被直接包含到最终生成的.EXE文件</a:t>
            </a:r>
            <a:r>
              <a:rPr lang="zh-CN" altLang="en-US" sz="2400" dirty="0" smtClean="0"/>
              <a:t>中</a:t>
            </a:r>
            <a:endParaRPr lang="en-US" altLang="zh-CN" sz="2400" dirty="0" smtClean="0"/>
          </a:p>
          <a:p>
            <a:pPr>
              <a:lnSpc>
                <a:spcPct val="150000"/>
              </a:lnSpc>
              <a:buFont typeface="Wingdings" panose="05000000000000000000" pitchFamily="2" charset="2"/>
              <a:buChar char="p"/>
            </a:pPr>
            <a:r>
              <a:rPr lang="zh-CN" altLang="en-US" sz="2400" dirty="0" smtClean="0"/>
              <a:t>   若是</a:t>
            </a:r>
            <a:r>
              <a:rPr lang="zh-CN" altLang="en-US" sz="2400" dirty="0"/>
              <a:t>使用</a:t>
            </a:r>
            <a:r>
              <a:rPr lang="zh-CN" altLang="en-US" sz="2400" dirty="0"/>
              <a:t>.DLL文件，该.DLL文件中的代码不必被包含在最终的.EXE文件中，.EXE文件执行时可以“动态”地载入和</a:t>
            </a:r>
            <a:r>
              <a:rPr lang="zh-CN" altLang="en-US" sz="2400" dirty="0" smtClean="0"/>
              <a:t>卸载与</a:t>
            </a:r>
            <a:r>
              <a:rPr lang="zh-CN" altLang="en-US" sz="2400" dirty="0"/>
              <a:t>.EXE文件独立的.DLL</a:t>
            </a:r>
            <a:r>
              <a:rPr lang="zh-CN" altLang="en-US" sz="2400" dirty="0" smtClean="0"/>
              <a:t>文件</a:t>
            </a:r>
            <a:endParaRPr lang="zh-CN" altLang="en-US" sz="2400" dirty="0"/>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endParaRPr lang="zh-CN" altLang="en-US" dirty="0" smtClean="0"/>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smtClean="0"/>
              <a:t>1</a:t>
            </a:r>
            <a:r>
              <a:rPr lang="zh-CN" altLang="en-US" sz="2400" dirty="0"/>
              <a:t>、载入时动态链接（Load-Time Dynamic Linking）</a:t>
            </a:r>
          </a:p>
          <a:p>
            <a:pPr marL="0">
              <a:lnSpc>
                <a:spcPct val="150000"/>
              </a:lnSpc>
              <a:buNone/>
            </a:pPr>
            <a:r>
              <a:rPr lang="zh-CN" altLang="en-US" sz="2400" dirty="0"/>
              <a:t> </a:t>
            </a:r>
            <a:r>
              <a:rPr lang="en-US" altLang="zh-CN" sz="2400" dirty="0" smtClean="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endParaRPr lang="zh-CN" altLang="en-US" dirty="0" smtClean="0"/>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smtClean="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endParaRPr lang="zh-CN" altLang="en-US" dirty="0" smtClean="0"/>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smtClean="0"/>
              <a:t>文件。</a:t>
            </a:r>
            <a:endParaRPr lang="zh-CN" altLang="en-US" sz="2400" dirty="0"/>
          </a:p>
        </p:txBody>
      </p:sp>
    </p:spTree>
    <p:extLst>
      <p:ext uri="{BB962C8B-B14F-4D97-AF65-F5344CB8AC3E}">
        <p14:creationId xmlns:p14="http://schemas.microsoft.com/office/powerpoint/2010/main" val="521103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smtClean="0"/>
              <a:t>静态链接与动态链接二者</a:t>
            </a:r>
            <a:r>
              <a:rPr lang="zh-CN" altLang="en-US" dirty="0"/>
              <a:t>优点及不足</a:t>
            </a:r>
            <a:endParaRPr lang="zh-CN" altLang="en-US" dirty="0" smtClean="0"/>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2000" dirty="0"/>
              <a:t>(1)     代码装载速度快，执行速度略比动态链接库快； </a:t>
            </a:r>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r>
              <a:rPr lang="zh-CN" altLang="en-US" sz="2000" dirty="0" smtClean="0"/>
              <a:t>。</a:t>
            </a:r>
            <a:endParaRPr lang="en-US" altLang="zh-CN" sz="2000" dirty="0" smtClean="0"/>
          </a:p>
          <a:p>
            <a:pPr marL="0">
              <a:lnSpc>
                <a:spcPct val="150000"/>
              </a:lnSpc>
              <a:buNone/>
            </a:pPr>
            <a:r>
              <a:rPr lang="zh-CN" altLang="en-US" sz="2400" b="1" dirty="0"/>
              <a:t>  动态链接库的</a:t>
            </a:r>
            <a:r>
              <a:rPr lang="zh-CN" altLang="en-US" sz="2400" b="1" dirty="0" smtClean="0"/>
              <a:t>优点：</a:t>
            </a:r>
            <a:r>
              <a:rPr lang="zh-CN" altLang="en-US" sz="2400" b="1" dirty="0"/>
              <a:t> </a:t>
            </a:r>
          </a:p>
          <a:p>
            <a:pPr marL="0">
              <a:lnSpc>
                <a:spcPct val="150000"/>
              </a:lnSpc>
              <a:buNone/>
            </a:pPr>
            <a:r>
              <a:rPr lang="zh-CN" altLang="en-US" sz="2000" dirty="0"/>
              <a:t>(1)     更加节省内存并减少页面交换； </a:t>
            </a:r>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2000" dirty="0"/>
              <a:t>(3)     不同编程语言编写的程序只要按照函数调用约定就可以调用同一个DLL函数</a:t>
            </a:r>
            <a:r>
              <a:rPr lang="zh-CN" altLang="en-US" sz="2000" dirty="0" smtClean="0"/>
              <a:t>。</a:t>
            </a:r>
            <a:endParaRPr lang="zh-CN" altLang="en-US" sz="2000" dirty="0"/>
          </a:p>
        </p:txBody>
      </p:sp>
    </p:spTree>
    <p:extLst>
      <p:ext uri="{BB962C8B-B14F-4D97-AF65-F5344CB8AC3E}">
        <p14:creationId xmlns:p14="http://schemas.microsoft.com/office/powerpoint/2010/main" val="2433027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4644</TotalTime>
  <Words>2807</Words>
  <Application>Microsoft Office PowerPoint</Application>
  <PresentationFormat>宽屏</PresentationFormat>
  <Paragraphs>405</Paragraphs>
  <Slides>47</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47</vt:i4>
      </vt:variant>
    </vt:vector>
  </HeadingPairs>
  <TitlesOfParts>
    <vt:vector size="61" baseType="lpstr">
      <vt:lpstr>Arial Unicode MS</vt: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256</cp:revision>
  <dcterms:created xsi:type="dcterms:W3CDTF">2014-12-05T07:09:50Z</dcterms:created>
  <dcterms:modified xsi:type="dcterms:W3CDTF">2018-09-20T13:29:09Z</dcterms:modified>
</cp:coreProperties>
</file>